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75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7" r:id="rId20"/>
    <p:sldId id="276" r:id="rId21"/>
  </p:sldIdLst>
  <p:sldSz cx="12192000" cy="6858000"/>
  <p:notesSz cx="6858000" cy="9144000"/>
  <p:embeddedFontLst>
    <p:embeddedFont>
      <p:font typeface="FandolFang R" panose="02010600030101010101" charset="-122"/>
      <p:regular r:id="rId23"/>
    </p:embeddedFont>
    <p:embeddedFont>
      <p:font typeface="思源黑体 CN Light" panose="02010600030101010101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1">
          <p15:clr>
            <a:srgbClr val="A4A3A4"/>
          </p15:clr>
        </p15:guide>
        <p15:guide id="2" orient="horz" pos="600">
          <p15:clr>
            <a:srgbClr val="A4A3A4"/>
          </p15:clr>
        </p15:guide>
        <p15:guide id="3" orient="horz" pos="664">
          <p15:clr>
            <a:srgbClr val="A4A3A4"/>
          </p15:clr>
        </p15:guide>
        <p15:guide id="4" orient="horz" pos="3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65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>
        <p:guide pos="431"/>
        <p:guide orient="horz" pos="600"/>
        <p:guide orient="horz" pos="664"/>
        <p:guide orient="horz" pos="39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FD0429E-7386-4E3C-99EF-803458F450F6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1026D050-4D3F-4E59-AE4F-60D62D6484D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E6ACCF-51B6-4038-B053-5FE41B3CD214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solidFill>
            <a:srgbClr val="FFFFFF"/>
          </a:solidFill>
        </p:spPr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zh-CN" altLang="en-US" sz="1600" b="1">
                <a:ea typeface="华文行楷" panose="02010800040101010101" pitchFamily="2" charset="-122"/>
              </a:rPr>
              <a:t>广东省阳江市第一中学周如钢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75B6B1-A7F8-4805-8E4F-991151826507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solidFill>
            <a:srgbClr val="FFFFFF"/>
          </a:solidFill>
        </p:spPr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zh-CN" altLang="en-US"/>
              <a:t>例</a:t>
            </a:r>
            <a:r>
              <a:rPr lang="en-US" altLang="zh-CN"/>
              <a:t>1</a:t>
            </a:r>
            <a:r>
              <a:rPr lang="zh-CN" altLang="en-US"/>
              <a:t>答案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02E4D1-01CB-44B5-981A-1B86055AD923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</a:rPr>
              <a:t>10</a:t>
            </a:fld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solidFill>
            <a:srgbClr val="FFFFFF"/>
          </a:solidFill>
        </p:spPr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zh-CN" altLang="en-US"/>
              <a:t>例</a:t>
            </a:r>
            <a:r>
              <a:rPr lang="en-US" altLang="zh-CN"/>
              <a:t>1</a:t>
            </a:r>
            <a:r>
              <a:rPr lang="zh-CN" altLang="en-US"/>
              <a:t>答案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551EC23-F98D-4EFC-891D-307FF6F1328B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例</a:t>
            </a:r>
            <a:r>
              <a:rPr lang="en-US" altLang="zh-CN"/>
              <a:t>1</a:t>
            </a:r>
            <a:r>
              <a:rPr lang="zh-CN" altLang="en-US"/>
              <a:t>答案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253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253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B94C23-EAB1-4D5F-BBCF-1851064B19EE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</a:rPr>
              <a:t>14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6E655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6E655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oleObject" Target="../embeddings/oleObject53.bin"/><Relationship Id="rId18" Type="http://schemas.openxmlformats.org/officeDocument/2006/relationships/oleObject" Target="../embeddings/oleObject56.bin"/><Relationship Id="rId3" Type="http://schemas.openxmlformats.org/officeDocument/2006/relationships/oleObject" Target="../embeddings/oleObject48.bin"/><Relationship Id="rId21" Type="http://schemas.openxmlformats.org/officeDocument/2006/relationships/image" Target="../media/image48.emf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55.bin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6.wmf"/><Relationship Id="rId20" Type="http://schemas.openxmlformats.org/officeDocument/2006/relationships/oleObject" Target="../embeddings/oleObject57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e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4.bin"/><Relationship Id="rId10" Type="http://schemas.openxmlformats.org/officeDocument/2006/relationships/image" Target="../media/image43.wmf"/><Relationship Id="rId19" Type="http://schemas.openxmlformats.org/officeDocument/2006/relationships/image" Target="../media/image47.e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45.wmf"/><Relationship Id="rId22" Type="http://schemas.openxmlformats.org/officeDocument/2006/relationships/oleObject" Target="../embeddings/oleObject5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64.bin"/><Relationship Id="rId18" Type="http://schemas.openxmlformats.org/officeDocument/2006/relationships/oleObject" Target="../embeddings/oleObject67.bin"/><Relationship Id="rId3" Type="http://schemas.openxmlformats.org/officeDocument/2006/relationships/oleObject" Target="../embeddings/oleObject59.bin"/><Relationship Id="rId21" Type="http://schemas.openxmlformats.org/officeDocument/2006/relationships/oleObject" Target="../embeddings/oleObject6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66.bin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4.emf"/><Relationship Id="rId20" Type="http://schemas.openxmlformats.org/officeDocument/2006/relationships/oleObject" Target="../embeddings/oleObject68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e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5" Type="http://schemas.openxmlformats.org/officeDocument/2006/relationships/oleObject" Target="../embeddings/oleObject65.bin"/><Relationship Id="rId10" Type="http://schemas.openxmlformats.org/officeDocument/2006/relationships/image" Target="../media/image51.emf"/><Relationship Id="rId19" Type="http://schemas.openxmlformats.org/officeDocument/2006/relationships/image" Target="../media/image55.emf"/><Relationship Id="rId4" Type="http://schemas.openxmlformats.org/officeDocument/2006/relationships/image" Target="../media/image49.emf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53.emf"/><Relationship Id="rId22" Type="http://schemas.openxmlformats.org/officeDocument/2006/relationships/image" Target="../media/image5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image" Target="../media/image57.wmf"/><Relationship Id="rId7" Type="http://schemas.openxmlformats.org/officeDocument/2006/relationships/image" Target="../media/image59.wmf"/><Relationship Id="rId2" Type="http://schemas.openxmlformats.org/officeDocument/2006/relationships/oleObject" Target="../embeddings/oleObject70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58.wmf"/><Relationship Id="rId10" Type="http://schemas.openxmlformats.org/officeDocument/2006/relationships/image" Target="../media/image61.png"/><Relationship Id="rId4" Type="http://schemas.openxmlformats.org/officeDocument/2006/relationships/oleObject" Target="../embeddings/oleObject71.bin"/><Relationship Id="rId9" Type="http://schemas.openxmlformats.org/officeDocument/2006/relationships/image" Target="../media/image6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6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70.wmf"/><Relationship Id="rId3" Type="http://schemas.openxmlformats.org/officeDocument/2006/relationships/image" Target="../media/image65.wmf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82.bin"/><Relationship Id="rId2" Type="http://schemas.openxmlformats.org/officeDocument/2006/relationships/oleObject" Target="../embeddings/oleObject77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69.wmf"/><Relationship Id="rId5" Type="http://schemas.openxmlformats.org/officeDocument/2006/relationships/image" Target="../media/image66.wmf"/><Relationship Id="rId10" Type="http://schemas.openxmlformats.org/officeDocument/2006/relationships/oleObject" Target="../embeddings/oleObject81.bin"/><Relationship Id="rId4" Type="http://schemas.openxmlformats.org/officeDocument/2006/relationships/oleObject" Target="../embeddings/oleObject78.bin"/><Relationship Id="rId9" Type="http://schemas.openxmlformats.org/officeDocument/2006/relationships/image" Target="../media/image68.wmf"/><Relationship Id="rId1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image" Target="../media/image77.wmf"/><Relationship Id="rId3" Type="http://schemas.openxmlformats.org/officeDocument/2006/relationships/image" Target="../media/image72.wmf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88.bin"/><Relationship Id="rId2" Type="http://schemas.openxmlformats.org/officeDocument/2006/relationships/oleObject" Target="../embeddings/oleObject83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76.wmf"/><Relationship Id="rId5" Type="http://schemas.openxmlformats.org/officeDocument/2006/relationships/image" Target="../media/image73.wmf"/><Relationship Id="rId10" Type="http://schemas.openxmlformats.org/officeDocument/2006/relationships/oleObject" Target="../embeddings/oleObject87.bin"/><Relationship Id="rId4" Type="http://schemas.openxmlformats.org/officeDocument/2006/relationships/oleObject" Target="../embeddings/oleObject84.bin"/><Relationship Id="rId9" Type="http://schemas.openxmlformats.org/officeDocument/2006/relationships/image" Target="../media/image75.wmf"/><Relationship Id="rId14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oleObject" Target="../embeddings/oleObject93.bin"/><Relationship Id="rId3" Type="http://schemas.openxmlformats.org/officeDocument/2006/relationships/image" Target="../media/image79.wmf"/><Relationship Id="rId7" Type="http://schemas.openxmlformats.org/officeDocument/2006/relationships/image" Target="../media/image81.wmf"/><Relationship Id="rId12" Type="http://schemas.openxmlformats.org/officeDocument/2006/relationships/image" Target="../media/image85.png"/><Relationship Id="rId2" Type="http://schemas.openxmlformats.org/officeDocument/2006/relationships/oleObject" Target="../embeddings/oleObject89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84.png"/><Relationship Id="rId5" Type="http://schemas.openxmlformats.org/officeDocument/2006/relationships/image" Target="../media/image80.wmf"/><Relationship Id="rId10" Type="http://schemas.openxmlformats.org/officeDocument/2006/relationships/image" Target="../media/image83.png"/><Relationship Id="rId4" Type="http://schemas.openxmlformats.org/officeDocument/2006/relationships/oleObject" Target="../embeddings/oleObject90.bin"/><Relationship Id="rId9" Type="http://schemas.openxmlformats.org/officeDocument/2006/relationships/image" Target="../media/image82.wmf"/><Relationship Id="rId14" Type="http://schemas.openxmlformats.org/officeDocument/2006/relationships/image" Target="../media/image8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3" Type="http://schemas.openxmlformats.org/officeDocument/2006/relationships/image" Target="../media/image87.wmf"/><Relationship Id="rId7" Type="http://schemas.openxmlformats.org/officeDocument/2006/relationships/image" Target="../media/image89.wmf"/><Relationship Id="rId12" Type="http://schemas.openxmlformats.org/officeDocument/2006/relationships/image" Target="../media/image93.png"/><Relationship Id="rId2" Type="http://schemas.openxmlformats.org/officeDocument/2006/relationships/oleObject" Target="../embeddings/oleObject94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92.png"/><Relationship Id="rId5" Type="http://schemas.openxmlformats.org/officeDocument/2006/relationships/image" Target="../media/image88.wmf"/><Relationship Id="rId10" Type="http://schemas.openxmlformats.org/officeDocument/2006/relationships/image" Target="../media/image91.png"/><Relationship Id="rId4" Type="http://schemas.openxmlformats.org/officeDocument/2006/relationships/oleObject" Target="../embeddings/oleObject95.bin"/><Relationship Id="rId9" Type="http://schemas.openxmlformats.org/officeDocument/2006/relationships/image" Target="../media/image90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6.wmf"/><Relationship Id="rId2" Type="http://schemas.openxmlformats.org/officeDocument/2006/relationships/oleObject" Target="../embeddings/oleObject8.bin"/><Relationship Id="rId16" Type="http://schemas.openxmlformats.org/officeDocument/2006/relationships/oleObject" Target="../embeddings/oleObject15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3.wmf"/><Relationship Id="rId5" Type="http://schemas.openxmlformats.org/officeDocument/2006/relationships/image" Target="../media/image10.e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1.bin"/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12" Type="http://schemas.openxmlformats.org/officeDocument/2006/relationships/image" Target="../media/image22.png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0.wmf"/><Relationship Id="rId14" Type="http://schemas.openxmlformats.org/officeDocument/2006/relationships/image" Target="../media/image2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32.bin"/><Relationship Id="rId3" Type="http://schemas.openxmlformats.org/officeDocument/2006/relationships/image" Target="../media/image24.wmf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29.wmf"/><Relationship Id="rId2" Type="http://schemas.openxmlformats.org/officeDocument/2006/relationships/oleObject" Target="../embeddings/oleObject22.bin"/><Relationship Id="rId16" Type="http://schemas.openxmlformats.org/officeDocument/2006/relationships/oleObject" Target="../embeddings/oleObject3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6.wmf"/><Relationship Id="rId5" Type="http://schemas.openxmlformats.org/officeDocument/2006/relationships/oleObject" Target="../embeddings/oleObject24.bin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28.bin"/><Relationship Id="rId19" Type="http://schemas.openxmlformats.org/officeDocument/2006/relationships/image" Target="../media/image30.wmf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7.bin"/><Relationship Id="rId14" Type="http://schemas.openxmlformats.org/officeDocument/2006/relationships/oleObject" Target="../embeddings/oleObject3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29.wmf"/><Relationship Id="rId7" Type="http://schemas.openxmlformats.org/officeDocument/2006/relationships/image" Target="../media/image31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42.bin"/><Relationship Id="rId18" Type="http://schemas.openxmlformats.org/officeDocument/2006/relationships/oleObject" Target="../embeddings/oleObject45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44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9.wmf"/><Relationship Id="rId20" Type="http://schemas.openxmlformats.org/officeDocument/2006/relationships/oleObject" Target="../embeddings/oleObject47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10" Type="http://schemas.openxmlformats.org/officeDocument/2006/relationships/image" Target="../media/image36.wmf"/><Relationship Id="rId19" Type="http://schemas.openxmlformats.org/officeDocument/2006/relationships/oleObject" Target="../embeddings/oleObject46.bin"/><Relationship Id="rId4" Type="http://schemas.openxmlformats.org/officeDocument/2006/relationships/image" Target="../media/image33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3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" t="2380" r="31678" b="14303"/>
          <a:stretch>
            <a:fillRect/>
          </a:stretch>
        </p:blipFill>
        <p:spPr>
          <a:xfrm>
            <a:off x="6874" y="1286467"/>
            <a:ext cx="4366351" cy="3764096"/>
          </a:xfrm>
          <a:custGeom>
            <a:avLst/>
            <a:gdLst>
              <a:gd name="connsiteX0" fmla="*/ 2399925 w 4799849"/>
              <a:gd name="connsiteY0" fmla="*/ 0 h 4137801"/>
              <a:gd name="connsiteX1" fmla="*/ 4799849 w 4799849"/>
              <a:gd name="connsiteY1" fmla="*/ 4137801 h 4137801"/>
              <a:gd name="connsiteX2" fmla="*/ 0 w 4799849"/>
              <a:gd name="connsiteY2" fmla="*/ 4137801 h 413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99849" h="4137801">
                <a:moveTo>
                  <a:pt x="2399925" y="0"/>
                </a:moveTo>
                <a:lnTo>
                  <a:pt x="4799849" y="4137801"/>
                </a:lnTo>
                <a:lnTo>
                  <a:pt x="0" y="4137801"/>
                </a:lnTo>
                <a:close/>
              </a:path>
            </a:pathLst>
          </a:custGeom>
        </p:spPr>
      </p:pic>
      <p:sp>
        <p:nvSpPr>
          <p:cNvPr id="21" name="矩形 20"/>
          <p:cNvSpPr/>
          <p:nvPr/>
        </p:nvSpPr>
        <p:spPr>
          <a:xfrm>
            <a:off x="9922822" y="580377"/>
            <a:ext cx="4062342" cy="300975"/>
          </a:xfrm>
          <a:prstGeom prst="rect">
            <a:avLst/>
          </a:prstGeom>
          <a:solidFill>
            <a:srgbClr val="6E6558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2-1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等腰三角形 26"/>
          <p:cNvSpPr/>
          <p:nvPr/>
        </p:nvSpPr>
        <p:spPr>
          <a:xfrm>
            <a:off x="199264" y="1286466"/>
            <a:ext cx="4683951" cy="4037889"/>
          </a:xfrm>
          <a:prstGeom prst="triangle">
            <a:avLst/>
          </a:prstGeom>
          <a:solidFill>
            <a:srgbClr val="B4E5EA">
              <a:alpha val="14000"/>
            </a:srgbClr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等腰三角形 29"/>
          <p:cNvSpPr/>
          <p:nvPr/>
        </p:nvSpPr>
        <p:spPr>
          <a:xfrm>
            <a:off x="0" y="307028"/>
            <a:ext cx="2687347" cy="2316678"/>
          </a:xfrm>
          <a:prstGeom prst="triangle">
            <a:avLst/>
          </a:prstGeom>
          <a:solidFill>
            <a:srgbClr val="6E6558">
              <a:alpha val="5000"/>
            </a:srgbClr>
          </a:solidFill>
          <a:ln>
            <a:solidFill>
              <a:srgbClr val="6E6558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14" name="组合 13"/>
            <p:cNvGrpSpPr/>
            <p:nvPr/>
          </p:nvGrpSpPr>
          <p:grpSpPr>
            <a:xfrm>
              <a:off x="6147269" y="3401247"/>
              <a:ext cx="5033249" cy="1519477"/>
              <a:chOff x="-4714868" y="2180312"/>
              <a:chExt cx="5033249" cy="1519477"/>
            </a:xfrm>
          </p:grpSpPr>
          <p:sp>
            <p:nvSpPr>
              <p:cNvPr id="1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6E655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-4714868" y="2180312"/>
                <a:ext cx="5033249" cy="846631"/>
                <a:chOff x="-4714868" y="2180312"/>
                <a:chExt cx="5033249" cy="846631"/>
              </a:xfrm>
            </p:grpSpPr>
            <p:sp>
              <p:nvSpPr>
                <p:cNvPr id="18" name="文本框 17"/>
                <p:cNvSpPr txBox="1"/>
                <p:nvPr/>
              </p:nvSpPr>
              <p:spPr>
                <a:xfrm>
                  <a:off x="-4714868" y="2808615"/>
                  <a:ext cx="5033249" cy="218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2-1</a:t>
                  </a:r>
                </a:p>
              </p:txBody>
            </p:sp>
            <p:cxnSp>
              <p:nvCxnSpPr>
                <p:cNvPr id="19" name="直接连接符 1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0" name="文本占位符 19"/>
                <p:cNvSpPr txBox="1"/>
                <p:nvPr/>
              </p:nvSpPr>
              <p:spPr>
                <a:xfrm>
                  <a:off x="-4714868" y="2180312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3600" b="1" dirty="0">
                      <a:solidFill>
                        <a:srgbClr val="6E6558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3.2</a:t>
                  </a:r>
                  <a:r>
                    <a:rPr lang="zh-CN" altLang="en-US" sz="3600" b="1" dirty="0">
                      <a:solidFill>
                        <a:srgbClr val="6E6558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立体几何中的向量方法</a:t>
                  </a:r>
                  <a:r>
                    <a:rPr lang="zh-CN" altLang="en-US" sz="1800" b="1" dirty="0">
                      <a:solidFill>
                        <a:srgbClr val="6E6558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第一课时</a:t>
                  </a:r>
                </a:p>
              </p:txBody>
            </p:sp>
          </p:grpSp>
        </p:grpSp>
        <p:sp>
          <p:nvSpPr>
            <p:cNvPr id="1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3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 空间向量与立体几何</a:t>
              </a:r>
            </a:p>
          </p:txBody>
        </p:sp>
      </p:grpSp>
      <p:sp>
        <p:nvSpPr>
          <p:cNvPr id="32" name="等腰三角形 31"/>
          <p:cNvSpPr/>
          <p:nvPr/>
        </p:nvSpPr>
        <p:spPr>
          <a:xfrm>
            <a:off x="6874" y="3784823"/>
            <a:ext cx="3360584" cy="2897055"/>
          </a:xfrm>
          <a:prstGeom prst="triangle">
            <a:avLst/>
          </a:prstGeom>
          <a:solidFill>
            <a:srgbClr val="6E6558">
              <a:alpha val="0"/>
            </a:srgbClr>
          </a:solidFill>
          <a:ln>
            <a:solidFill>
              <a:srgbClr val="6E6558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直角三角形 4"/>
          <p:cNvSpPr/>
          <p:nvPr/>
        </p:nvSpPr>
        <p:spPr>
          <a:xfrm rot="16200000">
            <a:off x="10116481" y="4812139"/>
            <a:ext cx="2072201" cy="2072201"/>
          </a:xfrm>
          <a:prstGeom prst="rtTriangle">
            <a:avLst/>
          </a:prstGeom>
          <a:solidFill>
            <a:srgbClr val="6E6558">
              <a:alpha val="49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Line 22"/>
          <p:cNvSpPr>
            <a:spLocks noChangeShapeType="1"/>
          </p:cNvSpPr>
          <p:nvPr/>
        </p:nvSpPr>
        <p:spPr bwMode="auto">
          <a:xfrm>
            <a:off x="7228523" y="2536888"/>
            <a:ext cx="33528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206" name="AutoShape 23"/>
          <p:cNvSpPr>
            <a:spLocks noChangeArrowheads="1"/>
          </p:cNvSpPr>
          <p:nvPr/>
        </p:nvSpPr>
        <p:spPr bwMode="auto">
          <a:xfrm>
            <a:off x="7228524" y="2825813"/>
            <a:ext cx="3527425" cy="792162"/>
          </a:xfrm>
          <a:prstGeom prst="parallelogram">
            <a:avLst>
              <a:gd name="adj" fmla="val 111323"/>
            </a:avLst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51207" name="Object 24"/>
          <p:cNvGraphicFramePr>
            <a:graphicFrameLocks noChangeAspect="1"/>
          </p:cNvGraphicFramePr>
          <p:nvPr/>
        </p:nvGraphicFramePr>
        <p:xfrm>
          <a:off x="7517448" y="3329051"/>
          <a:ext cx="287338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52400" imgH="139700" progId="Equation.3">
                  <p:embed/>
                </p:oleObj>
              </mc:Choice>
              <mc:Fallback>
                <p:oleObj r:id="rId3" imgW="152400" imgH="1397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7448" y="3329051"/>
                        <a:ext cx="287338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9" name="Line 26"/>
          <p:cNvSpPr>
            <a:spLocks noChangeShapeType="1"/>
          </p:cNvSpPr>
          <p:nvPr/>
        </p:nvSpPr>
        <p:spPr bwMode="auto">
          <a:xfrm>
            <a:off x="9605011" y="2320988"/>
            <a:ext cx="0" cy="1219200"/>
          </a:xfrm>
          <a:prstGeom prst="line">
            <a:avLst/>
          </a:prstGeom>
          <a:noFill/>
          <a:ln w="47625">
            <a:solidFill>
              <a:srgbClr val="0000CC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51210" name="Object 27"/>
          <p:cNvGraphicFramePr>
            <a:graphicFrameLocks noChangeAspect="1"/>
          </p:cNvGraphicFramePr>
          <p:nvPr/>
        </p:nvGraphicFramePr>
        <p:xfrm>
          <a:off x="9676449" y="2825814"/>
          <a:ext cx="315913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47955" imgH="193040" progId="Equation.3">
                  <p:embed/>
                </p:oleObj>
              </mc:Choice>
              <mc:Fallback>
                <p:oleObj r:id="rId5" imgW="147955" imgH="19304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6449" y="2825814"/>
                        <a:ext cx="315913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1" name="Line 28"/>
          <p:cNvSpPr>
            <a:spLocks noChangeShapeType="1"/>
          </p:cNvSpPr>
          <p:nvPr/>
        </p:nvSpPr>
        <p:spPr bwMode="auto">
          <a:xfrm>
            <a:off x="7588886" y="2536888"/>
            <a:ext cx="137160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51212" name="Object 29"/>
          <p:cNvGraphicFramePr>
            <a:graphicFrameLocks noChangeAspect="1"/>
          </p:cNvGraphicFramePr>
          <p:nvPr/>
        </p:nvGraphicFramePr>
        <p:xfrm>
          <a:off x="8092123" y="2033651"/>
          <a:ext cx="33813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28905" imgH="193040" progId="Equation.3">
                  <p:embed/>
                </p:oleObj>
              </mc:Choice>
              <mc:Fallback>
                <p:oleObj r:id="rId7" imgW="128905" imgH="19304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2123" y="2033651"/>
                        <a:ext cx="338138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4" name="Text Box 8"/>
          <p:cNvSpPr txBox="1">
            <a:spLocks noChangeArrowheads="1"/>
          </p:cNvSpPr>
          <p:nvPr/>
        </p:nvSpPr>
        <p:spPr bwMode="auto">
          <a:xfrm>
            <a:off x="467360" y="1190984"/>
            <a:ext cx="2813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（二）、直线与平面：</a:t>
            </a:r>
          </a:p>
        </p:txBody>
      </p:sp>
      <p:sp>
        <p:nvSpPr>
          <p:cNvPr id="15369" name="矩形 51214"/>
          <p:cNvSpPr>
            <a:spLocks noChangeArrowheads="1"/>
          </p:cNvSpPr>
          <p:nvPr/>
        </p:nvSpPr>
        <p:spPr bwMode="auto">
          <a:xfrm>
            <a:off x="822960" y="4710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51216" name="对象 51215"/>
          <p:cNvGraphicFramePr/>
          <p:nvPr/>
        </p:nvGraphicFramePr>
        <p:xfrm>
          <a:off x="10684511" y="2320989"/>
          <a:ext cx="2159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88900" imgH="177165" progId="Equation.DSMT4">
                  <p:embed/>
                </p:oleObj>
              </mc:Choice>
              <mc:Fallback>
                <p:oleObj r:id="rId9" imgW="88900" imgH="177165" progId="Equation.DSMT4">
                  <p:embed/>
                  <p:pic>
                    <p:nvPicPr>
                      <p:cNvPr id="0" name="对象 51215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4511" y="2320989"/>
                        <a:ext cx="2159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7" name="对象 51216"/>
          <p:cNvGraphicFramePr/>
          <p:nvPr/>
        </p:nvGraphicFramePr>
        <p:xfrm>
          <a:off x="625793" y="1572369"/>
          <a:ext cx="7306628" cy="583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2804160" imgH="254000" progId="Equation.DSMT4">
                  <p:embed/>
                </p:oleObj>
              </mc:Choice>
              <mc:Fallback>
                <p:oleObj r:id="rId11" imgW="2804160" imgH="254000" progId="Equation.DSMT4">
                  <p:embed/>
                  <p:pic>
                    <p:nvPicPr>
                      <p:cNvPr id="0" name="对象 51216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793" y="1572369"/>
                        <a:ext cx="7306628" cy="583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1" name="对象 51220"/>
          <p:cNvGraphicFramePr/>
          <p:nvPr/>
        </p:nvGraphicFramePr>
        <p:xfrm>
          <a:off x="634681" y="2601751"/>
          <a:ext cx="3886995" cy="537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1587500" imgH="228600" progId="Equation.DSMT4">
                  <p:embed/>
                </p:oleObj>
              </mc:Choice>
              <mc:Fallback>
                <p:oleObj r:id="rId13" imgW="1587500" imgH="228600" progId="Equation.DSMT4">
                  <p:embed/>
                  <p:pic>
                    <p:nvPicPr>
                      <p:cNvPr id="0" name="对象 51220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681" y="2601751"/>
                        <a:ext cx="3886995" cy="5370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2" name="对象 51221"/>
          <p:cNvGraphicFramePr/>
          <p:nvPr/>
        </p:nvGraphicFramePr>
        <p:xfrm>
          <a:off x="658813" y="3903841"/>
          <a:ext cx="4591686" cy="603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2029460" imgH="266065" progId="Equation.DSMT4">
                  <p:embed/>
                </p:oleObj>
              </mc:Choice>
              <mc:Fallback>
                <p:oleObj r:id="rId15" imgW="2029460" imgH="266065" progId="Equation.DSMT4">
                  <p:embed/>
                  <p:pic>
                    <p:nvPicPr>
                      <p:cNvPr id="0" name="对象 51221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3903841"/>
                        <a:ext cx="4591686" cy="6033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3" name="AutoShape 18"/>
          <p:cNvSpPr>
            <a:spLocks noChangeArrowheads="1"/>
          </p:cNvSpPr>
          <p:nvPr/>
        </p:nvSpPr>
        <p:spPr bwMode="auto">
          <a:xfrm>
            <a:off x="7045960" y="4837174"/>
            <a:ext cx="3535363" cy="950912"/>
          </a:xfrm>
          <a:prstGeom prst="parallelogram">
            <a:avLst>
              <a:gd name="adj" fmla="val 92947"/>
            </a:avLst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51224" name="Object 19"/>
          <p:cNvGraphicFramePr>
            <a:graphicFrameLocks noChangeAspect="1"/>
          </p:cNvGraphicFramePr>
          <p:nvPr/>
        </p:nvGraphicFramePr>
        <p:xfrm>
          <a:off x="7274559" y="5480112"/>
          <a:ext cx="41275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152400" imgH="139700" progId="Equation.3">
                  <p:embed/>
                </p:oleObj>
              </mc:Choice>
              <mc:Fallback>
                <p:oleObj r:id="rId17" imgW="152400" imgH="1397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4559" y="5480112"/>
                        <a:ext cx="412750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5" name="Line 20"/>
          <p:cNvSpPr>
            <a:spLocks noChangeShapeType="1"/>
          </p:cNvSpPr>
          <p:nvPr/>
        </p:nvSpPr>
        <p:spPr bwMode="auto">
          <a:xfrm>
            <a:off x="9638348" y="4333937"/>
            <a:ext cx="1587" cy="835025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51226" name="Object 21"/>
          <p:cNvGraphicFramePr>
            <a:graphicFrameLocks noChangeAspect="1"/>
          </p:cNvGraphicFramePr>
          <p:nvPr/>
        </p:nvGraphicFramePr>
        <p:xfrm>
          <a:off x="9709785" y="4432361"/>
          <a:ext cx="3603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147955" imgH="193040" progId="Equation.3">
                  <p:embed/>
                </p:oleObj>
              </mc:Choice>
              <mc:Fallback>
                <p:oleObj r:id="rId18" imgW="147955" imgH="19304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9785" y="4432361"/>
                        <a:ext cx="36036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0" name="Object 25"/>
          <p:cNvGraphicFramePr>
            <a:graphicFrameLocks noChangeAspect="1"/>
          </p:cNvGraphicFramePr>
          <p:nvPr/>
        </p:nvGraphicFramePr>
        <p:xfrm>
          <a:off x="8774748" y="4476811"/>
          <a:ext cx="35083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0" imgW="128905" imgH="193040" progId="Equation.DSMT4">
                  <p:embed/>
                </p:oleObj>
              </mc:Choice>
              <mc:Fallback>
                <p:oleObj r:id="rId20" imgW="128905" imgH="1930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4748" y="4476811"/>
                        <a:ext cx="35083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32" name="组合 51231"/>
          <p:cNvGrpSpPr/>
          <p:nvPr/>
        </p:nvGrpSpPr>
        <p:grpSpPr bwMode="auto">
          <a:xfrm>
            <a:off x="8701723" y="4189474"/>
            <a:ext cx="9525" cy="1930400"/>
            <a:chOff x="5148" y="1661"/>
            <a:chExt cx="6" cy="1216"/>
          </a:xfrm>
        </p:grpSpPr>
        <p:sp>
          <p:nvSpPr>
            <p:cNvPr id="15380" name="Line 22"/>
            <p:cNvSpPr>
              <a:spLocks noChangeShapeType="1"/>
            </p:cNvSpPr>
            <p:nvPr/>
          </p:nvSpPr>
          <p:spPr bwMode="auto">
            <a:xfrm>
              <a:off x="5148" y="1661"/>
              <a:ext cx="6" cy="735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81" name="Line 26"/>
            <p:cNvSpPr>
              <a:spLocks noChangeShapeType="1"/>
            </p:cNvSpPr>
            <p:nvPr/>
          </p:nvSpPr>
          <p:spPr bwMode="auto">
            <a:xfrm>
              <a:off x="5148" y="2659"/>
              <a:ext cx="6" cy="2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233" name="直接连接符 51232"/>
          <p:cNvSpPr>
            <a:spLocks noChangeShapeType="1"/>
          </p:cNvSpPr>
          <p:nvPr/>
        </p:nvSpPr>
        <p:spPr bwMode="auto">
          <a:xfrm flipV="1">
            <a:off x="8701722" y="4549837"/>
            <a:ext cx="0" cy="792163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51234" name="对象 51233"/>
          <p:cNvGraphicFramePr/>
          <p:nvPr/>
        </p:nvGraphicFramePr>
        <p:xfrm>
          <a:off x="8558847" y="3686237"/>
          <a:ext cx="2159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2" imgW="88900" imgH="177165" progId="Equation.DSMT4">
                  <p:embed/>
                </p:oleObj>
              </mc:Choice>
              <mc:Fallback>
                <p:oleObj r:id="rId22" imgW="88900" imgH="177165" progId="Equation.DSMT4">
                  <p:embed/>
                  <p:pic>
                    <p:nvPicPr>
                      <p:cNvPr id="0" name="对象 51233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8847" y="3686237"/>
                        <a:ext cx="2159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6" name="文本框 51235"/>
          <p:cNvSpPr txBox="1">
            <a:spLocks noChangeArrowheads="1"/>
          </p:cNvSpPr>
          <p:nvPr/>
        </p:nvSpPr>
        <p:spPr bwMode="auto">
          <a:xfrm>
            <a:off x="625793" y="2209418"/>
            <a:ext cx="172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0C23F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线面平行</a:t>
            </a:r>
          </a:p>
        </p:txBody>
      </p:sp>
      <p:sp>
        <p:nvSpPr>
          <p:cNvPr id="51237" name="文本框 51236"/>
          <p:cNvSpPr txBox="1">
            <a:spLocks noChangeArrowheads="1"/>
          </p:cNvSpPr>
          <p:nvPr/>
        </p:nvSpPr>
        <p:spPr bwMode="auto">
          <a:xfrm>
            <a:off x="625793" y="3302418"/>
            <a:ext cx="172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0C23F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线面垂直</a:t>
            </a:r>
          </a:p>
        </p:txBody>
      </p:sp>
      <p:sp>
        <p:nvSpPr>
          <p:cNvPr id="2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animBg="1"/>
      <p:bldP spid="51214" grpId="0"/>
      <p:bldP spid="51223" grpId="0" animBg="1"/>
      <p:bldP spid="51236" grpId="0"/>
      <p:bldP spid="512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37293" y="1618067"/>
          <a:ext cx="5542456" cy="464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273300" imgH="206375" progId="Word.Document.8">
                  <p:embed/>
                </p:oleObj>
              </mc:Choice>
              <mc:Fallback>
                <p:oleObj r:id="rId3" imgW="2273300" imgH="2063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293" y="1618067"/>
                        <a:ext cx="5542456" cy="4645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723930" y="2448205"/>
          <a:ext cx="505301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551940" imgH="334645" progId="Word.Document.8">
                  <p:embed/>
                </p:oleObj>
              </mc:Choice>
              <mc:Fallback>
                <p:oleObj r:id="rId5" imgW="1551940" imgH="33464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30" y="2448205"/>
                        <a:ext cx="5053013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33" name="组合 8232"/>
          <p:cNvGrpSpPr/>
          <p:nvPr/>
        </p:nvGrpSpPr>
        <p:grpSpPr bwMode="auto">
          <a:xfrm>
            <a:off x="7353619" y="1479488"/>
            <a:ext cx="3313113" cy="2171700"/>
            <a:chOff x="3604" y="573"/>
            <a:chExt cx="2087" cy="1368"/>
          </a:xfrm>
        </p:grpSpPr>
        <p:sp>
          <p:nvSpPr>
            <p:cNvPr id="17412" name="AutoShape 17"/>
            <p:cNvSpPr>
              <a:spLocks noChangeArrowheads="1"/>
            </p:cNvSpPr>
            <p:nvPr/>
          </p:nvSpPr>
          <p:spPr bwMode="auto">
            <a:xfrm>
              <a:off x="3651" y="845"/>
              <a:ext cx="2040" cy="360"/>
            </a:xfrm>
            <a:prstGeom prst="parallelogram">
              <a:avLst>
                <a:gd name="adj" fmla="val 141667"/>
              </a:avLst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7413" name="Object 18"/>
            <p:cNvGraphicFramePr>
              <a:graphicFrameLocks noChangeAspect="1"/>
            </p:cNvGraphicFramePr>
            <p:nvPr/>
          </p:nvGraphicFramePr>
          <p:xfrm>
            <a:off x="3833" y="1027"/>
            <a:ext cx="173" cy="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152400" imgH="139700" progId="Equation.3">
                    <p:embed/>
                  </p:oleObj>
                </mc:Choice>
                <mc:Fallback>
                  <p:oleObj r:id="rId7" imgW="152400" imgH="13970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" y="1027"/>
                          <a:ext cx="173" cy="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14" name="Line 19"/>
            <p:cNvSpPr>
              <a:spLocks noChangeShapeType="1"/>
            </p:cNvSpPr>
            <p:nvPr/>
          </p:nvSpPr>
          <p:spPr bwMode="auto">
            <a:xfrm>
              <a:off x="4694" y="573"/>
              <a:ext cx="9" cy="424"/>
            </a:xfrm>
            <a:prstGeom prst="line">
              <a:avLst/>
            </a:prstGeom>
            <a:noFill/>
            <a:ln w="47625">
              <a:solidFill>
                <a:srgbClr val="0000CC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7415" name="Object 20"/>
            <p:cNvGraphicFramePr>
              <a:graphicFrameLocks noChangeAspect="1"/>
            </p:cNvGraphicFramePr>
            <p:nvPr/>
          </p:nvGraphicFramePr>
          <p:xfrm>
            <a:off x="4694" y="664"/>
            <a:ext cx="214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147955" imgH="193040" progId="Equation.3">
                    <p:embed/>
                  </p:oleObj>
                </mc:Choice>
                <mc:Fallback>
                  <p:oleObj r:id="rId9" imgW="147955" imgH="19304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4" y="664"/>
                          <a:ext cx="214" cy="1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16" name="AutoShape 21"/>
            <p:cNvSpPr>
              <a:spLocks noChangeArrowheads="1"/>
            </p:cNvSpPr>
            <p:nvPr/>
          </p:nvSpPr>
          <p:spPr bwMode="auto">
            <a:xfrm>
              <a:off x="3604" y="1581"/>
              <a:ext cx="2040" cy="360"/>
            </a:xfrm>
            <a:prstGeom prst="parallelogram">
              <a:avLst>
                <a:gd name="adj" fmla="val 141667"/>
              </a:avLst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7417" name="Object 22"/>
            <p:cNvGraphicFramePr>
              <a:graphicFrameLocks noChangeAspect="1"/>
            </p:cNvGraphicFramePr>
            <p:nvPr/>
          </p:nvGraphicFramePr>
          <p:xfrm>
            <a:off x="3833" y="1753"/>
            <a:ext cx="181" cy="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1" imgW="165100" imgH="203200" progId="Equation.3">
                    <p:embed/>
                  </p:oleObj>
                </mc:Choice>
                <mc:Fallback>
                  <p:oleObj r:id="rId11" imgW="165100" imgH="20320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" y="1753"/>
                          <a:ext cx="181" cy="1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18" name="Line 23"/>
            <p:cNvSpPr>
              <a:spLocks noChangeShapeType="1"/>
            </p:cNvSpPr>
            <p:nvPr/>
          </p:nvSpPr>
          <p:spPr bwMode="auto">
            <a:xfrm>
              <a:off x="4468" y="1481"/>
              <a:ext cx="9" cy="334"/>
            </a:xfrm>
            <a:prstGeom prst="line">
              <a:avLst/>
            </a:prstGeom>
            <a:noFill/>
            <a:ln w="44450">
              <a:solidFill>
                <a:srgbClr val="0000CC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7419" name="Object 24"/>
            <p:cNvGraphicFramePr>
              <a:graphicFrameLocks noChangeAspect="1"/>
            </p:cNvGraphicFramePr>
            <p:nvPr/>
          </p:nvGraphicFramePr>
          <p:xfrm>
            <a:off x="4513" y="1617"/>
            <a:ext cx="181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3" imgW="128905" imgH="193040" progId="Equation.3">
                    <p:embed/>
                  </p:oleObj>
                </mc:Choice>
                <mc:Fallback>
                  <p:oleObj r:id="rId13" imgW="128905" imgH="193040" progId="Equation.3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3" y="1617"/>
                          <a:ext cx="181" cy="1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06" name="Text Box 8"/>
          <p:cNvSpPr txBox="1">
            <a:spLocks noChangeArrowheads="1"/>
          </p:cNvSpPr>
          <p:nvPr/>
        </p:nvSpPr>
        <p:spPr bwMode="auto">
          <a:xfrm>
            <a:off x="457823" y="1193730"/>
            <a:ext cx="25506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（三）、两个平面：</a:t>
            </a:r>
          </a:p>
        </p:txBody>
      </p:sp>
      <p:graphicFrame>
        <p:nvGraphicFramePr>
          <p:cNvPr id="8217" name="Object 5"/>
          <p:cNvGraphicFramePr>
            <a:graphicFrameLocks noChangeAspect="1"/>
          </p:cNvGraphicFramePr>
          <p:nvPr/>
        </p:nvGraphicFramePr>
        <p:xfrm>
          <a:off x="717945" y="3651188"/>
          <a:ext cx="439261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2337435" imgH="438150" progId="Word.Document.8">
                  <p:embed/>
                </p:oleObj>
              </mc:Choice>
              <mc:Fallback>
                <p:oleObj r:id="rId15" imgW="2337435" imgH="43815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945" y="3651188"/>
                        <a:ext cx="4392612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31" name="组合 8230"/>
          <p:cNvGrpSpPr/>
          <p:nvPr/>
        </p:nvGrpSpPr>
        <p:grpSpPr bwMode="auto">
          <a:xfrm>
            <a:off x="7055963" y="3921421"/>
            <a:ext cx="3768725" cy="2078037"/>
            <a:chOff x="1405" y="2659"/>
            <a:chExt cx="2374" cy="1309"/>
          </a:xfrm>
        </p:grpSpPr>
        <p:sp>
          <p:nvSpPr>
            <p:cNvPr id="17423" name="Line 18"/>
            <p:cNvSpPr>
              <a:spLocks noChangeShapeType="1"/>
            </p:cNvSpPr>
            <p:nvPr/>
          </p:nvSpPr>
          <p:spPr bwMode="auto">
            <a:xfrm>
              <a:off x="2426" y="3203"/>
              <a:ext cx="520" cy="1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4" name="AutoShape 19"/>
            <p:cNvSpPr>
              <a:spLocks noChangeArrowheads="1"/>
            </p:cNvSpPr>
            <p:nvPr/>
          </p:nvSpPr>
          <p:spPr bwMode="auto">
            <a:xfrm>
              <a:off x="1405" y="3521"/>
              <a:ext cx="1747" cy="426"/>
            </a:xfrm>
            <a:prstGeom prst="parallelogram">
              <a:avLst>
                <a:gd name="adj" fmla="val 102523"/>
              </a:avLst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7425" name="Object 20"/>
            <p:cNvGraphicFramePr>
              <a:graphicFrameLocks noChangeAspect="1"/>
            </p:cNvGraphicFramePr>
            <p:nvPr/>
          </p:nvGraphicFramePr>
          <p:xfrm>
            <a:off x="1474" y="3793"/>
            <a:ext cx="295" cy="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7" imgW="152400" imgH="139700" progId="Equation.3">
                    <p:embed/>
                  </p:oleObj>
                </mc:Choice>
                <mc:Fallback>
                  <p:oleObj r:id="rId17" imgW="152400" imgH="13970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4" y="3793"/>
                          <a:ext cx="295" cy="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6" name="Line 21"/>
            <p:cNvSpPr>
              <a:spLocks noChangeShapeType="1"/>
            </p:cNvSpPr>
            <p:nvPr/>
          </p:nvSpPr>
          <p:spPr bwMode="auto">
            <a:xfrm>
              <a:off x="1927" y="3339"/>
              <a:ext cx="7" cy="391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7427" name="Object 22"/>
            <p:cNvGraphicFramePr>
              <a:graphicFrameLocks noChangeAspect="1"/>
            </p:cNvGraphicFramePr>
            <p:nvPr/>
          </p:nvGraphicFramePr>
          <p:xfrm>
            <a:off x="1973" y="3521"/>
            <a:ext cx="240" cy="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8" imgW="147955" imgH="193040" progId="Equation.3">
                    <p:embed/>
                  </p:oleObj>
                </mc:Choice>
                <mc:Fallback>
                  <p:oleObj r:id="rId18" imgW="147955" imgH="19304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3" y="3521"/>
                          <a:ext cx="240" cy="1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8" name="Line 23"/>
            <p:cNvSpPr>
              <a:spLocks noChangeShapeType="1"/>
            </p:cNvSpPr>
            <p:nvPr/>
          </p:nvSpPr>
          <p:spPr bwMode="auto">
            <a:xfrm>
              <a:off x="3152" y="2659"/>
              <a:ext cx="1" cy="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9" name="Line 24"/>
            <p:cNvSpPr>
              <a:spLocks noChangeShapeType="1"/>
            </p:cNvSpPr>
            <p:nvPr/>
          </p:nvSpPr>
          <p:spPr bwMode="auto">
            <a:xfrm>
              <a:off x="2744" y="3067"/>
              <a:ext cx="1" cy="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30" name="Line 25"/>
            <p:cNvSpPr>
              <a:spLocks noChangeShapeType="1"/>
            </p:cNvSpPr>
            <p:nvPr/>
          </p:nvSpPr>
          <p:spPr bwMode="auto">
            <a:xfrm flipV="1">
              <a:off x="2744" y="2659"/>
              <a:ext cx="408" cy="4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7431" name="Object 26"/>
            <p:cNvGraphicFramePr>
              <a:graphicFrameLocks noChangeAspect="1"/>
            </p:cNvGraphicFramePr>
            <p:nvPr/>
          </p:nvGraphicFramePr>
          <p:xfrm>
            <a:off x="2744" y="3657"/>
            <a:ext cx="261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0" imgW="165100" imgH="203200" progId="Equation.3">
                    <p:embed/>
                  </p:oleObj>
                </mc:Choice>
                <mc:Fallback>
                  <p:oleObj r:id="rId20" imgW="165100" imgH="20320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4" y="3657"/>
                          <a:ext cx="261" cy="2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32" name="Line 27"/>
            <p:cNvSpPr>
              <a:spLocks noChangeShapeType="1"/>
            </p:cNvSpPr>
            <p:nvPr/>
          </p:nvSpPr>
          <p:spPr bwMode="auto">
            <a:xfrm>
              <a:off x="3366" y="3267"/>
              <a:ext cx="413" cy="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7433" name="Object 29"/>
            <p:cNvGraphicFramePr>
              <a:graphicFrameLocks noChangeAspect="1"/>
            </p:cNvGraphicFramePr>
            <p:nvPr/>
          </p:nvGraphicFramePr>
          <p:xfrm>
            <a:off x="2789" y="3249"/>
            <a:ext cx="221" cy="2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1" imgW="128905" imgH="193040" progId="Equation.3">
                    <p:embed/>
                  </p:oleObj>
                </mc:Choice>
                <mc:Fallback>
                  <p:oleObj r:id="rId21" imgW="128905" imgH="193040" progId="Equation.3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9" y="3249"/>
                          <a:ext cx="221" cy="2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32" name="文本框 8231"/>
          <p:cNvSpPr txBox="1">
            <a:spLocks noChangeArrowheads="1"/>
          </p:cNvSpPr>
          <p:nvPr/>
        </p:nvSpPr>
        <p:spPr bwMode="auto">
          <a:xfrm>
            <a:off x="748873" y="2173123"/>
            <a:ext cx="23050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0C23F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面面平行</a:t>
            </a:r>
          </a:p>
        </p:txBody>
      </p:sp>
      <p:sp>
        <p:nvSpPr>
          <p:cNvPr id="8234" name="文本框 8233"/>
          <p:cNvSpPr txBox="1">
            <a:spLocks noChangeArrowheads="1"/>
          </p:cNvSpPr>
          <p:nvPr/>
        </p:nvSpPr>
        <p:spPr bwMode="auto">
          <a:xfrm>
            <a:off x="748873" y="3275493"/>
            <a:ext cx="23050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0C23F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面面垂直</a:t>
            </a:r>
          </a:p>
        </p:txBody>
      </p:sp>
      <p:sp>
        <p:nvSpPr>
          <p:cNvPr id="2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/>
      <p:bldP spid="8232" grpId="0"/>
      <p:bldP spid="82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内容占位符 53249"/>
          <p:cNvGraphicFramePr>
            <a:graphicFrameLocks noGrp="1"/>
          </p:cNvGraphicFramePr>
          <p:nvPr>
            <p:ph sz="quarter" idx="4294967295"/>
          </p:nvPr>
        </p:nvGraphicFramePr>
        <p:xfrm>
          <a:off x="660400" y="2336005"/>
          <a:ext cx="5701536" cy="876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692400" imgH="457200" progId="Equation.DSMT4">
                  <p:embed/>
                </p:oleObj>
              </mc:Choice>
              <mc:Fallback>
                <p:oleObj r:id="rId2" imgW="2692400" imgH="457200" progId="Equation.DSMT4">
                  <p:embed/>
                  <p:pic>
                    <p:nvPicPr>
                      <p:cNvPr id="0" name="内容占位符 53249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2336005"/>
                        <a:ext cx="5701536" cy="876648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内容占位符 53250"/>
          <p:cNvGraphicFramePr>
            <a:graphicFrameLocks noGrp="1"/>
          </p:cNvGraphicFramePr>
          <p:nvPr>
            <p:ph sz="quarter" idx="4294967295"/>
          </p:nvPr>
        </p:nvGraphicFramePr>
        <p:xfrm>
          <a:off x="660400" y="3434163"/>
          <a:ext cx="1831782" cy="437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875030" imgH="215900" progId="Equation.DSMT4">
                  <p:embed/>
                </p:oleObj>
              </mc:Choice>
              <mc:Fallback>
                <p:oleObj r:id="rId4" imgW="875030" imgH="215900" progId="Equation.DSMT4">
                  <p:embed/>
                  <p:pic>
                    <p:nvPicPr>
                      <p:cNvPr id="0" name="内容占位符 5325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3434163"/>
                        <a:ext cx="1831782" cy="437658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内容占位符 53251"/>
          <p:cNvGraphicFramePr>
            <a:graphicFrameLocks noGrp="1"/>
          </p:cNvGraphicFramePr>
          <p:nvPr>
            <p:ph sz="quarter" idx="4294967295"/>
          </p:nvPr>
        </p:nvGraphicFramePr>
        <p:xfrm>
          <a:off x="660400" y="3981479"/>
          <a:ext cx="3777966" cy="1449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955165" imgH="723900" progId="Equation.DSMT4">
                  <p:embed/>
                </p:oleObj>
              </mc:Choice>
              <mc:Fallback>
                <p:oleObj r:id="rId6" imgW="1955165" imgH="723900" progId="Equation.DSMT4">
                  <p:embed/>
                  <p:pic>
                    <p:nvPicPr>
                      <p:cNvPr id="0" name="内容占位符 5325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3981479"/>
                        <a:ext cx="3777966" cy="1449994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内容占位符 53253"/>
          <p:cNvGraphicFramePr>
            <a:graphicFrameLocks noGrp="1"/>
          </p:cNvGraphicFramePr>
          <p:nvPr>
            <p:ph sz="quarter" idx="4294967295"/>
          </p:nvPr>
        </p:nvGraphicFramePr>
        <p:xfrm>
          <a:off x="5273040" y="4974432"/>
          <a:ext cx="5986780" cy="914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716530" imgH="482600" progId="Equation.DSMT4">
                  <p:embed/>
                </p:oleObj>
              </mc:Choice>
              <mc:Fallback>
                <p:oleObj r:id="rId8" imgW="2716530" imgH="482600" progId="Equation.DSMT4">
                  <p:embed/>
                  <p:pic>
                    <p:nvPicPr>
                      <p:cNvPr id="0" name="内容占位符 53253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3040" y="4974432"/>
                        <a:ext cx="5986780" cy="91408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53" name="图片 5325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9" y="2287988"/>
            <a:ext cx="26638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文本框 53254"/>
          <p:cNvSpPr txBox="1">
            <a:spLocks noChangeArrowheads="1"/>
          </p:cNvSpPr>
          <p:nvPr/>
        </p:nvSpPr>
        <p:spPr bwMode="auto">
          <a:xfrm>
            <a:off x="660400" y="1146015"/>
            <a:ext cx="8604250" cy="96552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证明平面和平面平行的判定定理：</a:t>
            </a:r>
            <a:r>
              <a:rPr lang="zh-CN" altLang="en-US" sz="2000" kern="0" dirty="0">
                <a:solidFill>
                  <a:srgbClr val="61421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一个平面内的两条相交直线与另一个平面平行</a:t>
            </a:r>
            <a:r>
              <a:rPr lang="en-US" altLang="zh-CN" sz="2000" kern="0" dirty="0">
                <a:solidFill>
                  <a:srgbClr val="61421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 </a:t>
            </a:r>
            <a:r>
              <a:rPr lang="zh-CN" altLang="en-US" sz="2000" kern="0" dirty="0">
                <a:solidFill>
                  <a:srgbClr val="61421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则这两个平面平行．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例题讲解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542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757" y="2427328"/>
            <a:ext cx="3579786" cy="308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4276" name="对象 54275"/>
          <p:cNvGraphicFramePr/>
          <p:nvPr/>
        </p:nvGraphicFramePr>
        <p:xfrm>
          <a:off x="752354" y="2195944"/>
          <a:ext cx="4398380" cy="1461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056765" imgH="774065" progId="Equation.DSMT4">
                  <p:embed/>
                </p:oleObj>
              </mc:Choice>
              <mc:Fallback>
                <p:oleObj r:id="rId3" imgW="2056765" imgH="774065" progId="Equation.DSMT4">
                  <p:embed/>
                  <p:pic>
                    <p:nvPicPr>
                      <p:cNvPr id="0" name="对象 5427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354" y="2195944"/>
                        <a:ext cx="4398380" cy="14612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对象 54276"/>
          <p:cNvGraphicFramePr/>
          <p:nvPr/>
        </p:nvGraphicFramePr>
        <p:xfrm>
          <a:off x="660400" y="4327826"/>
          <a:ext cx="5839731" cy="1625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767330" imgH="774065" progId="Equation.DSMT4">
                  <p:embed/>
                </p:oleObj>
              </mc:Choice>
              <mc:Fallback>
                <p:oleObj r:id="rId5" imgW="2767330" imgH="774065" progId="Equation.DSMT4">
                  <p:embed/>
                  <p:pic>
                    <p:nvPicPr>
                      <p:cNvPr id="0" name="对象 5427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4327826"/>
                        <a:ext cx="5839731" cy="16258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内容占位符 54277"/>
          <p:cNvGraphicFramePr>
            <a:graphicFrameLocks noGrp="1"/>
          </p:cNvGraphicFramePr>
          <p:nvPr>
            <p:ph idx="4294967295"/>
          </p:nvPr>
        </p:nvGraphicFramePr>
        <p:xfrm>
          <a:off x="752354" y="3710659"/>
          <a:ext cx="2008324" cy="563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951865" imgH="241300" progId="Equation.DSMT4">
                  <p:embed/>
                </p:oleObj>
              </mc:Choice>
              <mc:Fallback>
                <p:oleObj r:id="rId7" imgW="951865" imgH="241300" progId="Equation.DSMT4">
                  <p:embed/>
                  <p:pic>
                    <p:nvPicPr>
                      <p:cNvPr id="0" name="内容占位符 5427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354" y="3710659"/>
                        <a:ext cx="2008324" cy="563717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60400" y="1146015"/>
            <a:ext cx="1067816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证明平面和平面平行的判定定理：</a:t>
            </a:r>
            <a:r>
              <a:rPr lang="zh-CN" altLang="en-US" sz="2000" kern="0" dirty="0">
                <a:solidFill>
                  <a:srgbClr val="61421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一个平面内的两条相交直线与另一个平面平行</a:t>
            </a:r>
            <a:r>
              <a:rPr lang="en-US" altLang="zh-CN" sz="2000" kern="0" dirty="0">
                <a:solidFill>
                  <a:srgbClr val="61421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 </a:t>
            </a:r>
            <a:r>
              <a:rPr lang="zh-CN" altLang="en-US" sz="2000" kern="0" dirty="0">
                <a:solidFill>
                  <a:srgbClr val="61421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则这两个平面平行．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例题讲解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7" name="组合 19476"/>
          <p:cNvGrpSpPr/>
          <p:nvPr/>
        </p:nvGrpSpPr>
        <p:grpSpPr bwMode="auto">
          <a:xfrm>
            <a:off x="658291" y="1024136"/>
            <a:ext cx="11460162" cy="1938339"/>
            <a:chOff x="-487" y="-275"/>
            <a:chExt cx="7219" cy="1221"/>
          </a:xfrm>
        </p:grpSpPr>
        <p:sp>
          <p:nvSpPr>
            <p:cNvPr id="21506" name="TextBox 4"/>
            <p:cNvSpPr txBox="1">
              <a:spLocks noChangeArrowheads="1"/>
            </p:cNvSpPr>
            <p:nvPr/>
          </p:nvSpPr>
          <p:spPr bwMode="auto">
            <a:xfrm>
              <a:off x="-487" y="-275"/>
              <a:ext cx="7219" cy="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直线</a:t>
              </a:r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的方向向量分别为</a:t>
              </a:r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＝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(1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，－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1 , 2 )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＝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－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2 , 2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，－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4)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，则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　　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)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A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．</a:t>
              </a:r>
              <a:r>
                <a:rPr lang="en-US" altLang="zh-CN" sz="2000" i="1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en-US" altLang="zh-CN" sz="2000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∥</a:t>
              </a:r>
              <a:r>
                <a:rPr lang="en-US" altLang="zh-CN" sz="2000" i="1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或</a:t>
              </a:r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与</a:t>
              </a:r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重合　　　　　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．</a:t>
              </a:r>
              <a:r>
                <a:rPr lang="en-US" altLang="zh-CN" sz="2000" i="1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en-US" altLang="zh-CN" sz="2000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⊥</a:t>
              </a:r>
              <a:r>
                <a:rPr lang="en-US" altLang="zh-CN" sz="2000" i="1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  <a:endPara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C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．</a:t>
              </a:r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与</a:t>
              </a:r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相交但不垂直  		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D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．</a:t>
              </a:r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与</a:t>
              </a:r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异面但不垂直</a:t>
              </a:r>
            </a:p>
          </p:txBody>
        </p:sp>
        <p:sp>
          <p:nvSpPr>
            <p:cNvPr id="21507" name="Line 4"/>
            <p:cNvSpPr>
              <a:spLocks noChangeShapeType="1"/>
            </p:cNvSpPr>
            <p:nvPr/>
          </p:nvSpPr>
          <p:spPr bwMode="auto">
            <a:xfrm>
              <a:off x="1491" y="-105"/>
              <a:ext cx="1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08" name="Line 5"/>
            <p:cNvSpPr>
              <a:spLocks noChangeShapeType="1"/>
            </p:cNvSpPr>
            <p:nvPr/>
          </p:nvSpPr>
          <p:spPr bwMode="auto">
            <a:xfrm>
              <a:off x="2770" y="-105"/>
              <a:ext cx="1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475" name="组合 19474"/>
          <p:cNvGrpSpPr/>
          <p:nvPr/>
        </p:nvGrpSpPr>
        <p:grpSpPr bwMode="auto">
          <a:xfrm>
            <a:off x="658291" y="3436501"/>
            <a:ext cx="8197850" cy="965200"/>
            <a:chOff x="288" y="2736"/>
            <a:chExt cx="5164" cy="608"/>
          </a:xfrm>
        </p:grpSpPr>
        <p:sp>
          <p:nvSpPr>
            <p:cNvPr id="21510" name="TextBox 5"/>
            <p:cNvSpPr txBox="1">
              <a:spLocks noChangeArrowheads="1"/>
            </p:cNvSpPr>
            <p:nvPr/>
          </p:nvSpPr>
          <p:spPr bwMode="auto">
            <a:xfrm>
              <a:off x="288" y="2736"/>
              <a:ext cx="5164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解析：∵</a:t>
              </a:r>
              <a:r>
                <a:rPr lang="en-US" altLang="zh-CN" sz="2000" i="1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zh-CN" altLang="en-US" sz="2000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＝</a:t>
              </a:r>
              <a:r>
                <a:rPr lang="en-US" altLang="zh-CN" sz="2000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(1</a:t>
              </a:r>
              <a:r>
                <a:rPr lang="zh-CN" altLang="en-US" sz="2000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，－</a:t>
              </a:r>
              <a:r>
                <a:rPr lang="en-US" altLang="zh-CN" sz="2000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1,2)</a:t>
              </a:r>
              <a:r>
                <a:rPr lang="zh-CN" altLang="en-US" sz="2000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2000" i="1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  <a:r>
                <a:rPr lang="zh-CN" altLang="en-US" sz="2000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＝</a:t>
              </a:r>
              <a:r>
                <a:rPr lang="en-US" altLang="zh-CN" sz="2000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</a:t>
              </a:r>
              <a:r>
                <a:rPr lang="zh-CN" altLang="en-US" sz="2000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－</a:t>
              </a:r>
              <a:r>
                <a:rPr lang="en-US" altLang="zh-CN" sz="2000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2,2</a:t>
              </a:r>
              <a:r>
                <a:rPr lang="zh-CN" altLang="en-US" sz="2000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，－</a:t>
              </a:r>
              <a:r>
                <a:rPr lang="en-US" altLang="zh-CN" sz="2000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4)</a:t>
              </a:r>
              <a:r>
                <a:rPr lang="zh-CN" altLang="en-US" sz="2000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，∴</a:t>
              </a:r>
              <a:r>
                <a:rPr lang="en-US" altLang="zh-CN" sz="2000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  <a:r>
                <a:rPr lang="zh-CN" altLang="en-US" sz="2000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＝－</a:t>
              </a:r>
              <a:r>
                <a:rPr lang="en-US" altLang="zh-CN" sz="2000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2a</a:t>
              </a:r>
              <a:r>
                <a:rPr lang="zh-CN" altLang="en-US" sz="2000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  ∴</a:t>
              </a:r>
              <a:r>
                <a:rPr lang="en-US" altLang="zh-CN" sz="2000" i="1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zh-CN" altLang="en-US" sz="2000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与</a:t>
              </a:r>
              <a:r>
                <a:rPr lang="en-US" altLang="zh-CN" sz="2000" i="1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  <a:r>
                <a:rPr lang="zh-CN" altLang="en-US" sz="2000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共线．即</a:t>
              </a:r>
              <a:r>
                <a:rPr lang="en-US" altLang="zh-CN" sz="2000" i="1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en-US" altLang="zh-CN" sz="2000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∥ </a:t>
              </a:r>
              <a:r>
                <a:rPr lang="en-US" altLang="zh-CN" sz="2000" i="1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  <a:r>
                <a:rPr lang="zh-CN" altLang="en-US" sz="2000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或</a:t>
              </a:r>
              <a:r>
                <a:rPr lang="en-US" altLang="zh-CN" sz="2000" i="1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zh-CN" altLang="en-US" sz="2000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与</a:t>
              </a:r>
              <a:r>
                <a:rPr lang="en-US" altLang="zh-CN" sz="2000" i="1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  <a:r>
                <a:rPr lang="zh-CN" altLang="en-US" sz="2000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重合．</a:t>
              </a:r>
            </a:p>
          </p:txBody>
        </p:sp>
        <p:sp>
          <p:nvSpPr>
            <p:cNvPr id="21511" name="Line 4"/>
            <p:cNvSpPr>
              <a:spLocks noChangeShapeType="1"/>
            </p:cNvSpPr>
            <p:nvPr/>
          </p:nvSpPr>
          <p:spPr bwMode="auto">
            <a:xfrm>
              <a:off x="938" y="2851"/>
              <a:ext cx="123" cy="0"/>
            </a:xfrm>
            <a:prstGeom prst="line">
              <a:avLst/>
            </a:prstGeom>
            <a:noFill/>
            <a:ln w="9525">
              <a:solidFill>
                <a:srgbClr val="0C23FC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12" name="Line 4"/>
            <p:cNvSpPr>
              <a:spLocks noChangeShapeType="1"/>
            </p:cNvSpPr>
            <p:nvPr/>
          </p:nvSpPr>
          <p:spPr bwMode="auto">
            <a:xfrm>
              <a:off x="2066" y="2840"/>
              <a:ext cx="123" cy="0"/>
            </a:xfrm>
            <a:prstGeom prst="line">
              <a:avLst/>
            </a:prstGeom>
            <a:noFill/>
            <a:ln w="9525">
              <a:solidFill>
                <a:srgbClr val="0C23FC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13" name="Line 4"/>
            <p:cNvSpPr>
              <a:spLocks noChangeShapeType="1"/>
            </p:cNvSpPr>
            <p:nvPr/>
          </p:nvSpPr>
          <p:spPr bwMode="auto">
            <a:xfrm>
              <a:off x="3988" y="2851"/>
              <a:ext cx="123" cy="0"/>
            </a:xfrm>
            <a:prstGeom prst="line">
              <a:avLst/>
            </a:prstGeom>
            <a:noFill/>
            <a:ln w="9525">
              <a:solidFill>
                <a:srgbClr val="0C23FC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14" name="Line 4"/>
            <p:cNvSpPr>
              <a:spLocks noChangeShapeType="1"/>
            </p:cNvSpPr>
            <p:nvPr/>
          </p:nvSpPr>
          <p:spPr bwMode="auto">
            <a:xfrm>
              <a:off x="3483" y="2851"/>
              <a:ext cx="123" cy="0"/>
            </a:xfrm>
            <a:prstGeom prst="line">
              <a:avLst/>
            </a:prstGeom>
            <a:noFill/>
            <a:ln w="9525">
              <a:solidFill>
                <a:srgbClr val="0C23FC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478" name="文本框 19477"/>
          <p:cNvSpPr txBox="1">
            <a:spLocks noChangeArrowheads="1"/>
          </p:cNvSpPr>
          <p:nvPr/>
        </p:nvSpPr>
        <p:spPr bwMode="auto">
          <a:xfrm>
            <a:off x="8560072" y="1169551"/>
            <a:ext cx="647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巩固训练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内容占位符 55297"/>
          <p:cNvGraphicFramePr>
            <a:graphicFrameLocks noGrp="1"/>
          </p:cNvGraphicFramePr>
          <p:nvPr>
            <p:ph sz="quarter" idx="4294967295"/>
          </p:nvPr>
        </p:nvGraphicFramePr>
        <p:xfrm>
          <a:off x="660400" y="2283155"/>
          <a:ext cx="5323523" cy="39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234055" imgH="215900" progId="Equation.DSMT4">
                  <p:embed/>
                </p:oleObj>
              </mc:Choice>
              <mc:Fallback>
                <p:oleObj r:id="rId2" imgW="3234055" imgH="215900" progId="Equation.DSMT4">
                  <p:embed/>
                  <p:pic>
                    <p:nvPicPr>
                      <p:cNvPr id="0" name="内容占位符 55297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2283155"/>
                        <a:ext cx="5323523" cy="39831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内容占位符 55298"/>
          <p:cNvGraphicFramePr>
            <a:graphicFrameLocks noGrp="1"/>
          </p:cNvGraphicFramePr>
          <p:nvPr>
            <p:ph sz="quarter" idx="4294967295"/>
          </p:nvPr>
        </p:nvGraphicFramePr>
        <p:xfrm>
          <a:off x="660400" y="2859416"/>
          <a:ext cx="1438541" cy="402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812165" imgH="203200" progId="Equation.DSMT4">
                  <p:embed/>
                </p:oleObj>
              </mc:Choice>
              <mc:Fallback>
                <p:oleObj r:id="rId4" imgW="812165" imgH="203200" progId="Equation.DSMT4">
                  <p:embed/>
                  <p:pic>
                    <p:nvPicPr>
                      <p:cNvPr id="0" name="内容占位符 5529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2859416"/>
                        <a:ext cx="1438541" cy="40293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0" name="内容占位符 55299"/>
          <p:cNvGraphicFramePr>
            <a:graphicFrameLocks noGrp="1"/>
          </p:cNvGraphicFramePr>
          <p:nvPr>
            <p:ph sz="quarter" idx="4294967295"/>
          </p:nvPr>
        </p:nvGraphicFramePr>
        <p:xfrm>
          <a:off x="660400" y="3398938"/>
          <a:ext cx="3886137" cy="951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324100" imgH="508000" progId="Equation.DSMT4">
                  <p:embed/>
                </p:oleObj>
              </mc:Choice>
              <mc:Fallback>
                <p:oleObj r:id="rId6" imgW="2324100" imgH="508000" progId="Equation.DSMT4">
                  <p:embed/>
                  <p:pic>
                    <p:nvPicPr>
                      <p:cNvPr id="0" name="内容占位符 5529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3398938"/>
                        <a:ext cx="3886137" cy="95133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内容占位符 55300"/>
          <p:cNvGraphicFramePr>
            <a:graphicFrameLocks noGrp="1"/>
          </p:cNvGraphicFramePr>
          <p:nvPr>
            <p:ph sz="quarter" idx="4294967295"/>
          </p:nvPr>
        </p:nvGraphicFramePr>
        <p:xfrm>
          <a:off x="118349" y="4437615"/>
          <a:ext cx="3203812" cy="474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828165" imgH="241300" progId="Equation.DSMT4">
                  <p:embed/>
                </p:oleObj>
              </mc:Choice>
              <mc:Fallback>
                <p:oleObj r:id="rId8" imgW="1828165" imgH="241300" progId="Equation.DSMT4">
                  <p:embed/>
                  <p:pic>
                    <p:nvPicPr>
                      <p:cNvPr id="0" name="内容占位符 55300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49" y="4437615"/>
                        <a:ext cx="3203812" cy="474511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2" name="文本框 55301"/>
          <p:cNvSpPr txBox="1">
            <a:spLocks noChangeArrowheads="1"/>
          </p:cNvSpPr>
          <p:nvPr/>
        </p:nvSpPr>
        <p:spPr bwMode="auto">
          <a:xfrm>
            <a:off x="620872" y="1139685"/>
            <a:ext cx="1089802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证明直线和平面平行的判定定理：</a:t>
            </a:r>
            <a:r>
              <a:rPr lang="zh-CN" altLang="en-US" sz="2000" kern="0" dirty="0">
                <a:solidFill>
                  <a:srgbClr val="61421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平面外一条直线与这个平面内的一条直线平行</a:t>
            </a:r>
            <a:r>
              <a:rPr lang="en-US" altLang="zh-CN" sz="2000" kern="0" dirty="0">
                <a:solidFill>
                  <a:srgbClr val="61421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 </a:t>
            </a:r>
            <a:r>
              <a:rPr lang="zh-CN" altLang="en-US" sz="2000" kern="0" dirty="0">
                <a:solidFill>
                  <a:srgbClr val="61421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则该直线与这个平面平行．</a:t>
            </a:r>
          </a:p>
        </p:txBody>
      </p:sp>
      <p:graphicFrame>
        <p:nvGraphicFramePr>
          <p:cNvPr id="55303" name="对象 55302"/>
          <p:cNvGraphicFramePr/>
          <p:nvPr/>
        </p:nvGraphicFramePr>
        <p:xfrm>
          <a:off x="727236" y="4912126"/>
          <a:ext cx="6188075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2272030" imgH="241300" progId="Equation.DSMT4">
                  <p:embed/>
                </p:oleObj>
              </mc:Choice>
              <mc:Fallback>
                <p:oleObj r:id="rId10" imgW="2272030" imgH="241300" progId="Equation.DSMT4">
                  <p:embed/>
                  <p:pic>
                    <p:nvPicPr>
                      <p:cNvPr id="0" name="对象 5530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236" y="4912126"/>
                        <a:ext cx="6188075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4" name="对象 55303"/>
          <p:cNvGraphicFramePr/>
          <p:nvPr/>
        </p:nvGraphicFramePr>
        <p:xfrm>
          <a:off x="727236" y="5567763"/>
          <a:ext cx="4446588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1790065" imgH="241300" progId="Equation.DSMT4">
                  <p:embed/>
                </p:oleObj>
              </mc:Choice>
              <mc:Fallback>
                <p:oleObj r:id="rId12" imgW="1790065" imgH="241300" progId="Equation.DSMT4">
                  <p:embed/>
                  <p:pic>
                    <p:nvPicPr>
                      <p:cNvPr id="0" name="对象 55303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236" y="5567763"/>
                        <a:ext cx="4446588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305" name="图片 5530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311" y="2216290"/>
            <a:ext cx="4129547" cy="31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巩固训练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内容占位符 56321"/>
          <p:cNvGraphicFramePr>
            <a:graphicFrameLocks noGrp="1"/>
          </p:cNvGraphicFramePr>
          <p:nvPr>
            <p:ph sz="quarter" idx="4294967295"/>
          </p:nvPr>
        </p:nvGraphicFramePr>
        <p:xfrm>
          <a:off x="610870" y="1817631"/>
          <a:ext cx="5352415" cy="443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917190" imgH="215900" progId="Equation.DSMT4">
                  <p:embed/>
                </p:oleObj>
              </mc:Choice>
              <mc:Fallback>
                <p:oleObj r:id="rId2" imgW="2917190" imgH="215900" progId="Equation.DSMT4">
                  <p:embed/>
                  <p:pic>
                    <p:nvPicPr>
                      <p:cNvPr id="0" name="内容占位符 56321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" y="1817631"/>
                        <a:ext cx="5352415" cy="443227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内容占位符 56322"/>
          <p:cNvGraphicFramePr>
            <a:graphicFrameLocks noGrp="1"/>
          </p:cNvGraphicFramePr>
          <p:nvPr>
            <p:ph sz="quarter" idx="4294967295"/>
          </p:nvPr>
        </p:nvGraphicFramePr>
        <p:xfrm>
          <a:off x="610870" y="2280553"/>
          <a:ext cx="1784571" cy="453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51230" imgH="215900" progId="Equation.DSMT4">
                  <p:embed/>
                </p:oleObj>
              </mc:Choice>
              <mc:Fallback>
                <p:oleObj r:id="rId4" imgW="951230" imgH="215900" progId="Equation.DSMT4">
                  <p:embed/>
                  <p:pic>
                    <p:nvPicPr>
                      <p:cNvPr id="0" name="内容占位符 5632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" y="2280553"/>
                        <a:ext cx="1784571" cy="45359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内容占位符 56323"/>
          <p:cNvGraphicFramePr>
            <a:graphicFrameLocks noGrp="1"/>
          </p:cNvGraphicFramePr>
          <p:nvPr>
            <p:ph sz="quarter" idx="4294967295"/>
          </p:nvPr>
        </p:nvGraphicFramePr>
        <p:xfrm>
          <a:off x="610870" y="2734148"/>
          <a:ext cx="4248236" cy="1047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311400" imgH="508000" progId="Equation.DSMT4">
                  <p:embed/>
                </p:oleObj>
              </mc:Choice>
              <mc:Fallback>
                <p:oleObj r:id="rId6" imgW="2311400" imgH="508000" progId="Equation.DSMT4">
                  <p:embed/>
                  <p:pic>
                    <p:nvPicPr>
                      <p:cNvPr id="0" name="内容占位符 5632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" y="2734148"/>
                        <a:ext cx="4248236" cy="104715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内容占位符 56324"/>
          <p:cNvGraphicFramePr>
            <a:graphicFrameLocks noGrp="1"/>
          </p:cNvGraphicFramePr>
          <p:nvPr>
            <p:ph sz="quarter" idx="4294967295"/>
          </p:nvPr>
        </p:nvGraphicFramePr>
        <p:xfrm>
          <a:off x="709034" y="3862861"/>
          <a:ext cx="3766130" cy="523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942465" imgH="241300" progId="Equation.DSMT4">
                  <p:embed/>
                </p:oleObj>
              </mc:Choice>
              <mc:Fallback>
                <p:oleObj r:id="rId8" imgW="1942465" imgH="241300" progId="Equation.DSMT4">
                  <p:embed/>
                  <p:pic>
                    <p:nvPicPr>
                      <p:cNvPr id="0" name="内容占位符 5632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034" y="3862861"/>
                        <a:ext cx="3766130" cy="523578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文本框 56325"/>
          <p:cNvSpPr txBox="1">
            <a:spLocks noChangeArrowheads="1"/>
          </p:cNvSpPr>
          <p:nvPr/>
        </p:nvSpPr>
        <p:spPr bwMode="auto">
          <a:xfrm>
            <a:off x="610870" y="1212781"/>
            <a:ext cx="1090803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证明平面和平面垂直的判定定理：</a:t>
            </a:r>
            <a:r>
              <a:rPr lang="zh-CN" altLang="en-US" sz="2000" kern="0" dirty="0">
                <a:solidFill>
                  <a:srgbClr val="61421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一个平面经过另一个平面的垂线，则这两个平面垂直．</a:t>
            </a:r>
          </a:p>
        </p:txBody>
      </p:sp>
      <p:graphicFrame>
        <p:nvGraphicFramePr>
          <p:cNvPr id="56327" name="对象 56326"/>
          <p:cNvGraphicFramePr/>
          <p:nvPr/>
        </p:nvGraphicFramePr>
        <p:xfrm>
          <a:off x="658813" y="4386439"/>
          <a:ext cx="6453187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2551430" imgH="241300" progId="Equation.DSMT4">
                  <p:embed/>
                </p:oleObj>
              </mc:Choice>
              <mc:Fallback>
                <p:oleObj r:id="rId10" imgW="2551430" imgH="241300" progId="Equation.DSMT4">
                  <p:embed/>
                  <p:pic>
                    <p:nvPicPr>
                      <p:cNvPr id="0" name="对象 56326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4386439"/>
                        <a:ext cx="6453187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8" name="对象 56327"/>
          <p:cNvGraphicFramePr/>
          <p:nvPr/>
        </p:nvGraphicFramePr>
        <p:xfrm>
          <a:off x="610870" y="5091588"/>
          <a:ext cx="14398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570865" imgH="203200" progId="Equation.DSMT4">
                  <p:embed/>
                </p:oleObj>
              </mc:Choice>
              <mc:Fallback>
                <p:oleObj r:id="rId12" imgW="570865" imgH="203200" progId="Equation.DSMT4">
                  <p:embed/>
                  <p:pic>
                    <p:nvPicPr>
                      <p:cNvPr id="0" name="对象 56327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" y="5091588"/>
                        <a:ext cx="143986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329" name="图片 5632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38" y="2260858"/>
            <a:ext cx="3324872" cy="31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巩固训练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内容占位符 57345"/>
          <p:cNvGraphicFramePr>
            <a:graphicFrameLocks noGrp="1"/>
          </p:cNvGraphicFramePr>
          <p:nvPr>
            <p:ph sz="quarter" idx="4294967295"/>
          </p:nvPr>
        </p:nvGraphicFramePr>
        <p:xfrm>
          <a:off x="660400" y="1634261"/>
          <a:ext cx="4634548" cy="1030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286000" imgH="508000" progId="Equation.DSMT4">
                  <p:embed/>
                </p:oleObj>
              </mc:Choice>
              <mc:Fallback>
                <p:oleObj r:id="rId2" imgW="2286000" imgH="508000" progId="Equation.DSMT4">
                  <p:embed/>
                  <p:pic>
                    <p:nvPicPr>
                      <p:cNvPr id="0" name="内容占位符 57345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1634261"/>
                        <a:ext cx="4634548" cy="103092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" name="内容占位符 57346"/>
          <p:cNvGraphicFramePr>
            <a:graphicFrameLocks noGrp="1"/>
          </p:cNvGraphicFramePr>
          <p:nvPr>
            <p:ph sz="quarter" idx="4294967295"/>
          </p:nvPr>
        </p:nvGraphicFramePr>
        <p:xfrm>
          <a:off x="683951" y="2781932"/>
          <a:ext cx="4315778" cy="433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678430" imgH="241300" progId="Equation.DSMT4">
                  <p:embed/>
                </p:oleObj>
              </mc:Choice>
              <mc:Fallback>
                <p:oleObj r:id="rId4" imgW="2678430" imgH="241300" progId="Equation.DSMT4">
                  <p:embed/>
                  <p:pic>
                    <p:nvPicPr>
                      <p:cNvPr id="0" name="内容占位符 5734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951" y="2781932"/>
                        <a:ext cx="4315778" cy="43379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8" name="内容占位符 57347"/>
          <p:cNvGraphicFramePr>
            <a:graphicFrameLocks noGrp="1"/>
          </p:cNvGraphicFramePr>
          <p:nvPr>
            <p:ph sz="quarter" idx="4294967295"/>
          </p:nvPr>
        </p:nvGraphicFramePr>
        <p:xfrm>
          <a:off x="660400" y="3380804"/>
          <a:ext cx="4000692" cy="438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336800" imgH="228600" progId="Equation.DSMT4">
                  <p:embed/>
                </p:oleObj>
              </mc:Choice>
              <mc:Fallback>
                <p:oleObj r:id="rId6" imgW="2336800" imgH="228600" progId="Equation.DSMT4">
                  <p:embed/>
                  <p:pic>
                    <p:nvPicPr>
                      <p:cNvPr id="0" name="内容占位符 57347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3380804"/>
                        <a:ext cx="4000692" cy="43823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3" name="内容占位符 57352"/>
          <p:cNvGraphicFramePr>
            <a:graphicFrameLocks noGrp="1"/>
          </p:cNvGraphicFramePr>
          <p:nvPr>
            <p:ph sz="quarter" idx="4294967295"/>
          </p:nvPr>
        </p:nvGraphicFramePr>
        <p:xfrm>
          <a:off x="660400" y="3972936"/>
          <a:ext cx="4651475" cy="412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716530" imgH="241300" progId="Equation.DSMT4">
                  <p:embed/>
                </p:oleObj>
              </mc:Choice>
              <mc:Fallback>
                <p:oleObj r:id="rId8" imgW="2716530" imgH="241300" progId="Equation.DSMT4">
                  <p:embed/>
                  <p:pic>
                    <p:nvPicPr>
                      <p:cNvPr id="0" name="内容占位符 57352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3972936"/>
                        <a:ext cx="4651475" cy="41256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9" name="文本框 57348"/>
          <p:cNvSpPr txBox="1">
            <a:spLocks noChangeArrowheads="1"/>
          </p:cNvSpPr>
          <p:nvPr/>
        </p:nvSpPr>
        <p:spPr bwMode="auto">
          <a:xfrm>
            <a:off x="660400" y="1208751"/>
            <a:ext cx="5761038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空间平行关系的向量表示：</a:t>
            </a:r>
          </a:p>
        </p:txBody>
      </p:sp>
      <p:pic>
        <p:nvPicPr>
          <p:cNvPr id="57350" name="图片 5734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752" y="2792092"/>
            <a:ext cx="2057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图片 5735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327" y="1175053"/>
            <a:ext cx="20002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图片 5735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977" y="4248150"/>
            <a:ext cx="21621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354" name="对象 57353"/>
          <p:cNvGraphicFramePr/>
          <p:nvPr/>
        </p:nvGraphicFramePr>
        <p:xfrm>
          <a:off x="683951" y="4576246"/>
          <a:ext cx="4122738" cy="1331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2082165" imgH="673100" progId="Equation.DSMT4">
                  <p:embed/>
                </p:oleObj>
              </mc:Choice>
              <mc:Fallback>
                <p:oleObj r:id="rId13" imgW="2082165" imgH="673100" progId="Equation.DSMT4">
                  <p:embed/>
                  <p:pic>
                    <p:nvPicPr>
                      <p:cNvPr id="0" name="对象 57353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951" y="4576246"/>
                        <a:ext cx="4122738" cy="13317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课时小结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内容占位符 58369"/>
          <p:cNvGraphicFramePr>
            <a:graphicFrameLocks noGrp="1"/>
          </p:cNvGraphicFramePr>
          <p:nvPr>
            <p:ph sz="quarter" idx="4294967295"/>
          </p:nvPr>
        </p:nvGraphicFramePr>
        <p:xfrm>
          <a:off x="660400" y="1793017"/>
          <a:ext cx="4034983" cy="897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286000" imgH="508000" progId="Equation.DSMT4">
                  <p:embed/>
                </p:oleObj>
              </mc:Choice>
              <mc:Fallback>
                <p:oleObj r:id="rId2" imgW="2286000" imgH="508000" progId="Equation.DSMT4">
                  <p:embed/>
                  <p:pic>
                    <p:nvPicPr>
                      <p:cNvPr id="0" name="内容占位符 58369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1793017"/>
                        <a:ext cx="4034983" cy="897551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1" name="内容占位符 58370"/>
          <p:cNvGraphicFramePr>
            <a:graphicFrameLocks noGrp="1"/>
          </p:cNvGraphicFramePr>
          <p:nvPr>
            <p:ph sz="quarter" idx="4294967295"/>
          </p:nvPr>
        </p:nvGraphicFramePr>
        <p:xfrm>
          <a:off x="660400" y="2867685"/>
          <a:ext cx="4531854" cy="519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360930" imgH="241300" progId="Equation.DSMT4">
                  <p:embed/>
                </p:oleObj>
              </mc:Choice>
              <mc:Fallback>
                <p:oleObj r:id="rId4" imgW="2360930" imgH="241300" progId="Equation.DSMT4">
                  <p:embed/>
                  <p:pic>
                    <p:nvPicPr>
                      <p:cNvPr id="0" name="内容占位符 5837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2867685"/>
                        <a:ext cx="4531854" cy="51909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2" name="内容占位符 58371"/>
          <p:cNvGraphicFramePr>
            <a:graphicFrameLocks noGrp="1"/>
          </p:cNvGraphicFramePr>
          <p:nvPr>
            <p:ph sz="quarter" idx="4294967295"/>
          </p:nvPr>
        </p:nvGraphicFramePr>
        <p:xfrm>
          <a:off x="660400" y="3563898"/>
          <a:ext cx="5271533" cy="467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716530" imgH="241300" progId="Equation.DSMT4">
                  <p:embed/>
                </p:oleObj>
              </mc:Choice>
              <mc:Fallback>
                <p:oleObj r:id="rId6" imgW="2716530" imgH="241300" progId="Equation.DSMT4">
                  <p:embed/>
                  <p:pic>
                    <p:nvPicPr>
                      <p:cNvPr id="0" name="内容占位符 5837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3563898"/>
                        <a:ext cx="5271533" cy="46758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4" name="内容占位符 58373"/>
          <p:cNvGraphicFramePr>
            <a:graphicFrameLocks noGrp="1"/>
          </p:cNvGraphicFramePr>
          <p:nvPr>
            <p:ph sz="quarter" idx="4294967295"/>
          </p:nvPr>
        </p:nvGraphicFramePr>
        <p:xfrm>
          <a:off x="660400" y="4208598"/>
          <a:ext cx="4852821" cy="48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424430" imgH="241300" progId="Equation.DSMT4">
                  <p:embed/>
                </p:oleObj>
              </mc:Choice>
              <mc:Fallback>
                <p:oleObj r:id="rId8" imgW="2424430" imgH="241300" progId="Equation.DSMT4">
                  <p:embed/>
                  <p:pic>
                    <p:nvPicPr>
                      <p:cNvPr id="0" name="内容占位符 58373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4208598"/>
                        <a:ext cx="4852821" cy="4821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文本框 58372"/>
          <p:cNvSpPr txBox="1">
            <a:spLocks noChangeArrowheads="1"/>
          </p:cNvSpPr>
          <p:nvPr/>
        </p:nvSpPr>
        <p:spPr bwMode="auto">
          <a:xfrm>
            <a:off x="658813" y="1272141"/>
            <a:ext cx="5867400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空间垂直关系的向量表示：</a:t>
            </a:r>
          </a:p>
        </p:txBody>
      </p:sp>
      <p:pic>
        <p:nvPicPr>
          <p:cNvPr id="58375" name="图片 5837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789" y="2923586"/>
            <a:ext cx="20002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图片 5837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765" y="1194799"/>
            <a:ext cx="20669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图片 5837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328" y="4434887"/>
            <a:ext cx="20859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课时小结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3974475" y="2353541"/>
          <a:ext cx="1103987" cy="318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09930" imgH="210185" progId="Word.Document.8">
                  <p:embed/>
                </p:oleObj>
              </mc:Choice>
              <mc:Fallback>
                <p:oleObj r:id="rId3" imgW="709930" imgH="21018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4475" y="2353541"/>
                        <a:ext cx="1103987" cy="3185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2" name="Object 8"/>
          <p:cNvGraphicFramePr>
            <a:graphicFrameLocks noChangeAspect="1"/>
          </p:cNvGraphicFramePr>
          <p:nvPr/>
        </p:nvGraphicFramePr>
        <p:xfrm>
          <a:off x="7433000" y="2377174"/>
          <a:ext cx="1167210" cy="337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709930" imgH="210185" progId="Word.Document.8">
                  <p:embed/>
                </p:oleObj>
              </mc:Choice>
              <mc:Fallback>
                <p:oleObj r:id="rId5" imgW="709930" imgH="210185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3000" y="2377174"/>
                        <a:ext cx="1167210" cy="3371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9"/>
          <p:cNvGrpSpPr/>
          <p:nvPr/>
        </p:nvGrpSpPr>
        <p:grpSpPr bwMode="auto">
          <a:xfrm>
            <a:off x="5837617" y="2258059"/>
            <a:ext cx="1089396" cy="273970"/>
            <a:chOff x="2227" y="432"/>
            <a:chExt cx="1344" cy="338"/>
          </a:xfrm>
        </p:grpSpPr>
        <p:sp>
          <p:nvSpPr>
            <p:cNvPr id="5124" name="Line 10"/>
            <p:cNvSpPr>
              <a:spLocks noChangeShapeType="1"/>
            </p:cNvSpPr>
            <p:nvPr/>
          </p:nvSpPr>
          <p:spPr bwMode="auto">
            <a:xfrm>
              <a:off x="2227" y="768"/>
              <a:ext cx="134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5125" name="Object 11"/>
            <p:cNvGraphicFramePr>
              <a:graphicFrameLocks noChangeAspect="1"/>
            </p:cNvGraphicFramePr>
            <p:nvPr/>
          </p:nvGraphicFramePr>
          <p:xfrm>
            <a:off x="2467" y="432"/>
            <a:ext cx="850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527050" imgH="210185" progId="Word.Document.8">
                    <p:embed/>
                  </p:oleObj>
                </mc:Choice>
                <mc:Fallback>
                  <p:oleObj r:id="rId7" imgW="527050" imgH="210185" progId="Word.Document.8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7" y="432"/>
                          <a:ext cx="850" cy="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116" name="Line 12"/>
          <p:cNvSpPr>
            <a:spLocks noChangeShapeType="1"/>
          </p:cNvSpPr>
          <p:nvPr/>
        </p:nvSpPr>
        <p:spPr bwMode="auto">
          <a:xfrm flipH="1">
            <a:off x="5798256" y="2986717"/>
            <a:ext cx="2286000" cy="1600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47117" name="Object 13"/>
          <p:cNvGraphicFramePr>
            <a:graphicFrameLocks noChangeAspect="1"/>
          </p:cNvGraphicFramePr>
          <p:nvPr/>
        </p:nvGraphicFramePr>
        <p:xfrm>
          <a:off x="3455311" y="4599038"/>
          <a:ext cx="3246302" cy="885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2130425" imgH="585470" progId="Word.Document.8">
                  <p:embed/>
                </p:oleObj>
              </mc:Choice>
              <mc:Fallback>
                <p:oleObj r:id="rId9" imgW="2130425" imgH="585470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311" y="4599038"/>
                        <a:ext cx="3246302" cy="885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9" name="Text Box 15"/>
          <p:cNvSpPr txBox="1">
            <a:spLocks noChangeArrowheads="1"/>
          </p:cNvSpPr>
          <p:nvPr/>
        </p:nvSpPr>
        <p:spPr bwMode="auto">
          <a:xfrm rot="19367882">
            <a:off x="7027224" y="3608699"/>
            <a:ext cx="966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研究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" t="2380" r="31678" b="14303"/>
          <a:stretch>
            <a:fillRect/>
          </a:stretch>
        </p:blipFill>
        <p:spPr>
          <a:xfrm>
            <a:off x="6874" y="1286467"/>
            <a:ext cx="4366351" cy="3764096"/>
          </a:xfrm>
          <a:custGeom>
            <a:avLst/>
            <a:gdLst>
              <a:gd name="connsiteX0" fmla="*/ 2399925 w 4799849"/>
              <a:gd name="connsiteY0" fmla="*/ 0 h 4137801"/>
              <a:gd name="connsiteX1" fmla="*/ 4799849 w 4799849"/>
              <a:gd name="connsiteY1" fmla="*/ 4137801 h 4137801"/>
              <a:gd name="connsiteX2" fmla="*/ 0 w 4799849"/>
              <a:gd name="connsiteY2" fmla="*/ 4137801 h 413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99849" h="4137801">
                <a:moveTo>
                  <a:pt x="2399925" y="0"/>
                </a:moveTo>
                <a:lnTo>
                  <a:pt x="4799849" y="4137801"/>
                </a:lnTo>
                <a:lnTo>
                  <a:pt x="0" y="4137801"/>
                </a:lnTo>
                <a:close/>
              </a:path>
            </a:pathLst>
          </a:custGeom>
        </p:spPr>
      </p:pic>
      <p:sp>
        <p:nvSpPr>
          <p:cNvPr id="21" name="矩形 20"/>
          <p:cNvSpPr/>
          <p:nvPr/>
        </p:nvSpPr>
        <p:spPr>
          <a:xfrm>
            <a:off x="9922822" y="580377"/>
            <a:ext cx="4062342" cy="300975"/>
          </a:xfrm>
          <a:prstGeom prst="rect">
            <a:avLst/>
          </a:prstGeom>
          <a:solidFill>
            <a:srgbClr val="6E6558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2-1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等腰三角形 26"/>
          <p:cNvSpPr/>
          <p:nvPr/>
        </p:nvSpPr>
        <p:spPr>
          <a:xfrm>
            <a:off x="199264" y="1286466"/>
            <a:ext cx="4683951" cy="4037889"/>
          </a:xfrm>
          <a:prstGeom prst="triangle">
            <a:avLst/>
          </a:prstGeom>
          <a:solidFill>
            <a:srgbClr val="B4E5EA">
              <a:alpha val="14000"/>
            </a:srgbClr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等腰三角形 29"/>
          <p:cNvSpPr/>
          <p:nvPr/>
        </p:nvSpPr>
        <p:spPr>
          <a:xfrm>
            <a:off x="0" y="307028"/>
            <a:ext cx="2687347" cy="2316678"/>
          </a:xfrm>
          <a:prstGeom prst="triangle">
            <a:avLst/>
          </a:prstGeom>
          <a:solidFill>
            <a:srgbClr val="6E6558">
              <a:alpha val="5000"/>
            </a:srgbClr>
          </a:solidFill>
          <a:ln>
            <a:solidFill>
              <a:srgbClr val="6E6558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14" name="组合 1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6E655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-4714868" y="2110674"/>
                <a:ext cx="5033250" cy="916269"/>
                <a:chOff x="-4714868" y="2110674"/>
                <a:chExt cx="5033250" cy="916269"/>
              </a:xfrm>
            </p:grpSpPr>
            <p:sp>
              <p:nvSpPr>
                <p:cNvPr id="18" name="文本框 17"/>
                <p:cNvSpPr txBox="1"/>
                <p:nvPr/>
              </p:nvSpPr>
              <p:spPr>
                <a:xfrm>
                  <a:off x="-4714868" y="2808615"/>
                  <a:ext cx="5033249" cy="218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2-1</a:t>
                  </a:r>
                </a:p>
              </p:txBody>
            </p:sp>
            <p:cxnSp>
              <p:nvCxnSpPr>
                <p:cNvPr id="19" name="直接连接符 1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5400" b="1" dirty="0">
                      <a:solidFill>
                        <a:srgbClr val="6E6558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1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3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 空间向量与立体几何</a:t>
              </a:r>
            </a:p>
          </p:txBody>
        </p:sp>
      </p:grpSp>
      <p:sp>
        <p:nvSpPr>
          <p:cNvPr id="32" name="等腰三角形 31"/>
          <p:cNvSpPr/>
          <p:nvPr/>
        </p:nvSpPr>
        <p:spPr>
          <a:xfrm>
            <a:off x="6874" y="3784823"/>
            <a:ext cx="3360584" cy="2897055"/>
          </a:xfrm>
          <a:prstGeom prst="triangle">
            <a:avLst/>
          </a:prstGeom>
          <a:solidFill>
            <a:srgbClr val="6E6558">
              <a:alpha val="0"/>
            </a:srgbClr>
          </a:solidFill>
          <a:ln>
            <a:solidFill>
              <a:srgbClr val="6E6558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直角三角形 4"/>
          <p:cNvSpPr/>
          <p:nvPr/>
        </p:nvSpPr>
        <p:spPr>
          <a:xfrm rot="16200000">
            <a:off x="10116481" y="4812139"/>
            <a:ext cx="2072201" cy="2072201"/>
          </a:xfrm>
          <a:prstGeom prst="rtTriangle">
            <a:avLst/>
          </a:prstGeom>
          <a:solidFill>
            <a:srgbClr val="6E6558">
              <a:alpha val="49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44499" y="3229692"/>
            <a:ext cx="861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0C23F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2</a:t>
            </a:r>
            <a:r>
              <a:rPr lang="zh-CN" altLang="en-US" sz="2000" kern="0">
                <a:solidFill>
                  <a:srgbClr val="0C23F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 如何确定一个点、一条直线、一个平面在空间的位置？</a:t>
            </a:r>
            <a:endParaRPr lang="en-US" altLang="zh-CN" sz="2000" kern="0">
              <a:solidFill>
                <a:srgbClr val="0C23FC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37" name="文本框 18436"/>
          <p:cNvSpPr txBox="1">
            <a:spLocks noChangeArrowheads="1"/>
          </p:cNvSpPr>
          <p:nvPr/>
        </p:nvSpPr>
        <p:spPr bwMode="auto">
          <a:xfrm>
            <a:off x="660400" y="1480806"/>
            <a:ext cx="7056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rgbClr val="0C23F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0C23F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、构成空间图形的基本元素：</a:t>
            </a:r>
          </a:p>
        </p:txBody>
      </p:sp>
      <p:sp>
        <p:nvSpPr>
          <p:cNvPr id="18438" name="矩形 18437"/>
          <p:cNvSpPr>
            <a:spLocks noChangeArrowheads="1"/>
          </p:cNvSpPr>
          <p:nvPr/>
        </p:nvSpPr>
        <p:spPr bwMode="auto">
          <a:xfrm>
            <a:off x="660400" y="2345200"/>
            <a:ext cx="44640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点、直线、平面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7" grpId="0"/>
      <p:bldP spid="184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44220" y="2103755"/>
          <a:ext cx="634492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340100" imgH="457200" progId="Equation.DSMT4">
                  <p:embed/>
                </p:oleObj>
              </mc:Choice>
              <mc:Fallback>
                <p:oleObj r:id="rId2" imgW="33401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220" y="2103755"/>
                        <a:ext cx="634492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1" name="Oval 3"/>
          <p:cNvSpPr>
            <a:spLocks noChangeArrowheads="1"/>
          </p:cNvSpPr>
          <p:nvPr/>
        </p:nvSpPr>
        <p:spPr bwMode="auto">
          <a:xfrm>
            <a:off x="7384885" y="4205195"/>
            <a:ext cx="123825" cy="1254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852" name="Oval 4"/>
          <p:cNvSpPr>
            <a:spLocks noChangeArrowheads="1"/>
          </p:cNvSpPr>
          <p:nvPr/>
        </p:nvSpPr>
        <p:spPr bwMode="auto">
          <a:xfrm>
            <a:off x="9137485" y="2452595"/>
            <a:ext cx="123825" cy="1254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853" name="Line 5"/>
          <p:cNvSpPr>
            <a:spLocks noChangeShapeType="1"/>
          </p:cNvSpPr>
          <p:nvPr/>
        </p:nvSpPr>
        <p:spPr bwMode="auto">
          <a:xfrm flipV="1">
            <a:off x="7461084" y="2528794"/>
            <a:ext cx="1752600" cy="1752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7689684" y="4205195"/>
            <a:ext cx="76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9366084" y="2071595"/>
            <a:ext cx="838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70887" y="1602905"/>
            <a:ext cx="25506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（一）、点的确定：</a:t>
            </a:r>
          </a:p>
        </p:txBody>
      </p:sp>
      <p:grpSp>
        <p:nvGrpSpPr>
          <p:cNvPr id="2064" name="组合 2063"/>
          <p:cNvGrpSpPr/>
          <p:nvPr/>
        </p:nvGrpSpPr>
        <p:grpSpPr bwMode="auto">
          <a:xfrm>
            <a:off x="684389" y="3102747"/>
            <a:ext cx="5400675" cy="490538"/>
            <a:chOff x="-430" y="1876"/>
            <a:chExt cx="3402" cy="309"/>
          </a:xfrm>
        </p:grpSpPr>
        <p:sp>
          <p:nvSpPr>
            <p:cNvPr id="8201" name="文本框 2060"/>
            <p:cNvSpPr txBox="1">
              <a:spLocks noChangeArrowheads="1"/>
            </p:cNvSpPr>
            <p:nvPr/>
          </p:nvSpPr>
          <p:spPr bwMode="auto">
            <a:xfrm>
              <a:off x="-430" y="1889"/>
              <a:ext cx="340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rgbClr val="0C23F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向量              称为点      的位置向量</a:t>
              </a:r>
            </a:p>
          </p:txBody>
        </p:sp>
        <p:graphicFrame>
          <p:nvGraphicFramePr>
            <p:cNvPr id="8202" name="对象 2061"/>
            <p:cNvGraphicFramePr/>
            <p:nvPr/>
          </p:nvGraphicFramePr>
          <p:xfrm>
            <a:off x="94" y="1876"/>
            <a:ext cx="363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253365" imgH="215900" progId="Equation.DSMT4">
                    <p:embed/>
                  </p:oleObj>
                </mc:Choice>
                <mc:Fallback>
                  <p:oleObj r:id="rId4" imgW="253365" imgH="215900" progId="Equation.DSMT4">
                    <p:embed/>
                    <p:pic>
                      <p:nvPicPr>
                        <p:cNvPr id="0" name="对象 206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" y="1876"/>
                          <a:ext cx="363" cy="3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3" name="对象 2062"/>
            <p:cNvGraphicFramePr/>
            <p:nvPr/>
          </p:nvGraphicFramePr>
          <p:xfrm>
            <a:off x="1057" y="1901"/>
            <a:ext cx="221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52400" imgH="165100" progId="Equation.DSMT4">
                    <p:embed/>
                  </p:oleObj>
                </mc:Choice>
                <mc:Fallback>
                  <p:oleObj r:id="rId6" imgW="152400" imgH="165100" progId="Equation.DSMT4">
                    <p:embed/>
                    <p:pic>
                      <p:nvPicPr>
                        <p:cNvPr id="0" name="对象 206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7" y="1901"/>
                          <a:ext cx="221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04" name="文本框 2064"/>
          <p:cNvSpPr txBox="1">
            <a:spLocks noChangeArrowheads="1"/>
          </p:cNvSpPr>
          <p:nvPr/>
        </p:nvSpPr>
        <p:spPr bwMode="auto">
          <a:xfrm>
            <a:off x="588023" y="1177435"/>
            <a:ext cx="5616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0C23F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一、基本元素的向量表示</a:t>
            </a: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nimBg="1"/>
      <p:bldP spid="78852" grpId="0" animBg="1"/>
      <p:bldP spid="78854" grpId="0"/>
      <p:bldP spid="78855" grpId="0"/>
      <p:bldP spid="20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 bwMode="auto">
          <a:xfrm>
            <a:off x="7633338" y="2653639"/>
            <a:ext cx="962025" cy="2305050"/>
            <a:chOff x="240" y="1968"/>
            <a:chExt cx="606" cy="1452"/>
          </a:xfrm>
        </p:grpSpPr>
        <p:grpSp>
          <p:nvGrpSpPr>
            <p:cNvPr id="9218" name="Group 25"/>
            <p:cNvGrpSpPr/>
            <p:nvPr/>
          </p:nvGrpSpPr>
          <p:grpSpPr bwMode="auto">
            <a:xfrm>
              <a:off x="240" y="1968"/>
              <a:ext cx="432" cy="576"/>
              <a:chOff x="240" y="1968"/>
              <a:chExt cx="432" cy="576"/>
            </a:xfrm>
          </p:grpSpPr>
          <p:sp>
            <p:nvSpPr>
              <p:cNvPr id="9219" name="Line 3"/>
              <p:cNvSpPr>
                <a:spLocks noChangeShapeType="1"/>
              </p:cNvSpPr>
              <p:nvPr/>
            </p:nvSpPr>
            <p:spPr bwMode="auto">
              <a:xfrm flipV="1">
                <a:off x="336" y="2112"/>
                <a:ext cx="336" cy="432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aphicFrame>
            <p:nvGraphicFramePr>
              <p:cNvPr id="9220" name="Object 4"/>
              <p:cNvGraphicFramePr>
                <a:graphicFrameLocks noChangeAspect="1"/>
              </p:cNvGraphicFramePr>
              <p:nvPr/>
            </p:nvGraphicFramePr>
            <p:xfrm>
              <a:off x="240" y="1968"/>
              <a:ext cx="227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2" imgW="127000" imgH="228600" progId="Equation.DSMT4">
                      <p:embed/>
                    </p:oleObj>
                  </mc:Choice>
                  <mc:Fallback>
                    <p:oleObj r:id="rId2" imgW="127000" imgH="228600" progId="Equation.DSMT4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0" y="1968"/>
                            <a:ext cx="227" cy="4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9221" name="Group 24"/>
            <p:cNvGrpSpPr/>
            <p:nvPr/>
          </p:nvGrpSpPr>
          <p:grpSpPr bwMode="auto">
            <a:xfrm>
              <a:off x="384" y="3168"/>
              <a:ext cx="462" cy="252"/>
              <a:chOff x="384" y="3168"/>
              <a:chExt cx="462" cy="252"/>
            </a:xfrm>
          </p:grpSpPr>
          <p:sp>
            <p:nvSpPr>
              <p:cNvPr id="9222" name="Oval 5"/>
              <p:cNvSpPr>
                <a:spLocks noChangeArrowheads="1"/>
              </p:cNvSpPr>
              <p:nvPr/>
            </p:nvSpPr>
            <p:spPr bwMode="auto">
              <a:xfrm>
                <a:off x="768" y="3264"/>
                <a:ext cx="78" cy="7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23" name="Text Box 8"/>
              <p:cNvSpPr txBox="1">
                <a:spLocks noChangeArrowheads="1"/>
              </p:cNvSpPr>
              <p:nvPr/>
            </p:nvSpPr>
            <p:spPr bwMode="auto">
              <a:xfrm>
                <a:off x="384" y="3168"/>
                <a:ext cx="43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A</a:t>
                </a:r>
              </a:p>
            </p:txBody>
          </p:sp>
        </p:grpSp>
      </p:grpSp>
      <p:grpSp>
        <p:nvGrpSpPr>
          <p:cNvPr id="5" name="Group 27"/>
          <p:cNvGrpSpPr/>
          <p:nvPr/>
        </p:nvGrpSpPr>
        <p:grpSpPr bwMode="auto">
          <a:xfrm>
            <a:off x="8514399" y="3968089"/>
            <a:ext cx="1219200" cy="838200"/>
            <a:chOff x="816" y="2784"/>
            <a:chExt cx="768" cy="528"/>
          </a:xfrm>
        </p:grpSpPr>
        <p:sp>
          <p:nvSpPr>
            <p:cNvPr id="9225" name="Line 6"/>
            <p:cNvSpPr>
              <a:spLocks noChangeShapeType="1"/>
            </p:cNvSpPr>
            <p:nvPr/>
          </p:nvSpPr>
          <p:spPr bwMode="auto">
            <a:xfrm flipV="1">
              <a:off x="816" y="2832"/>
              <a:ext cx="336" cy="480"/>
            </a:xfrm>
            <a:prstGeom prst="line">
              <a:avLst/>
            </a:prstGeom>
            <a:noFill/>
            <a:ln w="4445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26" name="Text Box 9"/>
            <p:cNvSpPr txBox="1">
              <a:spLocks noChangeArrowheads="1"/>
            </p:cNvSpPr>
            <p:nvPr/>
          </p:nvSpPr>
          <p:spPr bwMode="auto">
            <a:xfrm>
              <a:off x="1248" y="2784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9227" name="Text Box 14"/>
          <p:cNvSpPr txBox="1">
            <a:spLocks noChangeArrowheads="1"/>
          </p:cNvSpPr>
          <p:nvPr/>
        </p:nvSpPr>
        <p:spPr bwMode="auto">
          <a:xfrm>
            <a:off x="522962" y="1208474"/>
            <a:ext cx="27494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（二）、直线的确定：</a:t>
            </a:r>
          </a:p>
        </p:txBody>
      </p:sp>
      <p:graphicFrame>
        <p:nvGraphicFramePr>
          <p:cNvPr id="3074" name="Object 23"/>
          <p:cNvGraphicFramePr>
            <a:graphicFrameLocks noChangeAspect="1"/>
          </p:cNvGraphicFramePr>
          <p:nvPr/>
        </p:nvGraphicFramePr>
        <p:xfrm>
          <a:off x="735926" y="1584064"/>
          <a:ext cx="5136515" cy="97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255010" imgH="621665" progId="Word.Document.8">
                  <p:embed/>
                </p:oleObj>
              </mc:Choice>
              <mc:Fallback>
                <p:oleObj r:id="rId4" imgW="3255010" imgH="621665" progId="Word.Document.8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926" y="1584064"/>
                        <a:ext cx="5136515" cy="97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32"/>
          <p:cNvGrpSpPr/>
          <p:nvPr/>
        </p:nvGrpSpPr>
        <p:grpSpPr bwMode="auto">
          <a:xfrm>
            <a:off x="8111174" y="1402689"/>
            <a:ext cx="2743200" cy="3962400"/>
            <a:chOff x="576" y="1152"/>
            <a:chExt cx="1728" cy="2496"/>
          </a:xfrm>
        </p:grpSpPr>
        <p:sp>
          <p:nvSpPr>
            <p:cNvPr id="9230" name="Line 12"/>
            <p:cNvSpPr>
              <a:spLocks noChangeShapeType="1"/>
            </p:cNvSpPr>
            <p:nvPr/>
          </p:nvSpPr>
          <p:spPr bwMode="auto">
            <a:xfrm flipV="1">
              <a:off x="576" y="1248"/>
              <a:ext cx="1728" cy="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9231" name="Object 31"/>
            <p:cNvGraphicFramePr>
              <a:graphicFrameLocks noChangeAspect="1"/>
            </p:cNvGraphicFramePr>
            <p:nvPr/>
          </p:nvGraphicFramePr>
          <p:xfrm>
            <a:off x="2112" y="1152"/>
            <a:ext cx="152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88900" imgH="177165" progId="Equation.DSMT4">
                    <p:embed/>
                  </p:oleObj>
                </mc:Choice>
                <mc:Fallback>
                  <p:oleObj r:id="rId6" imgW="88900" imgH="177165" progId="Equation.DSMT4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2" y="1152"/>
                          <a:ext cx="152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93" name="组合 3092"/>
          <p:cNvGrpSpPr/>
          <p:nvPr/>
        </p:nvGrpSpPr>
        <p:grpSpPr bwMode="auto">
          <a:xfrm>
            <a:off x="767398" y="2558389"/>
            <a:ext cx="3868737" cy="495300"/>
            <a:chOff x="3074" y="3461"/>
            <a:chExt cx="2437" cy="312"/>
          </a:xfrm>
        </p:grpSpPr>
        <p:graphicFrame>
          <p:nvGraphicFramePr>
            <p:cNvPr id="9233" name="对象 3090"/>
            <p:cNvGraphicFramePr/>
            <p:nvPr/>
          </p:nvGraphicFramePr>
          <p:xfrm>
            <a:off x="3074" y="3461"/>
            <a:ext cx="152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27000" imgH="253365" progId="Equation.DSMT4">
                    <p:embed/>
                  </p:oleObj>
                </mc:Choice>
                <mc:Fallback>
                  <p:oleObj r:id="rId8" imgW="127000" imgH="253365" progId="Equation.DSMT4">
                    <p:embed/>
                    <p:pic>
                      <p:nvPicPr>
                        <p:cNvPr id="0" name="对象 309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4" y="3461"/>
                          <a:ext cx="152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4" name="文本框 3091"/>
            <p:cNvSpPr txBox="1">
              <a:spLocks noChangeArrowheads="1"/>
            </p:cNvSpPr>
            <p:nvPr/>
          </p:nvSpPr>
          <p:spPr bwMode="auto">
            <a:xfrm>
              <a:off x="3198" y="3521"/>
              <a:ext cx="231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>
                  <a:solidFill>
                    <a:srgbClr val="0C23F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叫直线的方向向量</a:t>
              </a:r>
            </a:p>
          </p:txBody>
        </p:sp>
      </p:grpSp>
      <p:graphicFrame>
        <p:nvGraphicFramePr>
          <p:cNvPr id="3094" name="对象 3093"/>
          <p:cNvGraphicFramePr/>
          <p:nvPr/>
        </p:nvGraphicFramePr>
        <p:xfrm>
          <a:off x="602840" y="3647922"/>
          <a:ext cx="2834492" cy="406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586230" imgH="203200" progId="Equation.DSMT4">
                  <p:embed/>
                </p:oleObj>
              </mc:Choice>
              <mc:Fallback>
                <p:oleObj r:id="rId10" imgW="1586230" imgH="203200" progId="Equation.DSMT4">
                  <p:embed/>
                  <p:pic>
                    <p:nvPicPr>
                      <p:cNvPr id="0" name="对象 3093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840" y="3647922"/>
                        <a:ext cx="2834492" cy="4069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5" name="对象 3094"/>
          <p:cNvGraphicFramePr/>
          <p:nvPr/>
        </p:nvGraphicFramePr>
        <p:xfrm>
          <a:off x="735926" y="4841025"/>
          <a:ext cx="6700562" cy="85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2984500" imgH="457200" progId="Equation.DSMT4">
                  <p:embed/>
                </p:oleObj>
              </mc:Choice>
              <mc:Fallback>
                <p:oleObj r:id="rId12" imgW="2984500" imgH="457200" progId="Equation.DSMT4">
                  <p:embed/>
                  <p:pic>
                    <p:nvPicPr>
                      <p:cNvPr id="0" name="对象 3094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926" y="4841025"/>
                        <a:ext cx="6700562" cy="856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6" name="对象 3095"/>
          <p:cNvGraphicFramePr/>
          <p:nvPr/>
        </p:nvGraphicFramePr>
        <p:xfrm>
          <a:off x="735926" y="3126483"/>
          <a:ext cx="1802412" cy="467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1040765" imgH="241300" progId="Equation.DSMT4">
                  <p:embed/>
                </p:oleObj>
              </mc:Choice>
              <mc:Fallback>
                <p:oleObj r:id="rId14" imgW="1040765" imgH="241300" progId="Equation.DSMT4">
                  <p:embed/>
                  <p:pic>
                    <p:nvPicPr>
                      <p:cNvPr id="0" name="对象 3095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926" y="3126483"/>
                        <a:ext cx="1802412" cy="4677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7" name="对象 3096"/>
          <p:cNvGraphicFramePr/>
          <p:nvPr/>
        </p:nvGraphicFramePr>
        <p:xfrm>
          <a:off x="522962" y="3712210"/>
          <a:ext cx="5423852" cy="871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3008630" imgH="482600" progId="Equation.DSMT4">
                  <p:embed/>
                </p:oleObj>
              </mc:Choice>
              <mc:Fallback>
                <p:oleObj r:id="rId16" imgW="3008630" imgH="482600" progId="Equation.DSMT4">
                  <p:embed/>
                  <p:pic>
                    <p:nvPicPr>
                      <p:cNvPr id="0" name="对象 3096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62" y="3712210"/>
                        <a:ext cx="5423852" cy="871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8" name="椭圆 3097"/>
          <p:cNvSpPr>
            <a:spLocks noChangeArrowheads="1"/>
          </p:cNvSpPr>
          <p:nvPr/>
        </p:nvSpPr>
        <p:spPr bwMode="auto">
          <a:xfrm>
            <a:off x="10027287" y="2528227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99" name="文本框 3098"/>
          <p:cNvSpPr txBox="1">
            <a:spLocks noChangeArrowheads="1"/>
          </p:cNvSpPr>
          <p:nvPr/>
        </p:nvSpPr>
        <p:spPr bwMode="auto">
          <a:xfrm>
            <a:off x="9451024" y="2239302"/>
            <a:ext cx="865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</a:p>
        </p:txBody>
      </p:sp>
      <p:sp>
        <p:nvSpPr>
          <p:cNvPr id="2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8" grpId="0" animBg="1"/>
      <p:bldP spid="30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内容占位符 50177"/>
          <p:cNvGraphicFramePr>
            <a:graphicFrameLocks noGrp="1"/>
          </p:cNvGraphicFramePr>
          <p:nvPr>
            <p:ph sz="quarter" idx="4294967295"/>
          </p:nvPr>
        </p:nvGraphicFramePr>
        <p:xfrm>
          <a:off x="660400" y="2034681"/>
          <a:ext cx="6758972" cy="39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513455" imgH="215900" progId="Equation.DSMT4">
                  <p:embed/>
                </p:oleObj>
              </mc:Choice>
              <mc:Fallback>
                <p:oleObj r:id="rId2" imgW="3513455" imgH="215900" progId="Equation.DSMT4">
                  <p:embed/>
                  <p:pic>
                    <p:nvPicPr>
                      <p:cNvPr id="0" name="内容占位符 50177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2034681"/>
                        <a:ext cx="6758972" cy="39139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内容占位符 50178"/>
          <p:cNvGraphicFramePr>
            <a:graphicFrameLocks noGrp="1"/>
          </p:cNvGraphicFramePr>
          <p:nvPr>
            <p:ph sz="quarter" idx="4294967295"/>
          </p:nvPr>
        </p:nvGraphicFramePr>
        <p:xfrm>
          <a:off x="658813" y="2450007"/>
          <a:ext cx="6298600" cy="42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744595" imgH="241300" progId="Equation.DSMT4">
                  <p:embed/>
                </p:oleObj>
              </mc:Choice>
              <mc:Fallback>
                <p:oleObj r:id="rId4" imgW="3744595" imgH="241300" progId="Equation.DSMT4">
                  <p:embed/>
                  <p:pic>
                    <p:nvPicPr>
                      <p:cNvPr id="0" name="内容占位符 5017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2450007"/>
                        <a:ext cx="6298600" cy="42537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内容占位符 50179"/>
          <p:cNvGraphicFramePr>
            <a:graphicFrameLocks noGrp="1"/>
          </p:cNvGraphicFramePr>
          <p:nvPr>
            <p:ph sz="quarter" idx="4294967295"/>
          </p:nvPr>
        </p:nvGraphicFramePr>
        <p:xfrm>
          <a:off x="660400" y="2925056"/>
          <a:ext cx="2389367" cy="371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408430" imgH="203200" progId="Equation.DSMT4">
                  <p:embed/>
                </p:oleObj>
              </mc:Choice>
              <mc:Fallback>
                <p:oleObj r:id="rId6" imgW="1408430" imgH="203200" progId="Equation.DSMT4">
                  <p:embed/>
                  <p:pic>
                    <p:nvPicPr>
                      <p:cNvPr id="0" name="内容占位符 5017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2925056"/>
                        <a:ext cx="2389367" cy="371471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内容占位符 50180"/>
          <p:cNvGraphicFramePr>
            <a:graphicFrameLocks noGrp="1"/>
          </p:cNvGraphicFramePr>
          <p:nvPr>
            <p:ph sz="quarter" idx="4294967295"/>
          </p:nvPr>
        </p:nvGraphicFramePr>
        <p:xfrm>
          <a:off x="748384" y="3366016"/>
          <a:ext cx="3079576" cy="132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637665" imgH="723900" progId="Equation.DSMT4">
                  <p:embed/>
                </p:oleObj>
              </mc:Choice>
              <mc:Fallback>
                <p:oleObj r:id="rId8" imgW="1637665" imgH="723900" progId="Equation.DSMT4">
                  <p:embed/>
                  <p:pic>
                    <p:nvPicPr>
                      <p:cNvPr id="0" name="内容占位符 50180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384" y="3366016"/>
                        <a:ext cx="3079576" cy="1327687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对象 50181"/>
          <p:cNvGraphicFramePr/>
          <p:nvPr/>
        </p:nvGraphicFramePr>
        <p:xfrm>
          <a:off x="764280" y="4722681"/>
          <a:ext cx="6032595" cy="1157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3162300" imgH="698500" progId="Equation.DSMT4">
                  <p:embed/>
                </p:oleObj>
              </mc:Choice>
              <mc:Fallback>
                <p:oleObj r:id="rId10" imgW="3162300" imgH="698500" progId="Equation.DSMT4">
                  <p:embed/>
                  <p:pic>
                    <p:nvPicPr>
                      <p:cNvPr id="0" name="对象 50181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280" y="4722681"/>
                        <a:ext cx="6032595" cy="11577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83" name="图片 5018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553" y="3043500"/>
            <a:ext cx="34480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直接连接符 50183"/>
          <p:cNvSpPr>
            <a:spLocks noChangeShapeType="1"/>
          </p:cNvSpPr>
          <p:nvPr/>
        </p:nvSpPr>
        <p:spPr bwMode="auto">
          <a:xfrm>
            <a:off x="8158666" y="4483362"/>
            <a:ext cx="5048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0185" name="直接连接符 50184"/>
          <p:cNvSpPr>
            <a:spLocks noChangeShapeType="1"/>
          </p:cNvSpPr>
          <p:nvPr/>
        </p:nvSpPr>
        <p:spPr bwMode="auto">
          <a:xfrm flipV="1">
            <a:off x="8158665" y="4088075"/>
            <a:ext cx="215900" cy="360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0186" name="文本框 50185"/>
          <p:cNvSpPr txBox="1">
            <a:spLocks noChangeArrowheads="1"/>
          </p:cNvSpPr>
          <p:nvPr/>
        </p:nvSpPr>
        <p:spPr bwMode="auto">
          <a:xfrm>
            <a:off x="8266615" y="4310324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i="1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50187" name="文本框 50186"/>
          <p:cNvSpPr txBox="1">
            <a:spLocks noChangeArrowheads="1"/>
          </p:cNvSpPr>
          <p:nvPr/>
        </p:nvSpPr>
        <p:spPr bwMode="auto">
          <a:xfrm>
            <a:off x="7942765" y="3843599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i="1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50188" name="文本框 50187"/>
          <p:cNvSpPr txBox="1">
            <a:spLocks noChangeArrowheads="1"/>
          </p:cNvSpPr>
          <p:nvPr/>
        </p:nvSpPr>
        <p:spPr bwMode="auto">
          <a:xfrm>
            <a:off x="9527091" y="3403863"/>
            <a:ext cx="441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·</a:t>
            </a: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</a:p>
        </p:txBody>
      </p:sp>
      <p:sp>
        <p:nvSpPr>
          <p:cNvPr id="50189" name="直接连接符 50188"/>
          <p:cNvSpPr>
            <a:spLocks noChangeShapeType="1"/>
          </p:cNvSpPr>
          <p:nvPr/>
        </p:nvSpPr>
        <p:spPr bwMode="auto">
          <a:xfrm flipH="1">
            <a:off x="9239753" y="3764225"/>
            <a:ext cx="431800" cy="720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0190" name="直接连接符 50189"/>
          <p:cNvSpPr>
            <a:spLocks noChangeShapeType="1"/>
          </p:cNvSpPr>
          <p:nvPr/>
        </p:nvSpPr>
        <p:spPr bwMode="auto">
          <a:xfrm>
            <a:off x="8590465" y="3764224"/>
            <a:ext cx="1079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0191" name="直接连接符 50190"/>
          <p:cNvSpPr>
            <a:spLocks noChangeShapeType="1"/>
          </p:cNvSpPr>
          <p:nvPr/>
        </p:nvSpPr>
        <p:spPr bwMode="auto">
          <a:xfrm flipV="1">
            <a:off x="8195178" y="3764225"/>
            <a:ext cx="1511300" cy="684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55" name="Text Box 43"/>
          <p:cNvSpPr txBox="1">
            <a:spLocks noChangeArrowheads="1"/>
          </p:cNvSpPr>
          <p:nvPr/>
        </p:nvSpPr>
        <p:spPr bwMode="auto">
          <a:xfrm>
            <a:off x="479385" y="1179443"/>
            <a:ext cx="2813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（三）、平面的确定：</a:t>
            </a:r>
          </a:p>
        </p:txBody>
      </p:sp>
      <p:graphicFrame>
        <p:nvGraphicFramePr>
          <p:cNvPr id="50194" name="对象 50193"/>
          <p:cNvGraphicFramePr/>
          <p:nvPr/>
        </p:nvGraphicFramePr>
        <p:xfrm>
          <a:off x="765908" y="1579553"/>
          <a:ext cx="2240544" cy="45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1180465" imgH="241300" progId="Equation.DSMT4">
                  <p:embed/>
                </p:oleObj>
              </mc:Choice>
              <mc:Fallback>
                <p:oleObj r:id="rId13" imgW="1180465" imgH="241300" progId="Equation.DSMT4">
                  <p:embed/>
                  <p:pic>
                    <p:nvPicPr>
                      <p:cNvPr id="0" name="对象 50193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908" y="1579553"/>
                        <a:ext cx="2240544" cy="45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6" grpId="0"/>
      <p:bldP spid="50187" grpId="0"/>
      <p:bldP spid="501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2" name="组合 5151"/>
          <p:cNvGrpSpPr/>
          <p:nvPr/>
        </p:nvGrpSpPr>
        <p:grpSpPr bwMode="auto">
          <a:xfrm>
            <a:off x="968598" y="1168861"/>
            <a:ext cx="10550302" cy="1482726"/>
            <a:chOff x="-376" y="-78"/>
            <a:chExt cx="5424" cy="934"/>
          </a:xfrm>
        </p:grpSpPr>
        <p:sp>
          <p:nvSpPr>
            <p:cNvPr id="11266" name="Text Box 7"/>
            <p:cNvSpPr txBox="1">
              <a:spLocks noChangeArrowheads="1"/>
            </p:cNvSpPr>
            <p:nvPr/>
          </p:nvSpPr>
          <p:spPr bwMode="auto">
            <a:xfrm>
              <a:off x="-376" y="-75"/>
              <a:ext cx="5424" cy="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                如果表示向量</a:t>
              </a:r>
              <a:r>
                <a:rPr lang="zh-CN" altLang="en-US" sz="2000" i="1" kern="0" dirty="0">
                  <a:solidFill>
                    <a:srgbClr val="080808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的有向线段所在直线垂直于平面    ，则称这个向量垂直于平面     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,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记作</a:t>
              </a:r>
              <a:r>
                <a:rPr lang="zh-CN" altLang="en-US" sz="2000" i="1" kern="0" dirty="0">
                  <a:solidFill>
                    <a:srgbClr val="080808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⊥    ，如果</a:t>
              </a:r>
              <a:r>
                <a:rPr lang="zh-CN" altLang="en-US" sz="2000" i="1" kern="0" dirty="0">
                  <a:solidFill>
                    <a:srgbClr val="080808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⊥    ，那 么 向 量</a:t>
              </a:r>
              <a:r>
                <a:rPr lang="zh-CN" altLang="en-US" sz="2000" kern="0" dirty="0">
                  <a:solidFill>
                    <a:srgbClr val="080808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叫做</a:t>
              </a:r>
              <a:r>
                <a:rPr lang="zh-CN" altLang="en-US" sz="2000" kern="0" dirty="0">
                  <a:solidFill>
                    <a:srgbClr val="080808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平面     的</a:t>
              </a:r>
              <a:r>
                <a:rPr lang="zh-CN" altLang="en-US" sz="2000" u="sng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法向量</a:t>
              </a:r>
              <a:r>
                <a:rPr lang="en-US" altLang="zh-CN" sz="2000" u="sng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graphicFrame>
          <p:nvGraphicFramePr>
            <p:cNvPr id="11267" name="Object 8"/>
            <p:cNvGraphicFramePr>
              <a:graphicFrameLocks noChangeAspect="1"/>
            </p:cNvGraphicFramePr>
            <p:nvPr/>
          </p:nvGraphicFramePr>
          <p:xfrm>
            <a:off x="-187" y="313"/>
            <a:ext cx="226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52400" imgH="139700" progId="Equation.DSMT4">
                    <p:embed/>
                  </p:oleObj>
                </mc:Choice>
                <mc:Fallback>
                  <p:oleObj r:id="rId2" imgW="152400" imgH="1397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87" y="313"/>
                          <a:ext cx="226" cy="2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8" name="Object 9"/>
            <p:cNvGraphicFramePr>
              <a:graphicFrameLocks noChangeAspect="1"/>
            </p:cNvGraphicFramePr>
            <p:nvPr/>
          </p:nvGraphicFramePr>
          <p:xfrm>
            <a:off x="2903" y="310"/>
            <a:ext cx="226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52400" imgH="139700" progId="Equation.DSMT4">
                    <p:embed/>
                  </p:oleObj>
                </mc:Choice>
                <mc:Fallback>
                  <p:oleObj r:id="rId4" imgW="152400" imgH="1397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3" y="310"/>
                          <a:ext cx="226" cy="2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9" name="Object 10"/>
            <p:cNvGraphicFramePr>
              <a:graphicFrameLocks noChangeAspect="1"/>
            </p:cNvGraphicFramePr>
            <p:nvPr/>
          </p:nvGraphicFramePr>
          <p:xfrm>
            <a:off x="522" y="304"/>
            <a:ext cx="226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152400" imgH="139700" progId="Equation.DSMT4">
                    <p:embed/>
                  </p:oleObj>
                </mc:Choice>
                <mc:Fallback>
                  <p:oleObj r:id="rId5" imgW="152400" imgH="1397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" y="304"/>
                          <a:ext cx="226" cy="2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0" name="Object 11"/>
            <p:cNvGraphicFramePr>
              <a:graphicFrameLocks noChangeAspect="1"/>
            </p:cNvGraphicFramePr>
            <p:nvPr/>
          </p:nvGraphicFramePr>
          <p:xfrm>
            <a:off x="3288" y="6"/>
            <a:ext cx="226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52400" imgH="139700" progId="Equation.DSMT4">
                    <p:embed/>
                  </p:oleObj>
                </mc:Choice>
                <mc:Fallback>
                  <p:oleObj r:id="rId6" imgW="152400" imgH="13970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8" y="6"/>
                          <a:ext cx="226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1" name="Object 12"/>
            <p:cNvGraphicFramePr>
              <a:graphicFrameLocks noChangeAspect="1"/>
            </p:cNvGraphicFramePr>
            <p:nvPr/>
          </p:nvGraphicFramePr>
          <p:xfrm>
            <a:off x="1021" y="209"/>
            <a:ext cx="188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127000" imgH="241300" progId="Equation.DSMT4">
                    <p:embed/>
                  </p:oleObj>
                </mc:Choice>
                <mc:Fallback>
                  <p:oleObj r:id="rId7" imgW="127000" imgH="2413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1" y="209"/>
                          <a:ext cx="188" cy="3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2" name="Object 13"/>
            <p:cNvGraphicFramePr>
              <a:graphicFrameLocks noChangeAspect="1"/>
            </p:cNvGraphicFramePr>
            <p:nvPr/>
          </p:nvGraphicFramePr>
          <p:xfrm>
            <a:off x="1280" y="298"/>
            <a:ext cx="239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152400" imgH="139700" progId="Equation.DSMT4">
                    <p:embed/>
                  </p:oleObj>
                </mc:Choice>
                <mc:Fallback>
                  <p:oleObj r:id="rId9" imgW="152400" imgH="13970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0" y="298"/>
                          <a:ext cx="239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3" name="Object 14"/>
            <p:cNvGraphicFramePr>
              <a:graphicFrameLocks noChangeAspect="1"/>
            </p:cNvGraphicFramePr>
            <p:nvPr/>
          </p:nvGraphicFramePr>
          <p:xfrm>
            <a:off x="1351" y="-78"/>
            <a:ext cx="188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127000" imgH="241300" progId="Equation.DSMT4">
                    <p:embed/>
                  </p:oleObj>
                </mc:Choice>
                <mc:Fallback>
                  <p:oleObj r:id="rId10" imgW="127000" imgH="24130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1" y="-78"/>
                          <a:ext cx="188" cy="3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4" name="Object 15"/>
            <p:cNvGraphicFramePr>
              <a:graphicFrameLocks noChangeAspect="1"/>
            </p:cNvGraphicFramePr>
            <p:nvPr/>
          </p:nvGraphicFramePr>
          <p:xfrm>
            <a:off x="260" y="209"/>
            <a:ext cx="188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2" imgW="127000" imgH="241300" progId="Equation.DSMT4">
                    <p:embed/>
                  </p:oleObj>
                </mc:Choice>
                <mc:Fallback>
                  <p:oleObj r:id="rId12" imgW="127000" imgH="24130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" y="209"/>
                          <a:ext cx="188" cy="3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5" name="Object 16"/>
            <p:cNvGraphicFramePr>
              <a:graphicFrameLocks noChangeAspect="1"/>
            </p:cNvGraphicFramePr>
            <p:nvPr/>
          </p:nvGraphicFramePr>
          <p:xfrm>
            <a:off x="2197" y="209"/>
            <a:ext cx="188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4" imgW="127000" imgH="241300" progId="Equation.DSMT4">
                    <p:embed/>
                  </p:oleObj>
                </mc:Choice>
                <mc:Fallback>
                  <p:oleObj r:id="rId14" imgW="127000" imgH="24130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7" y="209"/>
                          <a:ext cx="188" cy="3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40" name="AutoShape 3"/>
          <p:cNvSpPr>
            <a:spLocks noChangeArrowheads="1"/>
          </p:cNvSpPr>
          <p:nvPr/>
        </p:nvSpPr>
        <p:spPr bwMode="auto">
          <a:xfrm>
            <a:off x="7922207" y="3569222"/>
            <a:ext cx="3505200" cy="1295400"/>
          </a:xfrm>
          <a:prstGeom prst="parallelogram">
            <a:avLst>
              <a:gd name="adj" fmla="val 67647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5123" name="Object 19"/>
          <p:cNvGraphicFramePr>
            <a:graphicFrameLocks noChangeAspect="1"/>
          </p:cNvGraphicFramePr>
          <p:nvPr/>
        </p:nvGraphicFramePr>
        <p:xfrm>
          <a:off x="8966782" y="2905647"/>
          <a:ext cx="3381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127000" imgH="241300" progId="Equation.DSMT4">
                  <p:embed/>
                </p:oleObj>
              </mc:Choice>
              <mc:Fallback>
                <p:oleObj r:id="rId16" imgW="127000" imgH="2413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6782" y="2905647"/>
                        <a:ext cx="338138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41" name="Group 28"/>
          <p:cNvGrpSpPr/>
          <p:nvPr/>
        </p:nvGrpSpPr>
        <p:grpSpPr bwMode="auto">
          <a:xfrm>
            <a:off x="9271583" y="1897584"/>
            <a:ext cx="468313" cy="4419600"/>
            <a:chOff x="816" y="1392"/>
            <a:chExt cx="295" cy="2784"/>
          </a:xfrm>
        </p:grpSpPr>
        <p:sp>
          <p:nvSpPr>
            <p:cNvPr id="11279" name="Line 29"/>
            <p:cNvSpPr>
              <a:spLocks noChangeShapeType="1"/>
            </p:cNvSpPr>
            <p:nvPr/>
          </p:nvSpPr>
          <p:spPr bwMode="auto">
            <a:xfrm>
              <a:off x="864" y="3264"/>
              <a:ext cx="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80" name="Text Box 30"/>
            <p:cNvSpPr txBox="1">
              <a:spLocks noChangeArrowheads="1"/>
            </p:cNvSpPr>
            <p:nvPr/>
          </p:nvSpPr>
          <p:spPr bwMode="auto">
            <a:xfrm>
              <a:off x="816" y="1392"/>
              <a:ext cx="29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</a:p>
          </p:txBody>
        </p:sp>
        <p:sp>
          <p:nvSpPr>
            <p:cNvPr id="11281" name="Line 31"/>
            <p:cNvSpPr>
              <a:spLocks noChangeShapeType="1"/>
            </p:cNvSpPr>
            <p:nvPr/>
          </p:nvSpPr>
          <p:spPr bwMode="auto">
            <a:xfrm>
              <a:off x="864" y="1536"/>
              <a:ext cx="0" cy="13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42" name="Line 32"/>
          <p:cNvSpPr>
            <a:spLocks noChangeShapeType="1"/>
          </p:cNvSpPr>
          <p:nvPr/>
        </p:nvSpPr>
        <p:spPr bwMode="auto">
          <a:xfrm flipV="1">
            <a:off x="9347782" y="3040584"/>
            <a:ext cx="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5122" name="Object 35"/>
          <p:cNvGraphicFramePr>
            <a:graphicFrameLocks noChangeAspect="1"/>
          </p:cNvGraphicFramePr>
          <p:nvPr/>
        </p:nvGraphicFramePr>
        <p:xfrm>
          <a:off x="8204782" y="4412184"/>
          <a:ext cx="3810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152400" imgH="139700" progId="Equation.DSMT4">
                  <p:embed/>
                </p:oleObj>
              </mc:Choice>
              <mc:Fallback>
                <p:oleObj r:id="rId18" imgW="152400" imgH="1397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4782" y="4412184"/>
                        <a:ext cx="3810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1" name="矩形 5150"/>
          <p:cNvSpPr>
            <a:spLocks noChangeArrowheads="1"/>
          </p:cNvSpPr>
          <p:nvPr/>
        </p:nvSpPr>
        <p:spPr bwMode="auto">
          <a:xfrm>
            <a:off x="660400" y="1281484"/>
            <a:ext cx="24304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 dirty="0">
                <a:solidFill>
                  <a:srgbClr val="0C23F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0C23F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、平面的法向量：</a:t>
            </a:r>
          </a:p>
        </p:txBody>
      </p:sp>
      <p:sp>
        <p:nvSpPr>
          <p:cNvPr id="5153" name="Text Box 21"/>
          <p:cNvSpPr txBox="1">
            <a:spLocks noChangeArrowheads="1"/>
          </p:cNvSpPr>
          <p:nvPr/>
        </p:nvSpPr>
        <p:spPr bwMode="auto">
          <a:xfrm>
            <a:off x="660400" y="4188376"/>
            <a:ext cx="472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一个平面的所有法向量都互相平行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;</a:t>
            </a:r>
          </a:p>
        </p:txBody>
      </p:sp>
      <p:sp>
        <p:nvSpPr>
          <p:cNvPr id="5154" name="矩形 5153"/>
          <p:cNvSpPr>
            <a:spLocks noChangeArrowheads="1"/>
          </p:cNvSpPr>
          <p:nvPr/>
        </p:nvSpPr>
        <p:spPr bwMode="auto">
          <a:xfrm>
            <a:off x="733425" y="2532614"/>
            <a:ext cx="9733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注意：</a:t>
            </a:r>
          </a:p>
        </p:txBody>
      </p:sp>
      <p:sp>
        <p:nvSpPr>
          <p:cNvPr id="5155" name="矩形 5154"/>
          <p:cNvSpPr>
            <a:spLocks noChangeArrowheads="1"/>
          </p:cNvSpPr>
          <p:nvPr/>
        </p:nvSpPr>
        <p:spPr bwMode="auto">
          <a:xfrm>
            <a:off x="660401" y="3324777"/>
            <a:ext cx="31117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法向量一定是非零向量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;</a:t>
            </a:r>
          </a:p>
        </p:txBody>
      </p:sp>
      <p:sp>
        <p:nvSpPr>
          <p:cNvPr id="2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" grpId="0" animBg="1"/>
      <p:bldP spid="5151" grpId="0"/>
      <p:bldP spid="5153" grpId="0"/>
      <p:bldP spid="5154" grpId="0"/>
      <p:bldP spid="51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AutoShape 27"/>
          <p:cNvSpPr>
            <a:spLocks noChangeArrowheads="1"/>
          </p:cNvSpPr>
          <p:nvPr/>
        </p:nvSpPr>
        <p:spPr bwMode="auto">
          <a:xfrm>
            <a:off x="6629234" y="3289300"/>
            <a:ext cx="3505200" cy="1295400"/>
          </a:xfrm>
          <a:prstGeom prst="parallelogram">
            <a:avLst>
              <a:gd name="adj" fmla="val 67647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6147" name="Object 28"/>
          <p:cNvGraphicFramePr>
            <a:graphicFrameLocks noChangeAspect="1"/>
          </p:cNvGraphicFramePr>
          <p:nvPr/>
        </p:nvGraphicFramePr>
        <p:xfrm>
          <a:off x="7619834" y="2620963"/>
          <a:ext cx="3381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7000" imgH="241300" progId="Equation.DSMT4">
                  <p:embed/>
                </p:oleObj>
              </mc:Choice>
              <mc:Fallback>
                <p:oleObj r:id="rId2" imgW="127000" imgH="2413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9834" y="2620963"/>
                        <a:ext cx="338138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Line 33"/>
          <p:cNvSpPr>
            <a:spLocks noChangeShapeType="1"/>
          </p:cNvSpPr>
          <p:nvPr/>
        </p:nvSpPr>
        <p:spPr bwMode="auto">
          <a:xfrm flipV="1">
            <a:off x="8000834" y="2755900"/>
            <a:ext cx="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6146" name="Object 34"/>
          <p:cNvGraphicFramePr>
            <a:graphicFrameLocks noChangeAspect="1"/>
          </p:cNvGraphicFramePr>
          <p:nvPr/>
        </p:nvGraphicFramePr>
        <p:xfrm>
          <a:off x="6857834" y="4127500"/>
          <a:ext cx="3810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52400" imgH="139700" progId="Equation.DSMT4">
                  <p:embed/>
                </p:oleObj>
              </mc:Choice>
              <mc:Fallback>
                <p:oleObj r:id="rId4" imgW="152400" imgH="1397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7834" y="4127500"/>
                        <a:ext cx="3810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63" name="组合 6162"/>
          <p:cNvGrpSpPr/>
          <p:nvPr/>
        </p:nvGrpSpPr>
        <p:grpSpPr bwMode="auto">
          <a:xfrm>
            <a:off x="659131" y="1154747"/>
            <a:ext cx="10402888" cy="722313"/>
            <a:chOff x="-52" y="-58"/>
            <a:chExt cx="6553" cy="455"/>
          </a:xfrm>
        </p:grpSpPr>
        <p:sp>
          <p:nvSpPr>
            <p:cNvPr id="12294" name="Text Box 2"/>
            <p:cNvSpPr txBox="1">
              <a:spLocks noChangeArrowheads="1"/>
            </p:cNvSpPr>
            <p:nvPr/>
          </p:nvSpPr>
          <p:spPr bwMode="auto">
            <a:xfrm>
              <a:off x="-52" y="56"/>
              <a:ext cx="655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 dirty="0">
                  <a:solidFill>
                    <a:srgbClr val="0C23F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en-US" sz="2000" kern="0" dirty="0">
                  <a:solidFill>
                    <a:srgbClr val="0C23F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、 给定一点</a:t>
              </a:r>
              <a:r>
                <a:rPr lang="en-US" altLang="zh-CN" sz="2000" kern="0" dirty="0">
                  <a:solidFill>
                    <a:srgbClr val="0C23F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zh-CN" altLang="en-US" sz="2000" kern="0" dirty="0">
                  <a:solidFill>
                    <a:srgbClr val="0C23F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和一个向量       </a:t>
              </a:r>
              <a:r>
                <a:rPr lang="en-US" altLang="zh-CN" sz="2000" kern="0" dirty="0">
                  <a:solidFill>
                    <a:srgbClr val="0C23F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,</a:t>
              </a:r>
              <a:r>
                <a:rPr lang="zh-CN" altLang="en-US" sz="2000" kern="0" dirty="0">
                  <a:solidFill>
                    <a:srgbClr val="0C23F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那么过点</a:t>
              </a:r>
              <a:r>
                <a:rPr lang="en-US" altLang="zh-CN" sz="2000" kern="0" dirty="0">
                  <a:solidFill>
                    <a:srgbClr val="0C23F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A,</a:t>
              </a:r>
              <a:r>
                <a:rPr lang="zh-CN" altLang="en-US" sz="2000" kern="0" dirty="0">
                  <a:solidFill>
                    <a:srgbClr val="0C23F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以向量        为法向量的平面是完全确定的</a:t>
              </a:r>
              <a:r>
                <a:rPr lang="en-US" altLang="zh-CN" sz="2000" kern="0" dirty="0">
                  <a:solidFill>
                    <a:srgbClr val="0C23F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graphicFrame>
          <p:nvGraphicFramePr>
            <p:cNvPr id="12295" name="Object 17"/>
            <p:cNvGraphicFramePr>
              <a:graphicFrameLocks noChangeAspect="1"/>
            </p:cNvGraphicFramePr>
            <p:nvPr/>
          </p:nvGraphicFramePr>
          <p:xfrm>
            <a:off x="3525" y="-58"/>
            <a:ext cx="272" cy="4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27000" imgH="241300" progId="Equation.DSMT4">
                    <p:embed/>
                  </p:oleObj>
                </mc:Choice>
                <mc:Fallback>
                  <p:oleObj r:id="rId6" imgW="127000" imgH="24130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5" y="-58"/>
                          <a:ext cx="272" cy="4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6" name="Object 18"/>
            <p:cNvGraphicFramePr>
              <a:graphicFrameLocks noChangeAspect="1"/>
            </p:cNvGraphicFramePr>
            <p:nvPr/>
          </p:nvGraphicFramePr>
          <p:xfrm>
            <a:off x="1891" y="-33"/>
            <a:ext cx="272" cy="4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27000" imgH="241300" progId="Equation.DSMT4">
                    <p:embed/>
                  </p:oleObj>
                </mc:Choice>
                <mc:Fallback>
                  <p:oleObj r:id="rId8" imgW="127000" imgH="24130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1" y="-33"/>
                          <a:ext cx="272" cy="4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64" name="椭圆 6163"/>
          <p:cNvSpPr>
            <a:spLocks noChangeArrowheads="1"/>
          </p:cNvSpPr>
          <p:nvPr/>
        </p:nvSpPr>
        <p:spPr bwMode="auto">
          <a:xfrm>
            <a:off x="8964448" y="3573464"/>
            <a:ext cx="73025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65" name="文本框 6164"/>
          <p:cNvSpPr txBox="1">
            <a:spLocks noChangeArrowheads="1"/>
          </p:cNvSpPr>
          <p:nvPr/>
        </p:nvSpPr>
        <p:spPr bwMode="auto">
          <a:xfrm>
            <a:off x="9037472" y="3357563"/>
            <a:ext cx="86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  <p:bldP spid="61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文本框 7181"/>
          <p:cNvSpPr txBox="1">
            <a:spLocks noChangeArrowheads="1"/>
          </p:cNvSpPr>
          <p:nvPr/>
        </p:nvSpPr>
        <p:spPr bwMode="auto">
          <a:xfrm>
            <a:off x="606743" y="1131383"/>
            <a:ext cx="7561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0C23F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二、基本元素间位置关系的向量表示</a:t>
            </a:r>
          </a:p>
        </p:txBody>
      </p:sp>
      <p:sp>
        <p:nvSpPr>
          <p:cNvPr id="7183" name="Text Box 8"/>
          <p:cNvSpPr txBox="1">
            <a:spLocks noChangeArrowheads="1"/>
          </p:cNvSpPr>
          <p:nvPr/>
        </p:nvSpPr>
        <p:spPr bwMode="auto">
          <a:xfrm>
            <a:off x="483919" y="1579029"/>
            <a:ext cx="25506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（一）、两条直线：</a:t>
            </a:r>
          </a:p>
        </p:txBody>
      </p:sp>
      <p:sp>
        <p:nvSpPr>
          <p:cNvPr id="13315" name="矩形 7184"/>
          <p:cNvSpPr>
            <a:spLocks noChangeArrowheads="1"/>
          </p:cNvSpPr>
          <p:nvPr/>
        </p:nvSpPr>
        <p:spPr bwMode="auto">
          <a:xfrm>
            <a:off x="1148080" y="437229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7186" name="对象 7185"/>
          <p:cNvGraphicFramePr/>
          <p:nvPr/>
        </p:nvGraphicFramePr>
        <p:xfrm>
          <a:off x="606743" y="1942613"/>
          <a:ext cx="3993835" cy="478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118995" imgH="254000" progId="Equation.DSMT4">
                  <p:embed/>
                </p:oleObj>
              </mc:Choice>
              <mc:Fallback>
                <p:oleObj r:id="rId3" imgW="2118995" imgH="254000" progId="Equation.DSMT4">
                  <p:embed/>
                  <p:pic>
                    <p:nvPicPr>
                      <p:cNvPr id="0" name="对象 718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743" y="1942613"/>
                        <a:ext cx="3993835" cy="4782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7" name="对象 7186"/>
          <p:cNvGraphicFramePr/>
          <p:nvPr/>
        </p:nvGraphicFramePr>
        <p:xfrm>
          <a:off x="606743" y="2891050"/>
          <a:ext cx="4172903" cy="508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879600" imgH="228600" progId="Equation.DSMT4">
                  <p:embed/>
                </p:oleObj>
              </mc:Choice>
              <mc:Fallback>
                <p:oleObj r:id="rId5" imgW="1879600" imgH="228600" progId="Equation.DSMT4">
                  <p:embed/>
                  <p:pic>
                    <p:nvPicPr>
                      <p:cNvPr id="0" name="对象 718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743" y="2891050"/>
                        <a:ext cx="4172903" cy="508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8" name="对象 7187"/>
          <p:cNvGraphicFramePr/>
          <p:nvPr/>
        </p:nvGraphicFramePr>
        <p:xfrm>
          <a:off x="587217" y="4032222"/>
          <a:ext cx="3460116" cy="49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600200" imgH="228600" progId="Equation.DSMT4">
                  <p:embed/>
                </p:oleObj>
              </mc:Choice>
              <mc:Fallback>
                <p:oleObj r:id="rId7" imgW="1600200" imgH="228600" progId="Equation.DSMT4">
                  <p:embed/>
                  <p:pic>
                    <p:nvPicPr>
                      <p:cNvPr id="0" name="对象 718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217" y="4032222"/>
                        <a:ext cx="3460116" cy="49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10" name="组合 7209"/>
          <p:cNvGrpSpPr/>
          <p:nvPr/>
        </p:nvGrpSpPr>
        <p:grpSpPr bwMode="auto">
          <a:xfrm>
            <a:off x="6976670" y="3748435"/>
            <a:ext cx="2867025" cy="2163396"/>
            <a:chOff x="3334" y="2341"/>
            <a:chExt cx="2184" cy="1648"/>
          </a:xfrm>
        </p:grpSpPr>
        <p:sp>
          <p:nvSpPr>
            <p:cNvPr id="13320" name="直接连接符 7189"/>
            <p:cNvSpPr>
              <a:spLocks noChangeShapeType="1"/>
            </p:cNvSpPr>
            <p:nvPr/>
          </p:nvSpPr>
          <p:spPr bwMode="auto">
            <a:xfrm>
              <a:off x="4422" y="2387"/>
              <a:ext cx="1" cy="1224"/>
            </a:xfrm>
            <a:prstGeom prst="line">
              <a:avLst/>
            </a:prstGeom>
            <a:noFill/>
            <a:ln w="34925">
              <a:solidFill>
                <a:srgbClr val="0C23F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21" name="直接连接符 7191"/>
            <p:cNvSpPr>
              <a:spLocks noChangeShapeType="1"/>
            </p:cNvSpPr>
            <p:nvPr/>
          </p:nvSpPr>
          <p:spPr bwMode="auto">
            <a:xfrm flipV="1">
              <a:off x="4422" y="2795"/>
              <a:ext cx="0" cy="498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3322" name="对象 7193"/>
            <p:cNvGraphicFramePr/>
            <p:nvPr/>
          </p:nvGraphicFramePr>
          <p:xfrm>
            <a:off x="4468" y="2341"/>
            <a:ext cx="188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165100" imgH="139700" progId="Equation.DSMT4">
                    <p:embed/>
                  </p:oleObj>
                </mc:Choice>
                <mc:Fallback>
                  <p:oleObj r:id="rId9" imgW="165100" imgH="139700" progId="Equation.DSMT4">
                    <p:embed/>
                    <p:pic>
                      <p:nvPicPr>
                        <p:cNvPr id="0" name="对象 719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8" y="2341"/>
                          <a:ext cx="188" cy="1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3" name="对象 7196"/>
            <p:cNvGraphicFramePr/>
            <p:nvPr/>
          </p:nvGraphicFramePr>
          <p:xfrm>
            <a:off x="4513" y="2886"/>
            <a:ext cx="151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1" imgW="127000" imgH="227965" progId="Equation.DSMT4">
                    <p:embed/>
                  </p:oleObj>
                </mc:Choice>
                <mc:Fallback>
                  <p:oleObj r:id="rId11" imgW="127000" imgH="227965" progId="Equation.DSMT4">
                    <p:embed/>
                    <p:pic>
                      <p:nvPicPr>
                        <p:cNvPr id="0" name="对象 719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3" y="2886"/>
                          <a:ext cx="151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4" name="AutoShape 23"/>
            <p:cNvSpPr>
              <a:spLocks noChangeArrowheads="1"/>
            </p:cNvSpPr>
            <p:nvPr/>
          </p:nvSpPr>
          <p:spPr bwMode="auto">
            <a:xfrm>
              <a:off x="3334" y="3430"/>
              <a:ext cx="2184" cy="559"/>
            </a:xfrm>
            <a:prstGeom prst="parallelogram">
              <a:avLst>
                <a:gd name="adj" fmla="val 97674"/>
              </a:avLst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25" name="直接连接符 7200"/>
            <p:cNvSpPr>
              <a:spLocks noChangeShapeType="1"/>
            </p:cNvSpPr>
            <p:nvPr/>
          </p:nvSpPr>
          <p:spPr bwMode="auto">
            <a:xfrm flipH="1" flipV="1">
              <a:off x="3787" y="3883"/>
              <a:ext cx="1134" cy="1"/>
            </a:xfrm>
            <a:prstGeom prst="line">
              <a:avLst/>
            </a:prstGeom>
            <a:noFill/>
            <a:ln w="34925">
              <a:solidFill>
                <a:srgbClr val="0C23F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26" name="直接连接符 7201"/>
            <p:cNvSpPr>
              <a:spLocks noChangeShapeType="1"/>
            </p:cNvSpPr>
            <p:nvPr/>
          </p:nvSpPr>
          <p:spPr bwMode="auto">
            <a:xfrm>
              <a:off x="4014" y="3883"/>
              <a:ext cx="544" cy="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3327" name="对象 7202"/>
            <p:cNvGraphicFramePr/>
            <p:nvPr/>
          </p:nvGraphicFramePr>
          <p:xfrm>
            <a:off x="4921" y="3748"/>
            <a:ext cx="9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3" imgW="88265" imgH="177165" progId="Equation.DSMT4">
                    <p:embed/>
                  </p:oleObj>
                </mc:Choice>
                <mc:Fallback>
                  <p:oleObj r:id="rId13" imgW="88265" imgH="177165" progId="Equation.DSMT4">
                    <p:embed/>
                    <p:pic>
                      <p:nvPicPr>
                        <p:cNvPr id="0" name="对象 720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1" y="3748"/>
                          <a:ext cx="9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8" name="对象 7203"/>
            <p:cNvGraphicFramePr/>
            <p:nvPr/>
          </p:nvGraphicFramePr>
          <p:xfrm>
            <a:off x="4059" y="3612"/>
            <a:ext cx="141" cy="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5" imgW="127000" imgH="227965" progId="Equation.DSMT4">
                    <p:embed/>
                  </p:oleObj>
                </mc:Choice>
                <mc:Fallback>
                  <p:oleObj r:id="rId15" imgW="127000" imgH="227965" progId="Equation.DSMT4">
                    <p:embed/>
                    <p:pic>
                      <p:nvPicPr>
                        <p:cNvPr id="0" name="对象 720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9" y="3612"/>
                          <a:ext cx="141" cy="2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209" name="组合 7208"/>
          <p:cNvGrpSpPr/>
          <p:nvPr/>
        </p:nvGrpSpPr>
        <p:grpSpPr bwMode="auto">
          <a:xfrm>
            <a:off x="7696053" y="1379535"/>
            <a:ext cx="1971736" cy="1965172"/>
            <a:chOff x="3834" y="527"/>
            <a:chExt cx="1502" cy="1497"/>
          </a:xfrm>
        </p:grpSpPr>
        <p:sp>
          <p:nvSpPr>
            <p:cNvPr id="13330" name="直接连接符 7188"/>
            <p:cNvSpPr>
              <a:spLocks noChangeShapeType="1"/>
            </p:cNvSpPr>
            <p:nvPr/>
          </p:nvSpPr>
          <p:spPr bwMode="auto">
            <a:xfrm flipH="1">
              <a:off x="3834" y="799"/>
              <a:ext cx="816" cy="1179"/>
            </a:xfrm>
            <a:prstGeom prst="line">
              <a:avLst/>
            </a:prstGeom>
            <a:noFill/>
            <a:ln w="34925">
              <a:solidFill>
                <a:srgbClr val="0C23F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31" name="直接连接符 7190"/>
            <p:cNvSpPr>
              <a:spLocks noChangeShapeType="1"/>
            </p:cNvSpPr>
            <p:nvPr/>
          </p:nvSpPr>
          <p:spPr bwMode="auto">
            <a:xfrm flipV="1">
              <a:off x="4060" y="1207"/>
              <a:ext cx="318" cy="453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3332" name="对象 7192"/>
            <p:cNvGraphicFramePr/>
            <p:nvPr/>
          </p:nvGraphicFramePr>
          <p:xfrm>
            <a:off x="4650" y="527"/>
            <a:ext cx="9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7" imgW="88265" imgH="177165" progId="Equation.DSMT4">
                    <p:embed/>
                  </p:oleObj>
                </mc:Choice>
                <mc:Fallback>
                  <p:oleObj r:id="rId17" imgW="88265" imgH="177165" progId="Equation.DSMT4">
                    <p:embed/>
                    <p:pic>
                      <p:nvPicPr>
                        <p:cNvPr id="0" name="对象 719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0" y="527"/>
                          <a:ext cx="9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33" name="对象 7194"/>
            <p:cNvGraphicFramePr/>
            <p:nvPr/>
          </p:nvGraphicFramePr>
          <p:xfrm>
            <a:off x="3970" y="1253"/>
            <a:ext cx="141" cy="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8" imgW="127000" imgH="227965" progId="Equation.DSMT4">
                    <p:embed/>
                  </p:oleObj>
                </mc:Choice>
                <mc:Fallback>
                  <p:oleObj r:id="rId18" imgW="127000" imgH="227965" progId="Equation.DSMT4">
                    <p:embed/>
                    <p:pic>
                      <p:nvPicPr>
                        <p:cNvPr id="0" name="对象 719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0" y="1253"/>
                          <a:ext cx="141" cy="2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34" name="直接连接符 7204"/>
            <p:cNvSpPr>
              <a:spLocks noChangeShapeType="1"/>
            </p:cNvSpPr>
            <p:nvPr/>
          </p:nvSpPr>
          <p:spPr bwMode="auto">
            <a:xfrm flipH="1">
              <a:off x="4423" y="709"/>
              <a:ext cx="817" cy="1315"/>
            </a:xfrm>
            <a:prstGeom prst="line">
              <a:avLst/>
            </a:prstGeom>
            <a:noFill/>
            <a:ln w="34925">
              <a:solidFill>
                <a:srgbClr val="0C23F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35" name="直接连接符 7205"/>
            <p:cNvSpPr>
              <a:spLocks noChangeShapeType="1"/>
            </p:cNvSpPr>
            <p:nvPr/>
          </p:nvSpPr>
          <p:spPr bwMode="auto">
            <a:xfrm flipV="1">
              <a:off x="4650" y="1162"/>
              <a:ext cx="318" cy="498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3336" name="对象 7206"/>
            <p:cNvGraphicFramePr/>
            <p:nvPr/>
          </p:nvGraphicFramePr>
          <p:xfrm>
            <a:off x="5148" y="572"/>
            <a:ext cx="188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9" imgW="165100" imgH="139700" progId="Equation.DSMT4">
                    <p:embed/>
                  </p:oleObj>
                </mc:Choice>
                <mc:Fallback>
                  <p:oleObj r:id="rId19" imgW="165100" imgH="139700" progId="Equation.DSMT4">
                    <p:embed/>
                    <p:pic>
                      <p:nvPicPr>
                        <p:cNvPr id="0" name="对象 720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8" y="572"/>
                          <a:ext cx="188" cy="1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37" name="对象 7207"/>
            <p:cNvGraphicFramePr/>
            <p:nvPr/>
          </p:nvGraphicFramePr>
          <p:xfrm>
            <a:off x="4650" y="1207"/>
            <a:ext cx="151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0" imgW="127000" imgH="227965" progId="Equation.DSMT4">
                    <p:embed/>
                  </p:oleObj>
                </mc:Choice>
                <mc:Fallback>
                  <p:oleObj r:id="rId20" imgW="127000" imgH="227965" progId="Equation.DSMT4">
                    <p:embed/>
                    <p:pic>
                      <p:nvPicPr>
                        <p:cNvPr id="0" name="对象 720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0" y="1207"/>
                          <a:ext cx="151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211" name="文本框 7210"/>
          <p:cNvSpPr txBox="1">
            <a:spLocks noChangeArrowheads="1"/>
          </p:cNvSpPr>
          <p:nvPr/>
        </p:nvSpPr>
        <p:spPr bwMode="auto">
          <a:xfrm>
            <a:off x="658813" y="2485615"/>
            <a:ext cx="23050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0C23F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线线平行</a:t>
            </a:r>
          </a:p>
        </p:txBody>
      </p:sp>
      <p:sp>
        <p:nvSpPr>
          <p:cNvPr id="7212" name="文本框 7211"/>
          <p:cNvSpPr txBox="1">
            <a:spLocks noChangeArrowheads="1"/>
          </p:cNvSpPr>
          <p:nvPr/>
        </p:nvSpPr>
        <p:spPr bwMode="auto">
          <a:xfrm>
            <a:off x="587217" y="3548380"/>
            <a:ext cx="23050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0C23F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线线垂直</a:t>
            </a:r>
          </a:p>
        </p:txBody>
      </p:sp>
      <p:sp>
        <p:nvSpPr>
          <p:cNvPr id="2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/>
      <p:bldP spid="7211" grpId="0"/>
      <p:bldP spid="72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781</Words>
  <Application>Microsoft Office PowerPoint</Application>
  <PresentationFormat>宽屏</PresentationFormat>
  <Paragraphs>90</Paragraphs>
  <Slides>20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Calibri</vt:lpstr>
      <vt:lpstr>Arial</vt:lpstr>
      <vt:lpstr>思源黑体 CN Light</vt:lpstr>
      <vt:lpstr>FandolFang R</vt:lpstr>
      <vt:lpstr>办公资源网：www.bangongziyuan.com</vt:lpstr>
      <vt:lpstr>Microsoft Word 97 - 2003 Document</vt:lpstr>
      <vt:lpstr>Equation.DSMT4</vt:lpstr>
      <vt:lpstr>Microsoft 公式 3.0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2020-09-21T02:07:50Z</dcterms:created>
  <dcterms:modified xsi:type="dcterms:W3CDTF">2021-01-09T10:11:39Z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