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87" r:id="rId16"/>
    <p:sldId id="272" r:id="rId17"/>
    <p:sldId id="274" r:id="rId18"/>
  </p:sldIdLst>
  <p:sldSz cx="12192000" cy="6858000"/>
  <p:notesSz cx="6858000" cy="9144000"/>
  <p:embeddedFontLst>
    <p:embeddedFont>
      <p:font typeface="思源黑体 CN Light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36" y="90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9894816-EAD2-45C0-ACAE-2A9E1DBBB51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F8502B7-8839-4FD4-BCB7-DA5F1625A5E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D7253-3D29-415D-8493-9A6A032B9F16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知识要点</a:t>
            </a:r>
            <a:r>
              <a:rPr lang="en-US" altLang="zh-CN"/>
              <a:t>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4198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3" name="文本占位符 4198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例</a:t>
            </a:r>
            <a:r>
              <a:rPr lang="en-US" altLang="zh-CN"/>
              <a:t>1</a:t>
            </a:r>
            <a:r>
              <a:rPr lang="zh-CN" altLang="en-US"/>
              <a:t>答案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04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DBBB8B-C8D4-4043-A11B-A32705BE86D6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13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25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946B97-C3A4-41E3-A228-85F114D6564C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14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45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705CF4-67AA-4065-9424-7C532EA5D7A0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16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E65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E65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8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5.w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5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4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3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0.emf"/><Relationship Id="rId17" Type="http://schemas.openxmlformats.org/officeDocument/2006/relationships/oleObject" Target="../embeddings/oleObject72.bin"/><Relationship Id="rId2" Type="http://schemas.openxmlformats.org/officeDocument/2006/relationships/image" Target="../media/image60.png"/><Relationship Id="rId16" Type="http://schemas.openxmlformats.org/officeDocument/2006/relationships/image" Target="../media/image7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69.e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NUL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NULL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7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NULL" TargetMode="External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7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3.bin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24.wmf"/><Relationship Id="rId21" Type="http://schemas.openxmlformats.org/officeDocument/2006/relationships/image" Target="../media/image32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3.bin"/><Relationship Id="rId2" Type="http://schemas.openxmlformats.org/officeDocument/2006/relationships/oleObject" Target="../embeddings/oleObject25.bin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2.png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8.emf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1.png"/><Relationship Id="rId2" Type="http://schemas.openxmlformats.org/officeDocument/2006/relationships/oleObject" Target="../embeddings/oleObject44.bin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6.emf"/><Relationship Id="rId14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t="2380" r="31678" b="14303"/>
          <a:stretch>
            <a:fillRect/>
          </a:stretch>
        </p:blipFill>
        <p:spPr>
          <a:xfrm>
            <a:off x="6874" y="1286467"/>
            <a:ext cx="4366351" cy="3764096"/>
          </a:xfrm>
          <a:custGeom>
            <a:avLst/>
            <a:gdLst>
              <a:gd name="connsiteX0" fmla="*/ 2399925 w 4799849"/>
              <a:gd name="connsiteY0" fmla="*/ 0 h 4137801"/>
              <a:gd name="connsiteX1" fmla="*/ 4799849 w 4799849"/>
              <a:gd name="connsiteY1" fmla="*/ 4137801 h 4137801"/>
              <a:gd name="connsiteX2" fmla="*/ 0 w 4799849"/>
              <a:gd name="connsiteY2" fmla="*/ 4137801 h 413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9849" h="4137801">
                <a:moveTo>
                  <a:pt x="2399925" y="0"/>
                </a:moveTo>
                <a:lnTo>
                  <a:pt x="4799849" y="4137801"/>
                </a:lnTo>
                <a:lnTo>
                  <a:pt x="0" y="4137801"/>
                </a:lnTo>
                <a:close/>
              </a:path>
            </a:pathLst>
          </a:custGeom>
        </p:spPr>
      </p:pic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6E6558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199264" y="1286466"/>
            <a:ext cx="4683951" cy="4037889"/>
          </a:xfrm>
          <a:prstGeom prst="triangle">
            <a:avLst/>
          </a:prstGeom>
          <a:solidFill>
            <a:srgbClr val="B4E5EA">
              <a:alpha val="14000"/>
            </a:srgb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0" y="307028"/>
            <a:ext cx="2687347" cy="2316678"/>
          </a:xfrm>
          <a:prstGeom prst="triangle">
            <a:avLst/>
          </a:prstGeom>
          <a:solidFill>
            <a:srgbClr val="6E6558">
              <a:alpha val="5000"/>
            </a:srgbClr>
          </a:solidFill>
          <a:ln>
            <a:solidFill>
              <a:srgbClr val="6E6558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401247"/>
              <a:ext cx="5033249" cy="1519477"/>
              <a:chOff x="-4714868" y="2180312"/>
              <a:chExt cx="5033249" cy="1519477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E655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80312"/>
                <a:ext cx="5033249" cy="846631"/>
                <a:chOff x="-4714868" y="2180312"/>
                <a:chExt cx="5033249" cy="846631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14868" y="2180312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6E655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3.2</a:t>
                  </a:r>
                  <a:r>
                    <a:rPr lang="zh-CN" altLang="en-US" sz="3600" b="1" dirty="0">
                      <a:solidFill>
                        <a:srgbClr val="6E655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立体几何中的向量方法</a:t>
                  </a:r>
                  <a:r>
                    <a:rPr lang="zh-CN" altLang="en-US" sz="1800" b="1" dirty="0">
                      <a:solidFill>
                        <a:srgbClr val="6E655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第三课时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空间向量与立体几何</a:t>
              </a:r>
            </a:p>
          </p:txBody>
        </p:sp>
      </p:grpSp>
      <p:sp>
        <p:nvSpPr>
          <p:cNvPr id="32" name="等腰三角形 31"/>
          <p:cNvSpPr/>
          <p:nvPr/>
        </p:nvSpPr>
        <p:spPr>
          <a:xfrm>
            <a:off x="6874" y="3784823"/>
            <a:ext cx="3360584" cy="2897055"/>
          </a:xfrm>
          <a:prstGeom prst="triangle">
            <a:avLst/>
          </a:prstGeom>
          <a:solidFill>
            <a:srgbClr val="6E6558">
              <a:alpha val="0"/>
            </a:srgbClr>
          </a:solidFill>
          <a:ln>
            <a:solidFill>
              <a:srgbClr val="6E6558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直角三角形 4"/>
          <p:cNvSpPr/>
          <p:nvPr/>
        </p:nvSpPr>
        <p:spPr>
          <a:xfrm rot="16200000">
            <a:off x="10116481" y="4812139"/>
            <a:ext cx="2072201" cy="2072201"/>
          </a:xfrm>
          <a:prstGeom prst="rtTriangle">
            <a:avLst/>
          </a:prstGeom>
          <a:solidFill>
            <a:srgbClr val="6E6558">
              <a:alpha val="49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平行四边形 40961"/>
          <p:cNvSpPr>
            <a:spLocks noChangeArrowheads="1"/>
          </p:cNvSpPr>
          <p:nvPr/>
        </p:nvSpPr>
        <p:spPr bwMode="auto">
          <a:xfrm>
            <a:off x="6425416" y="4290713"/>
            <a:ext cx="3529012" cy="1584325"/>
          </a:xfrm>
          <a:prstGeom prst="parallelogram">
            <a:avLst>
              <a:gd name="adj" fmla="val 55686"/>
            </a:avLst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8" name="直接连接符 40962"/>
          <p:cNvSpPr>
            <a:spLocks noChangeShapeType="1"/>
          </p:cNvSpPr>
          <p:nvPr/>
        </p:nvSpPr>
        <p:spPr bwMode="auto">
          <a:xfrm>
            <a:off x="6928653" y="5011437"/>
            <a:ext cx="86518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9" name="直接连接符 40963"/>
          <p:cNvSpPr>
            <a:spLocks noChangeShapeType="1"/>
          </p:cNvSpPr>
          <p:nvPr/>
        </p:nvSpPr>
        <p:spPr bwMode="auto">
          <a:xfrm>
            <a:off x="7289017" y="4290713"/>
            <a:ext cx="1800225" cy="158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直接连接符 40964"/>
          <p:cNvSpPr>
            <a:spLocks noChangeShapeType="1"/>
          </p:cNvSpPr>
          <p:nvPr/>
        </p:nvSpPr>
        <p:spPr bwMode="auto">
          <a:xfrm flipV="1">
            <a:off x="6422242" y="4306588"/>
            <a:ext cx="3527425" cy="158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1" name="直接连接符 40965"/>
          <p:cNvSpPr>
            <a:spLocks noChangeShapeType="1"/>
          </p:cNvSpPr>
          <p:nvPr/>
        </p:nvSpPr>
        <p:spPr bwMode="auto">
          <a:xfrm flipV="1">
            <a:off x="9952841" y="2706388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2" name="直接连接符 40966"/>
          <p:cNvSpPr>
            <a:spLocks noChangeShapeType="1"/>
          </p:cNvSpPr>
          <p:nvPr/>
        </p:nvSpPr>
        <p:spPr bwMode="auto">
          <a:xfrm flipH="1">
            <a:off x="6927067" y="2679400"/>
            <a:ext cx="3024187" cy="230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3" name="直接连接符 40967"/>
          <p:cNvSpPr>
            <a:spLocks noChangeShapeType="1"/>
          </p:cNvSpPr>
          <p:nvPr/>
        </p:nvSpPr>
        <p:spPr bwMode="auto">
          <a:xfrm flipH="1">
            <a:off x="7793841" y="2706387"/>
            <a:ext cx="2159000" cy="316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4" name="文本框 40968"/>
          <p:cNvSpPr txBox="1">
            <a:spLocks noChangeArrowheads="1"/>
          </p:cNvSpPr>
          <p:nvPr/>
        </p:nvSpPr>
        <p:spPr bwMode="auto">
          <a:xfrm>
            <a:off x="6928654" y="3858912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4345" name="文本框 40969"/>
          <p:cNvSpPr txBox="1">
            <a:spLocks noChangeArrowheads="1"/>
          </p:cNvSpPr>
          <p:nvPr/>
        </p:nvSpPr>
        <p:spPr bwMode="auto">
          <a:xfrm>
            <a:off x="6334928" y="5830587"/>
            <a:ext cx="719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4346" name="文本框 40970"/>
          <p:cNvSpPr txBox="1">
            <a:spLocks noChangeArrowheads="1"/>
          </p:cNvSpPr>
          <p:nvPr/>
        </p:nvSpPr>
        <p:spPr bwMode="auto">
          <a:xfrm>
            <a:off x="9017803" y="5732162"/>
            <a:ext cx="719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4347" name="文本框 40971"/>
          <p:cNvSpPr txBox="1">
            <a:spLocks noChangeArrowheads="1"/>
          </p:cNvSpPr>
          <p:nvPr/>
        </p:nvSpPr>
        <p:spPr bwMode="auto">
          <a:xfrm>
            <a:off x="9952842" y="3858912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4348" name="文本框 40972"/>
          <p:cNvSpPr txBox="1">
            <a:spLocks noChangeArrowheads="1"/>
          </p:cNvSpPr>
          <p:nvPr/>
        </p:nvSpPr>
        <p:spPr bwMode="auto">
          <a:xfrm>
            <a:off x="9952842" y="2274587"/>
            <a:ext cx="649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14349" name="文本框 40973"/>
          <p:cNvSpPr txBox="1">
            <a:spLocks noChangeArrowheads="1"/>
          </p:cNvSpPr>
          <p:nvPr/>
        </p:nvSpPr>
        <p:spPr bwMode="auto">
          <a:xfrm>
            <a:off x="6496854" y="4651075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14350" name="文本框 40974"/>
          <p:cNvSpPr txBox="1">
            <a:spLocks noChangeArrowheads="1"/>
          </p:cNvSpPr>
          <p:nvPr/>
        </p:nvSpPr>
        <p:spPr bwMode="auto">
          <a:xfrm>
            <a:off x="7576353" y="5803600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</a:p>
        </p:txBody>
      </p:sp>
      <p:grpSp>
        <p:nvGrpSpPr>
          <p:cNvPr id="40976" name="组合 40975"/>
          <p:cNvGrpSpPr/>
          <p:nvPr/>
        </p:nvGrpSpPr>
        <p:grpSpPr bwMode="auto">
          <a:xfrm>
            <a:off x="6496854" y="1771351"/>
            <a:ext cx="4105275" cy="4719638"/>
            <a:chOff x="0" y="0"/>
            <a:chExt cx="2586" cy="2973"/>
          </a:xfrm>
        </p:grpSpPr>
        <p:sp>
          <p:nvSpPr>
            <p:cNvPr id="14352" name="直接连接符 40976"/>
            <p:cNvSpPr>
              <a:spLocks noChangeShapeType="1"/>
            </p:cNvSpPr>
            <p:nvPr/>
          </p:nvSpPr>
          <p:spPr bwMode="auto">
            <a:xfrm flipH="1">
              <a:off x="182" y="1587"/>
              <a:ext cx="3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3" name="直接连接符 40977"/>
            <p:cNvSpPr>
              <a:spLocks noChangeShapeType="1"/>
            </p:cNvSpPr>
            <p:nvPr/>
          </p:nvSpPr>
          <p:spPr bwMode="auto">
            <a:xfrm flipH="1">
              <a:off x="1497" y="2585"/>
              <a:ext cx="136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4" name="直接连接符 40978"/>
            <p:cNvSpPr>
              <a:spLocks noChangeShapeType="1"/>
            </p:cNvSpPr>
            <p:nvPr/>
          </p:nvSpPr>
          <p:spPr bwMode="auto">
            <a:xfrm flipV="1">
              <a:off x="2177" y="272"/>
              <a:ext cx="0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5" name="文本框 40979"/>
            <p:cNvSpPr txBox="1">
              <a:spLocks noChangeArrowheads="1"/>
            </p:cNvSpPr>
            <p:nvPr/>
          </p:nvSpPr>
          <p:spPr bwMode="auto">
            <a:xfrm>
              <a:off x="0" y="1406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4356" name="文本框 40980"/>
            <p:cNvSpPr txBox="1">
              <a:spLocks noChangeArrowheads="1"/>
            </p:cNvSpPr>
            <p:nvPr/>
          </p:nvSpPr>
          <p:spPr bwMode="auto">
            <a:xfrm>
              <a:off x="1452" y="272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4357" name="文本框 40981"/>
            <p:cNvSpPr txBox="1">
              <a:spLocks noChangeArrowheads="1"/>
            </p:cNvSpPr>
            <p:nvPr/>
          </p:nvSpPr>
          <p:spPr bwMode="auto">
            <a:xfrm>
              <a:off x="2132" y="0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</a:p>
          </p:txBody>
        </p:sp>
      </p:grpSp>
      <p:graphicFrame>
        <p:nvGraphicFramePr>
          <p:cNvPr id="40983" name="对象 40982"/>
          <p:cNvGraphicFramePr>
            <a:graphicFrameLocks noChangeAspect="1"/>
          </p:cNvGraphicFramePr>
          <p:nvPr/>
        </p:nvGraphicFramePr>
        <p:xfrm>
          <a:off x="781773" y="2679400"/>
          <a:ext cx="5927806" cy="77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840990" imgH="374650" progId="Word.Document.8">
                  <p:embed/>
                </p:oleObj>
              </mc:Choice>
              <mc:Fallback>
                <p:oleObj r:id="rId3" imgW="2840990" imgH="374650" progId="Word.Document.8">
                  <p:embed/>
                  <p:pic>
                    <p:nvPicPr>
                      <p:cNvPr id="0" name="对象 409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773" y="2679400"/>
                        <a:ext cx="5927806" cy="776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4" name="对象 40983"/>
          <p:cNvGraphicFramePr>
            <a:graphicFrameLocks noChangeAspect="1"/>
          </p:cNvGraphicFramePr>
          <p:nvPr/>
        </p:nvGraphicFramePr>
        <p:xfrm>
          <a:off x="781773" y="3512780"/>
          <a:ext cx="4044952" cy="48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68195" imgH="254000" progId="Equation.DSMT4">
                  <p:embed/>
                </p:oleObj>
              </mc:Choice>
              <mc:Fallback>
                <p:oleObj r:id="rId5" imgW="2068195" imgH="254000" progId="Equation.DSMT4">
                  <p:embed/>
                  <p:pic>
                    <p:nvPicPr>
                      <p:cNvPr id="0" name="对象 409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773" y="3512780"/>
                        <a:ext cx="4044952" cy="484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5" name="对象 40984"/>
          <p:cNvGraphicFramePr>
            <a:graphicFrameLocks noChangeAspect="1"/>
          </p:cNvGraphicFramePr>
          <p:nvPr/>
        </p:nvGraphicFramePr>
        <p:xfrm>
          <a:off x="783864" y="4021086"/>
          <a:ext cx="55451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995930" imgH="575945" progId="Word.Document.8">
                  <p:embed/>
                </p:oleObj>
              </mc:Choice>
              <mc:Fallback>
                <p:oleObj r:id="rId7" imgW="2995930" imgH="575945" progId="Word.Document.8">
                  <p:embed/>
                  <p:pic>
                    <p:nvPicPr>
                      <p:cNvPr id="0" name="对象 409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864" y="4021086"/>
                        <a:ext cx="554513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6" name="对象 40985"/>
          <p:cNvGraphicFramePr>
            <a:graphicFrameLocks noChangeAspect="1"/>
          </p:cNvGraphicFramePr>
          <p:nvPr/>
        </p:nvGraphicFramePr>
        <p:xfrm>
          <a:off x="744969" y="4509030"/>
          <a:ext cx="2307432" cy="37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56665" imgH="241300" progId="Equation.DSMT4">
                  <p:embed/>
                </p:oleObj>
              </mc:Choice>
              <mc:Fallback>
                <p:oleObj r:id="rId9" imgW="1256665" imgH="241300" progId="Equation.DSMT4">
                  <p:embed/>
                  <p:pic>
                    <p:nvPicPr>
                      <p:cNvPr id="0" name="对象 409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969" y="4509030"/>
                        <a:ext cx="2307432" cy="379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8" name="对象 40987"/>
          <p:cNvGraphicFramePr>
            <a:graphicFrameLocks noChangeAspect="1"/>
          </p:cNvGraphicFramePr>
          <p:nvPr/>
        </p:nvGraphicFramePr>
        <p:xfrm>
          <a:off x="3269889" y="4463444"/>
          <a:ext cx="2129289" cy="789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402080" imgH="471805" progId="Equation.DSMT4">
                  <p:embed/>
                </p:oleObj>
              </mc:Choice>
              <mc:Fallback>
                <p:oleObj r:id="rId11" imgW="1402080" imgH="471805" progId="Equation.DSMT4">
                  <p:embed/>
                  <p:pic>
                    <p:nvPicPr>
                      <p:cNvPr id="0" name="对象 409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889" y="4463444"/>
                        <a:ext cx="2129289" cy="789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9" name="对象 40988"/>
          <p:cNvGraphicFramePr>
            <a:graphicFrameLocks noChangeAspect="1"/>
          </p:cNvGraphicFramePr>
          <p:nvPr/>
        </p:nvGraphicFramePr>
        <p:xfrm>
          <a:off x="660400" y="5739224"/>
          <a:ext cx="18764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901065" imgH="241300" progId="Equation.DSMT4">
                  <p:embed/>
                </p:oleObj>
              </mc:Choice>
              <mc:Fallback>
                <p:oleObj r:id="rId13" imgW="901065" imgH="241300" progId="Equation.DSMT4">
                  <p:embed/>
                  <p:pic>
                    <p:nvPicPr>
                      <p:cNvPr id="0" name="对象 409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5739224"/>
                        <a:ext cx="18764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4" name="对象 40991"/>
          <p:cNvGraphicFramePr>
            <a:graphicFrameLocks noChangeAspect="1"/>
          </p:cNvGraphicFramePr>
          <p:nvPr/>
        </p:nvGraphicFramePr>
        <p:xfrm>
          <a:off x="1506177" y="1179965"/>
          <a:ext cx="8348663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5" imgW="3528060" imgH="190500" progId="Word.Document.8">
                  <p:embed/>
                </p:oleObj>
              </mc:Choice>
              <mc:Fallback>
                <p:oleObj name="Document" r:id="rId15" imgW="3528060" imgH="190500" progId="Word.Document.8">
                  <p:embed/>
                  <p:pic>
                    <p:nvPicPr>
                      <p:cNvPr id="0" name="对象 409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177" y="1179965"/>
                        <a:ext cx="8348663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3" name="对象 40992"/>
          <p:cNvGraphicFramePr/>
          <p:nvPr/>
        </p:nvGraphicFramePr>
        <p:xfrm>
          <a:off x="744969" y="5265514"/>
          <a:ext cx="26273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471295" imgH="215900" progId="Equation.DSMT4">
                  <p:embed/>
                </p:oleObj>
              </mc:Choice>
              <mc:Fallback>
                <p:oleObj r:id="rId17" imgW="1471295" imgH="215900" progId="Equation.DSMT4">
                  <p:embed/>
                  <p:pic>
                    <p:nvPicPr>
                      <p:cNvPr id="0" name="对象 40992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969" y="5265514"/>
                        <a:ext cx="262731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4" name="矩形 40993"/>
          <p:cNvSpPr>
            <a:spLocks noChangeArrowheads="1"/>
          </p:cNvSpPr>
          <p:nvPr/>
        </p:nvSpPr>
        <p:spPr bwMode="auto">
          <a:xfrm>
            <a:off x="618572" y="2195628"/>
            <a:ext cx="49904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解：如图，建立空间直角坐标系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xyz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</p:txBody>
      </p:sp>
      <p:sp>
        <p:nvSpPr>
          <p:cNvPr id="2" name="矩形 1"/>
          <p:cNvSpPr/>
          <p:nvPr/>
        </p:nvSpPr>
        <p:spPr>
          <a:xfrm>
            <a:off x="618572" y="1169120"/>
            <a:ext cx="10900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练习</a:t>
            </a:r>
            <a:r>
              <a:rPr lang="en-US" altLang="zh-CN" sz="2000" kern="1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3: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如图，已知正方形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ABCD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的边长为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E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F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分别是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AB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AD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的中点，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GC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⊥平面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ABCD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，且</a:t>
            </a:r>
            <a:r>
              <a:rPr lang="en-US" altLang="zh-CN" sz="2000" i="1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GC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，建立适当的空间直角坐标系，求平面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EFG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的一个法向量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  <a:endParaRPr lang="zh-CN" altLang="en-US" sz="2000" kern="100" dirty="0"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44033" descr="高考资源网( www.ks5u.com)，中国最大的高考网站，您身边的高考专家。"/>
          <p:cNvPicPr>
            <a:picLocks noChangeAspect="1" noChangeArrowheads="1"/>
          </p:cNvPicPr>
          <p:nvPr/>
        </p:nvPicPr>
        <p:blipFill>
          <a:blip r:embed="rId2">
            <a:lum bright="-12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6" b="15118"/>
          <a:stretch>
            <a:fillRect/>
          </a:stretch>
        </p:blipFill>
        <p:spPr bwMode="auto">
          <a:xfrm>
            <a:off x="6603834" y="2681601"/>
            <a:ext cx="39211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矩形 44034"/>
          <p:cNvSpPr>
            <a:spLocks noRot="1" noChangeArrowheads="1"/>
          </p:cNvSpPr>
          <p:nvPr/>
        </p:nvSpPr>
        <p:spPr bwMode="auto">
          <a:xfrm>
            <a:off x="619761" y="290545"/>
            <a:ext cx="11033759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6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浙江理数）如图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在矩形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E,F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分别在线段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AB,AD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上，                                               沿直线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                 翻成 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使平面                 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  <a:b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Ⅰ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）求二面角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A’-FD-C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的余弦值；</a:t>
            </a:r>
          </a:p>
        </p:txBody>
      </p:sp>
      <p:graphicFrame>
        <p:nvGraphicFramePr>
          <p:cNvPr id="17411" name="对象 44035"/>
          <p:cNvGraphicFramePr/>
          <p:nvPr/>
        </p:nvGraphicFramePr>
        <p:xfrm>
          <a:off x="11118683" y="242918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4300" imgH="215265" progId="Equation.3">
                  <p:embed/>
                </p:oleObj>
              </mc:Choice>
              <mc:Fallback>
                <p:oleObj r:id="rId3" imgW="114300" imgH="215265" progId="Equation.3">
                  <p:embed/>
                  <p:pic>
                    <p:nvPicPr>
                      <p:cNvPr id="0" name="对象 4403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8683" y="242918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对象 44036"/>
          <p:cNvGraphicFramePr/>
          <p:nvPr/>
        </p:nvGraphicFramePr>
        <p:xfrm>
          <a:off x="11118683" y="242918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14300" imgH="215265" progId="Equation.3">
                  <p:embed/>
                </p:oleObj>
              </mc:Choice>
              <mc:Fallback>
                <p:oleObj r:id="rId5" imgW="114300" imgH="215265" progId="Equation.3">
                  <p:embed/>
                  <p:pic>
                    <p:nvPicPr>
                      <p:cNvPr id="0" name="对象 4403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8683" y="242918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对象 44037"/>
          <p:cNvGraphicFramePr/>
          <p:nvPr/>
        </p:nvGraphicFramePr>
        <p:xfrm>
          <a:off x="11118683" y="242918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4300" imgH="215265" progId="Equation.3">
                  <p:embed/>
                </p:oleObj>
              </mc:Choice>
              <mc:Fallback>
                <p:oleObj r:id="rId6" imgW="114300" imgH="215265" progId="Equation.3">
                  <p:embed/>
                  <p:pic>
                    <p:nvPicPr>
                      <p:cNvPr id="0" name="对象 440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8683" y="242918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对象 44038"/>
          <p:cNvGraphicFramePr/>
          <p:nvPr/>
        </p:nvGraphicFramePr>
        <p:xfrm>
          <a:off x="11118683" y="242918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14300" imgH="215265" progId="Equation.3">
                  <p:embed/>
                </p:oleObj>
              </mc:Choice>
              <mc:Fallback>
                <p:oleObj r:id="rId7" imgW="114300" imgH="215265" progId="Equation.3">
                  <p:embed/>
                  <p:pic>
                    <p:nvPicPr>
                      <p:cNvPr id="0" name="对象 440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8683" y="242918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5" name="图片 44039" descr="高考资源网( www.ks5u.com)，中国最大的高考网站，您身边的高考专家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542" y="1305983"/>
            <a:ext cx="2567622" cy="7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6" name="对象 44040"/>
          <p:cNvGraphicFramePr/>
          <p:nvPr/>
        </p:nvGraphicFramePr>
        <p:xfrm>
          <a:off x="2290622" y="1923193"/>
          <a:ext cx="734061" cy="31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431165" imgH="165100" progId="Equation.3">
                  <p:embed/>
                </p:oleObj>
              </mc:Choice>
              <mc:Fallback>
                <p:oleObj r:id="rId9" imgW="431165" imgH="165100" progId="Equation.3">
                  <p:embed/>
                  <p:pic>
                    <p:nvPicPr>
                      <p:cNvPr id="0" name="对象 4404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622" y="1923193"/>
                        <a:ext cx="734061" cy="319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对象 44041"/>
          <p:cNvGraphicFramePr/>
          <p:nvPr/>
        </p:nvGraphicFramePr>
        <p:xfrm>
          <a:off x="3757093" y="1881280"/>
          <a:ext cx="790537" cy="39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69900" imgH="203200" progId="Equation.3">
                  <p:embed/>
                </p:oleObj>
              </mc:Choice>
              <mc:Fallback>
                <p:oleObj r:id="rId11" imgW="469900" imgH="203200" progId="Equation.3">
                  <p:embed/>
                  <p:pic>
                    <p:nvPicPr>
                      <p:cNvPr id="0" name="对象 4404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093" y="1881280"/>
                        <a:ext cx="790537" cy="39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8" name="图片 44042" descr="高考资源网( www.ks5u.com)，中国最大的高考网站，您身边的高考专家。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07" y="1892823"/>
            <a:ext cx="1852294" cy="36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4" name="组合 44043"/>
          <p:cNvGrpSpPr/>
          <p:nvPr/>
        </p:nvGrpSpPr>
        <p:grpSpPr bwMode="auto">
          <a:xfrm>
            <a:off x="6711783" y="2465701"/>
            <a:ext cx="4319588" cy="3444875"/>
            <a:chOff x="340" y="2024"/>
            <a:chExt cx="2721" cy="2170"/>
          </a:xfrm>
        </p:grpSpPr>
        <p:grpSp>
          <p:nvGrpSpPr>
            <p:cNvPr id="17420" name="组合 44044"/>
            <p:cNvGrpSpPr/>
            <p:nvPr/>
          </p:nvGrpSpPr>
          <p:grpSpPr bwMode="auto">
            <a:xfrm>
              <a:off x="487" y="2024"/>
              <a:ext cx="2574" cy="2041"/>
              <a:chOff x="476" y="1979"/>
              <a:chExt cx="2574" cy="2131"/>
            </a:xfrm>
          </p:grpSpPr>
          <p:sp>
            <p:nvSpPr>
              <p:cNvPr id="17421" name="直接连接符 44045"/>
              <p:cNvSpPr>
                <a:spLocks noChangeShapeType="1"/>
              </p:cNvSpPr>
              <p:nvPr/>
            </p:nvSpPr>
            <p:spPr bwMode="auto">
              <a:xfrm flipV="1">
                <a:off x="1111" y="1979"/>
                <a:ext cx="0" cy="725"/>
              </a:xfrm>
              <a:prstGeom prst="line">
                <a:avLst/>
              </a:prstGeom>
              <a:noFill/>
              <a:ln w="41275">
                <a:solidFill>
                  <a:srgbClr val="BC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22" name="直接连接符 44046"/>
              <p:cNvSpPr>
                <a:spLocks noChangeShapeType="1"/>
              </p:cNvSpPr>
              <p:nvPr/>
            </p:nvSpPr>
            <p:spPr bwMode="auto">
              <a:xfrm flipH="1">
                <a:off x="476" y="2704"/>
                <a:ext cx="635" cy="1406"/>
              </a:xfrm>
              <a:prstGeom prst="line">
                <a:avLst/>
              </a:prstGeom>
              <a:noFill/>
              <a:ln w="31750">
                <a:solidFill>
                  <a:srgbClr val="BC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23" name="直接连接符 44047"/>
              <p:cNvSpPr>
                <a:spLocks noChangeShapeType="1"/>
              </p:cNvSpPr>
              <p:nvPr/>
            </p:nvSpPr>
            <p:spPr bwMode="auto">
              <a:xfrm>
                <a:off x="1111" y="2704"/>
                <a:ext cx="1939" cy="1"/>
              </a:xfrm>
              <a:prstGeom prst="line">
                <a:avLst/>
              </a:prstGeom>
              <a:noFill/>
              <a:ln w="34925">
                <a:solidFill>
                  <a:srgbClr val="BC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24" name="矩形 44048"/>
            <p:cNvSpPr>
              <a:spLocks noChangeArrowheads="1" noChangeShapeType="1" noTextEdit="1"/>
            </p:cNvSpPr>
            <p:nvPr/>
          </p:nvSpPr>
          <p:spPr bwMode="auto">
            <a:xfrm>
              <a:off x="340" y="4065"/>
              <a:ext cx="84" cy="12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altLang="zh-CN" sz="20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B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endParaRPr lang="zh-CN" altLang="en-US" sz="2000" kern="10">
                <a:ln w="9525">
                  <a:solidFill>
                    <a:srgbClr val="000000"/>
                  </a:solidFill>
                  <a:round/>
                </a:ln>
                <a:solidFill>
                  <a:srgbClr val="B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5" name="矩形 44049"/>
            <p:cNvSpPr>
              <a:spLocks noChangeArrowheads="1" noChangeShapeType="1" noTextEdit="1"/>
            </p:cNvSpPr>
            <p:nvPr/>
          </p:nvSpPr>
          <p:spPr bwMode="auto">
            <a:xfrm>
              <a:off x="975" y="2069"/>
              <a:ext cx="84" cy="12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altLang="zh-CN" sz="20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B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  <a:endParaRPr lang="zh-CN" altLang="en-US" sz="2000" kern="10">
                <a:ln w="9525">
                  <a:solidFill>
                    <a:srgbClr val="000000"/>
                  </a:solidFill>
                  <a:round/>
                </a:ln>
                <a:solidFill>
                  <a:srgbClr val="B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6" name="矩形 44050"/>
            <p:cNvSpPr>
              <a:spLocks noChangeArrowheads="1" noChangeShapeType="1" noTextEdit="1"/>
            </p:cNvSpPr>
            <p:nvPr/>
          </p:nvSpPr>
          <p:spPr bwMode="auto">
            <a:xfrm>
              <a:off x="2925" y="2840"/>
              <a:ext cx="84" cy="12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altLang="zh-CN" sz="20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B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endParaRPr lang="zh-CN" altLang="en-US" sz="2000" kern="10">
                <a:ln w="9525">
                  <a:solidFill>
                    <a:srgbClr val="000000"/>
                  </a:solidFill>
                  <a:round/>
                </a:ln>
                <a:solidFill>
                  <a:srgbClr val="B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应用训练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45057"/>
          <p:cNvGrpSpPr/>
          <p:nvPr/>
        </p:nvGrpSpPr>
        <p:grpSpPr bwMode="auto">
          <a:xfrm>
            <a:off x="7637907" y="1967711"/>
            <a:ext cx="3708400" cy="2592387"/>
            <a:chOff x="3424" y="618"/>
            <a:chExt cx="2336" cy="1633"/>
          </a:xfrm>
        </p:grpSpPr>
        <p:grpSp>
          <p:nvGrpSpPr>
            <p:cNvPr id="18434" name="组合 45058"/>
            <p:cNvGrpSpPr/>
            <p:nvPr/>
          </p:nvGrpSpPr>
          <p:grpSpPr bwMode="auto">
            <a:xfrm>
              <a:off x="3424" y="618"/>
              <a:ext cx="2336" cy="1633"/>
              <a:chOff x="2744" y="391"/>
              <a:chExt cx="2744" cy="1951"/>
            </a:xfrm>
          </p:grpSpPr>
          <p:pic>
            <p:nvPicPr>
              <p:cNvPr id="18435" name="图片 45059" descr="高考资源网( www.ks5u.com)，中国最大的高考网站，您身边的高考专家。"/>
              <p:cNvPicPr>
                <a:picLocks noChangeAspect="1" noChangeArrowheads="1"/>
              </p:cNvPicPr>
              <p:nvPr/>
            </p:nvPicPr>
            <p:blipFill>
              <a:blip r:embed="rId2">
                <a:lum bright="-12000" contrast="7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126" b="15118"/>
              <a:stretch>
                <a:fillRect/>
              </a:stretch>
            </p:blipFill>
            <p:spPr bwMode="auto">
              <a:xfrm>
                <a:off x="2744" y="482"/>
                <a:ext cx="2722" cy="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436" name="组合 45060"/>
              <p:cNvGrpSpPr/>
              <p:nvPr/>
            </p:nvGrpSpPr>
            <p:grpSpPr bwMode="auto">
              <a:xfrm>
                <a:off x="2835" y="391"/>
                <a:ext cx="2653" cy="1951"/>
                <a:chOff x="340" y="2024"/>
                <a:chExt cx="2721" cy="2170"/>
              </a:xfrm>
            </p:grpSpPr>
            <p:grpSp>
              <p:nvGrpSpPr>
                <p:cNvPr id="18437" name="组合 45061"/>
                <p:cNvGrpSpPr/>
                <p:nvPr/>
              </p:nvGrpSpPr>
              <p:grpSpPr bwMode="auto">
                <a:xfrm>
                  <a:off x="487" y="2024"/>
                  <a:ext cx="2574" cy="2041"/>
                  <a:chOff x="476" y="1979"/>
                  <a:chExt cx="2574" cy="2131"/>
                </a:xfrm>
              </p:grpSpPr>
              <p:sp>
                <p:nvSpPr>
                  <p:cNvPr id="18438" name="直接连接符 450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1" y="1979"/>
                    <a:ext cx="0" cy="725"/>
                  </a:xfrm>
                  <a:prstGeom prst="line">
                    <a:avLst/>
                  </a:prstGeom>
                  <a:noFill/>
                  <a:ln w="41275">
                    <a:solidFill>
                      <a:srgbClr val="BC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39" name="直接连接符 450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" y="2704"/>
                    <a:ext cx="635" cy="1406"/>
                  </a:xfrm>
                  <a:prstGeom prst="line">
                    <a:avLst/>
                  </a:prstGeom>
                  <a:noFill/>
                  <a:ln w="31750">
                    <a:solidFill>
                      <a:srgbClr val="BC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40" name="直接连接符 45064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2704"/>
                    <a:ext cx="1939" cy="1"/>
                  </a:xfrm>
                  <a:prstGeom prst="line">
                    <a:avLst/>
                  </a:prstGeom>
                  <a:noFill/>
                  <a:ln w="34925">
                    <a:solidFill>
                      <a:srgbClr val="BC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441" name="矩形 450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40" y="4065"/>
                  <a:ext cx="84" cy="129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0800000"/>
                    </a:avLst>
                  </a:prstTxWarp>
                </a:bodyPr>
                <a:lstStyle/>
                <a:p>
                  <a:pPr algn="ctr"/>
                  <a:r>
                    <a:rPr lang="en-US" altLang="zh-CN" sz="2000" kern="1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BC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  <a:endParaRPr lang="zh-CN" altLang="en-US" sz="20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BC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42" name="矩形 4506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975" y="2069"/>
                  <a:ext cx="84" cy="129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0800000"/>
                    </a:avLst>
                  </a:prstTxWarp>
                </a:bodyPr>
                <a:lstStyle/>
                <a:p>
                  <a:pPr algn="ctr"/>
                  <a:r>
                    <a:rPr lang="en-US" altLang="zh-CN" sz="2000" kern="1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BC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z</a:t>
                  </a:r>
                  <a:endParaRPr lang="zh-CN" altLang="en-US" sz="20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BC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43" name="矩形 4506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925" y="2840"/>
                  <a:ext cx="84" cy="129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0800000"/>
                    </a:avLst>
                  </a:prstTxWarp>
                </a:bodyPr>
                <a:lstStyle/>
                <a:p>
                  <a:pPr algn="ctr"/>
                  <a:r>
                    <a:rPr lang="en-US" altLang="zh-CN" sz="2000" kern="1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BC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  <a:endParaRPr lang="zh-CN" altLang="en-US" sz="20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BC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8444" name="直接连接符 45068"/>
            <p:cNvSpPr>
              <a:spLocks noChangeShapeType="1"/>
            </p:cNvSpPr>
            <p:nvPr/>
          </p:nvSpPr>
          <p:spPr bwMode="auto">
            <a:xfrm flipH="1">
              <a:off x="3969" y="890"/>
              <a:ext cx="499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8445" name="对象 45069"/>
          <p:cNvGraphicFramePr/>
          <p:nvPr/>
        </p:nvGraphicFramePr>
        <p:xfrm>
          <a:off x="659449" y="1227964"/>
          <a:ext cx="73787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908300" imgH="457200" progId="Equation.3">
                  <p:embed/>
                </p:oleObj>
              </mc:Choice>
              <mc:Fallback>
                <p:oleObj r:id="rId3" imgW="2908300" imgH="457200" progId="Equation.3">
                  <p:embed/>
                  <p:pic>
                    <p:nvPicPr>
                      <p:cNvPr id="0" name="对象 450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9" y="1227964"/>
                        <a:ext cx="73787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1" name="对象 45070"/>
          <p:cNvGraphicFramePr/>
          <p:nvPr/>
        </p:nvGraphicFramePr>
        <p:xfrm>
          <a:off x="660400" y="2264457"/>
          <a:ext cx="628808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475230" imgH="520700" progId="Equation.3">
                  <p:embed/>
                </p:oleObj>
              </mc:Choice>
              <mc:Fallback>
                <p:oleObj r:id="rId5" imgW="2475230" imgH="520700" progId="Equation.3">
                  <p:embed/>
                  <p:pic>
                    <p:nvPicPr>
                      <p:cNvPr id="0" name="对象 4507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264457"/>
                        <a:ext cx="6288087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2" name="对象 45071"/>
          <p:cNvGraphicFramePr/>
          <p:nvPr/>
        </p:nvGraphicFramePr>
        <p:xfrm>
          <a:off x="720477" y="3541053"/>
          <a:ext cx="42545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416685" imgH="528320" progId="Equation.3">
                  <p:embed/>
                </p:oleObj>
              </mc:Choice>
              <mc:Fallback>
                <p:oleObj r:id="rId7" imgW="1416685" imgH="528320" progId="Equation.3">
                  <p:embed/>
                  <p:pic>
                    <p:nvPicPr>
                      <p:cNvPr id="0" name="对象 4507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77" y="3541053"/>
                        <a:ext cx="4254500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4" name="直接连接符 45073"/>
          <p:cNvSpPr>
            <a:spLocks noChangeShapeType="1"/>
          </p:cNvSpPr>
          <p:nvPr/>
        </p:nvSpPr>
        <p:spPr bwMode="auto">
          <a:xfrm>
            <a:off x="9295257" y="2472535"/>
            <a:ext cx="0" cy="5762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075" name="矩形 45074"/>
          <p:cNvSpPr>
            <a:spLocks noChangeArrowheads="1" noChangeShapeType="1" noTextEdit="1"/>
          </p:cNvSpPr>
          <p:nvPr/>
        </p:nvSpPr>
        <p:spPr bwMode="auto">
          <a:xfrm>
            <a:off x="9366696" y="3120235"/>
            <a:ext cx="1428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endParaRPr lang="zh-CN" altLang="en-US" sz="2000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5076" name="对象 45075"/>
          <p:cNvGraphicFramePr/>
          <p:nvPr/>
        </p:nvGraphicFramePr>
        <p:xfrm>
          <a:off x="3264097" y="3966373"/>
          <a:ext cx="1085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89560" imgH="161290" progId="Equation.3">
                  <p:embed/>
                </p:oleObj>
              </mc:Choice>
              <mc:Fallback>
                <p:oleObj r:id="rId9" imgW="289560" imgH="161290" progId="Equation.3">
                  <p:embed/>
                  <p:pic>
                    <p:nvPicPr>
                      <p:cNvPr id="0" name="对象 4507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097" y="3966373"/>
                        <a:ext cx="10858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7" name="对象 45076"/>
          <p:cNvGraphicFramePr/>
          <p:nvPr/>
        </p:nvGraphicFramePr>
        <p:xfrm>
          <a:off x="2285551" y="3921949"/>
          <a:ext cx="10048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70510" imgH="173990" progId="Equation.3">
                  <p:embed/>
                </p:oleObj>
              </mc:Choice>
              <mc:Fallback>
                <p:oleObj r:id="rId11" imgW="270510" imgH="173990" progId="Equation.3">
                  <p:embed/>
                  <p:pic>
                    <p:nvPicPr>
                      <p:cNvPr id="0" name="对象 4507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551" y="3921949"/>
                        <a:ext cx="10048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8" name="对象 45077"/>
          <p:cNvGraphicFramePr/>
          <p:nvPr/>
        </p:nvGraphicFramePr>
        <p:xfrm>
          <a:off x="2332923" y="3917212"/>
          <a:ext cx="20113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534670" imgH="173990" progId="Equation.3">
                  <p:embed/>
                </p:oleObj>
              </mc:Choice>
              <mc:Fallback>
                <p:oleObj r:id="rId13" imgW="534670" imgH="173990" progId="Equation.3">
                  <p:embed/>
                  <p:pic>
                    <p:nvPicPr>
                      <p:cNvPr id="0" name="对象 4507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923" y="3917212"/>
                        <a:ext cx="2011362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9" name="对象 45078"/>
          <p:cNvGraphicFramePr/>
          <p:nvPr/>
        </p:nvGraphicFramePr>
        <p:xfrm>
          <a:off x="720477" y="5095703"/>
          <a:ext cx="34163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357630" imgH="203200" progId="Equation.3">
                  <p:embed/>
                </p:oleObj>
              </mc:Choice>
              <mc:Fallback>
                <p:oleObj r:id="rId15" imgW="1357630" imgH="203200" progId="Equation.3">
                  <p:embed/>
                  <p:pic>
                    <p:nvPicPr>
                      <p:cNvPr id="0" name="对象 45078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77" y="5095703"/>
                        <a:ext cx="34163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0" name="对象 45079"/>
          <p:cNvGraphicFramePr/>
          <p:nvPr/>
        </p:nvGraphicFramePr>
        <p:xfrm>
          <a:off x="4136777" y="4784749"/>
          <a:ext cx="6470401" cy="119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2894330" imgH="546100" progId="Equation.3">
                  <p:embed/>
                </p:oleObj>
              </mc:Choice>
              <mc:Fallback>
                <p:oleObj r:id="rId17" imgW="2894330" imgH="546100" progId="Equation.3">
                  <p:embed/>
                  <p:pic>
                    <p:nvPicPr>
                      <p:cNvPr id="0" name="对象 4507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777" y="4784749"/>
                        <a:ext cx="6470401" cy="1199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应用训练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0625 L 0.06706 0.046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03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7-145.T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61" y="2197100"/>
            <a:ext cx="37036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36600" y="1227773"/>
            <a:ext cx="399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1177925" y="1227773"/>
            <a:ext cx="2809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如图所示，已知正方形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3765481" y="1224796"/>
            <a:ext cx="5289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4321560" y="1224796"/>
            <a:ext cx="490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4884668" y="1177171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4163061" y="1218728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5" name="Rectangle 15"/>
          <p:cNvSpPr>
            <a:spLocks noChangeArrowheads="1"/>
          </p:cNvSpPr>
          <p:nvPr/>
        </p:nvSpPr>
        <p:spPr bwMode="auto">
          <a:xfrm>
            <a:off x="4304349" y="1218728"/>
            <a:ext cx="1410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Rectangle 16"/>
          <p:cNvSpPr>
            <a:spLocks noChangeArrowheads="1"/>
          </p:cNvSpPr>
          <p:nvPr/>
        </p:nvSpPr>
        <p:spPr bwMode="auto">
          <a:xfrm>
            <a:off x="4586924" y="1229839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和矩形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7" name="Rectangle 17"/>
          <p:cNvSpPr>
            <a:spLocks noChangeArrowheads="1"/>
          </p:cNvSpPr>
          <p:nvPr/>
        </p:nvSpPr>
        <p:spPr bwMode="auto">
          <a:xfrm>
            <a:off x="5434649" y="1218727"/>
            <a:ext cx="686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ACEF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8" name="Rectangle 18"/>
          <p:cNvSpPr>
            <a:spLocks noChangeArrowheads="1"/>
          </p:cNvSpPr>
          <p:nvPr/>
        </p:nvSpPr>
        <p:spPr bwMode="auto">
          <a:xfrm>
            <a:off x="6185536" y="1229839"/>
            <a:ext cx="280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所在的平面互相垂直，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9" name="Rectangle 19"/>
          <p:cNvSpPr>
            <a:spLocks noChangeArrowheads="1"/>
          </p:cNvSpPr>
          <p:nvPr/>
        </p:nvSpPr>
        <p:spPr bwMode="auto">
          <a:xfrm>
            <a:off x="8693204" y="1234005"/>
            <a:ext cx="3430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0" name="Rectangle 20"/>
          <p:cNvSpPr>
            <a:spLocks noChangeArrowheads="1"/>
          </p:cNvSpPr>
          <p:nvPr/>
        </p:nvSpPr>
        <p:spPr bwMode="auto">
          <a:xfrm>
            <a:off x="9067854" y="1245117"/>
            <a:ext cx="255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1" name="Freeform 21"/>
          <p:cNvSpPr>
            <a:spLocks noChangeArrowheads="1"/>
          </p:cNvSpPr>
          <p:nvPr/>
        </p:nvSpPr>
        <p:spPr bwMode="auto">
          <a:xfrm>
            <a:off x="9350428" y="1224481"/>
            <a:ext cx="177800" cy="320675"/>
          </a:xfrm>
          <a:custGeom>
            <a:avLst/>
            <a:gdLst>
              <a:gd name="T0" fmla="*/ 0 w 503"/>
              <a:gd name="T1" fmla="*/ 459 h 917"/>
              <a:gd name="T2" fmla="*/ 100 w 503"/>
              <a:gd name="T3" fmla="*/ 408 h 917"/>
              <a:gd name="T4" fmla="*/ 352 w 503"/>
              <a:gd name="T5" fmla="*/ 917 h 917"/>
              <a:gd name="T6" fmla="*/ 503 w 503"/>
              <a:gd name="T7" fmla="*/ 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" h="917">
                <a:moveTo>
                  <a:pt x="0" y="459"/>
                </a:moveTo>
                <a:lnTo>
                  <a:pt x="100" y="408"/>
                </a:lnTo>
                <a:lnTo>
                  <a:pt x="352" y="917"/>
                </a:lnTo>
                <a:lnTo>
                  <a:pt x="50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2" name="Line 22"/>
          <p:cNvSpPr>
            <a:spLocks noChangeShapeType="1"/>
          </p:cNvSpPr>
          <p:nvPr/>
        </p:nvSpPr>
        <p:spPr bwMode="auto">
          <a:xfrm>
            <a:off x="9570752" y="1215552"/>
            <a:ext cx="139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3" name="Rectangle 23"/>
          <p:cNvSpPr>
            <a:spLocks noChangeArrowheads="1"/>
          </p:cNvSpPr>
          <p:nvPr/>
        </p:nvSpPr>
        <p:spPr bwMode="auto">
          <a:xfrm>
            <a:off x="9540928" y="122924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4" name="Rectangle 24"/>
          <p:cNvSpPr>
            <a:spLocks noChangeArrowheads="1"/>
          </p:cNvSpPr>
          <p:nvPr/>
        </p:nvSpPr>
        <p:spPr bwMode="auto">
          <a:xfrm>
            <a:off x="9680628" y="1245117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5" name="Rectangle 25"/>
          <p:cNvSpPr>
            <a:spLocks noChangeArrowheads="1"/>
          </p:cNvSpPr>
          <p:nvPr/>
        </p:nvSpPr>
        <p:spPr bwMode="auto">
          <a:xfrm>
            <a:off x="7418388" y="4303713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6" name="Rectangle 26"/>
          <p:cNvSpPr>
            <a:spLocks noChangeArrowheads="1"/>
          </p:cNvSpPr>
          <p:nvPr/>
        </p:nvSpPr>
        <p:spPr bwMode="auto">
          <a:xfrm>
            <a:off x="9569411" y="1232417"/>
            <a:ext cx="211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7" name="Rectangle 27"/>
          <p:cNvSpPr>
            <a:spLocks noChangeArrowheads="1"/>
          </p:cNvSpPr>
          <p:nvPr/>
        </p:nvSpPr>
        <p:spPr bwMode="auto">
          <a:xfrm>
            <a:off x="9993275" y="1235591"/>
            <a:ext cx="3286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AF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8" name="Rectangle 28"/>
          <p:cNvSpPr>
            <a:spLocks noChangeArrowheads="1"/>
          </p:cNvSpPr>
          <p:nvPr/>
        </p:nvSpPr>
        <p:spPr bwMode="auto">
          <a:xfrm>
            <a:off x="10369511" y="1248291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9" name="Rectangle 29"/>
          <p:cNvSpPr>
            <a:spLocks noChangeArrowheads="1"/>
          </p:cNvSpPr>
          <p:nvPr/>
        </p:nvSpPr>
        <p:spPr bwMode="auto">
          <a:xfrm>
            <a:off x="10650499" y="1232417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0" name="Rectangle 30"/>
          <p:cNvSpPr>
            <a:spLocks noChangeArrowheads="1"/>
          </p:cNvSpPr>
          <p:nvPr/>
        </p:nvSpPr>
        <p:spPr bwMode="auto">
          <a:xfrm>
            <a:off x="10791786" y="1248292"/>
            <a:ext cx="256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1" name="Rectangle 31"/>
          <p:cNvSpPr>
            <a:spLocks noChangeArrowheads="1"/>
          </p:cNvSpPr>
          <p:nvPr/>
        </p:nvSpPr>
        <p:spPr bwMode="auto">
          <a:xfrm>
            <a:off x="743880" y="1745300"/>
            <a:ext cx="219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2" name="Rectangle 32"/>
          <p:cNvSpPr>
            <a:spLocks noChangeArrowheads="1"/>
          </p:cNvSpPr>
          <p:nvPr/>
        </p:nvSpPr>
        <p:spPr bwMode="auto">
          <a:xfrm>
            <a:off x="993118" y="1757999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是线段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3" name="Rectangle 33"/>
          <p:cNvSpPr>
            <a:spLocks noChangeArrowheads="1"/>
          </p:cNvSpPr>
          <p:nvPr/>
        </p:nvSpPr>
        <p:spPr bwMode="auto">
          <a:xfrm>
            <a:off x="1840844" y="1745299"/>
            <a:ext cx="3286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EF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4" name="Rectangle 34"/>
          <p:cNvSpPr>
            <a:spLocks noChangeArrowheads="1"/>
          </p:cNvSpPr>
          <p:nvPr/>
        </p:nvSpPr>
        <p:spPr bwMode="auto">
          <a:xfrm>
            <a:off x="2217080" y="1757999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的中点．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5" name="Rectangle 35"/>
          <p:cNvSpPr>
            <a:spLocks noChangeArrowheads="1"/>
          </p:cNvSpPr>
          <p:nvPr/>
        </p:nvSpPr>
        <p:spPr bwMode="auto">
          <a:xfrm>
            <a:off x="3345793" y="1742125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6" name="Rectangle 36"/>
          <p:cNvSpPr>
            <a:spLocks noChangeArrowheads="1"/>
          </p:cNvSpPr>
          <p:nvPr/>
        </p:nvSpPr>
        <p:spPr bwMode="auto">
          <a:xfrm>
            <a:off x="267340" y="2263974"/>
            <a:ext cx="211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7" name="Rectangle 37"/>
          <p:cNvSpPr>
            <a:spLocks noChangeArrowheads="1"/>
          </p:cNvSpPr>
          <p:nvPr/>
        </p:nvSpPr>
        <p:spPr bwMode="auto">
          <a:xfrm>
            <a:off x="691203" y="227984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求证：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8" name="Rectangle 38"/>
          <p:cNvSpPr>
            <a:spLocks noChangeArrowheads="1"/>
          </p:cNvSpPr>
          <p:nvPr/>
        </p:nvSpPr>
        <p:spPr bwMode="auto">
          <a:xfrm>
            <a:off x="1538928" y="2263974"/>
            <a:ext cx="3125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89" name="Rectangle 39"/>
          <p:cNvSpPr>
            <a:spLocks noChangeArrowheads="1"/>
          </p:cNvSpPr>
          <p:nvPr/>
        </p:nvSpPr>
        <p:spPr bwMode="auto">
          <a:xfrm>
            <a:off x="1867540" y="2267148"/>
            <a:ext cx="3847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AM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90" name="Rectangle 40"/>
          <p:cNvSpPr>
            <a:spLocks noChangeArrowheads="1"/>
          </p:cNvSpPr>
          <p:nvPr/>
        </p:nvSpPr>
        <p:spPr bwMode="auto">
          <a:xfrm>
            <a:off x="2304103" y="2279848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91" name="Rectangle 41"/>
          <p:cNvSpPr>
            <a:spLocks noChangeArrowheads="1"/>
          </p:cNvSpPr>
          <p:nvPr/>
        </p:nvSpPr>
        <p:spPr bwMode="auto">
          <a:xfrm>
            <a:off x="2586678" y="2279848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92" name="Rectangle 42"/>
          <p:cNvSpPr>
            <a:spLocks noChangeArrowheads="1"/>
          </p:cNvSpPr>
          <p:nvPr/>
        </p:nvSpPr>
        <p:spPr bwMode="auto">
          <a:xfrm>
            <a:off x="3151829" y="2267148"/>
            <a:ext cx="5289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BDE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93" name="Rectangle 43"/>
          <p:cNvSpPr>
            <a:spLocks noChangeArrowheads="1"/>
          </p:cNvSpPr>
          <p:nvPr/>
        </p:nvSpPr>
        <p:spPr bwMode="auto">
          <a:xfrm>
            <a:off x="3731265" y="2279848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94" name="Rectangle 44"/>
          <p:cNvSpPr>
            <a:spLocks noChangeArrowheads="1"/>
          </p:cNvSpPr>
          <p:nvPr/>
        </p:nvSpPr>
        <p:spPr bwMode="auto">
          <a:xfrm>
            <a:off x="4013840" y="2263974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95" name="Rectangle 45"/>
          <p:cNvSpPr>
            <a:spLocks noChangeArrowheads="1"/>
          </p:cNvSpPr>
          <p:nvPr/>
        </p:nvSpPr>
        <p:spPr bwMode="auto">
          <a:xfrm>
            <a:off x="1169307" y="2769752"/>
            <a:ext cx="1410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96" name="Rectangle 46"/>
          <p:cNvSpPr>
            <a:spLocks noChangeArrowheads="1"/>
          </p:cNvSpPr>
          <p:nvPr/>
        </p:nvSpPr>
        <p:spPr bwMode="auto">
          <a:xfrm>
            <a:off x="1451882" y="2769752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97" name="Rectangle 47"/>
          <p:cNvSpPr>
            <a:spLocks noChangeArrowheads="1"/>
          </p:cNvSpPr>
          <p:nvPr/>
        </p:nvSpPr>
        <p:spPr bwMode="auto">
          <a:xfrm>
            <a:off x="1593170" y="2769752"/>
            <a:ext cx="3125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98" name="Rectangle 48"/>
          <p:cNvSpPr>
            <a:spLocks noChangeArrowheads="1"/>
          </p:cNvSpPr>
          <p:nvPr/>
        </p:nvSpPr>
        <p:spPr bwMode="auto">
          <a:xfrm>
            <a:off x="1920196" y="2772926"/>
            <a:ext cx="3847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AM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99" name="Rectangle 49"/>
          <p:cNvSpPr>
            <a:spLocks noChangeArrowheads="1"/>
          </p:cNvSpPr>
          <p:nvPr/>
        </p:nvSpPr>
        <p:spPr bwMode="auto">
          <a:xfrm>
            <a:off x="2358345" y="2785627"/>
            <a:ext cx="256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⊥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500" name="Rectangle 50"/>
          <p:cNvSpPr>
            <a:spLocks noChangeArrowheads="1"/>
          </p:cNvSpPr>
          <p:nvPr/>
        </p:nvSpPr>
        <p:spPr bwMode="auto">
          <a:xfrm>
            <a:off x="2640920" y="2785626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501" name="Rectangle 51"/>
          <p:cNvSpPr>
            <a:spLocks noChangeArrowheads="1"/>
          </p:cNvSpPr>
          <p:nvPr/>
        </p:nvSpPr>
        <p:spPr bwMode="auto">
          <a:xfrm>
            <a:off x="3206071" y="2772926"/>
            <a:ext cx="5145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BDF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502" name="Rectangle 52"/>
          <p:cNvSpPr>
            <a:spLocks noChangeArrowheads="1"/>
          </p:cNvSpPr>
          <p:nvPr/>
        </p:nvSpPr>
        <p:spPr bwMode="auto">
          <a:xfrm>
            <a:off x="3785507" y="2769752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503" name="Rectangle 53"/>
          <p:cNvSpPr>
            <a:spLocks noChangeArrowheads="1"/>
          </p:cNvSpPr>
          <p:nvPr/>
        </p:nvSpPr>
        <p:spPr bwMode="auto">
          <a:xfrm>
            <a:off x="3855357" y="2769752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504" name="Rectangle 54"/>
          <p:cNvSpPr>
            <a:spLocks noChangeArrowheads="1"/>
          </p:cNvSpPr>
          <p:nvPr/>
        </p:nvSpPr>
        <p:spPr bwMode="auto">
          <a:xfrm>
            <a:off x="736600" y="6491288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>
            <a:off x="8684536" y="2574925"/>
            <a:ext cx="663575" cy="1479550"/>
          </a:xfrm>
          <a:prstGeom prst="line">
            <a:avLst/>
          </a:prstGeom>
          <a:noFill/>
          <a:ln w="34925">
            <a:solidFill>
              <a:srgbClr val="FF00FF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68" name="Line 56"/>
          <p:cNvSpPr>
            <a:spLocks noChangeShapeType="1"/>
          </p:cNvSpPr>
          <p:nvPr/>
        </p:nvSpPr>
        <p:spPr bwMode="auto">
          <a:xfrm flipH="1">
            <a:off x="9348111" y="3402013"/>
            <a:ext cx="674687" cy="652463"/>
          </a:xfrm>
          <a:prstGeom prst="line">
            <a:avLst/>
          </a:prstGeom>
          <a:noFill/>
          <a:ln w="34925">
            <a:solidFill>
              <a:srgbClr val="FF00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应用训练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Objec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6" y="1148140"/>
            <a:ext cx="6262688" cy="331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ject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8" y="3784076"/>
            <a:ext cx="6287286" cy="31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应用训练</a:t>
            </a:r>
          </a:p>
        </p:txBody>
      </p:sp>
      <p:pic>
        <p:nvPicPr>
          <p:cNvPr id="6" name="Picture 3" descr="7-146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56" y="1912302"/>
            <a:ext cx="4016384" cy="316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Objec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" y="1391921"/>
            <a:ext cx="783748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应用训练</a:t>
            </a:r>
          </a:p>
        </p:txBody>
      </p:sp>
      <p:pic>
        <p:nvPicPr>
          <p:cNvPr id="4" name="Picture 3" descr="7-146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56" y="1912302"/>
            <a:ext cx="4016384" cy="316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t="2380" r="31678" b="14303"/>
          <a:stretch>
            <a:fillRect/>
          </a:stretch>
        </p:blipFill>
        <p:spPr>
          <a:xfrm>
            <a:off x="6874" y="1286467"/>
            <a:ext cx="4366351" cy="3764096"/>
          </a:xfrm>
          <a:custGeom>
            <a:avLst/>
            <a:gdLst>
              <a:gd name="connsiteX0" fmla="*/ 2399925 w 4799849"/>
              <a:gd name="connsiteY0" fmla="*/ 0 h 4137801"/>
              <a:gd name="connsiteX1" fmla="*/ 4799849 w 4799849"/>
              <a:gd name="connsiteY1" fmla="*/ 4137801 h 4137801"/>
              <a:gd name="connsiteX2" fmla="*/ 0 w 4799849"/>
              <a:gd name="connsiteY2" fmla="*/ 4137801 h 413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9849" h="4137801">
                <a:moveTo>
                  <a:pt x="2399925" y="0"/>
                </a:moveTo>
                <a:lnTo>
                  <a:pt x="4799849" y="4137801"/>
                </a:lnTo>
                <a:lnTo>
                  <a:pt x="0" y="4137801"/>
                </a:lnTo>
                <a:close/>
              </a:path>
            </a:pathLst>
          </a:custGeom>
        </p:spPr>
      </p:pic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6E6558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199264" y="1286466"/>
            <a:ext cx="4683951" cy="4037889"/>
          </a:xfrm>
          <a:prstGeom prst="triangle">
            <a:avLst/>
          </a:prstGeom>
          <a:solidFill>
            <a:srgbClr val="B4E5EA">
              <a:alpha val="14000"/>
            </a:srgb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0" y="307028"/>
            <a:ext cx="2687347" cy="2316678"/>
          </a:xfrm>
          <a:prstGeom prst="triangle">
            <a:avLst/>
          </a:prstGeom>
          <a:solidFill>
            <a:srgbClr val="6E6558">
              <a:alpha val="5000"/>
            </a:srgbClr>
          </a:solidFill>
          <a:ln>
            <a:solidFill>
              <a:srgbClr val="6E6558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E655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6E6558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空间向量与立体几何</a:t>
              </a:r>
            </a:p>
          </p:txBody>
        </p:sp>
      </p:grpSp>
      <p:sp>
        <p:nvSpPr>
          <p:cNvPr id="32" name="等腰三角形 31"/>
          <p:cNvSpPr/>
          <p:nvPr/>
        </p:nvSpPr>
        <p:spPr>
          <a:xfrm>
            <a:off x="6874" y="3784823"/>
            <a:ext cx="3360584" cy="2897055"/>
          </a:xfrm>
          <a:prstGeom prst="triangle">
            <a:avLst/>
          </a:prstGeom>
          <a:solidFill>
            <a:srgbClr val="6E6558">
              <a:alpha val="0"/>
            </a:srgbClr>
          </a:solidFill>
          <a:ln>
            <a:solidFill>
              <a:srgbClr val="6E6558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直角三角形 4"/>
          <p:cNvSpPr/>
          <p:nvPr/>
        </p:nvSpPr>
        <p:spPr>
          <a:xfrm rot="16200000">
            <a:off x="10116481" y="4812139"/>
            <a:ext cx="2072201" cy="2072201"/>
          </a:xfrm>
          <a:prstGeom prst="rtTriangle">
            <a:avLst/>
          </a:prstGeom>
          <a:solidFill>
            <a:srgbClr val="6E6558">
              <a:alpha val="49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组合 1041"/>
          <p:cNvGrpSpPr/>
          <p:nvPr/>
        </p:nvGrpSpPr>
        <p:grpSpPr bwMode="auto">
          <a:xfrm>
            <a:off x="354015" y="1684338"/>
            <a:ext cx="9756774" cy="719138"/>
            <a:chOff x="-737" y="397"/>
            <a:chExt cx="6146" cy="453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-737" y="498"/>
              <a:ext cx="61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如果</a:t>
              </a:r>
              <a:r>
                <a:rPr lang="zh-CN" altLang="en-US" sz="2000" i="1" kern="0" dirty="0">
                  <a:solidFill>
                    <a:srgbClr val="08080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⊥      ，那 么 向 量</a:t>
              </a:r>
              <a:r>
                <a:rPr lang="zh-CN" altLang="en-US" sz="2000" kern="0" dirty="0">
                  <a:solidFill>
                    <a:srgbClr val="08080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叫做</a:t>
              </a:r>
              <a:r>
                <a:rPr lang="zh-CN" altLang="en-US" sz="2000" kern="0" dirty="0">
                  <a:solidFill>
                    <a:srgbClr val="08080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平面     的</a:t>
              </a:r>
              <a:r>
                <a:rPr lang="zh-CN" altLang="en-US" sz="2000" u="sng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法向量</a:t>
              </a:r>
              <a:r>
                <a:rPr lang="en-US" altLang="zh-CN" sz="2000" u="sng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5123" name="Object 10"/>
            <p:cNvGraphicFramePr>
              <a:graphicFrameLocks noChangeAspect="1"/>
            </p:cNvGraphicFramePr>
            <p:nvPr/>
          </p:nvGraphicFramePr>
          <p:xfrm>
            <a:off x="2342" y="520"/>
            <a:ext cx="272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52400" imgH="139700" progId="Equation.DSMT4">
                    <p:embed/>
                  </p:oleObj>
                </mc:Choice>
                <mc:Fallback>
                  <p:oleObj r:id="rId2" imgW="152400" imgH="1397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2" y="520"/>
                          <a:ext cx="272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12"/>
            <p:cNvGraphicFramePr>
              <a:graphicFrameLocks noChangeAspect="1"/>
            </p:cNvGraphicFramePr>
            <p:nvPr/>
          </p:nvGraphicFramePr>
          <p:xfrm>
            <a:off x="1526" y="398"/>
            <a:ext cx="227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27000" imgH="253365" progId="Equation.DSMT4">
                    <p:embed/>
                  </p:oleObj>
                </mc:Choice>
                <mc:Fallback>
                  <p:oleObj r:id="rId4" imgW="127000" imgH="253365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6" y="398"/>
                          <a:ext cx="227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13"/>
            <p:cNvGraphicFramePr>
              <a:graphicFrameLocks noChangeAspect="1"/>
            </p:cNvGraphicFramePr>
            <p:nvPr/>
          </p:nvGraphicFramePr>
          <p:xfrm>
            <a:off x="317" y="512"/>
            <a:ext cx="288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2400" imgH="139700" progId="Equation.DSMT4">
                    <p:embed/>
                  </p:oleObj>
                </mc:Choice>
                <mc:Fallback>
                  <p:oleObj r:id="rId6" imgW="152400" imgH="1397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512"/>
                          <a:ext cx="288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15"/>
            <p:cNvGraphicFramePr>
              <a:graphicFrameLocks noChangeAspect="1"/>
            </p:cNvGraphicFramePr>
            <p:nvPr/>
          </p:nvGraphicFramePr>
          <p:xfrm>
            <a:off x="-5" y="397"/>
            <a:ext cx="227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27000" imgH="253365" progId="Equation.DSMT4">
                    <p:embed/>
                  </p:oleObj>
                </mc:Choice>
                <mc:Fallback>
                  <p:oleObj r:id="rId7" imgW="127000" imgH="253365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" y="397"/>
                          <a:ext cx="227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40" name="AutoShape 3"/>
          <p:cNvSpPr>
            <a:spLocks noChangeArrowheads="1"/>
          </p:cNvSpPr>
          <p:nvPr/>
        </p:nvSpPr>
        <p:spPr bwMode="auto">
          <a:xfrm>
            <a:off x="7214243" y="3367147"/>
            <a:ext cx="3505200" cy="1295400"/>
          </a:xfrm>
          <a:prstGeom prst="parallelogram">
            <a:avLst>
              <a:gd name="adj" fmla="val 67647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8258818" y="2687697"/>
          <a:ext cx="3381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7000" imgH="253365" progId="Equation.DSMT4">
                  <p:embed/>
                </p:oleObj>
              </mc:Choice>
              <mc:Fallback>
                <p:oleObj r:id="rId9" imgW="127000" imgH="25336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818" y="2687697"/>
                        <a:ext cx="3381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Line 32"/>
          <p:cNvSpPr>
            <a:spLocks noChangeShapeType="1"/>
          </p:cNvSpPr>
          <p:nvPr/>
        </p:nvSpPr>
        <p:spPr bwMode="auto">
          <a:xfrm flipV="1">
            <a:off x="8639818" y="283851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122" name="Object 35"/>
          <p:cNvGraphicFramePr>
            <a:graphicFrameLocks noChangeAspect="1"/>
          </p:cNvGraphicFramePr>
          <p:nvPr/>
        </p:nvGraphicFramePr>
        <p:xfrm>
          <a:off x="7496818" y="4210110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52400" imgH="139700" progId="Equation.DSMT4">
                  <p:embed/>
                </p:oleObj>
              </mc:Choice>
              <mc:Fallback>
                <p:oleObj r:id="rId11" imgW="152400" imgH="139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818" y="4210110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660400" y="1302648"/>
            <a:ext cx="2430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、平面的法向量：</a:t>
            </a:r>
          </a:p>
        </p:txBody>
      </p:sp>
      <p:sp>
        <p:nvSpPr>
          <p:cNvPr id="5153" name="Text Box 21"/>
          <p:cNvSpPr txBox="1">
            <a:spLocks noChangeArrowheads="1"/>
          </p:cNvSpPr>
          <p:nvPr/>
        </p:nvSpPr>
        <p:spPr bwMode="auto">
          <a:xfrm>
            <a:off x="660400" y="4262437"/>
            <a:ext cx="472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一个平面的所有法向量都互相平行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660400" y="2637734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注意：</a:t>
            </a: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660401" y="3398837"/>
            <a:ext cx="3111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法向量一定是非零向量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animBg="1"/>
      <p:bldP spid="5151" grpId="0"/>
      <p:bldP spid="5153" grpId="0"/>
      <p:bldP spid="5154" grpId="0"/>
      <p:bldP spid="5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AutoShape 27"/>
          <p:cNvSpPr>
            <a:spLocks noChangeArrowheads="1"/>
          </p:cNvSpPr>
          <p:nvPr/>
        </p:nvSpPr>
        <p:spPr bwMode="auto">
          <a:xfrm>
            <a:off x="6083201" y="3677152"/>
            <a:ext cx="3505200" cy="1295400"/>
          </a:xfrm>
          <a:prstGeom prst="parallelogram">
            <a:avLst>
              <a:gd name="adj" fmla="val 67647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050" name="Object 28"/>
          <p:cNvGraphicFramePr>
            <a:graphicFrameLocks noChangeAspect="1"/>
          </p:cNvGraphicFramePr>
          <p:nvPr/>
        </p:nvGraphicFramePr>
        <p:xfrm>
          <a:off x="7073802" y="2992939"/>
          <a:ext cx="3381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" imgH="253365" progId="Equation.DSMT4">
                  <p:embed/>
                </p:oleObj>
              </mc:Choice>
              <mc:Fallback>
                <p:oleObj r:id="rId2" imgW="127000" imgH="253365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802" y="2992939"/>
                        <a:ext cx="3381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33"/>
          <p:cNvSpPr>
            <a:spLocks noChangeShapeType="1"/>
          </p:cNvSpPr>
          <p:nvPr/>
        </p:nvSpPr>
        <p:spPr bwMode="auto">
          <a:xfrm flipV="1">
            <a:off x="7454801" y="3143752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6311801" y="4515352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2400" imgH="139700" progId="Equation.DSMT4">
                  <p:embed/>
                </p:oleObj>
              </mc:Choice>
              <mc:Fallback>
                <p:oleObj r:id="rId4" imgW="152400" imgH="1397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801" y="4515352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9" name="Group 23"/>
          <p:cNvGrpSpPr/>
          <p:nvPr/>
        </p:nvGrpSpPr>
        <p:grpSpPr bwMode="auto">
          <a:xfrm>
            <a:off x="660301" y="1726739"/>
            <a:ext cx="10555288" cy="719137"/>
            <a:chOff x="-267" y="-57"/>
            <a:chExt cx="6649" cy="453"/>
          </a:xfrm>
        </p:grpSpPr>
        <p:sp>
          <p:nvSpPr>
            <p:cNvPr id="6150" name="Text Box 2"/>
            <p:cNvSpPr txBox="1">
              <a:spLocks noChangeArrowheads="1"/>
            </p:cNvSpPr>
            <p:nvPr/>
          </p:nvSpPr>
          <p:spPr bwMode="auto">
            <a:xfrm>
              <a:off x="-267" y="44"/>
              <a:ext cx="6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给定一点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和一个向量 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那么过点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以向量     为法向量的平面是完全确定的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6151" name="Object 17"/>
            <p:cNvGraphicFramePr>
              <a:graphicFrameLocks noChangeAspect="1"/>
            </p:cNvGraphicFramePr>
            <p:nvPr/>
          </p:nvGraphicFramePr>
          <p:xfrm>
            <a:off x="2877" y="-57"/>
            <a:ext cx="272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27000" imgH="253365" progId="Equation.DSMT4">
                    <p:embed/>
                  </p:oleObj>
                </mc:Choice>
                <mc:Fallback>
                  <p:oleObj r:id="rId6" imgW="127000" imgH="253365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7" y="-57"/>
                          <a:ext cx="272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8"/>
            <p:cNvGraphicFramePr>
              <a:graphicFrameLocks noChangeAspect="1"/>
            </p:cNvGraphicFramePr>
            <p:nvPr/>
          </p:nvGraphicFramePr>
          <p:xfrm>
            <a:off x="1328" y="-56"/>
            <a:ext cx="272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7000" imgH="253365" progId="Equation.DSMT4">
                    <p:embed/>
                  </p:oleObj>
                </mc:Choice>
                <mc:Fallback>
                  <p:oleObj r:id="rId8" imgW="127000" imgH="253365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" y="-56"/>
                          <a:ext cx="272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8418414" y="3961314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8491438" y="3745414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6155" name="Rectangle 22"/>
          <p:cNvSpPr>
            <a:spLocks noChangeArrowheads="1"/>
          </p:cNvSpPr>
          <p:nvPr/>
        </p:nvSpPr>
        <p:spPr bwMode="auto">
          <a:xfrm>
            <a:off x="524758" y="1227802"/>
            <a:ext cx="2308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、法向量的作用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64" grpId="0" animBg="1"/>
      <p:bldP spid="61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32693" y="1238120"/>
            <a:ext cx="3076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一、特殊平面的法向量：</a:t>
            </a:r>
          </a:p>
        </p:txBody>
      </p:sp>
      <p:sp>
        <p:nvSpPr>
          <p:cNvPr id="59426" name="AutoShape 34"/>
          <p:cNvSpPr>
            <a:spLocks noChangeArrowheads="1"/>
          </p:cNvSpPr>
          <p:nvPr/>
        </p:nvSpPr>
        <p:spPr bwMode="auto">
          <a:xfrm>
            <a:off x="5843170" y="2124463"/>
            <a:ext cx="1947980" cy="333659"/>
          </a:xfrm>
          <a:prstGeom prst="parallelogram">
            <a:avLst>
              <a:gd name="adj" fmla="val 160443"/>
            </a:avLst>
          </a:prstGeom>
          <a:solidFill>
            <a:schemeClr val="accent1">
              <a:alpha val="72156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427" name="AutoShape 35"/>
          <p:cNvSpPr>
            <a:spLocks noChangeArrowheads="1"/>
          </p:cNvSpPr>
          <p:nvPr/>
        </p:nvSpPr>
        <p:spPr bwMode="auto">
          <a:xfrm>
            <a:off x="9388505" y="1988946"/>
            <a:ext cx="1224235" cy="1112607"/>
          </a:xfrm>
          <a:prstGeom prst="parallelogram">
            <a:avLst>
              <a:gd name="adj" fmla="val 0"/>
            </a:avLst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430" name="AutoShape 38"/>
          <p:cNvSpPr>
            <a:spLocks noChangeArrowheads="1"/>
          </p:cNvSpPr>
          <p:nvPr/>
        </p:nvSpPr>
        <p:spPr bwMode="auto">
          <a:xfrm rot="9103769">
            <a:off x="7730657" y="4158760"/>
            <a:ext cx="1081297" cy="971571"/>
          </a:xfrm>
          <a:prstGeom prst="parallelogram">
            <a:avLst>
              <a:gd name="adj" fmla="val 545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449" name="Text Box 57"/>
          <p:cNvSpPr txBox="1">
            <a:spLocks noChangeArrowheads="1"/>
          </p:cNvSpPr>
          <p:nvPr/>
        </p:nvSpPr>
        <p:spPr bwMode="auto">
          <a:xfrm>
            <a:off x="108726" y="1895375"/>
            <a:ext cx="3600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、平行于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xoy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平面：</a:t>
            </a:r>
          </a:p>
        </p:txBody>
      </p:sp>
      <p:grpSp>
        <p:nvGrpSpPr>
          <p:cNvPr id="4" name="Group 59"/>
          <p:cNvGrpSpPr/>
          <p:nvPr/>
        </p:nvGrpSpPr>
        <p:grpSpPr bwMode="auto">
          <a:xfrm>
            <a:off x="5474423" y="1700498"/>
            <a:ext cx="2393270" cy="2116038"/>
            <a:chOff x="3606" y="346"/>
            <a:chExt cx="1951" cy="1725"/>
          </a:xfrm>
        </p:grpSpPr>
        <p:grpSp>
          <p:nvGrpSpPr>
            <p:cNvPr id="7176" name="Group 48"/>
            <p:cNvGrpSpPr/>
            <p:nvPr/>
          </p:nvGrpSpPr>
          <p:grpSpPr bwMode="auto">
            <a:xfrm>
              <a:off x="3606" y="346"/>
              <a:ext cx="1951" cy="1725"/>
              <a:chOff x="3605" y="164"/>
              <a:chExt cx="1951" cy="1725"/>
            </a:xfrm>
          </p:grpSpPr>
          <p:cxnSp>
            <p:nvCxnSpPr>
              <p:cNvPr id="7177" name="AutoShape 30"/>
              <p:cNvCxnSpPr>
                <a:cxnSpLocks noChangeShapeType="1"/>
              </p:cNvCxnSpPr>
              <p:nvPr/>
            </p:nvCxnSpPr>
            <p:spPr bwMode="auto">
              <a:xfrm>
                <a:off x="4377" y="1298"/>
                <a:ext cx="1179" cy="4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8" name="AutoShape 31"/>
              <p:cNvCxnSpPr>
                <a:cxnSpLocks noChangeShapeType="1"/>
              </p:cNvCxnSpPr>
              <p:nvPr/>
            </p:nvCxnSpPr>
            <p:spPr bwMode="auto">
              <a:xfrm flipV="1">
                <a:off x="4377" y="164"/>
                <a:ext cx="1" cy="1134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9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3605" y="1298"/>
                <a:ext cx="772" cy="49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180" name="Group 33"/>
              <p:cNvGrpSpPr/>
              <p:nvPr/>
            </p:nvGrpSpPr>
            <p:grpSpPr bwMode="auto">
              <a:xfrm>
                <a:off x="3981" y="226"/>
                <a:ext cx="1569" cy="1663"/>
                <a:chOff x="3936" y="1315"/>
                <a:chExt cx="1569" cy="1663"/>
              </a:xfrm>
            </p:grpSpPr>
            <p:sp>
              <p:nvSpPr>
                <p:cNvPr id="7181" name="Rectangle 34"/>
                <p:cNvSpPr>
                  <a:spLocks noChangeArrowheads="1"/>
                </p:cNvSpPr>
                <p:nvPr/>
              </p:nvSpPr>
              <p:spPr bwMode="auto">
                <a:xfrm>
                  <a:off x="5424" y="2496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82" name="Rectangle 35"/>
                <p:cNvSpPr>
                  <a:spLocks noChangeArrowheads="1"/>
                </p:cNvSpPr>
                <p:nvPr/>
              </p:nvSpPr>
              <p:spPr bwMode="auto">
                <a:xfrm>
                  <a:off x="4512" y="1315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z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83" name="Rectangle 36"/>
                <p:cNvSpPr>
                  <a:spLocks noChangeArrowheads="1"/>
                </p:cNvSpPr>
                <p:nvPr/>
              </p:nvSpPr>
              <p:spPr bwMode="auto">
                <a:xfrm>
                  <a:off x="3936" y="2784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184" name="Text Box 58"/>
            <p:cNvSpPr txBox="1">
              <a:spLocks noChangeArrowheads="1"/>
            </p:cNvSpPr>
            <p:nvPr/>
          </p:nvSpPr>
          <p:spPr bwMode="auto">
            <a:xfrm>
              <a:off x="4059" y="1253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11" name="Group 65"/>
          <p:cNvGrpSpPr/>
          <p:nvPr/>
        </p:nvGrpSpPr>
        <p:grpSpPr bwMode="auto">
          <a:xfrm>
            <a:off x="6956591" y="4120477"/>
            <a:ext cx="1946135" cy="1720699"/>
            <a:chOff x="3424" y="2387"/>
            <a:chExt cx="1951" cy="1725"/>
          </a:xfrm>
        </p:grpSpPr>
        <p:grpSp>
          <p:nvGrpSpPr>
            <p:cNvPr id="7186" name="Group 40"/>
            <p:cNvGrpSpPr/>
            <p:nvPr/>
          </p:nvGrpSpPr>
          <p:grpSpPr bwMode="auto">
            <a:xfrm>
              <a:off x="3424" y="2387"/>
              <a:ext cx="1951" cy="1725"/>
              <a:chOff x="3605" y="164"/>
              <a:chExt cx="1951" cy="1725"/>
            </a:xfrm>
          </p:grpSpPr>
          <p:cxnSp>
            <p:nvCxnSpPr>
              <p:cNvPr id="7187" name="AutoShape 30"/>
              <p:cNvCxnSpPr>
                <a:cxnSpLocks noChangeShapeType="1"/>
              </p:cNvCxnSpPr>
              <p:nvPr/>
            </p:nvCxnSpPr>
            <p:spPr bwMode="auto">
              <a:xfrm>
                <a:off x="4377" y="1298"/>
                <a:ext cx="1179" cy="4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8" name="AutoShape 31"/>
              <p:cNvCxnSpPr>
                <a:cxnSpLocks noChangeShapeType="1"/>
              </p:cNvCxnSpPr>
              <p:nvPr/>
            </p:nvCxnSpPr>
            <p:spPr bwMode="auto">
              <a:xfrm flipV="1">
                <a:off x="4377" y="164"/>
                <a:ext cx="1" cy="1134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9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3605" y="1298"/>
                <a:ext cx="772" cy="49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190" name="Group 33"/>
              <p:cNvGrpSpPr/>
              <p:nvPr/>
            </p:nvGrpSpPr>
            <p:grpSpPr bwMode="auto">
              <a:xfrm>
                <a:off x="3981" y="226"/>
                <a:ext cx="1569" cy="1663"/>
                <a:chOff x="3936" y="1315"/>
                <a:chExt cx="1569" cy="1663"/>
              </a:xfrm>
            </p:grpSpPr>
            <p:sp>
              <p:nvSpPr>
                <p:cNvPr id="7191" name="Rectangle 34"/>
                <p:cNvSpPr>
                  <a:spLocks noChangeArrowheads="1"/>
                </p:cNvSpPr>
                <p:nvPr/>
              </p:nvSpPr>
              <p:spPr bwMode="auto">
                <a:xfrm>
                  <a:off x="5424" y="2496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92" name="Rectangle 35"/>
                <p:cNvSpPr>
                  <a:spLocks noChangeArrowheads="1"/>
                </p:cNvSpPr>
                <p:nvPr/>
              </p:nvSpPr>
              <p:spPr bwMode="auto">
                <a:xfrm>
                  <a:off x="4512" y="1315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z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93" name="Rectangle 36"/>
                <p:cNvSpPr>
                  <a:spLocks noChangeArrowheads="1"/>
                </p:cNvSpPr>
                <p:nvPr/>
              </p:nvSpPr>
              <p:spPr bwMode="auto">
                <a:xfrm>
                  <a:off x="3936" y="2784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194" name="Text Box 60"/>
            <p:cNvSpPr txBox="1">
              <a:spLocks noChangeArrowheads="1"/>
            </p:cNvSpPr>
            <p:nvPr/>
          </p:nvSpPr>
          <p:spPr bwMode="auto">
            <a:xfrm>
              <a:off x="3878" y="3158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14" name="Group 62"/>
          <p:cNvGrpSpPr/>
          <p:nvPr/>
        </p:nvGrpSpPr>
        <p:grpSpPr bwMode="auto">
          <a:xfrm>
            <a:off x="9070110" y="1485391"/>
            <a:ext cx="2393270" cy="2116038"/>
            <a:chOff x="657" y="2387"/>
            <a:chExt cx="1951" cy="1725"/>
          </a:xfrm>
        </p:grpSpPr>
        <p:grpSp>
          <p:nvGrpSpPr>
            <p:cNvPr id="7196" name="Group 39"/>
            <p:cNvGrpSpPr/>
            <p:nvPr/>
          </p:nvGrpSpPr>
          <p:grpSpPr bwMode="auto">
            <a:xfrm>
              <a:off x="657" y="2387"/>
              <a:ext cx="1951" cy="1725"/>
              <a:chOff x="3605" y="164"/>
              <a:chExt cx="1951" cy="1725"/>
            </a:xfrm>
          </p:grpSpPr>
          <p:cxnSp>
            <p:nvCxnSpPr>
              <p:cNvPr id="7197" name="AutoShape 30"/>
              <p:cNvCxnSpPr>
                <a:cxnSpLocks noChangeShapeType="1"/>
              </p:cNvCxnSpPr>
              <p:nvPr/>
            </p:nvCxnSpPr>
            <p:spPr bwMode="auto">
              <a:xfrm>
                <a:off x="4377" y="1298"/>
                <a:ext cx="1179" cy="4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8" name="AutoShape 31"/>
              <p:cNvCxnSpPr>
                <a:cxnSpLocks noChangeShapeType="1"/>
              </p:cNvCxnSpPr>
              <p:nvPr/>
            </p:nvCxnSpPr>
            <p:spPr bwMode="auto">
              <a:xfrm flipV="1">
                <a:off x="4377" y="164"/>
                <a:ext cx="1" cy="1134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9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3605" y="1298"/>
                <a:ext cx="772" cy="49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200" name="Group 33"/>
              <p:cNvGrpSpPr/>
              <p:nvPr/>
            </p:nvGrpSpPr>
            <p:grpSpPr bwMode="auto">
              <a:xfrm>
                <a:off x="3981" y="226"/>
                <a:ext cx="1569" cy="1663"/>
                <a:chOff x="3936" y="1315"/>
                <a:chExt cx="1569" cy="1663"/>
              </a:xfrm>
            </p:grpSpPr>
            <p:sp>
              <p:nvSpPr>
                <p:cNvPr id="7201" name="Rectangle 34"/>
                <p:cNvSpPr>
                  <a:spLocks noChangeArrowheads="1"/>
                </p:cNvSpPr>
                <p:nvPr/>
              </p:nvSpPr>
              <p:spPr bwMode="auto">
                <a:xfrm>
                  <a:off x="5424" y="2496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02" name="Rectangle 35"/>
                <p:cNvSpPr>
                  <a:spLocks noChangeArrowheads="1"/>
                </p:cNvSpPr>
                <p:nvPr/>
              </p:nvSpPr>
              <p:spPr bwMode="auto">
                <a:xfrm>
                  <a:off x="4512" y="1315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z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03" name="Rectangle 36"/>
                <p:cNvSpPr>
                  <a:spLocks noChangeArrowheads="1"/>
                </p:cNvSpPr>
                <p:nvPr/>
              </p:nvSpPr>
              <p:spPr bwMode="auto">
                <a:xfrm>
                  <a:off x="3936" y="2784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204" name="Text Box 61"/>
            <p:cNvSpPr txBox="1">
              <a:spLocks noChangeArrowheads="1"/>
            </p:cNvSpPr>
            <p:nvPr/>
          </p:nvSpPr>
          <p:spPr bwMode="auto">
            <a:xfrm>
              <a:off x="1156" y="3249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59455" name="Line 63"/>
          <p:cNvSpPr>
            <a:spLocks noChangeShapeType="1"/>
          </p:cNvSpPr>
          <p:nvPr/>
        </p:nvSpPr>
        <p:spPr bwMode="auto">
          <a:xfrm flipH="1" flipV="1">
            <a:off x="5996027" y="2544663"/>
            <a:ext cx="1" cy="33365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456" name="Line 64"/>
          <p:cNvSpPr>
            <a:spLocks noChangeShapeType="1"/>
          </p:cNvSpPr>
          <p:nvPr/>
        </p:nvSpPr>
        <p:spPr bwMode="auto">
          <a:xfrm flipH="1">
            <a:off x="9313256" y="2712285"/>
            <a:ext cx="278459" cy="16683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458" name="Line 66"/>
          <p:cNvSpPr>
            <a:spLocks noChangeShapeType="1"/>
          </p:cNvSpPr>
          <p:nvPr/>
        </p:nvSpPr>
        <p:spPr bwMode="auto">
          <a:xfrm flipV="1">
            <a:off x="7177420" y="4902961"/>
            <a:ext cx="210830" cy="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074" name="Object 67"/>
          <p:cNvGraphicFramePr>
            <a:graphicFrameLocks noGrp="1"/>
          </p:cNvGraphicFramePr>
          <p:nvPr>
            <p:ph sz="half" idx="4294967295"/>
          </p:nvPr>
        </p:nvGraphicFramePr>
        <p:xfrm>
          <a:off x="3148788" y="1709369"/>
          <a:ext cx="16891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165" imgH="254000" progId="Equation.DSMT4">
                  <p:embed/>
                </p:oleObj>
              </mc:Choice>
              <mc:Fallback>
                <p:oleObj r:id="rId2" imgW="685165" imgH="254000" progId="Equation.DSMT4">
                  <p:embed/>
                  <p:pic>
                    <p:nvPicPr>
                      <p:cNvPr id="0" name="Object 6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788" y="1709369"/>
                        <a:ext cx="1689100" cy="62547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1"/>
          <p:cNvGraphicFramePr>
            <a:graphicFrameLocks noGrp="1"/>
          </p:cNvGraphicFramePr>
          <p:nvPr>
            <p:ph sz="quarter" idx="4294967295"/>
          </p:nvPr>
        </p:nvGraphicFramePr>
        <p:xfrm>
          <a:off x="3137679" y="2773450"/>
          <a:ext cx="16510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85165" imgH="254000" progId="Equation.DSMT4">
                  <p:embed/>
                </p:oleObj>
              </mc:Choice>
              <mc:Fallback>
                <p:oleObj r:id="rId4" imgW="685165" imgH="254000" progId="Equation.DSMT4">
                  <p:embed/>
                  <p:pic>
                    <p:nvPicPr>
                      <p:cNvPr id="0" name="Object 7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679" y="2773450"/>
                        <a:ext cx="1651000" cy="611187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74"/>
          <p:cNvGraphicFramePr>
            <a:graphicFrameLocks noGrp="1"/>
          </p:cNvGraphicFramePr>
          <p:nvPr>
            <p:ph sz="quarter" idx="4294967295"/>
          </p:nvPr>
        </p:nvGraphicFramePr>
        <p:xfrm>
          <a:off x="3257535" y="3670250"/>
          <a:ext cx="1770062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85165" imgH="254000" progId="Equation.DSMT4">
                  <p:embed/>
                </p:oleObj>
              </mc:Choice>
              <mc:Fallback>
                <p:oleObj r:id="rId6" imgW="685165" imgH="254000" progId="Equation.DSMT4">
                  <p:embed/>
                  <p:pic>
                    <p:nvPicPr>
                      <p:cNvPr id="0" name="Object 7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35" y="3670250"/>
                        <a:ext cx="1770062" cy="655637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61" name="Text Box 69"/>
          <p:cNvSpPr txBox="1">
            <a:spLocks noChangeArrowheads="1"/>
          </p:cNvSpPr>
          <p:nvPr/>
        </p:nvSpPr>
        <p:spPr bwMode="auto">
          <a:xfrm>
            <a:off x="235106" y="3838474"/>
            <a:ext cx="3600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、平行于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xoz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平面：</a:t>
            </a:r>
          </a:p>
        </p:txBody>
      </p:sp>
      <p:sp>
        <p:nvSpPr>
          <p:cNvPr id="59462" name="Text Box 70"/>
          <p:cNvSpPr txBox="1">
            <a:spLocks noChangeArrowheads="1"/>
          </p:cNvSpPr>
          <p:nvPr/>
        </p:nvSpPr>
        <p:spPr bwMode="auto">
          <a:xfrm>
            <a:off x="181751" y="2903437"/>
            <a:ext cx="3600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、平行于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yoz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平面：</a:t>
            </a: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426" grpId="0" animBg="1"/>
      <p:bldP spid="59427" grpId="0" animBg="1"/>
      <p:bldP spid="59430" grpId="0" animBg="1"/>
      <p:bldP spid="59449" grpId="0"/>
      <p:bldP spid="59461" grpId="0"/>
      <p:bldP spid="594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/>
          <p:nvPr/>
        </p:nvGraphicFramePr>
        <p:xfrm>
          <a:off x="615072" y="2279227"/>
          <a:ext cx="4261530" cy="41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51330" imgH="203200" progId="Equation.3">
                  <p:embed/>
                </p:oleObj>
              </mc:Choice>
              <mc:Fallback>
                <p:oleObj r:id="rId2" imgW="1751330" imgH="20320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072" y="2279227"/>
                        <a:ext cx="4261530" cy="412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/>
          </p:cNvGraphicFramePr>
          <p:nvPr>
            <p:ph sz="half" idx="4294967295"/>
          </p:nvPr>
        </p:nvGraphicFramePr>
        <p:xfrm>
          <a:off x="4620003" y="2190307"/>
          <a:ext cx="1591576" cy="758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95325" imgH="334645" progId="Equation.DSMT4">
                  <p:embed/>
                </p:oleObj>
              </mc:Choice>
              <mc:Fallback>
                <p:oleObj r:id="rId4" imgW="695325" imgH="334645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003" y="2190307"/>
                        <a:ext cx="1591576" cy="75898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2"/>
          <p:cNvGraphicFramePr>
            <a:graphicFrameLocks noGrp="1"/>
          </p:cNvGraphicFramePr>
          <p:nvPr>
            <p:ph sz="half" idx="4294967295"/>
          </p:nvPr>
        </p:nvGraphicFramePr>
        <p:xfrm>
          <a:off x="660400" y="1705861"/>
          <a:ext cx="3925124" cy="41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16760" imgH="215900" progId="Equation.3">
                  <p:embed/>
                </p:oleObj>
              </mc:Choice>
              <mc:Fallback>
                <p:oleObj r:id="rId6" imgW="2016760" imgH="215900" progId="Equation.3">
                  <p:embed/>
                  <p:pic>
                    <p:nvPicPr>
                      <p:cNvPr id="0" name="Object 2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705861"/>
                        <a:ext cx="3925124" cy="4196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/>
          <p:nvPr/>
        </p:nvGrpSpPr>
        <p:grpSpPr bwMode="auto">
          <a:xfrm>
            <a:off x="7266112" y="2125520"/>
            <a:ext cx="3097213" cy="2738438"/>
            <a:chOff x="3606" y="346"/>
            <a:chExt cx="1951" cy="1725"/>
          </a:xfrm>
        </p:grpSpPr>
        <p:grpSp>
          <p:nvGrpSpPr>
            <p:cNvPr id="8196" name="Group 8"/>
            <p:cNvGrpSpPr/>
            <p:nvPr/>
          </p:nvGrpSpPr>
          <p:grpSpPr bwMode="auto">
            <a:xfrm>
              <a:off x="3606" y="346"/>
              <a:ext cx="1951" cy="1725"/>
              <a:chOff x="3605" y="164"/>
              <a:chExt cx="1951" cy="1725"/>
            </a:xfrm>
          </p:grpSpPr>
          <p:cxnSp>
            <p:nvCxnSpPr>
              <p:cNvPr id="8197" name="AutoShape 30"/>
              <p:cNvCxnSpPr>
                <a:cxnSpLocks noChangeShapeType="1"/>
              </p:cNvCxnSpPr>
              <p:nvPr/>
            </p:nvCxnSpPr>
            <p:spPr bwMode="auto">
              <a:xfrm>
                <a:off x="4377" y="1298"/>
                <a:ext cx="1179" cy="4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98" name="AutoShape 31"/>
              <p:cNvCxnSpPr>
                <a:cxnSpLocks noChangeShapeType="1"/>
              </p:cNvCxnSpPr>
              <p:nvPr/>
            </p:nvCxnSpPr>
            <p:spPr bwMode="auto">
              <a:xfrm flipV="1">
                <a:off x="4377" y="164"/>
                <a:ext cx="1" cy="1134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99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3605" y="1298"/>
                <a:ext cx="772" cy="49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200" name="Group 33"/>
              <p:cNvGrpSpPr/>
              <p:nvPr/>
            </p:nvGrpSpPr>
            <p:grpSpPr bwMode="auto">
              <a:xfrm>
                <a:off x="3981" y="226"/>
                <a:ext cx="1569" cy="1663"/>
                <a:chOff x="3936" y="1315"/>
                <a:chExt cx="1569" cy="1663"/>
              </a:xfrm>
            </p:grpSpPr>
            <p:sp>
              <p:nvSpPr>
                <p:cNvPr id="8201" name="Rectangle 34"/>
                <p:cNvSpPr>
                  <a:spLocks noChangeArrowheads="1"/>
                </p:cNvSpPr>
                <p:nvPr/>
              </p:nvSpPr>
              <p:spPr bwMode="auto">
                <a:xfrm>
                  <a:off x="5424" y="2496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02" name="Rectangle 35"/>
                <p:cNvSpPr>
                  <a:spLocks noChangeArrowheads="1"/>
                </p:cNvSpPr>
                <p:nvPr/>
              </p:nvSpPr>
              <p:spPr bwMode="auto">
                <a:xfrm>
                  <a:off x="4512" y="1315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z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03" name="Rectangle 36"/>
                <p:cNvSpPr>
                  <a:spLocks noChangeArrowheads="1"/>
                </p:cNvSpPr>
                <p:nvPr/>
              </p:nvSpPr>
              <p:spPr bwMode="auto">
                <a:xfrm>
                  <a:off x="3936" y="2784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  <a:endPara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204" name="Text Box 16"/>
            <p:cNvSpPr txBox="1">
              <a:spLocks noChangeArrowheads="1"/>
            </p:cNvSpPr>
            <p:nvPr/>
          </p:nvSpPr>
          <p:spPr bwMode="auto">
            <a:xfrm>
              <a:off x="4059" y="1253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66577" name="AutoShape 17"/>
          <p:cNvSpPr>
            <a:spLocks noChangeArrowheads="1"/>
          </p:cNvSpPr>
          <p:nvPr/>
        </p:nvSpPr>
        <p:spPr bwMode="auto">
          <a:xfrm rot="20752222">
            <a:off x="7462961" y="2627170"/>
            <a:ext cx="1812925" cy="1608138"/>
          </a:xfrm>
          <a:prstGeom prst="triangle">
            <a:avLst>
              <a:gd name="adj" fmla="val 67796"/>
            </a:avLst>
          </a:prstGeom>
          <a:solidFill>
            <a:schemeClr val="accent1">
              <a:alpha val="70195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7194672" y="3997183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9210797" y="3420920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7913810" y="2268395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-189294" y="1240532"/>
            <a:ext cx="3600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、平面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graphicFrame>
        <p:nvGraphicFramePr>
          <p:cNvPr id="4117" name="对象 4116"/>
          <p:cNvGraphicFramePr/>
          <p:nvPr/>
        </p:nvGraphicFramePr>
        <p:xfrm>
          <a:off x="738739" y="3063690"/>
          <a:ext cx="5043078" cy="843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348230" imgH="393700" progId="Equation.DSMT4">
                  <p:embed/>
                </p:oleObj>
              </mc:Choice>
              <mc:Fallback>
                <p:oleObj r:id="rId8" imgW="2348230" imgH="393700" progId="Equation.DSMT4">
                  <p:embed/>
                  <p:pic>
                    <p:nvPicPr>
                      <p:cNvPr id="0" name="对象 411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739" y="3063690"/>
                        <a:ext cx="5043078" cy="843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7" grpId="0" animBg="1"/>
      <p:bldP spid="66578" grpId="0"/>
      <p:bldP spid="66579" grpId="0"/>
      <p:bldP spid="66580" grpId="0"/>
      <p:bldP spid="665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7" name="Object 9"/>
          <p:cNvGraphicFramePr>
            <a:graphicFrameLocks noGrp="1"/>
          </p:cNvGraphicFramePr>
          <p:nvPr>
            <p:ph sz="half" idx="4294967295"/>
          </p:nvPr>
        </p:nvGraphicFramePr>
        <p:xfrm>
          <a:off x="7119877" y="3027374"/>
          <a:ext cx="22479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51865" imgH="660400" progId="Equation.3">
                  <p:embed/>
                </p:oleObj>
              </mc:Choice>
              <mc:Fallback>
                <p:oleObj r:id="rId2" imgW="951865" imgH="660400" progId="Equation.3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877" y="3027374"/>
                        <a:ext cx="2247900" cy="155892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9" name="Object 11"/>
          <p:cNvGraphicFramePr>
            <a:graphicFrameLocks noGrp="1"/>
          </p:cNvGraphicFramePr>
          <p:nvPr>
            <p:ph sz="half" idx="4294967295"/>
          </p:nvPr>
        </p:nvGraphicFramePr>
        <p:xfrm>
          <a:off x="1797885" y="4549189"/>
          <a:ext cx="4082054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46200" imgH="457200" progId="Equation.3">
                  <p:embed/>
                </p:oleObj>
              </mc:Choice>
              <mc:Fallback>
                <p:oleObj r:id="rId4" imgW="1346200" imgH="457200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885" y="4549189"/>
                        <a:ext cx="4082054" cy="1143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94635" y="1182862"/>
            <a:ext cx="3076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0C23F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二、一般平面的法向量：</a:t>
            </a: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0" y="1544597"/>
            <a:ext cx="11377914" cy="571705"/>
            <a:chOff x="-2381288" y="178977"/>
            <a:chExt cx="11377913" cy="571504"/>
          </a:xfrm>
        </p:grpSpPr>
        <p:sp>
          <p:nvSpPr>
            <p:cNvPr id="9221" name="Text Box 7"/>
            <p:cNvSpPr txBox="1">
              <a:spLocks noChangeArrowheads="1"/>
            </p:cNvSpPr>
            <p:nvPr/>
          </p:nvSpPr>
          <p:spPr bwMode="auto">
            <a:xfrm>
              <a:off x="-2381288" y="286712"/>
              <a:ext cx="11377913" cy="39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、已知平面的两个向量为                             ，                    ，  求此平面的一个法向量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              </a:t>
              </a:r>
            </a:p>
          </p:txBody>
        </p:sp>
        <p:graphicFrame>
          <p:nvGraphicFramePr>
            <p:cNvPr id="9222" name="Object 4"/>
            <p:cNvGraphicFramePr/>
            <p:nvPr/>
          </p:nvGraphicFramePr>
          <p:xfrm>
            <a:off x="3811540" y="208205"/>
            <a:ext cx="1428760" cy="539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672465" imgH="254000" progId="Equation.3">
                    <p:embed/>
                  </p:oleObj>
                </mc:Choice>
                <mc:Fallback>
                  <p:oleObj r:id="rId6" imgW="672465" imgH="254000" progId="Equation.3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1540" y="208205"/>
                          <a:ext cx="1428760" cy="539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3" name="Object 5"/>
            <p:cNvGraphicFramePr/>
            <p:nvPr/>
          </p:nvGraphicFramePr>
          <p:xfrm>
            <a:off x="1881151" y="178977"/>
            <a:ext cx="1457335" cy="57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647065" imgH="254000" progId="Equation.3">
                    <p:embed/>
                  </p:oleObj>
                </mc:Choice>
                <mc:Fallback>
                  <p:oleObj r:id="rId8" imgW="647065" imgH="254000" progId="Equation.3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1151" y="178977"/>
                          <a:ext cx="1457335" cy="571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12"/>
          <p:cNvGrpSpPr/>
          <p:nvPr/>
        </p:nvGrpSpPr>
        <p:grpSpPr bwMode="auto">
          <a:xfrm>
            <a:off x="-562281" y="1987398"/>
            <a:ext cx="8208963" cy="1039976"/>
            <a:chOff x="-1947415" y="621572"/>
            <a:chExt cx="8208962" cy="1039977"/>
          </a:xfrm>
        </p:grpSpPr>
        <p:sp>
          <p:nvSpPr>
            <p:cNvPr id="9225" name="Text Box 8"/>
            <p:cNvSpPr txBox="1">
              <a:spLocks noChangeArrowheads="1"/>
            </p:cNvSpPr>
            <p:nvPr/>
          </p:nvSpPr>
          <p:spPr bwMode="auto">
            <a:xfrm>
              <a:off x="-1947415" y="799774"/>
              <a:ext cx="8208962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解：设                                为平面的法向量，则有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</a:p>
          </p:txBody>
        </p:sp>
        <p:graphicFrame>
          <p:nvGraphicFramePr>
            <p:cNvPr id="9226" name="Object 6"/>
            <p:cNvGraphicFramePr/>
            <p:nvPr/>
          </p:nvGraphicFramePr>
          <p:xfrm>
            <a:off x="238145" y="621572"/>
            <a:ext cx="2047839" cy="6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761365" imgH="254000" progId="Equation.3">
                    <p:embed/>
                  </p:oleObj>
                </mc:Choice>
                <mc:Fallback>
                  <p:oleObj r:id="rId10" imgW="761365" imgH="254000" progId="Equation.3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45" y="621572"/>
                          <a:ext cx="2047839" cy="682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8615" name="Object 7"/>
          <p:cNvGraphicFramePr/>
          <p:nvPr/>
        </p:nvGraphicFramePr>
        <p:xfrm>
          <a:off x="1813760" y="2874627"/>
          <a:ext cx="16668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647700" imgH="558800" progId="Equation.3">
                  <p:embed/>
                </p:oleObj>
              </mc:Choice>
              <mc:Fallback>
                <p:oleObj r:id="rId12" imgW="647700" imgH="55880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760" y="2874627"/>
                        <a:ext cx="1666875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8"/>
          <p:cNvGraphicFramePr/>
          <p:nvPr/>
        </p:nvGraphicFramePr>
        <p:xfrm>
          <a:off x="3671118" y="3043695"/>
          <a:ext cx="30257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257300" imgH="457200" progId="Equation.3">
                  <p:embed/>
                </p:oleObj>
              </mc:Choice>
              <mc:Fallback>
                <p:oleObj r:id="rId14" imgW="1257300" imgH="457200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118" y="3043695"/>
                        <a:ext cx="3025775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ChangeArrowheads="1"/>
          </p:cNvSpPr>
          <p:nvPr/>
        </p:nvSpPr>
        <p:spPr bwMode="auto">
          <a:xfrm>
            <a:off x="5714268" y="128150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4"/>
          <p:cNvGrpSpPr/>
          <p:nvPr/>
        </p:nvGrpSpPr>
        <p:grpSpPr bwMode="auto">
          <a:xfrm>
            <a:off x="-571978" y="1100562"/>
            <a:ext cx="7376036" cy="654050"/>
            <a:chOff x="285720" y="898495"/>
            <a:chExt cx="7376063" cy="654051"/>
          </a:xfrm>
        </p:grpSpPr>
        <p:sp>
          <p:nvSpPr>
            <p:cNvPr id="10244" name="矩形 7"/>
            <p:cNvSpPr>
              <a:spLocks noChangeArrowheads="1"/>
            </p:cNvSpPr>
            <p:nvPr/>
          </p:nvSpPr>
          <p:spPr bwMode="auto">
            <a:xfrm>
              <a:off x="285720" y="1071563"/>
              <a:ext cx="6715149" cy="40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第一步</a:t>
              </a: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设</a:t>
              </a:r>
              <a:r>
                <a:rPr lang="en-US" altLang="zh-CN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):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设出平面法向量的坐标为            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0245" name="Object 7"/>
            <p:cNvGraphicFramePr/>
            <p:nvPr/>
          </p:nvGraphicFramePr>
          <p:xfrm>
            <a:off x="5667876" y="898495"/>
            <a:ext cx="1993907" cy="654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774065" imgH="254000" progId="Equation.DSMT4">
                    <p:embed/>
                  </p:oleObj>
                </mc:Choice>
                <mc:Fallback>
                  <p:oleObj r:id="rId2" imgW="774065" imgH="254000" progId="Equation.DSMT4">
                    <p:embed/>
                    <p:pic>
                      <p:nvPicPr>
                        <p:cNvPr id="0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7876" y="898495"/>
                          <a:ext cx="1993907" cy="6540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16"/>
          <p:cNvGrpSpPr/>
          <p:nvPr/>
        </p:nvGrpSpPr>
        <p:grpSpPr bwMode="auto">
          <a:xfrm>
            <a:off x="0" y="2356273"/>
            <a:ext cx="10563586" cy="1435503"/>
            <a:chOff x="-1202925" y="6326"/>
            <a:chExt cx="10563660" cy="1435513"/>
          </a:xfrm>
        </p:grpSpPr>
        <p:graphicFrame>
          <p:nvGraphicFramePr>
            <p:cNvPr id="10247" name="Object 5"/>
            <p:cNvGraphicFramePr/>
            <p:nvPr/>
          </p:nvGraphicFramePr>
          <p:xfrm>
            <a:off x="6701654" y="84517"/>
            <a:ext cx="2659081" cy="1357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218565" imgH="482600" progId="Equation.DSMT4">
                    <p:embed/>
                  </p:oleObj>
                </mc:Choice>
                <mc:Fallback>
                  <p:oleObj r:id="rId4" imgW="1218565" imgH="482600" progId="Equation.DSMT4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1654" y="84517"/>
                          <a:ext cx="2659081" cy="1357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8" name="矩形 8"/>
            <p:cNvSpPr>
              <a:spLocks noChangeArrowheads="1"/>
            </p:cNvSpPr>
            <p:nvPr/>
          </p:nvSpPr>
          <p:spPr bwMode="auto">
            <a:xfrm>
              <a:off x="-1202925" y="160004"/>
              <a:ext cx="8429684" cy="4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第三步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列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):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根据                       且                           可列出方程组</a:t>
              </a:r>
            </a:p>
          </p:txBody>
        </p:sp>
        <p:graphicFrame>
          <p:nvGraphicFramePr>
            <p:cNvPr id="10249" name="Object 6"/>
            <p:cNvGraphicFramePr/>
            <p:nvPr/>
          </p:nvGraphicFramePr>
          <p:xfrm>
            <a:off x="3336120" y="26170"/>
            <a:ext cx="1344622" cy="619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95300" imgH="228600" progId="Equation.DSMT4">
                    <p:embed/>
                  </p:oleObj>
                </mc:Choice>
                <mc:Fallback>
                  <p:oleObj r:id="rId6" imgW="495300" imgH="228600" progId="Equation.DSMT4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6120" y="26170"/>
                          <a:ext cx="1344622" cy="619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8"/>
            <p:cNvGraphicFramePr/>
            <p:nvPr/>
          </p:nvGraphicFramePr>
          <p:xfrm>
            <a:off x="1500164" y="6326"/>
            <a:ext cx="1430348" cy="64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508000" imgH="228600" progId="Equation.DSMT4">
                    <p:embed/>
                  </p:oleObj>
                </mc:Choice>
                <mc:Fallback>
                  <p:oleObj r:id="rId8" imgW="508000" imgH="228600" progId="Equation.DSMT4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4" y="6326"/>
                          <a:ext cx="1430348" cy="642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74" name="组合 6173"/>
          <p:cNvGrpSpPr/>
          <p:nvPr/>
        </p:nvGrpSpPr>
        <p:grpSpPr bwMode="auto">
          <a:xfrm>
            <a:off x="504385" y="3146851"/>
            <a:ext cx="6721475" cy="468312"/>
            <a:chOff x="-460" y="1140"/>
            <a:chExt cx="4234" cy="295"/>
          </a:xfrm>
        </p:grpSpPr>
        <p:sp>
          <p:nvSpPr>
            <p:cNvPr id="10252" name="矩形 9"/>
            <p:cNvSpPr>
              <a:spLocks noChangeArrowheads="1"/>
            </p:cNvSpPr>
            <p:nvPr/>
          </p:nvSpPr>
          <p:spPr bwMode="auto">
            <a:xfrm>
              <a:off x="-460" y="1174"/>
              <a:ext cx="42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第四步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):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把         看作常数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用           表示          、   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0253" name="Object 11"/>
            <p:cNvGraphicFramePr/>
            <p:nvPr/>
          </p:nvGraphicFramePr>
          <p:xfrm>
            <a:off x="2822" y="1140"/>
            <a:ext cx="260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27000" imgH="139700" progId="Equation.DSMT4">
                    <p:embed/>
                  </p:oleObj>
                </mc:Choice>
                <mc:Fallback>
                  <p:oleObj r:id="rId10" imgW="127000" imgH="139700" progId="Equation.DSMT4">
                    <p:embed/>
                    <p:pic>
                      <p:nvPicPr>
                        <p:cNvPr id="0" name="Object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2" y="1140"/>
                          <a:ext cx="260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4" name="Object 12"/>
            <p:cNvGraphicFramePr/>
            <p:nvPr/>
          </p:nvGraphicFramePr>
          <p:xfrm>
            <a:off x="3279" y="1165"/>
            <a:ext cx="229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39700" imgH="165100" progId="Equation.DSMT4">
                    <p:embed/>
                  </p:oleObj>
                </mc:Choice>
                <mc:Fallback>
                  <p:oleObj r:id="rId12" imgW="139700" imgH="165100" progId="Equation.DSMT4">
                    <p:embed/>
                    <p:pic>
                      <p:nvPicPr>
                        <p:cNvPr id="0" name="Object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9" y="1165"/>
                          <a:ext cx="229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5" name="Object 13"/>
            <p:cNvGraphicFramePr/>
            <p:nvPr/>
          </p:nvGraphicFramePr>
          <p:xfrm>
            <a:off x="717" y="1140"/>
            <a:ext cx="26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27000" imgH="127000" progId="Equation.DSMT4">
                    <p:embed/>
                  </p:oleObj>
                </mc:Choice>
                <mc:Fallback>
                  <p:oleObj r:id="rId14" imgW="127000" imgH="127000" progId="Equation.DSMT4">
                    <p:embed/>
                    <p:pic>
                      <p:nvPicPr>
                        <p:cNvPr id="0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" y="1140"/>
                          <a:ext cx="260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6" name="Object 14"/>
            <p:cNvGraphicFramePr/>
            <p:nvPr/>
          </p:nvGraphicFramePr>
          <p:xfrm>
            <a:off x="2024" y="1140"/>
            <a:ext cx="26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127000" imgH="127000" progId="Equation.DSMT4">
                    <p:embed/>
                  </p:oleObj>
                </mc:Choice>
                <mc:Fallback>
                  <p:oleObj r:id="rId16" imgW="127000" imgH="127000" progId="Equation.DSMT4">
                    <p:embed/>
                    <p:pic>
                      <p:nvPicPr>
                        <p:cNvPr id="0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4" y="1140"/>
                          <a:ext cx="260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75" name="组合 6174"/>
          <p:cNvGrpSpPr/>
          <p:nvPr/>
        </p:nvGrpSpPr>
        <p:grpSpPr bwMode="auto">
          <a:xfrm>
            <a:off x="446441" y="3767118"/>
            <a:ext cx="9788524" cy="614363"/>
            <a:chOff x="-1350" y="1289"/>
            <a:chExt cx="6166" cy="387"/>
          </a:xfrm>
        </p:grpSpPr>
        <p:sp>
          <p:nvSpPr>
            <p:cNvPr id="10258" name="矩形 10"/>
            <p:cNvSpPr>
              <a:spLocks noChangeArrowheads="1"/>
            </p:cNvSpPr>
            <p:nvPr/>
          </p:nvSpPr>
          <p:spPr bwMode="auto">
            <a:xfrm>
              <a:off x="-1350" y="1357"/>
              <a:ext cx="61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第五步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取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):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取       为任意一个正数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取得越特殊越好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),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便得到平面法向量       的坐标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 </a:t>
              </a:r>
            </a:p>
          </p:txBody>
        </p:sp>
        <p:graphicFrame>
          <p:nvGraphicFramePr>
            <p:cNvPr id="10259" name="Object 15"/>
            <p:cNvGraphicFramePr/>
            <p:nvPr/>
          </p:nvGraphicFramePr>
          <p:xfrm>
            <a:off x="-189" y="1348"/>
            <a:ext cx="26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127000" imgH="127000" progId="Equation.DSMT4">
                    <p:embed/>
                  </p:oleObj>
                </mc:Choice>
                <mc:Fallback>
                  <p:oleObj r:id="rId17" imgW="127000" imgH="127000" progId="Equation.DSMT4">
                    <p:embed/>
                    <p:pic>
                      <p:nvPicPr>
                        <p:cNvPr id="0" name="Object 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89" y="1348"/>
                          <a:ext cx="260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0" name="Object 17"/>
            <p:cNvGraphicFramePr/>
            <p:nvPr/>
          </p:nvGraphicFramePr>
          <p:xfrm>
            <a:off x="3874" y="1289"/>
            <a:ext cx="215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127000" imgH="227965" progId="Equation.DSMT4">
                    <p:embed/>
                  </p:oleObj>
                </mc:Choice>
                <mc:Fallback>
                  <p:oleObj r:id="rId18" imgW="127000" imgH="227965" progId="Equation.DSMT4">
                    <p:embed/>
                    <p:pic>
                      <p:nvPicPr>
                        <p:cNvPr id="0" name="Object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4" y="1289"/>
                          <a:ext cx="215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73" name="组合 6172"/>
          <p:cNvGrpSpPr/>
          <p:nvPr/>
        </p:nvGrpSpPr>
        <p:grpSpPr bwMode="auto">
          <a:xfrm>
            <a:off x="-571940" y="1814936"/>
            <a:ext cx="12195174" cy="820737"/>
            <a:chOff x="-1138" y="391"/>
            <a:chExt cx="7682" cy="517"/>
          </a:xfrm>
        </p:grpSpPr>
        <p:sp>
          <p:nvSpPr>
            <p:cNvPr id="10262" name="矩形 7"/>
            <p:cNvSpPr>
              <a:spLocks noChangeArrowheads="1"/>
            </p:cNvSpPr>
            <p:nvPr/>
          </p:nvSpPr>
          <p:spPr bwMode="auto">
            <a:xfrm>
              <a:off x="-1138" y="462"/>
              <a:ext cx="498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000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第二步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找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):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找出（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求出）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平面内的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两个不共线的         </a:t>
              </a:r>
            </a:p>
            <a:p>
              <a:pPr algn="ctr"/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0263" name="对象 6167"/>
            <p:cNvGraphicFramePr/>
            <p:nvPr/>
          </p:nvGraphicFramePr>
          <p:xfrm>
            <a:off x="4025" y="391"/>
            <a:ext cx="1261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862330" imgH="266065" progId="Equation.DSMT4">
                    <p:embed/>
                  </p:oleObj>
                </mc:Choice>
                <mc:Fallback>
                  <p:oleObj r:id="rId20" imgW="862330" imgH="266065" progId="Equation.DSMT4">
                    <p:embed/>
                    <p:pic>
                      <p:nvPicPr>
                        <p:cNvPr id="0" name="对象 616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391"/>
                          <a:ext cx="1261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4" name="矩形 6170"/>
            <p:cNvSpPr>
              <a:spLocks noChangeArrowheads="1"/>
            </p:cNvSpPr>
            <p:nvPr/>
          </p:nvSpPr>
          <p:spPr bwMode="auto">
            <a:xfrm>
              <a:off x="2998" y="445"/>
              <a:ext cx="9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向量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坐标为</a:t>
              </a:r>
            </a:p>
          </p:txBody>
        </p:sp>
        <p:graphicFrame>
          <p:nvGraphicFramePr>
            <p:cNvPr id="10265" name="Object 5"/>
            <p:cNvGraphicFramePr/>
            <p:nvPr/>
          </p:nvGraphicFramePr>
          <p:xfrm>
            <a:off x="5302" y="399"/>
            <a:ext cx="1242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875030" imgH="266065" progId="Equation.DSMT4">
                    <p:embed/>
                  </p:oleObj>
                </mc:Choice>
                <mc:Fallback>
                  <p:oleObj r:id="rId22" imgW="875030" imgH="266065" progId="Equation.DSMT4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2" y="399"/>
                          <a:ext cx="1242" cy="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方法总结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Object 2"/>
          <p:cNvGraphicFramePr>
            <a:graphicFrameLocks noChangeAspect="1"/>
          </p:cNvGraphicFramePr>
          <p:nvPr/>
        </p:nvGraphicFramePr>
        <p:xfrm>
          <a:off x="3792012" y="1643937"/>
          <a:ext cx="7220292" cy="220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482340" imgH="190500" progId="Word.Document.8">
                  <p:embed/>
                </p:oleObj>
              </mc:Choice>
              <mc:Fallback>
                <p:oleObj name="Document" r:id="rId3" imgW="3482340" imgH="190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012" y="1643937"/>
                        <a:ext cx="7220292" cy="2200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752355" y="1825714"/>
          <a:ext cx="6482005" cy="51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999105" imgH="243840" progId="Word.Document.8">
                  <p:embed/>
                </p:oleObj>
              </mc:Choice>
              <mc:Fallback>
                <p:oleObj r:id="rId5" imgW="2999105" imgH="2438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55" y="1825714"/>
                        <a:ext cx="6482005" cy="514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752355" y="2398961"/>
          <a:ext cx="7603973" cy="62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522980" imgH="290830" progId="Word.Document.8">
                  <p:embed/>
                </p:oleObj>
              </mc:Choice>
              <mc:Fallback>
                <p:oleObj r:id="rId7" imgW="3522980" imgH="29083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55" y="2398961"/>
                        <a:ext cx="7603973" cy="62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6" name="Object 6"/>
          <p:cNvGraphicFramePr>
            <a:graphicFrameLocks noChangeAspect="1"/>
          </p:cNvGraphicFramePr>
          <p:nvPr/>
        </p:nvGraphicFramePr>
        <p:xfrm>
          <a:off x="752355" y="2930356"/>
          <a:ext cx="5953510" cy="1055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761615" imgH="490855" progId="Word.Document.8">
                  <p:embed/>
                </p:oleObj>
              </mc:Choice>
              <mc:Fallback>
                <p:oleObj r:id="rId9" imgW="2761615" imgH="49085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55" y="2930356"/>
                        <a:ext cx="5953510" cy="1055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7" name="Object 7"/>
          <p:cNvGraphicFramePr>
            <a:graphicFrameLocks noChangeAspect="1"/>
          </p:cNvGraphicFramePr>
          <p:nvPr/>
        </p:nvGraphicFramePr>
        <p:xfrm>
          <a:off x="6705865" y="2824439"/>
          <a:ext cx="1729882" cy="180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801370" imgH="841375" progId="Word.Document.8">
                  <p:embed/>
                </p:oleObj>
              </mc:Choice>
              <mc:Fallback>
                <p:oleObj r:id="rId11" imgW="801370" imgH="8413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865" y="2824439"/>
                        <a:ext cx="1729882" cy="180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8"/>
          <p:cNvGraphicFramePr>
            <a:graphicFrameLocks noChangeAspect="1"/>
          </p:cNvGraphicFramePr>
          <p:nvPr/>
        </p:nvGraphicFramePr>
        <p:xfrm>
          <a:off x="775984" y="4043612"/>
          <a:ext cx="3352910" cy="60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62100" imgH="281305" progId="Word.Document.8">
                  <p:embed/>
                </p:oleObj>
              </mc:Choice>
              <mc:Fallback>
                <p:oleObj r:id="rId13" imgW="1562100" imgH="28130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84" y="4043612"/>
                        <a:ext cx="3352910" cy="60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9" name="Object 9"/>
          <p:cNvGraphicFramePr>
            <a:graphicFrameLocks noChangeAspect="1"/>
          </p:cNvGraphicFramePr>
          <p:nvPr/>
        </p:nvGraphicFramePr>
        <p:xfrm>
          <a:off x="660400" y="4651525"/>
          <a:ext cx="6918086" cy="51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3203575" imgH="243840" progId="Word.Document.8">
                  <p:embed/>
                </p:oleObj>
              </mc:Choice>
              <mc:Fallback>
                <p:oleObj r:id="rId15" imgW="3203575" imgH="24384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651525"/>
                        <a:ext cx="6918086" cy="514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巩固训练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03931" y="1269028"/>
            <a:ext cx="11341142" cy="418387"/>
            <a:chOff x="603931" y="1269028"/>
            <a:chExt cx="11341142" cy="418387"/>
          </a:xfrm>
        </p:grpSpPr>
        <p:sp>
          <p:nvSpPr>
            <p:cNvPr id="3" name="Rectangle 86"/>
            <p:cNvSpPr>
              <a:spLocks noChangeArrowheads="1"/>
            </p:cNvSpPr>
            <p:nvPr/>
          </p:nvSpPr>
          <p:spPr bwMode="auto">
            <a:xfrm>
              <a:off x="603931" y="1287305"/>
              <a:ext cx="1134114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练习1：在空间直角坐标系中,已知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                               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0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   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,试求平面ABC的一个法向量.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endPara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255" name="Picture 87" descr="C:\Users\ADMINI~1\AppData\Local\Temp\ksohtml10196\wps1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1408" y="1269028"/>
              <a:ext cx="2221683" cy="37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6" name="Picture 88" descr="C:\Users\ADMINI~1\AppData\Local\Temp\ksohtml10196\wps2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268" y="1330516"/>
              <a:ext cx="1057479" cy="356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5"/>
          <p:cNvGraphicFramePr/>
          <p:nvPr/>
        </p:nvGraphicFramePr>
        <p:xfrm>
          <a:off x="1320800" y="2556227"/>
          <a:ext cx="6925700" cy="101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581400" imgH="190500" progId="Word.Document.8">
                  <p:embed/>
                </p:oleObj>
              </mc:Choice>
              <mc:Fallback>
                <p:oleObj name="Document" r:id="rId2" imgW="3581400" imgH="190500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556227"/>
                        <a:ext cx="6925700" cy="1013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11"/>
          <p:cNvGraphicFramePr/>
          <p:nvPr/>
        </p:nvGraphicFramePr>
        <p:xfrm>
          <a:off x="1626014" y="1898463"/>
          <a:ext cx="5396660" cy="42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999105" imgH="243840" progId="Word.Document.8">
                  <p:embed/>
                </p:oleObj>
              </mc:Choice>
              <mc:Fallback>
                <p:oleObj r:id="rId4" imgW="2999105" imgH="243840" progId="Word.Document.8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014" y="1898463"/>
                        <a:ext cx="5396660" cy="427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12"/>
          <p:cNvGraphicFramePr/>
          <p:nvPr/>
        </p:nvGraphicFramePr>
        <p:xfrm>
          <a:off x="1626014" y="2445980"/>
          <a:ext cx="6067977" cy="526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220085" imgH="282575" progId="Word.Document.8">
                  <p:embed/>
                </p:oleObj>
              </mc:Choice>
              <mc:Fallback>
                <p:oleObj r:id="rId6" imgW="3220085" imgH="282575" progId="Word.Documen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014" y="2445980"/>
                        <a:ext cx="6067977" cy="526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13"/>
          <p:cNvGraphicFramePr/>
          <p:nvPr/>
        </p:nvGraphicFramePr>
        <p:xfrm>
          <a:off x="1510539" y="3134521"/>
          <a:ext cx="5627609" cy="1117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950210" imgH="570230" progId="Word.Document.8">
                  <p:embed/>
                </p:oleObj>
              </mc:Choice>
              <mc:Fallback>
                <p:oleObj r:id="rId8" imgW="2950210" imgH="570230" progId="Word.Document.8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539" y="3134521"/>
                        <a:ext cx="5627609" cy="1117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14"/>
          <p:cNvGraphicFramePr/>
          <p:nvPr/>
        </p:nvGraphicFramePr>
        <p:xfrm>
          <a:off x="7323304" y="3083223"/>
          <a:ext cx="2225869" cy="140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060450" imgH="667385" progId="Word.Document.8">
                  <p:embed/>
                </p:oleObj>
              </mc:Choice>
              <mc:Fallback>
                <p:oleObj r:id="rId10" imgW="1060450" imgH="667385" progId="Word.Document.8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304" y="3083223"/>
                        <a:ext cx="2225869" cy="140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15"/>
          <p:cNvGraphicFramePr/>
          <p:nvPr/>
        </p:nvGraphicFramePr>
        <p:xfrm>
          <a:off x="1550002" y="4128352"/>
          <a:ext cx="5773302" cy="895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602865" imgH="408305" progId="Word.Document.8">
                  <p:embed/>
                </p:oleObj>
              </mc:Choice>
              <mc:Fallback>
                <p:oleObj r:id="rId12" imgW="2602865" imgH="408305" progId="Word.Document.8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002" y="4128352"/>
                        <a:ext cx="5773302" cy="895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16"/>
          <p:cNvGraphicFramePr/>
          <p:nvPr/>
        </p:nvGraphicFramePr>
        <p:xfrm>
          <a:off x="1550002" y="5173862"/>
          <a:ext cx="5924329" cy="81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3852545" imgH="484505" progId="Word.Document.8">
                  <p:embed/>
                </p:oleObj>
              </mc:Choice>
              <mc:Fallback>
                <p:oleObj r:id="rId14" imgW="3852545" imgH="484505" progId="Word.Document.8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002" y="5173862"/>
                        <a:ext cx="5924329" cy="81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巩固训练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5903" y="1215403"/>
            <a:ext cx="9422772" cy="508974"/>
            <a:chOff x="660400" y="1100822"/>
            <a:chExt cx="9422772" cy="508974"/>
          </a:xfrm>
        </p:grpSpPr>
        <p:sp>
          <p:nvSpPr>
            <p:cNvPr id="2" name="Rectangle 79"/>
            <p:cNvSpPr>
              <a:spLocks noChangeArrowheads="1"/>
            </p:cNvSpPr>
            <p:nvPr/>
          </p:nvSpPr>
          <p:spPr bwMode="auto">
            <a:xfrm>
              <a:off x="660400" y="1179246"/>
              <a:ext cx="942277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练习2：已知 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                                                          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求平面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    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的单位法向量.</a:t>
              </a:r>
            </a:p>
          </p:txBody>
        </p:sp>
        <p:pic>
          <p:nvPicPr>
            <p:cNvPr id="8272" name="Picture 80" descr="C:\Users\ADMINI~1\AppData\Local\Temp\ksohtml14156\wps1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952" y="1100822"/>
              <a:ext cx="3737779" cy="508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73" name="Picture 81" descr="C:\Users\ADMINI~1\AppData\Local\Temp\ksohtml14156\wps2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8201" y="1203723"/>
              <a:ext cx="732250" cy="35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宽屏</PresentationFormat>
  <Paragraphs>144</Paragraphs>
  <Slides>17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Calibri</vt:lpstr>
      <vt:lpstr>思源黑体 CN Medium</vt:lpstr>
      <vt:lpstr>Arial</vt:lpstr>
      <vt:lpstr>思源黑体 CN Light</vt:lpstr>
      <vt:lpstr>FandolFang R</vt:lpstr>
      <vt:lpstr>办公资源网：www.bangongziyuan.com</vt:lpstr>
      <vt:lpstr>Equation.DSMT4</vt:lpstr>
      <vt:lpstr>Microsoft 公式 3.0</vt:lpstr>
      <vt:lpstr>Document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2020-09-21T02:06:49Z</dcterms:created>
  <dcterms:modified xsi:type="dcterms:W3CDTF">2021-01-09T10:11:50Z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