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7" r:id="rId14"/>
    <p:sldId id="270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Light" panose="02010600030101010101" charset="-122"/>
      <p:regular r:id="rId18"/>
    </p:embeddedFont>
    <p:embeddedFont>
      <p:font typeface="思源黑体 CN Medium" panose="02010600030101010101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1158" y="1602"/>
      </p:cViewPr>
      <p:guideLst>
        <p:guide pos="415"/>
        <p:guide pos="7256"/>
        <p:guide orient="horz" pos="600"/>
        <p:guide orient="horz" pos="664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3D8D549-A99A-4618-94B3-DB7B1591C81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44FADE6-D74C-4121-A9C9-6DF39E557BC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4915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9" name="文本占位符 4915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知识要点</a:t>
            </a:r>
            <a:r>
              <a:rPr lang="en-US" altLang="zh-CN"/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7" name="文本占位符 5120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例</a:t>
            </a:r>
            <a:r>
              <a:rPr lang="en-US" altLang="zh-CN"/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5324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3315" name="文本占位符 5325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例</a:t>
            </a:r>
            <a:r>
              <a:rPr lang="en-US" altLang="zh-CN"/>
              <a:t>1</a:t>
            </a:r>
            <a:r>
              <a:rPr lang="zh-CN" altLang="en-US"/>
              <a:t>答案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6246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4" name="文本占位符 6246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例</a:t>
            </a:r>
            <a:r>
              <a:rPr lang="en-US" altLang="zh-CN"/>
              <a:t>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6451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0482" name="文本占位符 645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例</a:t>
            </a:r>
            <a:r>
              <a:rPr lang="en-US" altLang="zh-CN"/>
              <a:t>2</a:t>
            </a:r>
            <a:r>
              <a:rPr lang="zh-CN" altLang="en-US"/>
              <a:t>答案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E65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E65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64.bin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6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8.emf"/><Relationship Id="rId26" Type="http://schemas.openxmlformats.org/officeDocument/2006/relationships/image" Target="../media/image82.e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emf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81.emf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71.e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6.wmf"/><Relationship Id="rId22" Type="http://schemas.openxmlformats.org/officeDocument/2006/relationships/image" Target="../media/image8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2.wmf"/><Relationship Id="rId21" Type="http://schemas.openxmlformats.org/officeDocument/2006/relationships/image" Target="../media/image10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15.wmf"/><Relationship Id="rId21" Type="http://schemas.openxmlformats.org/officeDocument/2006/relationships/image" Target="../media/image24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2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9.emf"/><Relationship Id="rId17" Type="http://schemas.openxmlformats.org/officeDocument/2006/relationships/oleObject" Target="../embeddings/oleObject33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10" Type="http://schemas.openxmlformats.org/officeDocument/2006/relationships/image" Target="../media/image28.e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0.emf"/><Relationship Id="rId22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5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wmf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2.wmf"/><Relationship Id="rId22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12" Type="http://schemas.openxmlformats.org/officeDocument/2006/relationships/image" Target="../media/image55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53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2380" r="31678" b="14303"/>
          <a:stretch>
            <a:fillRect/>
          </a:stretch>
        </p:blipFill>
        <p:spPr>
          <a:xfrm>
            <a:off x="6874" y="1286467"/>
            <a:ext cx="4366351" cy="3764096"/>
          </a:xfrm>
          <a:custGeom>
            <a:avLst/>
            <a:gdLst>
              <a:gd name="connsiteX0" fmla="*/ 2399925 w 4799849"/>
              <a:gd name="connsiteY0" fmla="*/ 0 h 4137801"/>
              <a:gd name="connsiteX1" fmla="*/ 4799849 w 4799849"/>
              <a:gd name="connsiteY1" fmla="*/ 4137801 h 4137801"/>
              <a:gd name="connsiteX2" fmla="*/ 0 w 4799849"/>
              <a:gd name="connsiteY2" fmla="*/ 4137801 h 413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9849" h="4137801">
                <a:moveTo>
                  <a:pt x="2399925" y="0"/>
                </a:moveTo>
                <a:lnTo>
                  <a:pt x="4799849" y="4137801"/>
                </a:lnTo>
                <a:lnTo>
                  <a:pt x="0" y="4137801"/>
                </a:lnTo>
                <a:close/>
              </a:path>
            </a:pathLst>
          </a:custGeom>
        </p:spPr>
      </p:pic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6E6558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199264" y="1286466"/>
            <a:ext cx="4683951" cy="4037889"/>
          </a:xfrm>
          <a:prstGeom prst="triangle">
            <a:avLst/>
          </a:prstGeom>
          <a:solidFill>
            <a:srgbClr val="B4E5EA">
              <a:alpha val="14000"/>
            </a:srgb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0" y="307028"/>
            <a:ext cx="2687347" cy="2316678"/>
          </a:xfrm>
          <a:prstGeom prst="triangle">
            <a:avLst/>
          </a:prstGeom>
          <a:solidFill>
            <a:srgbClr val="6E6558">
              <a:alpha val="500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417578"/>
              <a:ext cx="5033249" cy="1503146"/>
              <a:chOff x="-4714868" y="2196643"/>
              <a:chExt cx="5033249" cy="1503146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E655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96643"/>
                <a:ext cx="5033249" cy="830300"/>
                <a:chOff x="-4714868" y="2196643"/>
                <a:chExt cx="5033249" cy="830300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14868" y="2196643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3.2</a:t>
                  </a:r>
                  <a:r>
                    <a:rPr lang="zh-CN" altLang="en-US" sz="36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立体几何中的向量方法</a:t>
                  </a:r>
                  <a:r>
                    <a:rPr lang="zh-CN" altLang="en-US" sz="18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第四课时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空间向量与立体几何</a:t>
              </a:r>
            </a:p>
          </p:txBody>
        </p:sp>
      </p:grpSp>
      <p:sp>
        <p:nvSpPr>
          <p:cNvPr id="32" name="等腰三角形 31"/>
          <p:cNvSpPr/>
          <p:nvPr/>
        </p:nvSpPr>
        <p:spPr>
          <a:xfrm>
            <a:off x="6874" y="3784823"/>
            <a:ext cx="3360584" cy="2897055"/>
          </a:xfrm>
          <a:prstGeom prst="triangle">
            <a:avLst/>
          </a:prstGeom>
          <a:solidFill>
            <a:srgbClr val="6E6558">
              <a:alpha val="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直角三角形 4"/>
          <p:cNvSpPr/>
          <p:nvPr/>
        </p:nvSpPr>
        <p:spPr>
          <a:xfrm rot="16200000">
            <a:off x="10116481" y="4812139"/>
            <a:ext cx="2072201" cy="2072201"/>
          </a:xfrm>
          <a:prstGeom prst="rtTriangle">
            <a:avLst/>
          </a:prstGeom>
          <a:solidFill>
            <a:srgbClr val="6E6558">
              <a:alpha val="49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60417"/>
          <p:cNvSpPr>
            <a:spLocks noChangeArrowheads="1"/>
          </p:cNvSpPr>
          <p:nvPr/>
        </p:nvSpPr>
        <p:spPr bwMode="auto">
          <a:xfrm>
            <a:off x="658813" y="1160423"/>
            <a:ext cx="1089564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、课本第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页练习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60°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的二面角的棱上有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两点，直线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分别在这个二面角的两个半平面内，且都垂直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，已知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，求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grpSp>
        <p:nvGrpSpPr>
          <p:cNvPr id="60419" name="组合 60418"/>
          <p:cNvGrpSpPr/>
          <p:nvPr/>
        </p:nvGrpSpPr>
        <p:grpSpPr bwMode="auto">
          <a:xfrm>
            <a:off x="7282816" y="2941173"/>
            <a:ext cx="3737982" cy="1860251"/>
            <a:chOff x="0" y="0"/>
            <a:chExt cx="1497" cy="745"/>
          </a:xfrm>
        </p:grpSpPr>
        <p:sp>
          <p:nvSpPr>
            <p:cNvPr id="16387" name="平行四边形 60419"/>
            <p:cNvSpPr>
              <a:spLocks noChangeArrowheads="1"/>
            </p:cNvSpPr>
            <p:nvPr/>
          </p:nvSpPr>
          <p:spPr bwMode="auto">
            <a:xfrm>
              <a:off x="0" y="384"/>
              <a:ext cx="1497" cy="361"/>
            </a:xfrm>
            <a:prstGeom prst="parallelogram">
              <a:avLst>
                <a:gd name="adj" fmla="val 103670"/>
              </a:avLst>
            </a:prstGeom>
            <a:noFill/>
            <a:ln w="2540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88" name="文本框 60420"/>
            <p:cNvSpPr txBox="1">
              <a:spLocks noChangeArrowheads="1"/>
            </p:cNvSpPr>
            <p:nvPr/>
          </p:nvSpPr>
          <p:spPr bwMode="auto">
            <a:xfrm>
              <a:off x="976" y="134"/>
              <a:ext cx="17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6389" name="直接连接符 60421"/>
            <p:cNvSpPr>
              <a:spLocks noChangeShapeType="1"/>
            </p:cNvSpPr>
            <p:nvPr/>
          </p:nvSpPr>
          <p:spPr bwMode="auto">
            <a:xfrm flipH="1" flipV="1">
              <a:off x="208" y="1"/>
              <a:ext cx="176" cy="3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0" name="直接连接符 60422"/>
            <p:cNvSpPr>
              <a:spLocks noChangeShapeType="1"/>
            </p:cNvSpPr>
            <p:nvPr/>
          </p:nvSpPr>
          <p:spPr bwMode="auto">
            <a:xfrm flipH="1" flipV="1">
              <a:off x="1308" y="7"/>
              <a:ext cx="180" cy="3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1" name="直接连接符 60423"/>
            <p:cNvSpPr>
              <a:spLocks noChangeShapeType="1"/>
            </p:cNvSpPr>
            <p:nvPr/>
          </p:nvSpPr>
          <p:spPr bwMode="auto">
            <a:xfrm>
              <a:off x="202" y="7"/>
              <a:ext cx="11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2" name="直接连接符 60424"/>
            <p:cNvSpPr>
              <a:spLocks noChangeShapeType="1"/>
            </p:cNvSpPr>
            <p:nvPr/>
          </p:nvSpPr>
          <p:spPr bwMode="auto">
            <a:xfrm>
              <a:off x="480" y="144"/>
              <a:ext cx="432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3" name="直接连接符 60425"/>
            <p:cNvSpPr>
              <a:spLocks noChangeShapeType="1"/>
            </p:cNvSpPr>
            <p:nvPr/>
          </p:nvSpPr>
          <p:spPr bwMode="auto">
            <a:xfrm flipV="1">
              <a:off x="912" y="384"/>
              <a:ext cx="240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4" name="直接连接符 60426"/>
            <p:cNvSpPr>
              <a:spLocks noChangeShapeType="1"/>
            </p:cNvSpPr>
            <p:nvPr/>
          </p:nvSpPr>
          <p:spPr bwMode="auto">
            <a:xfrm>
              <a:off x="480" y="144"/>
              <a:ext cx="96" cy="2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5" name="文本框 60427"/>
            <p:cNvSpPr txBox="1">
              <a:spLocks noChangeArrowheads="1"/>
            </p:cNvSpPr>
            <p:nvPr/>
          </p:nvSpPr>
          <p:spPr bwMode="auto">
            <a:xfrm>
              <a:off x="386" y="306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6396" name="文本框 60428"/>
            <p:cNvSpPr txBox="1">
              <a:spLocks noChangeArrowheads="1"/>
            </p:cNvSpPr>
            <p:nvPr/>
          </p:nvSpPr>
          <p:spPr bwMode="auto">
            <a:xfrm>
              <a:off x="432" y="0"/>
              <a:ext cx="27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6397" name="文本框 60429"/>
            <p:cNvSpPr txBox="1">
              <a:spLocks noChangeArrowheads="1"/>
            </p:cNvSpPr>
            <p:nvPr/>
          </p:nvSpPr>
          <p:spPr bwMode="auto">
            <a:xfrm>
              <a:off x="816" y="528"/>
              <a:ext cx="27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graphicFrame>
          <p:nvGraphicFramePr>
            <p:cNvPr id="16398" name="对象 60430"/>
            <p:cNvGraphicFramePr>
              <a:graphicFrameLocks noChangeAspect="1"/>
            </p:cNvGraphicFramePr>
            <p:nvPr/>
          </p:nvGraphicFramePr>
          <p:xfrm>
            <a:off x="123" y="592"/>
            <a:ext cx="172" cy="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54940" imgH="142240" progId="Equation.DSMT4">
                    <p:embed/>
                  </p:oleObj>
                </mc:Choice>
                <mc:Fallback>
                  <p:oleObj r:id="rId2" imgW="154940" imgH="142240" progId="Equation.DSMT4">
                    <p:embed/>
                    <p:pic>
                      <p:nvPicPr>
                        <p:cNvPr id="0" name="对象 604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" y="592"/>
                          <a:ext cx="172" cy="1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9" name="对象 60431"/>
            <p:cNvGraphicFramePr>
              <a:graphicFrameLocks noChangeAspect="1"/>
            </p:cNvGraphicFramePr>
            <p:nvPr/>
          </p:nvGraphicFramePr>
          <p:xfrm>
            <a:off x="283" y="15"/>
            <a:ext cx="19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67005" imgH="205740" progId="Equation.DSMT4">
                    <p:embed/>
                  </p:oleObj>
                </mc:Choice>
                <mc:Fallback>
                  <p:oleObj r:id="rId4" imgW="167005" imgH="205740" progId="Equation.DSMT4">
                    <p:embed/>
                    <p:pic>
                      <p:nvPicPr>
                        <p:cNvPr id="0" name="对象 604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" y="15"/>
                          <a:ext cx="193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0434" name="对象 60433"/>
          <p:cNvGraphicFramePr/>
          <p:nvPr/>
        </p:nvGraphicFramePr>
        <p:xfrm>
          <a:off x="1058871" y="2070563"/>
          <a:ext cx="2823407" cy="62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48765" imgH="342900" progId="Equation.DSMT4">
                  <p:embed/>
                </p:oleObj>
              </mc:Choice>
              <mc:Fallback>
                <p:oleObj r:id="rId6" imgW="1548765" imgH="342900" progId="Equation.DSMT4">
                  <p:embed/>
                  <p:pic>
                    <p:nvPicPr>
                      <p:cNvPr id="0" name="对象 6043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71" y="2070563"/>
                        <a:ext cx="2823407" cy="625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5" name="对象 60434"/>
          <p:cNvGraphicFramePr/>
          <p:nvPr/>
        </p:nvGraphicFramePr>
        <p:xfrm>
          <a:off x="1058871" y="2914367"/>
          <a:ext cx="6223945" cy="6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453130" imgH="342900" progId="Equation.DSMT4">
                  <p:embed/>
                </p:oleObj>
              </mc:Choice>
              <mc:Fallback>
                <p:oleObj r:id="rId8" imgW="3453130" imgH="342900" progId="Equation.DSMT4">
                  <p:embed/>
                  <p:pic>
                    <p:nvPicPr>
                      <p:cNvPr id="0" name="对象 6043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71" y="2914367"/>
                        <a:ext cx="6223945" cy="61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6" name="对象 60435"/>
          <p:cNvGraphicFramePr/>
          <p:nvPr/>
        </p:nvGraphicFramePr>
        <p:xfrm>
          <a:off x="1058871" y="3751098"/>
          <a:ext cx="5196994" cy="472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514600" imgH="228600" progId="Equation.DSMT4">
                  <p:embed/>
                </p:oleObj>
              </mc:Choice>
              <mc:Fallback>
                <p:oleObj r:id="rId10" imgW="2514600" imgH="228600" progId="Equation.DSMT4">
                  <p:embed/>
                  <p:pic>
                    <p:nvPicPr>
                      <p:cNvPr id="0" name="对象 6043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71" y="3751098"/>
                        <a:ext cx="5196994" cy="472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8" name="对象 60437"/>
          <p:cNvGraphicFramePr/>
          <p:nvPr/>
        </p:nvGraphicFramePr>
        <p:xfrm>
          <a:off x="1058871" y="4442133"/>
          <a:ext cx="640782" cy="359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16865" imgH="177800" progId="Equation.DSMT4">
                  <p:embed/>
                </p:oleObj>
              </mc:Choice>
              <mc:Fallback>
                <p:oleObj r:id="rId12" imgW="316865" imgH="177800" progId="Equation.DSMT4">
                  <p:embed/>
                  <p:pic>
                    <p:nvPicPr>
                      <p:cNvPr id="0" name="对象 6043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71" y="4442133"/>
                        <a:ext cx="640782" cy="359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9" name="对象 60438"/>
          <p:cNvGraphicFramePr/>
          <p:nvPr/>
        </p:nvGraphicFramePr>
        <p:xfrm>
          <a:off x="1058871" y="5020005"/>
          <a:ext cx="1476773" cy="64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786765" imgH="342900" progId="Equation.DSMT4">
                  <p:embed/>
                </p:oleObj>
              </mc:Choice>
              <mc:Fallback>
                <p:oleObj r:id="rId14" imgW="786765" imgH="342900" progId="Equation.DSMT4">
                  <p:embed/>
                  <p:pic>
                    <p:nvPicPr>
                      <p:cNvPr id="0" name="对象 6043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71" y="5020005"/>
                        <a:ext cx="1476773" cy="64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61442"/>
          <p:cNvGrpSpPr/>
          <p:nvPr/>
        </p:nvGrpSpPr>
        <p:grpSpPr bwMode="auto">
          <a:xfrm>
            <a:off x="7107212" y="2459427"/>
            <a:ext cx="3257280" cy="2661213"/>
            <a:chOff x="3696" y="768"/>
            <a:chExt cx="1776" cy="1451"/>
          </a:xfrm>
        </p:grpSpPr>
        <p:sp>
          <p:nvSpPr>
            <p:cNvPr id="17411" name="直接连接符 61443"/>
            <p:cNvSpPr>
              <a:spLocks noChangeShapeType="1"/>
            </p:cNvSpPr>
            <p:nvPr/>
          </p:nvSpPr>
          <p:spPr bwMode="auto">
            <a:xfrm flipH="1" flipV="1">
              <a:off x="4345" y="797"/>
              <a:ext cx="0" cy="7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2" name="文本框 61444"/>
            <p:cNvSpPr txBox="1">
              <a:spLocks noChangeArrowheads="1"/>
            </p:cNvSpPr>
            <p:nvPr/>
          </p:nvSpPr>
          <p:spPr bwMode="auto">
            <a:xfrm>
              <a:off x="3696" y="1968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7413" name="文本框 61445"/>
            <p:cNvSpPr txBox="1">
              <a:spLocks noChangeArrowheads="1"/>
            </p:cNvSpPr>
            <p:nvPr/>
          </p:nvSpPr>
          <p:spPr bwMode="auto">
            <a:xfrm>
              <a:off x="4174" y="768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17414" name="文本框 61446"/>
            <p:cNvSpPr txBox="1">
              <a:spLocks noChangeArrowheads="1"/>
            </p:cNvSpPr>
            <p:nvPr/>
          </p:nvSpPr>
          <p:spPr bwMode="auto">
            <a:xfrm>
              <a:off x="4128" y="1392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17415" name="文本框 61447"/>
            <p:cNvSpPr txBox="1">
              <a:spLocks noChangeArrowheads="1"/>
            </p:cNvSpPr>
            <p:nvPr/>
          </p:nvSpPr>
          <p:spPr bwMode="auto">
            <a:xfrm>
              <a:off x="5335" y="1431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7416" name="文本框 61448"/>
            <p:cNvSpPr txBox="1">
              <a:spLocks noChangeArrowheads="1"/>
            </p:cNvSpPr>
            <p:nvPr/>
          </p:nvSpPr>
          <p:spPr bwMode="auto">
            <a:xfrm>
              <a:off x="4823" y="2025"/>
              <a:ext cx="1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7417" name="直接连接符 61449"/>
            <p:cNvSpPr>
              <a:spLocks noChangeShapeType="1"/>
            </p:cNvSpPr>
            <p:nvPr/>
          </p:nvSpPr>
          <p:spPr bwMode="auto">
            <a:xfrm>
              <a:off x="4346" y="795"/>
              <a:ext cx="506" cy="121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8" name="文本框 61450"/>
            <p:cNvSpPr txBox="1">
              <a:spLocks noChangeArrowheads="1"/>
            </p:cNvSpPr>
            <p:nvPr/>
          </p:nvSpPr>
          <p:spPr bwMode="auto">
            <a:xfrm>
              <a:off x="3888" y="1632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17419" name="文本框 61451"/>
            <p:cNvSpPr txBox="1">
              <a:spLocks noChangeArrowheads="1"/>
            </p:cNvSpPr>
            <p:nvPr/>
          </p:nvSpPr>
          <p:spPr bwMode="auto">
            <a:xfrm>
              <a:off x="4656" y="1200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17420" name="直接连接符 61452"/>
            <p:cNvSpPr>
              <a:spLocks noChangeShapeType="1"/>
            </p:cNvSpPr>
            <p:nvPr/>
          </p:nvSpPr>
          <p:spPr bwMode="auto">
            <a:xfrm flipH="1">
              <a:off x="4109" y="1389"/>
              <a:ext cx="484" cy="3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1" name="直接连接符 61453"/>
            <p:cNvSpPr>
              <a:spLocks noChangeShapeType="1"/>
            </p:cNvSpPr>
            <p:nvPr/>
          </p:nvSpPr>
          <p:spPr bwMode="auto">
            <a:xfrm>
              <a:off x="4593" y="1389"/>
              <a:ext cx="774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2" name="直接连接符 61454"/>
            <p:cNvSpPr>
              <a:spLocks noChangeShapeType="1"/>
            </p:cNvSpPr>
            <p:nvPr/>
          </p:nvSpPr>
          <p:spPr bwMode="auto">
            <a:xfrm flipV="1">
              <a:off x="4109" y="1550"/>
              <a:ext cx="1226" cy="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3" name="直接连接符 61455"/>
            <p:cNvSpPr>
              <a:spLocks noChangeShapeType="1"/>
            </p:cNvSpPr>
            <p:nvPr/>
          </p:nvSpPr>
          <p:spPr bwMode="auto">
            <a:xfrm flipH="1">
              <a:off x="3838" y="1529"/>
              <a:ext cx="516" cy="4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4" name="直接连接符 61456"/>
            <p:cNvSpPr>
              <a:spLocks noChangeShapeType="1"/>
            </p:cNvSpPr>
            <p:nvPr/>
          </p:nvSpPr>
          <p:spPr bwMode="auto">
            <a:xfrm>
              <a:off x="4335" y="1540"/>
              <a:ext cx="10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5" name="直接连接符 61457"/>
            <p:cNvSpPr>
              <a:spLocks noChangeShapeType="1"/>
            </p:cNvSpPr>
            <p:nvPr/>
          </p:nvSpPr>
          <p:spPr bwMode="auto">
            <a:xfrm flipH="1">
              <a:off x="4852" y="1550"/>
              <a:ext cx="515" cy="4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6" name="直接连接符 61458"/>
            <p:cNvSpPr>
              <a:spLocks noChangeShapeType="1"/>
            </p:cNvSpPr>
            <p:nvPr/>
          </p:nvSpPr>
          <p:spPr bwMode="auto">
            <a:xfrm>
              <a:off x="3851" y="2009"/>
              <a:ext cx="1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巩固训练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70152" y="1000254"/>
            <a:ext cx="11165288" cy="1015663"/>
            <a:chOff x="670152" y="1000254"/>
            <a:chExt cx="11165288" cy="1015663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670152" y="1000254"/>
              <a:ext cx="10876419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练习2、如图, 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是矩形, 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         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平面 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        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, 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     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,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,分别是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的中点,求点 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到平面 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的距离.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endPara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0255" name="Picture 15" descr="C:\Users\ADMINI~1\AppData\Local\Temp\ksohtml14908\wps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535" y="1176361"/>
              <a:ext cx="838280" cy="3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6" name="Picture 16" descr="C:\Users\ADMINI~1\AppData\Local\Temp\ksohtml14908\wps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02" y="1143233"/>
              <a:ext cx="578665" cy="31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7" name="Picture 17" descr="C:\Users\ADMINI~1\AppData\Local\Temp\ksohtml14908\wps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014" y="1160770"/>
              <a:ext cx="903280" cy="338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8" name="Picture 18" descr="C:\Users\ADMINI~1\AppData\Local\Temp\ksohtml14908\wps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438" y="1143233"/>
              <a:ext cx="1292185" cy="364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9" name="Picture 19" descr="C:\Users\ADMINI~1\AppData\Local\Temp\ksohtml14908\wps5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554" y="1075462"/>
              <a:ext cx="1399298" cy="44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0" name="Picture 20" descr="C:\Users\ADMINI~1\AppData\Local\Temp\ksohtml14908\wps6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3048" y="1200256"/>
              <a:ext cx="841937" cy="339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1" name="Picture 21" descr="C:\Users\ADMINI~1\AppData\Local\Temp\ksohtml14908\wps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844" y="1177306"/>
              <a:ext cx="1102596" cy="330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2" name="Picture 22" descr="C:\Users\ADMINI~1\AppData\Local\Temp\ksohtml14908\wps8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535" y="1643908"/>
              <a:ext cx="267644" cy="267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3" name="Picture 23" descr="C:\Users\ADMINI~1\AppData\Local\Temp\ksohtml14908\wps9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877" y="1631742"/>
              <a:ext cx="669110" cy="29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对象 63489"/>
          <p:cNvGraphicFramePr/>
          <p:nvPr/>
        </p:nvGraphicFramePr>
        <p:xfrm>
          <a:off x="916205" y="3543341"/>
          <a:ext cx="8059838" cy="82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63110" imgH="475615" progId="Word.Document.8">
                  <p:embed/>
                </p:oleObj>
              </mc:Choice>
              <mc:Fallback>
                <p:oleObj r:id="rId3" imgW="4563110" imgH="475615" progId="Word.Document.8">
                  <p:embed/>
                  <p:pic>
                    <p:nvPicPr>
                      <p:cNvPr id="0" name="对象 634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205" y="3543341"/>
                        <a:ext cx="8059838" cy="823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对象 63490"/>
          <p:cNvGraphicFramePr/>
          <p:nvPr/>
        </p:nvGraphicFramePr>
        <p:xfrm>
          <a:off x="698182" y="2766824"/>
          <a:ext cx="7413626" cy="68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624070" imgH="433070" progId="Word.Document.8">
                  <p:embed/>
                </p:oleObj>
              </mc:Choice>
              <mc:Fallback>
                <p:oleObj r:id="rId5" imgW="4624070" imgH="433070" progId="Word.Document.8">
                  <p:embed/>
                  <p:pic>
                    <p:nvPicPr>
                      <p:cNvPr id="0" name="对象 6349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" y="2766824"/>
                        <a:ext cx="7413626" cy="681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492" name="组合 63491"/>
          <p:cNvGrpSpPr/>
          <p:nvPr/>
        </p:nvGrpSpPr>
        <p:grpSpPr bwMode="auto">
          <a:xfrm>
            <a:off x="660400" y="976475"/>
            <a:ext cx="10858500" cy="1022350"/>
            <a:chOff x="-290" y="-282"/>
            <a:chExt cx="6840" cy="644"/>
          </a:xfrm>
        </p:grpSpPr>
        <p:sp>
          <p:nvSpPr>
            <p:cNvPr id="19460" name="矩形 63492"/>
            <p:cNvSpPr>
              <a:spLocks noChangeArrowheads="1"/>
            </p:cNvSpPr>
            <p:nvPr/>
          </p:nvSpPr>
          <p:spPr bwMode="auto">
            <a:xfrm>
              <a:off x="-290" y="-282"/>
              <a:ext cx="684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-111125" algn="ctr"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ctr"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解：如图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以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为原点建立空间直角坐标系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xyz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则</a:t>
              </a:r>
              <a:endPara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D(0,0,0),A(             ,0,0),B(         ,         ,0),C(0,       ,0),P(0,0,         )</a:t>
              </a:r>
            </a:p>
          </p:txBody>
        </p:sp>
        <p:graphicFrame>
          <p:nvGraphicFramePr>
            <p:cNvPr id="19461" name="对象 63493"/>
            <p:cNvGraphicFramePr/>
            <p:nvPr/>
          </p:nvGraphicFramePr>
          <p:xfrm>
            <a:off x="1635" y="64"/>
            <a:ext cx="3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304165" imgH="215900" progId="Equation.DSMT4">
                    <p:embed/>
                  </p:oleObj>
                </mc:Choice>
                <mc:Fallback>
                  <p:oleObj r:id="rId7" imgW="304165" imgH="215900" progId="Equation.DSMT4">
                    <p:embed/>
                    <p:pic>
                      <p:nvPicPr>
                        <p:cNvPr id="0" name="对象 6349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5" y="64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对象 63494"/>
            <p:cNvGraphicFramePr/>
            <p:nvPr/>
          </p:nvGraphicFramePr>
          <p:xfrm>
            <a:off x="690" y="77"/>
            <a:ext cx="34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304800" imgH="215900" progId="Equation.3">
                    <p:embed/>
                  </p:oleObj>
                </mc:Choice>
                <mc:Fallback>
                  <p:oleObj r:id="rId9" imgW="304800" imgH="215900" progId="Equation.3">
                    <p:embed/>
                    <p:pic>
                      <p:nvPicPr>
                        <p:cNvPr id="0" name="对象 634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" y="77"/>
                          <a:ext cx="343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对象 63495"/>
            <p:cNvGraphicFramePr/>
            <p:nvPr/>
          </p:nvGraphicFramePr>
          <p:xfrm>
            <a:off x="3051" y="80"/>
            <a:ext cx="28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27000" imgH="139700" progId="Equation.DSMT4">
                    <p:embed/>
                  </p:oleObj>
                </mc:Choice>
                <mc:Fallback>
                  <p:oleObj r:id="rId11" imgW="127000" imgH="139700" progId="Equation.DSMT4">
                    <p:embed/>
                    <p:pic>
                      <p:nvPicPr>
                        <p:cNvPr id="0" name="对象 6349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1" y="80"/>
                          <a:ext cx="28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对象 63496"/>
            <p:cNvGraphicFramePr/>
            <p:nvPr/>
          </p:nvGraphicFramePr>
          <p:xfrm>
            <a:off x="4077" y="96"/>
            <a:ext cx="20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27000" imgH="139700" progId="Equation.DSMT4">
                    <p:embed/>
                  </p:oleObj>
                </mc:Choice>
                <mc:Fallback>
                  <p:oleObj r:id="rId13" imgW="127000" imgH="139700" progId="Equation.DSMT4">
                    <p:embed/>
                    <p:pic>
                      <p:nvPicPr>
                        <p:cNvPr id="0" name="对象 6349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7" y="96"/>
                          <a:ext cx="20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对象 63497"/>
            <p:cNvGraphicFramePr/>
            <p:nvPr/>
          </p:nvGraphicFramePr>
          <p:xfrm>
            <a:off x="2187" y="122"/>
            <a:ext cx="2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127000" imgH="139700" progId="Equation.DSMT4">
                    <p:embed/>
                  </p:oleObj>
                </mc:Choice>
                <mc:Fallback>
                  <p:oleObj r:id="rId15" imgW="127000" imgH="139700" progId="Equation.DSMT4">
                    <p:embed/>
                    <p:pic>
                      <p:nvPicPr>
                        <p:cNvPr id="0" name="对象 6349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" y="122"/>
                          <a:ext cx="240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3499" name="对象 63498"/>
          <p:cNvGraphicFramePr/>
          <p:nvPr/>
        </p:nvGraphicFramePr>
        <p:xfrm>
          <a:off x="753110" y="2009937"/>
          <a:ext cx="7358698" cy="72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4346575" imgH="433070" progId="Word.Document.8">
                  <p:embed/>
                </p:oleObj>
              </mc:Choice>
              <mc:Fallback>
                <p:oleObj r:id="rId17" imgW="4346575" imgH="433070" progId="Word.Document.8">
                  <p:embed/>
                  <p:pic>
                    <p:nvPicPr>
                      <p:cNvPr id="0" name="对象 6349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" y="2009937"/>
                        <a:ext cx="7358698" cy="72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对象 63499"/>
          <p:cNvGraphicFramePr/>
          <p:nvPr/>
        </p:nvGraphicFramePr>
        <p:xfrm>
          <a:off x="2849245" y="3296920"/>
          <a:ext cx="2222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14300" imgH="177800" progId="Equation.DSMT4">
                  <p:embed/>
                </p:oleObj>
              </mc:Choice>
              <mc:Fallback>
                <p:oleObj r:id="rId19" imgW="114300" imgH="177800" progId="Equation.DSMT4">
                  <p:embed/>
                  <p:pic>
                    <p:nvPicPr>
                      <p:cNvPr id="0" name="对象 63499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245" y="3296920"/>
                        <a:ext cx="2222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1" name="对象 63500"/>
          <p:cNvGraphicFramePr/>
          <p:nvPr/>
        </p:nvGraphicFramePr>
        <p:xfrm>
          <a:off x="753110" y="4062945"/>
          <a:ext cx="3093720" cy="121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2160905" imgH="850265" progId="Word.Document.8">
                  <p:embed/>
                </p:oleObj>
              </mc:Choice>
              <mc:Fallback>
                <p:oleObj r:id="rId21" imgW="2160905" imgH="850265" progId="Word.Document.8">
                  <p:embed/>
                  <p:pic>
                    <p:nvPicPr>
                      <p:cNvPr id="0" name="对象 63500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" y="4062945"/>
                        <a:ext cx="3093720" cy="1216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2" name="对象 63501"/>
          <p:cNvGraphicFramePr/>
          <p:nvPr/>
        </p:nvGraphicFramePr>
        <p:xfrm>
          <a:off x="891388" y="5166995"/>
          <a:ext cx="2178257" cy="94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539240" imgH="676910" progId="Word.Document.8">
                  <p:embed/>
                </p:oleObj>
              </mc:Choice>
              <mc:Fallback>
                <p:oleObj r:id="rId23" imgW="1539240" imgH="676910" progId="Word.Document.8">
                  <p:embed/>
                  <p:pic>
                    <p:nvPicPr>
                      <p:cNvPr id="0" name="对象 63501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88" y="5166995"/>
                        <a:ext cx="2178257" cy="946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3" name="对象 63502"/>
          <p:cNvGraphicFramePr/>
          <p:nvPr/>
        </p:nvGraphicFramePr>
        <p:xfrm>
          <a:off x="3014028" y="5536119"/>
          <a:ext cx="6662103" cy="81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4843145" imgH="600710" progId="Word.Document.8">
                  <p:embed/>
                </p:oleObj>
              </mc:Choice>
              <mc:Fallback>
                <p:oleObj r:id="rId25" imgW="4843145" imgH="600710" progId="Word.Document.8">
                  <p:embed/>
                  <p:pic>
                    <p:nvPicPr>
                      <p:cNvPr id="0" name="对象 63502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028" y="5536119"/>
                        <a:ext cx="6662103" cy="81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71" name="组合 63503"/>
          <p:cNvGrpSpPr/>
          <p:nvPr/>
        </p:nvGrpSpPr>
        <p:grpSpPr bwMode="auto">
          <a:xfrm>
            <a:off x="8005445" y="3202150"/>
            <a:ext cx="2819400" cy="2303463"/>
            <a:chOff x="3168" y="1584"/>
            <a:chExt cx="1776" cy="1451"/>
          </a:xfrm>
        </p:grpSpPr>
        <p:sp>
          <p:nvSpPr>
            <p:cNvPr id="19472" name="直接连接符 63504"/>
            <p:cNvSpPr>
              <a:spLocks noChangeShapeType="1"/>
            </p:cNvSpPr>
            <p:nvPr/>
          </p:nvSpPr>
          <p:spPr bwMode="auto">
            <a:xfrm flipH="1" flipV="1">
              <a:off x="3817" y="1613"/>
              <a:ext cx="0" cy="7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3" name="文本框 63505"/>
            <p:cNvSpPr txBox="1">
              <a:spLocks noChangeArrowheads="1"/>
            </p:cNvSpPr>
            <p:nvPr/>
          </p:nvSpPr>
          <p:spPr bwMode="auto">
            <a:xfrm>
              <a:off x="3168" y="2784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9474" name="文本框 63506"/>
            <p:cNvSpPr txBox="1">
              <a:spLocks noChangeArrowheads="1"/>
            </p:cNvSpPr>
            <p:nvPr/>
          </p:nvSpPr>
          <p:spPr bwMode="auto">
            <a:xfrm>
              <a:off x="3646" y="1584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19475" name="文本框 63507"/>
            <p:cNvSpPr txBox="1">
              <a:spLocks noChangeArrowheads="1"/>
            </p:cNvSpPr>
            <p:nvPr/>
          </p:nvSpPr>
          <p:spPr bwMode="auto">
            <a:xfrm>
              <a:off x="3600" y="2208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19476" name="文本框 63508"/>
            <p:cNvSpPr txBox="1">
              <a:spLocks noChangeArrowheads="1"/>
            </p:cNvSpPr>
            <p:nvPr/>
          </p:nvSpPr>
          <p:spPr bwMode="auto">
            <a:xfrm>
              <a:off x="4807" y="2247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9477" name="文本框 63509"/>
            <p:cNvSpPr txBox="1">
              <a:spLocks noChangeArrowheads="1"/>
            </p:cNvSpPr>
            <p:nvPr/>
          </p:nvSpPr>
          <p:spPr bwMode="auto">
            <a:xfrm>
              <a:off x="4295" y="2841"/>
              <a:ext cx="1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9478" name="直接连接符 63510"/>
            <p:cNvSpPr>
              <a:spLocks noChangeShapeType="1"/>
            </p:cNvSpPr>
            <p:nvPr/>
          </p:nvSpPr>
          <p:spPr bwMode="auto">
            <a:xfrm>
              <a:off x="3818" y="1611"/>
              <a:ext cx="506" cy="121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9" name="文本框 63511"/>
            <p:cNvSpPr txBox="1">
              <a:spLocks noChangeArrowheads="1"/>
            </p:cNvSpPr>
            <p:nvPr/>
          </p:nvSpPr>
          <p:spPr bwMode="auto">
            <a:xfrm>
              <a:off x="3360" y="2448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19480" name="文本框 63512"/>
            <p:cNvSpPr txBox="1">
              <a:spLocks noChangeArrowheads="1"/>
            </p:cNvSpPr>
            <p:nvPr/>
          </p:nvSpPr>
          <p:spPr bwMode="auto">
            <a:xfrm>
              <a:off x="4128" y="2016"/>
              <a:ext cx="1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19481" name="直接连接符 63513"/>
            <p:cNvSpPr>
              <a:spLocks noChangeShapeType="1"/>
            </p:cNvSpPr>
            <p:nvPr/>
          </p:nvSpPr>
          <p:spPr bwMode="auto">
            <a:xfrm flipH="1">
              <a:off x="3581" y="2205"/>
              <a:ext cx="484" cy="3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2" name="直接连接符 63514"/>
            <p:cNvSpPr>
              <a:spLocks noChangeShapeType="1"/>
            </p:cNvSpPr>
            <p:nvPr/>
          </p:nvSpPr>
          <p:spPr bwMode="auto">
            <a:xfrm>
              <a:off x="4065" y="2205"/>
              <a:ext cx="774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3" name="直接连接符 63515"/>
            <p:cNvSpPr>
              <a:spLocks noChangeShapeType="1"/>
            </p:cNvSpPr>
            <p:nvPr/>
          </p:nvSpPr>
          <p:spPr bwMode="auto">
            <a:xfrm flipV="1">
              <a:off x="3581" y="2366"/>
              <a:ext cx="1226" cy="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4" name="直接连接符 63516"/>
            <p:cNvSpPr>
              <a:spLocks noChangeShapeType="1"/>
            </p:cNvSpPr>
            <p:nvPr/>
          </p:nvSpPr>
          <p:spPr bwMode="auto">
            <a:xfrm flipH="1">
              <a:off x="3310" y="2345"/>
              <a:ext cx="516" cy="4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5" name="直接连接符 63517"/>
            <p:cNvSpPr>
              <a:spLocks noChangeShapeType="1"/>
            </p:cNvSpPr>
            <p:nvPr/>
          </p:nvSpPr>
          <p:spPr bwMode="auto">
            <a:xfrm>
              <a:off x="3807" y="2356"/>
              <a:ext cx="10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6" name="直接连接符 63518"/>
            <p:cNvSpPr>
              <a:spLocks noChangeShapeType="1"/>
            </p:cNvSpPr>
            <p:nvPr/>
          </p:nvSpPr>
          <p:spPr bwMode="auto">
            <a:xfrm flipH="1">
              <a:off x="4324" y="2366"/>
              <a:ext cx="515" cy="4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7" name="直接连接符 63519"/>
            <p:cNvSpPr>
              <a:spLocks noChangeShapeType="1"/>
            </p:cNvSpPr>
            <p:nvPr/>
          </p:nvSpPr>
          <p:spPr bwMode="auto">
            <a:xfrm>
              <a:off x="3323" y="2825"/>
              <a:ext cx="1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521" name="组合 63520"/>
          <p:cNvGrpSpPr/>
          <p:nvPr/>
        </p:nvGrpSpPr>
        <p:grpSpPr bwMode="auto">
          <a:xfrm>
            <a:off x="7853045" y="2592550"/>
            <a:ext cx="3741738" cy="3143251"/>
            <a:chOff x="3072" y="1200"/>
            <a:chExt cx="2357" cy="1980"/>
          </a:xfrm>
        </p:grpSpPr>
        <p:sp>
          <p:nvSpPr>
            <p:cNvPr id="19489" name="文本框 63521"/>
            <p:cNvSpPr txBox="1">
              <a:spLocks noChangeArrowheads="1"/>
            </p:cNvSpPr>
            <p:nvPr/>
          </p:nvSpPr>
          <p:spPr bwMode="auto">
            <a:xfrm>
              <a:off x="3648" y="1200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</a:p>
          </p:txBody>
        </p:sp>
        <p:grpSp>
          <p:nvGrpSpPr>
            <p:cNvPr id="19490" name="组合 63522"/>
            <p:cNvGrpSpPr/>
            <p:nvPr/>
          </p:nvGrpSpPr>
          <p:grpSpPr bwMode="auto">
            <a:xfrm>
              <a:off x="3072" y="1296"/>
              <a:ext cx="2357" cy="1884"/>
              <a:chOff x="3072" y="1296"/>
              <a:chExt cx="2357" cy="1884"/>
            </a:xfrm>
          </p:grpSpPr>
          <p:sp>
            <p:nvSpPr>
              <p:cNvPr id="19491" name="直接连接符 63523"/>
              <p:cNvSpPr>
                <a:spLocks noChangeShapeType="1"/>
              </p:cNvSpPr>
              <p:nvPr/>
            </p:nvSpPr>
            <p:spPr bwMode="auto">
              <a:xfrm>
                <a:off x="4800" y="2352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2" name="直接连接符 63524"/>
              <p:cNvSpPr>
                <a:spLocks noChangeShapeType="1"/>
              </p:cNvSpPr>
              <p:nvPr/>
            </p:nvSpPr>
            <p:spPr bwMode="auto">
              <a:xfrm flipH="1">
                <a:off x="3072" y="2832"/>
                <a:ext cx="240" cy="24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3" name="直接连接符 63525"/>
              <p:cNvSpPr>
                <a:spLocks noChangeShapeType="1"/>
              </p:cNvSpPr>
              <p:nvPr/>
            </p:nvSpPr>
            <p:spPr bwMode="auto">
              <a:xfrm flipV="1">
                <a:off x="3840" y="1296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4" name="文本框 63526"/>
              <p:cNvSpPr txBox="1">
                <a:spLocks noChangeArrowheads="1"/>
              </p:cNvSpPr>
              <p:nvPr/>
            </p:nvSpPr>
            <p:spPr bwMode="auto">
              <a:xfrm>
                <a:off x="3120" y="2928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19495" name="文本框 63527"/>
              <p:cNvSpPr txBox="1">
                <a:spLocks noChangeArrowheads="1"/>
              </p:cNvSpPr>
              <p:nvPr/>
            </p:nvSpPr>
            <p:spPr bwMode="auto">
              <a:xfrm>
                <a:off x="5232" y="2208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</p:grpSp>
      </p:grpSp>
      <p:sp>
        <p:nvSpPr>
          <p:cNvPr id="5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2380" r="31678" b="14303"/>
          <a:stretch>
            <a:fillRect/>
          </a:stretch>
        </p:blipFill>
        <p:spPr>
          <a:xfrm>
            <a:off x="6874" y="1286467"/>
            <a:ext cx="4366351" cy="3764096"/>
          </a:xfrm>
          <a:custGeom>
            <a:avLst/>
            <a:gdLst>
              <a:gd name="connsiteX0" fmla="*/ 2399925 w 4799849"/>
              <a:gd name="connsiteY0" fmla="*/ 0 h 4137801"/>
              <a:gd name="connsiteX1" fmla="*/ 4799849 w 4799849"/>
              <a:gd name="connsiteY1" fmla="*/ 4137801 h 4137801"/>
              <a:gd name="connsiteX2" fmla="*/ 0 w 4799849"/>
              <a:gd name="connsiteY2" fmla="*/ 4137801 h 413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9849" h="4137801">
                <a:moveTo>
                  <a:pt x="2399925" y="0"/>
                </a:moveTo>
                <a:lnTo>
                  <a:pt x="4799849" y="4137801"/>
                </a:lnTo>
                <a:lnTo>
                  <a:pt x="0" y="4137801"/>
                </a:lnTo>
                <a:close/>
              </a:path>
            </a:pathLst>
          </a:custGeom>
        </p:spPr>
      </p:pic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6E6558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199264" y="1286466"/>
            <a:ext cx="4683951" cy="4037889"/>
          </a:xfrm>
          <a:prstGeom prst="triangle">
            <a:avLst/>
          </a:prstGeom>
          <a:solidFill>
            <a:srgbClr val="B4E5EA">
              <a:alpha val="14000"/>
            </a:srgb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0" y="307028"/>
            <a:ext cx="2687347" cy="2316678"/>
          </a:xfrm>
          <a:prstGeom prst="triangle">
            <a:avLst/>
          </a:prstGeom>
          <a:solidFill>
            <a:srgbClr val="6E6558">
              <a:alpha val="500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E655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空间向量与立体几何</a:t>
              </a:r>
            </a:p>
          </p:txBody>
        </p:sp>
      </p:grpSp>
      <p:sp>
        <p:nvSpPr>
          <p:cNvPr id="32" name="等腰三角形 31"/>
          <p:cNvSpPr/>
          <p:nvPr/>
        </p:nvSpPr>
        <p:spPr>
          <a:xfrm>
            <a:off x="6874" y="3784823"/>
            <a:ext cx="3360584" cy="2897055"/>
          </a:xfrm>
          <a:prstGeom prst="triangle">
            <a:avLst/>
          </a:prstGeom>
          <a:solidFill>
            <a:srgbClr val="6E6558">
              <a:alpha val="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直角三角形 4"/>
          <p:cNvSpPr/>
          <p:nvPr/>
        </p:nvSpPr>
        <p:spPr>
          <a:xfrm rot="16200000">
            <a:off x="10116481" y="4812139"/>
            <a:ext cx="2072201" cy="2072201"/>
          </a:xfrm>
          <a:prstGeom prst="rtTriangle">
            <a:avLst/>
          </a:prstGeom>
          <a:solidFill>
            <a:srgbClr val="6E6558">
              <a:alpha val="49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ChangeArrowheads="1"/>
          </p:cNvSpPr>
          <p:nvPr/>
        </p:nvSpPr>
        <p:spPr bwMode="auto">
          <a:xfrm>
            <a:off x="5481121" y="854044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4"/>
          <p:cNvGrpSpPr/>
          <p:nvPr/>
        </p:nvGrpSpPr>
        <p:grpSpPr bwMode="auto">
          <a:xfrm>
            <a:off x="-565374" y="1195432"/>
            <a:ext cx="7493791" cy="654050"/>
            <a:chOff x="-1604998" y="360407"/>
            <a:chExt cx="7493819" cy="654051"/>
          </a:xfrm>
        </p:grpSpPr>
        <p:sp>
          <p:nvSpPr>
            <p:cNvPr id="5123" name="矩形 7"/>
            <p:cNvSpPr>
              <a:spLocks noChangeArrowheads="1"/>
            </p:cNvSpPr>
            <p:nvPr/>
          </p:nvSpPr>
          <p:spPr bwMode="auto">
            <a:xfrm>
              <a:off x="-1604998" y="506441"/>
              <a:ext cx="6715149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第一步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设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):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设出平面法向量的坐标为            </a:t>
              </a: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124" name="Object 7"/>
            <p:cNvGraphicFramePr/>
            <p:nvPr/>
          </p:nvGraphicFramePr>
          <p:xfrm>
            <a:off x="3894914" y="360407"/>
            <a:ext cx="1993907" cy="654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774065" imgH="254000" progId="Equation.DSMT4">
                    <p:embed/>
                  </p:oleObj>
                </mc:Choice>
                <mc:Fallback>
                  <p:oleObj r:id="rId2" imgW="774065" imgH="254000" progId="Equation.DSMT4">
                    <p:embed/>
                    <p:pic>
                      <p:nvPicPr>
                        <p:cNvPr id="0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4914" y="360407"/>
                          <a:ext cx="1993907" cy="6540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16"/>
          <p:cNvGrpSpPr/>
          <p:nvPr/>
        </p:nvGrpSpPr>
        <p:grpSpPr bwMode="auto">
          <a:xfrm>
            <a:off x="399267" y="2478048"/>
            <a:ext cx="10824042" cy="1416093"/>
            <a:chOff x="-570506" y="555567"/>
            <a:chExt cx="10824118" cy="1416103"/>
          </a:xfrm>
        </p:grpSpPr>
        <p:graphicFrame>
          <p:nvGraphicFramePr>
            <p:cNvPr id="5126" name="Object 5"/>
            <p:cNvGraphicFramePr/>
            <p:nvPr/>
          </p:nvGraphicFramePr>
          <p:xfrm>
            <a:off x="7594531" y="614348"/>
            <a:ext cx="2659081" cy="1357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218565" imgH="482600" progId="Equation.DSMT4">
                    <p:embed/>
                  </p:oleObj>
                </mc:Choice>
                <mc:Fallback>
                  <p:oleObj r:id="rId4" imgW="1218565" imgH="482600" progId="Equation.DSMT4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4531" y="614348"/>
                          <a:ext cx="2659081" cy="1357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7" name="矩形 8"/>
            <p:cNvSpPr>
              <a:spLocks noChangeArrowheads="1"/>
            </p:cNvSpPr>
            <p:nvPr/>
          </p:nvSpPr>
          <p:spPr bwMode="auto">
            <a:xfrm>
              <a:off x="-570506" y="622285"/>
              <a:ext cx="8429684" cy="4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第三步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列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):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根据                                且                            可列出方程组</a:t>
              </a:r>
            </a:p>
          </p:txBody>
        </p:sp>
        <p:graphicFrame>
          <p:nvGraphicFramePr>
            <p:cNvPr id="5128" name="Object 6"/>
            <p:cNvGraphicFramePr/>
            <p:nvPr/>
          </p:nvGraphicFramePr>
          <p:xfrm>
            <a:off x="4398168" y="555567"/>
            <a:ext cx="1344622" cy="619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95300" imgH="228600" progId="Equation.DSMT4">
                    <p:embed/>
                  </p:oleObj>
                </mc:Choice>
                <mc:Fallback>
                  <p:oleObj r:id="rId6" imgW="495300" imgH="228600" progId="Equation.DSMT4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8168" y="555567"/>
                          <a:ext cx="1344622" cy="619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8"/>
            <p:cNvGraphicFramePr/>
            <p:nvPr/>
          </p:nvGraphicFramePr>
          <p:xfrm>
            <a:off x="2132354" y="563468"/>
            <a:ext cx="1430348" cy="64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508000" imgH="228600" progId="Equation.DSMT4">
                    <p:embed/>
                  </p:oleObj>
                </mc:Choice>
                <mc:Fallback>
                  <p:oleObj r:id="rId8" imgW="508000" imgH="228600" progId="Equation.DSMT4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2354" y="563468"/>
                          <a:ext cx="1430348" cy="642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74" name="组合 6173"/>
          <p:cNvGrpSpPr/>
          <p:nvPr/>
        </p:nvGrpSpPr>
        <p:grpSpPr bwMode="auto">
          <a:xfrm>
            <a:off x="660176" y="3179764"/>
            <a:ext cx="6157913" cy="541337"/>
            <a:chOff x="-215" y="1430"/>
            <a:chExt cx="3879" cy="341"/>
          </a:xfrm>
        </p:grpSpPr>
        <p:sp>
          <p:nvSpPr>
            <p:cNvPr id="5131" name="矩形 9"/>
            <p:cNvSpPr>
              <a:spLocks noChangeArrowheads="1"/>
            </p:cNvSpPr>
            <p:nvPr/>
          </p:nvSpPr>
          <p:spPr bwMode="auto">
            <a:xfrm>
              <a:off x="-215" y="1471"/>
              <a:ext cx="38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第四步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):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把          看作常数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用       表示        、  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5132" name="Object 11"/>
            <p:cNvGraphicFramePr/>
            <p:nvPr/>
          </p:nvGraphicFramePr>
          <p:xfrm>
            <a:off x="2750" y="1481"/>
            <a:ext cx="260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27000" imgH="139700" progId="Equation.DSMT4">
                    <p:embed/>
                  </p:oleObj>
                </mc:Choice>
                <mc:Fallback>
                  <p:oleObj r:id="rId10" imgW="127000" imgH="139700" progId="Equation.DSMT4">
                    <p:embed/>
                    <p:pic>
                      <p:nvPicPr>
                        <p:cNvPr id="0" name="Object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0" y="1481"/>
                          <a:ext cx="260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3" name="Object 12"/>
            <p:cNvGraphicFramePr/>
            <p:nvPr/>
          </p:nvGraphicFramePr>
          <p:xfrm>
            <a:off x="3243" y="1501"/>
            <a:ext cx="229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39700" imgH="165100" progId="Equation.DSMT4">
                    <p:embed/>
                  </p:oleObj>
                </mc:Choice>
                <mc:Fallback>
                  <p:oleObj r:id="rId12" imgW="139700" imgH="165100" progId="Equation.DSMT4">
                    <p:embed/>
                    <p:pic>
                      <p:nvPicPr>
                        <p:cNvPr id="0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1501"/>
                          <a:ext cx="229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4" name="Object 13"/>
            <p:cNvGraphicFramePr/>
            <p:nvPr/>
          </p:nvGraphicFramePr>
          <p:xfrm>
            <a:off x="907" y="1430"/>
            <a:ext cx="26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27000" imgH="127000" progId="Equation.DSMT4">
                    <p:embed/>
                  </p:oleObj>
                </mc:Choice>
                <mc:Fallback>
                  <p:oleObj r:id="rId14" imgW="127000" imgH="127000" progId="Equation.DSMT4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7" y="1430"/>
                          <a:ext cx="260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5" name="Object 14"/>
            <p:cNvGraphicFramePr/>
            <p:nvPr/>
          </p:nvGraphicFramePr>
          <p:xfrm>
            <a:off x="2156" y="1446"/>
            <a:ext cx="26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127000" imgH="127000" progId="Equation.DSMT4">
                    <p:embed/>
                  </p:oleObj>
                </mc:Choice>
                <mc:Fallback>
                  <p:oleObj r:id="rId16" imgW="127000" imgH="127000" progId="Equation.DSMT4">
                    <p:embed/>
                    <p:pic>
                      <p:nvPicPr>
                        <p:cNvPr id="0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6" y="1446"/>
                          <a:ext cx="260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75" name="组合 6174"/>
          <p:cNvGrpSpPr/>
          <p:nvPr/>
        </p:nvGrpSpPr>
        <p:grpSpPr bwMode="auto">
          <a:xfrm>
            <a:off x="506504" y="3792579"/>
            <a:ext cx="9224962" cy="614363"/>
            <a:chOff x="-414" y="1661"/>
            <a:chExt cx="5811" cy="387"/>
          </a:xfrm>
        </p:grpSpPr>
        <p:sp>
          <p:nvSpPr>
            <p:cNvPr id="5137" name="矩形 10"/>
            <p:cNvSpPr>
              <a:spLocks noChangeArrowheads="1"/>
            </p:cNvSpPr>
            <p:nvPr/>
          </p:nvSpPr>
          <p:spPr bwMode="auto">
            <a:xfrm>
              <a:off x="-414" y="1729"/>
              <a:ext cx="58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第五步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取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):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取    为任意一个正数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取得越特殊越好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),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便得到平面法向量    的坐标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 </a:t>
              </a:r>
            </a:p>
          </p:txBody>
        </p:sp>
        <p:graphicFrame>
          <p:nvGraphicFramePr>
            <p:cNvPr id="5138" name="Object 15"/>
            <p:cNvGraphicFramePr/>
            <p:nvPr/>
          </p:nvGraphicFramePr>
          <p:xfrm>
            <a:off x="664" y="1696"/>
            <a:ext cx="26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127000" imgH="127000" progId="Equation.DSMT4">
                    <p:embed/>
                  </p:oleObj>
                </mc:Choice>
                <mc:Fallback>
                  <p:oleObj r:id="rId17" imgW="127000" imgH="127000" progId="Equation.DSMT4">
                    <p:embed/>
                    <p:pic>
                      <p:nvPicPr>
                        <p:cNvPr id="0" name="Object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" y="1696"/>
                          <a:ext cx="260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9" name="Object 17"/>
            <p:cNvGraphicFramePr/>
            <p:nvPr/>
          </p:nvGraphicFramePr>
          <p:xfrm>
            <a:off x="4514" y="1661"/>
            <a:ext cx="215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127000" imgH="227965" progId="Equation.DSMT4">
                    <p:embed/>
                  </p:oleObj>
                </mc:Choice>
                <mc:Fallback>
                  <p:oleObj r:id="rId18" imgW="127000" imgH="227965" progId="Equation.DSMT4">
                    <p:embed/>
                    <p:pic>
                      <p:nvPicPr>
                        <p:cNvPr id="0" name="Object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" y="1661"/>
                          <a:ext cx="215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73" name="组合 6172"/>
          <p:cNvGrpSpPr/>
          <p:nvPr/>
        </p:nvGrpSpPr>
        <p:grpSpPr bwMode="auto">
          <a:xfrm>
            <a:off x="-565375" y="1771652"/>
            <a:ext cx="12144375" cy="884238"/>
            <a:chOff x="-987" y="633"/>
            <a:chExt cx="7650" cy="557"/>
          </a:xfrm>
        </p:grpSpPr>
        <p:sp>
          <p:nvSpPr>
            <p:cNvPr id="5141" name="矩形 7"/>
            <p:cNvSpPr>
              <a:spLocks noChangeArrowheads="1"/>
            </p:cNvSpPr>
            <p:nvPr/>
          </p:nvSpPr>
          <p:spPr bwMode="auto">
            <a:xfrm>
              <a:off x="-987" y="744"/>
              <a:ext cx="49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000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第二步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找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):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找出（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求出）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平面内的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两个不共线的         </a:t>
              </a:r>
            </a:p>
            <a:p>
              <a:pPr algn="ctr"/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142" name="对象 6167"/>
            <p:cNvGraphicFramePr/>
            <p:nvPr/>
          </p:nvGraphicFramePr>
          <p:xfrm>
            <a:off x="4120" y="633"/>
            <a:ext cx="1261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862330" imgH="266065" progId="Equation.DSMT4">
                    <p:embed/>
                  </p:oleObj>
                </mc:Choice>
                <mc:Fallback>
                  <p:oleObj r:id="rId20" imgW="862330" imgH="266065" progId="Equation.DSMT4">
                    <p:embed/>
                    <p:pic>
                      <p:nvPicPr>
                        <p:cNvPr id="0" name="对象 616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633"/>
                          <a:ext cx="1261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3" name="矩形 6170"/>
            <p:cNvSpPr>
              <a:spLocks noChangeArrowheads="1"/>
            </p:cNvSpPr>
            <p:nvPr/>
          </p:nvSpPr>
          <p:spPr bwMode="auto">
            <a:xfrm>
              <a:off x="3174" y="712"/>
              <a:ext cx="9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向量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坐标为</a:t>
              </a:r>
            </a:p>
          </p:txBody>
        </p:sp>
        <p:graphicFrame>
          <p:nvGraphicFramePr>
            <p:cNvPr id="5144" name="Object 5"/>
            <p:cNvGraphicFramePr/>
            <p:nvPr/>
          </p:nvGraphicFramePr>
          <p:xfrm>
            <a:off x="5421" y="664"/>
            <a:ext cx="1242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875030" imgH="266065" progId="Equation.DSMT4">
                    <p:embed/>
                  </p:oleObj>
                </mc:Choice>
                <mc:Fallback>
                  <p:oleObj r:id="rId22" imgW="875030" imgH="266065" progId="Equation.DSMT4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1" y="664"/>
                          <a:ext cx="1242" cy="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46081"/>
          <p:cNvSpPr>
            <a:spLocks noChangeArrowheads="1"/>
          </p:cNvSpPr>
          <p:nvPr/>
        </p:nvSpPr>
        <p:spPr bwMode="auto">
          <a:xfrm>
            <a:off x="559158" y="1268314"/>
            <a:ext cx="2287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空间“距离”问题</a:t>
            </a:r>
          </a:p>
        </p:txBody>
      </p:sp>
      <p:sp>
        <p:nvSpPr>
          <p:cNvPr id="46083" name="文本框 46082"/>
          <p:cNvSpPr txBox="1">
            <a:spLocks noChangeArrowheads="1"/>
          </p:cNvSpPr>
          <p:nvPr/>
        </p:nvSpPr>
        <p:spPr bwMode="auto">
          <a:xfrm>
            <a:off x="660400" y="1821558"/>
            <a:ext cx="541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空间两点之间的距离 </a:t>
            </a:r>
          </a:p>
        </p:txBody>
      </p:sp>
      <p:grpSp>
        <p:nvGrpSpPr>
          <p:cNvPr id="46084" name="组合 46083"/>
          <p:cNvGrpSpPr/>
          <p:nvPr/>
        </p:nvGrpSpPr>
        <p:grpSpPr bwMode="auto">
          <a:xfrm>
            <a:off x="660174" y="2135397"/>
            <a:ext cx="10860088" cy="1938338"/>
            <a:chOff x="-839" y="-875"/>
            <a:chExt cx="6841" cy="1221"/>
          </a:xfrm>
        </p:grpSpPr>
        <p:sp>
          <p:nvSpPr>
            <p:cNvPr id="6148" name="矩形 46084"/>
            <p:cNvSpPr>
              <a:spLocks noChangeArrowheads="1"/>
            </p:cNvSpPr>
            <p:nvPr/>
          </p:nvSpPr>
          <p:spPr bwMode="auto">
            <a:xfrm>
              <a:off x="-839" y="-875"/>
              <a:ext cx="6841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ctr"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   根据两向量数量积的性质和坐标运算，利用公式                  或                         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其中                      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)  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，可将两点距离问题转化为求向量模长问题</a:t>
              </a:r>
            </a:p>
            <a:p>
              <a:pPr algn="l" eaLnBrk="0" hangingPunct="0">
                <a:lnSpc>
                  <a:spcPct val="200000"/>
                </a:lnSpc>
              </a:pPr>
              <a:endPara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6149" name="对象 46085"/>
            <p:cNvGraphicFramePr>
              <a:graphicFrameLocks noChangeAspect="1"/>
            </p:cNvGraphicFramePr>
            <p:nvPr/>
          </p:nvGraphicFramePr>
          <p:xfrm>
            <a:off x="3086" y="-875"/>
            <a:ext cx="960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598805" imgH="292735" progId="Equation.3">
                    <p:embed/>
                  </p:oleObj>
                </mc:Choice>
                <mc:Fallback>
                  <p:oleObj r:id="rId2" imgW="598805" imgH="292735" progId="Equation.3">
                    <p:embed/>
                    <p:pic>
                      <p:nvPicPr>
                        <p:cNvPr id="0" name="对象 460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6" y="-875"/>
                          <a:ext cx="960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对象 46086"/>
            <p:cNvGraphicFramePr>
              <a:graphicFrameLocks noChangeAspect="1"/>
            </p:cNvGraphicFramePr>
            <p:nvPr/>
          </p:nvGraphicFramePr>
          <p:xfrm>
            <a:off x="4194" y="-846"/>
            <a:ext cx="153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159510" imgH="292735" progId="Equation.3">
                    <p:embed/>
                  </p:oleObj>
                </mc:Choice>
                <mc:Fallback>
                  <p:oleObj r:id="rId4" imgW="1159510" imgH="292735" progId="Equation.3">
                    <p:embed/>
                    <p:pic>
                      <p:nvPicPr>
                        <p:cNvPr id="0" name="对象 460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4" y="-846"/>
                          <a:ext cx="153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对象 46087"/>
            <p:cNvGraphicFramePr>
              <a:graphicFrameLocks noChangeAspect="1"/>
            </p:cNvGraphicFramePr>
            <p:nvPr/>
          </p:nvGraphicFramePr>
          <p:xfrm>
            <a:off x="-596" y="-386"/>
            <a:ext cx="952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738505" imgH="203835" progId="Equation.3">
                    <p:embed/>
                  </p:oleObj>
                </mc:Choice>
                <mc:Fallback>
                  <p:oleObj r:id="rId6" imgW="738505" imgH="203835" progId="Equation.3">
                    <p:embed/>
                    <p:pic>
                      <p:nvPicPr>
                        <p:cNvPr id="0" name="对象 460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96" y="-386"/>
                          <a:ext cx="952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47105"/>
          <p:cNvSpPr>
            <a:spLocks noChangeArrowheads="1"/>
          </p:cNvSpPr>
          <p:nvPr/>
        </p:nvSpPr>
        <p:spPr bwMode="auto">
          <a:xfrm>
            <a:off x="649876" y="1145762"/>
            <a:ext cx="107651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：一个结晶体的形状为四棱柱，其中，以顶点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为端点的三条棱长都相等，且它们彼此的夹角都是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60°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，那么以这个顶点为端点的晶体的对角线的长与棱长有什么关系？ </a:t>
            </a:r>
          </a:p>
        </p:txBody>
      </p:sp>
      <p:grpSp>
        <p:nvGrpSpPr>
          <p:cNvPr id="7170" name="组合 47106"/>
          <p:cNvGrpSpPr/>
          <p:nvPr/>
        </p:nvGrpSpPr>
        <p:grpSpPr bwMode="auto">
          <a:xfrm>
            <a:off x="8534156" y="3245402"/>
            <a:ext cx="2462213" cy="2087562"/>
            <a:chOff x="0" y="0"/>
            <a:chExt cx="1415" cy="1179"/>
          </a:xfrm>
        </p:grpSpPr>
        <p:grpSp>
          <p:nvGrpSpPr>
            <p:cNvPr id="7171" name="组合 47107"/>
            <p:cNvGrpSpPr/>
            <p:nvPr/>
          </p:nvGrpSpPr>
          <p:grpSpPr bwMode="auto">
            <a:xfrm>
              <a:off x="118" y="180"/>
              <a:ext cx="1061" cy="721"/>
              <a:chOff x="0" y="0"/>
              <a:chExt cx="3240" cy="1879"/>
            </a:xfrm>
          </p:grpSpPr>
          <p:grpSp>
            <p:nvGrpSpPr>
              <p:cNvPr id="7172" name="组合 47108"/>
              <p:cNvGrpSpPr/>
              <p:nvPr/>
            </p:nvGrpSpPr>
            <p:grpSpPr bwMode="auto">
              <a:xfrm>
                <a:off x="0" y="0"/>
                <a:ext cx="3240" cy="1879"/>
                <a:chOff x="0" y="0"/>
                <a:chExt cx="3240" cy="1879"/>
              </a:xfrm>
            </p:grpSpPr>
            <p:sp>
              <p:nvSpPr>
                <p:cNvPr id="7173" name="平行四边形 47109"/>
                <p:cNvSpPr>
                  <a:spLocks noChangeArrowheads="1"/>
                </p:cNvSpPr>
                <p:nvPr/>
              </p:nvSpPr>
              <p:spPr bwMode="auto">
                <a:xfrm>
                  <a:off x="540" y="0"/>
                  <a:ext cx="2700" cy="624"/>
                </a:xfrm>
                <a:prstGeom prst="parallelogram">
                  <a:avLst>
                    <a:gd name="adj" fmla="val 108173"/>
                  </a:avLst>
                </a:prstGeom>
                <a:noFill/>
                <a:ln w="19050">
                  <a:solidFill>
                    <a:srgbClr val="00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74" name="平行四边形 47110"/>
                <p:cNvSpPr>
                  <a:spLocks noChangeArrowheads="1"/>
                </p:cNvSpPr>
                <p:nvPr/>
              </p:nvSpPr>
              <p:spPr bwMode="auto">
                <a:xfrm>
                  <a:off x="0" y="1248"/>
                  <a:ext cx="2700" cy="624"/>
                </a:xfrm>
                <a:prstGeom prst="parallelogram">
                  <a:avLst>
                    <a:gd name="adj" fmla="val 108173"/>
                  </a:avLst>
                </a:prstGeom>
                <a:noFill/>
                <a:ln w="19050">
                  <a:solidFill>
                    <a:srgbClr val="000000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75" name="直接连接符 47111"/>
                <p:cNvSpPr>
                  <a:spLocks noChangeShapeType="1"/>
                </p:cNvSpPr>
                <p:nvPr/>
              </p:nvSpPr>
              <p:spPr bwMode="auto">
                <a:xfrm flipH="1">
                  <a:off x="0" y="624"/>
                  <a:ext cx="540" cy="124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76" name="直接连接符 47112"/>
                <p:cNvSpPr>
                  <a:spLocks noChangeShapeType="1"/>
                </p:cNvSpPr>
                <p:nvPr/>
              </p:nvSpPr>
              <p:spPr bwMode="auto">
                <a:xfrm flipH="1">
                  <a:off x="2010" y="624"/>
                  <a:ext cx="540" cy="124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77" name="直接连接符 47113"/>
                <p:cNvSpPr>
                  <a:spLocks noChangeShapeType="1"/>
                </p:cNvSpPr>
                <p:nvPr/>
              </p:nvSpPr>
              <p:spPr bwMode="auto">
                <a:xfrm flipH="1">
                  <a:off x="675" y="0"/>
                  <a:ext cx="540" cy="124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78" name="直接连接符 47114"/>
                <p:cNvSpPr>
                  <a:spLocks noChangeShapeType="1"/>
                </p:cNvSpPr>
                <p:nvPr/>
              </p:nvSpPr>
              <p:spPr bwMode="auto">
                <a:xfrm>
                  <a:off x="0" y="1879"/>
                  <a:ext cx="198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79" name="直接连接符 47115"/>
                <p:cNvSpPr>
                  <a:spLocks noChangeShapeType="1"/>
                </p:cNvSpPr>
                <p:nvPr/>
              </p:nvSpPr>
              <p:spPr bwMode="auto">
                <a:xfrm flipV="1">
                  <a:off x="1998" y="1240"/>
                  <a:ext cx="720" cy="62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180" name="直接连接符 47116"/>
              <p:cNvSpPr>
                <a:spLocks noChangeShapeType="1"/>
              </p:cNvSpPr>
              <p:nvPr/>
            </p:nvSpPr>
            <p:spPr bwMode="auto">
              <a:xfrm flipH="1">
                <a:off x="2700" y="7"/>
                <a:ext cx="540" cy="124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81" name="直接连接符 47117"/>
            <p:cNvSpPr>
              <a:spLocks noChangeShapeType="1"/>
            </p:cNvSpPr>
            <p:nvPr/>
          </p:nvSpPr>
          <p:spPr bwMode="auto">
            <a:xfrm flipH="1">
              <a:off x="109" y="192"/>
              <a:ext cx="1048" cy="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2" name="文本框 47118"/>
            <p:cNvSpPr txBox="1">
              <a:spLocks noChangeArrowheads="1"/>
            </p:cNvSpPr>
            <p:nvPr/>
          </p:nvSpPr>
          <p:spPr bwMode="auto">
            <a:xfrm>
              <a:off x="177" y="271"/>
              <a:ext cx="29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7183" name="文本框 47119"/>
            <p:cNvSpPr txBox="1">
              <a:spLocks noChangeArrowheads="1"/>
            </p:cNvSpPr>
            <p:nvPr/>
          </p:nvSpPr>
          <p:spPr bwMode="auto">
            <a:xfrm>
              <a:off x="919" y="368"/>
              <a:ext cx="29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4" name="文本框 47120"/>
            <p:cNvSpPr txBox="1">
              <a:spLocks noChangeArrowheads="1"/>
            </p:cNvSpPr>
            <p:nvPr/>
          </p:nvSpPr>
          <p:spPr bwMode="auto">
            <a:xfrm>
              <a:off x="1120" y="63"/>
              <a:ext cx="29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5" name="文本框 47121"/>
            <p:cNvSpPr txBox="1">
              <a:spLocks noChangeArrowheads="1"/>
            </p:cNvSpPr>
            <p:nvPr/>
          </p:nvSpPr>
          <p:spPr bwMode="auto">
            <a:xfrm>
              <a:off x="413" y="0"/>
              <a:ext cx="29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6" name="文本框 47122"/>
            <p:cNvSpPr txBox="1">
              <a:spLocks noChangeArrowheads="1"/>
            </p:cNvSpPr>
            <p:nvPr/>
          </p:nvSpPr>
          <p:spPr bwMode="auto">
            <a:xfrm>
              <a:off x="0" y="841"/>
              <a:ext cx="29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7187" name="文本框 47123"/>
            <p:cNvSpPr txBox="1">
              <a:spLocks noChangeArrowheads="1"/>
            </p:cNvSpPr>
            <p:nvPr/>
          </p:nvSpPr>
          <p:spPr bwMode="auto">
            <a:xfrm>
              <a:off x="727" y="853"/>
              <a:ext cx="29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7188" name="文本框 47124"/>
            <p:cNvSpPr txBox="1">
              <a:spLocks noChangeArrowheads="1"/>
            </p:cNvSpPr>
            <p:nvPr/>
          </p:nvSpPr>
          <p:spPr bwMode="auto">
            <a:xfrm>
              <a:off x="958" y="602"/>
              <a:ext cx="29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7189" name="文本框 47125"/>
            <p:cNvSpPr txBox="1">
              <a:spLocks noChangeArrowheads="1"/>
            </p:cNvSpPr>
            <p:nvPr/>
          </p:nvSpPr>
          <p:spPr bwMode="auto">
            <a:xfrm>
              <a:off x="290" y="613"/>
              <a:ext cx="29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7190" name="文本框 47126"/>
            <p:cNvSpPr txBox="1">
              <a:spLocks noChangeArrowheads="1"/>
            </p:cNvSpPr>
            <p:nvPr/>
          </p:nvSpPr>
          <p:spPr bwMode="auto">
            <a:xfrm>
              <a:off x="272" y="952"/>
              <a:ext cx="59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图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7128" name="文本框 47127"/>
          <p:cNvSpPr txBox="1">
            <a:spLocks noChangeArrowheads="1"/>
          </p:cNvSpPr>
          <p:nvPr/>
        </p:nvSpPr>
        <p:spPr bwMode="auto">
          <a:xfrm>
            <a:off x="1234602" y="2067307"/>
            <a:ext cx="2613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，设</a:t>
            </a:r>
          </a:p>
        </p:txBody>
      </p:sp>
      <p:graphicFrame>
        <p:nvGraphicFramePr>
          <p:cNvPr id="47129" name="对象 47128"/>
          <p:cNvGraphicFramePr>
            <a:graphicFrameLocks noChangeAspect="1"/>
          </p:cNvGraphicFramePr>
          <p:nvPr/>
        </p:nvGraphicFramePr>
        <p:xfrm>
          <a:off x="3194811" y="2067307"/>
          <a:ext cx="3505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16760" imgH="215900" progId="Equation.3">
                  <p:embed/>
                </p:oleObj>
              </mc:Choice>
              <mc:Fallback>
                <p:oleObj r:id="rId2" imgW="2016760" imgH="215900" progId="Equation.3">
                  <p:embed/>
                  <p:pic>
                    <p:nvPicPr>
                      <p:cNvPr id="0" name="对象 47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811" y="2067307"/>
                        <a:ext cx="3505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0" name="对象 47129"/>
          <p:cNvGraphicFramePr>
            <a:graphicFrameLocks noChangeAspect="1"/>
          </p:cNvGraphicFramePr>
          <p:nvPr/>
        </p:nvGraphicFramePr>
        <p:xfrm>
          <a:off x="6768114" y="2068478"/>
          <a:ext cx="2622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09395" imgH="215900" progId="Equation.3">
                  <p:embed/>
                </p:oleObj>
              </mc:Choice>
              <mc:Fallback>
                <p:oleObj r:id="rId4" imgW="1509395" imgH="215900" progId="Equation.3">
                  <p:embed/>
                  <p:pic>
                    <p:nvPicPr>
                      <p:cNvPr id="0" name="对象 47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114" y="2068478"/>
                        <a:ext cx="26225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1" name="文本框 47130"/>
          <p:cNvSpPr txBox="1">
            <a:spLocks noChangeArrowheads="1"/>
          </p:cNvSpPr>
          <p:nvPr/>
        </p:nvSpPr>
        <p:spPr bwMode="auto">
          <a:xfrm>
            <a:off x="1234602" y="2538855"/>
            <a:ext cx="3311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化为向量问题</a:t>
            </a:r>
          </a:p>
        </p:txBody>
      </p:sp>
      <p:sp>
        <p:nvSpPr>
          <p:cNvPr id="47132" name="文本框 47131"/>
          <p:cNvSpPr txBox="1">
            <a:spLocks noChangeArrowheads="1"/>
          </p:cNvSpPr>
          <p:nvPr/>
        </p:nvSpPr>
        <p:spPr bwMode="auto">
          <a:xfrm>
            <a:off x="1221090" y="2956824"/>
            <a:ext cx="417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依据向量的加法法则，</a:t>
            </a:r>
          </a:p>
        </p:txBody>
      </p:sp>
      <p:graphicFrame>
        <p:nvGraphicFramePr>
          <p:cNvPr id="47133" name="对象 47132"/>
          <p:cNvGraphicFramePr>
            <a:graphicFrameLocks noChangeAspect="1"/>
          </p:cNvGraphicFramePr>
          <p:nvPr/>
        </p:nvGraphicFramePr>
        <p:xfrm>
          <a:off x="3869347" y="2896501"/>
          <a:ext cx="25574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1471930" imgH="254000" progId="Equation.3">
                  <p:embed/>
                </p:oleObj>
              </mc:Choice>
              <mc:Fallback>
                <p:oleObj name="公式" r:id="rId6" imgW="1471930" imgH="254000" progId="Equation.3">
                  <p:embed/>
                  <p:pic>
                    <p:nvPicPr>
                      <p:cNvPr id="0" name="对象 47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347" y="2896501"/>
                        <a:ext cx="25574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4" name="文本框 47133"/>
          <p:cNvSpPr txBox="1">
            <a:spLocks noChangeArrowheads="1"/>
          </p:cNvSpPr>
          <p:nvPr/>
        </p:nvSpPr>
        <p:spPr bwMode="auto">
          <a:xfrm>
            <a:off x="1221090" y="3451690"/>
            <a:ext cx="3240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进行向量运算</a:t>
            </a:r>
          </a:p>
        </p:txBody>
      </p:sp>
      <p:graphicFrame>
        <p:nvGraphicFramePr>
          <p:cNvPr id="47135" name="对象 47134"/>
          <p:cNvGraphicFramePr>
            <a:graphicFrameLocks noChangeAspect="1"/>
          </p:cNvGraphicFramePr>
          <p:nvPr/>
        </p:nvGraphicFramePr>
        <p:xfrm>
          <a:off x="1298354" y="3846341"/>
          <a:ext cx="32654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701165" imgH="292100" progId="Equation.3">
                  <p:embed/>
                </p:oleObj>
              </mc:Choice>
              <mc:Fallback>
                <p:oleObj r:id="rId8" imgW="1701165" imgH="292100" progId="Equation.3">
                  <p:embed/>
                  <p:pic>
                    <p:nvPicPr>
                      <p:cNvPr id="0" name="对象 47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354" y="3846341"/>
                        <a:ext cx="32654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6" name="对象 47135"/>
          <p:cNvGraphicFramePr>
            <a:graphicFrameLocks noChangeAspect="1"/>
          </p:cNvGraphicFramePr>
          <p:nvPr/>
        </p:nvGraphicFramePr>
        <p:xfrm>
          <a:off x="1123878" y="4478167"/>
          <a:ext cx="68135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630930" imgH="292100" progId="Equation.3">
                  <p:embed/>
                </p:oleObj>
              </mc:Choice>
              <mc:Fallback>
                <p:oleObj r:id="rId10" imgW="3630930" imgH="292100" progId="Equation.3">
                  <p:embed/>
                  <p:pic>
                    <p:nvPicPr>
                      <p:cNvPr id="0" name="对象 47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878" y="4478167"/>
                        <a:ext cx="68135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7" name="对象 47136"/>
          <p:cNvGraphicFramePr>
            <a:graphicFrameLocks noChangeAspect="1"/>
          </p:cNvGraphicFramePr>
          <p:nvPr/>
        </p:nvGraphicFramePr>
        <p:xfrm>
          <a:off x="1052867" y="5156752"/>
          <a:ext cx="44084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538095" imgH="203200" progId="Equation.3">
                  <p:embed/>
                </p:oleObj>
              </mc:Choice>
              <mc:Fallback>
                <p:oleObj r:id="rId12" imgW="2538095" imgH="203200" progId="Equation.3">
                  <p:embed/>
                  <p:pic>
                    <p:nvPicPr>
                      <p:cNvPr id="0" name="对象 47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867" y="5156752"/>
                        <a:ext cx="44084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8" name="对象 47137"/>
          <p:cNvGraphicFramePr>
            <a:graphicFrameLocks noChangeAspect="1"/>
          </p:cNvGraphicFramePr>
          <p:nvPr/>
        </p:nvGraphicFramePr>
        <p:xfrm>
          <a:off x="5540151" y="5138051"/>
          <a:ext cx="4191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243205" imgH="179070" progId="Equation.3">
                  <p:embed/>
                </p:oleObj>
              </mc:Choice>
              <mc:Fallback>
                <p:oleObj r:id="rId14" imgW="243205" imgH="179070" progId="Equation.3">
                  <p:embed/>
                  <p:pic>
                    <p:nvPicPr>
                      <p:cNvPr id="0" name="对象 47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151" y="5138051"/>
                        <a:ext cx="4191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9" name="文本框 47138"/>
          <p:cNvSpPr txBox="1">
            <a:spLocks noChangeArrowheads="1"/>
          </p:cNvSpPr>
          <p:nvPr/>
        </p:nvSpPr>
        <p:spPr bwMode="auto">
          <a:xfrm>
            <a:off x="1366299" y="5601715"/>
            <a:ext cx="1728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</a:p>
        </p:txBody>
      </p:sp>
      <p:graphicFrame>
        <p:nvGraphicFramePr>
          <p:cNvPr id="47140" name="对象 47139"/>
          <p:cNvGraphicFramePr>
            <a:graphicFrameLocks noChangeAspect="1"/>
          </p:cNvGraphicFramePr>
          <p:nvPr/>
        </p:nvGraphicFramePr>
        <p:xfrm>
          <a:off x="2148936" y="5591173"/>
          <a:ext cx="13017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751205" imgH="254635" progId="Equation.3">
                  <p:embed/>
                </p:oleObj>
              </mc:Choice>
              <mc:Fallback>
                <p:oleObj r:id="rId16" imgW="751205" imgH="254635" progId="Equation.3">
                  <p:embed/>
                  <p:pic>
                    <p:nvPicPr>
                      <p:cNvPr id="0" name="对象 47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936" y="5591173"/>
                        <a:ext cx="13017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1" name="文本框 47140"/>
          <p:cNvSpPr txBox="1">
            <a:spLocks noChangeArrowheads="1"/>
          </p:cNvSpPr>
          <p:nvPr/>
        </p:nvSpPr>
        <p:spPr bwMode="auto">
          <a:xfrm>
            <a:off x="5240389" y="5786432"/>
            <a:ext cx="381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回到图形问题</a:t>
            </a:r>
          </a:p>
        </p:txBody>
      </p:sp>
      <p:sp>
        <p:nvSpPr>
          <p:cNvPr id="47142" name="文本框 47141"/>
          <p:cNvSpPr txBox="1">
            <a:spLocks noChangeArrowheads="1"/>
          </p:cNvSpPr>
          <p:nvPr/>
        </p:nvSpPr>
        <p:spPr bwMode="auto">
          <a:xfrm>
            <a:off x="4624469" y="6181718"/>
            <a:ext cx="727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这个晶体的对角线        的长是棱长的      倍。</a:t>
            </a:r>
          </a:p>
        </p:txBody>
      </p:sp>
      <p:graphicFrame>
        <p:nvGraphicFramePr>
          <p:cNvPr id="47143" name="对象 47142"/>
          <p:cNvGraphicFramePr>
            <a:graphicFrameLocks noChangeAspect="1"/>
          </p:cNvGraphicFramePr>
          <p:nvPr/>
        </p:nvGraphicFramePr>
        <p:xfrm>
          <a:off x="6767086" y="6181718"/>
          <a:ext cx="5524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319405" imgH="217170" progId="Equation.3">
                  <p:embed/>
                </p:oleObj>
              </mc:Choice>
              <mc:Fallback>
                <p:oleObj r:id="rId18" imgW="319405" imgH="217170" progId="Equation.3">
                  <p:embed/>
                  <p:pic>
                    <p:nvPicPr>
                      <p:cNvPr id="0" name="对象 47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086" y="6181718"/>
                        <a:ext cx="5524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4" name="对象 47143"/>
          <p:cNvGraphicFramePr>
            <a:graphicFrameLocks noChangeAspect="1"/>
          </p:cNvGraphicFramePr>
          <p:nvPr/>
        </p:nvGraphicFramePr>
        <p:xfrm>
          <a:off x="8846233" y="6179927"/>
          <a:ext cx="4191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243840" imgH="231140" progId="Equation.3">
                  <p:embed/>
                </p:oleObj>
              </mc:Choice>
              <mc:Fallback>
                <p:oleObj r:id="rId20" imgW="243840" imgH="231140" progId="Equation.3">
                  <p:embed/>
                  <p:pic>
                    <p:nvPicPr>
                      <p:cNvPr id="0" name="对象 47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6233" y="6179927"/>
                        <a:ext cx="4191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8" grpId="0"/>
      <p:bldP spid="47131" grpId="0"/>
      <p:bldP spid="47132" grpId="0"/>
      <p:bldP spid="47134" grpId="0"/>
      <p:bldP spid="47139" grpId="0"/>
      <p:bldP spid="47141" grpId="0"/>
      <p:bldP spid="471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对象 48129"/>
          <p:cNvGraphicFramePr>
            <a:graphicFrameLocks noChangeAspect="1"/>
          </p:cNvGraphicFramePr>
          <p:nvPr/>
        </p:nvGraphicFramePr>
        <p:xfrm>
          <a:off x="1043685" y="5475151"/>
          <a:ext cx="7442378" cy="1071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090160" imgH="190500" progId="Word.Document.8">
                  <p:embed/>
                </p:oleObj>
              </mc:Choice>
              <mc:Fallback>
                <p:oleObj name="Document" r:id="rId3" imgW="5090160" imgH="190500" progId="Word.Document.8">
                  <p:embed/>
                  <p:pic>
                    <p:nvPicPr>
                      <p:cNvPr id="0" name="对象 48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85" y="5475151"/>
                        <a:ext cx="7442378" cy="1071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对象 48130"/>
          <p:cNvGraphicFramePr>
            <a:graphicFrameLocks noChangeAspect="1"/>
          </p:cNvGraphicFramePr>
          <p:nvPr/>
        </p:nvGraphicFramePr>
        <p:xfrm>
          <a:off x="744136" y="1644289"/>
          <a:ext cx="7284619" cy="89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065905" imgH="502920" progId="Word.Document.8">
                  <p:embed/>
                </p:oleObj>
              </mc:Choice>
              <mc:Fallback>
                <p:oleObj r:id="rId5" imgW="4065905" imgH="502920" progId="Word.Document.8">
                  <p:embed/>
                  <p:pic>
                    <p:nvPicPr>
                      <p:cNvPr id="0" name="对象 48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36" y="1644289"/>
                        <a:ext cx="7284619" cy="891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对象 48131"/>
          <p:cNvGraphicFramePr>
            <a:graphicFrameLocks noChangeAspect="1"/>
          </p:cNvGraphicFramePr>
          <p:nvPr/>
        </p:nvGraphicFramePr>
        <p:xfrm>
          <a:off x="729596" y="2608600"/>
          <a:ext cx="4906323" cy="394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816225" imgH="234950" progId="Word.Document.8">
                  <p:embed/>
                </p:oleObj>
              </mc:Choice>
              <mc:Fallback>
                <p:oleObj r:id="rId7" imgW="2816225" imgH="234950" progId="Word.Document.8">
                  <p:embed/>
                  <p:pic>
                    <p:nvPicPr>
                      <p:cNvPr id="0" name="对象 48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596" y="2608600"/>
                        <a:ext cx="4906323" cy="394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对象 48132"/>
          <p:cNvGraphicFramePr>
            <a:graphicFrameLocks noChangeAspect="1"/>
          </p:cNvGraphicFramePr>
          <p:nvPr/>
        </p:nvGraphicFramePr>
        <p:xfrm>
          <a:off x="764886" y="3110909"/>
          <a:ext cx="3999988" cy="448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228215" imgH="250190" progId="Word.Document.8">
                  <p:embed/>
                </p:oleObj>
              </mc:Choice>
              <mc:Fallback>
                <p:oleObj r:id="rId9" imgW="2228215" imgH="250190" progId="Word.Document.8">
                  <p:embed/>
                  <p:pic>
                    <p:nvPicPr>
                      <p:cNvPr id="0" name="对象 48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86" y="3110909"/>
                        <a:ext cx="3999988" cy="448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对象 48133"/>
          <p:cNvGraphicFramePr>
            <a:graphicFrameLocks noChangeAspect="1"/>
          </p:cNvGraphicFramePr>
          <p:nvPr/>
        </p:nvGraphicFramePr>
        <p:xfrm>
          <a:off x="708034" y="3660758"/>
          <a:ext cx="4650293" cy="110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581910" imgH="624840" progId="Word.Document.8">
                  <p:embed/>
                </p:oleObj>
              </mc:Choice>
              <mc:Fallback>
                <p:oleObj r:id="rId11" imgW="2581910" imgH="624840" progId="Word.Document.8">
                  <p:embed/>
                  <p:pic>
                    <p:nvPicPr>
                      <p:cNvPr id="0" name="对象 48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34" y="3660758"/>
                        <a:ext cx="4650293" cy="1108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对象 48134"/>
          <p:cNvGraphicFramePr>
            <a:graphicFrameLocks noChangeAspect="1"/>
          </p:cNvGraphicFramePr>
          <p:nvPr/>
        </p:nvGraphicFramePr>
        <p:xfrm>
          <a:off x="658813" y="4541899"/>
          <a:ext cx="6730723" cy="84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4224655" imgH="536575" progId="Word.Document.8">
                  <p:embed/>
                </p:oleObj>
              </mc:Choice>
              <mc:Fallback>
                <p:oleObj r:id="rId13" imgW="4224655" imgH="536575" progId="Word.Document.8">
                  <p:embed/>
                  <p:pic>
                    <p:nvPicPr>
                      <p:cNvPr id="0" name="对象 48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541899"/>
                        <a:ext cx="6730723" cy="846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9" name="组合 48135"/>
          <p:cNvGrpSpPr/>
          <p:nvPr/>
        </p:nvGrpSpPr>
        <p:grpSpPr bwMode="auto">
          <a:xfrm>
            <a:off x="6750817" y="2674921"/>
            <a:ext cx="3124200" cy="1958975"/>
            <a:chOff x="0" y="0"/>
            <a:chExt cx="1968" cy="1234"/>
          </a:xfrm>
        </p:grpSpPr>
        <p:sp>
          <p:nvSpPr>
            <p:cNvPr id="8200" name="平行四边形 48136"/>
            <p:cNvSpPr>
              <a:spLocks noChangeArrowheads="1"/>
            </p:cNvSpPr>
            <p:nvPr/>
          </p:nvSpPr>
          <p:spPr bwMode="auto">
            <a:xfrm>
              <a:off x="0" y="582"/>
              <a:ext cx="1968" cy="624"/>
            </a:xfrm>
            <a:prstGeom prst="parallelogram">
              <a:avLst>
                <a:gd name="adj" fmla="val 78846"/>
              </a:avLst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8201" name="对象 48137"/>
            <p:cNvGraphicFramePr>
              <a:graphicFrameLocks noChangeAspect="1"/>
            </p:cNvGraphicFramePr>
            <p:nvPr/>
          </p:nvGraphicFramePr>
          <p:xfrm>
            <a:off x="96" y="1014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154940" imgH="142240" progId="Equation.DSMT4">
                    <p:embed/>
                  </p:oleObj>
                </mc:Choice>
                <mc:Fallback>
                  <p:oleObj r:id="rId15" imgW="154940" imgH="142240" progId="Equation.DSMT4">
                    <p:embed/>
                    <p:pic>
                      <p:nvPicPr>
                        <p:cNvPr id="0" name="对象 48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014"/>
                          <a:ext cx="240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2" name="直接连接符 48138"/>
            <p:cNvSpPr>
              <a:spLocks noChangeShapeType="1"/>
            </p:cNvSpPr>
            <p:nvPr/>
          </p:nvSpPr>
          <p:spPr bwMode="auto">
            <a:xfrm flipV="1">
              <a:off x="1632" y="198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8203" name="对象 48139"/>
            <p:cNvGraphicFramePr>
              <a:graphicFrameLocks noChangeAspect="1"/>
            </p:cNvGraphicFramePr>
            <p:nvPr/>
          </p:nvGraphicFramePr>
          <p:xfrm>
            <a:off x="1715" y="246"/>
            <a:ext cx="17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128270" imgH="243205" progId="Equation.DSMT4">
                    <p:embed/>
                  </p:oleObj>
                </mc:Choice>
                <mc:Fallback>
                  <p:oleObj r:id="rId17" imgW="128270" imgH="243205" progId="Equation.DSMT4">
                    <p:embed/>
                    <p:pic>
                      <p:nvPicPr>
                        <p:cNvPr id="0" name="对象 48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5" y="246"/>
                          <a:ext cx="17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对象 48140"/>
            <p:cNvGraphicFramePr>
              <a:graphicFrameLocks noChangeAspect="1"/>
            </p:cNvGraphicFramePr>
            <p:nvPr/>
          </p:nvGraphicFramePr>
          <p:xfrm>
            <a:off x="384" y="726"/>
            <a:ext cx="421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9" imgW="217805" imgH="166370" progId="Equation.DSMT4">
                    <p:embed/>
                  </p:oleObj>
                </mc:Choice>
                <mc:Fallback>
                  <p:oleObj r:id="rId19" imgW="217805" imgH="166370" progId="Equation.DSMT4">
                    <p:embed/>
                    <p:pic>
                      <p:nvPicPr>
                        <p:cNvPr id="0" name="对象 48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726"/>
                          <a:ext cx="421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5" name="对象 48141"/>
            <p:cNvGraphicFramePr>
              <a:graphicFrameLocks noChangeAspect="1"/>
            </p:cNvGraphicFramePr>
            <p:nvPr/>
          </p:nvGraphicFramePr>
          <p:xfrm>
            <a:off x="1083" y="0"/>
            <a:ext cx="284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193040" imgH="167005" progId="Equation.DSMT4">
                    <p:embed/>
                  </p:oleObj>
                </mc:Choice>
                <mc:Fallback>
                  <p:oleObj r:id="rId21" imgW="193040" imgH="167005" progId="Equation.DSMT4">
                    <p:embed/>
                    <p:pic>
                      <p:nvPicPr>
                        <p:cNvPr id="0" name="对象 48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3" y="0"/>
                          <a:ext cx="284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6" name="直接连接符 48142"/>
            <p:cNvSpPr>
              <a:spLocks noChangeShapeType="1"/>
            </p:cNvSpPr>
            <p:nvPr/>
          </p:nvSpPr>
          <p:spPr bwMode="auto">
            <a:xfrm flipV="1">
              <a:off x="720" y="150"/>
              <a:ext cx="432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144" name="组合 48143"/>
          <p:cNvGrpSpPr/>
          <p:nvPr/>
        </p:nvGrpSpPr>
        <p:grpSpPr bwMode="auto">
          <a:xfrm>
            <a:off x="7893817" y="2913045"/>
            <a:ext cx="1136650" cy="1227138"/>
            <a:chOff x="0" y="0"/>
            <a:chExt cx="716" cy="773"/>
          </a:xfrm>
        </p:grpSpPr>
        <p:sp>
          <p:nvSpPr>
            <p:cNvPr id="8208" name="直接连接符 48144"/>
            <p:cNvSpPr>
              <a:spLocks noChangeShapeType="1"/>
            </p:cNvSpPr>
            <p:nvPr/>
          </p:nvSpPr>
          <p:spPr bwMode="auto">
            <a:xfrm>
              <a:off x="432" y="0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8209" name="对象 48145"/>
            <p:cNvGraphicFramePr>
              <a:graphicFrameLocks noChangeAspect="1"/>
            </p:cNvGraphicFramePr>
            <p:nvPr/>
          </p:nvGraphicFramePr>
          <p:xfrm>
            <a:off x="375" y="471"/>
            <a:ext cx="341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3" imgW="230505" imgH="205105" progId="Equation.DSMT4">
                    <p:embed/>
                  </p:oleObj>
                </mc:Choice>
                <mc:Fallback>
                  <p:oleObj r:id="rId23" imgW="230505" imgH="205105" progId="Equation.DSMT4">
                    <p:embed/>
                    <p:pic>
                      <p:nvPicPr>
                        <p:cNvPr id="0" name="对象 48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" y="471"/>
                          <a:ext cx="341" cy="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0" name="直接连接符 48146"/>
            <p:cNvSpPr>
              <a:spLocks noChangeShapeType="1"/>
            </p:cNvSpPr>
            <p:nvPr/>
          </p:nvSpPr>
          <p:spPr bwMode="auto">
            <a:xfrm flipV="1">
              <a:off x="0" y="624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148" name="直接连接符 48147"/>
          <p:cNvSpPr>
            <a:spLocks noChangeShapeType="1"/>
          </p:cNvSpPr>
          <p:nvPr/>
        </p:nvSpPr>
        <p:spPr bwMode="auto">
          <a:xfrm>
            <a:off x="8579617" y="2913045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12" name="文本框 48148"/>
          <p:cNvSpPr txBox="1">
            <a:spLocks noChangeArrowheads="1"/>
          </p:cNvSpPr>
          <p:nvPr/>
        </p:nvSpPr>
        <p:spPr bwMode="auto">
          <a:xfrm>
            <a:off x="617511" y="1171475"/>
            <a:ext cx="6408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、向量法求点到平面的距离：</a:t>
            </a:r>
          </a:p>
        </p:txBody>
      </p:sp>
      <p:sp>
        <p:nvSpPr>
          <p:cNvPr id="2" name="矩形 1"/>
          <p:cNvSpPr/>
          <p:nvPr/>
        </p:nvSpPr>
        <p:spPr>
          <a:xfrm>
            <a:off x="617510" y="5220037"/>
            <a:ext cx="10901389" cy="967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这个结论说明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平面外一点到平面的距离等于连结此点与平面上的任一点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常选择一个特殊点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的向量在平面的法向量上的射影的绝对值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  <a:endParaRPr lang="zh-CN" altLang="en-US" kern="100" dirty="0"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平行四边形 50178"/>
          <p:cNvSpPr>
            <a:spLocks noChangeArrowheads="1"/>
          </p:cNvSpPr>
          <p:nvPr/>
        </p:nvSpPr>
        <p:spPr bwMode="auto">
          <a:xfrm>
            <a:off x="6349747" y="4160770"/>
            <a:ext cx="3529013" cy="1584325"/>
          </a:xfrm>
          <a:prstGeom prst="parallelogram">
            <a:avLst>
              <a:gd name="adj" fmla="val 55686"/>
            </a:avLst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3" name="直接连接符 50179"/>
          <p:cNvSpPr>
            <a:spLocks noChangeShapeType="1"/>
          </p:cNvSpPr>
          <p:nvPr/>
        </p:nvSpPr>
        <p:spPr bwMode="auto">
          <a:xfrm>
            <a:off x="6852985" y="4881494"/>
            <a:ext cx="865187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4" name="直接连接符 50180"/>
          <p:cNvSpPr>
            <a:spLocks noChangeShapeType="1"/>
          </p:cNvSpPr>
          <p:nvPr/>
        </p:nvSpPr>
        <p:spPr bwMode="auto">
          <a:xfrm>
            <a:off x="7213347" y="4160770"/>
            <a:ext cx="1800225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直接连接符 50181"/>
          <p:cNvSpPr>
            <a:spLocks noChangeShapeType="1"/>
          </p:cNvSpPr>
          <p:nvPr/>
        </p:nvSpPr>
        <p:spPr bwMode="auto">
          <a:xfrm flipV="1">
            <a:off x="6346572" y="4176645"/>
            <a:ext cx="3527425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6" name="直接连接符 50182"/>
          <p:cNvSpPr>
            <a:spLocks noChangeShapeType="1"/>
          </p:cNvSpPr>
          <p:nvPr/>
        </p:nvSpPr>
        <p:spPr bwMode="auto">
          <a:xfrm flipV="1">
            <a:off x="9877171" y="257644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7" name="直接连接符 50183"/>
          <p:cNvSpPr>
            <a:spLocks noChangeShapeType="1"/>
          </p:cNvSpPr>
          <p:nvPr/>
        </p:nvSpPr>
        <p:spPr bwMode="auto">
          <a:xfrm flipH="1">
            <a:off x="6851396" y="2549457"/>
            <a:ext cx="3024188" cy="230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8" name="直接连接符 50184"/>
          <p:cNvSpPr>
            <a:spLocks noChangeShapeType="1"/>
          </p:cNvSpPr>
          <p:nvPr/>
        </p:nvSpPr>
        <p:spPr bwMode="auto">
          <a:xfrm flipH="1">
            <a:off x="7718171" y="2576444"/>
            <a:ext cx="2159000" cy="316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9" name="文本框 50185"/>
          <p:cNvSpPr txBox="1">
            <a:spLocks noChangeArrowheads="1"/>
          </p:cNvSpPr>
          <p:nvPr/>
        </p:nvSpPr>
        <p:spPr bwMode="auto">
          <a:xfrm>
            <a:off x="6852985" y="3728969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0250" name="文本框 50186"/>
          <p:cNvSpPr txBox="1">
            <a:spLocks noChangeArrowheads="1"/>
          </p:cNvSpPr>
          <p:nvPr/>
        </p:nvSpPr>
        <p:spPr bwMode="auto">
          <a:xfrm>
            <a:off x="6422771" y="5357744"/>
            <a:ext cx="71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0251" name="文本框 50187"/>
          <p:cNvSpPr txBox="1">
            <a:spLocks noChangeArrowheads="1"/>
          </p:cNvSpPr>
          <p:nvPr/>
        </p:nvSpPr>
        <p:spPr bwMode="auto">
          <a:xfrm>
            <a:off x="8942135" y="5602219"/>
            <a:ext cx="719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0252" name="文本框 50188"/>
          <p:cNvSpPr txBox="1">
            <a:spLocks noChangeArrowheads="1"/>
          </p:cNvSpPr>
          <p:nvPr/>
        </p:nvSpPr>
        <p:spPr bwMode="auto">
          <a:xfrm>
            <a:off x="9877172" y="3728969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0253" name="文本框 50189"/>
          <p:cNvSpPr txBox="1">
            <a:spLocks noChangeArrowheads="1"/>
          </p:cNvSpPr>
          <p:nvPr/>
        </p:nvSpPr>
        <p:spPr bwMode="auto">
          <a:xfrm>
            <a:off x="9877171" y="2144644"/>
            <a:ext cx="649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10254" name="文本框 50190"/>
          <p:cNvSpPr txBox="1">
            <a:spLocks noChangeArrowheads="1"/>
          </p:cNvSpPr>
          <p:nvPr/>
        </p:nvSpPr>
        <p:spPr bwMode="auto">
          <a:xfrm>
            <a:off x="6421185" y="4521132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10255" name="文本框 50191"/>
          <p:cNvSpPr txBox="1">
            <a:spLocks noChangeArrowheads="1"/>
          </p:cNvSpPr>
          <p:nvPr/>
        </p:nvSpPr>
        <p:spPr bwMode="auto">
          <a:xfrm>
            <a:off x="7492746" y="5684769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</a:p>
        </p:txBody>
      </p:sp>
      <p:grpSp>
        <p:nvGrpSpPr>
          <p:cNvPr id="50193" name="组合 50192"/>
          <p:cNvGrpSpPr/>
          <p:nvPr/>
        </p:nvGrpSpPr>
        <p:grpSpPr bwMode="auto">
          <a:xfrm>
            <a:off x="6421185" y="1641408"/>
            <a:ext cx="4105275" cy="4719638"/>
            <a:chOff x="0" y="0"/>
            <a:chExt cx="2586" cy="2973"/>
          </a:xfrm>
        </p:grpSpPr>
        <p:sp>
          <p:nvSpPr>
            <p:cNvPr id="10257" name="直接连接符 50193"/>
            <p:cNvSpPr>
              <a:spLocks noChangeShapeType="1"/>
            </p:cNvSpPr>
            <p:nvPr/>
          </p:nvSpPr>
          <p:spPr bwMode="auto">
            <a:xfrm flipH="1">
              <a:off x="182" y="1587"/>
              <a:ext cx="3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8" name="直接连接符 50194"/>
            <p:cNvSpPr>
              <a:spLocks noChangeShapeType="1"/>
            </p:cNvSpPr>
            <p:nvPr/>
          </p:nvSpPr>
          <p:spPr bwMode="auto">
            <a:xfrm flipH="1">
              <a:off x="1497" y="2585"/>
              <a:ext cx="136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9" name="直接连接符 50195"/>
            <p:cNvSpPr>
              <a:spLocks noChangeShapeType="1"/>
            </p:cNvSpPr>
            <p:nvPr/>
          </p:nvSpPr>
          <p:spPr bwMode="auto">
            <a:xfrm flipV="1">
              <a:off x="2177" y="272"/>
              <a:ext cx="0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0" name="文本框 50196"/>
            <p:cNvSpPr txBox="1">
              <a:spLocks noChangeArrowheads="1"/>
            </p:cNvSpPr>
            <p:nvPr/>
          </p:nvSpPr>
          <p:spPr bwMode="auto">
            <a:xfrm>
              <a:off x="0" y="1406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0261" name="文本框 50197"/>
            <p:cNvSpPr txBox="1">
              <a:spLocks noChangeArrowheads="1"/>
            </p:cNvSpPr>
            <p:nvPr/>
          </p:nvSpPr>
          <p:spPr bwMode="auto">
            <a:xfrm>
              <a:off x="1452" y="272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0262" name="文本框 50198"/>
            <p:cNvSpPr txBox="1">
              <a:spLocks noChangeArrowheads="1"/>
            </p:cNvSpPr>
            <p:nvPr/>
          </p:nvSpPr>
          <p:spPr bwMode="auto">
            <a:xfrm>
              <a:off x="2132" y="0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</a:p>
          </p:txBody>
        </p:sp>
      </p:grpSp>
      <p:graphicFrame>
        <p:nvGraphicFramePr>
          <p:cNvPr id="50200" name="对象 50199"/>
          <p:cNvGraphicFramePr>
            <a:graphicFrameLocks noChangeAspect="1"/>
          </p:cNvGraphicFramePr>
          <p:nvPr/>
        </p:nvGraphicFramePr>
        <p:xfrm>
          <a:off x="1316334" y="3042977"/>
          <a:ext cx="37734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584960" imgH="190500" progId="Word.Document.8">
                  <p:embed/>
                </p:oleObj>
              </mc:Choice>
              <mc:Fallback>
                <p:oleObj name="Document" r:id="rId3" imgW="1584960" imgH="190500" progId="Word.Document.8">
                  <p:embed/>
                  <p:pic>
                    <p:nvPicPr>
                      <p:cNvPr id="0" name="对象 50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334" y="3042977"/>
                        <a:ext cx="37734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76105" y="1171471"/>
            <a:ext cx="10868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例</a:t>
            </a:r>
            <a:r>
              <a:rPr lang="en-US" altLang="zh-CN" sz="2000" kern="1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2: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如图，已知正方形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ABCD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的边长为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E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F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分别是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AB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AD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的中点，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GC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⊥平面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ABCD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，且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GC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，求点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到平面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EFG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的距离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6105" y="2085148"/>
            <a:ext cx="4851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分析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: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用几何法做相当困难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注意到坐标系建立后各点坐标容易得出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又因为求点到平面的距离可以用法向量来计算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而法向量总是可以快速算出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平行四边形 52225"/>
          <p:cNvSpPr>
            <a:spLocks noChangeArrowheads="1"/>
          </p:cNvSpPr>
          <p:nvPr/>
        </p:nvSpPr>
        <p:spPr bwMode="auto">
          <a:xfrm>
            <a:off x="7425873" y="4071364"/>
            <a:ext cx="3529012" cy="1584325"/>
          </a:xfrm>
          <a:prstGeom prst="parallelogram">
            <a:avLst>
              <a:gd name="adj" fmla="val 55686"/>
            </a:avLst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0" name="直接连接符 52226"/>
          <p:cNvSpPr>
            <a:spLocks noChangeShapeType="1"/>
          </p:cNvSpPr>
          <p:nvPr/>
        </p:nvSpPr>
        <p:spPr bwMode="auto">
          <a:xfrm>
            <a:off x="7929110" y="4792088"/>
            <a:ext cx="86518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1" name="直接连接符 52227"/>
          <p:cNvSpPr>
            <a:spLocks noChangeShapeType="1"/>
          </p:cNvSpPr>
          <p:nvPr/>
        </p:nvSpPr>
        <p:spPr bwMode="auto">
          <a:xfrm>
            <a:off x="8289474" y="4071364"/>
            <a:ext cx="1800225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2" name="直接连接符 52228"/>
          <p:cNvSpPr>
            <a:spLocks noChangeShapeType="1"/>
          </p:cNvSpPr>
          <p:nvPr/>
        </p:nvSpPr>
        <p:spPr bwMode="auto">
          <a:xfrm flipV="1">
            <a:off x="7422699" y="4087239"/>
            <a:ext cx="3527425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3" name="直接连接符 52229"/>
          <p:cNvSpPr>
            <a:spLocks noChangeShapeType="1"/>
          </p:cNvSpPr>
          <p:nvPr/>
        </p:nvSpPr>
        <p:spPr bwMode="auto">
          <a:xfrm flipV="1">
            <a:off x="10953298" y="2487039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直接连接符 52230"/>
          <p:cNvSpPr>
            <a:spLocks noChangeShapeType="1"/>
          </p:cNvSpPr>
          <p:nvPr/>
        </p:nvSpPr>
        <p:spPr bwMode="auto">
          <a:xfrm flipH="1">
            <a:off x="7927524" y="2460051"/>
            <a:ext cx="3024187" cy="230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5" name="直接连接符 52231"/>
          <p:cNvSpPr>
            <a:spLocks noChangeShapeType="1"/>
          </p:cNvSpPr>
          <p:nvPr/>
        </p:nvSpPr>
        <p:spPr bwMode="auto">
          <a:xfrm flipH="1">
            <a:off x="8794298" y="2487038"/>
            <a:ext cx="2159000" cy="316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6" name="文本框 52232"/>
          <p:cNvSpPr txBox="1">
            <a:spLocks noChangeArrowheads="1"/>
          </p:cNvSpPr>
          <p:nvPr/>
        </p:nvSpPr>
        <p:spPr bwMode="auto">
          <a:xfrm>
            <a:off x="7929111" y="3639563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2297" name="文本框 52233"/>
          <p:cNvSpPr txBox="1">
            <a:spLocks noChangeArrowheads="1"/>
          </p:cNvSpPr>
          <p:nvPr/>
        </p:nvSpPr>
        <p:spPr bwMode="auto">
          <a:xfrm>
            <a:off x="7335385" y="5611238"/>
            <a:ext cx="71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2298" name="文本框 52234"/>
          <p:cNvSpPr txBox="1">
            <a:spLocks noChangeArrowheads="1"/>
          </p:cNvSpPr>
          <p:nvPr/>
        </p:nvSpPr>
        <p:spPr bwMode="auto">
          <a:xfrm>
            <a:off x="10018260" y="5512813"/>
            <a:ext cx="71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2299" name="文本框 52235"/>
          <p:cNvSpPr txBox="1">
            <a:spLocks noChangeArrowheads="1"/>
          </p:cNvSpPr>
          <p:nvPr/>
        </p:nvSpPr>
        <p:spPr bwMode="auto">
          <a:xfrm>
            <a:off x="10953299" y="3639563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2300" name="文本框 52236"/>
          <p:cNvSpPr txBox="1">
            <a:spLocks noChangeArrowheads="1"/>
          </p:cNvSpPr>
          <p:nvPr/>
        </p:nvSpPr>
        <p:spPr bwMode="auto">
          <a:xfrm>
            <a:off x="10953299" y="2055238"/>
            <a:ext cx="649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12301" name="文本框 52237"/>
          <p:cNvSpPr txBox="1">
            <a:spLocks noChangeArrowheads="1"/>
          </p:cNvSpPr>
          <p:nvPr/>
        </p:nvSpPr>
        <p:spPr bwMode="auto">
          <a:xfrm>
            <a:off x="7497311" y="4431726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12302" name="文本框 52238"/>
          <p:cNvSpPr txBox="1">
            <a:spLocks noChangeArrowheads="1"/>
          </p:cNvSpPr>
          <p:nvPr/>
        </p:nvSpPr>
        <p:spPr bwMode="auto">
          <a:xfrm>
            <a:off x="8576810" y="5584251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</a:p>
        </p:txBody>
      </p:sp>
      <p:grpSp>
        <p:nvGrpSpPr>
          <p:cNvPr id="52240" name="组合 52239"/>
          <p:cNvGrpSpPr/>
          <p:nvPr/>
        </p:nvGrpSpPr>
        <p:grpSpPr bwMode="auto">
          <a:xfrm>
            <a:off x="7497311" y="1552002"/>
            <a:ext cx="4105275" cy="4719638"/>
            <a:chOff x="0" y="0"/>
            <a:chExt cx="2586" cy="2973"/>
          </a:xfrm>
        </p:grpSpPr>
        <p:sp>
          <p:nvSpPr>
            <p:cNvPr id="12304" name="直接连接符 52240"/>
            <p:cNvSpPr>
              <a:spLocks noChangeShapeType="1"/>
            </p:cNvSpPr>
            <p:nvPr/>
          </p:nvSpPr>
          <p:spPr bwMode="auto">
            <a:xfrm flipH="1">
              <a:off x="182" y="1587"/>
              <a:ext cx="3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5" name="直接连接符 52241"/>
            <p:cNvSpPr>
              <a:spLocks noChangeShapeType="1"/>
            </p:cNvSpPr>
            <p:nvPr/>
          </p:nvSpPr>
          <p:spPr bwMode="auto">
            <a:xfrm flipH="1">
              <a:off x="1497" y="2585"/>
              <a:ext cx="136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6" name="直接连接符 52242"/>
            <p:cNvSpPr>
              <a:spLocks noChangeShapeType="1"/>
            </p:cNvSpPr>
            <p:nvPr/>
          </p:nvSpPr>
          <p:spPr bwMode="auto">
            <a:xfrm flipV="1">
              <a:off x="2177" y="272"/>
              <a:ext cx="0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7" name="文本框 52243"/>
            <p:cNvSpPr txBox="1">
              <a:spLocks noChangeArrowheads="1"/>
            </p:cNvSpPr>
            <p:nvPr/>
          </p:nvSpPr>
          <p:spPr bwMode="auto">
            <a:xfrm>
              <a:off x="0" y="1406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2308" name="文本框 52244"/>
            <p:cNvSpPr txBox="1">
              <a:spLocks noChangeArrowheads="1"/>
            </p:cNvSpPr>
            <p:nvPr/>
          </p:nvSpPr>
          <p:spPr bwMode="auto">
            <a:xfrm>
              <a:off x="1452" y="272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2309" name="文本框 52245"/>
            <p:cNvSpPr txBox="1">
              <a:spLocks noChangeArrowheads="1"/>
            </p:cNvSpPr>
            <p:nvPr/>
          </p:nvSpPr>
          <p:spPr bwMode="auto">
            <a:xfrm>
              <a:off x="2132" y="0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</a:p>
          </p:txBody>
        </p:sp>
      </p:grpSp>
      <p:graphicFrame>
        <p:nvGraphicFramePr>
          <p:cNvPr id="52247" name="对象 52246"/>
          <p:cNvGraphicFramePr>
            <a:graphicFrameLocks noChangeAspect="1"/>
          </p:cNvGraphicFramePr>
          <p:nvPr/>
        </p:nvGraphicFramePr>
        <p:xfrm>
          <a:off x="1150757" y="2935533"/>
          <a:ext cx="6735763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819400" imgH="190500" progId="Word.Document.8">
                  <p:embed/>
                </p:oleObj>
              </mc:Choice>
              <mc:Fallback>
                <p:oleObj name="Document" r:id="rId3" imgW="2819400" imgH="190500" progId="Word.Document.8">
                  <p:embed/>
                  <p:pic>
                    <p:nvPicPr>
                      <p:cNvPr id="0" name="对象 52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757" y="2935533"/>
                        <a:ext cx="6735763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8" name="对象 52247"/>
          <p:cNvGraphicFramePr>
            <a:graphicFrameLocks noChangeAspect="1"/>
          </p:cNvGraphicFramePr>
          <p:nvPr/>
        </p:nvGraphicFramePr>
        <p:xfrm>
          <a:off x="681647" y="3229543"/>
          <a:ext cx="3813969" cy="45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69465" imgH="241300" progId="Equation.DSMT4">
                  <p:embed/>
                </p:oleObj>
              </mc:Choice>
              <mc:Fallback>
                <p:oleObj r:id="rId5" imgW="2069465" imgH="241300" progId="Equation.DSMT4">
                  <p:embed/>
                  <p:pic>
                    <p:nvPicPr>
                      <p:cNvPr id="0" name="对象 52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47" y="3229543"/>
                        <a:ext cx="3813969" cy="454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9" name="对象 52248"/>
          <p:cNvGraphicFramePr>
            <a:graphicFrameLocks noChangeAspect="1"/>
          </p:cNvGraphicFramePr>
          <p:nvPr/>
        </p:nvGraphicFramePr>
        <p:xfrm>
          <a:off x="709240" y="3637085"/>
          <a:ext cx="4971781" cy="112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014345" imgH="579120" progId="Word.Document.8">
                  <p:embed/>
                </p:oleObj>
              </mc:Choice>
              <mc:Fallback>
                <p:oleObj r:id="rId7" imgW="3014345" imgH="579120" progId="Word.Document.8">
                  <p:embed/>
                  <p:pic>
                    <p:nvPicPr>
                      <p:cNvPr id="0" name="对象 52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0" y="3637085"/>
                        <a:ext cx="4971781" cy="1128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0" name="对象 52249"/>
          <p:cNvGraphicFramePr>
            <a:graphicFrameLocks noChangeAspect="1"/>
          </p:cNvGraphicFramePr>
          <p:nvPr/>
        </p:nvGraphicFramePr>
        <p:xfrm>
          <a:off x="677759" y="4159181"/>
          <a:ext cx="2103343" cy="426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35710" imgH="229235" progId="Equation.DSMT4">
                  <p:embed/>
                </p:oleObj>
              </mc:Choice>
              <mc:Fallback>
                <p:oleObj r:id="rId9" imgW="1235710" imgH="229235" progId="Equation.DSMT4">
                  <p:embed/>
                  <p:pic>
                    <p:nvPicPr>
                      <p:cNvPr id="0" name="对象 52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59" y="4159181"/>
                        <a:ext cx="2103343" cy="426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1" name="对象 52250"/>
          <p:cNvGraphicFramePr>
            <a:graphicFrameLocks noChangeAspect="1"/>
          </p:cNvGraphicFramePr>
          <p:nvPr/>
        </p:nvGraphicFramePr>
        <p:xfrm>
          <a:off x="554336" y="5403065"/>
          <a:ext cx="2719368" cy="993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459865" imgH="533400" progId="Equation.DSMT4">
                  <p:embed/>
                </p:oleObj>
              </mc:Choice>
              <mc:Fallback>
                <p:oleObj r:id="rId11" imgW="1459865" imgH="533400" progId="Equation.DSMT4">
                  <p:embed/>
                  <p:pic>
                    <p:nvPicPr>
                      <p:cNvPr id="0" name="对象 52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36" y="5403065"/>
                        <a:ext cx="2719368" cy="993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2" name="对象 52251"/>
          <p:cNvGraphicFramePr>
            <a:graphicFrameLocks noChangeAspect="1"/>
          </p:cNvGraphicFramePr>
          <p:nvPr/>
        </p:nvGraphicFramePr>
        <p:xfrm>
          <a:off x="3128322" y="4075076"/>
          <a:ext cx="2109787" cy="78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402080" imgH="471805" progId="Equation.DSMT4">
                  <p:embed/>
                </p:oleObj>
              </mc:Choice>
              <mc:Fallback>
                <p:oleObj r:id="rId13" imgW="1402080" imgH="471805" progId="Equation.DSMT4">
                  <p:embed/>
                  <p:pic>
                    <p:nvPicPr>
                      <p:cNvPr id="0" name="对象 52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322" y="4075076"/>
                        <a:ext cx="2109787" cy="782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3" name="对象 52252"/>
          <p:cNvGraphicFramePr>
            <a:graphicFrameLocks noChangeAspect="1"/>
          </p:cNvGraphicFramePr>
          <p:nvPr/>
        </p:nvGraphicFramePr>
        <p:xfrm>
          <a:off x="709240" y="4858226"/>
          <a:ext cx="1476711" cy="41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901065" imgH="254000" progId="Equation.DSMT4">
                  <p:embed/>
                </p:oleObj>
              </mc:Choice>
              <mc:Fallback>
                <p:oleObj r:id="rId15" imgW="901065" imgH="254000" progId="Equation.DSMT4">
                  <p:embed/>
                  <p:pic>
                    <p:nvPicPr>
                      <p:cNvPr id="0" name="对象 52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0" y="4858226"/>
                        <a:ext cx="1476711" cy="416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4" name="对象 52253"/>
          <p:cNvGraphicFramePr>
            <a:graphicFrameLocks noChangeAspect="1"/>
          </p:cNvGraphicFramePr>
          <p:nvPr/>
        </p:nvGraphicFramePr>
        <p:xfrm>
          <a:off x="2982777" y="4911491"/>
          <a:ext cx="1421705" cy="40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866140" imgH="241935" progId="Equation.DSMT4">
                  <p:embed/>
                </p:oleObj>
              </mc:Choice>
              <mc:Fallback>
                <p:oleObj r:id="rId17" imgW="866140" imgH="241935" progId="Equation.DSMT4">
                  <p:embed/>
                  <p:pic>
                    <p:nvPicPr>
                      <p:cNvPr id="0" name="对象 52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777" y="4911491"/>
                        <a:ext cx="1421705" cy="404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5" name="对象 52254"/>
          <p:cNvGraphicFramePr>
            <a:graphicFrameLocks noChangeAspect="1"/>
          </p:cNvGraphicFramePr>
          <p:nvPr/>
        </p:nvGraphicFramePr>
        <p:xfrm>
          <a:off x="3314708" y="5402222"/>
          <a:ext cx="3906007" cy="59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2526665" imgH="433070" progId="Word.Document.8">
                  <p:embed/>
                </p:oleObj>
              </mc:Choice>
              <mc:Fallback>
                <p:oleObj r:id="rId19" imgW="2526665" imgH="433070" progId="Word.Document.8">
                  <p:embed/>
                  <p:pic>
                    <p:nvPicPr>
                      <p:cNvPr id="0" name="对象 52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8" y="5402222"/>
                        <a:ext cx="3906007" cy="59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9" name="对象 52255"/>
          <p:cNvGraphicFramePr>
            <a:graphicFrameLocks noChangeAspect="1"/>
          </p:cNvGraphicFramePr>
          <p:nvPr/>
        </p:nvGraphicFramePr>
        <p:xfrm>
          <a:off x="1376343" y="1944037"/>
          <a:ext cx="8447088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1" imgW="3520440" imgH="190500" progId="Word.Document.8">
                  <p:embed/>
                </p:oleObj>
              </mc:Choice>
              <mc:Fallback>
                <p:oleObj name="Document" r:id="rId21" imgW="3520440" imgH="190500" progId="Word.Document.8">
                  <p:embed/>
                  <p:pic>
                    <p:nvPicPr>
                      <p:cNvPr id="0" name="对象 52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43" y="1944037"/>
                        <a:ext cx="8447088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554336" y="978269"/>
            <a:ext cx="10964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例</a:t>
            </a:r>
            <a:r>
              <a:rPr lang="en-US" altLang="zh-CN" sz="2000" kern="1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2: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如图，已知正方形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ABCD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的边长为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E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F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分别是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AB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AD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的中点，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GC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⊥平面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ABCD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，且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GC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，求点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到平面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EFG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的距离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4336" y="181972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解：如图，建立空间直角坐标系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－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xyz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．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由题设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C(0,0,0)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A(4,4,0)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B(0,4,0)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D(4,0,0)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E(2,4,0)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F(4,2,0)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G(0,0,2)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平行四边形 56321"/>
          <p:cNvSpPr>
            <a:spLocks noChangeArrowheads="1"/>
          </p:cNvSpPr>
          <p:nvPr/>
        </p:nvSpPr>
        <p:spPr bwMode="auto">
          <a:xfrm>
            <a:off x="7665395" y="3017199"/>
            <a:ext cx="3636962" cy="1366838"/>
          </a:xfrm>
          <a:prstGeom prst="parallelogram">
            <a:avLst>
              <a:gd name="adj" fmla="val 66521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8" name="直接连接符 56322"/>
          <p:cNvSpPr>
            <a:spLocks noChangeShapeType="1"/>
          </p:cNvSpPr>
          <p:nvPr/>
        </p:nvSpPr>
        <p:spPr bwMode="auto">
          <a:xfrm>
            <a:off x="8348020" y="3737924"/>
            <a:ext cx="2233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4339" name="对象 56323"/>
          <p:cNvGraphicFramePr>
            <a:graphicFrameLocks noChangeAspect="1"/>
          </p:cNvGraphicFramePr>
          <p:nvPr/>
        </p:nvGraphicFramePr>
        <p:xfrm>
          <a:off x="7844782" y="4025262"/>
          <a:ext cx="431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7005" imgH="154305" progId="Equation.DSMT4">
                  <p:embed/>
                </p:oleObj>
              </mc:Choice>
              <mc:Fallback>
                <p:oleObj r:id="rId2" imgW="167005" imgH="154305" progId="Equation.DSMT4">
                  <p:embed/>
                  <p:pic>
                    <p:nvPicPr>
                      <p:cNvPr id="0" name="对象 56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4782" y="4025262"/>
                        <a:ext cx="431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直接连接符 56324"/>
          <p:cNvSpPr>
            <a:spLocks noChangeShapeType="1"/>
          </p:cNvSpPr>
          <p:nvPr/>
        </p:nvSpPr>
        <p:spPr bwMode="auto">
          <a:xfrm rot="1666197">
            <a:off x="8602020" y="2367912"/>
            <a:ext cx="2233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6326" name="组合 56325"/>
          <p:cNvGrpSpPr/>
          <p:nvPr/>
        </p:nvGrpSpPr>
        <p:grpSpPr bwMode="auto">
          <a:xfrm>
            <a:off x="7593957" y="2080574"/>
            <a:ext cx="431800" cy="1943100"/>
            <a:chOff x="0" y="0"/>
            <a:chExt cx="272" cy="1224"/>
          </a:xfrm>
        </p:grpSpPr>
        <p:sp>
          <p:nvSpPr>
            <p:cNvPr id="14342" name="直接连接符 56326"/>
            <p:cNvSpPr>
              <a:spLocks noChangeShapeType="1"/>
            </p:cNvSpPr>
            <p:nvPr/>
          </p:nvSpPr>
          <p:spPr bwMode="auto">
            <a:xfrm rot="10800000">
              <a:off x="272" y="0"/>
              <a:ext cx="0" cy="12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4343" name="对象 56327"/>
            <p:cNvGraphicFramePr>
              <a:graphicFrameLocks noChangeAspect="1"/>
            </p:cNvGraphicFramePr>
            <p:nvPr/>
          </p:nvGraphicFramePr>
          <p:xfrm>
            <a:off x="0" y="272"/>
            <a:ext cx="249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14935" imgH="140335" progId="Equation.3">
                    <p:embed/>
                  </p:oleObj>
                </mc:Choice>
                <mc:Fallback>
                  <p:oleObj r:id="rId4" imgW="114935" imgH="140335" progId="Equation.3">
                    <p:embed/>
                    <p:pic>
                      <p:nvPicPr>
                        <p:cNvPr id="0" name="对象 563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72"/>
                          <a:ext cx="249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4" name="文本框 56328"/>
          <p:cNvSpPr txBox="1">
            <a:spLocks noChangeArrowheads="1"/>
          </p:cNvSpPr>
          <p:nvPr/>
        </p:nvSpPr>
        <p:spPr bwMode="auto">
          <a:xfrm>
            <a:off x="8386121" y="3664899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4345" name="文本框 56329"/>
          <p:cNvSpPr txBox="1">
            <a:spLocks noChangeArrowheads="1"/>
          </p:cNvSpPr>
          <p:nvPr/>
        </p:nvSpPr>
        <p:spPr bwMode="auto">
          <a:xfrm>
            <a:off x="8675045" y="150431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56331" name="未知"/>
          <p:cNvSpPr>
            <a:spLocks noChangeArrowheads="1"/>
          </p:cNvSpPr>
          <p:nvPr/>
        </p:nvSpPr>
        <p:spPr bwMode="auto">
          <a:xfrm>
            <a:off x="9386246" y="2188525"/>
            <a:ext cx="9525" cy="1547813"/>
          </a:xfrm>
          <a:custGeom>
            <a:avLst/>
            <a:gdLst>
              <a:gd name="T0" fmla="*/ 0 w 6"/>
              <a:gd name="T1" fmla="*/ 0 h 975"/>
              <a:gd name="T2" fmla="*/ 6 w 6"/>
              <a:gd name="T3" fmla="*/ 975 h 9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975">
                <a:moveTo>
                  <a:pt x="0" y="0"/>
                </a:moveTo>
                <a:lnTo>
                  <a:pt x="6" y="975"/>
                </a:lnTo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332" name="文本框 56331"/>
          <p:cNvSpPr txBox="1">
            <a:spLocks noChangeArrowheads="1"/>
          </p:cNvSpPr>
          <p:nvPr/>
        </p:nvSpPr>
        <p:spPr bwMode="auto">
          <a:xfrm>
            <a:off x="9049695" y="2051999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56333" name="文本框 56332"/>
          <p:cNvSpPr txBox="1">
            <a:spLocks noChangeArrowheads="1"/>
          </p:cNvSpPr>
          <p:nvPr/>
        </p:nvSpPr>
        <p:spPr bwMode="auto">
          <a:xfrm>
            <a:off x="9078270" y="3390263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6334" name="直接连接符 56333"/>
          <p:cNvSpPr>
            <a:spLocks noChangeShapeType="1"/>
          </p:cNvSpPr>
          <p:nvPr/>
        </p:nvSpPr>
        <p:spPr bwMode="auto">
          <a:xfrm>
            <a:off x="9899008" y="2440937"/>
            <a:ext cx="360363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335" name="文本框 56334"/>
          <p:cNvSpPr txBox="1">
            <a:spLocks noChangeArrowheads="1"/>
          </p:cNvSpPr>
          <p:nvPr/>
        </p:nvSpPr>
        <p:spPr bwMode="auto">
          <a:xfrm>
            <a:off x="9610083" y="2340924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56336" name="文本框 56335"/>
          <p:cNvSpPr txBox="1">
            <a:spLocks noChangeArrowheads="1"/>
          </p:cNvSpPr>
          <p:nvPr/>
        </p:nvSpPr>
        <p:spPr bwMode="auto">
          <a:xfrm>
            <a:off x="9825983" y="3375974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56337" name="未知"/>
          <p:cNvSpPr>
            <a:spLocks noChangeArrowheads="1"/>
          </p:cNvSpPr>
          <p:nvPr/>
        </p:nvSpPr>
        <p:spPr bwMode="auto">
          <a:xfrm>
            <a:off x="9397357" y="2198049"/>
            <a:ext cx="533400" cy="279400"/>
          </a:xfrm>
          <a:custGeom>
            <a:avLst/>
            <a:gdLst>
              <a:gd name="T0" fmla="*/ 336 w 336"/>
              <a:gd name="T1" fmla="*/ 176 h 176"/>
              <a:gd name="T2" fmla="*/ 4 w 336"/>
              <a:gd name="T3" fmla="*/ 0 h 176"/>
              <a:gd name="T4" fmla="*/ 0 w 336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76">
                <a:moveTo>
                  <a:pt x="336" y="176"/>
                </a:move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338" name="直接连接符 56337"/>
          <p:cNvSpPr>
            <a:spLocks noChangeShapeType="1"/>
          </p:cNvSpPr>
          <p:nvPr/>
        </p:nvSpPr>
        <p:spPr bwMode="auto">
          <a:xfrm flipH="1">
            <a:off x="9394182" y="3736337"/>
            <a:ext cx="8651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339" name="文本框 56338"/>
          <p:cNvSpPr txBox="1">
            <a:spLocks noChangeArrowheads="1"/>
          </p:cNvSpPr>
          <p:nvPr/>
        </p:nvSpPr>
        <p:spPr bwMode="auto">
          <a:xfrm>
            <a:off x="552038" y="2490966"/>
            <a:ext cx="2241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的公垂线</a:t>
            </a:r>
          </a:p>
        </p:txBody>
      </p:sp>
      <p:grpSp>
        <p:nvGrpSpPr>
          <p:cNvPr id="56340" name="组合 56339"/>
          <p:cNvGrpSpPr/>
          <p:nvPr/>
        </p:nvGrpSpPr>
        <p:grpSpPr bwMode="auto">
          <a:xfrm>
            <a:off x="675965" y="3717251"/>
            <a:ext cx="2512670" cy="1036732"/>
            <a:chOff x="0" y="0"/>
            <a:chExt cx="1968" cy="812"/>
          </a:xfrm>
        </p:grpSpPr>
        <p:sp>
          <p:nvSpPr>
            <p:cNvPr id="14356" name="文本框 56340"/>
            <p:cNvSpPr txBox="1">
              <a:spLocks noChangeArrowheads="1"/>
            </p:cNvSpPr>
            <p:nvPr/>
          </p:nvSpPr>
          <p:spPr bwMode="auto">
            <a:xfrm>
              <a:off x="0" y="240"/>
              <a:ext cx="2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则</a:t>
              </a:r>
            </a:p>
          </p:txBody>
        </p:sp>
        <p:graphicFrame>
          <p:nvGraphicFramePr>
            <p:cNvPr id="14357" name="对象 56341"/>
            <p:cNvGraphicFramePr>
              <a:graphicFrameLocks noChangeAspect="1"/>
            </p:cNvGraphicFramePr>
            <p:nvPr/>
          </p:nvGraphicFramePr>
          <p:xfrm>
            <a:off x="480" y="0"/>
            <a:ext cx="1488" cy="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981075" imgH="535305" progId="Equation.DSMT4">
                    <p:embed/>
                  </p:oleObj>
                </mc:Choice>
                <mc:Fallback>
                  <p:oleObj r:id="rId6" imgW="981075" imgH="535305" progId="Equation.DSMT4">
                    <p:embed/>
                    <p:pic>
                      <p:nvPicPr>
                        <p:cNvPr id="0" name="对象 563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0"/>
                          <a:ext cx="1488" cy="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43" name="文本框 56342"/>
          <p:cNvSpPr txBox="1">
            <a:spLocks noChangeArrowheads="1"/>
          </p:cNvSpPr>
          <p:nvPr/>
        </p:nvSpPr>
        <p:spPr bwMode="auto">
          <a:xfrm>
            <a:off x="583557" y="3140276"/>
            <a:ext cx="2767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分别在直线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</a:t>
            </a:r>
          </a:p>
        </p:txBody>
      </p:sp>
      <p:grpSp>
        <p:nvGrpSpPr>
          <p:cNvPr id="56344" name="组合 56343"/>
          <p:cNvGrpSpPr/>
          <p:nvPr/>
        </p:nvGrpSpPr>
        <p:grpSpPr bwMode="auto">
          <a:xfrm>
            <a:off x="583557" y="1925912"/>
            <a:ext cx="4876800" cy="400051"/>
            <a:chOff x="0" y="0"/>
            <a:chExt cx="3072" cy="252"/>
          </a:xfrm>
        </p:grpSpPr>
        <p:sp>
          <p:nvSpPr>
            <p:cNvPr id="14360" name="文本框 56344"/>
            <p:cNvSpPr txBox="1">
              <a:spLocks noChangeArrowheads="1"/>
            </p:cNvSpPr>
            <p:nvPr/>
          </p:nvSpPr>
          <p:spPr bwMode="auto">
            <a:xfrm>
              <a:off x="0" y="0"/>
              <a:ext cx="30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</a:t>
              </a:r>
              <a:r>
                <a:rPr lang="en-US" altLang="zh-CN" sz="20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a,b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是异面直线，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的法向量</a:t>
              </a:r>
            </a:p>
          </p:txBody>
        </p:sp>
        <p:sp>
          <p:nvSpPr>
            <p:cNvPr id="14361" name="直接连接符 56345"/>
            <p:cNvSpPr>
              <a:spLocks noChangeShapeType="1"/>
            </p:cNvSpPr>
            <p:nvPr/>
          </p:nvSpPr>
          <p:spPr bwMode="auto">
            <a:xfrm>
              <a:off x="2208" y="4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62" name="矩形 56346"/>
          <p:cNvSpPr>
            <a:spLocks noChangeArrowheads="1"/>
          </p:cNvSpPr>
          <p:nvPr/>
        </p:nvSpPr>
        <p:spPr bwMode="auto">
          <a:xfrm>
            <a:off x="583557" y="1370215"/>
            <a:ext cx="441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 </a:t>
            </a:r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异面直线间的距离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56348" name="组合 56347"/>
          <p:cNvGrpSpPr/>
          <p:nvPr/>
        </p:nvGrpSpPr>
        <p:grpSpPr bwMode="auto">
          <a:xfrm>
            <a:off x="696270" y="4718938"/>
            <a:ext cx="8077200" cy="457200"/>
            <a:chOff x="62" y="-490"/>
            <a:chExt cx="5088" cy="288"/>
          </a:xfrm>
        </p:grpSpPr>
        <p:sp>
          <p:nvSpPr>
            <p:cNvPr id="14364" name="矩形 56348"/>
            <p:cNvSpPr>
              <a:spLocks noChangeArrowheads="1"/>
            </p:cNvSpPr>
            <p:nvPr/>
          </p:nvSpPr>
          <p:spPr bwMode="auto">
            <a:xfrm>
              <a:off x="62" y="-472"/>
              <a:ext cx="50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即          间的距离可转化为向量         在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上的射影长，</a:t>
              </a:r>
            </a:p>
          </p:txBody>
        </p:sp>
        <p:graphicFrame>
          <p:nvGraphicFramePr>
            <p:cNvPr id="14365" name="对象 56349"/>
            <p:cNvGraphicFramePr>
              <a:graphicFrameLocks noChangeAspect="1"/>
            </p:cNvGraphicFramePr>
            <p:nvPr/>
          </p:nvGraphicFramePr>
          <p:xfrm>
            <a:off x="293" y="-490"/>
            <a:ext cx="3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94005" imgH="217170" progId="Equation.3">
                    <p:embed/>
                  </p:oleObj>
                </mc:Choice>
                <mc:Fallback>
                  <p:oleObj r:id="rId8" imgW="294005" imgH="217170" progId="Equation.3">
                    <p:embed/>
                    <p:pic>
                      <p:nvPicPr>
                        <p:cNvPr id="0" name="对象 563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" y="-490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6" name="对象 56350"/>
            <p:cNvGraphicFramePr>
              <a:graphicFrameLocks noChangeAspect="1"/>
            </p:cNvGraphicFramePr>
            <p:nvPr/>
          </p:nvGraphicFramePr>
          <p:xfrm>
            <a:off x="2338" y="-490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256540" imgH="231140" progId="Equation.3">
                    <p:embed/>
                  </p:oleObj>
                </mc:Choice>
                <mc:Fallback>
                  <p:oleObj r:id="rId10" imgW="256540" imgH="231140" progId="Equation.3">
                    <p:embed/>
                    <p:pic>
                      <p:nvPicPr>
                        <p:cNvPr id="0" name="对象 56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8" y="-490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7" name="直接连接符 56351"/>
            <p:cNvSpPr>
              <a:spLocks noChangeShapeType="1"/>
            </p:cNvSpPr>
            <p:nvPr/>
          </p:nvSpPr>
          <p:spPr bwMode="auto">
            <a:xfrm>
              <a:off x="2867" y="-45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353" name="直接连接符 56352"/>
          <p:cNvSpPr>
            <a:spLocks noChangeShapeType="1"/>
          </p:cNvSpPr>
          <p:nvPr/>
        </p:nvSpPr>
        <p:spPr bwMode="auto">
          <a:xfrm rot="1666197">
            <a:off x="8340082" y="3723637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/>
      <p:bldP spid="56333" grpId="0"/>
      <p:bldP spid="56335" grpId="0"/>
      <p:bldP spid="56336" grpId="0"/>
      <p:bldP spid="56339" grpId="0"/>
      <p:bldP spid="563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65" name="组合 57364"/>
          <p:cNvGrpSpPr/>
          <p:nvPr/>
        </p:nvGrpSpPr>
        <p:grpSpPr bwMode="auto">
          <a:xfrm>
            <a:off x="661035" y="2199959"/>
            <a:ext cx="10777538" cy="939800"/>
            <a:chOff x="-342" y="493"/>
            <a:chExt cx="6789" cy="592"/>
          </a:xfrm>
        </p:grpSpPr>
        <p:sp>
          <p:nvSpPr>
            <p:cNvPr id="15362" name="文本框 57346"/>
            <p:cNvSpPr txBox="1">
              <a:spLocks noChangeArrowheads="1"/>
            </p:cNvSpPr>
            <p:nvPr/>
          </p:nvSpPr>
          <p:spPr bwMode="auto">
            <a:xfrm>
              <a:off x="-342" y="614"/>
              <a:ext cx="663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为平面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外一点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,F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内任意一点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为平面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的法向量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则点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到平面的距离为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15363" name="对象 57347"/>
            <p:cNvGraphicFramePr>
              <a:graphicFrameLocks noChangeAspect="1"/>
            </p:cNvGraphicFramePr>
            <p:nvPr/>
          </p:nvGraphicFramePr>
          <p:xfrm>
            <a:off x="2365" y="630"/>
            <a:ext cx="202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40970" imgH="256540" progId="Equation.3">
                    <p:embed/>
                  </p:oleObj>
                </mc:Choice>
                <mc:Fallback>
                  <p:oleObj r:id="rId2" imgW="140970" imgH="256540" progId="Equation.3">
                    <p:embed/>
                    <p:pic>
                      <p:nvPicPr>
                        <p:cNvPr id="0" name="对象 573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5" y="630"/>
                          <a:ext cx="202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对象 57348"/>
            <p:cNvGraphicFramePr>
              <a:graphicFrameLocks noChangeAspect="1"/>
            </p:cNvGraphicFramePr>
            <p:nvPr/>
          </p:nvGraphicFramePr>
          <p:xfrm>
            <a:off x="5460" y="493"/>
            <a:ext cx="987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891540" imgH="535305" progId="Equation.DSMT4">
                    <p:embed/>
                  </p:oleObj>
                </mc:Choice>
                <mc:Fallback>
                  <p:oleObj r:id="rId4" imgW="891540" imgH="535305" progId="Equation.DSMT4">
                    <p:embed/>
                    <p:pic>
                      <p:nvPicPr>
                        <p:cNvPr id="0" name="对象 57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0" y="493"/>
                          <a:ext cx="987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366" name="组合 57365"/>
          <p:cNvGrpSpPr/>
          <p:nvPr/>
        </p:nvGrpSpPr>
        <p:grpSpPr bwMode="auto">
          <a:xfrm>
            <a:off x="702311" y="2987359"/>
            <a:ext cx="10736263" cy="2041525"/>
            <a:chOff x="-316" y="989"/>
            <a:chExt cx="6763" cy="1286"/>
          </a:xfrm>
        </p:grpSpPr>
        <p:sp>
          <p:nvSpPr>
            <p:cNvPr id="15366" name="文本框 57349"/>
            <p:cNvSpPr txBox="1">
              <a:spLocks noChangeArrowheads="1"/>
            </p:cNvSpPr>
            <p:nvPr/>
          </p:nvSpPr>
          <p:spPr bwMode="auto">
            <a:xfrm>
              <a:off x="-316" y="1022"/>
              <a:ext cx="676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a,b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是异面直线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,E,F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分别是直线</a:t>
              </a:r>
              <a:r>
                <a:rPr lang="en-US" altLang="zh-CN" sz="20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a,b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上的点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</a:t>
              </a:r>
              <a:r>
                <a:rPr lang="en-US" altLang="zh-CN" sz="20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a,b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公垂线的方向向量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则</a:t>
              </a:r>
              <a:r>
                <a:rPr lang="en-US" altLang="zh-CN" sz="20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a,b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间距离为</a:t>
              </a:r>
            </a:p>
          </p:txBody>
        </p:sp>
        <p:graphicFrame>
          <p:nvGraphicFramePr>
            <p:cNvPr id="15367" name="对象 57350"/>
            <p:cNvGraphicFramePr>
              <a:graphicFrameLocks noChangeAspect="1"/>
            </p:cNvGraphicFramePr>
            <p:nvPr/>
          </p:nvGraphicFramePr>
          <p:xfrm>
            <a:off x="2266" y="1527"/>
            <a:ext cx="1248" cy="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891540" imgH="535305" progId="Equation.DSMT4">
                    <p:embed/>
                  </p:oleObj>
                </mc:Choice>
                <mc:Fallback>
                  <p:oleObj r:id="rId6" imgW="891540" imgH="535305" progId="Equation.DSMT4">
                    <p:embed/>
                    <p:pic>
                      <p:nvPicPr>
                        <p:cNvPr id="0" name="对象 57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6" y="1527"/>
                          <a:ext cx="1248" cy="7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对象 57351"/>
            <p:cNvGraphicFramePr>
              <a:graphicFrameLocks noChangeAspect="1"/>
            </p:cNvGraphicFramePr>
            <p:nvPr/>
          </p:nvGraphicFramePr>
          <p:xfrm>
            <a:off x="2890" y="989"/>
            <a:ext cx="229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40970" imgH="256540" progId="Equation.3">
                    <p:embed/>
                  </p:oleObj>
                </mc:Choice>
                <mc:Fallback>
                  <p:oleObj r:id="rId8" imgW="140970" imgH="256540" progId="Equation.3">
                    <p:embed/>
                    <p:pic>
                      <p:nvPicPr>
                        <p:cNvPr id="0" name="对象 573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" y="989"/>
                          <a:ext cx="22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360" name="组合 57359"/>
          <p:cNvGrpSpPr/>
          <p:nvPr/>
        </p:nvGrpSpPr>
        <p:grpSpPr bwMode="auto">
          <a:xfrm>
            <a:off x="660400" y="1229201"/>
            <a:ext cx="6483351" cy="1163638"/>
            <a:chOff x="1071" y="2795"/>
            <a:chExt cx="4084" cy="733"/>
          </a:xfrm>
        </p:grpSpPr>
        <p:graphicFrame>
          <p:nvGraphicFramePr>
            <p:cNvPr id="15371" name="对象 57360"/>
            <p:cNvGraphicFramePr>
              <a:graphicFrameLocks noChangeAspect="1"/>
            </p:cNvGraphicFramePr>
            <p:nvPr/>
          </p:nvGraphicFramePr>
          <p:xfrm>
            <a:off x="3909" y="3129"/>
            <a:ext cx="1246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159510" imgH="292735" progId="Equation.3">
                    <p:embed/>
                  </p:oleObj>
                </mc:Choice>
                <mc:Fallback>
                  <p:oleObj r:id="rId9" imgW="1159510" imgH="292735" progId="Equation.3">
                    <p:embed/>
                    <p:pic>
                      <p:nvPicPr>
                        <p:cNvPr id="0" name="对象 573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9" y="3129"/>
                          <a:ext cx="1246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2" name="矩形 57361"/>
            <p:cNvSpPr>
              <a:spLocks noChangeArrowheads="1"/>
            </p:cNvSpPr>
            <p:nvPr/>
          </p:nvSpPr>
          <p:spPr bwMode="auto">
            <a:xfrm>
              <a:off x="1098" y="2795"/>
              <a:ext cx="30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、两点距离问题转化为求向量模长问题</a:t>
              </a:r>
            </a:p>
          </p:txBody>
        </p:sp>
        <p:sp>
          <p:nvSpPr>
            <p:cNvPr id="15373" name="矩形 57362"/>
            <p:cNvSpPr>
              <a:spLocks noChangeArrowheads="1"/>
            </p:cNvSpPr>
            <p:nvPr/>
          </p:nvSpPr>
          <p:spPr bwMode="auto">
            <a:xfrm>
              <a:off x="1071" y="3203"/>
              <a:ext cx="27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利用公式                                          或</a:t>
              </a:r>
            </a:p>
          </p:txBody>
        </p:sp>
        <p:graphicFrame>
          <p:nvGraphicFramePr>
            <p:cNvPr id="15374" name="内容占位符 57363"/>
            <p:cNvGraphicFramePr/>
            <p:nvPr/>
          </p:nvGraphicFramePr>
          <p:xfrm>
            <a:off x="2042" y="3080"/>
            <a:ext cx="1362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926465" imgH="304800" progId="Equation.3">
                    <p:embed/>
                  </p:oleObj>
                </mc:Choice>
                <mc:Fallback>
                  <p:oleObj r:id="rId11" imgW="926465" imgH="304800" progId="Equation.3">
                    <p:embed/>
                    <p:pic>
                      <p:nvPicPr>
                        <p:cNvPr id="0" name="内容占位符 5736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2" y="3080"/>
                          <a:ext cx="1362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课时小结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Office PowerPoint</Application>
  <PresentationFormat>宽屏</PresentationFormat>
  <Paragraphs>127</Paragraphs>
  <Slides>14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Calibri</vt:lpstr>
      <vt:lpstr>思源黑体 CN Medium</vt:lpstr>
      <vt:lpstr>Arial</vt:lpstr>
      <vt:lpstr>思源黑体 CN Light</vt:lpstr>
      <vt:lpstr>FandolFang R</vt:lpstr>
      <vt:lpstr>办公资源网：www.bangongziyuan.com</vt:lpstr>
      <vt:lpstr>Equation.DSMT4</vt:lpstr>
      <vt:lpstr>Microsoft 公式 3.0</vt:lpstr>
      <vt:lpstr>公式</vt:lpstr>
      <vt:lpstr>Document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2020-09-21T02:07:54Z</dcterms:created>
  <dcterms:modified xsi:type="dcterms:W3CDTF">2021-01-09T10:11:55Z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