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8" r:id="rId2"/>
    <p:sldId id="257" r:id="rId3"/>
    <p:sldId id="259" r:id="rId4"/>
    <p:sldId id="260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95" r:id="rId23"/>
    <p:sldId id="289" r:id="rId24"/>
    <p:sldId id="294" r:id="rId25"/>
    <p:sldId id="297" r:id="rId26"/>
    <p:sldId id="290" r:id="rId27"/>
    <p:sldId id="300" r:id="rId28"/>
    <p:sldId id="299" r:id="rId29"/>
  </p:sldIdLst>
  <p:sldSz cx="12192000" cy="6858000"/>
  <p:notesSz cx="6858000" cy="9144000"/>
  <p:embeddedFontLst>
    <p:embeddedFont>
      <p:font typeface="FandolFang R" panose="02010600030101010101" charset="-122"/>
      <p:regular r:id="rId32"/>
    </p:embeddedFont>
    <p:embeddedFont>
      <p:font typeface="思源黑体 CN Light" panose="02010600030101010101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87" autoAdjust="0"/>
  </p:normalViewPr>
  <p:slideViewPr>
    <p:cSldViewPr snapToGrid="0">
      <p:cViewPr varScale="1">
        <p:scale>
          <a:sx n="103" d="100"/>
          <a:sy n="103" d="100"/>
        </p:scale>
        <p:origin x="1284" y="96"/>
      </p:cViewPr>
      <p:guideLst>
        <p:guide pos="416"/>
        <p:guide pos="7256"/>
        <p:guide orient="horz" pos="600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B494921-5F0C-44DE-B817-90EFAC4E986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1C628E7-BC9B-44D6-B79A-02E4A188962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25E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25E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3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49" cy="1589115"/>
              <a:chOff x="-4714868" y="2110674"/>
              <a:chExt cx="5033249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25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49" cy="944353"/>
                <a:chOff x="-4714868" y="2110674"/>
                <a:chExt cx="5033249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486047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25E6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1.1.2  </a:t>
                  </a:r>
                  <a:r>
                    <a:rPr lang="zh-CN" altLang="en-US" sz="4400" b="1" dirty="0">
                      <a:solidFill>
                        <a:srgbClr val="B25E6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导数的概念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B25E6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621604">
            <a:off x="6982090" y="1207049"/>
            <a:ext cx="4614422" cy="4614422"/>
          </a:xfrm>
          <a:prstGeom prst="roundRect">
            <a:avLst/>
          </a:prstGeom>
          <a:solidFill>
            <a:srgbClr val="B25E60">
              <a:alpha val="8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5632" r="1161" b="19120"/>
          <a:stretch>
            <a:fillRect/>
          </a:stretch>
        </p:blipFill>
        <p:spPr>
          <a:xfrm>
            <a:off x="6791389" y="996316"/>
            <a:ext cx="4995824" cy="4995824"/>
          </a:xfrm>
          <a:custGeom>
            <a:avLst/>
            <a:gdLst>
              <a:gd name="connsiteX0" fmla="*/ 2816744 w 4851494"/>
              <a:gd name="connsiteY0" fmla="*/ 113 h 4851494"/>
              <a:gd name="connsiteX1" fmla="*/ 3345623 w 4851494"/>
              <a:gd name="connsiteY1" fmla="*/ 293605 h 4851494"/>
              <a:gd name="connsiteX2" fmla="*/ 4747677 w 4851494"/>
              <a:gd name="connsiteY2" fmla="*/ 2454787 h 4851494"/>
              <a:gd name="connsiteX3" fmla="*/ 4557890 w 4851494"/>
              <a:gd name="connsiteY3" fmla="*/ 3345623 h 4851494"/>
              <a:gd name="connsiteX4" fmla="*/ 2396708 w 4851494"/>
              <a:gd name="connsiteY4" fmla="*/ 4747678 h 4851494"/>
              <a:gd name="connsiteX5" fmla="*/ 1505872 w 4851494"/>
              <a:gd name="connsiteY5" fmla="*/ 4557890 h 4851494"/>
              <a:gd name="connsiteX6" fmla="*/ 103818 w 4851494"/>
              <a:gd name="connsiteY6" fmla="*/ 2396709 h 4851494"/>
              <a:gd name="connsiteX7" fmla="*/ 293606 w 4851494"/>
              <a:gd name="connsiteY7" fmla="*/ 1505872 h 4851494"/>
              <a:gd name="connsiteX8" fmla="*/ 2454787 w 4851494"/>
              <a:gd name="connsiteY8" fmla="*/ 103818 h 4851494"/>
              <a:gd name="connsiteX9" fmla="*/ 2816744 w 4851494"/>
              <a:gd name="connsiteY9" fmla="*/ 113 h 4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94" h="4851494">
                <a:moveTo>
                  <a:pt x="2816744" y="113"/>
                </a:moveTo>
                <a:cubicBezTo>
                  <a:pt x="3023460" y="3971"/>
                  <a:pt x="3224629" y="107102"/>
                  <a:pt x="3345623" y="293605"/>
                </a:cubicBezTo>
                <a:lnTo>
                  <a:pt x="4747677" y="2454787"/>
                </a:lnTo>
                <a:cubicBezTo>
                  <a:pt x="4941267" y="2753193"/>
                  <a:pt x="4856296" y="3152034"/>
                  <a:pt x="4557890" y="3345623"/>
                </a:cubicBezTo>
                <a:lnTo>
                  <a:pt x="2396708" y="4747678"/>
                </a:lnTo>
                <a:cubicBezTo>
                  <a:pt x="2098302" y="4941267"/>
                  <a:pt x="1699462" y="4856296"/>
                  <a:pt x="1505872" y="4557890"/>
                </a:cubicBezTo>
                <a:lnTo>
                  <a:pt x="103818" y="2396709"/>
                </a:lnTo>
                <a:cubicBezTo>
                  <a:pt x="-89772" y="2098302"/>
                  <a:pt x="-4801" y="1699462"/>
                  <a:pt x="293606" y="1505872"/>
                </a:cubicBezTo>
                <a:lnTo>
                  <a:pt x="2454787" y="103818"/>
                </a:lnTo>
                <a:cubicBezTo>
                  <a:pt x="2566689" y="31222"/>
                  <a:pt x="2692715" y="-2202"/>
                  <a:pt x="2816744" y="113"/>
                </a:cubicBez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 rot="19621604">
            <a:off x="7620024" y="1819491"/>
            <a:ext cx="3338554" cy="3338554"/>
          </a:xfrm>
          <a:prstGeom prst="roundRect">
            <a:avLst/>
          </a:prstGeom>
          <a:solidFill>
            <a:srgbClr val="FEF6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660400" y="1764892"/>
            <a:ext cx="10730337" cy="1234825"/>
          </a:xfrm>
          <a:prstGeom prst="rect">
            <a:avLst/>
          </a:prstGeom>
          <a:solidFill>
            <a:srgbClr val="FFCC99"/>
          </a:solidFill>
          <a:ln w="41275" cap="flat" cmpd="sng">
            <a:solidFill>
              <a:srgbClr val="CC99FF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还记得上节课讲的关于高台跳水问题吗？运动员相对于水面的高度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h(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单位：米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与起跳后的时间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（单位：秒）存在函数关系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aphicFrame>
        <p:nvGraphicFramePr>
          <p:cNvPr id="19459" name="对象 19458"/>
          <p:cNvGraphicFramePr>
            <a:graphicFrameLocks noChangeAspect="1"/>
          </p:cNvGraphicFramePr>
          <p:nvPr/>
        </p:nvGraphicFramePr>
        <p:xfrm>
          <a:off x="3784920" y="3740796"/>
          <a:ext cx="3829693" cy="61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35735" imgH="228600" progId="Equation.DSMT4">
                  <p:embed/>
                </p:oleObj>
              </mc:Choice>
              <mc:Fallback>
                <p:oleObj r:id="rId2" imgW="1435735" imgH="228600" progId="Equation.DSMT4">
                  <p:embed/>
                  <p:pic>
                    <p:nvPicPr>
                      <p:cNvPr id="0" name="对象 1945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84920" y="3740796"/>
                        <a:ext cx="3829693" cy="61128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文本框 19461"/>
          <p:cNvSpPr txBox="1"/>
          <p:nvPr/>
        </p:nvSpPr>
        <p:spPr>
          <a:xfrm>
            <a:off x="19873" y="1239763"/>
            <a:ext cx="1893888" cy="4005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0481"/>
          <p:cNvSpPr/>
          <p:nvPr/>
        </p:nvSpPr>
        <p:spPr>
          <a:xfrm>
            <a:off x="660400" y="1814075"/>
            <a:ext cx="6119813" cy="4576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通过列表看出平均速度的变化趋势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20483" name="矩形 20482"/>
          <p:cNvSpPr/>
          <p:nvPr/>
        </p:nvSpPr>
        <p:spPr>
          <a:xfrm>
            <a:off x="660400" y="1263612"/>
            <a:ext cx="10196653" cy="461665"/>
          </a:xfrm>
          <a:prstGeom prst="rect">
            <a:avLst/>
          </a:prstGeom>
          <a:solidFill>
            <a:srgbClr val="FFCC99"/>
          </a:solidFill>
          <a:ln w="41275" cap="flat" cmpd="sng">
            <a:solidFill>
              <a:srgbClr val="FF00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知道了瞬时速度的概念，那么在高台跳水运动中，如何求（比如，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t=2)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运动员的瞬时速度？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0400" y="2360562"/>
            <a:ext cx="62642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△t&lt;0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[2+ △t,2]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这段时间内</a:t>
            </a: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803275" y="2732831"/>
          <a:ext cx="251936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83335" imgH="469900" progId="Equation.DSMT4">
                  <p:embed/>
                </p:oleObj>
              </mc:Choice>
              <mc:Fallback>
                <p:oleObj r:id="rId2" imgW="1283335" imgH="469900" progId="Equation.DSMT4">
                  <p:embed/>
                  <p:pic>
                    <p:nvPicPr>
                      <p:cNvPr id="0" name="对象 2150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3275" y="2732831"/>
                        <a:ext cx="2519362" cy="922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322637" y="2772516"/>
          <a:ext cx="2282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635" imgH="419100" progId="Equation.DSMT4">
                  <p:embed/>
                </p:oleObj>
              </mc:Choice>
              <mc:Fallback>
                <p:oleObj r:id="rId4" imgW="1143635" imgH="419100" progId="Equation.DSMT4">
                  <p:embed/>
                  <p:pic>
                    <p:nvPicPr>
                      <p:cNvPr id="0" name="对象 2150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2637" y="2772516"/>
                        <a:ext cx="2282825" cy="836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660065" y="2992447"/>
          <a:ext cx="19383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88365" imgH="165100" progId="Equation.DSMT4">
                  <p:embed/>
                </p:oleObj>
              </mc:Choice>
              <mc:Fallback>
                <p:oleObj r:id="rId6" imgW="888365" imgH="165100" progId="Equation.DSMT4">
                  <p:embed/>
                  <p:pic>
                    <p:nvPicPr>
                      <p:cNvPr id="0" name="对象 2150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60065" y="2992447"/>
                        <a:ext cx="1938338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31836" y="3691916"/>
            <a:ext cx="5616575" cy="504825"/>
            <a:chOff x="0" y="-43"/>
            <a:chExt cx="3538" cy="318"/>
          </a:xfrm>
        </p:grpSpPr>
        <p:sp>
          <p:nvSpPr>
            <p:cNvPr id="31" name="文本框 30"/>
            <p:cNvSpPr txBox="1"/>
            <p:nvPr/>
          </p:nvSpPr>
          <p:spPr>
            <a:xfrm>
              <a:off x="0" y="1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△t=-0.01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=-13.051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1116" y="-43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14300" imgH="215900" progId="Equation.DSMT4">
                    <p:embed/>
                  </p:oleObj>
                </mc:Choice>
                <mc:Fallback>
                  <p:oleObj r:id="rId8" imgW="114300" imgH="215900" progId="Equation.DSMT4">
                    <p:embed/>
                    <p:pic>
                      <p:nvPicPr>
                        <p:cNvPr id="0" name="对象 2151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16" y="-43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组合 32"/>
          <p:cNvGrpSpPr/>
          <p:nvPr/>
        </p:nvGrpSpPr>
        <p:grpSpPr>
          <a:xfrm>
            <a:off x="731836" y="4176103"/>
            <a:ext cx="5616575" cy="504825"/>
            <a:chOff x="0" y="-30"/>
            <a:chExt cx="3538" cy="318"/>
          </a:xfrm>
        </p:grpSpPr>
        <p:sp>
          <p:nvSpPr>
            <p:cNvPr id="34" name="文本框 33"/>
            <p:cNvSpPr txBox="1"/>
            <p:nvPr/>
          </p:nvSpPr>
          <p:spPr>
            <a:xfrm>
              <a:off x="0" y="36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△t=-0.001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=-13.0951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/>
          </p:nvGraphicFramePr>
          <p:xfrm>
            <a:off x="1192" y="-30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14300" imgH="215900" progId="Equation.DSMT4">
                    <p:embed/>
                  </p:oleObj>
                </mc:Choice>
                <mc:Fallback>
                  <p:oleObj r:id="rId10" imgW="114300" imgH="215900" progId="Equation.DSMT4">
                    <p:embed/>
                    <p:pic>
                      <p:nvPicPr>
                        <p:cNvPr id="0" name="对象 2151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92" y="-30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组合 35"/>
          <p:cNvGrpSpPr/>
          <p:nvPr/>
        </p:nvGrpSpPr>
        <p:grpSpPr>
          <a:xfrm>
            <a:off x="731836" y="4722762"/>
            <a:ext cx="5616575" cy="504825"/>
            <a:chOff x="0" y="-65"/>
            <a:chExt cx="3538" cy="318"/>
          </a:xfrm>
        </p:grpSpPr>
        <p:sp>
          <p:nvSpPr>
            <p:cNvPr id="37" name="文本框 36"/>
            <p:cNvSpPr txBox="1"/>
            <p:nvPr/>
          </p:nvSpPr>
          <p:spPr>
            <a:xfrm>
              <a:off x="0" y="0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△t=-0.0001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=-13.09951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38" name="对象 37"/>
            <p:cNvGraphicFramePr>
              <a:graphicFrameLocks noChangeAspect="1"/>
            </p:cNvGraphicFramePr>
            <p:nvPr/>
          </p:nvGraphicFramePr>
          <p:xfrm>
            <a:off x="1284" y="-65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14300" imgH="215900" progId="Equation.DSMT4">
                    <p:embed/>
                  </p:oleObj>
                </mc:Choice>
                <mc:Fallback>
                  <p:oleObj r:id="rId11" imgW="114300" imgH="215900" progId="Equation.DSMT4">
                    <p:embed/>
                    <p:pic>
                      <p:nvPicPr>
                        <p:cNvPr id="0" name="对象 2151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84" y="-65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38"/>
          <p:cNvGrpSpPr/>
          <p:nvPr/>
        </p:nvGrpSpPr>
        <p:grpSpPr>
          <a:xfrm>
            <a:off x="731835" y="5269421"/>
            <a:ext cx="5616575" cy="504825"/>
            <a:chOff x="0" y="-54"/>
            <a:chExt cx="3538" cy="318"/>
          </a:xfrm>
        </p:grpSpPr>
        <p:sp>
          <p:nvSpPr>
            <p:cNvPr id="40" name="文本框 39"/>
            <p:cNvSpPr txBox="1"/>
            <p:nvPr/>
          </p:nvSpPr>
          <p:spPr>
            <a:xfrm>
              <a:off x="0" y="1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△t=-0.00001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=-13.099951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41" name="对象 40"/>
            <p:cNvGraphicFramePr>
              <a:graphicFrameLocks noChangeAspect="1"/>
            </p:cNvGraphicFramePr>
            <p:nvPr/>
          </p:nvGraphicFramePr>
          <p:xfrm>
            <a:off x="1366" y="-54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14300" imgH="215900" progId="Equation.DSMT4">
                    <p:embed/>
                  </p:oleObj>
                </mc:Choice>
                <mc:Fallback>
                  <p:oleObj r:id="rId12" imgW="114300" imgH="215900" progId="Equation.DSMT4">
                    <p:embed/>
                    <p:pic>
                      <p:nvPicPr>
                        <p:cNvPr id="0" name="对象 2152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66" y="-54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组合 41"/>
          <p:cNvGrpSpPr/>
          <p:nvPr/>
        </p:nvGrpSpPr>
        <p:grpSpPr>
          <a:xfrm>
            <a:off x="731835" y="5800674"/>
            <a:ext cx="6697663" cy="504825"/>
            <a:chOff x="0" y="-36"/>
            <a:chExt cx="4219" cy="318"/>
          </a:xfrm>
        </p:grpSpPr>
        <p:sp>
          <p:nvSpPr>
            <p:cNvPr id="43" name="文本框 42"/>
            <p:cNvSpPr txBox="1"/>
            <p:nvPr/>
          </p:nvSpPr>
          <p:spPr>
            <a:xfrm>
              <a:off x="0" y="1"/>
              <a:ext cx="421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△t=-0.000001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=-13.0999951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44" name="对象 43"/>
            <p:cNvGraphicFramePr>
              <a:graphicFrameLocks noChangeAspect="1"/>
            </p:cNvGraphicFramePr>
            <p:nvPr/>
          </p:nvGraphicFramePr>
          <p:xfrm>
            <a:off x="1464" y="-36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14300" imgH="215900" progId="Equation.DSMT4">
                    <p:embed/>
                  </p:oleObj>
                </mc:Choice>
                <mc:Fallback>
                  <p:oleObj r:id="rId13" imgW="114300" imgH="215900" progId="Equation.DSMT4">
                    <p:embed/>
                    <p:pic>
                      <p:nvPicPr>
                        <p:cNvPr id="0" name="对象 2152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64" y="-36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文本框 44"/>
          <p:cNvSpPr txBox="1"/>
          <p:nvPr/>
        </p:nvSpPr>
        <p:spPr>
          <a:xfrm>
            <a:off x="5491160" y="5756884"/>
            <a:ext cx="62642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…...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6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/>
        </p:nvSpPr>
        <p:spPr>
          <a:xfrm>
            <a:off x="660400" y="1213454"/>
            <a:ext cx="62642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△t&gt;0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[2,2+ △t]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这段时间内</a:t>
            </a:r>
          </a:p>
        </p:txBody>
      </p:sp>
      <p:graphicFrame>
        <p:nvGraphicFramePr>
          <p:cNvPr id="22531" name="对象 22530"/>
          <p:cNvGraphicFramePr>
            <a:graphicFrameLocks noChangeAspect="1"/>
          </p:cNvGraphicFramePr>
          <p:nvPr/>
        </p:nvGraphicFramePr>
        <p:xfrm>
          <a:off x="852486" y="1789716"/>
          <a:ext cx="24955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08735" imgH="469900" progId="Equation.DSMT4">
                  <p:embed/>
                </p:oleObj>
              </mc:Choice>
              <mc:Fallback>
                <p:oleObj r:id="rId2" imgW="1308735" imgH="469900" progId="Equation.DSMT4">
                  <p:embed/>
                  <p:pic>
                    <p:nvPicPr>
                      <p:cNvPr id="0" name="对象 2253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6" y="1789716"/>
                        <a:ext cx="2495550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22531"/>
          <p:cNvGraphicFramePr>
            <a:graphicFrameLocks noChangeAspect="1"/>
          </p:cNvGraphicFramePr>
          <p:nvPr/>
        </p:nvGraphicFramePr>
        <p:xfrm>
          <a:off x="3371850" y="1816704"/>
          <a:ext cx="2282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635" imgH="419100" progId="Equation.DSMT4">
                  <p:embed/>
                </p:oleObj>
              </mc:Choice>
              <mc:Fallback>
                <p:oleObj r:id="rId4" imgW="1143635" imgH="419100" progId="Equation.DSMT4">
                  <p:embed/>
                  <p:pic>
                    <p:nvPicPr>
                      <p:cNvPr id="0" name="对象 2253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1850" y="1816704"/>
                        <a:ext cx="2282825" cy="836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对象 22532"/>
          <p:cNvGraphicFramePr>
            <a:graphicFrameLocks noChangeAspect="1"/>
          </p:cNvGraphicFramePr>
          <p:nvPr/>
        </p:nvGraphicFramePr>
        <p:xfrm>
          <a:off x="5738811" y="2064354"/>
          <a:ext cx="19383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88365" imgH="165100" progId="Equation.DSMT4">
                  <p:embed/>
                </p:oleObj>
              </mc:Choice>
              <mc:Fallback>
                <p:oleObj r:id="rId6" imgW="888365" imgH="165100" progId="Equation.DSMT4">
                  <p:embed/>
                  <p:pic>
                    <p:nvPicPr>
                      <p:cNvPr id="0" name="对象 2253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8811" y="2064354"/>
                        <a:ext cx="1938338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4" name="组合 22533"/>
          <p:cNvGrpSpPr/>
          <p:nvPr/>
        </p:nvGrpSpPr>
        <p:grpSpPr>
          <a:xfrm>
            <a:off x="731837" y="2666016"/>
            <a:ext cx="5616575" cy="531813"/>
            <a:chOff x="0" y="-82"/>
            <a:chExt cx="3538" cy="335"/>
          </a:xfrm>
        </p:grpSpPr>
        <p:sp>
          <p:nvSpPr>
            <p:cNvPr id="22535" name="文本框 22534"/>
            <p:cNvSpPr txBox="1"/>
            <p:nvPr/>
          </p:nvSpPr>
          <p:spPr>
            <a:xfrm>
              <a:off x="0" y="1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△t=0.01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=-13.149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22536" name="对象 22535"/>
            <p:cNvGraphicFramePr>
              <a:graphicFrameLocks noChangeAspect="1"/>
            </p:cNvGraphicFramePr>
            <p:nvPr/>
          </p:nvGraphicFramePr>
          <p:xfrm>
            <a:off x="1504" y="-82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14300" imgH="215900" progId="Equation.DSMT4">
                    <p:embed/>
                  </p:oleObj>
                </mc:Choice>
                <mc:Fallback>
                  <p:oleObj r:id="rId8" imgW="114300" imgH="215900" progId="Equation.DSMT4">
                    <p:embed/>
                    <p:pic>
                      <p:nvPicPr>
                        <p:cNvPr id="0" name="对象 2253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04" y="-82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7" name="组合 22536"/>
          <p:cNvGrpSpPr/>
          <p:nvPr/>
        </p:nvGrpSpPr>
        <p:grpSpPr>
          <a:xfrm>
            <a:off x="731837" y="3224816"/>
            <a:ext cx="5616575" cy="533400"/>
            <a:chOff x="0" y="-48"/>
            <a:chExt cx="3538" cy="336"/>
          </a:xfrm>
        </p:grpSpPr>
        <p:sp>
          <p:nvSpPr>
            <p:cNvPr id="22538" name="文本框 22537"/>
            <p:cNvSpPr txBox="1"/>
            <p:nvPr/>
          </p:nvSpPr>
          <p:spPr>
            <a:xfrm>
              <a:off x="0" y="36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△t=0.001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=-13.1049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22539" name="对象 22538"/>
            <p:cNvGraphicFramePr>
              <a:graphicFrameLocks noChangeAspect="1"/>
            </p:cNvGraphicFramePr>
            <p:nvPr/>
          </p:nvGraphicFramePr>
          <p:xfrm>
            <a:off x="1579" y="-48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14300" imgH="215900" progId="Equation.DSMT4">
                    <p:embed/>
                  </p:oleObj>
                </mc:Choice>
                <mc:Fallback>
                  <p:oleObj r:id="rId10" imgW="114300" imgH="215900" progId="Equation.DSMT4">
                    <p:embed/>
                    <p:pic>
                      <p:nvPicPr>
                        <p:cNvPr id="0" name="对象 2253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79" y="-48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0" name="组合 22539"/>
          <p:cNvGrpSpPr/>
          <p:nvPr/>
        </p:nvGrpSpPr>
        <p:grpSpPr>
          <a:xfrm>
            <a:off x="731837" y="3934429"/>
            <a:ext cx="5616575" cy="504825"/>
            <a:chOff x="0" y="-55"/>
            <a:chExt cx="3538" cy="318"/>
          </a:xfrm>
        </p:grpSpPr>
        <p:sp>
          <p:nvSpPr>
            <p:cNvPr id="22541" name="文本框 22540"/>
            <p:cNvSpPr txBox="1"/>
            <p:nvPr/>
          </p:nvSpPr>
          <p:spPr>
            <a:xfrm>
              <a:off x="0" y="0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△t=0.0001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=-13.10049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22542" name="对象 22541"/>
            <p:cNvGraphicFramePr>
              <a:graphicFrameLocks noChangeAspect="1"/>
            </p:cNvGraphicFramePr>
            <p:nvPr/>
          </p:nvGraphicFramePr>
          <p:xfrm>
            <a:off x="1686" y="-55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14300" imgH="215900" progId="Equation.DSMT4">
                    <p:embed/>
                  </p:oleObj>
                </mc:Choice>
                <mc:Fallback>
                  <p:oleObj r:id="rId11" imgW="114300" imgH="215900" progId="Equation.DSMT4">
                    <p:embed/>
                    <p:pic>
                      <p:nvPicPr>
                        <p:cNvPr id="0" name="对象 2254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86" y="-55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3" name="组合 22542"/>
          <p:cNvGrpSpPr/>
          <p:nvPr/>
        </p:nvGrpSpPr>
        <p:grpSpPr>
          <a:xfrm>
            <a:off x="731837" y="4544029"/>
            <a:ext cx="5616575" cy="527050"/>
            <a:chOff x="0" y="-79"/>
            <a:chExt cx="3538" cy="332"/>
          </a:xfrm>
        </p:grpSpPr>
        <p:sp>
          <p:nvSpPr>
            <p:cNvPr id="22544" name="文本框 22543"/>
            <p:cNvSpPr txBox="1"/>
            <p:nvPr/>
          </p:nvSpPr>
          <p:spPr>
            <a:xfrm>
              <a:off x="0" y="1"/>
              <a:ext cx="353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△t=0.00001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=-13.100049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22545" name="对象 22544"/>
            <p:cNvGraphicFramePr>
              <a:graphicFrameLocks noChangeAspect="1"/>
            </p:cNvGraphicFramePr>
            <p:nvPr/>
          </p:nvGraphicFramePr>
          <p:xfrm>
            <a:off x="1770" y="-79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14300" imgH="215900" progId="Equation.DSMT4">
                    <p:embed/>
                  </p:oleObj>
                </mc:Choice>
                <mc:Fallback>
                  <p:oleObj r:id="rId12" imgW="114300" imgH="215900" progId="Equation.DSMT4">
                    <p:embed/>
                    <p:pic>
                      <p:nvPicPr>
                        <p:cNvPr id="0" name="对象 2254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70" y="-79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6" name="组合 22545"/>
          <p:cNvGrpSpPr/>
          <p:nvPr/>
        </p:nvGrpSpPr>
        <p:grpSpPr>
          <a:xfrm>
            <a:off x="731837" y="5171091"/>
            <a:ext cx="6697663" cy="531813"/>
            <a:chOff x="0" y="-82"/>
            <a:chExt cx="4219" cy="335"/>
          </a:xfrm>
        </p:grpSpPr>
        <p:sp>
          <p:nvSpPr>
            <p:cNvPr id="22547" name="文本框 22546"/>
            <p:cNvSpPr txBox="1"/>
            <p:nvPr/>
          </p:nvSpPr>
          <p:spPr>
            <a:xfrm>
              <a:off x="0" y="1"/>
              <a:ext cx="421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△t=0.000001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=-13.1000049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22548" name="对象 22547"/>
            <p:cNvGraphicFramePr>
              <a:graphicFrameLocks noChangeAspect="1"/>
            </p:cNvGraphicFramePr>
            <p:nvPr/>
          </p:nvGraphicFramePr>
          <p:xfrm>
            <a:off x="1854" y="-82"/>
            <a:ext cx="16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14300" imgH="215900" progId="Equation.DSMT4">
                    <p:embed/>
                  </p:oleObj>
                </mc:Choice>
                <mc:Fallback>
                  <p:oleObj r:id="rId13" imgW="114300" imgH="215900" progId="Equation.DSMT4">
                    <p:embed/>
                    <p:pic>
                      <p:nvPicPr>
                        <p:cNvPr id="0" name="对象 2254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54" y="-82"/>
                          <a:ext cx="168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49" name="文本框 22548"/>
          <p:cNvSpPr txBox="1"/>
          <p:nvPr/>
        </p:nvSpPr>
        <p:spPr>
          <a:xfrm>
            <a:off x="803275" y="5748941"/>
            <a:ext cx="62642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…...</a:t>
            </a:r>
          </a:p>
        </p:txBody>
      </p: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组合 23554"/>
          <p:cNvGrpSpPr/>
          <p:nvPr/>
        </p:nvGrpSpPr>
        <p:grpSpPr>
          <a:xfrm>
            <a:off x="660400" y="1187450"/>
            <a:ext cx="7837408" cy="850901"/>
            <a:chOff x="-1473" y="14"/>
            <a:chExt cx="4037" cy="536"/>
          </a:xfrm>
        </p:grpSpPr>
        <p:sp>
          <p:nvSpPr>
            <p:cNvPr id="23556" name="文本框 23555"/>
            <p:cNvSpPr txBox="1"/>
            <p:nvPr/>
          </p:nvSpPr>
          <p:spPr>
            <a:xfrm>
              <a:off x="-1473" y="44"/>
              <a:ext cx="4037" cy="5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观察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当      趋近于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时，平均速度    有什么样的变化？</a:t>
              </a:r>
            </a:p>
          </p:txBody>
        </p:sp>
        <p:graphicFrame>
          <p:nvGraphicFramePr>
            <p:cNvPr id="23557" name="对象 23556"/>
            <p:cNvGraphicFramePr>
              <a:graphicFrameLocks noChangeAspect="1"/>
            </p:cNvGraphicFramePr>
            <p:nvPr/>
          </p:nvGraphicFramePr>
          <p:xfrm>
            <a:off x="-1163" y="14"/>
            <a:ext cx="34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90500" imgH="177800" progId="Equation.DSMT4">
                    <p:embed/>
                  </p:oleObj>
                </mc:Choice>
                <mc:Fallback>
                  <p:oleObj r:id="rId2" imgW="190500" imgH="177800" progId="Equation.DSMT4">
                    <p:embed/>
                    <p:pic>
                      <p:nvPicPr>
                        <p:cNvPr id="0" name="对象 2355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1163" y="14"/>
                          <a:ext cx="348" cy="3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58" name="对象 23557"/>
          <p:cNvGraphicFramePr>
            <a:graphicFrameLocks noChangeAspect="1"/>
          </p:cNvGraphicFramePr>
          <p:nvPr/>
        </p:nvGraphicFramePr>
        <p:xfrm>
          <a:off x="2177719" y="1122363"/>
          <a:ext cx="3619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00" imgH="215900" progId="Equation.DSMT4">
                  <p:embed/>
                </p:oleObj>
              </mc:Choice>
              <mc:Fallback>
                <p:oleObj r:id="rId4" imgW="114300" imgH="215900" progId="Equation.DSMT4">
                  <p:embed/>
                  <p:pic>
                    <p:nvPicPr>
                      <p:cNvPr id="0" name="对象 2355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7719" y="1122363"/>
                        <a:ext cx="361950" cy="684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组合 23558"/>
          <p:cNvGrpSpPr/>
          <p:nvPr/>
        </p:nvGrpSpPr>
        <p:grpSpPr>
          <a:xfrm>
            <a:off x="623888" y="1751013"/>
            <a:ext cx="10895012" cy="1323976"/>
            <a:chOff x="-1406" y="-597"/>
            <a:chExt cx="6863" cy="834"/>
          </a:xfrm>
        </p:grpSpPr>
        <p:sp>
          <p:nvSpPr>
            <p:cNvPr id="23560" name="文本框 23559"/>
            <p:cNvSpPr txBox="1"/>
            <p:nvPr/>
          </p:nvSpPr>
          <p:spPr>
            <a:xfrm>
              <a:off x="-1406" y="-597"/>
              <a:ext cx="6863" cy="8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我们发现，当             趋近于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时，即无论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从小于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的一边，还是从大于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的一边趋近于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时，平均速度都趋近于一个确定的值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-13.1  .</a:t>
              </a:r>
            </a:p>
          </p:txBody>
        </p:sp>
        <p:graphicFrame>
          <p:nvGraphicFramePr>
            <p:cNvPr id="23561" name="对象 23560"/>
            <p:cNvGraphicFramePr>
              <a:graphicFrameLocks noChangeAspect="1"/>
            </p:cNvGraphicFramePr>
            <p:nvPr/>
          </p:nvGraphicFramePr>
          <p:xfrm>
            <a:off x="-239" y="-472"/>
            <a:ext cx="320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03200" imgH="177800" progId="Equation.DSMT4">
                    <p:embed/>
                  </p:oleObj>
                </mc:Choice>
                <mc:Fallback>
                  <p:oleObj r:id="rId6" imgW="203200" imgH="177800" progId="Equation.DSMT4">
                    <p:embed/>
                    <p:pic>
                      <p:nvPicPr>
                        <p:cNvPr id="0" name="对象 2356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239" y="-472"/>
                          <a:ext cx="320" cy="2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1" name="矩形 10"/>
          <p:cNvSpPr/>
          <p:nvPr/>
        </p:nvSpPr>
        <p:spPr>
          <a:xfrm>
            <a:off x="1937837" y="3273427"/>
            <a:ext cx="7042401" cy="16927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我们用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endParaRPr lang="zh-CN" altLang="en-US" sz="2000" kern="0" dirty="0">
              <a:solidFill>
                <a:srgbClr val="3333C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</a:t>
            </a:r>
          </a:p>
          <a:p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 “当t=2, Δt趋近于0 时,平均速度趋于确定值-13.1”.</a:t>
            </a: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3467516" y="3463044"/>
            <a:ext cx="4586288" cy="1019175"/>
            <a:chOff x="27" y="-815"/>
            <a:chExt cx="2889" cy="642"/>
          </a:xfrm>
        </p:grpSpPr>
        <p:graphicFrame>
          <p:nvGraphicFramePr>
            <p:cNvPr id="13" name="内容占位符 24579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27" y="-793"/>
            <a:ext cx="477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66700" imgH="279400" progId="Equation.3">
                    <p:embed/>
                  </p:oleObj>
                </mc:Choice>
                <mc:Fallback>
                  <p:oleObj r:id="rId8" imgW="266700" imgH="279400" progId="Equation.3">
                    <p:embed/>
                    <p:pic>
                      <p:nvPicPr>
                        <p:cNvPr id="0" name="内容占位符 2457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" y="-793"/>
                          <a:ext cx="477" cy="499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内容占位符 24580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617" y="-815"/>
            <a:ext cx="2299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409700" imgH="393700" progId="Equation.DSMT4">
                    <p:embed/>
                  </p:oleObj>
                </mc:Choice>
                <mc:Fallback>
                  <p:oleObj r:id="rId10" imgW="1409700" imgH="393700" progId="Equation.DSMT4">
                    <p:embed/>
                    <p:pic>
                      <p:nvPicPr>
                        <p:cNvPr id="0" name="内容占位符 2458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7" y="-815"/>
                          <a:ext cx="2299" cy="642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文本框 25603"/>
          <p:cNvSpPr txBox="1"/>
          <p:nvPr/>
        </p:nvSpPr>
        <p:spPr>
          <a:xfrm>
            <a:off x="595171" y="1161490"/>
            <a:ext cx="166812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</a:p>
        </p:txBody>
      </p:sp>
      <p:sp>
        <p:nvSpPr>
          <p:cNvPr id="25606" name="矩形 25605"/>
          <p:cNvSpPr/>
          <p:nvPr/>
        </p:nvSpPr>
        <p:spPr>
          <a:xfrm>
            <a:off x="660400" y="1692752"/>
            <a:ext cx="6696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那么运动员在某一时刻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的瞬时速度怎么表示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25607" name="组合 25606"/>
          <p:cNvGrpSpPr>
            <a:grpSpLocks noChangeAspect="1"/>
          </p:cNvGrpSpPr>
          <p:nvPr/>
        </p:nvGrpSpPr>
        <p:grpSpPr>
          <a:xfrm>
            <a:off x="4072498" y="2587064"/>
            <a:ext cx="3654425" cy="1074738"/>
            <a:chOff x="6" y="-1620"/>
            <a:chExt cx="2302" cy="677"/>
          </a:xfrm>
        </p:grpSpPr>
        <p:graphicFrame>
          <p:nvGraphicFramePr>
            <p:cNvPr id="25608" name="内容占位符 25607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6" y="-1620"/>
            <a:ext cx="477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66700" imgH="279400" progId="Equation.3">
                    <p:embed/>
                  </p:oleObj>
                </mc:Choice>
                <mc:Fallback>
                  <p:oleObj r:id="rId2" imgW="266700" imgH="279400" progId="Equation.3">
                    <p:embed/>
                    <p:pic>
                      <p:nvPicPr>
                        <p:cNvPr id="0" name="内容占位符 2560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" y="-1620"/>
                          <a:ext cx="477" cy="499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内容占位符 25608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494" y="-1620"/>
            <a:ext cx="1814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054100" imgH="393700" progId="Equation.DSMT4">
                    <p:embed/>
                  </p:oleObj>
                </mc:Choice>
                <mc:Fallback>
                  <p:oleObj r:id="rId4" imgW="1054100" imgH="393700" progId="Equation.DSMT4">
                    <p:embed/>
                    <p:pic>
                      <p:nvPicPr>
                        <p:cNvPr id="0" name="内容占位符 2560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4" y="-1620"/>
                          <a:ext cx="1814" cy="677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" fill="hold"/>
                                        <p:tgtEl>
                                          <p:spTgt spid="256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26627"/>
          <p:cNvSpPr txBox="1"/>
          <p:nvPr/>
        </p:nvSpPr>
        <p:spPr>
          <a:xfrm>
            <a:off x="599469" y="1266619"/>
            <a:ext cx="166812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</a:p>
        </p:txBody>
      </p:sp>
      <p:sp>
        <p:nvSpPr>
          <p:cNvPr id="26630" name="矩形 26629"/>
          <p:cNvSpPr/>
          <p:nvPr/>
        </p:nvSpPr>
        <p:spPr>
          <a:xfrm>
            <a:off x="660400" y="1874220"/>
            <a:ext cx="6121400" cy="457689"/>
          </a:xfrm>
          <a:prstGeom prst="rect">
            <a:avLst/>
          </a:prstGeom>
          <a:noFill/>
          <a:ln w="222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x=x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处的瞬时变化率又怎么表示？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3" name="组合 27652"/>
          <p:cNvGrpSpPr/>
          <p:nvPr/>
        </p:nvGrpSpPr>
        <p:grpSpPr>
          <a:xfrm>
            <a:off x="163589" y="1626793"/>
            <a:ext cx="8964612" cy="690563"/>
            <a:chOff x="-1452" y="-1014"/>
            <a:chExt cx="5647" cy="435"/>
          </a:xfrm>
        </p:grpSpPr>
        <p:sp>
          <p:nvSpPr>
            <p:cNvPr id="27654" name="文本框 27653"/>
            <p:cNvSpPr txBox="1"/>
            <p:nvPr/>
          </p:nvSpPr>
          <p:spPr>
            <a:xfrm>
              <a:off x="-1452" y="-941"/>
              <a:ext cx="5647" cy="3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一般地，函数                              在                            处的瞬时变化率是</a:t>
              </a:r>
            </a:p>
          </p:txBody>
        </p:sp>
        <p:graphicFrame>
          <p:nvGraphicFramePr>
            <p:cNvPr id="27655" name="对象 27654"/>
            <p:cNvGraphicFramePr>
              <a:graphicFrameLocks noChangeAspect="1"/>
            </p:cNvGraphicFramePr>
            <p:nvPr/>
          </p:nvGraphicFramePr>
          <p:xfrm>
            <a:off x="74" y="-1014"/>
            <a:ext cx="978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571500" imgH="254000" progId="Equation.DSMT4">
                    <p:embed/>
                  </p:oleObj>
                </mc:Choice>
                <mc:Fallback>
                  <p:oleObj r:id="rId2" imgW="571500" imgH="254000" progId="Equation.DSMT4">
                    <p:embed/>
                    <p:pic>
                      <p:nvPicPr>
                        <p:cNvPr id="0" name="对象 2765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4" y="-1014"/>
                          <a:ext cx="978" cy="4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6" name="对象 27655"/>
            <p:cNvGraphicFramePr>
              <a:graphicFrameLocks noChangeAspect="1"/>
            </p:cNvGraphicFramePr>
            <p:nvPr/>
          </p:nvGraphicFramePr>
          <p:xfrm>
            <a:off x="1640" y="-975"/>
            <a:ext cx="656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06400" imgH="228600" progId="Equation.DSMT4">
                    <p:embed/>
                  </p:oleObj>
                </mc:Choice>
                <mc:Fallback>
                  <p:oleObj r:id="rId4" imgW="406400" imgH="228600" progId="Equation.DSMT4">
                    <p:embed/>
                    <p:pic>
                      <p:nvPicPr>
                        <p:cNvPr id="0" name="对象 2765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40" y="-975"/>
                          <a:ext cx="656" cy="3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7" name="组合 27656"/>
          <p:cNvGrpSpPr/>
          <p:nvPr/>
        </p:nvGrpSpPr>
        <p:grpSpPr>
          <a:xfrm>
            <a:off x="163589" y="3698479"/>
            <a:ext cx="11355387" cy="715964"/>
            <a:chOff x="-1338" y="-1351"/>
            <a:chExt cx="7153" cy="451"/>
          </a:xfrm>
        </p:grpSpPr>
        <p:sp>
          <p:nvSpPr>
            <p:cNvPr id="27658" name="文本框 27657"/>
            <p:cNvSpPr txBox="1"/>
            <p:nvPr/>
          </p:nvSpPr>
          <p:spPr>
            <a:xfrm>
              <a:off x="-1338" y="-1286"/>
              <a:ext cx="7153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我们称它为函数                          在                 处的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导数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derivative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7659" name="对象 27658"/>
            <p:cNvGraphicFramePr>
              <a:graphicFrameLocks noChangeAspect="1"/>
            </p:cNvGraphicFramePr>
            <p:nvPr/>
          </p:nvGraphicFramePr>
          <p:xfrm>
            <a:off x="155" y="-1335"/>
            <a:ext cx="104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609600" imgH="254000" progId="Equation.DSMT4">
                    <p:embed/>
                  </p:oleObj>
                </mc:Choice>
                <mc:Fallback>
                  <p:oleObj r:id="rId6" imgW="609600" imgH="254000" progId="Equation.DSMT4">
                    <p:embed/>
                    <p:pic>
                      <p:nvPicPr>
                        <p:cNvPr id="0" name="对象 2765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5" y="-1335"/>
                          <a:ext cx="1043" cy="4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0" name="对象 27659"/>
            <p:cNvGraphicFramePr>
              <a:graphicFrameLocks noChangeAspect="1"/>
            </p:cNvGraphicFramePr>
            <p:nvPr/>
          </p:nvGraphicFramePr>
          <p:xfrm>
            <a:off x="1485" y="-1351"/>
            <a:ext cx="725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93700" imgH="228600" progId="Equation.DSMT4">
                    <p:embed/>
                  </p:oleObj>
                </mc:Choice>
                <mc:Fallback>
                  <p:oleObj r:id="rId8" imgW="393700" imgH="228600" progId="Equation.DSMT4">
                    <p:embed/>
                    <p:pic>
                      <p:nvPicPr>
                        <p:cNvPr id="0" name="对象 2765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85" y="-1351"/>
                          <a:ext cx="725" cy="42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61" name="对象 27660"/>
          <p:cNvGraphicFramePr>
            <a:graphicFrameLocks noChangeAspect="1"/>
          </p:cNvGraphicFramePr>
          <p:nvPr/>
        </p:nvGraphicFramePr>
        <p:xfrm>
          <a:off x="3067536" y="2706294"/>
          <a:ext cx="46799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108200" imgH="419100" progId="Equation.DSMT4">
                  <p:embed/>
                </p:oleObj>
              </mc:Choice>
              <mc:Fallback>
                <p:oleObj r:id="rId10" imgW="2108200" imgH="419100" progId="Equation.DSMT4">
                  <p:embed/>
                  <p:pic>
                    <p:nvPicPr>
                      <p:cNvPr id="0" name="对象 2766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7536" y="2706294"/>
                        <a:ext cx="4679950" cy="93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574461" y="119276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导数定义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8673"/>
          <p:cNvSpPr txBox="1"/>
          <p:nvPr/>
        </p:nvSpPr>
        <p:spPr>
          <a:xfrm>
            <a:off x="114833" y="1238058"/>
            <a:ext cx="6408738" cy="4576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一般将导数记作  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  者  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</a:p>
        </p:txBody>
      </p:sp>
      <p:graphicFrame>
        <p:nvGraphicFramePr>
          <p:cNvPr id="28675" name="对象 28674"/>
          <p:cNvGraphicFramePr>
            <a:graphicFrameLocks noChangeAspect="1"/>
          </p:cNvGraphicFramePr>
          <p:nvPr/>
        </p:nvGraphicFramePr>
        <p:xfrm>
          <a:off x="2488452" y="1238058"/>
          <a:ext cx="947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6400" imgH="228600" progId="Equation.DSMT4">
                  <p:embed/>
                </p:oleObj>
              </mc:Choice>
              <mc:Fallback>
                <p:oleObj r:id="rId2" imgW="406400" imgH="228600" progId="Equation.DSMT4">
                  <p:embed/>
                  <p:pic>
                    <p:nvPicPr>
                      <p:cNvPr id="0" name="对象 286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8452" y="1238058"/>
                        <a:ext cx="947738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对象 28675"/>
          <p:cNvGraphicFramePr>
            <a:graphicFrameLocks noChangeAspect="1"/>
          </p:cNvGraphicFramePr>
          <p:nvPr/>
        </p:nvGraphicFramePr>
        <p:xfrm>
          <a:off x="4073041" y="1143693"/>
          <a:ext cx="10080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9100" imgH="254000" progId="Equation.DSMT4">
                  <p:embed/>
                </p:oleObj>
              </mc:Choice>
              <mc:Fallback>
                <p:oleObj r:id="rId4" imgW="419100" imgH="254000" progId="Equation.DSMT4">
                  <p:embed/>
                  <p:pic>
                    <p:nvPicPr>
                      <p:cNvPr id="0" name="对象 286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1" y="1143693"/>
                        <a:ext cx="1008062" cy="611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对象 28676"/>
          <p:cNvGraphicFramePr>
            <a:graphicFrameLocks noChangeAspect="1"/>
          </p:cNvGraphicFramePr>
          <p:nvPr/>
        </p:nvGraphicFramePr>
        <p:xfrm>
          <a:off x="1845479" y="2443628"/>
          <a:ext cx="72739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275330" imgH="444500" progId="Equation.DSMT4">
                  <p:embed/>
                </p:oleObj>
              </mc:Choice>
              <mc:Fallback>
                <p:oleObj r:id="rId6" imgW="3275330" imgH="444500" progId="Equation.DSMT4">
                  <p:embed/>
                  <p:pic>
                    <p:nvPicPr>
                      <p:cNvPr id="0" name="对象 286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5479" y="2443628"/>
                        <a:ext cx="7273925" cy="985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云形标注 28677"/>
          <p:cNvSpPr/>
          <p:nvPr/>
        </p:nvSpPr>
        <p:spPr>
          <a:xfrm>
            <a:off x="3900115" y="3962157"/>
            <a:ext cx="4681537" cy="1511300"/>
          </a:xfrm>
          <a:prstGeom prst="cloudCallout">
            <a:avLst>
              <a:gd name="adj1" fmla="val -30435"/>
              <a:gd name="adj2" fmla="val -83509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关于自变量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           处的导数</a:t>
            </a:r>
          </a:p>
        </p:txBody>
      </p:sp>
      <p:graphicFrame>
        <p:nvGraphicFramePr>
          <p:cNvPr id="28679" name="对象 28678"/>
          <p:cNvGraphicFramePr>
            <a:graphicFrameLocks noChangeAspect="1"/>
          </p:cNvGraphicFramePr>
          <p:nvPr/>
        </p:nvGraphicFramePr>
        <p:xfrm>
          <a:off x="5482441" y="4825757"/>
          <a:ext cx="96819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19100" imgH="241300" progId="Equation.3">
                  <p:embed/>
                </p:oleObj>
              </mc:Choice>
              <mc:Fallback>
                <p:oleObj r:id="rId8" imgW="419100" imgH="241300" progId="Equation.3">
                  <p:embed/>
                  <p:pic>
                    <p:nvPicPr>
                      <p:cNvPr id="0" name="对象 286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2441" y="4825757"/>
                        <a:ext cx="968198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对象 28679"/>
          <p:cNvGraphicFramePr>
            <a:graphicFrameLocks noChangeAspect="1"/>
          </p:cNvGraphicFramePr>
          <p:nvPr/>
        </p:nvGraphicFramePr>
        <p:xfrm>
          <a:off x="5838563" y="6869748"/>
          <a:ext cx="3111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65100" imgH="228600" progId="Equation.DSMT4">
                  <p:embed/>
                </p:oleObj>
              </mc:Choice>
              <mc:Fallback>
                <p:oleObj r:id="rId10" imgW="165100" imgH="228600" progId="Equation.DSMT4">
                  <p:embed/>
                  <p:pic>
                    <p:nvPicPr>
                      <p:cNvPr id="0" name="对象 2867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8563" y="6869748"/>
                        <a:ext cx="31115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29697"/>
          <p:cNvGraphicFramePr>
            <a:graphicFrameLocks noChangeAspect="1"/>
          </p:cNvGraphicFramePr>
          <p:nvPr/>
        </p:nvGraphicFramePr>
        <p:xfrm>
          <a:off x="738655" y="1992165"/>
          <a:ext cx="1081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8165" imgH="177800" progId="Equation.3">
                  <p:embed/>
                </p:oleObj>
              </mc:Choice>
              <mc:Fallback>
                <p:oleObj r:id="rId2" imgW="558165" imgH="177800" progId="Equation.3">
                  <p:embed/>
                  <p:pic>
                    <p:nvPicPr>
                      <p:cNvPr id="0" name="对象 2969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8655" y="1992165"/>
                        <a:ext cx="1081088" cy="423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对象 29698"/>
          <p:cNvGraphicFramePr>
            <a:graphicFrameLocks noChangeAspect="1"/>
          </p:cNvGraphicFramePr>
          <p:nvPr/>
        </p:nvGraphicFramePr>
        <p:xfrm>
          <a:off x="1926106" y="1776265"/>
          <a:ext cx="6334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6700" imgH="431800" progId="Equation.3">
                  <p:embed/>
                </p:oleObj>
              </mc:Choice>
              <mc:Fallback>
                <p:oleObj r:id="rId4" imgW="266700" imgH="431800" progId="Equation.3">
                  <p:embed/>
                  <p:pic>
                    <p:nvPicPr>
                      <p:cNvPr id="0" name="对象 2969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6106" y="1776265"/>
                        <a:ext cx="633413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矩形 29699"/>
          <p:cNvSpPr/>
          <p:nvPr/>
        </p:nvSpPr>
        <p:spPr>
          <a:xfrm>
            <a:off x="2430931" y="1885802"/>
            <a:ext cx="97334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有极限</a:t>
            </a:r>
          </a:p>
        </p:txBody>
      </p:sp>
      <p:sp>
        <p:nvSpPr>
          <p:cNvPr id="29701" name="右箭头 29700"/>
          <p:cNvSpPr/>
          <p:nvPr/>
        </p:nvSpPr>
        <p:spPr>
          <a:xfrm>
            <a:off x="3584455" y="2018257"/>
            <a:ext cx="649287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2" name="文本框 29701"/>
          <p:cNvSpPr txBox="1"/>
          <p:nvPr/>
        </p:nvSpPr>
        <p:spPr>
          <a:xfrm>
            <a:off x="4482775" y="1926152"/>
            <a:ext cx="32400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处可导</a:t>
            </a:r>
          </a:p>
        </p:txBody>
      </p:sp>
      <p:sp>
        <p:nvSpPr>
          <p:cNvPr id="29703" name="矩形 29702"/>
          <p:cNvSpPr/>
          <p:nvPr/>
        </p:nvSpPr>
        <p:spPr>
          <a:xfrm>
            <a:off x="4589930" y="3071664"/>
            <a:ext cx="36718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处的导数</a:t>
            </a:r>
          </a:p>
        </p:txBody>
      </p:sp>
      <p:sp>
        <p:nvSpPr>
          <p:cNvPr id="29704" name="下箭头 29703"/>
          <p:cNvSpPr/>
          <p:nvPr/>
        </p:nvSpPr>
        <p:spPr>
          <a:xfrm>
            <a:off x="5518674" y="2326262"/>
            <a:ext cx="279812" cy="771417"/>
          </a:xfrm>
          <a:prstGeom prst="downArrow">
            <a:avLst>
              <a:gd name="adj1" fmla="val 50000"/>
              <a:gd name="adj2" fmla="val 68922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507422" y="1211139"/>
            <a:ext cx="1493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概念理解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  <p:bldP spid="297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0721"/>
          <p:cNvSpPr/>
          <p:nvPr/>
        </p:nvSpPr>
        <p:spPr>
          <a:xfrm>
            <a:off x="526901" y="1874988"/>
            <a:ext cx="10991999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是函数f(x)在以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l-GR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为端点的区间[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l-GR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x](或[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l-GR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x,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])上的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平均变化率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,而导数则是函数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)在点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处的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变化率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,它反映了函数随自变量变化而变化的快慢程度． </a:t>
            </a:r>
          </a:p>
        </p:txBody>
      </p:sp>
      <p:graphicFrame>
        <p:nvGraphicFramePr>
          <p:cNvPr id="30723" name="对象 30722"/>
          <p:cNvGraphicFramePr>
            <a:graphicFrameLocks noChangeAspect="1"/>
          </p:cNvGraphicFramePr>
          <p:nvPr/>
        </p:nvGraphicFramePr>
        <p:xfrm>
          <a:off x="869450" y="1836592"/>
          <a:ext cx="2519209" cy="86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10030" imgH="405765" progId="Equation.DSMT4">
                  <p:embed/>
                </p:oleObj>
              </mc:Choice>
              <mc:Fallback>
                <p:oleObj r:id="rId2" imgW="1510030" imgH="405765" progId="Equation.DSMT4">
                  <p:embed/>
                  <p:pic>
                    <p:nvPicPr>
                      <p:cNvPr id="0" name="对象 307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9450" y="1836592"/>
                        <a:ext cx="2519209" cy="8623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60400" y="1254084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概念理解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文本框 3078"/>
          <p:cNvSpPr txBox="1"/>
          <p:nvPr/>
        </p:nvSpPr>
        <p:spPr>
          <a:xfrm>
            <a:off x="558331" y="1235896"/>
            <a:ext cx="3816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平均变化率的定义</a:t>
            </a:r>
          </a:p>
        </p:txBody>
      </p:sp>
      <p:grpSp>
        <p:nvGrpSpPr>
          <p:cNvPr id="3080" name="组合 3079"/>
          <p:cNvGrpSpPr/>
          <p:nvPr/>
        </p:nvGrpSpPr>
        <p:grpSpPr>
          <a:xfrm>
            <a:off x="32869" y="1635298"/>
            <a:ext cx="11864973" cy="858838"/>
            <a:chOff x="-1533" y="-1198"/>
            <a:chExt cx="7474" cy="541"/>
          </a:xfrm>
        </p:grpSpPr>
        <p:grpSp>
          <p:nvGrpSpPr>
            <p:cNvPr id="3081" name="组合 3080"/>
            <p:cNvGrpSpPr/>
            <p:nvPr/>
          </p:nvGrpSpPr>
          <p:grpSpPr>
            <a:xfrm>
              <a:off x="-1533" y="-1198"/>
              <a:ext cx="7474" cy="541"/>
              <a:chOff x="-1533" y="-1198"/>
              <a:chExt cx="7474" cy="541"/>
            </a:xfrm>
          </p:grpSpPr>
          <p:sp>
            <p:nvSpPr>
              <p:cNvPr id="3082" name="文本框 3081"/>
              <p:cNvSpPr txBox="1"/>
              <p:nvPr/>
            </p:nvSpPr>
            <p:spPr>
              <a:xfrm>
                <a:off x="-1533" y="-1114"/>
                <a:ext cx="7474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Bef>
                    <a:spcPct val="50000"/>
                  </a:spcBef>
                </a:pP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</a:t>
                </a: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我们把式子                        称为函数  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f(x)</a:t>
                </a: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从     到      的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平均变化 率</a:t>
                </a:r>
                <a:r>
                  <a:rPr lang="zh-CN" altLang="en-US" sz="2000" kern="0" dirty="0">
                    <a:solidFill>
                      <a:srgbClr val="FF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  <a:r>
                  <a:rPr lang="en-US" altLang="zh-CN" sz="2000" kern="0" dirty="0">
                    <a:solidFill>
                      <a:srgbClr val="FF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（  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average  rate   of  change</a:t>
                </a: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）</a:t>
                </a:r>
              </a:p>
            </p:txBody>
          </p:sp>
          <p:graphicFrame>
            <p:nvGraphicFramePr>
              <p:cNvPr id="3083" name="对象 3082"/>
              <p:cNvGraphicFramePr>
                <a:graphicFrameLocks noChangeAspect="1"/>
              </p:cNvGraphicFramePr>
              <p:nvPr/>
            </p:nvGraphicFramePr>
            <p:xfrm>
              <a:off x="-291" y="-1198"/>
              <a:ext cx="1007" cy="5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850900" imgH="457200" progId="Equation.DSMT4">
                      <p:embed/>
                    </p:oleObj>
                  </mc:Choice>
                  <mc:Fallback>
                    <p:oleObj r:id="rId2" imgW="850900" imgH="457200" progId="Equation.DSMT4">
                      <p:embed/>
                      <p:pic>
                        <p:nvPicPr>
                          <p:cNvPr id="0" name="对象 3082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-291" y="-1198"/>
                            <a:ext cx="1007" cy="54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84" name="对象 3083"/>
            <p:cNvGraphicFramePr>
              <a:graphicFrameLocks noChangeAspect="1"/>
            </p:cNvGraphicFramePr>
            <p:nvPr/>
          </p:nvGraphicFramePr>
          <p:xfrm>
            <a:off x="1807" y="-1157"/>
            <a:ext cx="302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90500" imgH="228600" progId="Equation.DSMT4">
                    <p:embed/>
                  </p:oleObj>
                </mc:Choice>
                <mc:Fallback>
                  <p:oleObj r:id="rId4" imgW="190500" imgH="228600" progId="Equation.DSMT4">
                    <p:embed/>
                    <p:pic>
                      <p:nvPicPr>
                        <p:cNvPr id="0" name="对象 308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07" y="-1157"/>
                          <a:ext cx="302" cy="3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" name="对象 3084"/>
            <p:cNvGraphicFramePr>
              <a:graphicFrameLocks noChangeAspect="1"/>
            </p:cNvGraphicFramePr>
            <p:nvPr/>
          </p:nvGraphicFramePr>
          <p:xfrm>
            <a:off x="2209" y="-1157"/>
            <a:ext cx="282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77800" imgH="228600" progId="Equation.DSMT4">
                    <p:embed/>
                  </p:oleObj>
                </mc:Choice>
                <mc:Fallback>
                  <p:oleObj r:id="rId6" imgW="177800" imgH="228600" progId="Equation.DSMT4">
                    <p:embed/>
                    <p:pic>
                      <p:nvPicPr>
                        <p:cNvPr id="0" name="对象 308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09" y="-1157"/>
                          <a:ext cx="282" cy="3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16" name="矩形 15"/>
          <p:cNvSpPr/>
          <p:nvPr/>
        </p:nvSpPr>
        <p:spPr>
          <a:xfrm>
            <a:off x="763807" y="4129091"/>
            <a:ext cx="9387190" cy="461665"/>
          </a:xfrm>
          <a:prstGeom prst="rect">
            <a:avLst/>
          </a:prstGeom>
          <a:solidFill>
            <a:srgbClr val="00FFFF"/>
          </a:solidFill>
          <a:ln w="41275" cap="flat" cmpd="sng">
            <a:solidFill>
              <a:srgbClr val="800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平均速度不能反映物体在某段时间里的运动状态，那么用什么来衡量物体的状态呢？</a:t>
            </a:r>
          </a:p>
        </p:txBody>
      </p:sp>
      <p:pic>
        <p:nvPicPr>
          <p:cNvPr id="17" name="图片 16" descr="图片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7047" y="3033932"/>
            <a:ext cx="1606109" cy="568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6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807" y="3009976"/>
            <a:ext cx="1233240" cy="616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31745"/>
          <p:cNvGraphicFramePr>
            <a:graphicFrameLocks noChangeAspect="1"/>
          </p:cNvGraphicFramePr>
          <p:nvPr/>
        </p:nvGraphicFramePr>
        <p:xfrm>
          <a:off x="3319575" y="2639826"/>
          <a:ext cx="366236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61465" imgH="431800" progId="Equation.DSMT4">
                  <p:embed/>
                </p:oleObj>
              </mc:Choice>
              <mc:Fallback>
                <p:oleObj r:id="rId2" imgW="1561465" imgH="431800" progId="Equation.DSMT4">
                  <p:embed/>
                  <p:pic>
                    <p:nvPicPr>
                      <p:cNvPr id="0" name="对象 3174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9575" y="2639826"/>
                        <a:ext cx="3662362" cy="989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文本框 31750"/>
          <p:cNvSpPr txBox="1"/>
          <p:nvPr/>
        </p:nvSpPr>
        <p:spPr>
          <a:xfrm>
            <a:off x="660400" y="1824177"/>
            <a:ext cx="66246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事实上，导数也可以用下式表示：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660400" y="1182003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知识补充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3872255"/>
            <a:ext cx="1095649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存在导数，就说函数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可导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，如果极限不存在，就说函数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不可导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3793"/>
          <p:cNvSpPr/>
          <p:nvPr/>
        </p:nvSpPr>
        <p:spPr>
          <a:xfrm>
            <a:off x="660399" y="1189038"/>
            <a:ext cx="1071043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由导数的意义可知，求函数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处的导数的基本方法是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pSp>
        <p:nvGrpSpPr>
          <p:cNvPr id="33795" name="组合 33794"/>
          <p:cNvGrpSpPr/>
          <p:nvPr/>
        </p:nvGrpSpPr>
        <p:grpSpPr>
          <a:xfrm>
            <a:off x="623888" y="1930560"/>
            <a:ext cx="5792788" cy="546100"/>
            <a:chOff x="0" y="-1"/>
            <a:chExt cx="3649" cy="344"/>
          </a:xfrm>
        </p:grpSpPr>
        <p:sp>
          <p:nvSpPr>
            <p:cNvPr id="33796" name="文本框 33795"/>
            <p:cNvSpPr txBox="1"/>
            <p:nvPr/>
          </p:nvSpPr>
          <p:spPr>
            <a:xfrm>
              <a:off x="0" y="46"/>
              <a:ext cx="242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）求函数的增量</a:t>
              </a:r>
            </a:p>
          </p:txBody>
        </p:sp>
        <p:graphicFrame>
          <p:nvGraphicFramePr>
            <p:cNvPr id="33797" name="对象 33796"/>
            <p:cNvGraphicFramePr>
              <a:graphicFrameLocks noChangeAspect="1"/>
            </p:cNvGraphicFramePr>
            <p:nvPr/>
          </p:nvGraphicFramePr>
          <p:xfrm>
            <a:off x="1543" y="-1"/>
            <a:ext cx="2106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97635" imgH="228600" progId="Equation.DSMT4">
                    <p:embed/>
                  </p:oleObj>
                </mc:Choice>
                <mc:Fallback>
                  <p:oleObj r:id="rId2" imgW="1397635" imgH="228600" progId="Equation.DSMT4">
                    <p:embed/>
                    <p:pic>
                      <p:nvPicPr>
                        <p:cNvPr id="0" name="对象 3379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43" y="-1"/>
                          <a:ext cx="2106" cy="3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798" name="组合 33797"/>
          <p:cNvGrpSpPr/>
          <p:nvPr/>
        </p:nvGrpSpPr>
        <p:grpSpPr>
          <a:xfrm>
            <a:off x="603288" y="2800946"/>
            <a:ext cx="5443538" cy="739775"/>
            <a:chOff x="0" y="-22"/>
            <a:chExt cx="3429" cy="466"/>
          </a:xfrm>
        </p:grpSpPr>
        <p:graphicFrame>
          <p:nvGraphicFramePr>
            <p:cNvPr id="33799" name="对象 33798"/>
            <p:cNvGraphicFramePr>
              <a:graphicFrameLocks noChangeAspect="1"/>
            </p:cNvGraphicFramePr>
            <p:nvPr/>
          </p:nvGraphicFramePr>
          <p:xfrm>
            <a:off x="1556" y="-22"/>
            <a:ext cx="1873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09700" imgH="393700" progId="Equation.DSMT4">
                    <p:embed/>
                  </p:oleObj>
                </mc:Choice>
                <mc:Fallback>
                  <p:oleObj r:id="rId4" imgW="1409700" imgH="393700" progId="Equation.DSMT4">
                    <p:embed/>
                    <p:pic>
                      <p:nvPicPr>
                        <p:cNvPr id="0" name="对象 337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56" y="-22"/>
                          <a:ext cx="1873" cy="4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0" name="矩形 33799"/>
            <p:cNvSpPr/>
            <p:nvPr/>
          </p:nvSpPr>
          <p:spPr>
            <a:xfrm>
              <a:off x="0" y="91"/>
              <a:ext cx="153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）求平均变化率</a:t>
              </a:r>
            </a:p>
          </p:txBody>
        </p:sp>
      </p:grpSp>
      <p:grpSp>
        <p:nvGrpSpPr>
          <p:cNvPr id="33801" name="组合 33800"/>
          <p:cNvGrpSpPr/>
          <p:nvPr/>
        </p:nvGrpSpPr>
        <p:grpSpPr>
          <a:xfrm>
            <a:off x="581139" y="3769398"/>
            <a:ext cx="5365749" cy="796925"/>
            <a:chOff x="0" y="0"/>
            <a:chExt cx="3380" cy="502"/>
          </a:xfrm>
        </p:grpSpPr>
        <p:graphicFrame>
          <p:nvGraphicFramePr>
            <p:cNvPr id="33802" name="对象 33801"/>
            <p:cNvGraphicFramePr>
              <a:graphicFrameLocks noChangeAspect="1"/>
            </p:cNvGraphicFramePr>
            <p:nvPr/>
          </p:nvGraphicFramePr>
          <p:xfrm>
            <a:off x="1862" y="0"/>
            <a:ext cx="1518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041400" imgH="393700" progId="Equation.DSMT4">
                    <p:embed/>
                  </p:oleObj>
                </mc:Choice>
                <mc:Fallback>
                  <p:oleObj r:id="rId6" imgW="1041400" imgH="393700" progId="Equation.DSMT4">
                    <p:embed/>
                    <p:pic>
                      <p:nvPicPr>
                        <p:cNvPr id="0" name="对象 3380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62" y="0"/>
                          <a:ext cx="1518" cy="5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3" name="矩形 33802"/>
            <p:cNvSpPr/>
            <p:nvPr/>
          </p:nvSpPr>
          <p:spPr>
            <a:xfrm>
              <a:off x="0" y="147"/>
              <a:ext cx="186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）取极限，求得导数</a:t>
              </a:r>
            </a:p>
          </p:txBody>
        </p:sp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4" name="矩形 13"/>
          <p:cNvSpPr/>
          <p:nvPr/>
        </p:nvSpPr>
        <p:spPr>
          <a:xfrm>
            <a:off x="595407" y="4567591"/>
            <a:ext cx="1295400" cy="400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注意！</a:t>
            </a:r>
          </a:p>
        </p:txBody>
      </p:sp>
      <p:sp>
        <p:nvSpPr>
          <p:cNvPr id="15" name="矩形 14"/>
          <p:cNvSpPr/>
          <p:nvPr/>
        </p:nvSpPr>
        <p:spPr>
          <a:xfrm>
            <a:off x="581139" y="4864851"/>
            <a:ext cx="10915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这里的增量不是一般意义上的增量，它可正也可负.自变量的增量</a:t>
            </a:r>
            <a:r>
              <a:rPr lang="el-GR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x的形式是多样的,但不论</a:t>
            </a:r>
            <a:r>
              <a:rPr lang="el-GR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x选择哪种形式, </a:t>
            </a:r>
            <a:r>
              <a:rPr lang="el-GR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y也必须选择与之相对应的形式</a:t>
            </a:r>
            <a:endParaRPr lang="zh-CN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4" name="组合 43013"/>
          <p:cNvGrpSpPr/>
          <p:nvPr/>
        </p:nvGrpSpPr>
        <p:grpSpPr>
          <a:xfrm>
            <a:off x="241042" y="952480"/>
            <a:ext cx="10659880" cy="723900"/>
            <a:chOff x="-404" y="-347"/>
            <a:chExt cx="6503" cy="456"/>
          </a:xfrm>
        </p:grpSpPr>
        <p:sp>
          <p:nvSpPr>
            <p:cNvPr id="43015" name="文本框 43014"/>
            <p:cNvSpPr txBox="1"/>
            <p:nvPr/>
          </p:nvSpPr>
          <p:spPr>
            <a:xfrm>
              <a:off x="-404" y="-208"/>
              <a:ext cx="6503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已知函数                在            处的附近有定义，且                 ，求     的值</a:t>
              </a: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43016" name="对象 43015"/>
            <p:cNvGraphicFramePr>
              <a:graphicFrameLocks noChangeAspect="1"/>
            </p:cNvGraphicFramePr>
            <p:nvPr/>
          </p:nvGraphicFramePr>
          <p:xfrm>
            <a:off x="431" y="-181"/>
            <a:ext cx="540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44500" imgH="228600" progId="Equation.DSMT4">
                    <p:embed/>
                  </p:oleObj>
                </mc:Choice>
                <mc:Fallback>
                  <p:oleObj r:id="rId2" imgW="444500" imgH="228600" progId="Equation.DSMT4">
                    <p:embed/>
                    <p:pic>
                      <p:nvPicPr>
                        <p:cNvPr id="0" name="对象 4301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31" y="-181"/>
                          <a:ext cx="540" cy="2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7" name="对象 43016"/>
            <p:cNvGraphicFramePr>
              <a:graphicFrameLocks noChangeAspect="1"/>
            </p:cNvGraphicFramePr>
            <p:nvPr/>
          </p:nvGraphicFramePr>
          <p:xfrm>
            <a:off x="1182" y="-223"/>
            <a:ext cx="510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68935" imgH="228600" progId="Equation.DSMT4">
                    <p:embed/>
                  </p:oleObj>
                </mc:Choice>
                <mc:Fallback>
                  <p:oleObj r:id="rId4" imgW="368935" imgH="228600" progId="Equation.DSMT4">
                    <p:embed/>
                    <p:pic>
                      <p:nvPicPr>
                        <p:cNvPr id="0" name="对象 430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82" y="-223"/>
                          <a:ext cx="510" cy="3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8" name="对象 43017"/>
            <p:cNvGraphicFramePr>
              <a:graphicFrameLocks noChangeAspect="1"/>
            </p:cNvGraphicFramePr>
            <p:nvPr/>
          </p:nvGraphicFramePr>
          <p:xfrm>
            <a:off x="2923" y="-347"/>
            <a:ext cx="69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96900" imgH="393700" progId="Equation.DSMT4">
                    <p:embed/>
                  </p:oleObj>
                </mc:Choice>
                <mc:Fallback>
                  <p:oleObj r:id="rId6" imgW="596900" imgH="393700" progId="Equation.DSMT4">
                    <p:embed/>
                    <p:pic>
                      <p:nvPicPr>
                        <p:cNvPr id="0" name="对象 430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23" y="-347"/>
                          <a:ext cx="690" cy="4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9" name="对象 43018"/>
            <p:cNvGraphicFramePr>
              <a:graphicFrameLocks noChangeAspect="1"/>
            </p:cNvGraphicFramePr>
            <p:nvPr/>
          </p:nvGraphicFramePr>
          <p:xfrm>
            <a:off x="3843" y="-263"/>
            <a:ext cx="24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2400" imgH="228600" progId="Equation.DSMT4">
                    <p:embed/>
                  </p:oleObj>
                </mc:Choice>
                <mc:Fallback>
                  <p:oleObj r:id="rId8" imgW="152400" imgH="228600" progId="Equation.DSMT4">
                    <p:embed/>
                    <p:pic>
                      <p:nvPicPr>
                        <p:cNvPr id="0" name="对象 430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43" y="-263"/>
                          <a:ext cx="240" cy="3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840853" y="1778825"/>
          <a:ext cx="3157950" cy="58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711960" imgH="266065" progId="Equation.DSMT4">
                  <p:embed/>
                </p:oleObj>
              </mc:Choice>
              <mc:Fallback>
                <p:oleObj r:id="rId10" imgW="1711960" imgH="266065" progId="Equation.DSMT4">
                  <p:embed/>
                  <p:pic>
                    <p:nvPicPr>
                      <p:cNvPr id="0" name="对象 4403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40853" y="1778825"/>
                        <a:ext cx="3157950" cy="5816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258855" y="2428479"/>
          <a:ext cx="6486984" cy="183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795395" imgH="989965" progId="Equation.DSMT4">
                  <p:embed/>
                </p:oleObj>
              </mc:Choice>
              <mc:Fallback>
                <p:oleObj r:id="rId12" imgW="3795395" imgH="989965" progId="Equation.DSMT4">
                  <p:embed/>
                  <p:pic>
                    <p:nvPicPr>
                      <p:cNvPr id="0" name="对象 4403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58855" y="2428479"/>
                        <a:ext cx="6486984" cy="18334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258855" y="4302453"/>
          <a:ext cx="5456196" cy="94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628900" imgH="457200" progId="Equation.DSMT4">
                  <p:embed/>
                </p:oleObj>
              </mc:Choice>
              <mc:Fallback>
                <p:oleObj r:id="rId14" imgW="2628900" imgH="457200" progId="Equation.DSMT4">
                  <p:embed/>
                  <p:pic>
                    <p:nvPicPr>
                      <p:cNvPr id="0" name="对象 4403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58855" y="4302453"/>
                        <a:ext cx="5456196" cy="94382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258855" y="5400808"/>
          <a:ext cx="5024205" cy="97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247900" imgH="457200" progId="Equation.DSMT4">
                  <p:embed/>
                </p:oleObj>
              </mc:Choice>
              <mc:Fallback>
                <p:oleObj r:id="rId16" imgW="2247900" imgH="457200" progId="Equation.DSMT4">
                  <p:embed/>
                  <p:pic>
                    <p:nvPicPr>
                      <p:cNvPr id="0" name="对象 4403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58855" y="5400808"/>
                        <a:ext cx="5024205" cy="9766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文本框 35843"/>
          <p:cNvSpPr txBox="1"/>
          <p:nvPr/>
        </p:nvSpPr>
        <p:spPr>
          <a:xfrm>
            <a:off x="119418" y="1238019"/>
            <a:ext cx="1893888" cy="4005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5846" name="矩形 35845"/>
          <p:cNvSpPr/>
          <p:nvPr/>
        </p:nvSpPr>
        <p:spPr>
          <a:xfrm>
            <a:off x="660400" y="1846343"/>
            <a:ext cx="6335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3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求函数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处的导数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35847" name="对象 35846"/>
          <p:cNvGraphicFramePr>
            <a:graphicFrameLocks noChangeAspect="1"/>
          </p:cNvGraphicFramePr>
          <p:nvPr/>
        </p:nvGraphicFramePr>
        <p:xfrm>
          <a:off x="660400" y="2454194"/>
          <a:ext cx="5200223" cy="55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13000" imgH="228600" progId="Equation.DSMT4">
                  <p:embed/>
                </p:oleObj>
              </mc:Choice>
              <mc:Fallback>
                <p:oleObj r:id="rId2" imgW="2413000" imgH="228600" progId="Equation.DSMT4">
                  <p:embed/>
                  <p:pic>
                    <p:nvPicPr>
                      <p:cNvPr id="0" name="对象 3584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2454194"/>
                        <a:ext cx="5200223" cy="5511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对象 35847"/>
          <p:cNvGraphicFramePr>
            <a:graphicFrameLocks noChangeAspect="1"/>
          </p:cNvGraphicFramePr>
          <p:nvPr/>
        </p:nvGraphicFramePr>
        <p:xfrm>
          <a:off x="1503744" y="3040104"/>
          <a:ext cx="3155139" cy="83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14500" imgH="419100" progId="Equation.DSMT4">
                  <p:embed/>
                </p:oleObj>
              </mc:Choice>
              <mc:Fallback>
                <p:oleObj r:id="rId4" imgW="1714500" imgH="419100" progId="Equation.DSMT4">
                  <p:embed/>
                  <p:pic>
                    <p:nvPicPr>
                      <p:cNvPr id="0" name="对象 3584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3744" y="3040104"/>
                        <a:ext cx="3155139" cy="8352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对象 35848"/>
          <p:cNvGraphicFramePr>
            <a:graphicFrameLocks noChangeAspect="1"/>
          </p:cNvGraphicFramePr>
          <p:nvPr/>
        </p:nvGraphicFramePr>
        <p:xfrm>
          <a:off x="869232" y="3988544"/>
          <a:ext cx="5366041" cy="80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00630" imgH="393700" progId="Equation.DSMT4">
                  <p:embed/>
                </p:oleObj>
              </mc:Choice>
              <mc:Fallback>
                <p:oleObj r:id="rId6" imgW="2500630" imgH="393700" progId="Equation.DSMT4">
                  <p:embed/>
                  <p:pic>
                    <p:nvPicPr>
                      <p:cNvPr id="0" name="对象 358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232" y="3988544"/>
                        <a:ext cx="5366041" cy="8091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41985"/>
          <p:cNvSpPr/>
          <p:nvPr/>
        </p:nvSpPr>
        <p:spPr>
          <a:xfrm>
            <a:off x="414974" y="1233400"/>
            <a:ext cx="394370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 kern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求函数</a:t>
            </a: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y=x+1/x</a:t>
            </a: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x=2</a:t>
            </a: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处的导数</a:t>
            </a: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41987" name="对象 41986"/>
          <p:cNvGraphicFramePr>
            <a:graphicFrameLocks noChangeAspect="1"/>
          </p:cNvGraphicFramePr>
          <p:nvPr/>
        </p:nvGraphicFramePr>
        <p:xfrm>
          <a:off x="660401" y="1717694"/>
          <a:ext cx="5907872" cy="80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63900" imgH="419100" progId="Equation.DSMT4">
                  <p:embed/>
                </p:oleObj>
              </mc:Choice>
              <mc:Fallback>
                <p:oleObj r:id="rId2" imgW="3263900" imgH="419100" progId="Equation.DSMT4">
                  <p:embed/>
                  <p:pic>
                    <p:nvPicPr>
                      <p:cNvPr id="0" name="对象 419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1" y="1717694"/>
                        <a:ext cx="5907872" cy="8064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对象 41987"/>
          <p:cNvGraphicFramePr>
            <a:graphicFrameLocks noChangeAspect="1"/>
          </p:cNvGraphicFramePr>
          <p:nvPr/>
        </p:nvGraphicFramePr>
        <p:xfrm>
          <a:off x="1204512" y="2616498"/>
          <a:ext cx="4819649" cy="127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59330" imgH="622300" progId="Equation.DSMT4">
                  <p:embed/>
                </p:oleObj>
              </mc:Choice>
              <mc:Fallback>
                <p:oleObj r:id="rId4" imgW="2259330" imgH="622300" progId="Equation.DSMT4">
                  <p:embed/>
                  <p:pic>
                    <p:nvPicPr>
                      <p:cNvPr id="0" name="对象 4198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512" y="2616498"/>
                        <a:ext cx="4819649" cy="12778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对象 41988"/>
          <p:cNvGraphicFramePr>
            <a:graphicFrameLocks noChangeAspect="1"/>
          </p:cNvGraphicFramePr>
          <p:nvPr/>
        </p:nvGraphicFramePr>
        <p:xfrm>
          <a:off x="1204512" y="4177543"/>
          <a:ext cx="6487160" cy="8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352800" imgH="419100" progId="Equation.DSMT4">
                  <p:embed/>
                </p:oleObj>
              </mc:Choice>
              <mc:Fallback>
                <p:oleObj r:id="rId6" imgW="3352800" imgH="419100" progId="Equation.DSMT4">
                  <p:embed/>
                  <p:pic>
                    <p:nvPicPr>
                      <p:cNvPr id="0" name="对象 4198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4512" y="4177543"/>
                        <a:ext cx="6487160" cy="886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45057"/>
          <p:cNvSpPr/>
          <p:nvPr/>
        </p:nvSpPr>
        <p:spPr>
          <a:xfrm>
            <a:off x="0" y="1141128"/>
            <a:ext cx="6911975" cy="4576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处可导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求下列极限值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5059" name="文本框 45058"/>
          <p:cNvSpPr txBox="1"/>
          <p:nvPr/>
        </p:nvSpPr>
        <p:spPr>
          <a:xfrm>
            <a:off x="1057275" y="1844675"/>
            <a:ext cx="99710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5060" name="对象 45059"/>
          <p:cNvGraphicFramePr>
            <a:graphicFrameLocks noChangeAspect="1"/>
          </p:cNvGraphicFramePr>
          <p:nvPr/>
        </p:nvGraphicFramePr>
        <p:xfrm>
          <a:off x="3920944" y="1844675"/>
          <a:ext cx="2620641" cy="100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20800" imgH="393700" progId="Equation.DSMT4">
                  <p:embed/>
                </p:oleObj>
              </mc:Choice>
              <mc:Fallback>
                <p:oleObj r:id="rId2" imgW="1320800" imgH="393700" progId="Equation.DSMT4">
                  <p:embed/>
                  <p:pic>
                    <p:nvPicPr>
                      <p:cNvPr id="0" name="对象 450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944" y="1844675"/>
                        <a:ext cx="2620641" cy="10028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对象 45060"/>
          <p:cNvGraphicFramePr>
            <a:graphicFrameLocks noChangeAspect="1"/>
          </p:cNvGraphicFramePr>
          <p:nvPr/>
        </p:nvGraphicFramePr>
        <p:xfrm>
          <a:off x="1803826" y="2780268"/>
          <a:ext cx="7082963" cy="13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57600" imgH="685800" progId="Equation.DSMT4">
                  <p:embed/>
                </p:oleObj>
              </mc:Choice>
              <mc:Fallback>
                <p:oleObj r:id="rId4" imgW="3657600" imgH="685800" progId="Equation.DSMT4">
                  <p:embed/>
                  <p:pic>
                    <p:nvPicPr>
                      <p:cNvPr id="0" name="对象 4506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3826" y="2780268"/>
                        <a:ext cx="7082963" cy="13673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788168" y="4072204"/>
          <a:ext cx="3632721" cy="1075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727200" imgH="609600" progId="Equation.DSMT4">
                  <p:embed/>
                </p:oleObj>
              </mc:Choice>
              <mc:Fallback>
                <p:oleObj r:id="rId6" imgW="1727200" imgH="609600" progId="Equation.DSMT4">
                  <p:embed/>
                  <p:pic>
                    <p:nvPicPr>
                      <p:cNvPr id="0" name="对象 4710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8168" y="4072204"/>
                        <a:ext cx="3632721" cy="10756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683996" y="5147873"/>
            <a:ext cx="764062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说明在第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3h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附近，原油的温度大约以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1℃/h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的速率下降，原油温度以大约以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3℃/h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的速率上升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文本框 36870"/>
          <p:cNvSpPr txBox="1"/>
          <p:nvPr/>
        </p:nvSpPr>
        <p:spPr>
          <a:xfrm>
            <a:off x="660400" y="1337124"/>
            <a:ext cx="2405529" cy="400110"/>
          </a:xfrm>
          <a:prstGeom prst="rect">
            <a:avLst/>
          </a:prstGeom>
          <a:solidFill>
            <a:srgbClr val="FFCC99"/>
          </a:solidFill>
          <a:ln w="41275" cap="flat" cmpd="sng">
            <a:solidFill>
              <a:srgbClr val="00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瞬时速度的定义</a:t>
            </a:r>
          </a:p>
        </p:txBody>
      </p:sp>
      <p:sp>
        <p:nvSpPr>
          <p:cNvPr id="36872" name="文本框 36871"/>
          <p:cNvSpPr txBox="1"/>
          <p:nvPr/>
        </p:nvSpPr>
        <p:spPr>
          <a:xfrm>
            <a:off x="274077" y="1857327"/>
            <a:ext cx="6553200" cy="4461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物体在某一时刻的速度称为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瞬时速度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0400" y="2507626"/>
            <a:ext cx="1920754" cy="400110"/>
          </a:xfrm>
          <a:prstGeom prst="rect">
            <a:avLst/>
          </a:prstGeom>
          <a:solidFill>
            <a:srgbClr val="FFCC99"/>
          </a:solidFill>
          <a:ln w="41275" cap="flat" cmpd="sng">
            <a:solidFill>
              <a:srgbClr val="00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导数的定义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75430" y="3115121"/>
            <a:ext cx="8180388" cy="614363"/>
            <a:chOff x="-1692" y="-977"/>
            <a:chExt cx="5153" cy="387"/>
          </a:xfrm>
        </p:grpSpPr>
        <p:sp>
          <p:nvSpPr>
            <p:cNvPr id="14" name="文本框 13"/>
            <p:cNvSpPr txBox="1"/>
            <p:nvPr/>
          </p:nvSpPr>
          <p:spPr>
            <a:xfrm>
              <a:off x="-1692" y="-934"/>
              <a:ext cx="5153" cy="3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一般地，函数                     在                       处的瞬时变化率是 </a:t>
              </a: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-335" y="-977"/>
            <a:ext cx="928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09600" imgH="254000" progId="Equation.DSMT4">
                    <p:embed/>
                  </p:oleObj>
                </mc:Choice>
                <mc:Fallback>
                  <p:oleObj r:id="rId2" imgW="609600" imgH="254000" progId="Equation.DSMT4">
                    <p:embed/>
                    <p:pic>
                      <p:nvPicPr>
                        <p:cNvPr id="0" name="对象 3789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335" y="-977"/>
                          <a:ext cx="928" cy="3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952" y="-959"/>
            <a:ext cx="635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93700" imgH="228600" progId="Equation.DSMT4">
                    <p:embed/>
                  </p:oleObj>
                </mc:Choice>
                <mc:Fallback>
                  <p:oleObj r:id="rId4" imgW="393700" imgH="228600" progId="Equation.DSMT4">
                    <p:embed/>
                    <p:pic>
                      <p:nvPicPr>
                        <p:cNvPr id="0" name="对象 3789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52" y="-959"/>
                          <a:ext cx="635" cy="3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2953284" y="3830844"/>
          <a:ext cx="4415762" cy="91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2000" imgH="419100" progId="Equation.DSMT4">
                  <p:embed/>
                </p:oleObj>
              </mc:Choice>
              <mc:Fallback>
                <p:oleObj r:id="rId6" imgW="2032000" imgH="419100" progId="Equation.DSMT4">
                  <p:embed/>
                  <p:pic>
                    <p:nvPicPr>
                      <p:cNvPr id="0" name="对象 3789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3284" y="3830844"/>
                        <a:ext cx="4415762" cy="9107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75429" y="4842321"/>
            <a:ext cx="10918826" cy="690563"/>
            <a:chOff x="-1646" y="-1476"/>
            <a:chExt cx="6878" cy="435"/>
          </a:xfrm>
        </p:grpSpPr>
        <p:sp>
          <p:nvSpPr>
            <p:cNvPr id="19" name="文本框 18"/>
            <p:cNvSpPr txBox="1"/>
            <p:nvPr/>
          </p:nvSpPr>
          <p:spPr>
            <a:xfrm>
              <a:off x="-1646" y="-1408"/>
              <a:ext cx="687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我们称它为函数                          在                         处的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导数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derivative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                         </a:t>
              </a: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-131" y="-1476"/>
            <a:ext cx="104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609600" imgH="254000" progId="Equation.DSMT4">
                    <p:embed/>
                  </p:oleObj>
                </mc:Choice>
                <mc:Fallback>
                  <p:oleObj r:id="rId8" imgW="609600" imgH="254000" progId="Equation.DSMT4">
                    <p:embed/>
                    <p:pic>
                      <p:nvPicPr>
                        <p:cNvPr id="0" name="对象 3789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131" y="-1476"/>
                          <a:ext cx="1043" cy="4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1430" y="-1462"/>
            <a:ext cx="725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393700" imgH="228600" progId="Equation.DSMT4">
                    <p:embed/>
                  </p:oleObj>
                </mc:Choice>
                <mc:Fallback>
                  <p:oleObj r:id="rId9" imgW="393700" imgH="228600" progId="Equation.DSMT4">
                    <p:embed/>
                    <p:pic>
                      <p:nvPicPr>
                        <p:cNvPr id="0" name="对象 378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30" y="-1462"/>
                          <a:ext cx="725" cy="42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49" cy="1589115"/>
              <a:chOff x="-4714868" y="2110674"/>
              <a:chExt cx="5033249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25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49" cy="944353"/>
                <a:chOff x="-4714868" y="2110674"/>
                <a:chExt cx="5033249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486047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25E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B25E6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621604">
            <a:off x="6982090" y="1207049"/>
            <a:ext cx="4614422" cy="4614422"/>
          </a:xfrm>
          <a:prstGeom prst="roundRect">
            <a:avLst/>
          </a:prstGeom>
          <a:solidFill>
            <a:srgbClr val="B25E60">
              <a:alpha val="8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5632" r="1161" b="19120"/>
          <a:stretch>
            <a:fillRect/>
          </a:stretch>
        </p:blipFill>
        <p:spPr>
          <a:xfrm>
            <a:off x="6791389" y="996316"/>
            <a:ext cx="4995824" cy="4995824"/>
          </a:xfrm>
          <a:custGeom>
            <a:avLst/>
            <a:gdLst>
              <a:gd name="connsiteX0" fmla="*/ 2816744 w 4851494"/>
              <a:gd name="connsiteY0" fmla="*/ 113 h 4851494"/>
              <a:gd name="connsiteX1" fmla="*/ 3345623 w 4851494"/>
              <a:gd name="connsiteY1" fmla="*/ 293605 h 4851494"/>
              <a:gd name="connsiteX2" fmla="*/ 4747677 w 4851494"/>
              <a:gd name="connsiteY2" fmla="*/ 2454787 h 4851494"/>
              <a:gd name="connsiteX3" fmla="*/ 4557890 w 4851494"/>
              <a:gd name="connsiteY3" fmla="*/ 3345623 h 4851494"/>
              <a:gd name="connsiteX4" fmla="*/ 2396708 w 4851494"/>
              <a:gd name="connsiteY4" fmla="*/ 4747678 h 4851494"/>
              <a:gd name="connsiteX5" fmla="*/ 1505872 w 4851494"/>
              <a:gd name="connsiteY5" fmla="*/ 4557890 h 4851494"/>
              <a:gd name="connsiteX6" fmla="*/ 103818 w 4851494"/>
              <a:gd name="connsiteY6" fmla="*/ 2396709 h 4851494"/>
              <a:gd name="connsiteX7" fmla="*/ 293606 w 4851494"/>
              <a:gd name="connsiteY7" fmla="*/ 1505872 h 4851494"/>
              <a:gd name="connsiteX8" fmla="*/ 2454787 w 4851494"/>
              <a:gd name="connsiteY8" fmla="*/ 103818 h 4851494"/>
              <a:gd name="connsiteX9" fmla="*/ 2816744 w 4851494"/>
              <a:gd name="connsiteY9" fmla="*/ 113 h 4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94" h="4851494">
                <a:moveTo>
                  <a:pt x="2816744" y="113"/>
                </a:moveTo>
                <a:cubicBezTo>
                  <a:pt x="3023460" y="3971"/>
                  <a:pt x="3224629" y="107102"/>
                  <a:pt x="3345623" y="293605"/>
                </a:cubicBezTo>
                <a:lnTo>
                  <a:pt x="4747677" y="2454787"/>
                </a:lnTo>
                <a:cubicBezTo>
                  <a:pt x="4941267" y="2753193"/>
                  <a:pt x="4856296" y="3152034"/>
                  <a:pt x="4557890" y="3345623"/>
                </a:cubicBezTo>
                <a:lnTo>
                  <a:pt x="2396708" y="4747678"/>
                </a:lnTo>
                <a:cubicBezTo>
                  <a:pt x="2098302" y="4941267"/>
                  <a:pt x="1699462" y="4856296"/>
                  <a:pt x="1505872" y="4557890"/>
                </a:cubicBezTo>
                <a:lnTo>
                  <a:pt x="103818" y="2396709"/>
                </a:lnTo>
                <a:cubicBezTo>
                  <a:pt x="-89772" y="2098302"/>
                  <a:pt x="-4801" y="1699462"/>
                  <a:pt x="293606" y="1505872"/>
                </a:cubicBezTo>
                <a:lnTo>
                  <a:pt x="2454787" y="103818"/>
                </a:lnTo>
                <a:cubicBezTo>
                  <a:pt x="2566689" y="31222"/>
                  <a:pt x="2692715" y="-2202"/>
                  <a:pt x="2816744" y="113"/>
                </a:cubicBez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 rot="19621604">
            <a:off x="7620024" y="1819491"/>
            <a:ext cx="3338554" cy="3338554"/>
          </a:xfrm>
          <a:prstGeom prst="roundRect">
            <a:avLst/>
          </a:prstGeom>
          <a:solidFill>
            <a:srgbClr val="FEF6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云形标注 5126"/>
          <p:cNvSpPr/>
          <p:nvPr/>
        </p:nvSpPr>
        <p:spPr>
          <a:xfrm>
            <a:off x="2335032" y="1368520"/>
            <a:ext cx="3167063" cy="2447925"/>
          </a:xfrm>
          <a:prstGeom prst="cloudCallout">
            <a:avLst>
              <a:gd name="adj1" fmla="val 94657"/>
              <a:gd name="adj2" fmla="val 2732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如何知道运动员在每一时刻的速度呢？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4894" y="2659438"/>
            <a:ext cx="2433749" cy="34699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爆炸形 2 6145"/>
          <p:cNvSpPr/>
          <p:nvPr/>
        </p:nvSpPr>
        <p:spPr>
          <a:xfrm>
            <a:off x="1348383" y="1984992"/>
            <a:ext cx="4537075" cy="3311525"/>
          </a:xfrm>
          <a:prstGeom prst="irregularSeal2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汽车在每一刻的</a:t>
            </a:r>
          </a:p>
          <a:p>
            <a:pPr algn="ctr"/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速度怎么知</a:t>
            </a:r>
          </a:p>
          <a:p>
            <a:pPr algn="ctr"/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道呢？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672540" y="1362662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66" y="2318646"/>
            <a:ext cx="3966322" cy="264421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89"/>
          <p:cNvSpPr/>
          <p:nvPr/>
        </p:nvSpPr>
        <p:spPr>
          <a:xfrm>
            <a:off x="4582084" y="1686080"/>
            <a:ext cx="2047150" cy="38212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 fontScale="92500" lnSpcReduction="20000"/>
          </a:bodyPr>
          <a:lstStyle/>
          <a:p>
            <a:pPr algn="ctr"/>
            <a:endParaRPr lang="zh-CN" altLang="en-US" sz="2400" kern="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868686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660400" y="1587315"/>
            <a:ext cx="10995306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在高台跳水运动中，运动员在不同时刻的速度是不同的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我们把物体在某一时刻的速度称为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瞬时速度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instaneous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velociy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660400" y="1262535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瞬时速度的概念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2744" y="3639528"/>
            <a:ext cx="1082961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平均速度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反映了物体运动时的快慢程度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但要精确地描述非匀速直线运动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就要知道物体在每一时刻运动的快慢程度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也即需要通过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瞬时速度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来反映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543859" y="3235534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瞬时速度与平均速度的区别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8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14339"/>
          <p:cNvSpPr txBox="1"/>
          <p:nvPr/>
        </p:nvSpPr>
        <p:spPr>
          <a:xfrm>
            <a:off x="102343" y="1262002"/>
            <a:ext cx="18938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342" name="矩形 14341"/>
          <p:cNvSpPr/>
          <p:nvPr/>
        </p:nvSpPr>
        <p:spPr>
          <a:xfrm>
            <a:off x="628930" y="1739888"/>
            <a:ext cx="1156306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已知物体作变速直线运动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其运动方程为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ｓ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表示位移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表示时间）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求物体在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时刻的速度．</a:t>
            </a:r>
          </a:p>
        </p:txBody>
      </p:sp>
      <p:pic>
        <p:nvPicPr>
          <p:cNvPr id="14343" name="图片 14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21" y="2405138"/>
            <a:ext cx="6248400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06187" y="4636862"/>
          <a:ext cx="5312096" cy="104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05965" imgH="393700" progId="Equation.DSMT4">
                  <p:embed/>
                </p:oleObj>
              </mc:Choice>
              <mc:Fallback>
                <p:oleObj r:id="rId3" imgW="2005965" imgH="393700" progId="Equation.DSMT4">
                  <p:embed/>
                  <p:pic>
                    <p:nvPicPr>
                      <p:cNvPr id="0" name="对象 153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187" y="4636862"/>
                        <a:ext cx="5312096" cy="1042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60400" y="3828526"/>
            <a:ext cx="1098373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物体的运动规律是 s=s(t)，那么物体在时刻 t 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瞬时速度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，就是物体在t到 t+</a:t>
            </a:r>
            <a:r>
              <a:rPr lang="el-GR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t这段时间内，当 </a:t>
            </a:r>
            <a:r>
              <a:rPr lang="el-GR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时的平均速度: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/>
          <p:nvPr/>
        </p:nvSpPr>
        <p:spPr>
          <a:xfrm>
            <a:off x="579377" y="1553283"/>
            <a:ext cx="10858500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物体作自由落体运动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运动方程为：                  其中位移单位是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，时间单位是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g=10m/s</a:t>
            </a:r>
            <a:r>
              <a:rPr lang="en-US" altLang="zh-CN" sz="2000" kern="0" baseline="3000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求：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物体在时间区间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2.1]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上的平均速度；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物体在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=2(s)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时的瞬时速度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44731" y="1152701"/>
            <a:ext cx="1893888" cy="4005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aphicFrame>
        <p:nvGraphicFramePr>
          <p:cNvPr id="16391" name="对象 16390"/>
          <p:cNvGraphicFramePr>
            <a:graphicFrameLocks noChangeAspect="1"/>
          </p:cNvGraphicFramePr>
          <p:nvPr/>
        </p:nvGraphicFramePr>
        <p:xfrm>
          <a:off x="4433103" y="1674257"/>
          <a:ext cx="1439073" cy="81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8800" imgH="393700" progId="Equation.DSMT4">
                  <p:embed/>
                </p:oleObj>
              </mc:Choice>
              <mc:Fallback>
                <p:oleObj r:id="rId2" imgW="558800" imgH="393700" progId="Equation.DSMT4">
                  <p:embed/>
                  <p:pic>
                    <p:nvPicPr>
                      <p:cNvPr id="0" name="对象 163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3103" y="1674257"/>
                        <a:ext cx="1439073" cy="8174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74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263" y="1160704"/>
            <a:ext cx="2436813" cy="4724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组合 17410"/>
          <p:cNvGrpSpPr/>
          <p:nvPr/>
        </p:nvGrpSpPr>
        <p:grpSpPr>
          <a:xfrm>
            <a:off x="818903" y="1301547"/>
            <a:ext cx="3254138" cy="896879"/>
            <a:chOff x="0" y="-17"/>
            <a:chExt cx="1833" cy="484"/>
          </a:xfrm>
        </p:grpSpPr>
        <p:sp>
          <p:nvSpPr>
            <p:cNvPr id="17412" name="矩形 17411"/>
            <p:cNvSpPr/>
            <p:nvPr/>
          </p:nvSpPr>
          <p:spPr>
            <a:xfrm>
              <a:off x="0" y="136"/>
              <a:ext cx="336" cy="1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fontAlgn="t"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17413" name="对象 17412"/>
            <p:cNvGraphicFramePr>
              <a:graphicFrameLocks noChangeAspect="1"/>
            </p:cNvGraphicFramePr>
            <p:nvPr/>
          </p:nvGraphicFramePr>
          <p:xfrm>
            <a:off x="268" y="-17"/>
            <a:ext cx="1565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370965" imgH="406400" progId="Equation.DSMT4">
                    <p:embed/>
                  </p:oleObj>
                </mc:Choice>
                <mc:Fallback>
                  <p:oleObj r:id="rId3" imgW="1370965" imgH="406400" progId="Equation.DSMT4">
                    <p:embed/>
                    <p:pic>
                      <p:nvPicPr>
                        <p:cNvPr id="0" name="对象 1741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8" y="-17"/>
                          <a:ext cx="1565" cy="4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14" name="组合 17413"/>
          <p:cNvGrpSpPr/>
          <p:nvPr/>
        </p:nvGrpSpPr>
        <p:grpSpPr>
          <a:xfrm>
            <a:off x="699305" y="2481944"/>
            <a:ext cx="4773612" cy="1177924"/>
            <a:chOff x="0" y="0"/>
            <a:chExt cx="3007" cy="742"/>
          </a:xfrm>
        </p:grpSpPr>
        <p:sp>
          <p:nvSpPr>
            <p:cNvPr id="17415" name="文本框 17414"/>
            <p:cNvSpPr txBox="1"/>
            <p:nvPr/>
          </p:nvSpPr>
          <p:spPr>
            <a:xfrm>
              <a:off x="0" y="0"/>
              <a:ext cx="3007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(1)将 </a:t>
              </a:r>
              <a:r>
                <a:rPr lang="el-GR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Δ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t=0.1代入上式，得: </a:t>
              </a:r>
            </a:p>
          </p:txBody>
        </p:sp>
        <p:graphicFrame>
          <p:nvGraphicFramePr>
            <p:cNvPr id="17416" name="对象 17415"/>
            <p:cNvGraphicFramePr>
              <a:graphicFrameLocks noChangeAspect="1"/>
            </p:cNvGraphicFramePr>
            <p:nvPr/>
          </p:nvGraphicFramePr>
          <p:xfrm>
            <a:off x="451" y="278"/>
            <a:ext cx="1865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96365" imgH="317500" progId="Equation.DSMT4">
                    <p:embed/>
                  </p:oleObj>
                </mc:Choice>
                <mc:Fallback>
                  <p:oleObj r:id="rId5" imgW="1396365" imgH="317500" progId="Equation.DSMT4">
                    <p:embed/>
                    <p:pic>
                      <p:nvPicPr>
                        <p:cNvPr id="0" name="对象 174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1" y="278"/>
                          <a:ext cx="1865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9" name="矩形 17418"/>
          <p:cNvSpPr/>
          <p:nvPr/>
        </p:nvSpPr>
        <p:spPr>
          <a:xfrm>
            <a:off x="1038560" y="4085862"/>
            <a:ext cx="1645303" cy="60439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你做对了吗？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8433"/>
          <p:cNvGraphicFramePr>
            <a:graphicFrameLocks noChangeAspect="1"/>
          </p:cNvGraphicFramePr>
          <p:nvPr/>
        </p:nvGraphicFramePr>
        <p:xfrm>
          <a:off x="660400" y="1419254"/>
          <a:ext cx="3632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2095" imgH="215900" progId="Equation.DSMT4">
                  <p:embed/>
                </p:oleObj>
              </mc:Choice>
              <mc:Fallback>
                <p:oleObj r:id="rId2" imgW="1522095" imgH="215900" progId="Equation.DSMT4">
                  <p:embed/>
                  <p:pic>
                    <p:nvPicPr>
                      <p:cNvPr id="0" name="对象 1843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1419254"/>
                        <a:ext cx="3632200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对象 18434"/>
          <p:cNvGraphicFramePr>
            <a:graphicFrameLocks noChangeAspect="1"/>
          </p:cNvGraphicFramePr>
          <p:nvPr/>
        </p:nvGraphicFramePr>
        <p:xfrm>
          <a:off x="659949" y="2520949"/>
          <a:ext cx="52212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82495" imgH="405765" progId="Equation.3">
                  <p:embed/>
                </p:oleObj>
              </mc:Choice>
              <mc:Fallback>
                <p:oleObj r:id="rId4" imgW="2182495" imgH="405765" progId="Equation.3">
                  <p:embed/>
                  <p:pic>
                    <p:nvPicPr>
                      <p:cNvPr id="0" name="对象 184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949" y="2520949"/>
                        <a:ext cx="52212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矩形 18435"/>
          <p:cNvSpPr/>
          <p:nvPr/>
        </p:nvSpPr>
        <p:spPr>
          <a:xfrm>
            <a:off x="660400" y="3629224"/>
            <a:ext cx="10858951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即物体在时刻t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=2(s)的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瞬时速度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等于20(m/s).当时间间隔</a:t>
            </a:r>
            <a:r>
              <a:rPr lang="el-GR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逐渐变小时,平均速度就越接近t0=2(s) 时的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瞬时速度v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=20(m/s).</a:t>
            </a:r>
          </a:p>
        </p:txBody>
      </p:sp>
      <p:sp>
        <p:nvSpPr>
          <p:cNvPr id="18438" name="文本框 18437"/>
          <p:cNvSpPr txBox="1"/>
          <p:nvPr/>
        </p:nvSpPr>
        <p:spPr>
          <a:xfrm>
            <a:off x="474533" y="2104141"/>
            <a:ext cx="50403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从而平均速度      的极限为</a:t>
            </a:r>
          </a:p>
        </p:txBody>
      </p:sp>
      <p:graphicFrame>
        <p:nvGraphicFramePr>
          <p:cNvPr id="18439" name="对象 18438"/>
          <p:cNvGraphicFramePr>
            <a:graphicFrameLocks noChangeAspect="1"/>
          </p:cNvGraphicFramePr>
          <p:nvPr/>
        </p:nvGraphicFramePr>
        <p:xfrm>
          <a:off x="2256501" y="2051783"/>
          <a:ext cx="266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4300" imgH="215900" progId="Equation.DSMT4">
                  <p:embed/>
                </p:oleObj>
              </mc:Choice>
              <mc:Fallback>
                <p:oleObj r:id="rId6" imgW="114300" imgH="215900" progId="Equation.DSMT4">
                  <p:embed/>
                  <p:pic>
                    <p:nvPicPr>
                      <p:cNvPr id="0" name="对象 1843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6501" y="2051783"/>
                        <a:ext cx="266700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宽屏</PresentationFormat>
  <Paragraphs>125</Paragraphs>
  <Slides>28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Calibri</vt:lpstr>
      <vt:lpstr>Wingdings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52</cp:revision>
  <dcterms:created xsi:type="dcterms:W3CDTF">2020-08-16T11:59:00Z</dcterms:created>
  <dcterms:modified xsi:type="dcterms:W3CDTF">2021-01-09T10:12:05Z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