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6" r:id="rId2"/>
    <p:sldId id="257" r:id="rId3"/>
    <p:sldId id="258" r:id="rId4"/>
    <p:sldId id="259" r:id="rId5"/>
    <p:sldId id="262" r:id="rId6"/>
    <p:sldId id="268" r:id="rId7"/>
    <p:sldId id="269" r:id="rId8"/>
    <p:sldId id="270" r:id="rId9"/>
    <p:sldId id="271" r:id="rId10"/>
    <p:sldId id="273" r:id="rId11"/>
    <p:sldId id="274" r:id="rId12"/>
    <p:sldId id="276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1" r:id="rId23"/>
    <p:sldId id="292" r:id="rId24"/>
    <p:sldId id="295" r:id="rId25"/>
    <p:sldId id="298" r:id="rId26"/>
    <p:sldId id="288" r:id="rId27"/>
    <p:sldId id="297" r:id="rId28"/>
  </p:sldIdLst>
  <p:sldSz cx="12192000" cy="6858000"/>
  <p:notesSz cx="6858000" cy="9144000"/>
  <p:embeddedFontLst>
    <p:embeddedFont>
      <p:font typeface="FandolFang R" panose="02010600030101010101" charset="-122"/>
      <p:regular r:id="rId31"/>
    </p:embeddedFont>
    <p:embeddedFont>
      <p:font typeface="思源黑体 CN Light" panose="02010600030101010101" charset="-12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4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pos="4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5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6" y="96"/>
      </p:cViewPr>
      <p:guideLst>
        <p:guide pos="416"/>
        <p:guide pos="7256"/>
        <p:guide orient="horz" pos="664"/>
        <p:guide orient="horz" pos="3929"/>
        <p:guide orient="horz" pos="3906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B7A38D4-219B-42D5-A3B6-BE5EB4399FE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35F5C34-CED4-408D-ACF4-631CA9890F9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25E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25E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83342"/>
              <a:ext cx="5033249" cy="1537382"/>
              <a:chOff x="-4714868" y="2162407"/>
              <a:chExt cx="5033249" cy="1537382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25E6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62407"/>
                <a:ext cx="5033249" cy="892620"/>
                <a:chOff x="-4714868" y="2162407"/>
                <a:chExt cx="5033249" cy="892620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2-2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14868" y="2162407"/>
                  <a:ext cx="4941509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600" b="1" dirty="0">
                      <a:solidFill>
                        <a:srgbClr val="B25E6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1.2.1</a:t>
                  </a:r>
                  <a:r>
                    <a:rPr lang="zh-CN" altLang="en-US" sz="3600" b="1" dirty="0">
                      <a:solidFill>
                        <a:srgbClr val="B25E6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几个常见函数的导数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导数及其应用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B25E6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 rot="19621604">
            <a:off x="6982090" y="1207049"/>
            <a:ext cx="4614422" cy="4614422"/>
          </a:xfrm>
          <a:prstGeom prst="roundRect">
            <a:avLst/>
          </a:prstGeom>
          <a:solidFill>
            <a:srgbClr val="B25E60">
              <a:alpha val="8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t="15632" r="1161" b="19120"/>
          <a:stretch>
            <a:fillRect/>
          </a:stretch>
        </p:blipFill>
        <p:spPr>
          <a:xfrm>
            <a:off x="6791389" y="996316"/>
            <a:ext cx="4995824" cy="4995824"/>
          </a:xfrm>
          <a:custGeom>
            <a:avLst/>
            <a:gdLst>
              <a:gd name="connsiteX0" fmla="*/ 2816744 w 4851494"/>
              <a:gd name="connsiteY0" fmla="*/ 113 h 4851494"/>
              <a:gd name="connsiteX1" fmla="*/ 3345623 w 4851494"/>
              <a:gd name="connsiteY1" fmla="*/ 293605 h 4851494"/>
              <a:gd name="connsiteX2" fmla="*/ 4747677 w 4851494"/>
              <a:gd name="connsiteY2" fmla="*/ 2454787 h 4851494"/>
              <a:gd name="connsiteX3" fmla="*/ 4557890 w 4851494"/>
              <a:gd name="connsiteY3" fmla="*/ 3345623 h 4851494"/>
              <a:gd name="connsiteX4" fmla="*/ 2396708 w 4851494"/>
              <a:gd name="connsiteY4" fmla="*/ 4747678 h 4851494"/>
              <a:gd name="connsiteX5" fmla="*/ 1505872 w 4851494"/>
              <a:gd name="connsiteY5" fmla="*/ 4557890 h 4851494"/>
              <a:gd name="connsiteX6" fmla="*/ 103818 w 4851494"/>
              <a:gd name="connsiteY6" fmla="*/ 2396709 h 4851494"/>
              <a:gd name="connsiteX7" fmla="*/ 293606 w 4851494"/>
              <a:gd name="connsiteY7" fmla="*/ 1505872 h 4851494"/>
              <a:gd name="connsiteX8" fmla="*/ 2454787 w 4851494"/>
              <a:gd name="connsiteY8" fmla="*/ 103818 h 4851494"/>
              <a:gd name="connsiteX9" fmla="*/ 2816744 w 4851494"/>
              <a:gd name="connsiteY9" fmla="*/ 113 h 4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1494" h="4851494">
                <a:moveTo>
                  <a:pt x="2816744" y="113"/>
                </a:moveTo>
                <a:cubicBezTo>
                  <a:pt x="3023460" y="3971"/>
                  <a:pt x="3224629" y="107102"/>
                  <a:pt x="3345623" y="293605"/>
                </a:cubicBezTo>
                <a:lnTo>
                  <a:pt x="4747677" y="2454787"/>
                </a:lnTo>
                <a:cubicBezTo>
                  <a:pt x="4941267" y="2753193"/>
                  <a:pt x="4856296" y="3152034"/>
                  <a:pt x="4557890" y="3345623"/>
                </a:cubicBezTo>
                <a:lnTo>
                  <a:pt x="2396708" y="4747678"/>
                </a:lnTo>
                <a:cubicBezTo>
                  <a:pt x="2098302" y="4941267"/>
                  <a:pt x="1699462" y="4856296"/>
                  <a:pt x="1505872" y="4557890"/>
                </a:cubicBezTo>
                <a:lnTo>
                  <a:pt x="103818" y="2396709"/>
                </a:lnTo>
                <a:cubicBezTo>
                  <a:pt x="-89772" y="2098302"/>
                  <a:pt x="-4801" y="1699462"/>
                  <a:pt x="293606" y="1505872"/>
                </a:cubicBezTo>
                <a:lnTo>
                  <a:pt x="2454787" y="103818"/>
                </a:lnTo>
                <a:cubicBezTo>
                  <a:pt x="2566689" y="31222"/>
                  <a:pt x="2692715" y="-2202"/>
                  <a:pt x="2816744" y="113"/>
                </a:cubicBez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 rot="19621604">
            <a:off x="7620024" y="1819491"/>
            <a:ext cx="3338554" cy="3338554"/>
          </a:xfrm>
          <a:prstGeom prst="roundRect">
            <a:avLst/>
          </a:prstGeom>
          <a:solidFill>
            <a:srgbClr val="FEF6F3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9457" descr="003388 (11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84" y="6335922"/>
            <a:ext cx="876300" cy="169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文本框 19460"/>
          <p:cNvSpPr txBox="1"/>
          <p:nvPr/>
        </p:nvSpPr>
        <p:spPr>
          <a:xfrm>
            <a:off x="-571953" y="1263859"/>
            <a:ext cx="3581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概念理解</a:t>
            </a:r>
          </a:p>
        </p:txBody>
      </p:sp>
      <p:pic>
        <p:nvPicPr>
          <p:cNvPr id="19466" name="图片 19465" descr="y=x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730" y="2898734"/>
            <a:ext cx="2774086" cy="2899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7" name="文本框 19466"/>
          <p:cNvSpPr txBox="1"/>
          <p:nvPr/>
        </p:nvSpPr>
        <p:spPr>
          <a:xfrm>
            <a:off x="658813" y="1663909"/>
            <a:ext cx="10636250" cy="1234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 y=x（如图1.2–2）表示路程关于时间的函数，则y′=1可以解释为某物体做瞬时速度为1的匀速直线运动.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文本框 20483"/>
          <p:cNvSpPr txBox="1"/>
          <p:nvPr/>
        </p:nvSpPr>
        <p:spPr>
          <a:xfrm>
            <a:off x="571584" y="1232928"/>
            <a:ext cx="166812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</a:p>
        </p:txBody>
      </p:sp>
      <p:grpSp>
        <p:nvGrpSpPr>
          <p:cNvPr id="20487" name="组合 20486"/>
          <p:cNvGrpSpPr/>
          <p:nvPr/>
        </p:nvGrpSpPr>
        <p:grpSpPr>
          <a:xfrm>
            <a:off x="571500" y="1562443"/>
            <a:ext cx="11074400" cy="947738"/>
            <a:chOff x="-1737" y="-1145"/>
            <a:chExt cx="6976" cy="597"/>
          </a:xfrm>
        </p:grpSpPr>
        <p:graphicFrame>
          <p:nvGraphicFramePr>
            <p:cNvPr id="20488" name="对象 20487"/>
            <p:cNvGraphicFramePr>
              <a:graphicFrameLocks noChangeAspect="1"/>
            </p:cNvGraphicFramePr>
            <p:nvPr/>
          </p:nvGraphicFramePr>
          <p:xfrm>
            <a:off x="705" y="-1145"/>
            <a:ext cx="1975" cy="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345565" imgH="406400" progId="Equation.DSMT4">
                    <p:embed/>
                  </p:oleObj>
                </mc:Choice>
                <mc:Fallback>
                  <p:oleObj r:id="rId2" imgW="1345565" imgH="406400" progId="Equation.DSMT4">
                    <p:embed/>
                    <p:pic>
                      <p:nvPicPr>
                        <p:cNvPr id="0" name="对象 2048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05" y="-1145"/>
                          <a:ext cx="1975" cy="5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9" name="文本框 20488"/>
            <p:cNvSpPr txBox="1"/>
            <p:nvPr/>
          </p:nvSpPr>
          <p:spPr>
            <a:xfrm>
              <a:off x="-1737" y="-1108"/>
              <a:ext cx="6976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3333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在同一直角坐标系中，画出函数                                                  的图像，并根据导数定义，求它们的导数</a:t>
              </a:r>
              <a:r>
                <a:rPr lang="en-US" altLang="zh-CN" sz="2000" kern="0" dirty="0">
                  <a:solidFill>
                    <a:srgbClr val="3333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3549065" y="2451444"/>
          <a:ext cx="4933532" cy="2974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699000" imgH="2150745" progId="Excel.Chart.8">
                  <p:embed/>
                </p:oleObj>
              </mc:Choice>
              <mc:Fallback>
                <p:oleObj r:id="rId4" imgW="4699000" imgH="2150745" progId="Excel.Chart.8">
                  <p:embed/>
                  <p:pic>
                    <p:nvPicPr>
                      <p:cNvPr id="0" name="对象 2150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9065" y="2451444"/>
                        <a:ext cx="4933532" cy="297454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文本框 22533"/>
          <p:cNvSpPr txBox="1"/>
          <p:nvPr/>
        </p:nvSpPr>
        <p:spPr>
          <a:xfrm>
            <a:off x="273767" y="1345695"/>
            <a:ext cx="684053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）从图像上看，它们的导数分别表示什么？</a:t>
            </a:r>
          </a:p>
        </p:txBody>
      </p:sp>
      <p:grpSp>
        <p:nvGrpSpPr>
          <p:cNvPr id="22535" name="组合 22534"/>
          <p:cNvGrpSpPr/>
          <p:nvPr/>
        </p:nvGrpSpPr>
        <p:grpSpPr>
          <a:xfrm>
            <a:off x="125935" y="1841781"/>
            <a:ext cx="10264774" cy="490538"/>
            <a:chOff x="-60" y="-71"/>
            <a:chExt cx="6466" cy="309"/>
          </a:xfrm>
        </p:grpSpPr>
        <p:graphicFrame>
          <p:nvGraphicFramePr>
            <p:cNvPr id="22536" name="对象 22535"/>
            <p:cNvGraphicFramePr>
              <a:graphicFrameLocks noChangeAspect="1"/>
            </p:cNvGraphicFramePr>
            <p:nvPr/>
          </p:nvGraphicFramePr>
          <p:xfrm>
            <a:off x="1670" y="-71"/>
            <a:ext cx="205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345565" imgH="203200" progId="Equation.DSMT4">
                    <p:embed/>
                  </p:oleObj>
                </mc:Choice>
                <mc:Fallback>
                  <p:oleObj r:id="rId2" imgW="1345565" imgH="203200" progId="Equation.DSMT4">
                    <p:embed/>
                    <p:pic>
                      <p:nvPicPr>
                        <p:cNvPr id="0" name="对象 2253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70" y="-71"/>
                          <a:ext cx="2050" cy="30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7" name="文本框 22536"/>
            <p:cNvSpPr txBox="1"/>
            <p:nvPr/>
          </p:nvSpPr>
          <p:spPr>
            <a:xfrm>
              <a:off x="-60" y="-53"/>
              <a:ext cx="6466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从图像上看，函数                                                 的导数分别表示这些直线的斜率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2" name="矩形 11"/>
          <p:cNvSpPr/>
          <p:nvPr/>
        </p:nvSpPr>
        <p:spPr>
          <a:xfrm>
            <a:off x="273767" y="2442772"/>
            <a:ext cx="1064879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）这三个函数中，哪一个增加的最快？哪一个增加的最慢？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5935" y="3108169"/>
            <a:ext cx="849493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在这三个函数中，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y=4x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增加的最快，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y=3x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增加的最慢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       </a:t>
            </a:r>
          </a:p>
        </p:txBody>
      </p:sp>
      <p:sp>
        <p:nvSpPr>
          <p:cNvPr id="14" name="矩形 13"/>
          <p:cNvSpPr/>
          <p:nvPr/>
        </p:nvSpPr>
        <p:spPr>
          <a:xfrm>
            <a:off x="273767" y="3770484"/>
            <a:ext cx="63373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函数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</a:t>
            </a:r>
            <a:r>
              <a:rPr lang="en-US" altLang="zh-CN" sz="2000" kern="0" dirty="0" err="1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kx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(k≠0)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增（减）的快慢与什么有关？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0400" y="4371244"/>
            <a:ext cx="1208091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解：函数增加的快慢与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有关系，即与函数的导数有关系，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越大，增加的越快，反之，越慢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组合 25602"/>
          <p:cNvGrpSpPr/>
          <p:nvPr/>
        </p:nvGrpSpPr>
        <p:grpSpPr>
          <a:xfrm>
            <a:off x="660400" y="1054556"/>
            <a:ext cx="3462338" cy="644525"/>
            <a:chOff x="0" y="-127"/>
            <a:chExt cx="2181" cy="406"/>
          </a:xfrm>
        </p:grpSpPr>
        <p:sp>
          <p:nvSpPr>
            <p:cNvPr id="25604" name="矩形 25603"/>
            <p:cNvSpPr/>
            <p:nvPr/>
          </p:nvSpPr>
          <p:spPr>
            <a:xfrm>
              <a:off x="0" y="-32"/>
              <a:ext cx="2181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kern="0" dirty="0">
                  <a:solidFill>
                    <a:srgbClr val="3333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3. </a:t>
              </a:r>
              <a:r>
                <a:rPr lang="zh-CN" altLang="en-US" sz="2000" kern="0" dirty="0">
                  <a:solidFill>
                    <a:srgbClr val="3333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函数</a:t>
              </a:r>
              <a:r>
                <a:rPr lang="en-US" altLang="zh-CN" sz="2000" kern="0" dirty="0">
                  <a:solidFill>
                    <a:srgbClr val="3333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y=f(x)=             </a:t>
              </a:r>
              <a:r>
                <a:rPr lang="zh-CN" altLang="en-US" sz="2000" kern="0" dirty="0">
                  <a:solidFill>
                    <a:srgbClr val="3333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的导数</a:t>
              </a:r>
            </a:p>
          </p:txBody>
        </p:sp>
        <p:graphicFrame>
          <p:nvGraphicFramePr>
            <p:cNvPr id="25605" name="对象 25604"/>
            <p:cNvGraphicFramePr>
              <a:graphicFrameLocks noChangeAspect="1"/>
            </p:cNvGraphicFramePr>
            <p:nvPr/>
          </p:nvGraphicFramePr>
          <p:xfrm>
            <a:off x="1168" y="-127"/>
            <a:ext cx="355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77800" imgH="203200" progId="Equation.DSMT4">
                    <p:embed/>
                  </p:oleObj>
                </mc:Choice>
                <mc:Fallback>
                  <p:oleObj r:id="rId2" imgW="177800" imgH="203200" progId="Equation.DSMT4">
                    <p:embed/>
                    <p:pic>
                      <p:nvPicPr>
                        <p:cNvPr id="0" name="对象 2560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168" y="-127"/>
                          <a:ext cx="355" cy="4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606" name="对象 25605"/>
          <p:cNvGraphicFramePr>
            <a:graphicFrameLocks noChangeAspect="1"/>
          </p:cNvGraphicFramePr>
          <p:nvPr/>
        </p:nvGraphicFramePr>
        <p:xfrm>
          <a:off x="902441" y="1849894"/>
          <a:ext cx="4351444" cy="3112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362200" imgH="1689100" progId="Equation.DSMT4">
                  <p:embed/>
                </p:oleObj>
              </mc:Choice>
              <mc:Fallback>
                <p:oleObj r:id="rId4" imgW="2362200" imgH="1689100" progId="Equation.DSMT4">
                  <p:embed/>
                  <p:pic>
                    <p:nvPicPr>
                      <p:cNvPr id="0" name="对象 2560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2441" y="1849894"/>
                        <a:ext cx="4351444" cy="311285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文本框 26627"/>
          <p:cNvSpPr txBox="1"/>
          <p:nvPr/>
        </p:nvSpPr>
        <p:spPr>
          <a:xfrm>
            <a:off x="-526752" y="1240134"/>
            <a:ext cx="3581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概念理解</a:t>
            </a:r>
          </a:p>
        </p:txBody>
      </p:sp>
      <p:graphicFrame>
        <p:nvGraphicFramePr>
          <p:cNvPr id="26633" name="对象 26632"/>
          <p:cNvGraphicFramePr>
            <a:graphicFrameLocks noChangeAspect="1"/>
          </p:cNvGraphicFramePr>
          <p:nvPr/>
        </p:nvGraphicFramePr>
        <p:xfrm>
          <a:off x="2997881" y="3111798"/>
          <a:ext cx="6028557" cy="248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207000" imgH="2387600" progId="Excel.Chart.8">
                  <p:embed/>
                </p:oleObj>
              </mc:Choice>
              <mc:Fallback>
                <p:oleObj r:id="rId2" imgW="5207000" imgH="2387600" progId="Excel.Chart.8">
                  <p:embed/>
                  <p:pic>
                    <p:nvPicPr>
                      <p:cNvPr id="0" name="对象 2663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97881" y="3111798"/>
                        <a:ext cx="6028557" cy="248999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4" name="组合 26633"/>
          <p:cNvGrpSpPr/>
          <p:nvPr/>
        </p:nvGrpSpPr>
        <p:grpSpPr>
          <a:xfrm>
            <a:off x="579735" y="1649709"/>
            <a:ext cx="10864850" cy="1323976"/>
            <a:chOff x="-1020" y="-1043"/>
            <a:chExt cx="6844" cy="834"/>
          </a:xfrm>
        </p:grpSpPr>
        <p:sp>
          <p:nvSpPr>
            <p:cNvPr id="26635" name="文本框 26634"/>
            <p:cNvSpPr txBox="1"/>
            <p:nvPr/>
          </p:nvSpPr>
          <p:spPr>
            <a:xfrm>
              <a:off x="-1020" y="-1043"/>
              <a:ext cx="6844" cy="8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chemeClr val="hlin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若                      表示路程关于时间的函数，则                   可以解释为某物体做变速速度，它在时刻</a:t>
              </a:r>
              <a:r>
                <a:rPr lang="en-US" altLang="zh-CN" sz="2000" kern="0" dirty="0">
                  <a:solidFill>
                    <a:schemeClr val="hlin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 dirty="0">
                  <a:solidFill>
                    <a:schemeClr val="hlin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的瞬时速度为</a:t>
              </a:r>
              <a:r>
                <a:rPr lang="en-US" altLang="zh-CN" sz="2000" kern="0" dirty="0">
                  <a:solidFill>
                    <a:schemeClr val="hlin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2x.</a:t>
              </a:r>
            </a:p>
          </p:txBody>
        </p:sp>
        <p:graphicFrame>
          <p:nvGraphicFramePr>
            <p:cNvPr id="26636" name="对象 26635"/>
            <p:cNvGraphicFramePr>
              <a:graphicFrameLocks noChangeAspect="1"/>
            </p:cNvGraphicFramePr>
            <p:nvPr/>
          </p:nvGraphicFramePr>
          <p:xfrm>
            <a:off x="-724" y="-964"/>
            <a:ext cx="861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419735" imgH="228600" progId="Equation.DSMT4">
                    <p:embed/>
                  </p:oleObj>
                </mc:Choice>
                <mc:Fallback>
                  <p:oleObj r:id="rId4" imgW="419735" imgH="228600" progId="Equation.DSMT4">
                    <p:embed/>
                    <p:pic>
                      <p:nvPicPr>
                        <p:cNvPr id="0" name="对象 2663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724" y="-964"/>
                          <a:ext cx="861" cy="35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7" name="对象 26636"/>
            <p:cNvGraphicFramePr>
              <a:graphicFrameLocks noChangeAspect="1"/>
            </p:cNvGraphicFramePr>
            <p:nvPr/>
          </p:nvGraphicFramePr>
          <p:xfrm>
            <a:off x="2285" y="-956"/>
            <a:ext cx="696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82600" imgH="228600" progId="Equation.DSMT4">
                    <p:embed/>
                  </p:oleObj>
                </mc:Choice>
                <mc:Fallback>
                  <p:oleObj r:id="rId6" imgW="482600" imgH="228600" progId="Equation.DSMT4">
                    <p:embed/>
                    <p:pic>
                      <p:nvPicPr>
                        <p:cNvPr id="0" name="对象 2663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85" y="-956"/>
                          <a:ext cx="696" cy="3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27650"/>
          <p:cNvSpPr/>
          <p:nvPr/>
        </p:nvSpPr>
        <p:spPr>
          <a:xfrm>
            <a:off x="660400" y="1316180"/>
            <a:ext cx="3044423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 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y=f(x)=       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的导数</a:t>
            </a:r>
          </a:p>
        </p:txBody>
      </p:sp>
      <p:graphicFrame>
        <p:nvGraphicFramePr>
          <p:cNvPr id="27652" name="对象 27651"/>
          <p:cNvGraphicFramePr>
            <a:graphicFrameLocks noChangeAspect="1"/>
          </p:cNvGraphicFramePr>
          <p:nvPr/>
        </p:nvGraphicFramePr>
        <p:xfrm>
          <a:off x="2281651" y="1012111"/>
          <a:ext cx="4810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2400" imgH="393700" progId="Equation.DSMT4">
                  <p:embed/>
                </p:oleObj>
              </mc:Choice>
              <mc:Fallback>
                <p:oleObj r:id="rId2" imgW="152400" imgH="393700" progId="Equation.DSMT4">
                  <p:embed/>
                  <p:pic>
                    <p:nvPicPr>
                      <p:cNvPr id="0" name="对象 2765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1651" y="1012111"/>
                        <a:ext cx="481012" cy="884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对象 27652"/>
          <p:cNvGraphicFramePr>
            <a:graphicFrameLocks noChangeAspect="1"/>
          </p:cNvGraphicFramePr>
          <p:nvPr/>
        </p:nvGraphicFramePr>
        <p:xfrm>
          <a:off x="741743" y="2020359"/>
          <a:ext cx="5062559" cy="36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730500" imgH="1981200" progId="Equation.DSMT4">
                  <p:embed/>
                </p:oleObj>
              </mc:Choice>
              <mc:Fallback>
                <p:oleObj r:id="rId4" imgW="2730500" imgH="1981200" progId="Equation.DSMT4">
                  <p:embed/>
                  <p:pic>
                    <p:nvPicPr>
                      <p:cNvPr id="0" name="对象 2765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1743" y="2020359"/>
                        <a:ext cx="5062559" cy="3673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对象 28674"/>
          <p:cNvGraphicFramePr>
            <a:graphicFrameLocks noChangeAspect="1"/>
          </p:cNvGraphicFramePr>
          <p:nvPr/>
        </p:nvGraphicFramePr>
        <p:xfrm>
          <a:off x="658813" y="1806459"/>
          <a:ext cx="3796055" cy="208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43100" imgH="1066800" progId="Equation.DSMT4">
                  <p:embed/>
                </p:oleObj>
              </mc:Choice>
              <mc:Fallback>
                <p:oleObj r:id="rId2" imgW="1943100" imgH="1066800" progId="Equation.DSMT4">
                  <p:embed/>
                  <p:pic>
                    <p:nvPicPr>
                      <p:cNvPr id="0" name="对象 2867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8813" y="1806459"/>
                        <a:ext cx="3796055" cy="208486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6" name="图片 28675" descr="y=1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350" y="1685884"/>
            <a:ext cx="2542337" cy="37209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文本框 28678"/>
          <p:cNvSpPr txBox="1"/>
          <p:nvPr/>
        </p:nvSpPr>
        <p:spPr>
          <a:xfrm>
            <a:off x="659343" y="1285834"/>
            <a:ext cx="166812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图片 29698" descr="y=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632" y="1731042"/>
            <a:ext cx="2376488" cy="3478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文本框 29699"/>
          <p:cNvSpPr txBox="1"/>
          <p:nvPr/>
        </p:nvSpPr>
        <p:spPr>
          <a:xfrm>
            <a:off x="658813" y="1117560"/>
            <a:ext cx="5066737" cy="31700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结合函数图像及其导数                        发现，当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x&lt;0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时，随着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的增加，函数                  减少的越来越快；当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x&gt;0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时，函数减少的越来越慢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29701" name="对象 29700"/>
          <p:cNvGraphicFramePr>
            <a:graphicFrameLocks noChangeAspect="1"/>
          </p:cNvGraphicFramePr>
          <p:nvPr/>
        </p:nvGraphicFramePr>
        <p:xfrm>
          <a:off x="3516241" y="1244905"/>
          <a:ext cx="122396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96900" imgH="393700" progId="Equation.DSMT4">
                  <p:embed/>
                </p:oleObj>
              </mc:Choice>
              <mc:Fallback>
                <p:oleObj r:id="rId3" imgW="596900" imgH="393700" progId="Equation.DSMT4">
                  <p:embed/>
                  <p:pic>
                    <p:nvPicPr>
                      <p:cNvPr id="0" name="对象 297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6241" y="1244905"/>
                        <a:ext cx="1223963" cy="808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对象 29701"/>
          <p:cNvGraphicFramePr>
            <a:graphicFrameLocks noChangeAspect="1"/>
          </p:cNvGraphicFramePr>
          <p:nvPr/>
        </p:nvGraphicFramePr>
        <p:xfrm>
          <a:off x="4317929" y="1936168"/>
          <a:ext cx="8445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93700" imgH="393700" progId="Equation.DSMT4">
                  <p:embed/>
                </p:oleObj>
              </mc:Choice>
              <mc:Fallback>
                <p:oleObj r:id="rId5" imgW="393700" imgH="393700" progId="Equation.DSMT4">
                  <p:embed/>
                  <p:pic>
                    <p:nvPicPr>
                      <p:cNvPr id="0" name="对象 2970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7929" y="1936168"/>
                        <a:ext cx="844550" cy="844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30722" descr="y=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290" y="1483490"/>
            <a:ext cx="2376488" cy="34782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0724" name="对象 30723"/>
          <p:cNvGraphicFramePr>
            <a:graphicFrameLocks noChangeAspect="1"/>
          </p:cNvGraphicFramePr>
          <p:nvPr/>
        </p:nvGraphicFramePr>
        <p:xfrm>
          <a:off x="660400" y="1483490"/>
          <a:ext cx="3464670" cy="262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36700" imgH="1168400" progId="Equation.DSMT4">
                  <p:embed/>
                </p:oleObj>
              </mc:Choice>
              <mc:Fallback>
                <p:oleObj r:id="rId3" imgW="1536700" imgH="1168400" progId="Equation.DSMT4">
                  <p:embed/>
                  <p:pic>
                    <p:nvPicPr>
                      <p:cNvPr id="0" name="对象 307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0400" y="1483490"/>
                        <a:ext cx="3464670" cy="262202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31745"/>
          <p:cNvSpPr/>
          <p:nvPr/>
        </p:nvSpPr>
        <p:spPr>
          <a:xfrm>
            <a:off x="660400" y="1160433"/>
            <a:ext cx="532923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 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y=f(x)=              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的导数 </a:t>
            </a:r>
          </a:p>
        </p:txBody>
      </p:sp>
      <p:graphicFrame>
        <p:nvGraphicFramePr>
          <p:cNvPr id="31747" name="对象 31746"/>
          <p:cNvGraphicFramePr>
            <a:graphicFrameLocks noChangeAspect="1"/>
          </p:cNvGraphicFramePr>
          <p:nvPr/>
        </p:nvGraphicFramePr>
        <p:xfrm>
          <a:off x="2430463" y="1054100"/>
          <a:ext cx="6858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4000" imgH="228600" progId="Equation.DSMT4">
                  <p:embed/>
                </p:oleObj>
              </mc:Choice>
              <mc:Fallback>
                <p:oleObj r:id="rId2" imgW="254000" imgH="228600" progId="Equation.DSMT4">
                  <p:embed/>
                  <p:pic>
                    <p:nvPicPr>
                      <p:cNvPr id="0" name="对象 3174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30463" y="1054100"/>
                        <a:ext cx="685800" cy="615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对象 31747"/>
          <p:cNvGraphicFramePr>
            <a:graphicFrameLocks noChangeAspect="1"/>
          </p:cNvGraphicFramePr>
          <p:nvPr/>
        </p:nvGraphicFramePr>
        <p:xfrm>
          <a:off x="766602" y="1776383"/>
          <a:ext cx="5090188" cy="2915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616200" imgH="1498600" progId="Equation.DSMT4">
                  <p:embed/>
                </p:oleObj>
              </mc:Choice>
              <mc:Fallback>
                <p:oleObj r:id="rId4" imgW="2616200" imgH="1498600" progId="Equation.DSMT4">
                  <p:embed/>
                  <p:pic>
                    <p:nvPicPr>
                      <p:cNvPr id="0" name="对象 3174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602" y="1776383"/>
                        <a:ext cx="5090188" cy="291571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矩形 3078"/>
          <p:cNvSpPr/>
          <p:nvPr/>
        </p:nvSpPr>
        <p:spPr>
          <a:xfrm>
            <a:off x="2561825" y="3100440"/>
            <a:ext cx="3070225" cy="5730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</a:bodyPr>
          <a:lstStyle/>
          <a:p>
            <a:pPr algn="ctr"/>
            <a:endParaRPr lang="zh-CN" altLang="en-US" sz="2000" kern="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868686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80" name="矩形 3079"/>
          <p:cNvSpPr/>
          <p:nvPr/>
        </p:nvSpPr>
        <p:spPr>
          <a:xfrm>
            <a:off x="667434" y="1853068"/>
            <a:ext cx="11524566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 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在点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处的导数的几何意义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就是曲线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在点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P(x</a:t>
            </a:r>
            <a:r>
              <a:rPr lang="en-US" altLang="zh-CN" sz="2000" kern="0" baseline="-2500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,f(x</a:t>
            </a:r>
            <a:r>
              <a:rPr lang="en-US" altLang="zh-CN" sz="2000" kern="0" baseline="-2500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))</a:t>
            </a: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处的切线的斜率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660400" y="1252984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导数的几何意义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文本框 32771"/>
          <p:cNvSpPr txBox="1"/>
          <p:nvPr/>
        </p:nvSpPr>
        <p:spPr>
          <a:xfrm>
            <a:off x="-525562" y="1275024"/>
            <a:ext cx="3581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知识拓展</a:t>
            </a:r>
          </a:p>
        </p:txBody>
      </p:sp>
      <p:grpSp>
        <p:nvGrpSpPr>
          <p:cNvPr id="32777" name="组合 32776"/>
          <p:cNvGrpSpPr/>
          <p:nvPr/>
        </p:nvGrpSpPr>
        <p:grpSpPr>
          <a:xfrm>
            <a:off x="660400" y="1817056"/>
            <a:ext cx="5472112" cy="576263"/>
            <a:chOff x="0" y="-22"/>
            <a:chExt cx="3447" cy="363"/>
          </a:xfrm>
        </p:grpSpPr>
        <p:sp>
          <p:nvSpPr>
            <p:cNvPr id="32778" name="文本框 32777"/>
            <p:cNvSpPr txBox="1"/>
            <p:nvPr/>
          </p:nvSpPr>
          <p:spPr>
            <a:xfrm>
              <a:off x="0" y="45"/>
              <a:ext cx="3447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公式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2:                                   .</a:t>
              </a:r>
            </a:p>
          </p:txBody>
        </p:sp>
        <p:graphicFrame>
          <p:nvGraphicFramePr>
            <p:cNvPr id="32779" name="对象 32778"/>
            <p:cNvGraphicFramePr>
              <a:graphicFrameLocks noChangeAspect="1"/>
            </p:cNvGraphicFramePr>
            <p:nvPr/>
          </p:nvGraphicFramePr>
          <p:xfrm>
            <a:off x="500" y="-22"/>
            <a:ext cx="2087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346835" imgH="228600" progId="Equation.3">
                    <p:embed/>
                  </p:oleObj>
                </mc:Choice>
                <mc:Fallback>
                  <p:oleObj r:id="rId2" imgW="1346835" imgH="228600" progId="Equation.3">
                    <p:embed/>
                    <p:pic>
                      <p:nvPicPr>
                        <p:cNvPr id="0" name="对象 32778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00" y="-22"/>
                          <a:ext cx="2087" cy="3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780" name="矩形 32779"/>
          <p:cNvSpPr/>
          <p:nvPr/>
        </p:nvSpPr>
        <p:spPr>
          <a:xfrm>
            <a:off x="703262" y="2429832"/>
            <a:ext cx="10858500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请注意公式中的条件是                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但根据我们所掌握的知识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只能就                        的情况加以证明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这个公式称为幂函数的导数公式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事实上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可以是任意实数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aphicFrame>
        <p:nvGraphicFramePr>
          <p:cNvPr id="32781" name="对象 32780"/>
          <p:cNvGraphicFramePr>
            <a:graphicFrameLocks noChangeAspect="1"/>
          </p:cNvGraphicFramePr>
          <p:nvPr/>
        </p:nvGraphicFramePr>
        <p:xfrm>
          <a:off x="8575593" y="2707278"/>
          <a:ext cx="100806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81000" imgH="203200" progId="Equation.DSMT4">
                  <p:embed/>
                </p:oleObj>
              </mc:Choice>
              <mc:Fallback>
                <p:oleObj r:id="rId4" imgW="381000" imgH="203200" progId="Equation.DSMT4">
                  <p:embed/>
                  <p:pic>
                    <p:nvPicPr>
                      <p:cNvPr id="0" name="对象 3278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75593" y="2707278"/>
                        <a:ext cx="1008062" cy="538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2" name="对象 32781"/>
          <p:cNvGraphicFramePr>
            <a:graphicFrameLocks noChangeAspect="1"/>
          </p:cNvGraphicFramePr>
          <p:nvPr/>
        </p:nvGraphicFramePr>
        <p:xfrm>
          <a:off x="3353110" y="2617386"/>
          <a:ext cx="122396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44500" imgH="203200" progId="Equation.DSMT4">
                  <p:embed/>
                </p:oleObj>
              </mc:Choice>
              <mc:Fallback>
                <p:oleObj r:id="rId6" imgW="444500" imgH="203200" progId="Equation.DSMT4">
                  <p:embed/>
                  <p:pic>
                    <p:nvPicPr>
                      <p:cNvPr id="0" name="对象 3278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53110" y="2617386"/>
                        <a:ext cx="1223962" cy="560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文本框 33796"/>
          <p:cNvSpPr txBox="1"/>
          <p:nvPr/>
        </p:nvSpPr>
        <p:spPr>
          <a:xfrm>
            <a:off x="143853" y="1230848"/>
            <a:ext cx="1590296" cy="39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graphicFrame>
        <p:nvGraphicFramePr>
          <p:cNvPr id="33799" name="对象 33798"/>
          <p:cNvGraphicFramePr>
            <a:graphicFrameLocks noChangeAspect="1"/>
          </p:cNvGraphicFramePr>
          <p:nvPr/>
        </p:nvGraphicFramePr>
        <p:xfrm>
          <a:off x="2453170" y="2559403"/>
          <a:ext cx="1154174" cy="52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20700" imgH="228600" progId="Equation.DSMT4">
                  <p:embed/>
                </p:oleObj>
              </mc:Choice>
              <mc:Fallback>
                <p:oleObj r:id="rId2" imgW="520700" imgH="228600" progId="Equation.DSMT4">
                  <p:embed/>
                  <p:pic>
                    <p:nvPicPr>
                      <p:cNvPr id="0" name="对象 3379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53170" y="2559403"/>
                        <a:ext cx="1154174" cy="5258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矩形 33799"/>
          <p:cNvSpPr/>
          <p:nvPr/>
        </p:nvSpPr>
        <p:spPr>
          <a:xfrm>
            <a:off x="721890" y="1763560"/>
            <a:ext cx="2024405" cy="267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/>
            <a:r>
              <a:rPr lang="zh-CN" altLang="en-US" sz="2000" kern="0" normalizeH="1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求下列函数的导数</a:t>
            </a:r>
          </a:p>
        </p:txBody>
      </p:sp>
      <p:graphicFrame>
        <p:nvGraphicFramePr>
          <p:cNvPr id="33801" name="对象 33800"/>
          <p:cNvGraphicFramePr>
            <a:graphicFrameLocks noChangeAspect="1"/>
          </p:cNvGraphicFramePr>
          <p:nvPr/>
        </p:nvGraphicFramePr>
        <p:xfrm>
          <a:off x="6526134" y="2559403"/>
          <a:ext cx="1240479" cy="512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57835" imgH="228600" progId="Equation.DSMT4">
                  <p:embed/>
                </p:oleObj>
              </mc:Choice>
              <mc:Fallback>
                <p:oleObj r:id="rId4" imgW="457835" imgH="228600" progId="Equation.DSMT4">
                  <p:embed/>
                  <p:pic>
                    <p:nvPicPr>
                      <p:cNvPr id="0" name="对象 3380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26134" y="2559403"/>
                        <a:ext cx="1240479" cy="51207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对象 33801"/>
          <p:cNvGraphicFramePr>
            <a:graphicFrameLocks noChangeAspect="1"/>
          </p:cNvGraphicFramePr>
          <p:nvPr/>
        </p:nvGraphicFramePr>
        <p:xfrm>
          <a:off x="2343693" y="3247617"/>
          <a:ext cx="2187523" cy="102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78535" imgH="457200" progId="Equation.DSMT4">
                  <p:embed/>
                </p:oleObj>
              </mc:Choice>
              <mc:Fallback>
                <p:oleObj r:id="rId6" imgW="978535" imgH="457200" progId="Equation.DSMT4">
                  <p:embed/>
                  <p:pic>
                    <p:nvPicPr>
                      <p:cNvPr id="0" name="对象 3380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3693" y="3247617"/>
                        <a:ext cx="2187523" cy="102299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对象 33802"/>
          <p:cNvGraphicFramePr>
            <a:graphicFrameLocks noChangeAspect="1"/>
          </p:cNvGraphicFramePr>
          <p:nvPr/>
        </p:nvGraphicFramePr>
        <p:xfrm>
          <a:off x="6333905" y="3833334"/>
          <a:ext cx="1797429" cy="43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940435" imgH="228600" progId="Equation.DSMT4">
                  <p:embed/>
                </p:oleObj>
              </mc:Choice>
              <mc:Fallback>
                <p:oleObj r:id="rId8" imgW="940435" imgH="228600" progId="Equation.DSMT4">
                  <p:embed/>
                  <p:pic>
                    <p:nvPicPr>
                      <p:cNvPr id="0" name="对象 3380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33905" y="3833334"/>
                        <a:ext cx="1797429" cy="437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6" name="对象 39945"/>
          <p:cNvGraphicFramePr>
            <a:graphicFrameLocks noChangeAspect="1"/>
          </p:cNvGraphicFramePr>
          <p:nvPr/>
        </p:nvGraphicFramePr>
        <p:xfrm>
          <a:off x="660400" y="1228264"/>
          <a:ext cx="7928015" cy="156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59330" imgH="635000" progId="Equation.DSMT4">
                  <p:embed/>
                </p:oleObj>
              </mc:Choice>
              <mc:Fallback>
                <p:oleObj r:id="rId2" imgW="2259330" imgH="635000" progId="Equation.DSMT4">
                  <p:embed/>
                  <p:pic>
                    <p:nvPicPr>
                      <p:cNvPr id="0" name="对象 3994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0400" y="1228264"/>
                        <a:ext cx="7928015" cy="15666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7" name="文本框 39946"/>
          <p:cNvSpPr txBox="1"/>
          <p:nvPr/>
        </p:nvSpPr>
        <p:spPr>
          <a:xfrm>
            <a:off x="4073041" y="2171641"/>
            <a:ext cx="7207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对象 40961"/>
          <p:cNvGraphicFramePr>
            <a:graphicFrameLocks noChangeAspect="1"/>
          </p:cNvGraphicFramePr>
          <p:nvPr/>
        </p:nvGraphicFramePr>
        <p:xfrm>
          <a:off x="660400" y="2100758"/>
          <a:ext cx="4369076" cy="195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373630" imgH="1129665" progId="Equation.DSMT4">
                  <p:embed/>
                </p:oleObj>
              </mc:Choice>
              <mc:Fallback>
                <p:oleObj r:id="rId2" imgW="2373630" imgH="1129665" progId="Equation.DSMT4">
                  <p:embed/>
                  <p:pic>
                    <p:nvPicPr>
                      <p:cNvPr id="0" name="对象 4096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0400" y="2100758"/>
                        <a:ext cx="4369076" cy="195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文本框 40962"/>
          <p:cNvSpPr txBox="1"/>
          <p:nvPr/>
        </p:nvSpPr>
        <p:spPr>
          <a:xfrm>
            <a:off x="137852" y="1212333"/>
            <a:ext cx="7316244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求双曲线               与抛物线                  交点处切线的夹角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40964" name="对象 40963"/>
          <p:cNvGraphicFramePr>
            <a:graphicFrameLocks noChangeAspect="1"/>
          </p:cNvGraphicFramePr>
          <p:nvPr/>
        </p:nvGraphicFramePr>
        <p:xfrm>
          <a:off x="1919288" y="1015727"/>
          <a:ext cx="6635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93700" imgH="406400" progId="Equation.DSMT4">
                  <p:embed/>
                </p:oleObj>
              </mc:Choice>
              <mc:Fallback>
                <p:oleObj r:id="rId4" imgW="393700" imgH="406400" progId="Equation.DSMT4">
                  <p:embed/>
                  <p:pic>
                    <p:nvPicPr>
                      <p:cNvPr id="0" name="对象 4096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9288" y="1015727"/>
                        <a:ext cx="663575" cy="850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对象 40964"/>
          <p:cNvGraphicFramePr>
            <a:graphicFrameLocks noChangeAspect="1"/>
          </p:cNvGraphicFramePr>
          <p:nvPr/>
        </p:nvGraphicFramePr>
        <p:xfrm>
          <a:off x="3969413" y="1164952"/>
          <a:ext cx="7207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82600" imgH="241300" progId="Equation.DSMT4">
                  <p:embed/>
                </p:oleObj>
              </mc:Choice>
              <mc:Fallback>
                <p:oleObj r:id="rId6" imgW="482600" imgH="241300" progId="Equation.DSMT4">
                  <p:embed/>
                  <p:pic>
                    <p:nvPicPr>
                      <p:cNvPr id="0" name="对象 4096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9413" y="1164952"/>
                        <a:ext cx="720725" cy="552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60400" y="4296871"/>
          <a:ext cx="5244217" cy="1903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30500" imgH="1054100" progId="Equation.DSMT4">
                  <p:embed/>
                </p:oleObj>
              </mc:Choice>
              <mc:Fallback>
                <p:oleObj r:id="rId8" imgW="2730500" imgH="1054100" progId="Equation.DSMT4">
                  <p:embed/>
                  <p:pic>
                    <p:nvPicPr>
                      <p:cNvPr id="0" name="对象 4198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0400" y="4296871"/>
                        <a:ext cx="5244217" cy="190390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904617" y="2012808"/>
          <a:ext cx="5245474" cy="2132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767330" imgH="1231265" progId="Equation.DSMT4">
                  <p:embed/>
                </p:oleObj>
              </mc:Choice>
              <mc:Fallback>
                <p:oleObj r:id="rId10" imgW="2767330" imgH="1231265" progId="Equation.DSMT4">
                  <p:embed/>
                  <p:pic>
                    <p:nvPicPr>
                      <p:cNvPr id="0" name="对象 4198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04617" y="2012808"/>
                        <a:ext cx="5245474" cy="213262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7597775" y="3838397"/>
          <a:ext cx="392112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056765" imgH="761365" progId="Equation.DSMT4">
                  <p:embed/>
                </p:oleObj>
              </mc:Choice>
              <mc:Fallback>
                <p:oleObj r:id="rId12" imgW="2056765" imgH="761365" progId="Equation.DSMT4">
                  <p:embed/>
                  <p:pic>
                    <p:nvPicPr>
                      <p:cNvPr id="0" name="对象 4300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97775" y="3838397"/>
                        <a:ext cx="3921125" cy="1511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6218069" y="5131615"/>
          <a:ext cx="2692562" cy="43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218565" imgH="203200" progId="Equation.DSMT4">
                  <p:embed/>
                </p:oleObj>
              </mc:Choice>
              <mc:Fallback>
                <p:oleObj r:id="rId14" imgW="1218565" imgH="203200" progId="Equation.DSMT4">
                  <p:embed/>
                  <p:pic>
                    <p:nvPicPr>
                      <p:cNvPr id="0" name="对象 430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18069" y="5131615"/>
                        <a:ext cx="2692562" cy="436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938042" y="4453463"/>
            <a:ext cx="43926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由夹角公式：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5" name="对象 44034"/>
          <p:cNvGraphicFramePr>
            <a:graphicFrameLocks noChangeAspect="1"/>
          </p:cNvGraphicFramePr>
          <p:nvPr/>
        </p:nvGraphicFramePr>
        <p:xfrm>
          <a:off x="1121153" y="1837487"/>
          <a:ext cx="5513107" cy="2092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41600" imgH="1016000" progId="Equation.DSMT4">
                  <p:embed/>
                </p:oleObj>
              </mc:Choice>
              <mc:Fallback>
                <p:oleObj r:id="rId2" imgW="2641600" imgH="1016000" progId="Equation.DSMT4">
                  <p:embed/>
                  <p:pic>
                    <p:nvPicPr>
                      <p:cNvPr id="0" name="对象 4403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1153" y="1837487"/>
                        <a:ext cx="5513107" cy="209263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文本框 44037"/>
          <p:cNvSpPr txBox="1"/>
          <p:nvPr/>
        </p:nvSpPr>
        <p:spPr>
          <a:xfrm>
            <a:off x="624428" y="1837487"/>
            <a:ext cx="143986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</a:p>
        </p:txBody>
      </p:sp>
      <p:sp>
        <p:nvSpPr>
          <p:cNvPr id="44039" name="文本框 44038"/>
          <p:cNvSpPr txBox="1"/>
          <p:nvPr/>
        </p:nvSpPr>
        <p:spPr>
          <a:xfrm>
            <a:off x="87575" y="1274453"/>
            <a:ext cx="6767513" cy="4346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利用导数的定义求函数</a:t>
            </a:r>
            <a:r>
              <a:rPr lang="en-US" altLang="zh-CN" sz="2000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y=|x|</a:t>
            </a:r>
            <a:r>
              <a:rPr lang="zh-CN" altLang="en-US" sz="2000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x≠0</a:t>
            </a:r>
            <a:r>
              <a:rPr lang="zh-CN" altLang="en-US" sz="2000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）的导数</a:t>
            </a:r>
            <a:r>
              <a:rPr lang="en-US" altLang="zh-CN" sz="2000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946501" y="4020745"/>
          <a:ext cx="4329435" cy="2113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183765" imgH="1040765" progId="Equation.DSMT4">
                  <p:embed/>
                </p:oleObj>
              </mc:Choice>
              <mc:Fallback>
                <p:oleObj r:id="rId4" imgW="2183765" imgH="1040765" progId="Equation.DSMT4">
                  <p:embed/>
                  <p:pic>
                    <p:nvPicPr>
                      <p:cNvPr id="0" name="对象 4505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6501" y="4020745"/>
                        <a:ext cx="4329435" cy="2113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471085" y="4509779"/>
          <a:ext cx="2316297" cy="884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56335" imgH="457200" progId="Equation.DSMT4">
                  <p:embed/>
                </p:oleObj>
              </mc:Choice>
              <mc:Fallback>
                <p:oleObj r:id="rId6" imgW="1156335" imgH="457200" progId="Equation.DSMT4">
                  <p:embed/>
                  <p:pic>
                    <p:nvPicPr>
                      <p:cNvPr id="0" name="对象 4506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71085" y="4509779"/>
                        <a:ext cx="2316297" cy="88442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矩形 34822"/>
          <p:cNvSpPr/>
          <p:nvPr/>
        </p:nvSpPr>
        <p:spPr>
          <a:xfrm>
            <a:off x="660400" y="1479520"/>
            <a:ext cx="1009406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根据定义求常用函数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                                             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的导数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  </a:t>
            </a:r>
          </a:p>
        </p:txBody>
      </p:sp>
      <p:graphicFrame>
        <p:nvGraphicFramePr>
          <p:cNvPr id="34824" name="对象 34823"/>
          <p:cNvGraphicFramePr>
            <a:graphicFrameLocks noChangeAspect="1"/>
          </p:cNvGraphicFramePr>
          <p:nvPr/>
        </p:nvGraphicFramePr>
        <p:xfrm>
          <a:off x="3523547" y="1054100"/>
          <a:ext cx="5205413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24965" imgH="393700" progId="Equation.DSMT4">
                  <p:embed/>
                </p:oleObj>
              </mc:Choice>
              <mc:Fallback>
                <p:oleObj r:id="rId2" imgW="1624965" imgH="393700" progId="Equation.DSMT4">
                  <p:embed/>
                  <p:pic>
                    <p:nvPicPr>
                      <p:cNvPr id="0" name="对象 348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23547" y="1054100"/>
                        <a:ext cx="5205413" cy="1250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0400" y="2038305"/>
            <a:ext cx="62642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根据定义求导数的具体步骤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43706" y="2317675"/>
            <a:ext cx="6697662" cy="865187"/>
            <a:chOff x="0" y="-92"/>
            <a:chExt cx="4219" cy="545"/>
          </a:xfrm>
        </p:grpSpPr>
        <p:sp>
          <p:nvSpPr>
            <p:cNvPr id="13" name="文本框 12"/>
            <p:cNvSpPr txBox="1"/>
            <p:nvPr/>
          </p:nvSpPr>
          <p:spPr>
            <a:xfrm>
              <a:off x="0" y="91"/>
              <a:ext cx="4219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）计算            ，并化简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871" y="-92"/>
            <a:ext cx="334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41300" imgH="393700" progId="Equation.DSMT4">
                    <p:embed/>
                  </p:oleObj>
                </mc:Choice>
                <mc:Fallback>
                  <p:oleObj r:id="rId4" imgW="241300" imgH="393700" progId="Equation.DSMT4">
                    <p:embed/>
                    <p:pic>
                      <p:nvPicPr>
                        <p:cNvPr id="0" name="对象 3585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71" y="-92"/>
                          <a:ext cx="334" cy="54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/>
          <p:cNvGrpSpPr/>
          <p:nvPr/>
        </p:nvGrpSpPr>
        <p:grpSpPr>
          <a:xfrm>
            <a:off x="442914" y="3084513"/>
            <a:ext cx="6408737" cy="935038"/>
            <a:chOff x="-1520" y="-353"/>
            <a:chExt cx="4037" cy="589"/>
          </a:xfrm>
        </p:grpSpPr>
        <p:sp>
          <p:nvSpPr>
            <p:cNvPr id="16" name="文本框 15"/>
            <p:cNvSpPr txBox="1"/>
            <p:nvPr/>
          </p:nvSpPr>
          <p:spPr>
            <a:xfrm>
              <a:off x="-1520" y="-177"/>
              <a:ext cx="4037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）观察当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△x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趋近于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时，         趋近于哪个定值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499" y="-353"/>
            <a:ext cx="361" cy="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241300" imgH="393700" progId="Equation.DSMT4">
                    <p:embed/>
                  </p:oleObj>
                </mc:Choice>
                <mc:Fallback>
                  <p:oleObj r:id="rId6" imgW="241300" imgH="393700" progId="Equation.DSMT4">
                    <p:embed/>
                    <p:pic>
                      <p:nvPicPr>
                        <p:cNvPr id="0" name="对象 3585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9" y="-353"/>
                          <a:ext cx="361" cy="58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组合 17"/>
          <p:cNvGrpSpPr/>
          <p:nvPr/>
        </p:nvGrpSpPr>
        <p:grpSpPr>
          <a:xfrm>
            <a:off x="444502" y="3911599"/>
            <a:ext cx="6480175" cy="935038"/>
            <a:chOff x="-1519" y="-558"/>
            <a:chExt cx="4082" cy="589"/>
          </a:xfrm>
        </p:grpSpPr>
        <p:sp>
          <p:nvSpPr>
            <p:cNvPr id="19" name="文本框 18"/>
            <p:cNvSpPr txBox="1"/>
            <p:nvPr/>
          </p:nvSpPr>
          <p:spPr>
            <a:xfrm>
              <a:off x="-1519" y="-371"/>
              <a:ext cx="4082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                 趋近于的定值就是函数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f=f(x)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的函数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20" name="对象 19"/>
            <p:cNvGraphicFramePr>
              <a:graphicFrameLocks noChangeAspect="1"/>
            </p:cNvGraphicFramePr>
            <p:nvPr/>
          </p:nvGraphicFramePr>
          <p:xfrm>
            <a:off x="-829" y="-558"/>
            <a:ext cx="361" cy="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241300" imgH="393700" progId="Equation.DSMT4">
                    <p:embed/>
                  </p:oleObj>
                </mc:Choice>
                <mc:Fallback>
                  <p:oleObj r:id="rId8" imgW="241300" imgH="393700" progId="Equation.DSMT4">
                    <p:embed/>
                    <p:pic>
                      <p:nvPicPr>
                        <p:cNvPr id="0" name="对象 3585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-829" y="-558"/>
                          <a:ext cx="361" cy="58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文本框 20"/>
          <p:cNvSpPr txBox="1"/>
          <p:nvPr/>
        </p:nvSpPr>
        <p:spPr>
          <a:xfrm>
            <a:off x="550863" y="5030786"/>
            <a:ext cx="1096803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   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认识导数不同方面的意义，建立不同意义方面的联系，能够在不同意义间进行转换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11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49" cy="1589115"/>
              <a:chOff x="-4714868" y="2110674"/>
              <a:chExt cx="5033249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25E6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49" cy="944353"/>
                <a:chOff x="-4714868" y="2110674"/>
                <a:chExt cx="5033249" cy="9443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2-2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4860471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25E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导数及其应用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B25E6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 rot="19621604">
            <a:off x="6982090" y="1207049"/>
            <a:ext cx="4614422" cy="4614422"/>
          </a:xfrm>
          <a:prstGeom prst="roundRect">
            <a:avLst/>
          </a:prstGeom>
          <a:solidFill>
            <a:srgbClr val="B25E60">
              <a:alpha val="8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t="15632" r="1161" b="19120"/>
          <a:stretch>
            <a:fillRect/>
          </a:stretch>
        </p:blipFill>
        <p:spPr>
          <a:xfrm>
            <a:off x="6791389" y="996316"/>
            <a:ext cx="4995824" cy="4995824"/>
          </a:xfrm>
          <a:custGeom>
            <a:avLst/>
            <a:gdLst>
              <a:gd name="connsiteX0" fmla="*/ 2816744 w 4851494"/>
              <a:gd name="connsiteY0" fmla="*/ 113 h 4851494"/>
              <a:gd name="connsiteX1" fmla="*/ 3345623 w 4851494"/>
              <a:gd name="connsiteY1" fmla="*/ 293605 h 4851494"/>
              <a:gd name="connsiteX2" fmla="*/ 4747677 w 4851494"/>
              <a:gd name="connsiteY2" fmla="*/ 2454787 h 4851494"/>
              <a:gd name="connsiteX3" fmla="*/ 4557890 w 4851494"/>
              <a:gd name="connsiteY3" fmla="*/ 3345623 h 4851494"/>
              <a:gd name="connsiteX4" fmla="*/ 2396708 w 4851494"/>
              <a:gd name="connsiteY4" fmla="*/ 4747678 h 4851494"/>
              <a:gd name="connsiteX5" fmla="*/ 1505872 w 4851494"/>
              <a:gd name="connsiteY5" fmla="*/ 4557890 h 4851494"/>
              <a:gd name="connsiteX6" fmla="*/ 103818 w 4851494"/>
              <a:gd name="connsiteY6" fmla="*/ 2396709 h 4851494"/>
              <a:gd name="connsiteX7" fmla="*/ 293606 w 4851494"/>
              <a:gd name="connsiteY7" fmla="*/ 1505872 h 4851494"/>
              <a:gd name="connsiteX8" fmla="*/ 2454787 w 4851494"/>
              <a:gd name="connsiteY8" fmla="*/ 103818 h 4851494"/>
              <a:gd name="connsiteX9" fmla="*/ 2816744 w 4851494"/>
              <a:gd name="connsiteY9" fmla="*/ 113 h 4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1494" h="4851494">
                <a:moveTo>
                  <a:pt x="2816744" y="113"/>
                </a:moveTo>
                <a:cubicBezTo>
                  <a:pt x="3023460" y="3971"/>
                  <a:pt x="3224629" y="107102"/>
                  <a:pt x="3345623" y="293605"/>
                </a:cubicBezTo>
                <a:lnTo>
                  <a:pt x="4747677" y="2454787"/>
                </a:lnTo>
                <a:cubicBezTo>
                  <a:pt x="4941267" y="2753193"/>
                  <a:pt x="4856296" y="3152034"/>
                  <a:pt x="4557890" y="3345623"/>
                </a:cubicBezTo>
                <a:lnTo>
                  <a:pt x="2396708" y="4747678"/>
                </a:lnTo>
                <a:cubicBezTo>
                  <a:pt x="2098302" y="4941267"/>
                  <a:pt x="1699462" y="4856296"/>
                  <a:pt x="1505872" y="4557890"/>
                </a:cubicBezTo>
                <a:lnTo>
                  <a:pt x="103818" y="2396709"/>
                </a:lnTo>
                <a:cubicBezTo>
                  <a:pt x="-89772" y="2098302"/>
                  <a:pt x="-4801" y="1699462"/>
                  <a:pt x="293606" y="1505872"/>
                </a:cubicBezTo>
                <a:lnTo>
                  <a:pt x="2454787" y="103818"/>
                </a:lnTo>
                <a:cubicBezTo>
                  <a:pt x="2566689" y="31222"/>
                  <a:pt x="2692715" y="-2202"/>
                  <a:pt x="2816744" y="113"/>
                </a:cubicBez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 rot="19621604">
            <a:off x="7620024" y="1819491"/>
            <a:ext cx="3338554" cy="3338554"/>
          </a:xfrm>
          <a:prstGeom prst="roundRect">
            <a:avLst/>
          </a:prstGeom>
          <a:solidFill>
            <a:srgbClr val="FEF6F3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4097"/>
          <p:cNvSpPr/>
          <p:nvPr/>
        </p:nvSpPr>
        <p:spPr>
          <a:xfrm>
            <a:off x="4077846" y="4505305"/>
            <a:ext cx="3384550" cy="5762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</a:bodyPr>
          <a:lstStyle/>
          <a:p>
            <a:pPr algn="ctr"/>
            <a:endParaRPr lang="zh-CN" altLang="en-US" sz="2000" kern="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868686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101" name="对象 4100"/>
          <p:cNvGraphicFramePr>
            <a:graphicFrameLocks noChangeAspect="1"/>
          </p:cNvGraphicFramePr>
          <p:nvPr/>
        </p:nvGraphicFramePr>
        <p:xfrm>
          <a:off x="1841882" y="1754658"/>
          <a:ext cx="3928239" cy="52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89100" imgH="228600" progId="Equation.DSMT4">
                  <p:embed/>
                </p:oleObj>
              </mc:Choice>
              <mc:Fallback>
                <p:oleObj r:id="rId2" imgW="1689100" imgH="228600" progId="Equation.DSMT4">
                  <p:embed/>
                  <p:pic>
                    <p:nvPicPr>
                      <p:cNvPr id="0" name="对象 4100"/>
                      <p:cNvPicPr/>
                      <p:nvPr/>
                    </p:nvPicPr>
                    <p:blipFill>
                      <a:blip r:embed="rId3">
                        <a:lum bright="-17999" contrast="80000"/>
                      </a:blip>
                      <a:stretch>
                        <a:fillRect/>
                      </a:stretch>
                    </p:blipFill>
                    <p:spPr>
                      <a:xfrm>
                        <a:off x="1841882" y="1754658"/>
                        <a:ext cx="3928239" cy="52960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对象 4101"/>
          <p:cNvGraphicFramePr>
            <a:graphicFrameLocks noChangeAspect="1"/>
          </p:cNvGraphicFramePr>
          <p:nvPr/>
        </p:nvGraphicFramePr>
        <p:xfrm>
          <a:off x="1780773" y="2386237"/>
          <a:ext cx="3989348" cy="89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51965" imgH="393700" progId="Equation.DSMT4">
                  <p:embed/>
                </p:oleObj>
              </mc:Choice>
              <mc:Fallback>
                <p:oleObj r:id="rId4" imgW="1751965" imgH="393700" progId="Equation.DSMT4">
                  <p:embed/>
                  <p:pic>
                    <p:nvPicPr>
                      <p:cNvPr id="0" name="对象 410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0773" y="2386237"/>
                        <a:ext cx="3989348" cy="8985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对象 4102"/>
          <p:cNvGraphicFramePr>
            <a:graphicFrameLocks noChangeAspect="1"/>
          </p:cNvGraphicFramePr>
          <p:nvPr/>
        </p:nvGraphicFramePr>
        <p:xfrm>
          <a:off x="1841882" y="3591094"/>
          <a:ext cx="221456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65200" imgH="393700" progId="Equation.DSMT4">
                  <p:embed/>
                </p:oleObj>
              </mc:Choice>
              <mc:Fallback>
                <p:oleObj r:id="rId6" imgW="965200" imgH="393700" progId="Equation.DSMT4">
                  <p:embed/>
                  <p:pic>
                    <p:nvPicPr>
                      <p:cNvPr id="0" name="对象 410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1882" y="3591094"/>
                        <a:ext cx="2214563" cy="903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文本框 4103"/>
          <p:cNvSpPr txBox="1"/>
          <p:nvPr/>
        </p:nvSpPr>
        <p:spPr>
          <a:xfrm>
            <a:off x="448379" y="1819404"/>
            <a:ext cx="31686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）求增量</a:t>
            </a:r>
          </a:p>
        </p:txBody>
      </p:sp>
      <p:sp>
        <p:nvSpPr>
          <p:cNvPr id="4105" name="文本框 4104"/>
          <p:cNvSpPr txBox="1"/>
          <p:nvPr/>
        </p:nvSpPr>
        <p:spPr>
          <a:xfrm>
            <a:off x="448379" y="2635440"/>
            <a:ext cx="28813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）算比值</a:t>
            </a:r>
          </a:p>
        </p:txBody>
      </p:sp>
      <p:sp>
        <p:nvSpPr>
          <p:cNvPr id="4106" name="文本框 4105"/>
          <p:cNvSpPr txBox="1"/>
          <p:nvPr/>
        </p:nvSpPr>
        <p:spPr>
          <a:xfrm>
            <a:off x="448067" y="3842683"/>
            <a:ext cx="26654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）求极限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660400" y="1252984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求函数的导数的方法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文本框 5127"/>
          <p:cNvSpPr txBox="1"/>
          <p:nvPr/>
        </p:nvSpPr>
        <p:spPr>
          <a:xfrm>
            <a:off x="547688" y="1054100"/>
            <a:ext cx="11095672" cy="1234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我们知道，导数的几何意义是曲线在某点处的切线的斜率，物理意义是运动物体在某一时刻的瞬时速度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那么，对于函数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，如何求它的导数呢？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0400" y="2632393"/>
            <a:ext cx="10743246" cy="400110"/>
          </a:xfrm>
          <a:prstGeom prst="rect">
            <a:avLst/>
          </a:prstGeom>
          <a:solidFill>
            <a:srgbClr val="E9E9B5"/>
          </a:solidFill>
          <a:ln w="41275" cap="flat" cmpd="sng">
            <a:solidFill>
              <a:srgbClr val="00FF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上节内容，我们讲述了导数的定义，可以根据定义求导数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 </a:t>
            </a: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这节课我们求几个常见函数的导数</a:t>
            </a:r>
            <a:r>
              <a:rPr lang="en-US" altLang="zh-CN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8194" descr="纸袋"/>
          <p:cNvSpPr/>
          <p:nvPr/>
        </p:nvSpPr>
        <p:spPr>
          <a:xfrm>
            <a:off x="7921625" y="1562102"/>
            <a:ext cx="25241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zh-CN" altLang="en-US" sz="2000" kern="0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6" name="流程图: 可选过程 8195"/>
          <p:cNvSpPr/>
          <p:nvPr/>
        </p:nvSpPr>
        <p:spPr>
          <a:xfrm>
            <a:off x="5058942" y="2269402"/>
            <a:ext cx="2303463" cy="647700"/>
          </a:xfrm>
          <a:prstGeom prst="flowChartAlternateProcess">
            <a:avLst/>
          </a:prstGeom>
          <a:solidFill>
            <a:srgbClr val="FFCC99"/>
          </a:solidFill>
          <a:ln w="41275" cap="flat" cmpd="sng">
            <a:solidFill>
              <a:srgbClr val="CC99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导数的计算</a:t>
            </a:r>
          </a:p>
        </p:txBody>
      </p:sp>
      <p:sp>
        <p:nvSpPr>
          <p:cNvPr id="8197" name="流程图: 可选过程 8196"/>
          <p:cNvSpPr/>
          <p:nvPr/>
        </p:nvSpPr>
        <p:spPr>
          <a:xfrm>
            <a:off x="2393529" y="4069628"/>
            <a:ext cx="2303462" cy="720725"/>
          </a:xfrm>
          <a:prstGeom prst="flowChartAlternateProcess">
            <a:avLst/>
          </a:prstGeom>
          <a:solidFill>
            <a:srgbClr val="FFCC99"/>
          </a:solidFill>
          <a:ln w="41275" cap="flat" cmpd="sng">
            <a:solidFill>
              <a:srgbClr val="CC99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常见函数导数</a:t>
            </a:r>
          </a:p>
        </p:txBody>
      </p:sp>
      <p:sp>
        <p:nvSpPr>
          <p:cNvPr id="8198" name="流程图: 可选过程 8197"/>
          <p:cNvSpPr/>
          <p:nvPr/>
        </p:nvSpPr>
        <p:spPr>
          <a:xfrm>
            <a:off x="4914479" y="4069628"/>
            <a:ext cx="2449512" cy="720725"/>
          </a:xfrm>
          <a:prstGeom prst="flowChartAlternateProcess">
            <a:avLst/>
          </a:prstGeom>
          <a:solidFill>
            <a:srgbClr val="FFCC99"/>
          </a:solidFill>
          <a:ln w="41275" cap="flat" cmpd="sng">
            <a:solidFill>
              <a:srgbClr val="CC99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基本初等函数的</a:t>
            </a:r>
          </a:p>
          <a:p>
            <a:pPr algn="ctr"/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导数公式</a:t>
            </a:r>
          </a:p>
        </p:txBody>
      </p:sp>
      <p:sp>
        <p:nvSpPr>
          <p:cNvPr id="8199" name="流程图: 可选过程 8198"/>
          <p:cNvSpPr/>
          <p:nvPr/>
        </p:nvSpPr>
        <p:spPr>
          <a:xfrm>
            <a:off x="7722766" y="4071216"/>
            <a:ext cx="2160588" cy="719137"/>
          </a:xfrm>
          <a:prstGeom prst="flowChartAlternateProcess">
            <a:avLst/>
          </a:prstGeom>
          <a:solidFill>
            <a:srgbClr val="FFCC99"/>
          </a:solidFill>
          <a:ln w="41275" cap="flat" cmpd="sng">
            <a:solidFill>
              <a:srgbClr val="CC99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导数运算法则</a:t>
            </a:r>
          </a:p>
        </p:txBody>
      </p:sp>
      <p:sp>
        <p:nvSpPr>
          <p:cNvPr id="8200" name="直接连接符 8199"/>
          <p:cNvSpPr/>
          <p:nvPr/>
        </p:nvSpPr>
        <p:spPr>
          <a:xfrm>
            <a:off x="3546054" y="3421927"/>
            <a:ext cx="0" cy="647700"/>
          </a:xfrm>
          <a:prstGeom prst="line">
            <a:avLst/>
          </a:prstGeom>
          <a:ln w="508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1" name="直接连接符 8200"/>
          <p:cNvSpPr/>
          <p:nvPr/>
        </p:nvSpPr>
        <p:spPr>
          <a:xfrm>
            <a:off x="3546055" y="3421927"/>
            <a:ext cx="5329237" cy="0"/>
          </a:xfrm>
          <a:prstGeom prst="line">
            <a:avLst/>
          </a:prstGeom>
          <a:ln w="508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2" name="直接连接符 8201"/>
          <p:cNvSpPr/>
          <p:nvPr/>
        </p:nvSpPr>
        <p:spPr>
          <a:xfrm>
            <a:off x="8875291" y="3421927"/>
            <a:ext cx="0" cy="647700"/>
          </a:xfrm>
          <a:prstGeom prst="line">
            <a:avLst/>
          </a:prstGeom>
          <a:ln w="508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3" name="直接连接符 8202"/>
          <p:cNvSpPr/>
          <p:nvPr/>
        </p:nvSpPr>
        <p:spPr>
          <a:xfrm>
            <a:off x="6209879" y="2917103"/>
            <a:ext cx="0" cy="1152525"/>
          </a:xfrm>
          <a:prstGeom prst="line">
            <a:avLst/>
          </a:prstGeom>
          <a:ln w="508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750253" y="1281569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本节知识结构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4337"/>
          <p:cNvSpPr txBox="1"/>
          <p:nvPr/>
        </p:nvSpPr>
        <p:spPr>
          <a:xfrm>
            <a:off x="2836300" y="3594000"/>
            <a:ext cx="65532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</a:p>
        </p:txBody>
      </p:sp>
      <p:sp>
        <p:nvSpPr>
          <p:cNvPr id="14339" name="矩形 14338"/>
          <p:cNvSpPr/>
          <p:nvPr/>
        </p:nvSpPr>
        <p:spPr>
          <a:xfrm>
            <a:off x="310525" y="1811972"/>
            <a:ext cx="752503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根据导数的定义可以得出一些常见函数的导数公式</a:t>
            </a:r>
            <a:r>
              <a:rPr lang="en-US" altLang="zh-CN" sz="20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4342" name="文本框 14341"/>
          <p:cNvSpPr txBox="1"/>
          <p:nvPr/>
        </p:nvSpPr>
        <p:spPr>
          <a:xfrm>
            <a:off x="-544450" y="1245324"/>
            <a:ext cx="3581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知识要点</a:t>
            </a:r>
          </a:p>
        </p:txBody>
      </p:sp>
      <p:sp>
        <p:nvSpPr>
          <p:cNvPr id="14347" name="矩形 14346"/>
          <p:cNvSpPr/>
          <p:nvPr/>
        </p:nvSpPr>
        <p:spPr>
          <a:xfrm>
            <a:off x="4539684" y="3433429"/>
            <a:ext cx="3112632" cy="721251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lstStyle/>
          <a:p>
            <a:pPr algn="ctr"/>
            <a:r>
              <a:rPr lang="zh-CN" altLang="en-US" sz="2000" kern="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想想如何证明呢？</a:t>
            </a:r>
          </a:p>
        </p:txBody>
      </p:sp>
      <p:sp>
        <p:nvSpPr>
          <p:cNvPr id="14348" name="矩形 14347"/>
          <p:cNvSpPr/>
          <p:nvPr/>
        </p:nvSpPr>
        <p:spPr>
          <a:xfrm>
            <a:off x="660400" y="2502931"/>
            <a:ext cx="276389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y=f(x)=c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的导数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5361"/>
          <p:cNvGraphicFramePr>
            <a:graphicFrameLocks noChangeAspect="1"/>
          </p:cNvGraphicFramePr>
          <p:nvPr/>
        </p:nvGraphicFramePr>
        <p:xfrm>
          <a:off x="870930" y="1898168"/>
          <a:ext cx="4651375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59000" imgH="1016000" progId="Equation.DSMT4">
                  <p:embed/>
                </p:oleObj>
              </mc:Choice>
              <mc:Fallback>
                <p:oleObj r:id="rId2" imgW="2159000" imgH="1016000" progId="Equation.DSMT4">
                  <p:embed/>
                  <p:pic>
                    <p:nvPicPr>
                      <p:cNvPr id="0" name="对象 1536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0930" y="1898168"/>
                        <a:ext cx="4651375" cy="2339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矩形 15362"/>
          <p:cNvSpPr/>
          <p:nvPr/>
        </p:nvSpPr>
        <p:spPr>
          <a:xfrm>
            <a:off x="4578169" y="2110913"/>
            <a:ext cx="37338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endParaRPr lang="zh-CN" altLang="en-US" sz="2000" kern="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6" name="文本框 15365"/>
          <p:cNvSpPr txBox="1"/>
          <p:nvPr/>
        </p:nvSpPr>
        <p:spPr>
          <a:xfrm>
            <a:off x="644379" y="1932893"/>
            <a:ext cx="11525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-4762" y="1214368"/>
            <a:ext cx="3581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你能想到什么呢？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文本框 16387"/>
          <p:cNvSpPr txBox="1"/>
          <p:nvPr/>
        </p:nvSpPr>
        <p:spPr>
          <a:xfrm>
            <a:off x="-569964" y="1209310"/>
            <a:ext cx="3581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概念理解</a:t>
            </a:r>
          </a:p>
        </p:txBody>
      </p:sp>
      <p:grpSp>
        <p:nvGrpSpPr>
          <p:cNvPr id="16393" name="组合 16392"/>
          <p:cNvGrpSpPr/>
          <p:nvPr/>
        </p:nvGrpSpPr>
        <p:grpSpPr>
          <a:xfrm>
            <a:off x="7747279" y="2662265"/>
            <a:ext cx="2997166" cy="2870564"/>
            <a:chOff x="0" y="0"/>
            <a:chExt cx="2178" cy="2086"/>
          </a:xfrm>
        </p:grpSpPr>
        <p:pic>
          <p:nvPicPr>
            <p:cNvPr id="16394" name="图片 16393" descr="y=c图像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178" cy="20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5" name="文本框 16394"/>
            <p:cNvSpPr txBox="1"/>
            <p:nvPr/>
          </p:nvSpPr>
          <p:spPr>
            <a:xfrm>
              <a:off x="681" y="982"/>
              <a:ext cx="40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6396" name="文本框 16395"/>
          <p:cNvSpPr txBox="1"/>
          <p:nvPr/>
        </p:nvSpPr>
        <p:spPr>
          <a:xfrm>
            <a:off x="658813" y="1609360"/>
            <a:ext cx="10860087" cy="9655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 y=c（如图）表示路程关于时间的函数，则y′=0可以解释为某物体的瞬时速度始终为0，即一直处于静止状态.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2" name="组合 17411"/>
          <p:cNvGrpSpPr/>
          <p:nvPr/>
        </p:nvGrpSpPr>
        <p:grpSpPr>
          <a:xfrm>
            <a:off x="658813" y="1747855"/>
            <a:ext cx="4656137" cy="444500"/>
            <a:chOff x="6" y="59"/>
            <a:chExt cx="2933" cy="280"/>
          </a:xfrm>
        </p:grpSpPr>
        <p:sp>
          <p:nvSpPr>
            <p:cNvPr id="17413" name="文本框 17412"/>
            <p:cNvSpPr txBox="1"/>
            <p:nvPr/>
          </p:nvSpPr>
          <p:spPr>
            <a:xfrm>
              <a:off x="6" y="73"/>
              <a:ext cx="2933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公式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1:</a:t>
              </a:r>
            </a:p>
          </p:txBody>
        </p:sp>
        <p:graphicFrame>
          <p:nvGraphicFramePr>
            <p:cNvPr id="17414" name="对象 17413"/>
            <p:cNvGraphicFramePr>
              <a:graphicFrameLocks noChangeAspect="1"/>
            </p:cNvGraphicFramePr>
            <p:nvPr/>
          </p:nvGraphicFramePr>
          <p:xfrm>
            <a:off x="594" y="59"/>
            <a:ext cx="1270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091565" imgH="215900" progId="Equation.DSMT4">
                    <p:embed/>
                  </p:oleObj>
                </mc:Choice>
                <mc:Fallback>
                  <p:oleObj r:id="rId2" imgW="1091565" imgH="215900" progId="Equation.DSMT4">
                    <p:embed/>
                    <p:pic>
                      <p:nvPicPr>
                        <p:cNvPr id="0" name="对象 1741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94" y="59"/>
                          <a:ext cx="1270" cy="2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7" name="文本框 17416"/>
          <p:cNvSpPr txBox="1"/>
          <p:nvPr/>
        </p:nvSpPr>
        <p:spPr>
          <a:xfrm>
            <a:off x="-579855" y="1200139"/>
            <a:ext cx="3581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知识拓展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0400" y="2558129"/>
            <a:ext cx="511333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y=f(x)=x</a:t>
            </a:r>
            <a:r>
              <a:rPr lang="zh-CN" altLang="en-US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的导数</a:t>
            </a: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660400" y="3324013"/>
          <a:ext cx="3239888" cy="1892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39900" imgH="1016000" progId="Equation.DSMT4">
                  <p:embed/>
                </p:oleObj>
              </mc:Choice>
              <mc:Fallback>
                <p:oleObj r:id="rId4" imgW="1739900" imgH="1016000" progId="Equation.DSMT4">
                  <p:embed/>
                  <p:pic>
                    <p:nvPicPr>
                      <p:cNvPr id="0" name="对象 1843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400" y="3324013"/>
                        <a:ext cx="3239888" cy="189241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Microsoft Office PowerPoint</Application>
  <PresentationFormat>宽屏</PresentationFormat>
  <Paragraphs>99</Paragraphs>
  <Slides>27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Calibri</vt:lpstr>
      <vt:lpstr>Arial</vt:lpstr>
      <vt:lpstr>思源黑体 CN Light</vt:lpstr>
      <vt:lpstr>FandolFang R</vt:lpstr>
      <vt:lpstr>办公资源网：www.bangongziyuan.com</vt:lpstr>
      <vt:lpstr>Equation.DSMT4</vt:lpstr>
      <vt:lpstr>Microsoft Excel Chart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46</cp:revision>
  <dcterms:created xsi:type="dcterms:W3CDTF">2020-08-16T11:59:00Z</dcterms:created>
  <dcterms:modified xsi:type="dcterms:W3CDTF">2021-01-09T10:12:09Z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