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3" r:id="rId21"/>
    <p:sldId id="284" r:id="rId22"/>
    <p:sldId id="285" r:id="rId23"/>
    <p:sldId id="289" r:id="rId24"/>
    <p:sldId id="291" r:id="rId25"/>
    <p:sldId id="292" r:id="rId26"/>
    <p:sldId id="293" r:id="rId27"/>
    <p:sldId id="294" r:id="rId28"/>
    <p:sldId id="295" r:id="rId29"/>
    <p:sldId id="298" r:id="rId30"/>
    <p:sldId id="287" r:id="rId31"/>
    <p:sldId id="297" r:id="rId32"/>
  </p:sldIdLst>
  <p:sldSz cx="12192000" cy="6858000"/>
  <p:notesSz cx="6858000" cy="9144000"/>
  <p:embeddedFontLst>
    <p:embeddedFont>
      <p:font typeface="FandolFang R" panose="02010600030101010101" charset="-122"/>
      <p:regular r:id="rId35"/>
    </p:embeddedFont>
    <p:embeddedFont>
      <p:font typeface="思源黑体 CN Light" panose="02010600030101010101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38" y="90"/>
      </p:cViewPr>
      <p:guideLst>
        <p:guide pos="416"/>
        <p:guide pos="7256"/>
        <p:guide orient="horz" pos="600"/>
        <p:guide orient="horz" pos="663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8A9BAD0-38BB-4C13-B974-4220E014B5EF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0C380E7-D87E-4462-B342-CCAB5B431E4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C0A0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C0A0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image" Target="../media/image14.wmf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2" Type="http://schemas.openxmlformats.org/officeDocument/2006/relationships/oleObject" Target="../embeddings/oleObject26.bin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27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37.bin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39.bin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22.wmf"/><Relationship Id="rId31" Type="http://schemas.openxmlformats.org/officeDocument/2006/relationships/image" Target="../media/image28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26.wmf"/><Relationship Id="rId30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18.wmf"/><Relationship Id="rId18" Type="http://schemas.openxmlformats.org/officeDocument/2006/relationships/image" Target="../media/image16.wmf"/><Relationship Id="rId26" Type="http://schemas.openxmlformats.org/officeDocument/2006/relationships/oleObject" Target="../embeddings/oleObject55.bin"/><Relationship Id="rId3" Type="http://schemas.openxmlformats.org/officeDocument/2006/relationships/image" Target="../media/image25.wmf"/><Relationship Id="rId21" Type="http://schemas.openxmlformats.org/officeDocument/2006/relationships/oleObject" Target="../embeddings/oleObject52.bin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47.bin"/><Relationship Id="rId17" Type="http://schemas.openxmlformats.org/officeDocument/2006/relationships/oleObject" Target="../embeddings/oleObject50.bin"/><Relationship Id="rId25" Type="http://schemas.openxmlformats.org/officeDocument/2006/relationships/image" Target="../media/image20.wmf"/><Relationship Id="rId33" Type="http://schemas.openxmlformats.org/officeDocument/2006/relationships/image" Target="../media/image31.wmf"/><Relationship Id="rId2" Type="http://schemas.openxmlformats.org/officeDocument/2006/relationships/oleObject" Target="../embeddings/oleObject42.bin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29" Type="http://schemas.openxmlformats.org/officeDocument/2006/relationships/oleObject" Target="../embeddings/oleObject5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24.wmf"/><Relationship Id="rId24" Type="http://schemas.openxmlformats.org/officeDocument/2006/relationships/oleObject" Target="../embeddings/oleObject54.bin"/><Relationship Id="rId32" Type="http://schemas.openxmlformats.org/officeDocument/2006/relationships/oleObject" Target="../embeddings/oleObject60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49.bin"/><Relationship Id="rId23" Type="http://schemas.openxmlformats.org/officeDocument/2006/relationships/image" Target="../media/image19.wmf"/><Relationship Id="rId28" Type="http://schemas.openxmlformats.org/officeDocument/2006/relationships/oleObject" Target="../embeddings/oleObject57.bin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1.bin"/><Relationship Id="rId31" Type="http://schemas.openxmlformats.org/officeDocument/2006/relationships/image" Target="../media/image30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3.bin"/><Relationship Id="rId27" Type="http://schemas.openxmlformats.org/officeDocument/2006/relationships/oleObject" Target="../embeddings/oleObject56.bin"/><Relationship Id="rId30" Type="http://schemas.openxmlformats.org/officeDocument/2006/relationships/oleObject" Target="../embeddings/oleObject5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1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image" Target="../media/image42.wmf"/><Relationship Id="rId2" Type="http://schemas.openxmlformats.org/officeDocument/2006/relationships/oleObject" Target="../embeddings/oleObject66.bin"/><Relationship Id="rId16" Type="http://schemas.openxmlformats.org/officeDocument/2006/relationships/image" Target="../media/image44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72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40.wmf"/><Relationship Id="rId1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7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85.bin"/><Relationship Id="rId26" Type="http://schemas.openxmlformats.org/officeDocument/2006/relationships/oleObject" Target="../embeddings/oleObject89.bin"/><Relationship Id="rId3" Type="http://schemas.openxmlformats.org/officeDocument/2006/relationships/image" Target="../media/image49.wmf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56.wmf"/><Relationship Id="rId25" Type="http://schemas.openxmlformats.org/officeDocument/2006/relationships/image" Target="../media/image60.wmf"/><Relationship Id="rId2" Type="http://schemas.openxmlformats.org/officeDocument/2006/relationships/oleObject" Target="../embeddings/oleObject77.bin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29" Type="http://schemas.openxmlformats.org/officeDocument/2006/relationships/image" Target="../media/image62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53.wmf"/><Relationship Id="rId24" Type="http://schemas.openxmlformats.org/officeDocument/2006/relationships/oleObject" Target="../embeddings/oleObject88.bin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28" Type="http://schemas.openxmlformats.org/officeDocument/2006/relationships/oleObject" Target="../embeddings/oleObject90.bin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57.wmf"/><Relationship Id="rId31" Type="http://schemas.openxmlformats.org/officeDocument/2006/relationships/image" Target="../media/image63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Relationship Id="rId27" Type="http://schemas.openxmlformats.org/officeDocument/2006/relationships/image" Target="../media/image61.wmf"/><Relationship Id="rId30" Type="http://schemas.openxmlformats.org/officeDocument/2006/relationships/oleObject" Target="../embeddings/oleObject9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9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102.bin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73.wmf"/><Relationship Id="rId2" Type="http://schemas.openxmlformats.org/officeDocument/2006/relationships/oleObject" Target="../embeddings/oleObject94.bin"/><Relationship Id="rId16" Type="http://schemas.openxmlformats.org/officeDocument/2006/relationships/oleObject" Target="../embeddings/oleObject10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74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10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image" Target="../media/image14.wmf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8" t="7703" r="58822" b="76113"/>
          <a:stretch>
            <a:fillRect/>
          </a:stretch>
        </p:blipFill>
        <p:spPr>
          <a:xfrm>
            <a:off x="966232" y="580377"/>
            <a:ext cx="1161680" cy="1142689"/>
          </a:xfrm>
          <a:custGeom>
            <a:avLst/>
            <a:gdLst>
              <a:gd name="connsiteX0" fmla="*/ 0 w 1161680"/>
              <a:gd name="connsiteY0" fmla="*/ 0 h 1142689"/>
              <a:gd name="connsiteX1" fmla="*/ 1161680 w 1161680"/>
              <a:gd name="connsiteY1" fmla="*/ 0 h 1142689"/>
              <a:gd name="connsiteX2" fmla="*/ 1161680 w 1161680"/>
              <a:gd name="connsiteY2" fmla="*/ 1142689 h 1142689"/>
              <a:gd name="connsiteX3" fmla="*/ 0 w 1161680"/>
              <a:gd name="connsiteY3" fmla="*/ 1142689 h 1142689"/>
              <a:gd name="connsiteX4" fmla="*/ 0 w 1161680"/>
              <a:gd name="connsiteY4" fmla="*/ 0 h 11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680" h="1142689">
                <a:moveTo>
                  <a:pt x="0" y="0"/>
                </a:moveTo>
                <a:lnTo>
                  <a:pt x="1161680" y="0"/>
                </a:lnTo>
                <a:lnTo>
                  <a:pt x="1161680" y="1142689"/>
                </a:lnTo>
                <a:lnTo>
                  <a:pt x="0" y="11426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9" t="19435" r="39075" b="53376"/>
          <a:stretch>
            <a:fillRect/>
          </a:stretch>
        </p:blipFill>
        <p:spPr>
          <a:xfrm>
            <a:off x="2210763" y="1408728"/>
            <a:ext cx="2013995" cy="1919568"/>
          </a:xfrm>
          <a:custGeom>
            <a:avLst/>
            <a:gdLst>
              <a:gd name="connsiteX0" fmla="*/ 0 w 2013995"/>
              <a:gd name="connsiteY0" fmla="*/ 0 h 1919568"/>
              <a:gd name="connsiteX1" fmla="*/ 2013995 w 2013995"/>
              <a:gd name="connsiteY1" fmla="*/ 0 h 1919568"/>
              <a:gd name="connsiteX2" fmla="*/ 2013995 w 2013995"/>
              <a:gd name="connsiteY2" fmla="*/ 1919568 h 1919568"/>
              <a:gd name="connsiteX3" fmla="*/ 0 w 2013995"/>
              <a:gd name="connsiteY3" fmla="*/ 1919568 h 1919568"/>
              <a:gd name="connsiteX4" fmla="*/ 0 w 2013995"/>
              <a:gd name="connsiteY4" fmla="*/ 0 h 19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995" h="1919568">
                <a:moveTo>
                  <a:pt x="0" y="0"/>
                </a:moveTo>
                <a:lnTo>
                  <a:pt x="2013995" y="0"/>
                </a:lnTo>
                <a:lnTo>
                  <a:pt x="2013995" y="1919568"/>
                </a:lnTo>
                <a:lnTo>
                  <a:pt x="0" y="19195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1" t="25057" r="58822" b="29100"/>
          <a:stretch>
            <a:fillRect/>
          </a:stretch>
        </p:blipFill>
        <p:spPr>
          <a:xfrm>
            <a:off x="208344" y="1805650"/>
            <a:ext cx="1919568" cy="3236652"/>
          </a:xfrm>
          <a:custGeom>
            <a:avLst/>
            <a:gdLst>
              <a:gd name="connsiteX0" fmla="*/ 0 w 1919568"/>
              <a:gd name="connsiteY0" fmla="*/ 0 h 3236652"/>
              <a:gd name="connsiteX1" fmla="*/ 1919568 w 1919568"/>
              <a:gd name="connsiteY1" fmla="*/ 0 h 3236652"/>
              <a:gd name="connsiteX2" fmla="*/ 1919568 w 1919568"/>
              <a:gd name="connsiteY2" fmla="*/ 3236652 h 3236652"/>
              <a:gd name="connsiteX3" fmla="*/ 0 w 1919568"/>
              <a:gd name="connsiteY3" fmla="*/ 3236652 h 3236652"/>
              <a:gd name="connsiteX4" fmla="*/ 0 w 1919568"/>
              <a:gd name="connsiteY4" fmla="*/ 0 h 323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568" h="3236652">
                <a:moveTo>
                  <a:pt x="0" y="0"/>
                </a:moveTo>
                <a:lnTo>
                  <a:pt x="1919568" y="0"/>
                </a:lnTo>
                <a:lnTo>
                  <a:pt x="1919568" y="3236652"/>
                </a:lnTo>
                <a:lnTo>
                  <a:pt x="0" y="32366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9" t="47655" r="39075" b="25157"/>
          <a:stretch>
            <a:fillRect/>
          </a:stretch>
        </p:blipFill>
        <p:spPr>
          <a:xfrm>
            <a:off x="2210763" y="3401131"/>
            <a:ext cx="2013995" cy="1919568"/>
          </a:xfrm>
          <a:custGeom>
            <a:avLst/>
            <a:gdLst>
              <a:gd name="connsiteX0" fmla="*/ 0 w 2013995"/>
              <a:gd name="connsiteY0" fmla="*/ 0 h 1919568"/>
              <a:gd name="connsiteX1" fmla="*/ 2013995 w 2013995"/>
              <a:gd name="connsiteY1" fmla="*/ 0 h 1919568"/>
              <a:gd name="connsiteX2" fmla="*/ 2013995 w 2013995"/>
              <a:gd name="connsiteY2" fmla="*/ 1919568 h 1919568"/>
              <a:gd name="connsiteX3" fmla="*/ 0 w 2013995"/>
              <a:gd name="connsiteY3" fmla="*/ 1919568 h 1919568"/>
              <a:gd name="connsiteX4" fmla="*/ 0 w 2013995"/>
              <a:gd name="connsiteY4" fmla="*/ 0 h 19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995" h="1919568">
                <a:moveTo>
                  <a:pt x="0" y="0"/>
                </a:moveTo>
                <a:lnTo>
                  <a:pt x="2013995" y="0"/>
                </a:lnTo>
                <a:lnTo>
                  <a:pt x="2013995" y="1919568"/>
                </a:lnTo>
                <a:lnTo>
                  <a:pt x="0" y="19195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72070" r="67860" b="11745"/>
          <a:stretch>
            <a:fillRect/>
          </a:stretch>
        </p:blipFill>
        <p:spPr>
          <a:xfrm>
            <a:off x="6448" y="5124888"/>
            <a:ext cx="1161680" cy="1142689"/>
          </a:xfrm>
          <a:custGeom>
            <a:avLst/>
            <a:gdLst>
              <a:gd name="connsiteX0" fmla="*/ 0 w 1161680"/>
              <a:gd name="connsiteY0" fmla="*/ 0 h 1142689"/>
              <a:gd name="connsiteX1" fmla="*/ 1161680 w 1161680"/>
              <a:gd name="connsiteY1" fmla="*/ 0 h 1142689"/>
              <a:gd name="connsiteX2" fmla="*/ 1161680 w 1161680"/>
              <a:gd name="connsiteY2" fmla="*/ 1142689 h 1142689"/>
              <a:gd name="connsiteX3" fmla="*/ 0 w 1161680"/>
              <a:gd name="connsiteY3" fmla="*/ 1142689 h 1142689"/>
              <a:gd name="connsiteX4" fmla="*/ 0 w 1161680"/>
              <a:gd name="connsiteY4" fmla="*/ 0 h 11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680" h="1142689">
                <a:moveTo>
                  <a:pt x="0" y="0"/>
                </a:moveTo>
                <a:lnTo>
                  <a:pt x="1161680" y="0"/>
                </a:lnTo>
                <a:lnTo>
                  <a:pt x="1161680" y="1142689"/>
                </a:lnTo>
                <a:lnTo>
                  <a:pt x="0" y="11426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5875" r="39075" b="8464"/>
          <a:stretch>
            <a:fillRect/>
          </a:stretch>
        </p:blipFill>
        <p:spPr>
          <a:xfrm>
            <a:off x="3064651" y="5393534"/>
            <a:ext cx="1160107" cy="1105714"/>
          </a:xfrm>
          <a:custGeom>
            <a:avLst/>
            <a:gdLst>
              <a:gd name="connsiteX0" fmla="*/ 0 w 1160107"/>
              <a:gd name="connsiteY0" fmla="*/ 0 h 1105714"/>
              <a:gd name="connsiteX1" fmla="*/ 1160107 w 1160107"/>
              <a:gd name="connsiteY1" fmla="*/ 0 h 1105714"/>
              <a:gd name="connsiteX2" fmla="*/ 1160107 w 1160107"/>
              <a:gd name="connsiteY2" fmla="*/ 1105714 h 1105714"/>
              <a:gd name="connsiteX3" fmla="*/ 0 w 1160107"/>
              <a:gd name="connsiteY3" fmla="*/ 1105714 h 1105714"/>
              <a:gd name="connsiteX4" fmla="*/ 0 w 1160107"/>
              <a:gd name="connsiteY4" fmla="*/ 0 h 11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107" h="1105714">
                <a:moveTo>
                  <a:pt x="0" y="0"/>
                </a:moveTo>
                <a:lnTo>
                  <a:pt x="1160107" y="0"/>
                </a:lnTo>
                <a:lnTo>
                  <a:pt x="1160107" y="1105714"/>
                </a:lnTo>
                <a:lnTo>
                  <a:pt x="0" y="110571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445524" y="2143789"/>
            <a:ext cx="7508469" cy="2898513"/>
            <a:chOff x="6147269" y="2844265"/>
            <a:chExt cx="5378977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10"/>
              <a:ext cx="5378977" cy="1589114"/>
              <a:chOff x="-4714868" y="2110675"/>
              <a:chExt cx="5378977" cy="1589114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A07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5"/>
                <a:ext cx="5378977" cy="916268"/>
                <a:chOff x="-4714868" y="2110675"/>
                <a:chExt cx="5378977" cy="916268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2-2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14868" y="2110675"/>
                  <a:ext cx="5378977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C0A07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1.3.3</a:t>
                  </a:r>
                  <a:r>
                    <a:rPr lang="zh-CN" altLang="en-US" sz="3600" b="1" dirty="0">
                      <a:solidFill>
                        <a:srgbClr val="C0A07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函数的最大（小）值与导数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导数及其应用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C0A07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10763" y="348703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264267" y="6035903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300728" y="6267575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884843" y="5393534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444075" y="6394655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575255" y="878716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97243" y="267519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448" y="1110388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7410"/>
          <p:cNvGrpSpPr/>
          <p:nvPr/>
        </p:nvGrpSpPr>
        <p:grpSpPr>
          <a:xfrm>
            <a:off x="3943009" y="2359861"/>
            <a:ext cx="4237037" cy="3076575"/>
            <a:chOff x="0" y="0"/>
            <a:chExt cx="2669" cy="1938"/>
          </a:xfrm>
        </p:grpSpPr>
        <p:sp>
          <p:nvSpPr>
            <p:cNvPr id="17412" name="直接连接符 17411"/>
            <p:cNvSpPr/>
            <p:nvPr/>
          </p:nvSpPr>
          <p:spPr>
            <a:xfrm>
              <a:off x="0" y="1202"/>
              <a:ext cx="2495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3" name="直接连接符 17412"/>
            <p:cNvSpPr/>
            <p:nvPr/>
          </p:nvSpPr>
          <p:spPr>
            <a:xfrm flipV="1">
              <a:off x="1043" y="113"/>
              <a:ext cx="0" cy="149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4" name="直接连接符 17413"/>
            <p:cNvSpPr/>
            <p:nvPr/>
          </p:nvSpPr>
          <p:spPr>
            <a:xfrm>
              <a:off x="122" y="90"/>
              <a:ext cx="7" cy="10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5" name="直接连接符 17414"/>
            <p:cNvSpPr/>
            <p:nvPr/>
          </p:nvSpPr>
          <p:spPr>
            <a:xfrm>
              <a:off x="402" y="453"/>
              <a:ext cx="0" cy="72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6" name="直接连接符 17415"/>
            <p:cNvSpPr/>
            <p:nvPr/>
          </p:nvSpPr>
          <p:spPr>
            <a:xfrm>
              <a:off x="900" y="907"/>
              <a:ext cx="0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7" name="直接连接符 17416"/>
            <p:cNvSpPr/>
            <p:nvPr/>
          </p:nvSpPr>
          <p:spPr>
            <a:xfrm>
              <a:off x="1309" y="544"/>
              <a:ext cx="0" cy="68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8" name="直接连接符 17417"/>
            <p:cNvSpPr/>
            <p:nvPr/>
          </p:nvSpPr>
          <p:spPr>
            <a:xfrm>
              <a:off x="1536" y="725"/>
              <a:ext cx="0" cy="49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9" name="直接连接符 17418"/>
            <p:cNvSpPr/>
            <p:nvPr/>
          </p:nvSpPr>
          <p:spPr>
            <a:xfrm>
              <a:off x="1989" y="272"/>
              <a:ext cx="0" cy="90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0" name="直接连接符 17419"/>
            <p:cNvSpPr/>
            <p:nvPr/>
          </p:nvSpPr>
          <p:spPr>
            <a:xfrm>
              <a:off x="2359" y="589"/>
              <a:ext cx="0" cy="59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7421" name="对象 17420"/>
            <p:cNvGraphicFramePr>
              <a:graphicFrameLocks noChangeAspect="1"/>
            </p:cNvGraphicFramePr>
            <p:nvPr/>
          </p:nvGraphicFramePr>
          <p:xfrm>
            <a:off x="21" y="1179"/>
            <a:ext cx="15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27000" imgH="152400" progId="Equation.3">
                    <p:embed/>
                  </p:oleObj>
                </mc:Choice>
                <mc:Fallback>
                  <p:oleObj r:id="rId2" imgW="127000" imgH="152400" progId="Equation.3">
                    <p:embed/>
                    <p:pic>
                      <p:nvPicPr>
                        <p:cNvPr id="0" name="对象 1742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" y="1179"/>
                          <a:ext cx="154" cy="1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2" name="对象 17421"/>
            <p:cNvGraphicFramePr>
              <a:graphicFrameLocks noChangeAspect="1"/>
            </p:cNvGraphicFramePr>
            <p:nvPr/>
          </p:nvGraphicFramePr>
          <p:xfrm>
            <a:off x="291" y="1149"/>
            <a:ext cx="201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65100" imgH="203200" progId="Equation.3">
                    <p:embed/>
                  </p:oleObj>
                </mc:Choice>
                <mc:Fallback>
                  <p:oleObj r:id="rId4" imgW="165100" imgH="203200" progId="Equation.3">
                    <p:embed/>
                    <p:pic>
                      <p:nvPicPr>
                        <p:cNvPr id="0" name="对象 1742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1" y="1149"/>
                          <a:ext cx="201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3" name="直接连接符 17422"/>
            <p:cNvSpPr/>
            <p:nvPr/>
          </p:nvSpPr>
          <p:spPr>
            <a:xfrm>
              <a:off x="538" y="226"/>
              <a:ext cx="0" cy="95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7424" name="对象 17423"/>
            <p:cNvGraphicFramePr>
              <a:graphicFrameLocks noChangeAspect="1"/>
            </p:cNvGraphicFramePr>
            <p:nvPr/>
          </p:nvGraphicFramePr>
          <p:xfrm>
            <a:off x="488" y="1163"/>
            <a:ext cx="231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90500" imgH="203200" progId="Equation.3">
                    <p:embed/>
                  </p:oleObj>
                </mc:Choice>
                <mc:Fallback>
                  <p:oleObj r:id="rId6" imgW="190500" imgH="203200" progId="Equation.3">
                    <p:embed/>
                    <p:pic>
                      <p:nvPicPr>
                        <p:cNvPr id="0" name="对象 1742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8" y="1163"/>
                          <a:ext cx="231" cy="2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5" name="对象 17424"/>
            <p:cNvGraphicFramePr>
              <a:graphicFrameLocks noChangeAspect="1"/>
            </p:cNvGraphicFramePr>
            <p:nvPr/>
          </p:nvGraphicFramePr>
          <p:xfrm>
            <a:off x="825" y="1149"/>
            <a:ext cx="229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90500" imgH="203200" progId="Equation.3">
                    <p:embed/>
                  </p:oleObj>
                </mc:Choice>
                <mc:Fallback>
                  <p:oleObj r:id="rId8" imgW="190500" imgH="203200" progId="Equation.3">
                    <p:embed/>
                    <p:pic>
                      <p:nvPicPr>
                        <p:cNvPr id="0" name="对象 1742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25" y="1149"/>
                          <a:ext cx="229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6" name="对象 17425"/>
            <p:cNvGraphicFramePr>
              <a:graphicFrameLocks noChangeAspect="1"/>
            </p:cNvGraphicFramePr>
            <p:nvPr/>
          </p:nvGraphicFramePr>
          <p:xfrm>
            <a:off x="1028" y="1050"/>
            <a:ext cx="152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27000" imgH="152400" progId="Equation.3">
                    <p:embed/>
                  </p:oleObj>
                </mc:Choice>
                <mc:Fallback>
                  <p:oleObj r:id="rId10" imgW="127000" imgH="152400" progId="Equation.3">
                    <p:embed/>
                    <p:pic>
                      <p:nvPicPr>
                        <p:cNvPr id="0" name="对象 1742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28" y="1050"/>
                          <a:ext cx="152" cy="1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7" name="对象 17426"/>
            <p:cNvGraphicFramePr>
              <a:graphicFrameLocks noChangeAspect="1"/>
            </p:cNvGraphicFramePr>
            <p:nvPr/>
          </p:nvGraphicFramePr>
          <p:xfrm>
            <a:off x="1217" y="1156"/>
            <a:ext cx="22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90500" imgH="203200" progId="Equation.3">
                    <p:embed/>
                  </p:oleObj>
                </mc:Choice>
                <mc:Fallback>
                  <p:oleObj r:id="rId12" imgW="190500" imgH="203200" progId="Equation.3">
                    <p:embed/>
                    <p:pic>
                      <p:nvPicPr>
                        <p:cNvPr id="0" name="对象 1742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217" y="1156"/>
                          <a:ext cx="228" cy="2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8" name="对象 17427"/>
            <p:cNvGraphicFramePr>
              <a:graphicFrameLocks noChangeAspect="1"/>
            </p:cNvGraphicFramePr>
            <p:nvPr/>
          </p:nvGraphicFramePr>
          <p:xfrm>
            <a:off x="1489" y="1164"/>
            <a:ext cx="22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90500" imgH="203200" progId="Equation.3">
                    <p:embed/>
                  </p:oleObj>
                </mc:Choice>
                <mc:Fallback>
                  <p:oleObj r:id="rId14" imgW="190500" imgH="203200" progId="Equation.3">
                    <p:embed/>
                    <p:pic>
                      <p:nvPicPr>
                        <p:cNvPr id="0" name="对象 17427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489" y="1164"/>
                          <a:ext cx="228" cy="2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9" name="对象 17428"/>
            <p:cNvGraphicFramePr>
              <a:graphicFrameLocks noChangeAspect="1"/>
            </p:cNvGraphicFramePr>
            <p:nvPr/>
          </p:nvGraphicFramePr>
          <p:xfrm>
            <a:off x="1898" y="1156"/>
            <a:ext cx="227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190500" imgH="203200" progId="Equation.3">
                    <p:embed/>
                  </p:oleObj>
                </mc:Choice>
                <mc:Fallback>
                  <p:oleObj r:id="rId16" imgW="190500" imgH="203200" progId="Equation.3">
                    <p:embed/>
                    <p:pic>
                      <p:nvPicPr>
                        <p:cNvPr id="0" name="对象 1742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898" y="1156"/>
                          <a:ext cx="227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30" name="对象 17429"/>
            <p:cNvGraphicFramePr>
              <a:graphicFrameLocks noChangeAspect="1"/>
            </p:cNvGraphicFramePr>
            <p:nvPr/>
          </p:nvGraphicFramePr>
          <p:xfrm>
            <a:off x="2292" y="1220"/>
            <a:ext cx="151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127000" imgH="177800" progId="Equation.3">
                    <p:embed/>
                  </p:oleObj>
                </mc:Choice>
                <mc:Fallback>
                  <p:oleObj r:id="rId18" imgW="127000" imgH="177800" progId="Equation.3">
                    <p:embed/>
                    <p:pic>
                      <p:nvPicPr>
                        <p:cNvPr id="0" name="对象 17429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292" y="1220"/>
                          <a:ext cx="151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31" name="对象 17430"/>
            <p:cNvGraphicFramePr>
              <a:graphicFrameLocks noChangeAspect="1"/>
            </p:cNvGraphicFramePr>
            <p:nvPr/>
          </p:nvGraphicFramePr>
          <p:xfrm>
            <a:off x="2518" y="1126"/>
            <a:ext cx="151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127000" imgH="139700" progId="Equation.3">
                    <p:embed/>
                  </p:oleObj>
                </mc:Choice>
                <mc:Fallback>
                  <p:oleObj r:id="rId20" imgW="127000" imgH="139700" progId="Equation.3">
                    <p:embed/>
                    <p:pic>
                      <p:nvPicPr>
                        <p:cNvPr id="0" name="对象 17430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518" y="1126"/>
                          <a:ext cx="151" cy="1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32" name="对象 17431"/>
            <p:cNvGraphicFramePr>
              <a:graphicFrameLocks noChangeAspect="1"/>
            </p:cNvGraphicFramePr>
            <p:nvPr/>
          </p:nvGraphicFramePr>
          <p:xfrm>
            <a:off x="892" y="22"/>
            <a:ext cx="151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127000" imgH="177800" progId="Equation.3">
                    <p:embed/>
                  </p:oleObj>
                </mc:Choice>
                <mc:Fallback>
                  <p:oleObj r:id="rId22" imgW="127000" imgH="177800" progId="Equation.3">
                    <p:embed/>
                    <p:pic>
                      <p:nvPicPr>
                        <p:cNvPr id="0" name="对象 17431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892" y="22"/>
                          <a:ext cx="151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33" name="对象 17432"/>
            <p:cNvGraphicFramePr>
              <a:graphicFrameLocks noChangeAspect="1"/>
            </p:cNvGraphicFramePr>
            <p:nvPr/>
          </p:nvGraphicFramePr>
          <p:xfrm>
            <a:off x="1951" y="0"/>
            <a:ext cx="62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4" imgW="520065" imgH="215900" progId="Equation.3">
                    <p:embed/>
                  </p:oleObj>
                </mc:Choice>
                <mc:Fallback>
                  <p:oleObj r:id="rId24" imgW="520065" imgH="215900" progId="Equation.3">
                    <p:embed/>
                    <p:pic>
                      <p:nvPicPr>
                        <p:cNvPr id="0" name="对象 17432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951" y="0"/>
                          <a:ext cx="620" cy="2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34" name="对象 17433"/>
            <p:cNvGraphicFramePr>
              <a:graphicFrameLocks noChangeAspect="1"/>
            </p:cNvGraphicFramePr>
            <p:nvPr/>
          </p:nvGraphicFramePr>
          <p:xfrm>
            <a:off x="810" y="1678"/>
            <a:ext cx="862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6" imgW="673100" imgH="203200" progId="Equation.3">
                    <p:embed/>
                  </p:oleObj>
                </mc:Choice>
                <mc:Fallback>
                  <p:oleObj r:id="rId26" imgW="673100" imgH="203200" progId="Equation.3">
                    <p:embed/>
                    <p:pic>
                      <p:nvPicPr>
                        <p:cNvPr id="0" name="对象 17433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10" y="1678"/>
                          <a:ext cx="862" cy="2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5" name="未知"/>
            <p:cNvSpPr/>
            <p:nvPr/>
          </p:nvSpPr>
          <p:spPr>
            <a:xfrm>
              <a:off x="129" y="90"/>
              <a:ext cx="2223" cy="870"/>
            </a:xfrm>
            <a:custGeom>
              <a:avLst/>
              <a:gdLst/>
              <a:ahLst/>
              <a:cxnLst/>
              <a:rect l="0" t="0" r="0" b="0"/>
              <a:pathLst>
                <a:path w="2268" h="870">
                  <a:moveTo>
                    <a:pt x="0" y="0"/>
                  </a:moveTo>
                  <a:cubicBezTo>
                    <a:pt x="98" y="170"/>
                    <a:pt x="196" y="340"/>
                    <a:pt x="272" y="363"/>
                  </a:cubicBezTo>
                  <a:cubicBezTo>
                    <a:pt x="348" y="386"/>
                    <a:pt x="371" y="60"/>
                    <a:pt x="454" y="136"/>
                  </a:cubicBezTo>
                  <a:cubicBezTo>
                    <a:pt x="537" y="212"/>
                    <a:pt x="650" y="764"/>
                    <a:pt x="771" y="817"/>
                  </a:cubicBezTo>
                  <a:cubicBezTo>
                    <a:pt x="892" y="870"/>
                    <a:pt x="1066" y="484"/>
                    <a:pt x="1179" y="454"/>
                  </a:cubicBezTo>
                  <a:cubicBezTo>
                    <a:pt x="1292" y="424"/>
                    <a:pt x="1338" y="680"/>
                    <a:pt x="1452" y="635"/>
                  </a:cubicBezTo>
                  <a:cubicBezTo>
                    <a:pt x="1566" y="590"/>
                    <a:pt x="1724" y="205"/>
                    <a:pt x="1860" y="182"/>
                  </a:cubicBezTo>
                  <a:cubicBezTo>
                    <a:pt x="1996" y="159"/>
                    <a:pt x="2132" y="329"/>
                    <a:pt x="2268" y="49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36" name="组合 17435"/>
          <p:cNvGrpSpPr/>
          <p:nvPr/>
        </p:nvGrpSpPr>
        <p:grpSpPr>
          <a:xfrm>
            <a:off x="217488" y="1244501"/>
            <a:ext cx="11301413" cy="500062"/>
            <a:chOff x="-1662" y="-178"/>
            <a:chExt cx="7119" cy="315"/>
          </a:xfrm>
        </p:grpSpPr>
        <p:sp>
          <p:nvSpPr>
            <p:cNvPr id="17437" name="文本框 17436"/>
            <p:cNvSpPr txBox="1"/>
            <p:nvPr/>
          </p:nvSpPr>
          <p:spPr>
            <a:xfrm>
              <a:off x="-1662" y="-177"/>
              <a:ext cx="7119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观察图像，可以发现                                是函数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y=f(x)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的极小值，                                  是极大值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7438" name="对象 17437"/>
            <p:cNvGraphicFramePr>
              <a:graphicFrameLocks noChangeAspect="1"/>
            </p:cNvGraphicFramePr>
            <p:nvPr/>
          </p:nvGraphicFramePr>
          <p:xfrm>
            <a:off x="171" y="-152"/>
            <a:ext cx="1386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8" imgW="1218565" imgH="254000" progId="Equation.DSMT4">
                    <p:embed/>
                  </p:oleObj>
                </mc:Choice>
                <mc:Fallback>
                  <p:oleObj r:id="rId28" imgW="1218565" imgH="254000" progId="Equation.DSMT4">
                    <p:embed/>
                    <p:pic>
                      <p:nvPicPr>
                        <p:cNvPr id="0" name="对象 17437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71" y="-152"/>
                          <a:ext cx="1386" cy="2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39" name="对象 17438"/>
            <p:cNvGraphicFramePr>
              <a:graphicFrameLocks noChangeAspect="1"/>
            </p:cNvGraphicFramePr>
            <p:nvPr/>
          </p:nvGraphicFramePr>
          <p:xfrm>
            <a:off x="3259" y="-178"/>
            <a:ext cx="1418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0" imgW="1231265" imgH="254000" progId="Equation.DSMT4">
                    <p:embed/>
                  </p:oleObj>
                </mc:Choice>
                <mc:Fallback>
                  <p:oleObj r:id="rId30" imgW="1231265" imgH="254000" progId="Equation.DSMT4">
                    <p:embed/>
                    <p:pic>
                      <p:nvPicPr>
                        <p:cNvPr id="0" name="对象 17438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3259" y="-178"/>
                          <a:ext cx="1418" cy="2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文本框 18435"/>
          <p:cNvSpPr txBox="1"/>
          <p:nvPr/>
        </p:nvSpPr>
        <p:spPr>
          <a:xfrm>
            <a:off x="660079" y="1218617"/>
            <a:ext cx="1676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</a:p>
        </p:txBody>
      </p:sp>
      <p:sp>
        <p:nvSpPr>
          <p:cNvPr id="18439" name="矩形 18438"/>
          <p:cNvSpPr/>
          <p:nvPr/>
        </p:nvSpPr>
        <p:spPr>
          <a:xfrm>
            <a:off x="51114" y="1676115"/>
            <a:ext cx="85744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你能找出函数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 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在区间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[a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b]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上的最大值﹑最小值吗？</a:t>
            </a:r>
          </a:p>
        </p:txBody>
      </p:sp>
      <p:grpSp>
        <p:nvGrpSpPr>
          <p:cNvPr id="18440" name="组合 18439"/>
          <p:cNvGrpSpPr/>
          <p:nvPr/>
        </p:nvGrpSpPr>
        <p:grpSpPr>
          <a:xfrm>
            <a:off x="660080" y="2221918"/>
            <a:ext cx="10220326" cy="523875"/>
            <a:chOff x="-1530" y="-1272"/>
            <a:chExt cx="6438" cy="330"/>
          </a:xfrm>
        </p:grpSpPr>
        <p:sp>
          <p:nvSpPr>
            <p:cNvPr id="18441" name="文本框 18440"/>
            <p:cNvSpPr txBox="1"/>
            <p:nvPr/>
          </p:nvSpPr>
          <p:spPr>
            <a:xfrm>
              <a:off x="-1530" y="-1247"/>
              <a:ext cx="6438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从图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1.3-13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可以看出，函数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y=f(x)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在区间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[a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b]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上的最大值是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f(a)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，最小值是                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 </a:t>
              </a:r>
            </a:p>
          </p:txBody>
        </p:sp>
        <p:graphicFrame>
          <p:nvGraphicFramePr>
            <p:cNvPr id="18442" name="对象 18441"/>
            <p:cNvGraphicFramePr>
              <a:graphicFrameLocks noChangeAspect="1"/>
            </p:cNvGraphicFramePr>
            <p:nvPr/>
          </p:nvGraphicFramePr>
          <p:xfrm>
            <a:off x="3886" y="-1272"/>
            <a:ext cx="512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393700" imgH="254000" progId="Equation.DSMT4">
                    <p:embed/>
                  </p:oleObj>
                </mc:Choice>
                <mc:Fallback>
                  <p:oleObj r:id="rId2" imgW="393700" imgH="254000" progId="Equation.DSMT4">
                    <p:embed/>
                    <p:pic>
                      <p:nvPicPr>
                        <p:cNvPr id="0" name="对象 1844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886" y="-1272"/>
                          <a:ext cx="512" cy="3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19458"/>
          <p:cNvGrpSpPr/>
          <p:nvPr/>
        </p:nvGrpSpPr>
        <p:grpSpPr>
          <a:xfrm>
            <a:off x="2723025" y="1519520"/>
            <a:ext cx="2520950" cy="2087562"/>
            <a:chOff x="0" y="0"/>
            <a:chExt cx="1709" cy="1497"/>
          </a:xfrm>
        </p:grpSpPr>
        <p:sp>
          <p:nvSpPr>
            <p:cNvPr id="19460" name="直接连接符 19459"/>
            <p:cNvSpPr/>
            <p:nvPr/>
          </p:nvSpPr>
          <p:spPr>
            <a:xfrm>
              <a:off x="0" y="1134"/>
              <a:ext cx="1543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1" name="直接连接符 19460"/>
            <p:cNvSpPr/>
            <p:nvPr/>
          </p:nvSpPr>
          <p:spPr>
            <a:xfrm flipV="1">
              <a:off x="318" y="136"/>
              <a:ext cx="0" cy="136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2" name="直接连接符 19461"/>
            <p:cNvSpPr/>
            <p:nvPr/>
          </p:nvSpPr>
          <p:spPr>
            <a:xfrm flipV="1">
              <a:off x="91" y="227"/>
              <a:ext cx="1270" cy="122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9463" name="对象 19462"/>
            <p:cNvGraphicFramePr>
              <a:graphicFrameLocks noChangeAspect="1"/>
            </p:cNvGraphicFramePr>
            <p:nvPr/>
          </p:nvGraphicFramePr>
          <p:xfrm>
            <a:off x="1089" y="0"/>
            <a:ext cx="62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520065" imgH="215900" progId="Equation.3">
                    <p:embed/>
                  </p:oleObj>
                </mc:Choice>
                <mc:Fallback>
                  <p:oleObj r:id="rId2" imgW="520065" imgH="215900" progId="Equation.3">
                    <p:embed/>
                    <p:pic>
                      <p:nvPicPr>
                        <p:cNvPr id="0" name="对象 1946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89" y="0"/>
                          <a:ext cx="620" cy="2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4" name="直接连接符 19463"/>
            <p:cNvSpPr/>
            <p:nvPr/>
          </p:nvSpPr>
          <p:spPr>
            <a:xfrm flipV="1">
              <a:off x="91" y="1134"/>
              <a:ext cx="0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5" name="直接连接符 19464"/>
            <p:cNvSpPr/>
            <p:nvPr/>
          </p:nvSpPr>
          <p:spPr>
            <a:xfrm>
              <a:off x="1361" y="227"/>
              <a:ext cx="0" cy="90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9466" name="对象 19465"/>
            <p:cNvGraphicFramePr>
              <a:graphicFrameLocks noChangeAspect="1"/>
            </p:cNvGraphicFramePr>
            <p:nvPr/>
          </p:nvGraphicFramePr>
          <p:xfrm>
            <a:off x="0" y="952"/>
            <a:ext cx="15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27000" imgH="152400" progId="Equation.3">
                    <p:embed/>
                  </p:oleObj>
                </mc:Choice>
                <mc:Fallback>
                  <p:oleObj r:id="rId4" imgW="127000" imgH="152400" progId="Equation.3">
                    <p:embed/>
                    <p:pic>
                      <p:nvPicPr>
                        <p:cNvPr id="0" name="对象 1946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0" y="952"/>
                          <a:ext cx="154" cy="1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7" name="对象 19466"/>
            <p:cNvGraphicFramePr>
              <a:graphicFrameLocks noChangeAspect="1"/>
            </p:cNvGraphicFramePr>
            <p:nvPr/>
          </p:nvGraphicFramePr>
          <p:xfrm>
            <a:off x="1270" y="1134"/>
            <a:ext cx="151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27000" imgH="177800" progId="Equation.3">
                    <p:embed/>
                  </p:oleObj>
                </mc:Choice>
                <mc:Fallback>
                  <p:oleObj r:id="rId6" imgW="127000" imgH="177800" progId="Equation.3">
                    <p:embed/>
                    <p:pic>
                      <p:nvPicPr>
                        <p:cNvPr id="0" name="对象 1946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70" y="1134"/>
                          <a:ext cx="151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8" name="对象 19467"/>
            <p:cNvGraphicFramePr>
              <a:graphicFrameLocks noChangeAspect="1"/>
            </p:cNvGraphicFramePr>
            <p:nvPr/>
          </p:nvGraphicFramePr>
          <p:xfrm>
            <a:off x="1497" y="1134"/>
            <a:ext cx="151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7000" imgH="139700" progId="Equation.3">
                    <p:embed/>
                  </p:oleObj>
                </mc:Choice>
                <mc:Fallback>
                  <p:oleObj r:id="rId8" imgW="127000" imgH="139700" progId="Equation.3">
                    <p:embed/>
                    <p:pic>
                      <p:nvPicPr>
                        <p:cNvPr id="0" name="对象 1946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97" y="1134"/>
                          <a:ext cx="151" cy="1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9" name="对象 19468"/>
            <p:cNvGraphicFramePr>
              <a:graphicFrameLocks noChangeAspect="1"/>
            </p:cNvGraphicFramePr>
            <p:nvPr/>
          </p:nvGraphicFramePr>
          <p:xfrm>
            <a:off x="136" y="0"/>
            <a:ext cx="151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27000" imgH="177800" progId="Equation.3">
                    <p:embed/>
                  </p:oleObj>
                </mc:Choice>
                <mc:Fallback>
                  <p:oleObj r:id="rId10" imgW="127000" imgH="177800" progId="Equation.3">
                    <p:embed/>
                    <p:pic>
                      <p:nvPicPr>
                        <p:cNvPr id="0" name="对象 1946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6" y="0"/>
                          <a:ext cx="151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0" name="对象 19469"/>
            <p:cNvGraphicFramePr>
              <a:graphicFrameLocks noChangeAspect="1"/>
            </p:cNvGraphicFramePr>
            <p:nvPr/>
          </p:nvGraphicFramePr>
          <p:xfrm>
            <a:off x="182" y="952"/>
            <a:ext cx="152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27000" imgH="152400" progId="Equation.3">
                    <p:embed/>
                  </p:oleObj>
                </mc:Choice>
                <mc:Fallback>
                  <p:oleObj r:id="rId12" imgW="127000" imgH="152400" progId="Equation.3">
                    <p:embed/>
                    <p:pic>
                      <p:nvPicPr>
                        <p:cNvPr id="0" name="对象 19469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82" y="952"/>
                          <a:ext cx="152" cy="1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71" name="组合 19470"/>
          <p:cNvGrpSpPr/>
          <p:nvPr/>
        </p:nvGrpSpPr>
        <p:grpSpPr>
          <a:xfrm>
            <a:off x="5675775" y="1519521"/>
            <a:ext cx="3816350" cy="1944687"/>
            <a:chOff x="0" y="0"/>
            <a:chExt cx="2888" cy="1361"/>
          </a:xfrm>
        </p:grpSpPr>
        <p:sp>
          <p:nvSpPr>
            <p:cNvPr id="19472" name="直接连接符 19471"/>
            <p:cNvSpPr/>
            <p:nvPr/>
          </p:nvSpPr>
          <p:spPr>
            <a:xfrm>
              <a:off x="0" y="1089"/>
              <a:ext cx="2586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3" name="直接连接符 19472"/>
            <p:cNvSpPr/>
            <p:nvPr/>
          </p:nvSpPr>
          <p:spPr>
            <a:xfrm flipV="1">
              <a:off x="862" y="136"/>
              <a:ext cx="0" cy="122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4" name="直接连接符 19473"/>
            <p:cNvSpPr/>
            <p:nvPr/>
          </p:nvSpPr>
          <p:spPr>
            <a:xfrm flipV="1">
              <a:off x="227" y="907"/>
              <a:ext cx="0" cy="1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5" name="直接连接符 19474"/>
            <p:cNvSpPr/>
            <p:nvPr/>
          </p:nvSpPr>
          <p:spPr>
            <a:xfrm flipV="1">
              <a:off x="409" y="681"/>
              <a:ext cx="0" cy="4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6" name="直接连接符 19475"/>
            <p:cNvSpPr/>
            <p:nvPr/>
          </p:nvSpPr>
          <p:spPr>
            <a:xfrm flipV="1">
              <a:off x="681" y="953"/>
              <a:ext cx="0" cy="1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7" name="直接连接符 19476"/>
            <p:cNvSpPr/>
            <p:nvPr/>
          </p:nvSpPr>
          <p:spPr>
            <a:xfrm flipV="1">
              <a:off x="1089" y="227"/>
              <a:ext cx="0" cy="86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8" name="直接连接符 19477"/>
            <p:cNvSpPr/>
            <p:nvPr/>
          </p:nvSpPr>
          <p:spPr>
            <a:xfrm>
              <a:off x="1679" y="1089"/>
              <a:ext cx="0" cy="22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9" name="直接连接符 19478"/>
            <p:cNvSpPr/>
            <p:nvPr/>
          </p:nvSpPr>
          <p:spPr>
            <a:xfrm flipV="1">
              <a:off x="2132" y="363"/>
              <a:ext cx="0" cy="7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0" name="直接连接符 19479"/>
            <p:cNvSpPr/>
            <p:nvPr/>
          </p:nvSpPr>
          <p:spPr>
            <a:xfrm flipV="1">
              <a:off x="2314" y="545"/>
              <a:ext cx="0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1" name="未知"/>
            <p:cNvSpPr/>
            <p:nvPr/>
          </p:nvSpPr>
          <p:spPr>
            <a:xfrm>
              <a:off x="227" y="136"/>
              <a:ext cx="2087" cy="1195"/>
            </a:xfrm>
            <a:custGeom>
              <a:avLst/>
              <a:gdLst/>
              <a:ahLst/>
              <a:cxnLst/>
              <a:rect l="0" t="0" r="0" b="0"/>
              <a:pathLst>
                <a:path w="2268" h="1180">
                  <a:moveTo>
                    <a:pt x="0" y="741"/>
                  </a:moveTo>
                  <a:cubicBezTo>
                    <a:pt x="68" y="624"/>
                    <a:pt x="136" y="507"/>
                    <a:pt x="227" y="515"/>
                  </a:cubicBezTo>
                  <a:cubicBezTo>
                    <a:pt x="318" y="523"/>
                    <a:pt x="423" y="863"/>
                    <a:pt x="544" y="787"/>
                  </a:cubicBezTo>
                  <a:cubicBezTo>
                    <a:pt x="665" y="711"/>
                    <a:pt x="787" y="0"/>
                    <a:pt x="953" y="61"/>
                  </a:cubicBezTo>
                  <a:cubicBezTo>
                    <a:pt x="1119" y="122"/>
                    <a:pt x="1368" y="1120"/>
                    <a:pt x="1542" y="1150"/>
                  </a:cubicBezTo>
                  <a:cubicBezTo>
                    <a:pt x="1716" y="1180"/>
                    <a:pt x="1875" y="372"/>
                    <a:pt x="1996" y="243"/>
                  </a:cubicBezTo>
                  <a:cubicBezTo>
                    <a:pt x="2117" y="114"/>
                    <a:pt x="2223" y="356"/>
                    <a:pt x="2268" y="37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9482" name="对象 19481"/>
            <p:cNvGraphicFramePr>
              <a:graphicFrameLocks noChangeAspect="1"/>
            </p:cNvGraphicFramePr>
            <p:nvPr/>
          </p:nvGraphicFramePr>
          <p:xfrm>
            <a:off x="136" y="1089"/>
            <a:ext cx="15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27000" imgH="152400" progId="Equation.3">
                    <p:embed/>
                  </p:oleObj>
                </mc:Choice>
                <mc:Fallback>
                  <p:oleObj r:id="rId14" imgW="127000" imgH="152400" progId="Equation.3">
                    <p:embed/>
                    <p:pic>
                      <p:nvPicPr>
                        <p:cNvPr id="0" name="对象 1948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6" y="1089"/>
                          <a:ext cx="154" cy="1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3" name="对象 19482"/>
            <p:cNvGraphicFramePr>
              <a:graphicFrameLocks noChangeAspect="1"/>
            </p:cNvGraphicFramePr>
            <p:nvPr/>
          </p:nvGraphicFramePr>
          <p:xfrm>
            <a:off x="318" y="1044"/>
            <a:ext cx="201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165100" imgH="203200" progId="Equation.3">
                    <p:embed/>
                  </p:oleObj>
                </mc:Choice>
                <mc:Fallback>
                  <p:oleObj r:id="rId15" imgW="165100" imgH="203200" progId="Equation.3">
                    <p:embed/>
                    <p:pic>
                      <p:nvPicPr>
                        <p:cNvPr id="0" name="对象 19482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18" y="1044"/>
                          <a:ext cx="201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4" name="对象 19483"/>
            <p:cNvGraphicFramePr>
              <a:graphicFrameLocks noChangeAspect="1"/>
            </p:cNvGraphicFramePr>
            <p:nvPr/>
          </p:nvGraphicFramePr>
          <p:xfrm>
            <a:off x="590" y="1044"/>
            <a:ext cx="231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190500" imgH="203200" progId="Equation.3">
                    <p:embed/>
                  </p:oleObj>
                </mc:Choice>
                <mc:Fallback>
                  <p:oleObj r:id="rId17" imgW="190500" imgH="203200" progId="Equation.3">
                    <p:embed/>
                    <p:pic>
                      <p:nvPicPr>
                        <p:cNvPr id="0" name="对象 1948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90" y="1044"/>
                          <a:ext cx="231" cy="2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5" name="对象 19484"/>
            <p:cNvGraphicFramePr>
              <a:graphicFrameLocks noChangeAspect="1"/>
            </p:cNvGraphicFramePr>
            <p:nvPr/>
          </p:nvGraphicFramePr>
          <p:xfrm>
            <a:off x="998" y="1044"/>
            <a:ext cx="229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9" imgW="190500" imgH="203200" progId="Equation.3">
                    <p:embed/>
                  </p:oleObj>
                </mc:Choice>
                <mc:Fallback>
                  <p:oleObj r:id="rId19" imgW="190500" imgH="203200" progId="Equation.3">
                    <p:embed/>
                    <p:pic>
                      <p:nvPicPr>
                        <p:cNvPr id="0" name="对象 19484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98" y="1044"/>
                          <a:ext cx="229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6" name="对象 19485"/>
            <p:cNvGraphicFramePr>
              <a:graphicFrameLocks noChangeAspect="1"/>
            </p:cNvGraphicFramePr>
            <p:nvPr/>
          </p:nvGraphicFramePr>
          <p:xfrm>
            <a:off x="862" y="953"/>
            <a:ext cx="152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127000" imgH="152400" progId="Equation.3">
                    <p:embed/>
                  </p:oleObj>
                </mc:Choice>
                <mc:Fallback>
                  <p:oleObj r:id="rId21" imgW="127000" imgH="152400" progId="Equation.3">
                    <p:embed/>
                    <p:pic>
                      <p:nvPicPr>
                        <p:cNvPr id="0" name="对象 1948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62" y="953"/>
                          <a:ext cx="152" cy="1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7" name="对象 19486"/>
            <p:cNvGraphicFramePr>
              <a:graphicFrameLocks noChangeAspect="1"/>
            </p:cNvGraphicFramePr>
            <p:nvPr/>
          </p:nvGraphicFramePr>
          <p:xfrm>
            <a:off x="1587" y="862"/>
            <a:ext cx="22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190500" imgH="203200" progId="Equation.3">
                    <p:embed/>
                  </p:oleObj>
                </mc:Choice>
                <mc:Fallback>
                  <p:oleObj r:id="rId22" imgW="190500" imgH="203200" progId="Equation.3">
                    <p:embed/>
                    <p:pic>
                      <p:nvPicPr>
                        <p:cNvPr id="0" name="对象 19486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587" y="862"/>
                          <a:ext cx="228" cy="2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8" name="对象 19487"/>
            <p:cNvGraphicFramePr>
              <a:graphicFrameLocks noChangeAspect="1"/>
            </p:cNvGraphicFramePr>
            <p:nvPr/>
          </p:nvGraphicFramePr>
          <p:xfrm>
            <a:off x="2040" y="1044"/>
            <a:ext cx="22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4" imgW="190500" imgH="203200" progId="Equation.3">
                    <p:embed/>
                  </p:oleObj>
                </mc:Choice>
                <mc:Fallback>
                  <p:oleObj r:id="rId24" imgW="190500" imgH="203200" progId="Equation.3">
                    <p:embed/>
                    <p:pic>
                      <p:nvPicPr>
                        <p:cNvPr id="0" name="对象 19487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040" y="1044"/>
                          <a:ext cx="228" cy="2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9" name="对象 19488"/>
            <p:cNvGraphicFramePr>
              <a:graphicFrameLocks noChangeAspect="1"/>
            </p:cNvGraphicFramePr>
            <p:nvPr/>
          </p:nvGraphicFramePr>
          <p:xfrm>
            <a:off x="2268" y="1089"/>
            <a:ext cx="151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6" imgW="127000" imgH="177800" progId="Equation.3">
                    <p:embed/>
                  </p:oleObj>
                </mc:Choice>
                <mc:Fallback>
                  <p:oleObj r:id="rId26" imgW="127000" imgH="177800" progId="Equation.3">
                    <p:embed/>
                    <p:pic>
                      <p:nvPicPr>
                        <p:cNvPr id="0" name="对象 1948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68" y="1089"/>
                          <a:ext cx="151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90" name="对象 19489"/>
            <p:cNvGraphicFramePr>
              <a:graphicFrameLocks noChangeAspect="1"/>
            </p:cNvGraphicFramePr>
            <p:nvPr/>
          </p:nvGraphicFramePr>
          <p:xfrm>
            <a:off x="2586" y="1044"/>
            <a:ext cx="151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7" imgW="127000" imgH="139700" progId="Equation.3">
                    <p:embed/>
                  </p:oleObj>
                </mc:Choice>
                <mc:Fallback>
                  <p:oleObj r:id="rId27" imgW="127000" imgH="139700" progId="Equation.3">
                    <p:embed/>
                    <p:pic>
                      <p:nvPicPr>
                        <p:cNvPr id="0" name="对象 1948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86" y="1044"/>
                          <a:ext cx="151" cy="1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91" name="对象 19490"/>
            <p:cNvGraphicFramePr>
              <a:graphicFrameLocks noChangeAspect="1"/>
            </p:cNvGraphicFramePr>
            <p:nvPr/>
          </p:nvGraphicFramePr>
          <p:xfrm>
            <a:off x="711" y="0"/>
            <a:ext cx="151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8" imgW="127000" imgH="177800" progId="Equation.3">
                    <p:embed/>
                  </p:oleObj>
                </mc:Choice>
                <mc:Fallback>
                  <p:oleObj r:id="rId28" imgW="127000" imgH="177800" progId="Equation.3">
                    <p:embed/>
                    <p:pic>
                      <p:nvPicPr>
                        <p:cNvPr id="0" name="对象 19490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11" y="0"/>
                          <a:ext cx="151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92" name="对象 19491"/>
            <p:cNvGraphicFramePr>
              <a:graphicFrameLocks noChangeAspect="1"/>
            </p:cNvGraphicFramePr>
            <p:nvPr/>
          </p:nvGraphicFramePr>
          <p:xfrm>
            <a:off x="2268" y="182"/>
            <a:ext cx="62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9" imgW="520065" imgH="215900" progId="Equation.3">
                    <p:embed/>
                  </p:oleObj>
                </mc:Choice>
                <mc:Fallback>
                  <p:oleObj r:id="rId29" imgW="520065" imgH="215900" progId="Equation.3">
                    <p:embed/>
                    <p:pic>
                      <p:nvPicPr>
                        <p:cNvPr id="0" name="对象 1949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268" y="182"/>
                          <a:ext cx="620" cy="2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493" name="对象 19492"/>
          <p:cNvGraphicFramePr>
            <a:graphicFrameLocks noChangeAspect="1"/>
          </p:cNvGraphicFramePr>
          <p:nvPr/>
        </p:nvGraphicFramePr>
        <p:xfrm>
          <a:off x="3083389" y="3680107"/>
          <a:ext cx="13684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0" imgW="673100" imgH="203200" progId="Equation.3">
                  <p:embed/>
                </p:oleObj>
              </mc:Choice>
              <mc:Fallback>
                <p:oleObj r:id="rId30" imgW="673100" imgH="203200" progId="Equation.3">
                  <p:embed/>
                  <p:pic>
                    <p:nvPicPr>
                      <p:cNvPr id="0" name="对象 19492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083389" y="3680107"/>
                        <a:ext cx="1368425" cy="41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4" name="对象 19493"/>
          <p:cNvGraphicFramePr>
            <a:graphicFrameLocks noChangeAspect="1"/>
          </p:cNvGraphicFramePr>
          <p:nvPr/>
        </p:nvGraphicFramePr>
        <p:xfrm>
          <a:off x="7044201" y="3627720"/>
          <a:ext cx="13684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2" imgW="673100" imgH="203200" progId="Equation.3">
                  <p:embed/>
                </p:oleObj>
              </mc:Choice>
              <mc:Fallback>
                <p:oleObj r:id="rId32" imgW="673100" imgH="203200" progId="Equation.3">
                  <p:embed/>
                  <p:pic>
                    <p:nvPicPr>
                      <p:cNvPr id="0" name="对象 19493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044201" y="3627720"/>
                        <a:ext cx="1368425" cy="41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5" name="文本框 19494"/>
          <p:cNvSpPr txBox="1"/>
          <p:nvPr/>
        </p:nvSpPr>
        <p:spPr>
          <a:xfrm>
            <a:off x="660400" y="4389130"/>
            <a:ext cx="10729089" cy="9655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在上图中，观察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000" kern="0" dirty="0" err="1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上的函数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的图像，它们在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000" kern="0" dirty="0" err="1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上是否有最大值﹑最小值？如果有，分别是多少？</a:t>
            </a: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矩形 20483"/>
          <p:cNvSpPr/>
          <p:nvPr/>
        </p:nvSpPr>
        <p:spPr>
          <a:xfrm>
            <a:off x="665285" y="1346881"/>
            <a:ext cx="851564" cy="319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2000" kern="0" dirty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85000"/>
                      </a:srgbClr>
                    </a:gs>
                    <a:gs pos="64999">
                      <a:srgbClr val="BA0066">
                        <a:alpha val="67500"/>
                      </a:srgbClr>
                    </a:gs>
                    <a:gs pos="89999">
                      <a:srgbClr val="FF0000">
                        <a:alpha val="55000"/>
                      </a:srgbClr>
                    </a:gs>
                    <a:gs pos="100000">
                      <a:srgbClr val="FF8200">
                        <a:alpha val="5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</a:t>
            </a:r>
          </a:p>
        </p:txBody>
      </p:sp>
      <p:sp>
        <p:nvSpPr>
          <p:cNvPr id="20485" name="文本框 20484"/>
          <p:cNvSpPr txBox="1"/>
          <p:nvPr/>
        </p:nvSpPr>
        <p:spPr>
          <a:xfrm>
            <a:off x="660400" y="1930300"/>
            <a:ext cx="11435144" cy="5386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一般地，如果在区间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的图像是一条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连续不断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的曲线，那么它必有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最大值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最小值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04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1505"/>
          <p:cNvSpPr/>
          <p:nvPr/>
        </p:nvSpPr>
        <p:spPr>
          <a:xfrm>
            <a:off x="660400" y="1281142"/>
            <a:ext cx="1047444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如果在没有给出函数图象的情况下，怎样才能判断出最小值，最大值呢？</a:t>
            </a:r>
          </a:p>
        </p:txBody>
      </p:sp>
      <p:graphicFrame>
        <p:nvGraphicFramePr>
          <p:cNvPr id="21508" name="对象 21507"/>
          <p:cNvGraphicFramePr>
            <a:graphicFrameLocks noChangeAspect="1"/>
          </p:cNvGraphicFramePr>
          <p:nvPr/>
        </p:nvGraphicFramePr>
        <p:xfrm>
          <a:off x="763045" y="1773355"/>
          <a:ext cx="6123891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92400" imgH="698500" progId="Equation.DSMT4">
                  <p:embed/>
                </p:oleObj>
              </mc:Choice>
              <mc:Fallback>
                <p:oleObj r:id="rId2" imgW="2692400" imgH="698500" progId="Equation.DSMT4">
                  <p:embed/>
                  <p:pic>
                    <p:nvPicPr>
                      <p:cNvPr id="0" name="对象 2150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3045" y="1773355"/>
                        <a:ext cx="6123891" cy="1441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矩形 22532"/>
          <p:cNvSpPr/>
          <p:nvPr/>
        </p:nvSpPr>
        <p:spPr>
          <a:xfrm>
            <a:off x="3906256" y="2419612"/>
            <a:ext cx="38512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2541" name="组合 22540"/>
          <p:cNvGrpSpPr/>
          <p:nvPr/>
        </p:nvGrpSpPr>
        <p:grpSpPr>
          <a:xfrm>
            <a:off x="172656" y="1186666"/>
            <a:ext cx="8682039" cy="950913"/>
            <a:chOff x="-1786" y="-2048"/>
            <a:chExt cx="5469" cy="599"/>
          </a:xfrm>
        </p:grpSpPr>
        <p:sp>
          <p:nvSpPr>
            <p:cNvPr id="22542" name="文本框 22541"/>
            <p:cNvSpPr txBox="1"/>
            <p:nvPr/>
          </p:nvSpPr>
          <p:spPr>
            <a:xfrm>
              <a:off x="-1786" y="-1918"/>
              <a:ext cx="5469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求函数                                                          在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[0,3]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上的最大值与最小值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2543" name="对象 22542"/>
            <p:cNvGraphicFramePr>
              <a:graphicFrameLocks noChangeAspect="1"/>
            </p:cNvGraphicFramePr>
            <p:nvPr/>
          </p:nvGraphicFramePr>
          <p:xfrm>
            <a:off x="-707" y="-2048"/>
            <a:ext cx="2179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244600" imgH="393700" progId="Equation.DSMT4">
                    <p:embed/>
                  </p:oleObj>
                </mc:Choice>
                <mc:Fallback>
                  <p:oleObj r:id="rId2" imgW="1244600" imgH="393700" progId="Equation.DSMT4">
                    <p:embed/>
                    <p:pic>
                      <p:nvPicPr>
                        <p:cNvPr id="0" name="对象 2254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-707" y="-2048"/>
                          <a:ext cx="2179" cy="5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例题讲解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087773" y="2266894"/>
            <a:ext cx="7557827" cy="3536950"/>
            <a:chOff x="-251" y="-389"/>
            <a:chExt cx="4461" cy="2228"/>
          </a:xfrm>
        </p:grpSpPr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-251" y="-389"/>
            <a:ext cx="4461" cy="1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730500" imgH="1066800" progId="Equation.DSMT4">
                    <p:embed/>
                  </p:oleObj>
                </mc:Choice>
                <mc:Fallback>
                  <p:oleObj r:id="rId4" imgW="2730500" imgH="1066800" progId="Equation.DSMT4">
                    <p:embed/>
                    <p:pic>
                      <p:nvPicPr>
                        <p:cNvPr id="0" name="对象 2355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251" y="-389"/>
                          <a:ext cx="4461" cy="16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1000" y="794"/>
            <a:ext cx="2451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11630" imgH="254000" progId="Equation.DSMT4">
                    <p:embed/>
                  </p:oleObj>
                </mc:Choice>
                <mc:Fallback>
                  <p:oleObj r:id="rId6" imgW="1611630" imgH="254000" progId="Equation.DSMT4">
                    <p:embed/>
                    <p:pic>
                      <p:nvPicPr>
                        <p:cNvPr id="0" name="对象 2355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00" y="794"/>
                          <a:ext cx="2451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文本框 19"/>
            <p:cNvSpPr txBox="1"/>
            <p:nvPr/>
          </p:nvSpPr>
          <p:spPr>
            <a:xfrm>
              <a:off x="-251" y="1370"/>
              <a:ext cx="4331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因此，函数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f(x)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在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[0,3]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上的最大值是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，最小值是                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3071" y="1250"/>
            <a:ext cx="380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54000" imgH="393700" progId="Equation.DSMT4">
                    <p:embed/>
                  </p:oleObj>
                </mc:Choice>
                <mc:Fallback>
                  <p:oleObj r:id="rId8" imgW="254000" imgH="393700" progId="Equation.DSMT4">
                    <p:embed/>
                    <p:pic>
                      <p:nvPicPr>
                        <p:cNvPr id="0" name="对象 2355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71" y="1250"/>
                          <a:ext cx="380" cy="5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文本框 21"/>
            <p:cNvSpPr txBox="1"/>
            <p:nvPr/>
          </p:nvSpPr>
          <p:spPr>
            <a:xfrm>
              <a:off x="1000" y="199"/>
              <a:ext cx="2812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有极小值，并且极小值为</a:t>
              </a: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24578"/>
          <p:cNvGrpSpPr/>
          <p:nvPr/>
        </p:nvGrpSpPr>
        <p:grpSpPr>
          <a:xfrm>
            <a:off x="5186196" y="2281359"/>
            <a:ext cx="2886075" cy="3468688"/>
            <a:chOff x="0" y="0"/>
            <a:chExt cx="1818" cy="2185"/>
          </a:xfrm>
        </p:grpSpPr>
        <p:sp>
          <p:nvSpPr>
            <p:cNvPr id="24580" name="直接连接符 24579"/>
            <p:cNvSpPr/>
            <p:nvPr/>
          </p:nvSpPr>
          <p:spPr>
            <a:xfrm>
              <a:off x="0" y="1429"/>
              <a:ext cx="1451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1" name="直接连接符 24580"/>
            <p:cNvSpPr/>
            <p:nvPr/>
          </p:nvSpPr>
          <p:spPr>
            <a:xfrm flipV="1">
              <a:off x="272" y="113"/>
              <a:ext cx="0" cy="172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2" name="直接连接符 24581"/>
            <p:cNvSpPr/>
            <p:nvPr/>
          </p:nvSpPr>
          <p:spPr>
            <a:xfrm>
              <a:off x="1179" y="1203"/>
              <a:ext cx="0" cy="2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3" name="直接连接符 24582"/>
            <p:cNvSpPr/>
            <p:nvPr/>
          </p:nvSpPr>
          <p:spPr>
            <a:xfrm>
              <a:off x="862" y="1429"/>
              <a:ext cx="0" cy="3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4584" name="对象 24583"/>
            <p:cNvGraphicFramePr>
              <a:graphicFrameLocks noChangeAspect="1"/>
            </p:cNvGraphicFramePr>
            <p:nvPr/>
          </p:nvGraphicFramePr>
          <p:xfrm>
            <a:off x="122" y="1429"/>
            <a:ext cx="150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27000" imgH="152400" progId="Equation.3">
                    <p:embed/>
                  </p:oleObj>
                </mc:Choice>
                <mc:Fallback>
                  <p:oleObj r:id="rId2" imgW="127000" imgH="152400" progId="Equation.3">
                    <p:embed/>
                    <p:pic>
                      <p:nvPicPr>
                        <p:cNvPr id="0" name="对象 2458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22" y="1429"/>
                          <a:ext cx="150" cy="1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5" name="对象 24584"/>
            <p:cNvGraphicFramePr>
              <a:graphicFrameLocks noChangeAspect="1"/>
            </p:cNvGraphicFramePr>
            <p:nvPr/>
          </p:nvGraphicFramePr>
          <p:xfrm>
            <a:off x="1347" y="1444"/>
            <a:ext cx="150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27000" imgH="139700" progId="Equation.3">
                    <p:embed/>
                  </p:oleObj>
                </mc:Choice>
                <mc:Fallback>
                  <p:oleObj r:id="rId4" imgW="127000" imgH="139700" progId="Equation.3">
                    <p:embed/>
                    <p:pic>
                      <p:nvPicPr>
                        <p:cNvPr id="0" name="对象 2458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47" y="1444"/>
                          <a:ext cx="150" cy="1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6" name="对象 24585"/>
            <p:cNvGraphicFramePr>
              <a:graphicFrameLocks noChangeAspect="1"/>
            </p:cNvGraphicFramePr>
            <p:nvPr/>
          </p:nvGraphicFramePr>
          <p:xfrm>
            <a:off x="122" y="0"/>
            <a:ext cx="150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27000" imgH="177800" progId="Equation.3">
                    <p:embed/>
                  </p:oleObj>
                </mc:Choice>
                <mc:Fallback>
                  <p:oleObj r:id="rId6" imgW="127000" imgH="177800" progId="Equation.3">
                    <p:embed/>
                    <p:pic>
                      <p:nvPicPr>
                        <p:cNvPr id="0" name="对象 2458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2" y="0"/>
                          <a:ext cx="150" cy="2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7" name="对象 24586"/>
            <p:cNvGraphicFramePr>
              <a:graphicFrameLocks noChangeAspect="1"/>
            </p:cNvGraphicFramePr>
            <p:nvPr/>
          </p:nvGraphicFramePr>
          <p:xfrm>
            <a:off x="771" y="1209"/>
            <a:ext cx="150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7000" imgH="165100" progId="Equation.3">
                    <p:embed/>
                  </p:oleObj>
                </mc:Choice>
                <mc:Fallback>
                  <p:oleObj r:id="rId8" imgW="127000" imgH="165100" progId="Equation.3">
                    <p:embed/>
                    <p:pic>
                      <p:nvPicPr>
                        <p:cNvPr id="0" name="对象 2458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71" y="1209"/>
                          <a:ext cx="150" cy="19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8" name="对象 24587"/>
            <p:cNvGraphicFramePr>
              <a:graphicFrameLocks noChangeAspect="1"/>
            </p:cNvGraphicFramePr>
            <p:nvPr/>
          </p:nvGraphicFramePr>
          <p:xfrm>
            <a:off x="1120" y="1444"/>
            <a:ext cx="150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27000" imgH="177800" progId="Equation.3">
                    <p:embed/>
                  </p:oleObj>
                </mc:Choice>
                <mc:Fallback>
                  <p:oleObj r:id="rId10" imgW="127000" imgH="177800" progId="Equation.3">
                    <p:embed/>
                    <p:pic>
                      <p:nvPicPr>
                        <p:cNvPr id="0" name="对象 2458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20" y="1444"/>
                          <a:ext cx="150" cy="2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589" name="组合 24588"/>
            <p:cNvGrpSpPr>
              <a:grpSpLocks noChangeAspect="1"/>
            </p:cNvGrpSpPr>
            <p:nvPr/>
          </p:nvGrpSpPr>
          <p:grpSpPr>
            <a:xfrm>
              <a:off x="181" y="159"/>
              <a:ext cx="1637" cy="2026"/>
              <a:chOff x="0" y="0"/>
              <a:chExt cx="1637" cy="2026"/>
            </a:xfrm>
          </p:grpSpPr>
          <p:pic>
            <p:nvPicPr>
              <p:cNvPr id="24590" name="图片 2458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90"/>
                <a:ext cx="1091" cy="163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aphicFrame>
            <p:nvGraphicFramePr>
              <p:cNvPr id="24591" name="对象 24590"/>
              <p:cNvGraphicFramePr>
                <a:graphicFrameLocks noChangeAspect="1"/>
              </p:cNvGraphicFramePr>
              <p:nvPr/>
            </p:nvGraphicFramePr>
            <p:xfrm>
              <a:off x="137" y="0"/>
              <a:ext cx="1500" cy="4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3" imgW="1270000" imgH="393700" progId="Equation.3">
                      <p:embed/>
                    </p:oleObj>
                  </mc:Choice>
                  <mc:Fallback>
                    <p:oleObj r:id="rId13" imgW="1270000" imgH="393700" progId="Equation.3">
                      <p:embed/>
                      <p:pic>
                        <p:nvPicPr>
                          <p:cNvPr id="0" name="对象 24590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37" y="0"/>
                            <a:ext cx="1500" cy="46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592" name="对象 24591"/>
              <p:cNvGraphicFramePr>
                <a:graphicFrameLocks noChangeAspect="1"/>
              </p:cNvGraphicFramePr>
              <p:nvPr/>
            </p:nvGraphicFramePr>
            <p:xfrm>
              <a:off x="227" y="1769"/>
              <a:ext cx="817" cy="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5" imgW="685165" imgH="215900" progId="Equation.3">
                      <p:embed/>
                    </p:oleObj>
                  </mc:Choice>
                  <mc:Fallback>
                    <p:oleObj r:id="rId15" imgW="685165" imgH="215900" progId="Equation.3">
                      <p:embed/>
                      <p:pic>
                        <p:nvPicPr>
                          <p:cNvPr id="0" name="对象 24591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227" y="1769"/>
                            <a:ext cx="817" cy="25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4593" name="文本框 24592"/>
          <p:cNvSpPr txBox="1"/>
          <p:nvPr/>
        </p:nvSpPr>
        <p:spPr>
          <a:xfrm>
            <a:off x="586084" y="1268967"/>
            <a:ext cx="6192838" cy="4346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上述结论可从函数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[0,3]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上的图像得到直观的验证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例题讲解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矩形 25602"/>
          <p:cNvSpPr/>
          <p:nvPr/>
        </p:nvSpPr>
        <p:spPr>
          <a:xfrm>
            <a:off x="105142" y="1312114"/>
            <a:ext cx="6985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求函数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f(x)=x</a:t>
            </a:r>
            <a:r>
              <a:rPr lang="en-US" altLang="zh-CN" sz="2000" kern="0" baseline="3000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-4x+6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在区间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[1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5]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内的极值与最值 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..</a:t>
            </a:r>
          </a:p>
        </p:txBody>
      </p:sp>
      <p:grpSp>
        <p:nvGrpSpPr>
          <p:cNvPr id="25604" name="组合 25603"/>
          <p:cNvGrpSpPr/>
          <p:nvPr/>
        </p:nvGrpSpPr>
        <p:grpSpPr>
          <a:xfrm>
            <a:off x="2035786" y="2115790"/>
            <a:ext cx="4876799" cy="1784350"/>
            <a:chOff x="-382" y="-1347"/>
            <a:chExt cx="3072" cy="1124"/>
          </a:xfrm>
        </p:grpSpPr>
        <p:sp>
          <p:nvSpPr>
            <p:cNvPr id="25605" name="矩形 25604"/>
            <p:cNvSpPr/>
            <p:nvPr/>
          </p:nvSpPr>
          <p:spPr>
            <a:xfrm>
              <a:off x="-382" y="-1347"/>
              <a:ext cx="3072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</a:t>
              </a:r>
              <a:r>
                <a:rPr lang="en-US" altLang="zh-CN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    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 ’(x)=2x-4</a:t>
              </a:r>
            </a:p>
          </p:txBody>
        </p:sp>
        <p:sp>
          <p:nvSpPr>
            <p:cNvPr id="25606" name="矩形 25605"/>
            <p:cNvSpPr/>
            <p:nvPr/>
          </p:nvSpPr>
          <p:spPr>
            <a:xfrm>
              <a:off x="-382" y="-911"/>
              <a:ext cx="1809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令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 ’(x)=0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，即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2x-4=0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</a:p>
          </p:txBody>
        </p:sp>
        <p:sp>
          <p:nvSpPr>
            <p:cNvPr id="25607" name="矩形 25606"/>
            <p:cNvSpPr/>
            <p:nvPr/>
          </p:nvSpPr>
          <p:spPr>
            <a:xfrm>
              <a:off x="-382" y="-475"/>
              <a:ext cx="60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得</a:t>
              </a: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x=2.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例题讲解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表格 26626"/>
          <p:cNvGraphicFramePr/>
          <p:nvPr/>
        </p:nvGraphicFramePr>
        <p:xfrm>
          <a:off x="2335205" y="1595297"/>
          <a:ext cx="6858000" cy="26670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9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x</a:t>
                      </a:r>
                      <a:endParaRPr lang="zh-CN" altLang="en-US" sz="2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zh-CN" altLang="en-US" sz="2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（</a:t>
                      </a:r>
                      <a:r>
                        <a:rPr lang="en-US" altLang="zh-CN" sz="20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，</a:t>
                      </a:r>
                      <a:r>
                        <a:rPr lang="en-US" altLang="zh-CN" sz="20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zh-CN" altLang="en-US" sz="2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en-US" altLang="zh-CN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，</a:t>
                      </a:r>
                      <a:r>
                        <a:rPr lang="en-US" altLang="zh-CN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  <a:endParaRPr lang="zh-CN" altLang="en-US" sz="2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1" baseline="300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zh-CN" altLang="en-US" sz="2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y</a:t>
                      </a:r>
                      <a:endParaRPr lang="zh-CN" altLang="en-US" sz="2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57" name="文本框 26656"/>
          <p:cNvSpPr txBox="1"/>
          <p:nvPr/>
        </p:nvSpPr>
        <p:spPr>
          <a:xfrm>
            <a:off x="4491955" y="2605631"/>
            <a:ext cx="762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</a:p>
        </p:txBody>
      </p:sp>
      <p:sp>
        <p:nvSpPr>
          <p:cNvPr id="26658" name="文本框 26657"/>
          <p:cNvSpPr txBox="1"/>
          <p:nvPr/>
        </p:nvSpPr>
        <p:spPr>
          <a:xfrm>
            <a:off x="7140628" y="2655530"/>
            <a:ext cx="762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</a:p>
        </p:txBody>
      </p:sp>
      <p:sp>
        <p:nvSpPr>
          <p:cNvPr id="26659" name="矩形 26658"/>
          <p:cNvSpPr/>
          <p:nvPr/>
        </p:nvSpPr>
        <p:spPr>
          <a:xfrm>
            <a:off x="3217855" y="3500297"/>
            <a:ext cx="3273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6660" name="矩形 26659"/>
          <p:cNvSpPr/>
          <p:nvPr/>
        </p:nvSpPr>
        <p:spPr>
          <a:xfrm>
            <a:off x="8431205" y="3576497"/>
            <a:ext cx="470000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26661" name="矩形 26660"/>
          <p:cNvSpPr/>
          <p:nvPr/>
        </p:nvSpPr>
        <p:spPr>
          <a:xfrm>
            <a:off x="5808655" y="3528872"/>
            <a:ext cx="3273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6662" name="直接连接符 26661"/>
          <p:cNvSpPr/>
          <p:nvPr/>
        </p:nvSpPr>
        <p:spPr>
          <a:xfrm>
            <a:off x="4276001" y="3614597"/>
            <a:ext cx="762000" cy="381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63" name="直接连接符 26662"/>
          <p:cNvSpPr/>
          <p:nvPr/>
        </p:nvSpPr>
        <p:spPr>
          <a:xfrm flipV="1">
            <a:off x="6958567" y="3614597"/>
            <a:ext cx="685800" cy="45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6664" name="对象 26663"/>
          <p:cNvGraphicFramePr>
            <a:graphicFrameLocks noChangeAspect="1"/>
          </p:cNvGraphicFramePr>
          <p:nvPr/>
        </p:nvGraphicFramePr>
        <p:xfrm>
          <a:off x="2443155" y="2725598"/>
          <a:ext cx="3683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3200" imgH="317500" progId="Equation.DSMT4">
                  <p:embed/>
                </p:oleObj>
              </mc:Choice>
              <mc:Fallback>
                <p:oleObj r:id="rId2" imgW="203200" imgH="317500" progId="Equation.DSMT4">
                  <p:embed/>
                  <p:pic>
                    <p:nvPicPr>
                      <p:cNvPr id="0" name="对象 2666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3155" y="2725598"/>
                        <a:ext cx="368300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5" name="矩形 26664"/>
          <p:cNvSpPr/>
          <p:nvPr/>
        </p:nvSpPr>
        <p:spPr>
          <a:xfrm>
            <a:off x="0" y="4771497"/>
            <a:ext cx="978840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在区间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5]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内的极小值为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，最大值为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，最小值为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例题讲解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7" grpId="0"/>
      <p:bldP spid="26658" grpId="0"/>
      <p:bldP spid="26659" grpId="0"/>
      <p:bldP spid="26660" grpId="0"/>
      <p:bldP spid="26661" grpId="0"/>
      <p:bldP spid="266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文本框 27652"/>
          <p:cNvSpPr txBox="1"/>
          <p:nvPr/>
        </p:nvSpPr>
        <p:spPr>
          <a:xfrm>
            <a:off x="0" y="1236301"/>
            <a:ext cx="6769100" cy="4346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求函数</a:t>
            </a:r>
            <a:r>
              <a:rPr lang="en-US" altLang="zh-CN" sz="2000" kern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y=x</a:t>
            </a:r>
            <a:r>
              <a:rPr lang="en-US" altLang="zh-CN" sz="2000" kern="0" baseline="3000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zh-CN" sz="2000" kern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-2x</a:t>
            </a:r>
            <a:r>
              <a:rPr lang="en-US" altLang="zh-CN" sz="2000" kern="0" baseline="3000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+5</a:t>
            </a:r>
            <a:r>
              <a:rPr lang="zh-CN" altLang="en-US" sz="2000" kern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在区间</a:t>
            </a:r>
            <a:r>
              <a:rPr lang="en-US" altLang="zh-CN" sz="2000" kern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[-2,2]</a:t>
            </a:r>
            <a:r>
              <a:rPr lang="zh-CN" altLang="en-US" sz="2000" kern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上的最大值与最小值</a:t>
            </a:r>
            <a:r>
              <a:rPr lang="en-US" altLang="zh-CN" sz="2000" kern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例题讲解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111557" y="1868337"/>
            <a:ext cx="2828925" cy="474662"/>
            <a:chOff x="0" y="0"/>
            <a:chExt cx="1782" cy="299"/>
          </a:xfrm>
        </p:grpSpPr>
        <p:sp>
          <p:nvSpPr>
            <p:cNvPr id="9" name="文本框 8"/>
            <p:cNvSpPr txBox="1"/>
            <p:nvPr/>
          </p:nvSpPr>
          <p:spPr>
            <a:xfrm>
              <a:off x="0" y="0"/>
              <a:ext cx="1782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</a:t>
              </a: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405" y="0"/>
            <a:ext cx="1140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850900" imgH="228600" progId="Equation.DSMT4">
                    <p:embed/>
                  </p:oleObj>
                </mc:Choice>
                <mc:Fallback>
                  <p:oleObj r:id="rId2" imgW="850900" imgH="228600" progId="Equation.DSMT4">
                    <p:embed/>
                    <p:pic>
                      <p:nvPicPr>
                        <p:cNvPr id="0" name="对象 2867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05" y="0"/>
                          <a:ext cx="1140" cy="2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/>
          <p:cNvGrpSpPr/>
          <p:nvPr/>
        </p:nvGrpSpPr>
        <p:grpSpPr>
          <a:xfrm>
            <a:off x="2111557" y="2479847"/>
            <a:ext cx="4391025" cy="503238"/>
            <a:chOff x="-95" y="0"/>
            <a:chExt cx="2766" cy="317"/>
          </a:xfrm>
        </p:grpSpPr>
        <p:sp>
          <p:nvSpPr>
            <p:cNvPr id="12" name="文本框 11"/>
            <p:cNvSpPr txBox="1"/>
            <p:nvPr/>
          </p:nvSpPr>
          <p:spPr>
            <a:xfrm>
              <a:off x="-95" y="12"/>
              <a:ext cx="276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令                   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解得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x=-1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1.</a:t>
              </a: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281" y="0"/>
            <a:ext cx="600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93700" imgH="203200" progId="Equation.DSMT4">
                    <p:embed/>
                  </p:oleObj>
                </mc:Choice>
                <mc:Fallback>
                  <p:oleObj r:id="rId4" imgW="393700" imgH="203200" progId="Equation.DSMT4">
                    <p:embed/>
                    <p:pic>
                      <p:nvPicPr>
                        <p:cNvPr id="0" name="对象 2868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1" y="0"/>
                          <a:ext cx="600" cy="3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2111717" y="3022661"/>
            <a:ext cx="6553200" cy="503237"/>
            <a:chOff x="-283" y="-611"/>
            <a:chExt cx="4128" cy="317"/>
          </a:xfrm>
        </p:grpSpPr>
        <p:sp>
          <p:nvSpPr>
            <p:cNvPr id="15" name="文本框 14"/>
            <p:cNvSpPr txBox="1"/>
            <p:nvPr/>
          </p:nvSpPr>
          <p:spPr>
            <a:xfrm>
              <a:off x="-283" y="-565"/>
              <a:ext cx="412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变化时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                     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的变化情况如下表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760" y="-611"/>
            <a:ext cx="523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317500" imgH="203200" progId="Equation.DSMT4">
                    <p:embed/>
                  </p:oleObj>
                </mc:Choice>
                <mc:Fallback>
                  <p:oleObj r:id="rId6" imgW="317500" imgH="203200" progId="Equation.DSMT4">
                    <p:embed/>
                    <p:pic>
                      <p:nvPicPr>
                        <p:cNvPr id="0" name="对象 2868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60" y="-611"/>
                          <a:ext cx="523" cy="3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表格 16"/>
          <p:cNvGraphicFramePr/>
          <p:nvPr/>
        </p:nvGraphicFramePr>
        <p:xfrm>
          <a:off x="2495550" y="3730791"/>
          <a:ext cx="7200900" cy="1554163"/>
        </p:xfrm>
        <a:graphic>
          <a:graphicData uri="http://schemas.openxmlformats.org/drawingml/2006/table">
            <a:tbl>
              <a:tblPr/>
              <a:tblGrid>
                <a:gridCol w="50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26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x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-2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(-2,-1)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-1</a:t>
                      </a: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(-1,0)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(0,1)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(1,2)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y’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-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+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-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+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y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13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↘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↗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↘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↗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13</a:t>
                      </a: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576262" y="5520009"/>
            <a:ext cx="61928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从上表可知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最大值是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13,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最小值是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矩形 3079"/>
          <p:cNvSpPr/>
          <p:nvPr/>
        </p:nvSpPr>
        <p:spPr>
          <a:xfrm>
            <a:off x="565255" y="1259394"/>
            <a:ext cx="5105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函数极值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的定义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</a:p>
        </p:txBody>
      </p:sp>
      <p:sp>
        <p:nvSpPr>
          <p:cNvPr id="3081" name="文本框 3080"/>
          <p:cNvSpPr txBox="1"/>
          <p:nvPr/>
        </p:nvSpPr>
        <p:spPr>
          <a:xfrm>
            <a:off x="565255" y="1590692"/>
            <a:ext cx="10875631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在点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附近有定义，如果对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附近的所有点都有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f(x)&lt;f(x</a:t>
            </a:r>
            <a:r>
              <a:rPr lang="en-US" altLang="zh-CN" sz="2000" kern="0" baseline="-25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),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</a:t>
            </a:r>
            <a:r>
              <a:rPr lang="en-US" altLang="zh-CN" sz="2000" kern="0" baseline="-25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是函数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的一个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极大值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                           如果对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附近的所有点都有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f(x)&gt;f(x</a:t>
            </a:r>
            <a:r>
              <a:rPr lang="en-US" altLang="zh-CN" sz="2000" kern="0" baseline="-25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</a:t>
            </a:r>
            <a:r>
              <a:rPr lang="en-US" altLang="zh-CN" sz="2000" kern="0" baseline="-2500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是函数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的一个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极小值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矩形 29700"/>
          <p:cNvSpPr/>
          <p:nvPr/>
        </p:nvSpPr>
        <p:spPr>
          <a:xfrm>
            <a:off x="660400" y="1719305"/>
            <a:ext cx="108585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）极值是仅对某一点的附近而言，是在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局部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范围内讨论问题，而最值是对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整个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定义域而言，是在整体范围内讨论问题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9702" name="文本框 29701"/>
          <p:cNvSpPr txBox="1"/>
          <p:nvPr/>
        </p:nvSpPr>
        <p:spPr>
          <a:xfrm>
            <a:off x="143862" y="1282217"/>
            <a:ext cx="66246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极大（小）值与极大（小）值的区别是什么？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例题讲解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0721"/>
          <p:cNvSpPr/>
          <p:nvPr/>
        </p:nvSpPr>
        <p:spPr>
          <a:xfrm>
            <a:off x="660400" y="1578457"/>
            <a:ext cx="10902640" cy="123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）函数在其定义域上的最大值与最小值至多各有一个，而函数的极值则可能不止一个，也可能没有极值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并且极大值（极小值）不一定就是最大值（最小值）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0723" name="矩形 30722"/>
          <p:cNvSpPr/>
          <p:nvPr/>
        </p:nvSpPr>
        <p:spPr>
          <a:xfrm>
            <a:off x="752354" y="1339306"/>
            <a:ext cx="1340935" cy="2391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5000" lnSpcReduction="20000"/>
          </a:bodyPr>
          <a:lstStyle/>
          <a:p>
            <a:pPr algn="ctr"/>
            <a:r>
              <a:rPr lang="zh-CN" altLang="en-US" sz="2000" kern="0" dirty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85000"/>
                      </a:srgbClr>
                    </a:gs>
                    <a:gs pos="64999">
                      <a:srgbClr val="BA0066">
                        <a:alpha val="67500"/>
                      </a:srgbClr>
                    </a:gs>
                    <a:gs pos="89999">
                      <a:srgbClr val="FF0000">
                        <a:alpha val="55000"/>
                      </a:srgbClr>
                    </a:gs>
                    <a:gs pos="100000">
                      <a:srgbClr val="FF8200">
                        <a:alpha val="50000"/>
                      </a:srgbClr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最值与极值的区别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文本框 31752"/>
          <p:cNvSpPr txBox="1"/>
          <p:nvPr/>
        </p:nvSpPr>
        <p:spPr>
          <a:xfrm>
            <a:off x="97630" y="1243174"/>
            <a:ext cx="7950822" cy="477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一般地，求函数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上的最大值与最小值的步骤如下：</a:t>
            </a:r>
          </a:p>
        </p:txBody>
      </p:sp>
      <p:sp>
        <p:nvSpPr>
          <p:cNvPr id="31754" name="文本框 31753"/>
          <p:cNvSpPr txBox="1"/>
          <p:nvPr/>
        </p:nvSpPr>
        <p:spPr>
          <a:xfrm>
            <a:off x="510272" y="1760001"/>
            <a:ext cx="64801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）求函数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内的极值；</a:t>
            </a:r>
          </a:p>
        </p:txBody>
      </p:sp>
      <p:sp>
        <p:nvSpPr>
          <p:cNvPr id="31755" name="文本框 31754"/>
          <p:cNvSpPr txBox="1"/>
          <p:nvPr/>
        </p:nvSpPr>
        <p:spPr>
          <a:xfrm>
            <a:off x="510272" y="2160111"/>
            <a:ext cx="10925515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）将函数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的各极值与端点处的函数值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f(a),f(b)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比较，其中最大的一个是最大值，最小的一个是最小值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  <p:sp>
        <p:nvSpPr>
          <p:cNvPr id="13" name="矩形 12"/>
          <p:cNvSpPr/>
          <p:nvPr/>
        </p:nvSpPr>
        <p:spPr>
          <a:xfrm>
            <a:off x="660400" y="3215547"/>
            <a:ext cx="296908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求函数的最值时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应注意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14" name="矩形 13"/>
          <p:cNvSpPr/>
          <p:nvPr/>
        </p:nvSpPr>
        <p:spPr>
          <a:xfrm>
            <a:off x="581709" y="3557090"/>
            <a:ext cx="1085407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闭区间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上的连续函数一定有最值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开区间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内的可导函数不一定有最值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但若有唯一的极值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则此极值必是函数的最值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54" grpId="0"/>
      <p:bldP spid="31755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表格 36"/>
          <p:cNvGraphicFramePr/>
          <p:nvPr/>
        </p:nvGraphicFramePr>
        <p:xfrm>
          <a:off x="2656825" y="4063644"/>
          <a:ext cx="6408737" cy="1289713"/>
        </p:xfrm>
        <a:graphic>
          <a:graphicData uri="http://schemas.openxmlformats.org/drawingml/2006/table">
            <a:tbl>
              <a:tblPr/>
              <a:tblGrid>
                <a:gridCol w="956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4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4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  +</a:t>
                      </a:r>
                      <a:endParaRPr lang="zh-CN" altLang="en-US" sz="20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    0</a:t>
                      </a:r>
                      <a:endParaRPr lang="zh-CN" altLang="en-US" sz="20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    </a:t>
                      </a:r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－</a:t>
                      </a:r>
                      <a:endParaRPr lang="zh-CN" altLang="en-US" sz="20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    0</a:t>
                      </a:r>
                      <a:endParaRPr lang="zh-CN" altLang="en-US" sz="20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   +</a:t>
                      </a:r>
                      <a:endParaRPr lang="zh-CN" altLang="en-US" sz="20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递增</a:t>
                      </a:r>
                      <a:endParaRPr lang="zh-CN" altLang="en-US" sz="20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极大值</a:t>
                      </a:r>
                      <a:endParaRPr lang="zh-CN" altLang="en-US" sz="20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递减</a:t>
                      </a:r>
                      <a:endParaRPr lang="zh-CN" altLang="en-US" sz="20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极小值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2" charset="0"/>
                          <a:sym typeface="Arial" panose="020B0604020202020204" pitchFamily="34" charset="0"/>
                        </a:rPr>
                        <a:t>递增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47" name="文本框 35846"/>
          <p:cNvSpPr txBox="1"/>
          <p:nvPr/>
        </p:nvSpPr>
        <p:spPr>
          <a:xfrm>
            <a:off x="-650772" y="1258848"/>
            <a:ext cx="68405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、已知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a≥ 0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 =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-2ax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</a:p>
        </p:txBody>
      </p:sp>
      <p:sp>
        <p:nvSpPr>
          <p:cNvPr id="35848" name="矩形 35847"/>
          <p:cNvSpPr/>
          <p:nvPr/>
        </p:nvSpPr>
        <p:spPr>
          <a:xfrm>
            <a:off x="1408254" y="478739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5849" name="对象 35848"/>
          <p:cNvGraphicFramePr>
            <a:graphicFrameLocks noChangeAspect="1"/>
          </p:cNvGraphicFramePr>
          <p:nvPr/>
        </p:nvGraphicFramePr>
        <p:xfrm>
          <a:off x="5176980" y="1173053"/>
          <a:ext cx="4556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7800" imgH="203200" progId="Equation.DSMT4">
                  <p:embed/>
                </p:oleObj>
              </mc:Choice>
              <mc:Fallback>
                <p:oleObj r:id="rId2" imgW="177800" imgH="203200" progId="Equation.DSMT4">
                  <p:embed/>
                  <p:pic>
                    <p:nvPicPr>
                      <p:cNvPr id="0" name="对象 358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76980" y="1173053"/>
                        <a:ext cx="455612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矩形 35849"/>
          <p:cNvSpPr/>
          <p:nvPr/>
        </p:nvSpPr>
        <p:spPr>
          <a:xfrm>
            <a:off x="1408254" y="478739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5851" name="对象 35850"/>
          <p:cNvGraphicFramePr>
            <a:graphicFrameLocks noChangeAspect="1"/>
          </p:cNvGraphicFramePr>
          <p:nvPr/>
        </p:nvGraphicFramePr>
        <p:xfrm>
          <a:off x="3912536" y="1207979"/>
          <a:ext cx="3921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7800" imgH="203200" progId="Equation.DSMT4">
                  <p:embed/>
                </p:oleObj>
              </mc:Choice>
              <mc:Fallback>
                <p:oleObj r:id="rId4" imgW="177800" imgH="203200" progId="Equation.DSMT4">
                  <p:embed/>
                  <p:pic>
                    <p:nvPicPr>
                      <p:cNvPr id="0" name="对象 3585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2536" y="1207979"/>
                        <a:ext cx="392112" cy="433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文本框 35851"/>
          <p:cNvSpPr txBox="1"/>
          <p:nvPr/>
        </p:nvSpPr>
        <p:spPr>
          <a:xfrm>
            <a:off x="4612472" y="1228070"/>
            <a:ext cx="6985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，当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为何值时，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取得最小值？证明你的结论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5853" name="矩形 35852"/>
          <p:cNvSpPr/>
          <p:nvPr/>
        </p:nvSpPr>
        <p:spPr>
          <a:xfrm>
            <a:off x="1408254" y="478739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54" name="矩形 35853"/>
          <p:cNvSpPr/>
          <p:nvPr/>
        </p:nvSpPr>
        <p:spPr>
          <a:xfrm>
            <a:off x="1408254" y="498742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55" name="矩形 35854"/>
          <p:cNvSpPr/>
          <p:nvPr/>
        </p:nvSpPr>
        <p:spPr>
          <a:xfrm>
            <a:off x="1408254" y="477311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56" name="矩形 35855"/>
          <p:cNvSpPr/>
          <p:nvPr/>
        </p:nvSpPr>
        <p:spPr>
          <a:xfrm>
            <a:off x="1408254" y="478739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57" name="矩形 35856"/>
          <p:cNvSpPr/>
          <p:nvPr/>
        </p:nvSpPr>
        <p:spPr>
          <a:xfrm>
            <a:off x="1408254" y="475406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5858" name="组合 35857"/>
          <p:cNvGrpSpPr/>
          <p:nvPr/>
        </p:nvGrpSpPr>
        <p:grpSpPr>
          <a:xfrm>
            <a:off x="1370155" y="1966410"/>
            <a:ext cx="7994650" cy="1931988"/>
            <a:chOff x="-545" y="-2020"/>
            <a:chExt cx="5036" cy="1217"/>
          </a:xfrm>
        </p:grpSpPr>
        <p:sp>
          <p:nvSpPr>
            <p:cNvPr id="35859" name="文本框 35858"/>
            <p:cNvSpPr txBox="1"/>
            <p:nvPr/>
          </p:nvSpPr>
          <p:spPr>
            <a:xfrm>
              <a:off x="-545" y="-2001"/>
              <a:ext cx="503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  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解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: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对函数               求导数得                                                       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,</a:t>
              </a:r>
              <a:endPara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5860" name="对象 35859"/>
            <p:cNvGraphicFramePr>
              <a:graphicFrameLocks noChangeAspect="1"/>
            </p:cNvGraphicFramePr>
            <p:nvPr/>
          </p:nvGraphicFramePr>
          <p:xfrm>
            <a:off x="523" y="-1973"/>
            <a:ext cx="36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66700" imgH="203200" progId="Equation.DSMT4">
                    <p:embed/>
                  </p:oleObj>
                </mc:Choice>
                <mc:Fallback>
                  <p:oleObj r:id="rId6" imgW="266700" imgH="203200" progId="Equation.DSMT4">
                    <p:embed/>
                    <p:pic>
                      <p:nvPicPr>
                        <p:cNvPr id="0" name="对象 3585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23" y="-1973"/>
                          <a:ext cx="362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1" name="对象 35860"/>
            <p:cNvGraphicFramePr>
              <a:graphicFrameLocks noChangeAspect="1"/>
            </p:cNvGraphicFramePr>
            <p:nvPr/>
          </p:nvGraphicFramePr>
          <p:xfrm>
            <a:off x="1808" y="-2020"/>
            <a:ext cx="2177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689100" imgH="228600" progId="Equation.DSMT4">
                    <p:embed/>
                  </p:oleObj>
                </mc:Choice>
                <mc:Fallback>
                  <p:oleObj r:id="rId8" imgW="1689100" imgH="228600" progId="Equation.DSMT4">
                    <p:embed/>
                    <p:pic>
                      <p:nvPicPr>
                        <p:cNvPr id="0" name="对象 3586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808" y="-2020"/>
                          <a:ext cx="2177" cy="29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2" name="文本框 35861"/>
            <p:cNvSpPr txBox="1"/>
            <p:nvPr/>
          </p:nvSpPr>
          <p:spPr>
            <a:xfrm>
              <a:off x="-453" y="-1504"/>
              <a:ext cx="1769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令               解得 </a:t>
              </a:r>
            </a:p>
          </p:txBody>
        </p:sp>
        <p:graphicFrame>
          <p:nvGraphicFramePr>
            <p:cNvPr id="35863" name="对象 35862"/>
            <p:cNvGraphicFramePr>
              <a:graphicFrameLocks noChangeAspect="1"/>
            </p:cNvGraphicFramePr>
            <p:nvPr/>
          </p:nvGraphicFramePr>
          <p:xfrm>
            <a:off x="-223" y="-1504"/>
            <a:ext cx="683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571500" imgH="203200" progId="Equation.DSMT4">
                    <p:embed/>
                  </p:oleObj>
                </mc:Choice>
                <mc:Fallback>
                  <p:oleObj r:id="rId10" imgW="571500" imgH="203200" progId="Equation.DSMT4">
                    <p:embed/>
                    <p:pic>
                      <p:nvPicPr>
                        <p:cNvPr id="0" name="对象 3586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-223" y="-1504"/>
                          <a:ext cx="683" cy="2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4" name="对象 35863"/>
            <p:cNvGraphicFramePr>
              <a:graphicFrameLocks noChangeAspect="1"/>
            </p:cNvGraphicFramePr>
            <p:nvPr/>
          </p:nvGraphicFramePr>
          <p:xfrm>
            <a:off x="801" y="-1597"/>
            <a:ext cx="2767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2311400" imgH="279400" progId="Equation.DSMT4">
                    <p:embed/>
                  </p:oleObj>
                </mc:Choice>
                <mc:Fallback>
                  <p:oleObj r:id="rId12" imgW="2311400" imgH="279400" progId="Equation.DSMT4">
                    <p:embed/>
                    <p:pic>
                      <p:nvPicPr>
                        <p:cNvPr id="0" name="对象 35863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01" y="-1597"/>
                          <a:ext cx="2767" cy="3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5" name="文本框 35864"/>
            <p:cNvSpPr txBox="1"/>
            <p:nvPr/>
          </p:nvSpPr>
          <p:spPr>
            <a:xfrm>
              <a:off x="-439" y="-1055"/>
              <a:ext cx="3901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变化时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,f(x),f′(x) 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的变化如下表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3007847" y="4096803"/>
          <a:ext cx="3127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27000" imgH="139700" progId="Equation.DSMT4">
                  <p:embed/>
                </p:oleObj>
              </mc:Choice>
              <mc:Fallback>
                <p:oleObj r:id="rId14" imgW="127000" imgH="139700" progId="Equation.DSMT4">
                  <p:embed/>
                  <p:pic>
                    <p:nvPicPr>
                      <p:cNvPr id="0" name="对象 3686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07847" y="4096803"/>
                        <a:ext cx="312738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3690488" y="4038999"/>
          <a:ext cx="9350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33400" imgH="215900" progId="Equation.DSMT4">
                  <p:embed/>
                </p:oleObj>
              </mc:Choice>
              <mc:Fallback>
                <p:oleObj r:id="rId16" imgW="533400" imgH="215900" progId="Equation.DSMT4">
                  <p:embed/>
                  <p:pic>
                    <p:nvPicPr>
                      <p:cNvPr id="0" name="对象 3686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90488" y="4038999"/>
                        <a:ext cx="935037" cy="384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5112147" y="3975810"/>
          <a:ext cx="3508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52400" imgH="215900" progId="Equation.DSMT4">
                  <p:embed/>
                </p:oleObj>
              </mc:Choice>
              <mc:Fallback>
                <p:oleObj r:id="rId18" imgW="152400" imgH="215900" progId="Equation.DSMT4">
                  <p:embed/>
                  <p:pic>
                    <p:nvPicPr>
                      <p:cNvPr id="0" name="对象 3686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12147" y="3975810"/>
                        <a:ext cx="350838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6009425" y="4052492"/>
          <a:ext cx="7921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482600" imgH="215900" progId="Equation.DSMT4">
                  <p:embed/>
                </p:oleObj>
              </mc:Choice>
              <mc:Fallback>
                <p:oleObj r:id="rId20" imgW="482600" imgH="215900" progId="Equation.DSMT4">
                  <p:embed/>
                  <p:pic>
                    <p:nvPicPr>
                      <p:cNvPr id="0" name="对象 3686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09425" y="4052492"/>
                        <a:ext cx="792162" cy="357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7353837" y="3963638"/>
          <a:ext cx="4175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177800" imgH="215900" progId="Equation.DSMT4">
                  <p:embed/>
                </p:oleObj>
              </mc:Choice>
              <mc:Fallback>
                <p:oleObj r:id="rId22" imgW="177800" imgH="215900" progId="Equation.DSMT4">
                  <p:embed/>
                  <p:pic>
                    <p:nvPicPr>
                      <p:cNvPr id="0" name="对象 36869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53837" y="3963638"/>
                        <a:ext cx="417513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8057500" y="4033335"/>
          <a:ext cx="10080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533400" imgH="215900" progId="Equation.DSMT4">
                  <p:embed/>
                </p:oleObj>
              </mc:Choice>
              <mc:Fallback>
                <p:oleObj r:id="rId24" imgW="533400" imgH="215900" progId="Equation.DSMT4">
                  <p:embed/>
                  <p:pic>
                    <p:nvPicPr>
                      <p:cNvPr id="0" name="对象 36870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057500" y="4033335"/>
                        <a:ext cx="1008062" cy="414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2849875" y="4502707"/>
          <a:ext cx="688020" cy="36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6" imgW="381000" imgH="203200" progId="Equation.DSMT4">
                  <p:embed/>
                </p:oleObj>
              </mc:Choice>
              <mc:Fallback>
                <p:oleObj r:id="rId26" imgW="381000" imgH="203200" progId="Equation.DSMT4">
                  <p:embed/>
                  <p:pic>
                    <p:nvPicPr>
                      <p:cNvPr id="0" name="对象 3687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849875" y="4502707"/>
                        <a:ext cx="688020" cy="3612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2806480" y="4907890"/>
          <a:ext cx="674264" cy="39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8" imgW="342900" imgH="203200" progId="Equation.DSMT4">
                  <p:embed/>
                </p:oleObj>
              </mc:Choice>
              <mc:Fallback>
                <p:oleObj r:id="rId28" imgW="342900" imgH="203200" progId="Equation.DSMT4">
                  <p:embed/>
                  <p:pic>
                    <p:nvPicPr>
                      <p:cNvPr id="0" name="对象 36872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806480" y="4907890"/>
                        <a:ext cx="674264" cy="39320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矩形 35"/>
          <p:cNvSpPr/>
          <p:nvPr/>
        </p:nvSpPr>
        <p:spPr>
          <a:xfrm>
            <a:off x="3094145" y="4091445"/>
            <a:ext cx="325730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2" charset="0"/>
                <a:sym typeface="Arial" panose="020B0604020202020204" pitchFamily="34" charset="0"/>
              </a:rPr>
              <a:t>  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644132" y="5534126"/>
            <a:ext cx="6840538" cy="1728787"/>
            <a:chOff x="118" y="-752"/>
            <a:chExt cx="4309" cy="1089"/>
          </a:xfrm>
        </p:grpSpPr>
        <p:sp>
          <p:nvSpPr>
            <p:cNvPr id="39" name="矩形 38"/>
            <p:cNvSpPr/>
            <p:nvPr/>
          </p:nvSpPr>
          <p:spPr>
            <a:xfrm>
              <a:off x="498" y="29"/>
              <a:ext cx="502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98" y="0"/>
              <a:ext cx="161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98" y="0"/>
              <a:ext cx="29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   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98" y="0"/>
              <a:ext cx="205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 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98" y="0"/>
              <a:ext cx="29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   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98" y="0"/>
              <a:ext cx="205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 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98" y="0"/>
              <a:ext cx="205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 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98" y="29"/>
              <a:ext cx="502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98" y="29"/>
              <a:ext cx="502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98" y="0"/>
              <a:ext cx="161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98" y="0"/>
              <a:ext cx="29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   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98" y="0"/>
              <a:ext cx="205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 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98" y="0"/>
              <a:ext cx="29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   </a:t>
              </a:r>
              <a:endPara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81" y="337"/>
              <a:ext cx="502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18" y="-693"/>
              <a:ext cx="4309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所以当                                  时，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f(x)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取得最小值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54" name="对象 53"/>
            <p:cNvGraphicFramePr>
              <a:graphicFrameLocks noChangeAspect="1"/>
            </p:cNvGraphicFramePr>
            <p:nvPr/>
          </p:nvGraphicFramePr>
          <p:xfrm>
            <a:off x="751" y="-752"/>
            <a:ext cx="1406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0" imgW="1168400" imgH="254000" progId="Equation.DSMT4">
                    <p:embed/>
                  </p:oleObj>
                </mc:Choice>
                <mc:Fallback>
                  <p:oleObj r:id="rId30" imgW="1168400" imgH="254000" progId="Equation.DSMT4">
                    <p:embed/>
                    <p:pic>
                      <p:nvPicPr>
                        <p:cNvPr id="0" name="对象 36921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751" y="-752"/>
                          <a:ext cx="1406" cy="30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  <p:bldP spid="35850" grpId="0"/>
      <p:bldP spid="35852" grpId="0"/>
      <p:bldP spid="35853" grpId="0"/>
      <p:bldP spid="35854" grpId="0"/>
      <p:bldP spid="35855" grpId="0"/>
      <p:bldP spid="35856" grpId="0"/>
      <p:bldP spid="35857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37889"/>
          <p:cNvGrpSpPr/>
          <p:nvPr/>
        </p:nvGrpSpPr>
        <p:grpSpPr>
          <a:xfrm>
            <a:off x="-831006" y="280947"/>
            <a:ext cx="11742270" cy="3170239"/>
            <a:chOff x="0" y="-689"/>
            <a:chExt cx="4335" cy="1997"/>
          </a:xfrm>
        </p:grpSpPr>
        <p:graphicFrame>
          <p:nvGraphicFramePr>
            <p:cNvPr id="37891" name="对象 37890"/>
            <p:cNvGraphicFramePr>
              <a:graphicFrameLocks noChangeAspect="1"/>
            </p:cNvGraphicFramePr>
            <p:nvPr/>
          </p:nvGraphicFramePr>
          <p:xfrm>
            <a:off x="1034" y="-29"/>
            <a:ext cx="1542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511300" imgH="393700" progId="Equation.DSMT4">
                    <p:embed/>
                  </p:oleObj>
                </mc:Choice>
                <mc:Fallback>
                  <p:oleObj r:id="rId2" imgW="1511300" imgH="393700" progId="Equation.DSMT4">
                    <p:embed/>
                    <p:pic>
                      <p:nvPicPr>
                        <p:cNvPr id="0" name="对象 3789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34" y="-29"/>
                          <a:ext cx="1542" cy="3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2" name="对象 37891"/>
            <p:cNvGraphicFramePr>
              <a:graphicFrameLocks noChangeAspect="1"/>
            </p:cNvGraphicFramePr>
            <p:nvPr/>
          </p:nvGraphicFramePr>
          <p:xfrm>
            <a:off x="2734" y="77"/>
            <a:ext cx="408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43535" imgH="203200" progId="Equation.DSMT4">
                    <p:embed/>
                  </p:oleObj>
                </mc:Choice>
                <mc:Fallback>
                  <p:oleObj r:id="rId4" imgW="343535" imgH="203200" progId="Equation.DSMT4">
                    <p:embed/>
                    <p:pic>
                      <p:nvPicPr>
                        <p:cNvPr id="0" name="对象 3789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34" y="77"/>
                          <a:ext cx="408" cy="2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3" name="矩形 37892"/>
            <p:cNvSpPr/>
            <p:nvPr/>
          </p:nvSpPr>
          <p:spPr>
            <a:xfrm>
              <a:off x="0" y="63"/>
              <a:ext cx="199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                    2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、设函数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894" name="矩形 37893"/>
            <p:cNvSpPr/>
            <p:nvPr/>
          </p:nvSpPr>
          <p:spPr>
            <a:xfrm>
              <a:off x="2523" y="44"/>
              <a:ext cx="322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则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895" name="矩形 37894"/>
            <p:cNvSpPr/>
            <p:nvPr/>
          </p:nvSpPr>
          <p:spPr>
            <a:xfrm>
              <a:off x="389" y="-689"/>
              <a:ext cx="3946" cy="1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indent="200025">
                <a:lnSpc>
                  <a:spcPct val="250000"/>
                </a:lnSpc>
              </a:pP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2" charset="0"/>
                <a:sym typeface="Arial" panose="020B0604020202020204" pitchFamily="34" charset="0"/>
              </a:endParaRPr>
            </a:p>
            <a:p>
              <a:pPr indent="200025">
                <a:lnSpc>
                  <a:spcPct val="250000"/>
                </a:lnSpc>
              </a:pP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indent="200025" eaLnBrk="0" hangingPunct="0">
                <a:lnSpc>
                  <a:spcPct val="250000"/>
                </a:lnSpc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        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A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．有最大值	            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B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．有最小值	</a:t>
              </a:r>
            </a:p>
            <a:p>
              <a:pPr indent="200025" eaLnBrk="0" hangingPunct="0">
                <a:lnSpc>
                  <a:spcPct val="250000"/>
                </a:lnSpc>
              </a:pP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         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C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．是增函数		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D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2" charset="0"/>
                  <a:sym typeface="Arial" panose="020B0604020202020204" pitchFamily="34" charset="0"/>
                </a:rPr>
                <a:t>．是减函数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896" name="文本框 37895"/>
          <p:cNvSpPr txBox="1"/>
          <p:nvPr/>
        </p:nvSpPr>
        <p:spPr>
          <a:xfrm>
            <a:off x="8013271" y="1444585"/>
            <a:ext cx="431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2" charset="0"/>
                <a:sym typeface="Arial" panose="020B0604020202020204" pitchFamily="34" charset="0"/>
              </a:rPr>
              <a:t>B</a:t>
            </a:r>
            <a:endParaRPr lang="en-US" altLang="zh-CN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7424683" y="1529208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2" charset="0"/>
                <a:sym typeface="Arial" panose="020B0604020202020204" pitchFamily="34" charset="0"/>
              </a:rPr>
              <a:t> 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2" charset="0"/>
                <a:sym typeface="Arial" panose="020B0604020202020204" pitchFamily="34" charset="0"/>
              </a:rPr>
              <a:t>（            ）</a:t>
            </a:r>
            <a:endParaRPr lang="zh-CN" alt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文本框 38919"/>
          <p:cNvSpPr txBox="1"/>
          <p:nvPr/>
        </p:nvSpPr>
        <p:spPr>
          <a:xfrm>
            <a:off x="556397" y="1226657"/>
            <a:ext cx="11134034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f(x)=2x</a:t>
            </a:r>
            <a:r>
              <a:rPr lang="en-US" altLang="zh-CN" sz="2000" kern="0" baseline="3000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-6x</a:t>
            </a:r>
            <a:r>
              <a:rPr lang="en-US" altLang="zh-CN" sz="2000" kern="0" baseline="3000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+m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为常数），在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[-2 , 2]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上有最大值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，函数在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[-2 , 2]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上的最小值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_____.</a:t>
            </a:r>
          </a:p>
        </p:txBody>
      </p:sp>
      <p:sp>
        <p:nvSpPr>
          <p:cNvPr id="38921" name="文本框 38920"/>
          <p:cNvSpPr txBox="1"/>
          <p:nvPr/>
        </p:nvSpPr>
        <p:spPr>
          <a:xfrm>
            <a:off x="10327592" y="1226657"/>
            <a:ext cx="100806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-37</a:t>
            </a:r>
          </a:p>
        </p:txBody>
      </p:sp>
      <p:sp>
        <p:nvSpPr>
          <p:cNvPr id="38922" name="文本框 38921"/>
          <p:cNvSpPr txBox="1"/>
          <p:nvPr/>
        </p:nvSpPr>
        <p:spPr>
          <a:xfrm>
            <a:off x="581335" y="2084651"/>
            <a:ext cx="11861450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f(x)=x</a:t>
            </a:r>
            <a:r>
              <a:rPr lang="en-US" altLang="zh-CN" sz="2000" kern="0" baseline="3000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+ax+b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，满足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f(0)=0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，且在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x=1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时取得极小值，则实数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的值为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_____.</a:t>
            </a:r>
          </a:p>
        </p:txBody>
      </p:sp>
      <p:sp>
        <p:nvSpPr>
          <p:cNvPr id="38923" name="文本框 38922"/>
          <p:cNvSpPr txBox="1"/>
          <p:nvPr/>
        </p:nvSpPr>
        <p:spPr>
          <a:xfrm>
            <a:off x="9015432" y="2084651"/>
            <a:ext cx="7191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-3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  <p:bldP spid="38922" grpId="0"/>
      <p:bldP spid="389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39937"/>
          <p:cNvSpPr txBox="1"/>
          <p:nvPr/>
        </p:nvSpPr>
        <p:spPr>
          <a:xfrm>
            <a:off x="0" y="1054100"/>
            <a:ext cx="9214254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algn="ctr" fontAlgn="t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f(x)=x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2" charset="0"/>
                <a:sym typeface="Arial" panose="020B0604020202020204" pitchFamily="34" charset="0"/>
              </a:rPr>
              <a:t>³-3x+1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在闭区间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[-3,0]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上的最大值、最小值分别是（        ）</a:t>
            </a:r>
          </a:p>
          <a:p>
            <a:pPr marL="457200" algn="ctr" fontAlgn="t">
              <a:lnSpc>
                <a:spcPct val="200000"/>
              </a:lnSpc>
              <a:spcBef>
                <a:spcPct val="50000"/>
              </a:spcBef>
              <a:buFontTx/>
              <a:buAutoNum type="alphaUcPeriod"/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，－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             B. 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-17     </a:t>
            </a:r>
          </a:p>
          <a:p>
            <a:pPr marL="457200" algn="ctr" fontAlgn="t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 3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-17               D. 9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-19</a:t>
            </a:r>
          </a:p>
        </p:txBody>
      </p:sp>
      <p:sp>
        <p:nvSpPr>
          <p:cNvPr id="39946" name="文本框 39945"/>
          <p:cNvSpPr txBox="1"/>
          <p:nvPr/>
        </p:nvSpPr>
        <p:spPr>
          <a:xfrm>
            <a:off x="8008733" y="1303719"/>
            <a:ext cx="48122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fontAlgn="t">
              <a:spcBef>
                <a:spcPct val="50000"/>
              </a:spcBef>
            </a:pPr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40961"/>
          <p:cNvSpPr txBox="1"/>
          <p:nvPr/>
        </p:nvSpPr>
        <p:spPr>
          <a:xfrm>
            <a:off x="624620" y="1162495"/>
            <a:ext cx="9626341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的定义域为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，导函数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2" charset="0"/>
                <a:sym typeface="Arial" panose="020B0604020202020204" pitchFamily="34" charset="0"/>
              </a:rPr>
              <a:t>f ´(x)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的图象如图，则函数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）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FontTx/>
              <a:buAutoNum type="alphaUcPeriod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无极大值点，有两个极小值点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FontTx/>
              <a:buAutoNum type="alphaUcPeriod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有三个极大值点，两个极小值点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FontTx/>
              <a:buAutoNum type="alphaUcPeriod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有两个极大值点，两个极小值点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FontTx/>
              <a:buAutoNum type="alphaUcPeriod"/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有四个极大值点，无极小值点</a:t>
            </a:r>
          </a:p>
        </p:txBody>
      </p:sp>
      <p:sp>
        <p:nvSpPr>
          <p:cNvPr id="40963" name="直接连接符 40962"/>
          <p:cNvSpPr/>
          <p:nvPr/>
        </p:nvSpPr>
        <p:spPr>
          <a:xfrm>
            <a:off x="6102824" y="4335857"/>
            <a:ext cx="449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4" name="直接连接符 40963"/>
          <p:cNvSpPr/>
          <p:nvPr/>
        </p:nvSpPr>
        <p:spPr>
          <a:xfrm flipV="1">
            <a:off x="8269761" y="2422919"/>
            <a:ext cx="0" cy="3124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5" name="未知"/>
          <p:cNvSpPr/>
          <p:nvPr/>
        </p:nvSpPr>
        <p:spPr>
          <a:xfrm>
            <a:off x="6059961" y="2956319"/>
            <a:ext cx="4191000" cy="2324100"/>
          </a:xfrm>
          <a:custGeom>
            <a:avLst/>
            <a:gdLst/>
            <a:ahLst/>
            <a:cxnLst/>
            <a:rect l="0" t="0" r="0" b="0"/>
            <a:pathLst>
              <a:path w="2640" h="1464">
                <a:moveTo>
                  <a:pt x="0" y="384"/>
                </a:moveTo>
                <a:cubicBezTo>
                  <a:pt x="128" y="900"/>
                  <a:pt x="256" y="1416"/>
                  <a:pt x="432" y="1440"/>
                </a:cubicBezTo>
                <a:cubicBezTo>
                  <a:pt x="608" y="1464"/>
                  <a:pt x="776" y="560"/>
                  <a:pt x="1056" y="528"/>
                </a:cubicBezTo>
                <a:cubicBezTo>
                  <a:pt x="1336" y="496"/>
                  <a:pt x="1848" y="1336"/>
                  <a:pt x="2112" y="1248"/>
                </a:cubicBezTo>
                <a:cubicBezTo>
                  <a:pt x="2376" y="1160"/>
                  <a:pt x="2552" y="208"/>
                  <a:pt x="264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6" name="文本框 40965"/>
          <p:cNvSpPr txBox="1"/>
          <p:nvPr/>
        </p:nvSpPr>
        <p:spPr>
          <a:xfrm>
            <a:off x="7538931" y="1373724"/>
            <a:ext cx="1295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0967" name="文本框 40966"/>
          <p:cNvSpPr txBox="1"/>
          <p:nvPr/>
        </p:nvSpPr>
        <p:spPr>
          <a:xfrm>
            <a:off x="10338983" y="4251719"/>
            <a:ext cx="31290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40968" name="文本框 40967"/>
          <p:cNvSpPr txBox="1"/>
          <p:nvPr/>
        </p:nvSpPr>
        <p:spPr>
          <a:xfrm>
            <a:off x="8274369" y="4175519"/>
            <a:ext cx="32733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40969" name="文本框 40968"/>
          <p:cNvSpPr txBox="1"/>
          <p:nvPr/>
        </p:nvSpPr>
        <p:spPr>
          <a:xfrm>
            <a:off x="8357783" y="2499119"/>
            <a:ext cx="31290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40970" name="直接连接符 40969"/>
          <p:cNvSpPr/>
          <p:nvPr/>
        </p:nvSpPr>
        <p:spPr>
          <a:xfrm flipV="1">
            <a:off x="10479561" y="5242319"/>
            <a:ext cx="2286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1" name="直接连接符 40970"/>
          <p:cNvSpPr/>
          <p:nvPr/>
        </p:nvSpPr>
        <p:spPr>
          <a:xfrm>
            <a:off x="6031386" y="5343919"/>
            <a:ext cx="3810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2" name="直接连接符 40971"/>
          <p:cNvSpPr/>
          <p:nvPr/>
        </p:nvSpPr>
        <p:spPr>
          <a:xfrm flipV="1">
            <a:off x="7255349" y="5343919"/>
            <a:ext cx="3810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3" name="直接连接符 40972"/>
          <p:cNvSpPr/>
          <p:nvPr/>
        </p:nvSpPr>
        <p:spPr>
          <a:xfrm>
            <a:off x="8334849" y="5415357"/>
            <a:ext cx="3048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4" name="直接连接符 40973"/>
          <p:cNvSpPr/>
          <p:nvPr/>
        </p:nvSpPr>
        <p:spPr>
          <a:xfrm flipV="1">
            <a:off x="9415936" y="5343919"/>
            <a:ext cx="3810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文本框 41986"/>
          <p:cNvSpPr txBox="1"/>
          <p:nvPr/>
        </p:nvSpPr>
        <p:spPr>
          <a:xfrm>
            <a:off x="652772" y="1268572"/>
            <a:ext cx="8225010" cy="5386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 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求函数                             在区间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[-1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3]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上的最大值与最小值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41988" name="对象 41987"/>
          <p:cNvGraphicFramePr>
            <a:graphicFrameLocks noChangeAspect="1"/>
          </p:cNvGraphicFramePr>
          <p:nvPr/>
        </p:nvGraphicFramePr>
        <p:xfrm>
          <a:off x="1936750" y="1072606"/>
          <a:ext cx="17970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67435" imgH="419100" progId="Equation.DSMT4">
                  <p:embed/>
                </p:oleObj>
              </mc:Choice>
              <mc:Fallback>
                <p:oleObj r:id="rId2" imgW="1067435" imgH="419100" progId="Equation.DSMT4">
                  <p:embed/>
                  <p:pic>
                    <p:nvPicPr>
                      <p:cNvPr id="0" name="对象 4198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36750" y="1072606"/>
                        <a:ext cx="1797050" cy="935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文本框 41988"/>
          <p:cNvSpPr txBox="1"/>
          <p:nvPr/>
        </p:nvSpPr>
        <p:spPr>
          <a:xfrm>
            <a:off x="774459" y="3446656"/>
            <a:ext cx="756126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令                   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</a:t>
            </a:r>
          </a:p>
        </p:txBody>
      </p:sp>
      <p:grpSp>
        <p:nvGrpSpPr>
          <p:cNvPr id="41990" name="组合 41989"/>
          <p:cNvGrpSpPr/>
          <p:nvPr/>
        </p:nvGrpSpPr>
        <p:grpSpPr>
          <a:xfrm>
            <a:off x="774459" y="2203610"/>
            <a:ext cx="5519738" cy="2609848"/>
            <a:chOff x="0" y="56"/>
            <a:chExt cx="3477" cy="1644"/>
          </a:xfrm>
        </p:grpSpPr>
        <p:grpSp>
          <p:nvGrpSpPr>
            <p:cNvPr id="41991" name="组合 41990"/>
            <p:cNvGrpSpPr/>
            <p:nvPr/>
          </p:nvGrpSpPr>
          <p:grpSpPr>
            <a:xfrm>
              <a:off x="0" y="56"/>
              <a:ext cx="1732" cy="499"/>
              <a:chOff x="0" y="56"/>
              <a:chExt cx="1732" cy="499"/>
            </a:xfrm>
          </p:grpSpPr>
          <p:sp>
            <p:nvSpPr>
              <p:cNvPr id="41992" name="文本框 41991"/>
              <p:cNvSpPr txBox="1"/>
              <p:nvPr/>
            </p:nvSpPr>
            <p:spPr>
              <a:xfrm>
                <a:off x="0" y="182"/>
                <a:ext cx="545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0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解</a:t>
                </a:r>
                <a:r>
                  <a:rPr lang="en-US" altLang="zh-CN" sz="20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:</a:t>
                </a:r>
              </a:p>
            </p:txBody>
          </p:sp>
          <p:graphicFrame>
            <p:nvGraphicFramePr>
              <p:cNvPr id="41993" name="对象 41992"/>
              <p:cNvGraphicFramePr>
                <a:graphicFrameLocks noChangeAspect="1"/>
              </p:cNvGraphicFramePr>
              <p:nvPr/>
            </p:nvGraphicFramePr>
            <p:xfrm>
              <a:off x="339" y="56"/>
              <a:ext cx="1393" cy="4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1270000" imgH="444500" progId="Equation.DSMT4">
                      <p:embed/>
                    </p:oleObj>
                  </mc:Choice>
                  <mc:Fallback>
                    <p:oleObj r:id="rId4" imgW="1270000" imgH="444500" progId="Equation.DSMT4">
                      <p:embed/>
                      <p:pic>
                        <p:nvPicPr>
                          <p:cNvPr id="0" name="对象 41992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39" y="56"/>
                            <a:ext cx="1393" cy="49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1994" name="对象 41993"/>
            <p:cNvGraphicFramePr>
              <a:graphicFrameLocks noChangeAspect="1"/>
            </p:cNvGraphicFramePr>
            <p:nvPr/>
          </p:nvGraphicFramePr>
          <p:xfrm>
            <a:off x="339" y="820"/>
            <a:ext cx="784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596900" imgH="203200" progId="Equation.DSMT4">
                    <p:embed/>
                  </p:oleObj>
                </mc:Choice>
                <mc:Fallback>
                  <p:oleObj r:id="rId6" imgW="596900" imgH="203200" progId="Equation.DSMT4">
                    <p:embed/>
                    <p:pic>
                      <p:nvPicPr>
                        <p:cNvPr id="0" name="对象 4199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9" y="820"/>
                          <a:ext cx="784" cy="2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5" name="对象 41994"/>
            <p:cNvGraphicFramePr>
              <a:graphicFrameLocks noChangeAspect="1"/>
            </p:cNvGraphicFramePr>
            <p:nvPr/>
          </p:nvGraphicFramePr>
          <p:xfrm>
            <a:off x="50" y="1333"/>
            <a:ext cx="3427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499995" imgH="254000" progId="Equation.DSMT4">
                    <p:embed/>
                  </p:oleObj>
                </mc:Choice>
                <mc:Fallback>
                  <p:oleObj r:id="rId8" imgW="2499995" imgH="254000" progId="Equation.DSMT4">
                    <p:embed/>
                    <p:pic>
                      <p:nvPicPr>
                        <p:cNvPr id="0" name="对象 4199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0" y="1333"/>
                          <a:ext cx="3427" cy="3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2772" y="5161250"/>
            <a:ext cx="70770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相应的函数值为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703563" y="4979206"/>
          <a:ext cx="3703054" cy="764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513330" imgH="431800" progId="Equation.DSMT4">
                  <p:embed/>
                </p:oleObj>
              </mc:Choice>
              <mc:Fallback>
                <p:oleObj r:id="rId10" imgW="2513330" imgH="431800" progId="Equation.DSMT4">
                  <p:embed/>
                  <p:pic>
                    <p:nvPicPr>
                      <p:cNvPr id="0" name="对象 430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03563" y="4979206"/>
                        <a:ext cx="3703054" cy="76419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109565" y="2399636"/>
            <a:ext cx="74882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在区间端点的函数值为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:f(-1)=6,f(3)=0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109565" y="2900619"/>
            <a:ext cx="7993063" cy="2660651"/>
            <a:chOff x="-431" y="-2206"/>
            <a:chExt cx="5035" cy="1676"/>
          </a:xfrm>
        </p:grpSpPr>
        <p:sp>
          <p:nvSpPr>
            <p:cNvPr id="17" name="文本框 16"/>
            <p:cNvSpPr txBox="1"/>
            <p:nvPr/>
          </p:nvSpPr>
          <p:spPr>
            <a:xfrm>
              <a:off x="-431" y="-2129"/>
              <a:ext cx="5035" cy="6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比较得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 f(x)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在点                      处取得最大值</a:t>
              </a:r>
            </a:p>
            <a:p>
              <a:endPara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在点                   处取得最小值</a:t>
              </a:r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814" y="-2206"/>
            <a:ext cx="747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685800" imgH="254000" progId="Equation.DSMT4">
                    <p:embed/>
                  </p:oleObj>
                </mc:Choice>
                <mc:Fallback>
                  <p:oleObj r:id="rId12" imgW="685800" imgH="254000" progId="Equation.DSMT4">
                    <p:embed/>
                    <p:pic>
                      <p:nvPicPr>
                        <p:cNvPr id="0" name="对象 43014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14" y="-2206"/>
                          <a:ext cx="747" cy="3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1767" y="-1881"/>
            <a:ext cx="952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609600" imgH="431800" progId="Equation.DSMT4">
                    <p:embed/>
                  </p:oleObj>
                </mc:Choice>
                <mc:Fallback>
                  <p:oleObj r:id="rId14" imgW="609600" imgH="431800" progId="Equation.DSMT4">
                    <p:embed/>
                    <p:pic>
                      <p:nvPicPr>
                        <p:cNvPr id="0" name="对象 4301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767" y="-1881"/>
                          <a:ext cx="952" cy="6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/>
          </p:nvGraphicFramePr>
          <p:xfrm>
            <a:off x="-84" y="-1807"/>
            <a:ext cx="802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735965" imgH="254000" progId="Equation.DSMT4">
                    <p:embed/>
                  </p:oleObj>
                </mc:Choice>
                <mc:Fallback>
                  <p:oleObj r:id="rId16" imgW="735965" imgH="254000" progId="Equation.DSMT4">
                    <p:embed/>
                    <p:pic>
                      <p:nvPicPr>
                        <p:cNvPr id="0" name="对象 43016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-84" y="-1807"/>
                          <a:ext cx="802" cy="3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1881" y="-1165"/>
            <a:ext cx="956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558800" imgH="431800" progId="Equation.DSMT4">
                    <p:embed/>
                  </p:oleObj>
                </mc:Choice>
                <mc:Fallback>
                  <p:oleObj r:id="rId18" imgW="558800" imgH="431800" progId="Equation.DSMT4">
                    <p:embed/>
                    <p:pic>
                      <p:nvPicPr>
                        <p:cNvPr id="0" name="对象 43017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881" y="-1165"/>
                          <a:ext cx="956" cy="6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4097"/>
          <p:cNvSpPr/>
          <p:nvPr/>
        </p:nvSpPr>
        <p:spPr>
          <a:xfrm>
            <a:off x="660400" y="1232174"/>
            <a:ext cx="3098799" cy="2996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zh-CN" altLang="en-US" sz="2000" kern="0">
                <a:ln w="12700" cap="flat" cmpd="sng">
                  <a:solidFill>
                    <a:srgbClr val="FF99CC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8200">
                        <a:alpha val="50000"/>
                      </a:srgbClr>
                    </a:gs>
                    <a:gs pos="5000">
                      <a:srgbClr val="FF0000">
                        <a:alpha val="55000"/>
                      </a:srgbClr>
                    </a:gs>
                    <a:gs pos="17500">
                      <a:srgbClr val="BA0066">
                        <a:alpha val="67500"/>
                      </a:srgbClr>
                    </a:gs>
                    <a:gs pos="35000">
                      <a:srgbClr val="66008F">
                        <a:alpha val="85000"/>
                      </a:srgbClr>
                    </a:gs>
                    <a:gs pos="50000">
                      <a:srgbClr val="000082">
                        <a:alpha val="100000"/>
                      </a:srgbClr>
                    </a:gs>
                    <a:gs pos="65000">
                      <a:srgbClr val="66008F">
                        <a:alpha val="85000"/>
                      </a:srgbClr>
                    </a:gs>
                    <a:gs pos="82500">
                      <a:srgbClr val="BA0066">
                        <a:alpha val="67500"/>
                      </a:srgbClr>
                    </a:gs>
                    <a:gs pos="95000">
                      <a:srgbClr val="FF0000">
                        <a:alpha val="55000"/>
                      </a:srgbClr>
                    </a:gs>
                    <a:gs pos="100000">
                      <a:srgbClr val="FF8200">
                        <a:alpha val="50000"/>
                      </a:srgbClr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求解函数极值的步骤</a:t>
            </a:r>
          </a:p>
        </p:txBody>
      </p:sp>
      <p:grpSp>
        <p:nvGrpSpPr>
          <p:cNvPr id="4100" name="组合 4099"/>
          <p:cNvGrpSpPr/>
          <p:nvPr/>
        </p:nvGrpSpPr>
        <p:grpSpPr>
          <a:xfrm>
            <a:off x="568788" y="1725519"/>
            <a:ext cx="6769100" cy="600074"/>
            <a:chOff x="0" y="-23"/>
            <a:chExt cx="4264" cy="378"/>
          </a:xfrm>
        </p:grpSpPr>
        <p:sp>
          <p:nvSpPr>
            <p:cNvPr id="4101" name="文本框 4100"/>
            <p:cNvSpPr txBox="1"/>
            <p:nvPr/>
          </p:nvSpPr>
          <p:spPr>
            <a:xfrm>
              <a:off x="0" y="0"/>
              <a:ext cx="4264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解方程                      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                         时：</a:t>
              </a:r>
            </a:p>
          </p:txBody>
        </p:sp>
        <p:graphicFrame>
          <p:nvGraphicFramePr>
            <p:cNvPr id="4102" name="对象 4101"/>
            <p:cNvGraphicFramePr>
              <a:graphicFrameLocks noChangeAspect="1"/>
            </p:cNvGraphicFramePr>
            <p:nvPr/>
          </p:nvGraphicFramePr>
          <p:xfrm>
            <a:off x="638" y="-23"/>
            <a:ext cx="791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22300" imgH="254000" progId="Equation.DSMT4">
                    <p:embed/>
                  </p:oleObj>
                </mc:Choice>
                <mc:Fallback>
                  <p:oleObj r:id="rId2" imgW="622300" imgH="254000" progId="Equation.DSMT4">
                    <p:embed/>
                    <p:pic>
                      <p:nvPicPr>
                        <p:cNvPr id="0" name="对象 410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38" y="-23"/>
                          <a:ext cx="791" cy="32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对象 4102"/>
            <p:cNvGraphicFramePr>
              <a:graphicFrameLocks noChangeAspect="1"/>
            </p:cNvGraphicFramePr>
            <p:nvPr/>
          </p:nvGraphicFramePr>
          <p:xfrm>
            <a:off x="1949" y="-15"/>
            <a:ext cx="998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685800" imgH="254000" progId="Equation.DSMT4">
                    <p:embed/>
                  </p:oleObj>
                </mc:Choice>
                <mc:Fallback>
                  <p:oleObj r:id="rId4" imgW="685800" imgH="254000" progId="Equation.DSMT4">
                    <p:embed/>
                    <p:pic>
                      <p:nvPicPr>
                        <p:cNvPr id="0" name="对象 410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49" y="-15"/>
                          <a:ext cx="998" cy="3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4" name="文本框 4103"/>
          <p:cNvSpPr txBox="1"/>
          <p:nvPr/>
        </p:nvSpPr>
        <p:spPr>
          <a:xfrm>
            <a:off x="437400" y="2320728"/>
            <a:ext cx="10987576" cy="4346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）如果在         附近的左侧                        ，右侧                         ，那么                    是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极大值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grpSp>
        <p:nvGrpSpPr>
          <p:cNvPr id="4105" name="组合 4104"/>
          <p:cNvGrpSpPr>
            <a:grpSpLocks noChangeAspect="1"/>
          </p:cNvGrpSpPr>
          <p:nvPr/>
        </p:nvGrpSpPr>
        <p:grpSpPr>
          <a:xfrm>
            <a:off x="2030632" y="2133951"/>
            <a:ext cx="7972426" cy="731838"/>
            <a:chOff x="377" y="-974"/>
            <a:chExt cx="5022" cy="461"/>
          </a:xfrm>
        </p:grpSpPr>
        <p:graphicFrame>
          <p:nvGraphicFramePr>
            <p:cNvPr id="4106" name="对象 4105"/>
            <p:cNvGraphicFramePr>
              <a:graphicFrameLocks noChangeAspect="1"/>
            </p:cNvGraphicFramePr>
            <p:nvPr/>
          </p:nvGraphicFramePr>
          <p:xfrm>
            <a:off x="377" y="-974"/>
            <a:ext cx="333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5100" imgH="228600" progId="Equation.DSMT4">
                    <p:embed/>
                  </p:oleObj>
                </mc:Choice>
                <mc:Fallback>
                  <p:oleObj r:id="rId6" imgW="165100" imgH="228600" progId="Equation.DSMT4">
                    <p:embed/>
                    <p:pic>
                      <p:nvPicPr>
                        <p:cNvPr id="0" name="对象 410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7" y="-974"/>
                          <a:ext cx="333" cy="4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" name="对象 4106"/>
            <p:cNvGraphicFramePr>
              <a:graphicFrameLocks noChangeAspect="1"/>
            </p:cNvGraphicFramePr>
            <p:nvPr/>
          </p:nvGraphicFramePr>
          <p:xfrm>
            <a:off x="4900" y="-870"/>
            <a:ext cx="499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19100" imgH="254000" progId="Equation.DSMT4">
                    <p:embed/>
                  </p:oleObj>
                </mc:Choice>
                <mc:Fallback>
                  <p:oleObj r:id="rId8" imgW="419100" imgH="254000" progId="Equation.DSMT4">
                    <p:embed/>
                    <p:pic>
                      <p:nvPicPr>
                        <p:cNvPr id="0" name="对象 410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00" y="-870"/>
                          <a:ext cx="499" cy="3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对象 4107"/>
            <p:cNvGraphicFramePr>
              <a:graphicFrameLocks noChangeAspect="1"/>
            </p:cNvGraphicFramePr>
            <p:nvPr/>
          </p:nvGraphicFramePr>
          <p:xfrm>
            <a:off x="1586" y="-847"/>
            <a:ext cx="817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622300" imgH="254000" progId="Equation.DSMT4">
                    <p:embed/>
                  </p:oleObj>
                </mc:Choice>
                <mc:Fallback>
                  <p:oleObj r:id="rId10" imgW="622300" imgH="254000" progId="Equation.DSMT4">
                    <p:embed/>
                    <p:pic>
                      <p:nvPicPr>
                        <p:cNvPr id="0" name="对象 410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86" y="-847"/>
                          <a:ext cx="817" cy="3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9" name="对象 4108"/>
            <p:cNvGraphicFramePr>
              <a:graphicFrameLocks noChangeAspect="1"/>
            </p:cNvGraphicFramePr>
            <p:nvPr/>
          </p:nvGraphicFramePr>
          <p:xfrm>
            <a:off x="3098" y="-884"/>
            <a:ext cx="907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622300" imgH="254000" progId="Equation.DSMT4">
                    <p:embed/>
                  </p:oleObj>
                </mc:Choice>
                <mc:Fallback>
                  <p:oleObj r:id="rId12" imgW="622300" imgH="254000" progId="Equation.DSMT4">
                    <p:embed/>
                    <p:pic>
                      <p:nvPicPr>
                        <p:cNvPr id="0" name="对象 410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98" y="-884"/>
                          <a:ext cx="907" cy="3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10" name="文本框 4109"/>
          <p:cNvSpPr txBox="1"/>
          <p:nvPr/>
        </p:nvSpPr>
        <p:spPr>
          <a:xfrm>
            <a:off x="437400" y="2915708"/>
            <a:ext cx="1165076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）如果在         附近的左侧                       ，右侧                          ，那么                 是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极小值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grpSp>
        <p:nvGrpSpPr>
          <p:cNvPr id="4111" name="组合 4110"/>
          <p:cNvGrpSpPr>
            <a:grpSpLocks noChangeAspect="1"/>
          </p:cNvGrpSpPr>
          <p:nvPr/>
        </p:nvGrpSpPr>
        <p:grpSpPr>
          <a:xfrm>
            <a:off x="2042781" y="2765304"/>
            <a:ext cx="7686676" cy="731838"/>
            <a:chOff x="-459" y="-1452"/>
            <a:chExt cx="4842" cy="461"/>
          </a:xfrm>
        </p:grpSpPr>
        <p:graphicFrame>
          <p:nvGraphicFramePr>
            <p:cNvPr id="4112" name="对象 4111"/>
            <p:cNvGraphicFramePr>
              <a:graphicFrameLocks noChangeAspect="1"/>
            </p:cNvGraphicFramePr>
            <p:nvPr/>
          </p:nvGraphicFramePr>
          <p:xfrm>
            <a:off x="-459" y="-1452"/>
            <a:ext cx="333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65100" imgH="228600" progId="Equation.DSMT4">
                    <p:embed/>
                  </p:oleObj>
                </mc:Choice>
                <mc:Fallback>
                  <p:oleObj r:id="rId14" imgW="165100" imgH="228600" progId="Equation.DSMT4">
                    <p:embed/>
                    <p:pic>
                      <p:nvPicPr>
                        <p:cNvPr id="0" name="对象 411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-459" y="-1452"/>
                          <a:ext cx="333" cy="4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3" name="对象 4112"/>
            <p:cNvGraphicFramePr>
              <a:graphicFrameLocks noChangeAspect="1"/>
            </p:cNvGraphicFramePr>
            <p:nvPr/>
          </p:nvGraphicFramePr>
          <p:xfrm>
            <a:off x="3884" y="-1343"/>
            <a:ext cx="499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419100" imgH="254000" progId="Equation.DSMT4">
                    <p:embed/>
                  </p:oleObj>
                </mc:Choice>
                <mc:Fallback>
                  <p:oleObj r:id="rId15" imgW="419100" imgH="254000" progId="Equation.DSMT4">
                    <p:embed/>
                    <p:pic>
                      <p:nvPicPr>
                        <p:cNvPr id="0" name="对象 411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84" y="-1343"/>
                          <a:ext cx="499" cy="3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4" name="对象 4113"/>
            <p:cNvGraphicFramePr>
              <a:graphicFrameLocks noChangeAspect="1"/>
            </p:cNvGraphicFramePr>
            <p:nvPr/>
          </p:nvGraphicFramePr>
          <p:xfrm>
            <a:off x="769" y="-1372"/>
            <a:ext cx="817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622300" imgH="254000" progId="Equation.DSMT4">
                    <p:embed/>
                  </p:oleObj>
                </mc:Choice>
                <mc:Fallback>
                  <p:oleObj r:id="rId16" imgW="622300" imgH="254000" progId="Equation.DSMT4">
                    <p:embed/>
                    <p:pic>
                      <p:nvPicPr>
                        <p:cNvPr id="0" name="对象 4113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69" y="-1372"/>
                          <a:ext cx="817" cy="3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5" name="对象 4114"/>
            <p:cNvGraphicFramePr>
              <a:graphicFrameLocks noChangeAspect="1"/>
            </p:cNvGraphicFramePr>
            <p:nvPr/>
          </p:nvGraphicFramePr>
          <p:xfrm>
            <a:off x="2254" y="-1362"/>
            <a:ext cx="907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622300" imgH="254000" progId="Equation.DSMT4">
                    <p:embed/>
                  </p:oleObj>
                </mc:Choice>
                <mc:Fallback>
                  <p:oleObj r:id="rId18" imgW="622300" imgH="254000" progId="Equation.DSMT4">
                    <p:embed/>
                    <p:pic>
                      <p:nvPicPr>
                        <p:cNvPr id="0" name="对象 4114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254" y="-1362"/>
                          <a:ext cx="907" cy="3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文本框 33799"/>
          <p:cNvSpPr txBox="1"/>
          <p:nvPr/>
        </p:nvSpPr>
        <p:spPr>
          <a:xfrm>
            <a:off x="0" y="1271046"/>
            <a:ext cx="8475260" cy="477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一般地，求函数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上的最大值与最小值的步骤如下：</a:t>
            </a:r>
          </a:p>
        </p:txBody>
      </p:sp>
      <p:sp>
        <p:nvSpPr>
          <p:cNvPr id="33801" name="文本框 33800"/>
          <p:cNvSpPr txBox="1"/>
          <p:nvPr/>
        </p:nvSpPr>
        <p:spPr>
          <a:xfrm>
            <a:off x="506695" y="1922507"/>
            <a:ext cx="64801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）求函数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内的极值；</a:t>
            </a:r>
          </a:p>
        </p:txBody>
      </p:sp>
      <p:sp>
        <p:nvSpPr>
          <p:cNvPr id="33802" name="文本框 33801"/>
          <p:cNvSpPr txBox="1"/>
          <p:nvPr/>
        </p:nvSpPr>
        <p:spPr>
          <a:xfrm>
            <a:off x="506695" y="2322617"/>
            <a:ext cx="1101220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）将函数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的各极值与端点处的函数值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f(a),f(b)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比较，其中最大的一个是最大值，最小的一个是最小值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3" name="矩形 12"/>
          <p:cNvSpPr/>
          <p:nvPr/>
        </p:nvSpPr>
        <p:spPr>
          <a:xfrm>
            <a:off x="583547" y="3558853"/>
            <a:ext cx="108585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函数的极值是在局部范围内讨论问题，是一个局部概念，而函数的最值是对整个定义域而言，是在整体范围内讨论问题，是一个整体性的概念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/>
      <p:bldP spid="3380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8" t="7703" r="58822" b="76113"/>
          <a:stretch>
            <a:fillRect/>
          </a:stretch>
        </p:blipFill>
        <p:spPr>
          <a:xfrm>
            <a:off x="966232" y="580377"/>
            <a:ext cx="1161680" cy="1142689"/>
          </a:xfrm>
          <a:custGeom>
            <a:avLst/>
            <a:gdLst>
              <a:gd name="connsiteX0" fmla="*/ 0 w 1161680"/>
              <a:gd name="connsiteY0" fmla="*/ 0 h 1142689"/>
              <a:gd name="connsiteX1" fmla="*/ 1161680 w 1161680"/>
              <a:gd name="connsiteY1" fmla="*/ 0 h 1142689"/>
              <a:gd name="connsiteX2" fmla="*/ 1161680 w 1161680"/>
              <a:gd name="connsiteY2" fmla="*/ 1142689 h 1142689"/>
              <a:gd name="connsiteX3" fmla="*/ 0 w 1161680"/>
              <a:gd name="connsiteY3" fmla="*/ 1142689 h 1142689"/>
              <a:gd name="connsiteX4" fmla="*/ 0 w 1161680"/>
              <a:gd name="connsiteY4" fmla="*/ 0 h 11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680" h="1142689">
                <a:moveTo>
                  <a:pt x="0" y="0"/>
                </a:moveTo>
                <a:lnTo>
                  <a:pt x="1161680" y="0"/>
                </a:lnTo>
                <a:lnTo>
                  <a:pt x="1161680" y="1142689"/>
                </a:lnTo>
                <a:lnTo>
                  <a:pt x="0" y="11426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9" t="19435" r="39075" b="53376"/>
          <a:stretch>
            <a:fillRect/>
          </a:stretch>
        </p:blipFill>
        <p:spPr>
          <a:xfrm>
            <a:off x="2210763" y="1408728"/>
            <a:ext cx="2013995" cy="1919568"/>
          </a:xfrm>
          <a:custGeom>
            <a:avLst/>
            <a:gdLst>
              <a:gd name="connsiteX0" fmla="*/ 0 w 2013995"/>
              <a:gd name="connsiteY0" fmla="*/ 0 h 1919568"/>
              <a:gd name="connsiteX1" fmla="*/ 2013995 w 2013995"/>
              <a:gd name="connsiteY1" fmla="*/ 0 h 1919568"/>
              <a:gd name="connsiteX2" fmla="*/ 2013995 w 2013995"/>
              <a:gd name="connsiteY2" fmla="*/ 1919568 h 1919568"/>
              <a:gd name="connsiteX3" fmla="*/ 0 w 2013995"/>
              <a:gd name="connsiteY3" fmla="*/ 1919568 h 1919568"/>
              <a:gd name="connsiteX4" fmla="*/ 0 w 2013995"/>
              <a:gd name="connsiteY4" fmla="*/ 0 h 19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995" h="1919568">
                <a:moveTo>
                  <a:pt x="0" y="0"/>
                </a:moveTo>
                <a:lnTo>
                  <a:pt x="2013995" y="0"/>
                </a:lnTo>
                <a:lnTo>
                  <a:pt x="2013995" y="1919568"/>
                </a:lnTo>
                <a:lnTo>
                  <a:pt x="0" y="19195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1" t="25057" r="58822" b="29100"/>
          <a:stretch>
            <a:fillRect/>
          </a:stretch>
        </p:blipFill>
        <p:spPr>
          <a:xfrm>
            <a:off x="208344" y="1805650"/>
            <a:ext cx="1919568" cy="3236652"/>
          </a:xfrm>
          <a:custGeom>
            <a:avLst/>
            <a:gdLst>
              <a:gd name="connsiteX0" fmla="*/ 0 w 1919568"/>
              <a:gd name="connsiteY0" fmla="*/ 0 h 3236652"/>
              <a:gd name="connsiteX1" fmla="*/ 1919568 w 1919568"/>
              <a:gd name="connsiteY1" fmla="*/ 0 h 3236652"/>
              <a:gd name="connsiteX2" fmla="*/ 1919568 w 1919568"/>
              <a:gd name="connsiteY2" fmla="*/ 3236652 h 3236652"/>
              <a:gd name="connsiteX3" fmla="*/ 0 w 1919568"/>
              <a:gd name="connsiteY3" fmla="*/ 3236652 h 3236652"/>
              <a:gd name="connsiteX4" fmla="*/ 0 w 1919568"/>
              <a:gd name="connsiteY4" fmla="*/ 0 h 323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568" h="3236652">
                <a:moveTo>
                  <a:pt x="0" y="0"/>
                </a:moveTo>
                <a:lnTo>
                  <a:pt x="1919568" y="0"/>
                </a:lnTo>
                <a:lnTo>
                  <a:pt x="1919568" y="3236652"/>
                </a:lnTo>
                <a:lnTo>
                  <a:pt x="0" y="32366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9" t="47655" r="39075" b="25157"/>
          <a:stretch>
            <a:fillRect/>
          </a:stretch>
        </p:blipFill>
        <p:spPr>
          <a:xfrm>
            <a:off x="2210763" y="3401131"/>
            <a:ext cx="2013995" cy="1919568"/>
          </a:xfrm>
          <a:custGeom>
            <a:avLst/>
            <a:gdLst>
              <a:gd name="connsiteX0" fmla="*/ 0 w 2013995"/>
              <a:gd name="connsiteY0" fmla="*/ 0 h 1919568"/>
              <a:gd name="connsiteX1" fmla="*/ 2013995 w 2013995"/>
              <a:gd name="connsiteY1" fmla="*/ 0 h 1919568"/>
              <a:gd name="connsiteX2" fmla="*/ 2013995 w 2013995"/>
              <a:gd name="connsiteY2" fmla="*/ 1919568 h 1919568"/>
              <a:gd name="connsiteX3" fmla="*/ 0 w 2013995"/>
              <a:gd name="connsiteY3" fmla="*/ 1919568 h 1919568"/>
              <a:gd name="connsiteX4" fmla="*/ 0 w 2013995"/>
              <a:gd name="connsiteY4" fmla="*/ 0 h 19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995" h="1919568">
                <a:moveTo>
                  <a:pt x="0" y="0"/>
                </a:moveTo>
                <a:lnTo>
                  <a:pt x="2013995" y="0"/>
                </a:lnTo>
                <a:lnTo>
                  <a:pt x="2013995" y="1919568"/>
                </a:lnTo>
                <a:lnTo>
                  <a:pt x="0" y="19195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72070" r="67860" b="11745"/>
          <a:stretch>
            <a:fillRect/>
          </a:stretch>
        </p:blipFill>
        <p:spPr>
          <a:xfrm>
            <a:off x="6448" y="5124888"/>
            <a:ext cx="1161680" cy="1142689"/>
          </a:xfrm>
          <a:custGeom>
            <a:avLst/>
            <a:gdLst>
              <a:gd name="connsiteX0" fmla="*/ 0 w 1161680"/>
              <a:gd name="connsiteY0" fmla="*/ 0 h 1142689"/>
              <a:gd name="connsiteX1" fmla="*/ 1161680 w 1161680"/>
              <a:gd name="connsiteY1" fmla="*/ 0 h 1142689"/>
              <a:gd name="connsiteX2" fmla="*/ 1161680 w 1161680"/>
              <a:gd name="connsiteY2" fmla="*/ 1142689 h 1142689"/>
              <a:gd name="connsiteX3" fmla="*/ 0 w 1161680"/>
              <a:gd name="connsiteY3" fmla="*/ 1142689 h 1142689"/>
              <a:gd name="connsiteX4" fmla="*/ 0 w 1161680"/>
              <a:gd name="connsiteY4" fmla="*/ 0 h 11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680" h="1142689">
                <a:moveTo>
                  <a:pt x="0" y="0"/>
                </a:moveTo>
                <a:lnTo>
                  <a:pt x="1161680" y="0"/>
                </a:lnTo>
                <a:lnTo>
                  <a:pt x="1161680" y="1142689"/>
                </a:lnTo>
                <a:lnTo>
                  <a:pt x="0" y="11426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5875" r="39075" b="8464"/>
          <a:stretch>
            <a:fillRect/>
          </a:stretch>
        </p:blipFill>
        <p:spPr>
          <a:xfrm>
            <a:off x="3064651" y="5393534"/>
            <a:ext cx="1160107" cy="1105714"/>
          </a:xfrm>
          <a:custGeom>
            <a:avLst/>
            <a:gdLst>
              <a:gd name="connsiteX0" fmla="*/ 0 w 1160107"/>
              <a:gd name="connsiteY0" fmla="*/ 0 h 1105714"/>
              <a:gd name="connsiteX1" fmla="*/ 1160107 w 1160107"/>
              <a:gd name="connsiteY1" fmla="*/ 0 h 1105714"/>
              <a:gd name="connsiteX2" fmla="*/ 1160107 w 1160107"/>
              <a:gd name="connsiteY2" fmla="*/ 1105714 h 1105714"/>
              <a:gd name="connsiteX3" fmla="*/ 0 w 1160107"/>
              <a:gd name="connsiteY3" fmla="*/ 1105714 h 1105714"/>
              <a:gd name="connsiteX4" fmla="*/ 0 w 1160107"/>
              <a:gd name="connsiteY4" fmla="*/ 0 h 11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107" h="1105714">
                <a:moveTo>
                  <a:pt x="0" y="0"/>
                </a:moveTo>
                <a:lnTo>
                  <a:pt x="1160107" y="0"/>
                </a:lnTo>
                <a:lnTo>
                  <a:pt x="1160107" y="1105714"/>
                </a:lnTo>
                <a:lnTo>
                  <a:pt x="0" y="110571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A07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2-2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C0A07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导数及其应用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C0A07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10763" y="348703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264267" y="6035903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300728" y="6267575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884843" y="5393534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444075" y="6394655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575255" y="878716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97243" y="267519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448" y="1110388"/>
            <a:ext cx="486138" cy="463345"/>
          </a:xfrm>
          <a:prstGeom prst="rect">
            <a:avLst/>
          </a:prstGeom>
          <a:solidFill>
            <a:srgbClr val="C0A07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文本框 5126"/>
          <p:cNvSpPr txBox="1"/>
          <p:nvPr/>
        </p:nvSpPr>
        <p:spPr>
          <a:xfrm>
            <a:off x="126669" y="1316471"/>
            <a:ext cx="1066093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观察下图，点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与点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处的函数值，与他们附近点的函数值有什么关系？</a:t>
            </a:r>
          </a:p>
        </p:txBody>
      </p:sp>
      <p:sp>
        <p:nvSpPr>
          <p:cNvPr id="5128" name="直接连接符 5127"/>
          <p:cNvSpPr/>
          <p:nvPr/>
        </p:nvSpPr>
        <p:spPr>
          <a:xfrm>
            <a:off x="2802019" y="4656058"/>
            <a:ext cx="266541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9" name="直接连接符 5128"/>
          <p:cNvSpPr/>
          <p:nvPr/>
        </p:nvSpPr>
        <p:spPr>
          <a:xfrm>
            <a:off x="6691394" y="4725908"/>
            <a:ext cx="295275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0" name="直接连接符 5129"/>
          <p:cNvSpPr/>
          <p:nvPr/>
        </p:nvSpPr>
        <p:spPr>
          <a:xfrm flipV="1">
            <a:off x="3019506" y="2424034"/>
            <a:ext cx="0" cy="30241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1" name="直接连接符 5130"/>
          <p:cNvSpPr/>
          <p:nvPr/>
        </p:nvSpPr>
        <p:spPr>
          <a:xfrm flipV="1">
            <a:off x="6980319" y="2422446"/>
            <a:ext cx="0" cy="309721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2" name="直接连接符 5131"/>
          <p:cNvSpPr/>
          <p:nvPr/>
        </p:nvSpPr>
        <p:spPr>
          <a:xfrm>
            <a:off x="4027569" y="2854246"/>
            <a:ext cx="0" cy="1800225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3" name="文本框 5132"/>
          <p:cNvSpPr txBox="1"/>
          <p:nvPr/>
        </p:nvSpPr>
        <p:spPr>
          <a:xfrm>
            <a:off x="3811670" y="4438570"/>
            <a:ext cx="6492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5134" name="直接连接符 5133"/>
          <p:cNvSpPr/>
          <p:nvPr/>
        </p:nvSpPr>
        <p:spPr>
          <a:xfrm>
            <a:off x="7915356" y="3717846"/>
            <a:ext cx="0" cy="1008063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5" name="文本框 5134"/>
          <p:cNvSpPr txBox="1"/>
          <p:nvPr/>
        </p:nvSpPr>
        <p:spPr>
          <a:xfrm>
            <a:off x="7772481" y="4581445"/>
            <a:ext cx="431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graphicFrame>
        <p:nvGraphicFramePr>
          <p:cNvPr id="5136" name="对象 5135"/>
          <p:cNvGraphicFramePr>
            <a:graphicFrameLocks noChangeAspect="1"/>
          </p:cNvGraphicFramePr>
          <p:nvPr/>
        </p:nvGraphicFramePr>
        <p:xfrm>
          <a:off x="7915356" y="3663584"/>
          <a:ext cx="8715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8300" imgH="203200" progId="Equation.3">
                  <p:embed/>
                </p:oleObj>
              </mc:Choice>
              <mc:Fallback>
                <p:oleObj r:id="rId2" imgW="368300" imgH="203200" progId="Equation.3">
                  <p:embed/>
                  <p:pic>
                    <p:nvPicPr>
                      <p:cNvPr id="0" name="对象 513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15356" y="3663584"/>
                        <a:ext cx="871538" cy="46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对象 5136"/>
          <p:cNvGraphicFramePr>
            <a:graphicFrameLocks noChangeAspect="1"/>
          </p:cNvGraphicFramePr>
          <p:nvPr/>
        </p:nvGraphicFramePr>
        <p:xfrm>
          <a:off x="3595769" y="2493884"/>
          <a:ext cx="901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81000" imgH="203200" progId="Equation.3">
                  <p:embed/>
                </p:oleObj>
              </mc:Choice>
              <mc:Fallback>
                <p:oleObj r:id="rId4" imgW="381000" imgH="203200" progId="Equation.3">
                  <p:embed/>
                  <p:pic>
                    <p:nvPicPr>
                      <p:cNvPr id="0" name="对象 513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5769" y="2493884"/>
                        <a:ext cx="901700" cy="46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未知"/>
          <p:cNvSpPr/>
          <p:nvPr/>
        </p:nvSpPr>
        <p:spPr>
          <a:xfrm rot="16516901">
            <a:off x="2527382" y="2225595"/>
            <a:ext cx="1839913" cy="2730500"/>
          </a:xfrm>
          <a:custGeom>
            <a:avLst/>
            <a:gdLst/>
            <a:ahLst/>
            <a:cxnLst/>
            <a:rect l="0" t="0" r="0" b="0"/>
            <a:pathLst>
              <a:path w="1089" h="816">
                <a:moveTo>
                  <a:pt x="68" y="0"/>
                </a:moveTo>
                <a:cubicBezTo>
                  <a:pt x="340" y="64"/>
                  <a:pt x="613" y="128"/>
                  <a:pt x="613" y="181"/>
                </a:cubicBezTo>
                <a:cubicBezTo>
                  <a:pt x="613" y="234"/>
                  <a:pt x="0" y="256"/>
                  <a:pt x="68" y="317"/>
                </a:cubicBezTo>
                <a:cubicBezTo>
                  <a:pt x="136" y="378"/>
                  <a:pt x="953" y="461"/>
                  <a:pt x="1021" y="544"/>
                </a:cubicBezTo>
                <a:cubicBezTo>
                  <a:pt x="1089" y="627"/>
                  <a:pt x="568" y="771"/>
                  <a:pt x="477" y="81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9" name="未知"/>
          <p:cNvSpPr/>
          <p:nvPr/>
        </p:nvSpPr>
        <p:spPr>
          <a:xfrm rot="6182598">
            <a:off x="7640719" y="1720770"/>
            <a:ext cx="1839912" cy="2730500"/>
          </a:xfrm>
          <a:custGeom>
            <a:avLst/>
            <a:gdLst/>
            <a:ahLst/>
            <a:cxnLst/>
            <a:rect l="0" t="0" r="0" b="0"/>
            <a:pathLst>
              <a:path w="1089" h="816">
                <a:moveTo>
                  <a:pt x="68" y="0"/>
                </a:moveTo>
                <a:cubicBezTo>
                  <a:pt x="340" y="64"/>
                  <a:pt x="613" y="128"/>
                  <a:pt x="613" y="181"/>
                </a:cubicBezTo>
                <a:cubicBezTo>
                  <a:pt x="613" y="234"/>
                  <a:pt x="0" y="256"/>
                  <a:pt x="68" y="317"/>
                </a:cubicBezTo>
                <a:cubicBezTo>
                  <a:pt x="136" y="378"/>
                  <a:pt x="953" y="461"/>
                  <a:pt x="1021" y="544"/>
                </a:cubicBezTo>
                <a:cubicBezTo>
                  <a:pt x="1089" y="627"/>
                  <a:pt x="568" y="771"/>
                  <a:pt x="477" y="81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3" grpId="0"/>
      <p:bldP spid="5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6145"/>
          <p:cNvSpPr/>
          <p:nvPr/>
        </p:nvSpPr>
        <p:spPr>
          <a:xfrm>
            <a:off x="588011" y="1263611"/>
            <a:ext cx="6481763" cy="4001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观察下图中的曲线</a:t>
            </a:r>
          </a:p>
        </p:txBody>
      </p:sp>
      <p:pic>
        <p:nvPicPr>
          <p:cNvPr id="6147" name="图片 6146" descr="高考资源网(www.ks5u.com)，中国最大的高考网站，您身边的高考专家。"/>
          <p:cNvPicPr>
            <a:picLocks noChangeAspect="1"/>
          </p:cNvPicPr>
          <p:nvPr/>
        </p:nvPicPr>
        <p:blipFill>
          <a:blip r:embed="rId2">
            <a:lum bright="-100000" contrast="100000"/>
          </a:blip>
          <a:stretch>
            <a:fillRect/>
          </a:stretch>
        </p:blipFill>
        <p:spPr>
          <a:xfrm>
            <a:off x="2316798" y="2189881"/>
            <a:ext cx="3024188" cy="2433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147" descr="高考资源网(www.ks5u.com)，中国最大的高考网站，您身边的高考专家。"/>
          <p:cNvPicPr>
            <a:picLocks noChangeAspect="1"/>
          </p:cNvPicPr>
          <p:nvPr/>
        </p:nvPicPr>
        <p:blipFill>
          <a:blip r:embed="rId3">
            <a:lum bright="-100000" contrast="100000"/>
          </a:blip>
          <a:stretch>
            <a:fillRect/>
          </a:stretch>
        </p:blipFill>
        <p:spPr>
          <a:xfrm>
            <a:off x="6542089" y="2327199"/>
            <a:ext cx="3097213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6148"/>
          <p:cNvSpPr txBox="1"/>
          <p:nvPr/>
        </p:nvSpPr>
        <p:spPr>
          <a:xfrm>
            <a:off x="76034" y="5149679"/>
            <a:ext cx="1185180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点的函数值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f(a)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比其他点的函数值都大．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点的函数值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f(b)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比其他点的函数值都小．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7169"/>
          <p:cNvSpPr/>
          <p:nvPr/>
        </p:nvSpPr>
        <p:spPr>
          <a:xfrm>
            <a:off x="616260" y="1236980"/>
            <a:ext cx="10902640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在某些问题中，往往关心的是函数在整个定义域区间上，哪个值最大或最小的问题，这就是我们通常所说的最值问题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66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文本框 14339"/>
          <p:cNvSpPr txBox="1"/>
          <p:nvPr/>
        </p:nvSpPr>
        <p:spPr>
          <a:xfrm>
            <a:off x="310515" y="1296928"/>
            <a:ext cx="808164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观察右边一个定义在区间</a:t>
            </a:r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en-US" altLang="zh-CN" sz="2000" kern="0" dirty="0" err="1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上的函数</a:t>
            </a:r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的图象</a:t>
            </a:r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4341" name="文本框 14340"/>
          <p:cNvSpPr txBox="1"/>
          <p:nvPr/>
        </p:nvSpPr>
        <p:spPr>
          <a:xfrm>
            <a:off x="709694" y="4635063"/>
            <a:ext cx="1090914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发现图中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是极小值，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是极大值，在区间上的函数的最大值是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</a:t>
            </a:r>
            <a:r>
              <a:rPr lang="zh-CN" altLang="en-US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，最小值是</a:t>
            </a:r>
            <a:r>
              <a:rPr lang="en-US" altLang="zh-CN" sz="2000" kern="0" dirty="0">
                <a:solidFill>
                  <a:srgbClr val="66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_______.</a:t>
            </a:r>
          </a:p>
        </p:txBody>
      </p:sp>
      <p:sp>
        <p:nvSpPr>
          <p:cNvPr id="14342" name="文本框 14341"/>
          <p:cNvSpPr txBox="1"/>
          <p:nvPr/>
        </p:nvSpPr>
        <p:spPr>
          <a:xfrm>
            <a:off x="1964841" y="4788536"/>
            <a:ext cx="2108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f(x1)</a:t>
            </a: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f(x3)</a:t>
            </a:r>
          </a:p>
        </p:txBody>
      </p:sp>
      <p:sp>
        <p:nvSpPr>
          <p:cNvPr id="14343" name="文本框 14342"/>
          <p:cNvSpPr txBox="1"/>
          <p:nvPr/>
        </p:nvSpPr>
        <p:spPr>
          <a:xfrm>
            <a:off x="5125405" y="4767144"/>
            <a:ext cx="8842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</a:t>
            </a:r>
            <a:r>
              <a:rPr lang="en-US" altLang="zh-CN" sz="2000" kern="0" baseline="-25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4344" name="文本框 14343"/>
          <p:cNvSpPr txBox="1"/>
          <p:nvPr/>
        </p:nvSpPr>
        <p:spPr>
          <a:xfrm>
            <a:off x="10542907" y="4788536"/>
            <a:ext cx="7397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f(b)</a:t>
            </a:r>
          </a:p>
        </p:txBody>
      </p:sp>
      <p:sp>
        <p:nvSpPr>
          <p:cNvPr id="14345" name="矩形 14344"/>
          <p:cNvSpPr/>
          <p:nvPr/>
        </p:nvSpPr>
        <p:spPr>
          <a:xfrm>
            <a:off x="1998178" y="5372388"/>
            <a:ext cx="8747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f(x3)</a:t>
            </a:r>
          </a:p>
        </p:txBody>
      </p:sp>
      <p:grpSp>
        <p:nvGrpSpPr>
          <p:cNvPr id="14346" name="组合 14345"/>
          <p:cNvGrpSpPr/>
          <p:nvPr/>
        </p:nvGrpSpPr>
        <p:grpSpPr>
          <a:xfrm>
            <a:off x="2634910" y="1835235"/>
            <a:ext cx="5241925" cy="2840038"/>
            <a:chOff x="0" y="0"/>
            <a:chExt cx="3302" cy="1789"/>
          </a:xfrm>
        </p:grpSpPr>
        <p:grpSp>
          <p:nvGrpSpPr>
            <p:cNvPr id="14347" name="组合 14346"/>
            <p:cNvGrpSpPr/>
            <p:nvPr/>
          </p:nvGrpSpPr>
          <p:grpSpPr>
            <a:xfrm>
              <a:off x="0" y="45"/>
              <a:ext cx="3302" cy="1744"/>
              <a:chOff x="0" y="0"/>
              <a:chExt cx="3302" cy="1744"/>
            </a:xfrm>
          </p:grpSpPr>
          <p:sp>
            <p:nvSpPr>
              <p:cNvPr id="14348" name="直接连接符 14347"/>
              <p:cNvSpPr/>
              <p:nvPr/>
            </p:nvSpPr>
            <p:spPr>
              <a:xfrm>
                <a:off x="269" y="784"/>
                <a:ext cx="1" cy="61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lg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9" name="直接连接符 14348"/>
              <p:cNvSpPr/>
              <p:nvPr/>
            </p:nvSpPr>
            <p:spPr>
              <a:xfrm>
                <a:off x="590" y="1134"/>
                <a:ext cx="0" cy="26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lg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4350" name="组合 14349"/>
              <p:cNvGrpSpPr/>
              <p:nvPr/>
            </p:nvGrpSpPr>
            <p:grpSpPr>
              <a:xfrm>
                <a:off x="0" y="0"/>
                <a:ext cx="3302" cy="1744"/>
                <a:chOff x="0" y="0"/>
                <a:chExt cx="3302" cy="1744"/>
              </a:xfrm>
            </p:grpSpPr>
            <p:sp>
              <p:nvSpPr>
                <p:cNvPr id="14351" name="直接连接符 14350"/>
                <p:cNvSpPr/>
                <p:nvPr/>
              </p:nvSpPr>
              <p:spPr>
                <a:xfrm>
                  <a:off x="0" y="1396"/>
                  <a:ext cx="3302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arrow" w="sm" len="lg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52" name="直接连接符 14351"/>
                <p:cNvSpPr/>
                <p:nvPr/>
              </p:nvSpPr>
              <p:spPr>
                <a:xfrm flipV="1">
                  <a:off x="995" y="0"/>
                  <a:ext cx="1" cy="1744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arrow" w="sm" len="lg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53" name="未知"/>
                <p:cNvSpPr/>
                <p:nvPr/>
              </p:nvSpPr>
              <p:spPr>
                <a:xfrm>
                  <a:off x="271" y="0"/>
                  <a:ext cx="2665" cy="12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44" h="2262">
                      <a:moveTo>
                        <a:pt x="0" y="1430"/>
                      </a:moveTo>
                      <a:cubicBezTo>
                        <a:pt x="109" y="1524"/>
                        <a:pt x="319" y="2126"/>
                        <a:pt x="652" y="1996"/>
                      </a:cubicBezTo>
                      <a:cubicBezTo>
                        <a:pt x="985" y="1866"/>
                        <a:pt x="1562" y="614"/>
                        <a:pt x="1996" y="650"/>
                      </a:cubicBezTo>
                      <a:cubicBezTo>
                        <a:pt x="2430" y="686"/>
                        <a:pt x="2836" y="2262"/>
                        <a:pt x="3256" y="2210"/>
                      </a:cubicBezTo>
                      <a:cubicBezTo>
                        <a:pt x="3677" y="2158"/>
                        <a:pt x="4290" y="676"/>
                        <a:pt x="4517" y="338"/>
                      </a:cubicBezTo>
                      <a:cubicBezTo>
                        <a:pt x="4744" y="0"/>
                        <a:pt x="4605" y="208"/>
                        <a:pt x="4622" y="182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54" name="直接连接符 14353"/>
                <p:cNvSpPr/>
                <p:nvPr/>
              </p:nvSpPr>
              <p:spPr>
                <a:xfrm>
                  <a:off x="1383" y="355"/>
                  <a:ext cx="1" cy="1047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lg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55" name="直接连接符 14354"/>
                <p:cNvSpPr/>
                <p:nvPr/>
              </p:nvSpPr>
              <p:spPr>
                <a:xfrm>
                  <a:off x="2123" y="1221"/>
                  <a:ext cx="0" cy="175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lg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56" name="直接连接符 14355"/>
                <p:cNvSpPr/>
                <p:nvPr/>
              </p:nvSpPr>
              <p:spPr>
                <a:xfrm flipH="1">
                  <a:off x="2889" y="88"/>
                  <a:ext cx="17" cy="1308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57" name="文本框 14356"/>
                <p:cNvSpPr txBox="1"/>
                <p:nvPr/>
              </p:nvSpPr>
              <p:spPr>
                <a:xfrm>
                  <a:off x="3130" y="1361"/>
                  <a:ext cx="136" cy="2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59105" tIns="29553" rIns="59105" bIns="29553"/>
                <a:lstStyle/>
                <a:p>
                  <a:pPr algn="just"/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14358" name="文本框 14357"/>
                <p:cNvSpPr txBox="1"/>
                <p:nvPr/>
              </p:nvSpPr>
              <p:spPr>
                <a:xfrm>
                  <a:off x="1179" y="1361"/>
                  <a:ext cx="227" cy="2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59105" tIns="29553" rIns="59105" bIns="29553"/>
                <a:lstStyle/>
                <a:p>
                  <a:pPr algn="just"/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  <a:r>
                    <a:rPr lang="en-US" altLang="zh-CN" sz="2000" kern="0" baseline="-2500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</a:t>
                  </a:r>
                  <a:endPara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59" name="文本框 14358"/>
                <p:cNvSpPr txBox="1"/>
                <p:nvPr/>
              </p:nvSpPr>
              <p:spPr>
                <a:xfrm>
                  <a:off x="816" y="1316"/>
                  <a:ext cx="136" cy="1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59105" tIns="29553" rIns="59105" bIns="29553"/>
                <a:lstStyle/>
                <a:p>
                  <a:pPr algn="just"/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14360" name="文本框 14359"/>
                <p:cNvSpPr txBox="1"/>
                <p:nvPr/>
              </p:nvSpPr>
              <p:spPr>
                <a:xfrm>
                  <a:off x="136" y="1316"/>
                  <a:ext cx="227" cy="2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59105" tIns="29553" rIns="59105" bIns="29553"/>
                <a:lstStyle/>
                <a:p>
                  <a:pPr algn="just"/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4361" name="文本框 14360"/>
                <p:cNvSpPr txBox="1"/>
                <p:nvPr/>
              </p:nvSpPr>
              <p:spPr>
                <a:xfrm>
                  <a:off x="1905" y="1361"/>
                  <a:ext cx="272" cy="2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59105" tIns="29553" rIns="59105" bIns="29553"/>
                <a:lstStyle/>
                <a:p>
                  <a:pPr algn="just"/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  <a:r>
                    <a:rPr lang="en-US" altLang="zh-CN" sz="2000" kern="0" baseline="-2500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3</a:t>
                  </a:r>
                  <a:endPara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62" name="文本框 14361"/>
                <p:cNvSpPr txBox="1"/>
                <p:nvPr/>
              </p:nvSpPr>
              <p:spPr>
                <a:xfrm>
                  <a:off x="2721" y="1361"/>
                  <a:ext cx="181" cy="22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59105" tIns="29553" rIns="59105" bIns="29553"/>
                <a:lstStyle/>
                <a:p>
                  <a:pPr algn="just"/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4363" name="文本框 14362"/>
                <p:cNvSpPr txBox="1"/>
                <p:nvPr/>
              </p:nvSpPr>
              <p:spPr>
                <a:xfrm>
                  <a:off x="499" y="1316"/>
                  <a:ext cx="227" cy="2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59105" tIns="29553" rIns="59105" bIns="29553"/>
                <a:lstStyle/>
                <a:p>
                  <a:pPr algn="just"/>
                  <a:r>
                    <a:rPr lang="en-US" altLang="zh-CN" sz="2000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  <a:r>
                    <a:rPr lang="en-US" altLang="zh-CN" sz="2000" kern="0" baseline="-25000">
                      <a:solidFill>
                        <a:srgbClr val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1</a:t>
                  </a:r>
                  <a:endPara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364" name="文本框 14363"/>
            <p:cNvSpPr txBox="1"/>
            <p:nvPr/>
          </p:nvSpPr>
          <p:spPr>
            <a:xfrm>
              <a:off x="998" y="0"/>
              <a:ext cx="181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/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14344" grpId="0"/>
      <p:bldP spid="143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5361"/>
          <p:cNvSpPr/>
          <p:nvPr/>
        </p:nvSpPr>
        <p:spPr>
          <a:xfrm>
            <a:off x="660400" y="1262689"/>
            <a:ext cx="2092043" cy="2483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5000" lnSpcReduction="20000"/>
          </a:bodyPr>
          <a:lstStyle/>
          <a:p>
            <a:pPr algn="ctr"/>
            <a:r>
              <a:rPr lang="zh-CN" altLang="en-US" sz="2000" kern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你知道吗？</a:t>
            </a:r>
          </a:p>
        </p:txBody>
      </p:sp>
      <p:sp>
        <p:nvSpPr>
          <p:cNvPr id="15365" name="文本框 15364"/>
          <p:cNvSpPr txBox="1"/>
          <p:nvPr/>
        </p:nvSpPr>
        <p:spPr>
          <a:xfrm>
            <a:off x="558559" y="1595055"/>
            <a:ext cx="10960341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极值反映的是函数在某一点附近的局部性质，而不是函数在整个定义域的性质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但是，在解决实际问题或在研究函数性质时，往往更关心函数在某个区间上哪个值最大，哪个值最小？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组合 16387"/>
          <p:cNvGrpSpPr/>
          <p:nvPr/>
        </p:nvGrpSpPr>
        <p:grpSpPr>
          <a:xfrm>
            <a:off x="3746240" y="2010020"/>
            <a:ext cx="4237037" cy="3076575"/>
            <a:chOff x="0" y="0"/>
            <a:chExt cx="2669" cy="1938"/>
          </a:xfrm>
        </p:grpSpPr>
        <p:sp>
          <p:nvSpPr>
            <p:cNvPr id="16389" name="直接连接符 16388"/>
            <p:cNvSpPr/>
            <p:nvPr/>
          </p:nvSpPr>
          <p:spPr>
            <a:xfrm>
              <a:off x="0" y="1202"/>
              <a:ext cx="2495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0" name="直接连接符 16389"/>
            <p:cNvSpPr/>
            <p:nvPr/>
          </p:nvSpPr>
          <p:spPr>
            <a:xfrm flipV="1">
              <a:off x="1043" y="113"/>
              <a:ext cx="0" cy="149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1" name="直接连接符 16390"/>
            <p:cNvSpPr/>
            <p:nvPr/>
          </p:nvSpPr>
          <p:spPr>
            <a:xfrm>
              <a:off x="122" y="90"/>
              <a:ext cx="7" cy="108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2" name="直接连接符 16391"/>
            <p:cNvSpPr/>
            <p:nvPr/>
          </p:nvSpPr>
          <p:spPr>
            <a:xfrm>
              <a:off x="402" y="453"/>
              <a:ext cx="0" cy="72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3" name="直接连接符 16392"/>
            <p:cNvSpPr/>
            <p:nvPr/>
          </p:nvSpPr>
          <p:spPr>
            <a:xfrm>
              <a:off x="900" y="907"/>
              <a:ext cx="0" cy="2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4" name="直接连接符 16393"/>
            <p:cNvSpPr/>
            <p:nvPr/>
          </p:nvSpPr>
          <p:spPr>
            <a:xfrm>
              <a:off x="1309" y="544"/>
              <a:ext cx="0" cy="68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5" name="直接连接符 16394"/>
            <p:cNvSpPr/>
            <p:nvPr/>
          </p:nvSpPr>
          <p:spPr>
            <a:xfrm>
              <a:off x="1536" y="725"/>
              <a:ext cx="0" cy="49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6" name="直接连接符 16395"/>
            <p:cNvSpPr/>
            <p:nvPr/>
          </p:nvSpPr>
          <p:spPr>
            <a:xfrm>
              <a:off x="1989" y="272"/>
              <a:ext cx="0" cy="90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7" name="直接连接符 16396"/>
            <p:cNvSpPr/>
            <p:nvPr/>
          </p:nvSpPr>
          <p:spPr>
            <a:xfrm>
              <a:off x="2359" y="589"/>
              <a:ext cx="0" cy="59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6398" name="对象 16397"/>
            <p:cNvGraphicFramePr>
              <a:graphicFrameLocks noChangeAspect="1"/>
            </p:cNvGraphicFramePr>
            <p:nvPr/>
          </p:nvGraphicFramePr>
          <p:xfrm>
            <a:off x="21" y="1179"/>
            <a:ext cx="15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27000" imgH="152400" progId="Equation.3">
                    <p:embed/>
                  </p:oleObj>
                </mc:Choice>
                <mc:Fallback>
                  <p:oleObj r:id="rId2" imgW="127000" imgH="152400" progId="Equation.3">
                    <p:embed/>
                    <p:pic>
                      <p:nvPicPr>
                        <p:cNvPr id="0" name="对象 1639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" y="1179"/>
                          <a:ext cx="154" cy="1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9" name="对象 16398"/>
            <p:cNvGraphicFramePr>
              <a:graphicFrameLocks noChangeAspect="1"/>
            </p:cNvGraphicFramePr>
            <p:nvPr/>
          </p:nvGraphicFramePr>
          <p:xfrm>
            <a:off x="291" y="1149"/>
            <a:ext cx="201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65100" imgH="203200" progId="Equation.3">
                    <p:embed/>
                  </p:oleObj>
                </mc:Choice>
                <mc:Fallback>
                  <p:oleObj r:id="rId4" imgW="165100" imgH="203200" progId="Equation.3">
                    <p:embed/>
                    <p:pic>
                      <p:nvPicPr>
                        <p:cNvPr id="0" name="对象 1639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1" y="1149"/>
                          <a:ext cx="201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0" name="直接连接符 16399"/>
            <p:cNvSpPr/>
            <p:nvPr/>
          </p:nvSpPr>
          <p:spPr>
            <a:xfrm>
              <a:off x="538" y="226"/>
              <a:ext cx="0" cy="95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6401" name="对象 16400"/>
            <p:cNvGraphicFramePr>
              <a:graphicFrameLocks noChangeAspect="1"/>
            </p:cNvGraphicFramePr>
            <p:nvPr/>
          </p:nvGraphicFramePr>
          <p:xfrm>
            <a:off x="488" y="1163"/>
            <a:ext cx="231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90500" imgH="203200" progId="Equation.3">
                    <p:embed/>
                  </p:oleObj>
                </mc:Choice>
                <mc:Fallback>
                  <p:oleObj r:id="rId6" imgW="190500" imgH="203200" progId="Equation.3">
                    <p:embed/>
                    <p:pic>
                      <p:nvPicPr>
                        <p:cNvPr id="0" name="对象 1640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8" y="1163"/>
                          <a:ext cx="231" cy="2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2" name="对象 16401"/>
            <p:cNvGraphicFramePr>
              <a:graphicFrameLocks noChangeAspect="1"/>
            </p:cNvGraphicFramePr>
            <p:nvPr/>
          </p:nvGraphicFramePr>
          <p:xfrm>
            <a:off x="825" y="1149"/>
            <a:ext cx="229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90500" imgH="203200" progId="Equation.3">
                    <p:embed/>
                  </p:oleObj>
                </mc:Choice>
                <mc:Fallback>
                  <p:oleObj r:id="rId8" imgW="190500" imgH="203200" progId="Equation.3">
                    <p:embed/>
                    <p:pic>
                      <p:nvPicPr>
                        <p:cNvPr id="0" name="对象 1640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25" y="1149"/>
                          <a:ext cx="229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3" name="对象 16402"/>
            <p:cNvGraphicFramePr>
              <a:graphicFrameLocks noChangeAspect="1"/>
            </p:cNvGraphicFramePr>
            <p:nvPr/>
          </p:nvGraphicFramePr>
          <p:xfrm>
            <a:off x="1028" y="1050"/>
            <a:ext cx="152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27000" imgH="152400" progId="Equation.3">
                    <p:embed/>
                  </p:oleObj>
                </mc:Choice>
                <mc:Fallback>
                  <p:oleObj r:id="rId10" imgW="127000" imgH="152400" progId="Equation.3">
                    <p:embed/>
                    <p:pic>
                      <p:nvPicPr>
                        <p:cNvPr id="0" name="对象 1640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28" y="1050"/>
                          <a:ext cx="152" cy="1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4" name="对象 16403"/>
            <p:cNvGraphicFramePr>
              <a:graphicFrameLocks noChangeAspect="1"/>
            </p:cNvGraphicFramePr>
            <p:nvPr/>
          </p:nvGraphicFramePr>
          <p:xfrm>
            <a:off x="1217" y="1156"/>
            <a:ext cx="22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90500" imgH="203200" progId="Equation.3">
                    <p:embed/>
                  </p:oleObj>
                </mc:Choice>
                <mc:Fallback>
                  <p:oleObj r:id="rId12" imgW="190500" imgH="203200" progId="Equation.3">
                    <p:embed/>
                    <p:pic>
                      <p:nvPicPr>
                        <p:cNvPr id="0" name="对象 16403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217" y="1156"/>
                          <a:ext cx="228" cy="2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5" name="对象 16404"/>
            <p:cNvGraphicFramePr>
              <a:graphicFrameLocks noChangeAspect="1"/>
            </p:cNvGraphicFramePr>
            <p:nvPr/>
          </p:nvGraphicFramePr>
          <p:xfrm>
            <a:off x="1489" y="1164"/>
            <a:ext cx="22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90500" imgH="203200" progId="Equation.3">
                    <p:embed/>
                  </p:oleObj>
                </mc:Choice>
                <mc:Fallback>
                  <p:oleObj r:id="rId14" imgW="190500" imgH="203200" progId="Equation.3">
                    <p:embed/>
                    <p:pic>
                      <p:nvPicPr>
                        <p:cNvPr id="0" name="对象 1640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489" y="1164"/>
                          <a:ext cx="228" cy="2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6" name="对象 16405"/>
            <p:cNvGraphicFramePr>
              <a:graphicFrameLocks noChangeAspect="1"/>
            </p:cNvGraphicFramePr>
            <p:nvPr/>
          </p:nvGraphicFramePr>
          <p:xfrm>
            <a:off x="1898" y="1156"/>
            <a:ext cx="227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190500" imgH="203200" progId="Equation.3">
                    <p:embed/>
                  </p:oleObj>
                </mc:Choice>
                <mc:Fallback>
                  <p:oleObj r:id="rId16" imgW="190500" imgH="203200" progId="Equation.3">
                    <p:embed/>
                    <p:pic>
                      <p:nvPicPr>
                        <p:cNvPr id="0" name="对象 16405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898" y="1156"/>
                          <a:ext cx="227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7" name="对象 16406"/>
            <p:cNvGraphicFramePr>
              <a:graphicFrameLocks noChangeAspect="1"/>
            </p:cNvGraphicFramePr>
            <p:nvPr/>
          </p:nvGraphicFramePr>
          <p:xfrm>
            <a:off x="2292" y="1220"/>
            <a:ext cx="151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127000" imgH="177800" progId="Equation.3">
                    <p:embed/>
                  </p:oleObj>
                </mc:Choice>
                <mc:Fallback>
                  <p:oleObj r:id="rId18" imgW="127000" imgH="177800" progId="Equation.3">
                    <p:embed/>
                    <p:pic>
                      <p:nvPicPr>
                        <p:cNvPr id="0" name="对象 1640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292" y="1220"/>
                          <a:ext cx="151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8" name="对象 16407"/>
            <p:cNvGraphicFramePr>
              <a:graphicFrameLocks noChangeAspect="1"/>
            </p:cNvGraphicFramePr>
            <p:nvPr/>
          </p:nvGraphicFramePr>
          <p:xfrm>
            <a:off x="2518" y="1126"/>
            <a:ext cx="151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127000" imgH="139700" progId="Equation.3">
                    <p:embed/>
                  </p:oleObj>
                </mc:Choice>
                <mc:Fallback>
                  <p:oleObj r:id="rId20" imgW="127000" imgH="139700" progId="Equation.3">
                    <p:embed/>
                    <p:pic>
                      <p:nvPicPr>
                        <p:cNvPr id="0" name="对象 16407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518" y="1126"/>
                          <a:ext cx="151" cy="1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9" name="对象 16408"/>
            <p:cNvGraphicFramePr>
              <a:graphicFrameLocks noChangeAspect="1"/>
            </p:cNvGraphicFramePr>
            <p:nvPr/>
          </p:nvGraphicFramePr>
          <p:xfrm>
            <a:off x="892" y="22"/>
            <a:ext cx="151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127000" imgH="177800" progId="Equation.3">
                    <p:embed/>
                  </p:oleObj>
                </mc:Choice>
                <mc:Fallback>
                  <p:oleObj r:id="rId22" imgW="127000" imgH="177800" progId="Equation.3">
                    <p:embed/>
                    <p:pic>
                      <p:nvPicPr>
                        <p:cNvPr id="0" name="对象 16408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892" y="22"/>
                          <a:ext cx="151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10" name="对象 16409"/>
            <p:cNvGraphicFramePr>
              <a:graphicFrameLocks noChangeAspect="1"/>
            </p:cNvGraphicFramePr>
            <p:nvPr/>
          </p:nvGraphicFramePr>
          <p:xfrm>
            <a:off x="1951" y="0"/>
            <a:ext cx="62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4" imgW="520065" imgH="215900" progId="Equation.3">
                    <p:embed/>
                  </p:oleObj>
                </mc:Choice>
                <mc:Fallback>
                  <p:oleObj r:id="rId24" imgW="520065" imgH="215900" progId="Equation.3">
                    <p:embed/>
                    <p:pic>
                      <p:nvPicPr>
                        <p:cNvPr id="0" name="对象 16409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951" y="0"/>
                          <a:ext cx="620" cy="2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11" name="对象 16410"/>
            <p:cNvGraphicFramePr>
              <a:graphicFrameLocks noChangeAspect="1"/>
            </p:cNvGraphicFramePr>
            <p:nvPr/>
          </p:nvGraphicFramePr>
          <p:xfrm>
            <a:off x="810" y="1678"/>
            <a:ext cx="862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6" imgW="673100" imgH="203200" progId="Equation.3">
                    <p:embed/>
                  </p:oleObj>
                </mc:Choice>
                <mc:Fallback>
                  <p:oleObj r:id="rId26" imgW="673100" imgH="203200" progId="Equation.3">
                    <p:embed/>
                    <p:pic>
                      <p:nvPicPr>
                        <p:cNvPr id="0" name="对象 16410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10" y="1678"/>
                          <a:ext cx="862" cy="2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2" name="未知"/>
            <p:cNvSpPr/>
            <p:nvPr/>
          </p:nvSpPr>
          <p:spPr>
            <a:xfrm>
              <a:off x="129" y="90"/>
              <a:ext cx="2223" cy="870"/>
            </a:xfrm>
            <a:custGeom>
              <a:avLst/>
              <a:gdLst/>
              <a:ahLst/>
              <a:cxnLst/>
              <a:rect l="0" t="0" r="0" b="0"/>
              <a:pathLst>
                <a:path w="2268" h="870">
                  <a:moveTo>
                    <a:pt x="0" y="0"/>
                  </a:moveTo>
                  <a:cubicBezTo>
                    <a:pt x="98" y="170"/>
                    <a:pt x="196" y="340"/>
                    <a:pt x="272" y="363"/>
                  </a:cubicBezTo>
                  <a:cubicBezTo>
                    <a:pt x="348" y="386"/>
                    <a:pt x="371" y="60"/>
                    <a:pt x="454" y="136"/>
                  </a:cubicBezTo>
                  <a:cubicBezTo>
                    <a:pt x="537" y="212"/>
                    <a:pt x="650" y="764"/>
                    <a:pt x="771" y="817"/>
                  </a:cubicBezTo>
                  <a:cubicBezTo>
                    <a:pt x="892" y="870"/>
                    <a:pt x="1066" y="484"/>
                    <a:pt x="1179" y="454"/>
                  </a:cubicBezTo>
                  <a:cubicBezTo>
                    <a:pt x="1292" y="424"/>
                    <a:pt x="1338" y="680"/>
                    <a:pt x="1452" y="635"/>
                  </a:cubicBezTo>
                  <a:cubicBezTo>
                    <a:pt x="1566" y="590"/>
                    <a:pt x="1724" y="205"/>
                    <a:pt x="1860" y="182"/>
                  </a:cubicBezTo>
                  <a:cubicBezTo>
                    <a:pt x="1996" y="159"/>
                    <a:pt x="2132" y="329"/>
                    <a:pt x="2268" y="49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413" name="文本框 16412"/>
          <p:cNvSpPr txBox="1"/>
          <p:nvPr/>
        </p:nvSpPr>
        <p:spPr>
          <a:xfrm>
            <a:off x="549276" y="1247717"/>
            <a:ext cx="116427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如下图，观察区间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b]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的图像，你能找出它的极大值﹑极小值吗？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1946</Words>
  <Application>Microsoft Office PowerPoint</Application>
  <PresentationFormat>宽屏</PresentationFormat>
  <Paragraphs>209</Paragraphs>
  <Slides>31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Calibri</vt:lpstr>
      <vt:lpstr>Arial</vt:lpstr>
      <vt:lpstr>思源黑体 CN Light</vt:lpstr>
      <vt:lpstr>FandolFang R</vt:lpstr>
      <vt:lpstr>办公资源网：www.bangongziyuan.com</vt:lpstr>
      <vt:lpstr>Equation.DSMT4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66</cp:revision>
  <dcterms:created xsi:type="dcterms:W3CDTF">2020-08-16T11:59:00Z</dcterms:created>
  <dcterms:modified xsi:type="dcterms:W3CDTF">2021-01-09T10:12:35Z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