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58" r:id="rId3"/>
    <p:sldId id="259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91" r:id="rId26"/>
    <p:sldId id="290" r:id="rId27"/>
    <p:sldId id="289" r:id="rId28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Light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96"/>
      </p:cViewPr>
      <p:guideLst>
        <p:guide pos="416"/>
        <p:guide pos="7256"/>
        <p:guide orient="horz" pos="595"/>
        <p:guide orient="horz" pos="664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25DEE27-C97A-4E71-A1AC-CC4C0C66C8B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3671CB-1089-4CE2-BE78-AE45671EBCD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71CB-1089-4CE2-BE78-AE45671EBC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A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A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.png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2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4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7703" r="58822" b="76113"/>
          <a:stretch>
            <a:fillRect/>
          </a:stretch>
        </p:blipFill>
        <p:spPr>
          <a:xfrm>
            <a:off x="966232" y="580377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19435" r="39075" b="53376"/>
          <a:stretch>
            <a:fillRect/>
          </a:stretch>
        </p:blipFill>
        <p:spPr>
          <a:xfrm>
            <a:off x="2210763" y="1408728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25057" r="58822" b="29100"/>
          <a:stretch>
            <a:fillRect/>
          </a:stretch>
        </p:blipFill>
        <p:spPr>
          <a:xfrm>
            <a:off x="208344" y="1805650"/>
            <a:ext cx="1919568" cy="3236652"/>
          </a:xfrm>
          <a:custGeom>
            <a:avLst/>
            <a:gdLst>
              <a:gd name="connsiteX0" fmla="*/ 0 w 1919568"/>
              <a:gd name="connsiteY0" fmla="*/ 0 h 3236652"/>
              <a:gd name="connsiteX1" fmla="*/ 1919568 w 1919568"/>
              <a:gd name="connsiteY1" fmla="*/ 0 h 3236652"/>
              <a:gd name="connsiteX2" fmla="*/ 1919568 w 1919568"/>
              <a:gd name="connsiteY2" fmla="*/ 3236652 h 3236652"/>
              <a:gd name="connsiteX3" fmla="*/ 0 w 1919568"/>
              <a:gd name="connsiteY3" fmla="*/ 3236652 h 3236652"/>
              <a:gd name="connsiteX4" fmla="*/ 0 w 1919568"/>
              <a:gd name="connsiteY4" fmla="*/ 0 h 3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568" h="3236652">
                <a:moveTo>
                  <a:pt x="0" y="0"/>
                </a:moveTo>
                <a:lnTo>
                  <a:pt x="1919568" y="0"/>
                </a:lnTo>
                <a:lnTo>
                  <a:pt x="1919568" y="3236652"/>
                </a:lnTo>
                <a:lnTo>
                  <a:pt x="0" y="32366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47655" r="39075" b="25157"/>
          <a:stretch>
            <a:fillRect/>
          </a:stretch>
        </p:blipFill>
        <p:spPr>
          <a:xfrm>
            <a:off x="2210763" y="3401131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72070" r="67860" b="11745"/>
          <a:stretch>
            <a:fillRect/>
          </a:stretch>
        </p:blipFill>
        <p:spPr>
          <a:xfrm>
            <a:off x="6448" y="5124888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875" r="39075" b="8464"/>
          <a:stretch>
            <a:fillRect/>
          </a:stretch>
        </p:blipFill>
        <p:spPr>
          <a:xfrm>
            <a:off x="3064651" y="5393534"/>
            <a:ext cx="1160107" cy="1105714"/>
          </a:xfrm>
          <a:custGeom>
            <a:avLst/>
            <a:gdLst>
              <a:gd name="connsiteX0" fmla="*/ 0 w 1160107"/>
              <a:gd name="connsiteY0" fmla="*/ 0 h 1105714"/>
              <a:gd name="connsiteX1" fmla="*/ 1160107 w 1160107"/>
              <a:gd name="connsiteY1" fmla="*/ 0 h 1105714"/>
              <a:gd name="connsiteX2" fmla="*/ 1160107 w 1160107"/>
              <a:gd name="connsiteY2" fmla="*/ 1105714 h 1105714"/>
              <a:gd name="connsiteX3" fmla="*/ 0 w 1160107"/>
              <a:gd name="connsiteY3" fmla="*/ 1105714 h 1105714"/>
              <a:gd name="connsiteX4" fmla="*/ 0 w 1160107"/>
              <a:gd name="connsiteY4" fmla="*/ 0 h 1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07" h="1105714">
                <a:moveTo>
                  <a:pt x="0" y="0"/>
                </a:moveTo>
                <a:lnTo>
                  <a:pt x="1160107" y="0"/>
                </a:lnTo>
                <a:lnTo>
                  <a:pt x="1160107" y="1105714"/>
                </a:lnTo>
                <a:lnTo>
                  <a:pt x="0" y="110571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A0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1.5.1 </a:t>
                  </a:r>
                  <a:r>
                    <a:rPr lang="zh-CN" altLang="en-US" sz="54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曲边梯形的面积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A07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10763" y="3487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64267" y="60359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00728" y="626757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84843" y="5393534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444075" y="639465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575255" y="878716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97243" y="267519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48" y="1110388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18434"/>
          <p:cNvSpPr txBox="1"/>
          <p:nvPr/>
        </p:nvSpPr>
        <p:spPr>
          <a:xfrm>
            <a:off x="754283" y="1194702"/>
            <a:ext cx="78688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[0,1]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中任意插入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n-1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个分点：</a:t>
            </a:r>
          </a:p>
        </p:txBody>
      </p:sp>
      <p:graphicFrame>
        <p:nvGraphicFramePr>
          <p:cNvPr id="18436" name="对象 18435"/>
          <p:cNvGraphicFramePr>
            <a:graphicFrameLocks noChangeAspect="1"/>
          </p:cNvGraphicFramePr>
          <p:nvPr/>
        </p:nvGraphicFramePr>
        <p:xfrm>
          <a:off x="754283" y="1799255"/>
          <a:ext cx="1734797" cy="8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3635" imgH="457200" progId="Equation.DSMT4">
                  <p:embed/>
                </p:oleObj>
              </mc:Choice>
              <mc:Fallback>
                <p:oleObj r:id="rId3" imgW="1143635" imgH="457200" progId="Equation.DSMT4">
                  <p:embed/>
                  <p:pic>
                    <p:nvPicPr>
                      <p:cNvPr id="0" name="对象 184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283" y="1799255"/>
                        <a:ext cx="1734797" cy="8416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文本框 18436"/>
          <p:cNvSpPr txBox="1"/>
          <p:nvPr/>
        </p:nvSpPr>
        <p:spPr>
          <a:xfrm>
            <a:off x="660400" y="2726365"/>
            <a:ext cx="464891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[0,1]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分成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个小区间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i="1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i-1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000" i="1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 (</a:t>
            </a:r>
            <a:r>
              <a:rPr lang="en-US" altLang="zh-CN" sz="2000" i="1" kern="0" dirty="0" err="1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i="1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n-1)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区间长度为                         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 err="1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i="1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n-1)</a:t>
            </a:r>
          </a:p>
        </p:txBody>
      </p:sp>
      <p:graphicFrame>
        <p:nvGraphicFramePr>
          <p:cNvPr id="18438" name="对象 18437"/>
          <p:cNvGraphicFramePr>
            <a:graphicFrameLocks noChangeAspect="1"/>
          </p:cNvGraphicFramePr>
          <p:nvPr/>
        </p:nvGraphicFramePr>
        <p:xfrm>
          <a:off x="1887197" y="3484043"/>
          <a:ext cx="1642862" cy="45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26135" imgH="228600" progId="Equation.DSMT4">
                  <p:embed/>
                </p:oleObj>
              </mc:Choice>
              <mc:Fallback>
                <p:oleObj r:id="rId5" imgW="826135" imgH="228600" progId="Equation.DSMT4">
                  <p:embed/>
                  <p:pic>
                    <p:nvPicPr>
                      <p:cNvPr id="0" name="对象 184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197" y="3484043"/>
                        <a:ext cx="1642862" cy="453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文本框 18438"/>
          <p:cNvSpPr txBox="1"/>
          <p:nvPr/>
        </p:nvSpPr>
        <p:spPr>
          <a:xfrm>
            <a:off x="8087812" y="5568325"/>
            <a:ext cx="18473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660400" y="1289362"/>
            <a:ext cx="583074" cy="245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分割：</a:t>
            </a:r>
          </a:p>
        </p:txBody>
      </p:sp>
      <p:graphicFrame>
        <p:nvGraphicFramePr>
          <p:cNvPr id="18441" name="Object 2048"/>
          <p:cNvGraphicFramePr>
            <a:graphicFrameLocks noChangeAspect="1"/>
          </p:cNvGraphicFramePr>
          <p:nvPr/>
        </p:nvGraphicFramePr>
        <p:xfrm>
          <a:off x="6411412" y="1958350"/>
          <a:ext cx="33702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907000" imgH="3838575" progId="MSPhotoEd.3">
                  <p:embed/>
                </p:oleObj>
              </mc:Choice>
              <mc:Fallback>
                <p:oleObj r:id="rId7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80467"/>
                      <a:stretch>
                        <a:fillRect/>
                      </a:stretch>
                    </p:blipFill>
                    <p:spPr>
                      <a:xfrm>
                        <a:off x="6411412" y="1958350"/>
                        <a:ext cx="3370263" cy="350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对象 18441"/>
          <p:cNvGraphicFramePr>
            <a:graphicFrameLocks noChangeAspect="1"/>
          </p:cNvGraphicFramePr>
          <p:nvPr/>
        </p:nvGraphicFramePr>
        <p:xfrm>
          <a:off x="7935411" y="4701550"/>
          <a:ext cx="3508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66700" imgH="406400" progId="Equation.DSMT4">
                  <p:embed/>
                </p:oleObj>
              </mc:Choice>
              <mc:Fallback>
                <p:oleObj r:id="rId9" imgW="266700" imgH="406400" progId="Equation.DSMT4">
                  <p:embed/>
                  <p:pic>
                    <p:nvPicPr>
                      <p:cNvPr id="0" name="对象 184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5411" y="4701550"/>
                        <a:ext cx="350838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对象 18442"/>
          <p:cNvGraphicFramePr>
            <a:graphicFrameLocks noChangeAspect="1"/>
          </p:cNvGraphicFramePr>
          <p:nvPr/>
        </p:nvGraphicFramePr>
        <p:xfrm>
          <a:off x="8316411" y="4701550"/>
          <a:ext cx="19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2400" imgH="406400" progId="Equation.DSMT4">
                  <p:embed/>
                </p:oleObj>
              </mc:Choice>
              <mc:Fallback>
                <p:oleObj r:id="rId11" imgW="152400" imgH="406400" progId="Equation.DSMT4">
                  <p:embed/>
                  <p:pic>
                    <p:nvPicPr>
                      <p:cNvPr id="0" name="对象 1844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16411" y="4701550"/>
                        <a:ext cx="190500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对象 18443"/>
          <p:cNvGraphicFramePr>
            <a:graphicFrameLocks noChangeAspect="1"/>
          </p:cNvGraphicFramePr>
          <p:nvPr/>
        </p:nvGraphicFramePr>
        <p:xfrm>
          <a:off x="8240211" y="332995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81000" imgH="431800" progId="Equation.DSMT4">
                  <p:embed/>
                </p:oleObj>
              </mc:Choice>
              <mc:Fallback>
                <p:oleObj r:id="rId13" imgW="381000" imgH="431800" progId="Equation.DSMT4">
                  <p:embed/>
                  <p:pic>
                    <p:nvPicPr>
                      <p:cNvPr id="0" name="对象 1844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40211" y="3329950"/>
                        <a:ext cx="458788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对象 18444"/>
          <p:cNvGraphicFramePr>
            <a:graphicFrameLocks noChangeAspect="1"/>
          </p:cNvGraphicFramePr>
          <p:nvPr/>
        </p:nvGraphicFramePr>
        <p:xfrm>
          <a:off x="7706811" y="3558550"/>
          <a:ext cx="6286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495300" imgH="431800" progId="Equation.DSMT4">
                  <p:embed/>
                </p:oleObj>
              </mc:Choice>
              <mc:Fallback>
                <p:oleObj r:id="rId15" imgW="495300" imgH="431800" progId="Equation.DSMT4">
                  <p:embed/>
                  <p:pic>
                    <p:nvPicPr>
                      <p:cNvPr id="0" name="对象 1844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06811" y="3558550"/>
                        <a:ext cx="628650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166868" y="1719003"/>
            <a:ext cx="126694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如图，当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很大时，即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△x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很小时，在区间                       上可以认为函数                 的值变化很小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9459" name="对象 19458"/>
          <p:cNvGraphicFramePr>
            <a:graphicFrameLocks noChangeAspect="1"/>
          </p:cNvGraphicFramePr>
          <p:nvPr/>
        </p:nvGraphicFramePr>
        <p:xfrm>
          <a:off x="5426315" y="1653775"/>
          <a:ext cx="13874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6900" imgH="431800" progId="Equation.DSMT4">
                  <p:embed/>
                </p:oleObj>
              </mc:Choice>
              <mc:Fallback>
                <p:oleObj r:id="rId3" imgW="596900" imgH="431800" progId="Equation.DSMT4">
                  <p:embed/>
                  <p:pic>
                    <p:nvPicPr>
                      <p:cNvPr id="0" name="对象 194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315" y="1653775"/>
                        <a:ext cx="1387475" cy="722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048"/>
          <p:cNvGraphicFramePr>
            <a:graphicFrameLocks noChangeAspect="1"/>
          </p:cNvGraphicFramePr>
          <p:nvPr/>
        </p:nvGraphicFramePr>
        <p:xfrm>
          <a:off x="7348960" y="2180668"/>
          <a:ext cx="33528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907000" imgH="3838575" progId="MSPhotoEd.3">
                  <p:embed/>
                </p:oleObj>
              </mc:Choice>
              <mc:Fallback>
                <p:oleObj r:id="rId5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80467"/>
                      <a:stretch>
                        <a:fillRect/>
                      </a:stretch>
                    </p:blipFill>
                    <p:spPr>
                      <a:xfrm>
                        <a:off x="7348960" y="2180668"/>
                        <a:ext cx="3352800" cy="3714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对象 19460"/>
          <p:cNvGraphicFramePr>
            <a:graphicFrameLocks noChangeAspect="1"/>
          </p:cNvGraphicFramePr>
          <p:nvPr/>
        </p:nvGraphicFramePr>
        <p:xfrm>
          <a:off x="2407534" y="2648833"/>
          <a:ext cx="2130588" cy="87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54100" imgH="431800" progId="Equation.DSMT4">
                  <p:embed/>
                </p:oleObj>
              </mc:Choice>
              <mc:Fallback>
                <p:oleObj r:id="rId7" imgW="1054100" imgH="431800" progId="Equation.DSMT4">
                  <p:embed/>
                  <p:pic>
                    <p:nvPicPr>
                      <p:cNvPr id="0" name="对象 194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7534" y="2648833"/>
                        <a:ext cx="2130588" cy="8737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对象 19461"/>
          <p:cNvGraphicFramePr>
            <a:graphicFrameLocks noChangeAspect="1"/>
          </p:cNvGraphicFramePr>
          <p:nvPr/>
        </p:nvGraphicFramePr>
        <p:xfrm>
          <a:off x="8788823" y="5084207"/>
          <a:ext cx="366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393700" progId="Equation.DSMT4">
                  <p:embed/>
                </p:oleObj>
              </mc:Choice>
              <mc:Fallback>
                <p:oleObj r:id="rId9" imgW="279400" imgH="393700" progId="Equation.DSMT4">
                  <p:embed/>
                  <p:pic>
                    <p:nvPicPr>
                      <p:cNvPr id="0" name="对象 1946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88823" y="5084207"/>
                        <a:ext cx="366712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对象 19462"/>
          <p:cNvGraphicFramePr>
            <a:graphicFrameLocks noChangeAspect="1"/>
          </p:cNvGraphicFramePr>
          <p:nvPr/>
        </p:nvGraphicFramePr>
        <p:xfrm>
          <a:off x="9253960" y="5109607"/>
          <a:ext cx="19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2400" imgH="393700" progId="Equation.DSMT4">
                  <p:embed/>
                </p:oleObj>
              </mc:Choice>
              <mc:Fallback>
                <p:oleObj r:id="rId11" imgW="152400" imgH="393700" progId="Equation.DSMT4">
                  <p:embed/>
                  <p:pic>
                    <p:nvPicPr>
                      <p:cNvPr id="0" name="对象 1946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53960" y="5109607"/>
                        <a:ext cx="190500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对象 19463"/>
          <p:cNvGraphicFramePr>
            <a:graphicFrameLocks noChangeAspect="1"/>
          </p:cNvGraphicFramePr>
          <p:nvPr/>
        </p:nvGraphicFramePr>
        <p:xfrm>
          <a:off x="9017423" y="3628468"/>
          <a:ext cx="4746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93700" imgH="431800" progId="Equation.DSMT4">
                  <p:embed/>
                </p:oleObj>
              </mc:Choice>
              <mc:Fallback>
                <p:oleObj r:id="rId13" imgW="393700" imgH="431800" progId="Equation.DSMT4">
                  <p:embed/>
                  <p:pic>
                    <p:nvPicPr>
                      <p:cNvPr id="0" name="对象 1946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7423" y="3628468"/>
                        <a:ext cx="474662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对象 19464"/>
          <p:cNvGraphicFramePr>
            <a:graphicFrameLocks noChangeAspect="1"/>
          </p:cNvGraphicFramePr>
          <p:nvPr/>
        </p:nvGraphicFramePr>
        <p:xfrm>
          <a:off x="8560224" y="3933268"/>
          <a:ext cx="6445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08000" imgH="431800" progId="Equation.DSMT4">
                  <p:embed/>
                </p:oleObj>
              </mc:Choice>
              <mc:Fallback>
                <p:oleObj r:id="rId15" imgW="508000" imgH="431800" progId="Equation.DSMT4">
                  <p:embed/>
                  <p:pic>
                    <p:nvPicPr>
                      <p:cNvPr id="0" name="对象 1946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60224" y="3933268"/>
                        <a:ext cx="644525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矩形 19466"/>
          <p:cNvSpPr/>
          <p:nvPr/>
        </p:nvSpPr>
        <p:spPr>
          <a:xfrm>
            <a:off x="660400" y="1280361"/>
            <a:ext cx="1299622" cy="297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近似代替：</a:t>
            </a:r>
          </a:p>
        </p:txBody>
      </p:sp>
      <p:graphicFrame>
        <p:nvGraphicFramePr>
          <p:cNvPr id="19468" name="对象 19467"/>
          <p:cNvGraphicFramePr>
            <a:graphicFrameLocks noChangeAspect="1"/>
          </p:cNvGraphicFramePr>
          <p:nvPr/>
        </p:nvGraphicFramePr>
        <p:xfrm>
          <a:off x="8718438" y="1719003"/>
          <a:ext cx="980375" cy="53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19735" imgH="228600" progId="Equation.DSMT4">
                  <p:embed/>
                </p:oleObj>
              </mc:Choice>
              <mc:Fallback>
                <p:oleObj r:id="rId17" imgW="419735" imgH="228600" progId="Equation.DSMT4">
                  <p:embed/>
                  <p:pic>
                    <p:nvPicPr>
                      <p:cNvPr id="0" name="对象 1946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18438" y="1719003"/>
                        <a:ext cx="980375" cy="5351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641913" y="1135458"/>
            <a:ext cx="1061687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把曲边梯形分成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个小曲边梯形面积记做          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用小矩形的面积          近似地替代         ，即局部小范围内“以直代曲”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20483" name="对象 20482"/>
          <p:cNvGraphicFramePr>
            <a:graphicFrameLocks noChangeAspect="1"/>
          </p:cNvGraphicFramePr>
          <p:nvPr/>
        </p:nvGraphicFramePr>
        <p:xfrm>
          <a:off x="2639028" y="2571341"/>
          <a:ext cx="4178161" cy="164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36800" imgH="939800" progId="Equation.DSMT4">
                  <p:embed/>
                </p:oleObj>
              </mc:Choice>
              <mc:Fallback>
                <p:oleObj r:id="rId3" imgW="2336800" imgH="939800" progId="Equation.DSMT4">
                  <p:embed/>
                  <p:pic>
                    <p:nvPicPr>
                      <p:cNvPr id="0" name="对象 204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028" y="2571341"/>
                        <a:ext cx="4178161" cy="16438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20483"/>
          <p:cNvGraphicFramePr>
            <a:graphicFrameLocks noChangeAspect="1"/>
          </p:cNvGraphicFramePr>
          <p:nvPr/>
        </p:nvGraphicFramePr>
        <p:xfrm>
          <a:off x="7850620" y="1266242"/>
          <a:ext cx="5476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8600" imgH="241300" progId="Equation.DSMT4">
                  <p:embed/>
                </p:oleObj>
              </mc:Choice>
              <mc:Fallback>
                <p:oleObj r:id="rId5" imgW="228600" imgH="241300" progId="Equation.DSMT4">
                  <p:embed/>
                  <p:pic>
                    <p:nvPicPr>
                      <p:cNvPr id="0" name="对象 204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0620" y="1266242"/>
                        <a:ext cx="547688" cy="579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20484"/>
          <p:cNvGraphicFramePr>
            <a:graphicFrameLocks noChangeAspect="1"/>
          </p:cNvGraphicFramePr>
          <p:nvPr/>
        </p:nvGraphicFramePr>
        <p:xfrm>
          <a:off x="5318388" y="1247902"/>
          <a:ext cx="547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28600" imgH="228600" progId="Equation.DSMT4">
                  <p:embed/>
                </p:oleObj>
              </mc:Choice>
              <mc:Fallback>
                <p:oleObj r:id="rId7" imgW="228600" imgH="228600" progId="Equation.DSMT4">
                  <p:embed/>
                  <p:pic>
                    <p:nvPicPr>
                      <p:cNvPr id="0" name="对象 204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8388" y="1247902"/>
                        <a:ext cx="547687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048"/>
          <p:cNvGraphicFramePr>
            <a:graphicFrameLocks noChangeAspect="1"/>
          </p:cNvGraphicFramePr>
          <p:nvPr/>
        </p:nvGraphicFramePr>
        <p:xfrm>
          <a:off x="8124464" y="2127813"/>
          <a:ext cx="2595563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907000" imgH="3838575" progId="MSPhotoEd.3">
                  <p:embed/>
                </p:oleObj>
              </mc:Choice>
              <mc:Fallback>
                <p:oleObj r:id="rId9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80467"/>
                      <a:stretch>
                        <a:fillRect/>
                      </a:stretch>
                    </p:blipFill>
                    <p:spPr>
                      <a:xfrm>
                        <a:off x="8124464" y="2127813"/>
                        <a:ext cx="2595563" cy="287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对象 20486"/>
          <p:cNvGraphicFramePr>
            <a:graphicFrameLocks noChangeAspect="1"/>
          </p:cNvGraphicFramePr>
          <p:nvPr/>
        </p:nvGraphicFramePr>
        <p:xfrm>
          <a:off x="9805003" y="1266242"/>
          <a:ext cx="5778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41300" imgH="241300" progId="Equation.DSMT4">
                  <p:embed/>
                </p:oleObj>
              </mc:Choice>
              <mc:Fallback>
                <p:oleObj r:id="rId11" imgW="241300" imgH="241300" progId="Equation.DSMT4">
                  <p:embed/>
                  <p:pic>
                    <p:nvPicPr>
                      <p:cNvPr id="0" name="对象 2048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05003" y="1266242"/>
                        <a:ext cx="577850" cy="579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1387315" y="1183181"/>
            <a:ext cx="4648200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则阴影部分面积</a:t>
            </a:r>
          </a:p>
        </p:txBody>
      </p:sp>
      <p:graphicFrame>
        <p:nvGraphicFramePr>
          <p:cNvPr id="21507" name="对象 21506"/>
          <p:cNvGraphicFramePr>
            <a:graphicFrameLocks noChangeAspect="1"/>
          </p:cNvGraphicFramePr>
          <p:nvPr/>
        </p:nvGraphicFramePr>
        <p:xfrm>
          <a:off x="3320449" y="1135908"/>
          <a:ext cx="66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5100" imgH="228600" progId="Equation.DSMT4">
                  <p:embed/>
                </p:oleObj>
              </mc:Choice>
              <mc:Fallback>
                <p:oleObj r:id="rId3" imgW="165100" imgH="228600" progId="Equation.DSMT4">
                  <p:embed/>
                  <p:pic>
                    <p:nvPicPr>
                      <p:cNvPr id="0" name="对象 215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0449" y="1135908"/>
                        <a:ext cx="66040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对象 21507"/>
          <p:cNvGraphicFramePr>
            <a:graphicFrameLocks noChangeAspect="1"/>
          </p:cNvGraphicFramePr>
          <p:nvPr/>
        </p:nvGraphicFramePr>
        <p:xfrm>
          <a:off x="660400" y="1792781"/>
          <a:ext cx="6148388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05100" imgH="2235200" progId="Equation.DSMT4">
                  <p:embed/>
                </p:oleObj>
              </mc:Choice>
              <mc:Fallback>
                <p:oleObj r:id="rId5" imgW="2705100" imgH="2235200" progId="Equation.DSMT4">
                  <p:embed/>
                  <p:pic>
                    <p:nvPicPr>
                      <p:cNvPr id="0" name="对象 215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" y="1792781"/>
                        <a:ext cx="6148388" cy="361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矩形 21508"/>
          <p:cNvSpPr/>
          <p:nvPr/>
        </p:nvSpPr>
        <p:spPr>
          <a:xfrm>
            <a:off x="660400" y="1242244"/>
            <a:ext cx="726915" cy="316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求和：</a:t>
            </a:r>
          </a:p>
        </p:txBody>
      </p:sp>
      <p:graphicFrame>
        <p:nvGraphicFramePr>
          <p:cNvPr id="21511" name="对象 21510"/>
          <p:cNvGraphicFramePr>
            <a:graphicFrameLocks noChangeAspect="1"/>
          </p:cNvGraphicFramePr>
          <p:nvPr/>
        </p:nvGraphicFramePr>
        <p:xfrm>
          <a:off x="4198858" y="5453204"/>
          <a:ext cx="30083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88465" imgH="431800" progId="Equation.DSMT4">
                  <p:embed/>
                </p:oleObj>
              </mc:Choice>
              <mc:Fallback>
                <p:oleObj r:id="rId7" imgW="1688465" imgH="431800" progId="Equation.DSMT4">
                  <p:embed/>
                  <p:pic>
                    <p:nvPicPr>
                      <p:cNvPr id="0" name="对象 215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8858" y="5453204"/>
                        <a:ext cx="3008312" cy="728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文本框 21511"/>
          <p:cNvSpPr txBox="1"/>
          <p:nvPr/>
        </p:nvSpPr>
        <p:spPr>
          <a:xfrm>
            <a:off x="660400" y="5607090"/>
            <a:ext cx="3668532" cy="40011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（曲边梯形）的近似值：</a:t>
            </a:r>
          </a:p>
        </p:txBody>
      </p:sp>
      <p:graphicFrame>
        <p:nvGraphicFramePr>
          <p:cNvPr id="21513" name="Object 2048"/>
          <p:cNvGraphicFramePr>
            <a:graphicFrameLocks noChangeAspect="1"/>
          </p:cNvGraphicFramePr>
          <p:nvPr/>
        </p:nvGraphicFramePr>
        <p:xfrm>
          <a:off x="7403939" y="1878464"/>
          <a:ext cx="3105874" cy="34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907000" imgH="3838575" progId="MSPhotoEd.3">
                  <p:embed/>
                </p:oleObj>
              </mc:Choice>
              <mc:Fallback>
                <p:oleObj r:id="rId9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80467"/>
                      <a:stretch>
                        <a:fillRect/>
                      </a:stretch>
                    </p:blipFill>
                    <p:spPr>
                      <a:xfrm>
                        <a:off x="7403939" y="1878464"/>
                        <a:ext cx="3105874" cy="34417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2529"/>
          <p:cNvSpPr/>
          <p:nvPr/>
        </p:nvSpPr>
        <p:spPr>
          <a:xfrm>
            <a:off x="821802" y="1354385"/>
            <a:ext cx="770682" cy="2371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取极限：</a:t>
            </a:r>
          </a:p>
        </p:txBody>
      </p:sp>
      <p:graphicFrame>
        <p:nvGraphicFramePr>
          <p:cNvPr id="22532" name="Object 2048"/>
          <p:cNvGraphicFramePr>
            <a:graphicFrameLocks noChangeAspect="1"/>
          </p:cNvGraphicFramePr>
          <p:nvPr/>
        </p:nvGraphicFramePr>
        <p:xfrm>
          <a:off x="3256660" y="2315735"/>
          <a:ext cx="5835118" cy="368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907000" imgH="3838575" progId="MSPhotoEd.3">
                  <p:embed/>
                </p:oleObj>
              </mc:Choice>
              <mc:Fallback>
                <p:oleObj r:id="rId3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47296"/>
                      <a:stretch>
                        <a:fillRect/>
                      </a:stretch>
                    </p:blipFill>
                    <p:spPr>
                      <a:xfrm>
                        <a:off x="3256660" y="2315735"/>
                        <a:ext cx="5835118" cy="36888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矩形 22545"/>
          <p:cNvSpPr/>
          <p:nvPr/>
        </p:nvSpPr>
        <p:spPr>
          <a:xfrm>
            <a:off x="821802" y="1915625"/>
            <a:ext cx="2182008" cy="400110"/>
          </a:xfrm>
          <a:prstGeom prst="rect">
            <a:avLst/>
          </a:prstGeom>
          <a:solidFill>
            <a:srgbClr val="00CCFF"/>
          </a:solidFill>
          <a:ln w="254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趋向于无穷大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343564" y="1182538"/>
            <a:ext cx="122149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趋向于无穷大，即            趋向于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                                 趋向于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S.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从而有</a:t>
            </a:r>
          </a:p>
        </p:txBody>
      </p:sp>
      <p:graphicFrame>
        <p:nvGraphicFramePr>
          <p:cNvPr id="23555" name="对象 23554"/>
          <p:cNvGraphicFramePr>
            <a:graphicFrameLocks noChangeAspect="1"/>
          </p:cNvGraphicFramePr>
          <p:nvPr/>
        </p:nvGraphicFramePr>
        <p:xfrm>
          <a:off x="3303608" y="1182538"/>
          <a:ext cx="5334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4000" imgH="177800" progId="Equation.DSMT4">
                  <p:embed/>
                </p:oleObj>
              </mc:Choice>
              <mc:Fallback>
                <p:oleObj r:id="rId3" imgW="254000" imgH="177800" progId="Equation.DSMT4">
                  <p:embed/>
                  <p:pic>
                    <p:nvPicPr>
                      <p:cNvPr id="0" name="对象 235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3608" y="1182538"/>
                        <a:ext cx="533400" cy="373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对象 23555"/>
          <p:cNvGraphicFramePr>
            <a:graphicFrameLocks noChangeAspect="1"/>
          </p:cNvGraphicFramePr>
          <p:nvPr/>
        </p:nvGraphicFramePr>
        <p:xfrm>
          <a:off x="5271535" y="1104515"/>
          <a:ext cx="2359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09700" imgH="431800" progId="Equation.DSMT4">
                  <p:embed/>
                </p:oleObj>
              </mc:Choice>
              <mc:Fallback>
                <p:oleObj r:id="rId5" imgW="1409700" imgH="431800" progId="Equation.DSMT4">
                  <p:embed/>
                  <p:pic>
                    <p:nvPicPr>
                      <p:cNvPr id="0" name="对象 235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1535" y="1104515"/>
                        <a:ext cx="2359025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对象 23556"/>
          <p:cNvGraphicFramePr>
            <a:graphicFrameLocks noChangeAspect="1"/>
          </p:cNvGraphicFramePr>
          <p:nvPr/>
        </p:nvGraphicFramePr>
        <p:xfrm>
          <a:off x="3303608" y="2142630"/>
          <a:ext cx="4939456" cy="17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28800" imgH="889000" progId="Equation.DSMT4">
                  <p:embed/>
                </p:oleObj>
              </mc:Choice>
              <mc:Fallback>
                <p:oleObj r:id="rId7" imgW="1828800" imgH="889000" progId="Equation.DSMT4">
                  <p:embed/>
                  <p:pic>
                    <p:nvPicPr>
                      <p:cNvPr id="0" name="对象 235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3608" y="2142630"/>
                        <a:ext cx="4939456" cy="1708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4577"/>
          <p:cNvSpPr txBox="1"/>
          <p:nvPr/>
        </p:nvSpPr>
        <p:spPr>
          <a:xfrm>
            <a:off x="718273" y="1594928"/>
            <a:ext cx="10800627" cy="1938992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在“近似代替”中，如果认为函数                   在区间                                             上的值近似地等于右端点           处的函数值      ，用这种方法能求出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的值吗？若能求出，这个值也是             吗？取任意                          处的函数值        作为近似值，情况又怎样？</a:t>
            </a:r>
          </a:p>
        </p:txBody>
      </p:sp>
      <p:graphicFrame>
        <p:nvGraphicFramePr>
          <p:cNvPr id="24579" name="对象 24578"/>
          <p:cNvGraphicFramePr>
            <a:graphicFrameLocks noChangeAspect="1"/>
          </p:cNvGraphicFramePr>
          <p:nvPr/>
        </p:nvGraphicFramePr>
        <p:xfrm>
          <a:off x="4985794" y="373026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8270" imgH="198755" progId="Equation.DSMT4">
                  <p:embed/>
                </p:oleObj>
              </mc:Choice>
              <mc:Fallback>
                <p:oleObj r:id="rId3" imgW="128270" imgH="198755" progId="Equation.DSMT4">
                  <p:embed/>
                  <p:pic>
                    <p:nvPicPr>
                      <p:cNvPr id="0" name="对象 245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5794" y="3730263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24579"/>
          <p:cNvGraphicFramePr>
            <a:graphicFrameLocks noChangeAspect="1"/>
          </p:cNvGraphicFramePr>
          <p:nvPr/>
        </p:nvGraphicFramePr>
        <p:xfrm>
          <a:off x="6972139" y="1701761"/>
          <a:ext cx="2714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59865" imgH="431800" progId="Equation.DSMT4">
                  <p:embed/>
                </p:oleObj>
              </mc:Choice>
              <mc:Fallback>
                <p:oleObj r:id="rId5" imgW="1459865" imgH="431800" progId="Equation.DSMT4">
                  <p:embed/>
                  <p:pic>
                    <p:nvPicPr>
                      <p:cNvPr id="0" name="对象 245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2139" y="1701761"/>
                        <a:ext cx="2714625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对象 24580"/>
          <p:cNvGraphicFramePr>
            <a:graphicFrameLocks noChangeAspect="1"/>
          </p:cNvGraphicFramePr>
          <p:nvPr/>
        </p:nvGraphicFramePr>
        <p:xfrm>
          <a:off x="4748433" y="1777961"/>
          <a:ext cx="1076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09600" imgH="254000" progId="Equation.DSMT4">
                  <p:embed/>
                </p:oleObj>
              </mc:Choice>
              <mc:Fallback>
                <p:oleObj r:id="rId7" imgW="609600" imgH="254000" progId="Equation.DSMT4">
                  <p:embed/>
                  <p:pic>
                    <p:nvPicPr>
                      <p:cNvPr id="0" name="对象 245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8433" y="1777961"/>
                        <a:ext cx="1076325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对象 24581"/>
          <p:cNvGraphicFramePr>
            <a:graphicFrameLocks noChangeAspect="1"/>
          </p:cNvGraphicFramePr>
          <p:nvPr/>
        </p:nvGraphicFramePr>
        <p:xfrm>
          <a:off x="4194396" y="2311361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400" imgH="393700" progId="Equation.DSMT4">
                  <p:embed/>
                </p:oleObj>
              </mc:Choice>
              <mc:Fallback>
                <p:oleObj r:id="rId9" imgW="152400" imgH="393700" progId="Equation.DSMT4">
                  <p:embed/>
                  <p:pic>
                    <p:nvPicPr>
                      <p:cNvPr id="0" name="对象 245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4396" y="2311361"/>
                        <a:ext cx="304800" cy="59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对象 24582"/>
          <p:cNvGraphicFramePr>
            <a:graphicFrameLocks noChangeAspect="1"/>
          </p:cNvGraphicFramePr>
          <p:nvPr/>
        </p:nvGraphicFramePr>
        <p:xfrm>
          <a:off x="2179316" y="2282524"/>
          <a:ext cx="554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93700" imgH="431800" progId="Equation.DSMT4">
                  <p:embed/>
                </p:oleObj>
              </mc:Choice>
              <mc:Fallback>
                <p:oleObj r:id="rId11" imgW="393700" imgH="431800" progId="Equation.DSMT4">
                  <p:embed/>
                  <p:pic>
                    <p:nvPicPr>
                      <p:cNvPr id="0" name="对象 2458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9316" y="2282524"/>
                        <a:ext cx="554037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对象 24583"/>
          <p:cNvGraphicFramePr>
            <a:graphicFrameLocks noChangeAspect="1"/>
          </p:cNvGraphicFramePr>
          <p:nvPr/>
        </p:nvGraphicFramePr>
        <p:xfrm>
          <a:off x="2181817" y="2954760"/>
          <a:ext cx="1398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889000" imgH="431800" progId="Equation.DSMT4">
                  <p:embed/>
                </p:oleObj>
              </mc:Choice>
              <mc:Fallback>
                <p:oleObj r:id="rId13" imgW="889000" imgH="431800" progId="Equation.DSMT4">
                  <p:embed/>
                  <p:pic>
                    <p:nvPicPr>
                      <p:cNvPr id="0" name="对象 2458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1817" y="2954760"/>
                        <a:ext cx="1398588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对象 24584"/>
          <p:cNvGraphicFramePr>
            <a:graphicFrameLocks noChangeAspect="1"/>
          </p:cNvGraphicFramePr>
          <p:nvPr/>
        </p:nvGraphicFramePr>
        <p:xfrm>
          <a:off x="10650538" y="2378036"/>
          <a:ext cx="661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68300" imgH="254000" progId="Equation.DSMT4">
                  <p:embed/>
                </p:oleObj>
              </mc:Choice>
              <mc:Fallback>
                <p:oleObj r:id="rId15" imgW="368300" imgH="254000" progId="Equation.DSMT4">
                  <p:embed/>
                  <p:pic>
                    <p:nvPicPr>
                      <p:cNvPr id="0" name="对象 245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50538" y="2378036"/>
                        <a:ext cx="661987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对象 24585"/>
          <p:cNvGraphicFramePr>
            <a:graphicFrameLocks noChangeAspect="1"/>
          </p:cNvGraphicFramePr>
          <p:nvPr/>
        </p:nvGraphicFramePr>
        <p:xfrm>
          <a:off x="5302882" y="2835236"/>
          <a:ext cx="269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39700" imgH="393700" progId="Equation.DSMT4">
                  <p:embed/>
                </p:oleObj>
              </mc:Choice>
              <mc:Fallback>
                <p:oleObj r:id="rId17" imgW="139700" imgH="393700" progId="Equation.DSMT4">
                  <p:embed/>
                  <p:pic>
                    <p:nvPicPr>
                      <p:cNvPr id="0" name="对象 245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02882" y="2835236"/>
                        <a:ext cx="269875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文本框 24586"/>
          <p:cNvSpPr txBox="1"/>
          <p:nvPr/>
        </p:nvSpPr>
        <p:spPr>
          <a:xfrm>
            <a:off x="716749" y="1210178"/>
            <a:ext cx="1600200" cy="40011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38100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rgbClr val="00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探究！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5601"/>
          <p:cNvSpPr txBox="1"/>
          <p:nvPr/>
        </p:nvSpPr>
        <p:spPr>
          <a:xfrm>
            <a:off x="634364" y="1240304"/>
            <a:ext cx="12055475" cy="1538883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可以证明，取                  在区间                    上任意一点        处的值                 作为近似值，都有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5603" name="对象 25602"/>
          <p:cNvGraphicFramePr>
            <a:graphicFrameLocks noChangeAspect="1"/>
          </p:cNvGraphicFramePr>
          <p:nvPr/>
        </p:nvGraphicFramePr>
        <p:xfrm>
          <a:off x="3556000" y="2331741"/>
          <a:ext cx="4442144" cy="89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11730" imgH="431800" progId="Equation.DSMT4">
                  <p:embed/>
                </p:oleObj>
              </mc:Choice>
              <mc:Fallback>
                <p:oleObj r:id="rId3" imgW="2411730" imgH="431800" progId="Equation.DSMT4">
                  <p:embed/>
                  <p:pic>
                    <p:nvPicPr>
                      <p:cNvPr id="0" name="对象 256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0" y="2331741"/>
                        <a:ext cx="4442144" cy="8948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对象 25603"/>
          <p:cNvGraphicFramePr>
            <a:graphicFrameLocks noChangeAspect="1"/>
          </p:cNvGraphicFramePr>
          <p:nvPr/>
        </p:nvGraphicFramePr>
        <p:xfrm>
          <a:off x="2407922" y="1240304"/>
          <a:ext cx="1074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09600" imgH="254000" progId="Equation.DSMT4">
                  <p:embed/>
                </p:oleObj>
              </mc:Choice>
              <mc:Fallback>
                <p:oleObj r:id="rId5" imgW="609600" imgH="254000" progId="Equation.DSMT4">
                  <p:embed/>
                  <p:pic>
                    <p:nvPicPr>
                      <p:cNvPr id="0" name="对象 256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7922" y="1240304"/>
                        <a:ext cx="1074737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25604"/>
          <p:cNvGraphicFramePr>
            <a:graphicFrameLocks noChangeAspect="1"/>
          </p:cNvGraphicFramePr>
          <p:nvPr/>
        </p:nvGraphicFramePr>
        <p:xfrm>
          <a:off x="4479925" y="1205910"/>
          <a:ext cx="1089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96900" imgH="431800" progId="Equation.DSMT4">
                  <p:embed/>
                </p:oleObj>
              </mc:Choice>
              <mc:Fallback>
                <p:oleObj r:id="rId7" imgW="596900" imgH="431800" progId="Equation.DSMT4">
                  <p:embed/>
                  <p:pic>
                    <p:nvPicPr>
                      <p:cNvPr id="0" name="对象 256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9925" y="1205910"/>
                        <a:ext cx="1089025" cy="67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25605"/>
          <p:cNvGraphicFramePr>
            <a:graphicFrameLocks noChangeAspect="1"/>
          </p:cNvGraphicFramePr>
          <p:nvPr/>
        </p:nvGraphicFramePr>
        <p:xfrm>
          <a:off x="7074220" y="1316504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400" imgH="228600" progId="Equation.DSMT4">
                  <p:embed/>
                </p:oleObj>
              </mc:Choice>
              <mc:Fallback>
                <p:oleObj r:id="rId9" imgW="152400" imgH="228600" progId="Equation.DSMT4">
                  <p:embed/>
                  <p:pic>
                    <p:nvPicPr>
                      <p:cNvPr id="0" name="对象 256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74220" y="1316504"/>
                        <a:ext cx="254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25606"/>
          <p:cNvGraphicFramePr>
            <a:graphicFrameLocks noChangeAspect="1"/>
          </p:cNvGraphicFramePr>
          <p:nvPr/>
        </p:nvGraphicFramePr>
        <p:xfrm>
          <a:off x="8586154" y="1240304"/>
          <a:ext cx="661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68300" imgH="254000" progId="Equation.DSMT4">
                  <p:embed/>
                </p:oleObj>
              </mc:Choice>
              <mc:Fallback>
                <p:oleObj r:id="rId11" imgW="368300" imgH="254000" progId="Equation.DSMT4">
                  <p:embed/>
                  <p:pic>
                    <p:nvPicPr>
                      <p:cNvPr id="0" name="对象 2560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86154" y="1240304"/>
                        <a:ext cx="661987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6625"/>
          <p:cNvSpPr txBox="1"/>
          <p:nvPr/>
        </p:nvSpPr>
        <p:spPr>
          <a:xfrm>
            <a:off x="9662161" y="4062859"/>
            <a:ext cx="3561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6627" name="直接连接符 26626"/>
          <p:cNvSpPr/>
          <p:nvPr/>
        </p:nvSpPr>
        <p:spPr>
          <a:xfrm flipV="1">
            <a:off x="7680960" y="2462659"/>
            <a:ext cx="1588" cy="1981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直接连接符 26627"/>
          <p:cNvSpPr/>
          <p:nvPr/>
        </p:nvSpPr>
        <p:spPr>
          <a:xfrm>
            <a:off x="7528560" y="4215259"/>
            <a:ext cx="22098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未知"/>
          <p:cNvSpPr/>
          <p:nvPr/>
        </p:nvSpPr>
        <p:spPr>
          <a:xfrm>
            <a:off x="7846060" y="2996059"/>
            <a:ext cx="1676400" cy="1016000"/>
          </a:xfrm>
          <a:custGeom>
            <a:avLst/>
            <a:gdLst/>
            <a:ahLst/>
            <a:cxnLst/>
            <a:rect l="0" t="0" r="0" b="0"/>
            <a:pathLst>
              <a:path w="1056" h="640">
                <a:moveTo>
                  <a:pt x="88" y="192"/>
                </a:moveTo>
                <a:cubicBezTo>
                  <a:pt x="112" y="136"/>
                  <a:pt x="120" y="128"/>
                  <a:pt x="184" y="96"/>
                </a:cubicBezTo>
                <a:cubicBezTo>
                  <a:pt x="248" y="64"/>
                  <a:pt x="368" y="0"/>
                  <a:pt x="472" y="0"/>
                </a:cubicBezTo>
                <a:cubicBezTo>
                  <a:pt x="576" y="0"/>
                  <a:pt x="712" y="64"/>
                  <a:pt x="808" y="96"/>
                </a:cubicBezTo>
                <a:cubicBezTo>
                  <a:pt x="904" y="128"/>
                  <a:pt x="1040" y="136"/>
                  <a:pt x="1048" y="192"/>
                </a:cubicBezTo>
                <a:cubicBezTo>
                  <a:pt x="1056" y="248"/>
                  <a:pt x="936" y="376"/>
                  <a:pt x="856" y="432"/>
                </a:cubicBezTo>
                <a:cubicBezTo>
                  <a:pt x="776" y="488"/>
                  <a:pt x="656" y="496"/>
                  <a:pt x="568" y="528"/>
                </a:cubicBezTo>
                <a:cubicBezTo>
                  <a:pt x="480" y="560"/>
                  <a:pt x="416" y="640"/>
                  <a:pt x="328" y="624"/>
                </a:cubicBezTo>
                <a:cubicBezTo>
                  <a:pt x="240" y="608"/>
                  <a:pt x="80" y="496"/>
                  <a:pt x="40" y="432"/>
                </a:cubicBezTo>
                <a:cubicBezTo>
                  <a:pt x="0" y="368"/>
                  <a:pt x="64" y="248"/>
                  <a:pt x="88" y="192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8366761" y="3224659"/>
            <a:ext cx="3561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6631" name="直接连接符 26630"/>
          <p:cNvSpPr/>
          <p:nvPr/>
        </p:nvSpPr>
        <p:spPr>
          <a:xfrm>
            <a:off x="9509760" y="3300859"/>
            <a:ext cx="1588" cy="91440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直接连接符 26631"/>
          <p:cNvSpPr/>
          <p:nvPr/>
        </p:nvSpPr>
        <p:spPr>
          <a:xfrm flipV="1">
            <a:off x="7893685" y="3529459"/>
            <a:ext cx="1588" cy="68580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3" name="文本框 26632"/>
          <p:cNvSpPr txBox="1"/>
          <p:nvPr/>
        </p:nvSpPr>
        <p:spPr>
          <a:xfrm>
            <a:off x="7742874" y="4104134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6634" name="文本框 26633"/>
          <p:cNvSpPr txBox="1"/>
          <p:nvPr/>
        </p:nvSpPr>
        <p:spPr>
          <a:xfrm>
            <a:off x="9401810" y="4139059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6635" name="文本框 26634"/>
          <p:cNvSpPr txBox="1"/>
          <p:nvPr/>
        </p:nvSpPr>
        <p:spPr>
          <a:xfrm>
            <a:off x="7420610" y="4139059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6636" name="文本框 26635"/>
          <p:cNvSpPr txBox="1"/>
          <p:nvPr/>
        </p:nvSpPr>
        <p:spPr>
          <a:xfrm>
            <a:off x="7376160" y="2234059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26637" name="文本框 26636"/>
          <p:cNvSpPr txBox="1"/>
          <p:nvPr/>
        </p:nvSpPr>
        <p:spPr>
          <a:xfrm>
            <a:off x="660400" y="1244897"/>
            <a:ext cx="113436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右图，我们也可以采用分割、近似代替、求和、取极限的方法，求出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41" name="十字星 26640"/>
          <p:cNvSpPr/>
          <p:nvPr/>
        </p:nvSpPr>
        <p:spPr>
          <a:xfrm>
            <a:off x="1634641" y="2234060"/>
            <a:ext cx="2438400" cy="1143000"/>
          </a:xfrm>
          <a:prstGeom prst="star4">
            <a:avLst>
              <a:gd name="adj" fmla="val 24282"/>
            </a:avLst>
          </a:prstGeom>
          <a:solidFill>
            <a:srgbClr val="CCFFFF"/>
          </a:solidFill>
          <a:ln w="3810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你会吗？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6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3" grpId="0"/>
      <p:bldP spid="26634" grpId="0"/>
      <p:bldP spid="26635" grpId="0"/>
      <p:bldP spid="26636" grpId="0"/>
      <p:bldP spid="26637" grpId="0"/>
      <p:bldP spid="266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27650" descr="未命名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4960" y="4216400"/>
            <a:ext cx="25908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7651" descr="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560" y="4216400"/>
            <a:ext cx="259080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文本框 27652"/>
          <p:cNvSpPr txBox="1"/>
          <p:nvPr/>
        </p:nvSpPr>
        <p:spPr>
          <a:xfrm>
            <a:off x="5064761" y="3448050"/>
            <a:ext cx="3561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7654" name="直接连接符 27653"/>
          <p:cNvSpPr/>
          <p:nvPr/>
        </p:nvSpPr>
        <p:spPr>
          <a:xfrm flipV="1">
            <a:off x="3083560" y="1847850"/>
            <a:ext cx="0" cy="1981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直接连接符 27654"/>
          <p:cNvSpPr/>
          <p:nvPr/>
        </p:nvSpPr>
        <p:spPr>
          <a:xfrm>
            <a:off x="2931160" y="3600450"/>
            <a:ext cx="2209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6" name="未知"/>
          <p:cNvSpPr/>
          <p:nvPr/>
        </p:nvSpPr>
        <p:spPr>
          <a:xfrm>
            <a:off x="3248660" y="2381250"/>
            <a:ext cx="1676400" cy="1016000"/>
          </a:xfrm>
          <a:custGeom>
            <a:avLst/>
            <a:gdLst/>
            <a:ahLst/>
            <a:cxnLst/>
            <a:rect l="0" t="0" r="0" b="0"/>
            <a:pathLst>
              <a:path w="1056" h="640">
                <a:moveTo>
                  <a:pt x="88" y="192"/>
                </a:moveTo>
                <a:cubicBezTo>
                  <a:pt x="112" y="136"/>
                  <a:pt x="120" y="128"/>
                  <a:pt x="184" y="96"/>
                </a:cubicBezTo>
                <a:cubicBezTo>
                  <a:pt x="248" y="64"/>
                  <a:pt x="368" y="0"/>
                  <a:pt x="472" y="0"/>
                </a:cubicBezTo>
                <a:cubicBezTo>
                  <a:pt x="576" y="0"/>
                  <a:pt x="712" y="64"/>
                  <a:pt x="808" y="96"/>
                </a:cubicBezTo>
                <a:cubicBezTo>
                  <a:pt x="904" y="128"/>
                  <a:pt x="1040" y="136"/>
                  <a:pt x="1048" y="192"/>
                </a:cubicBezTo>
                <a:cubicBezTo>
                  <a:pt x="1056" y="248"/>
                  <a:pt x="936" y="376"/>
                  <a:pt x="856" y="432"/>
                </a:cubicBezTo>
                <a:cubicBezTo>
                  <a:pt x="776" y="488"/>
                  <a:pt x="656" y="496"/>
                  <a:pt x="568" y="528"/>
                </a:cubicBezTo>
                <a:cubicBezTo>
                  <a:pt x="480" y="560"/>
                  <a:pt x="416" y="640"/>
                  <a:pt x="328" y="624"/>
                </a:cubicBezTo>
                <a:cubicBezTo>
                  <a:pt x="240" y="608"/>
                  <a:pt x="80" y="496"/>
                  <a:pt x="40" y="432"/>
                </a:cubicBezTo>
                <a:cubicBezTo>
                  <a:pt x="0" y="368"/>
                  <a:pt x="64" y="248"/>
                  <a:pt x="88" y="192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3769361" y="2609850"/>
            <a:ext cx="3561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7658" name="直接连接符 27657"/>
          <p:cNvSpPr/>
          <p:nvPr/>
        </p:nvSpPr>
        <p:spPr>
          <a:xfrm>
            <a:off x="4912360" y="2686050"/>
            <a:ext cx="0" cy="91440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9" name="直接连接符 27658"/>
          <p:cNvSpPr/>
          <p:nvPr/>
        </p:nvSpPr>
        <p:spPr>
          <a:xfrm flipV="1">
            <a:off x="3296285" y="2914650"/>
            <a:ext cx="0" cy="685800"/>
          </a:xfrm>
          <a:prstGeom prst="line">
            <a:avLst/>
          </a:prstGeom>
          <a:ln w="222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0" name="文本框 27659"/>
          <p:cNvSpPr txBox="1"/>
          <p:nvPr/>
        </p:nvSpPr>
        <p:spPr>
          <a:xfrm>
            <a:off x="3145474" y="3489325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7661" name="文本框 27660"/>
          <p:cNvSpPr txBox="1"/>
          <p:nvPr/>
        </p:nvSpPr>
        <p:spPr>
          <a:xfrm>
            <a:off x="4804410" y="3524250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7662" name="文本框 27661"/>
          <p:cNvSpPr txBox="1"/>
          <p:nvPr/>
        </p:nvSpPr>
        <p:spPr>
          <a:xfrm>
            <a:off x="2823210" y="3524250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7663" name="文本框 27662"/>
          <p:cNvSpPr txBox="1"/>
          <p:nvPr/>
        </p:nvSpPr>
        <p:spPr>
          <a:xfrm>
            <a:off x="2778760" y="1619250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27664" name="右箭头 27663"/>
          <p:cNvSpPr/>
          <p:nvPr/>
        </p:nvSpPr>
        <p:spPr>
          <a:xfrm rot="3363385">
            <a:off x="3940810" y="4037014"/>
            <a:ext cx="615950" cy="198437"/>
          </a:xfrm>
          <a:prstGeom prst="rightArrow">
            <a:avLst>
              <a:gd name="adj1" fmla="val 50000"/>
              <a:gd name="adj2" fmla="val 77600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5" name="右箭头 27664"/>
          <p:cNvSpPr/>
          <p:nvPr/>
        </p:nvSpPr>
        <p:spPr>
          <a:xfrm rot="3363385">
            <a:off x="5312410" y="4037014"/>
            <a:ext cx="615950" cy="198437"/>
          </a:xfrm>
          <a:prstGeom prst="rightArrow">
            <a:avLst>
              <a:gd name="adj1" fmla="val 50000"/>
              <a:gd name="adj2" fmla="val 77600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6" name="文本框 27665"/>
          <p:cNvSpPr txBox="1"/>
          <p:nvPr/>
        </p:nvSpPr>
        <p:spPr>
          <a:xfrm>
            <a:off x="176754" y="1253077"/>
            <a:ext cx="97099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A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区域的两边分别是</a:t>
            </a: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A1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A2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图中两连续不断的曲线围成</a:t>
            </a: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7667" name="文本框 27666"/>
          <p:cNvSpPr txBox="1"/>
          <p:nvPr/>
        </p:nvSpPr>
        <p:spPr>
          <a:xfrm>
            <a:off x="4074160" y="5054600"/>
            <a:ext cx="279244" cy="29751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7668" name="文本框 27667"/>
          <p:cNvSpPr txBox="1"/>
          <p:nvPr/>
        </p:nvSpPr>
        <p:spPr>
          <a:xfrm>
            <a:off x="6664961" y="5130800"/>
            <a:ext cx="46519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9" name="文本框 27668"/>
          <p:cNvSpPr txBox="1"/>
          <p:nvPr/>
        </p:nvSpPr>
        <p:spPr>
          <a:xfrm>
            <a:off x="6207760" y="3454400"/>
            <a:ext cx="2438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7" grpId="0"/>
      <p:bldP spid="27660" grpId="0"/>
      <p:bldP spid="27661" grpId="0"/>
      <p:bldP spid="27662" grpId="0"/>
      <p:bldP spid="27663" grpId="0"/>
      <p:bldP spid="27666" grpId="0"/>
      <p:bldP spid="27667" grpId="0"/>
      <p:bldP spid="27668" grpId="0"/>
      <p:bldP spid="27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爆炸形 1 4097"/>
          <p:cNvSpPr/>
          <p:nvPr/>
        </p:nvSpPr>
        <p:spPr>
          <a:xfrm>
            <a:off x="3500175" y="3544556"/>
            <a:ext cx="4876800" cy="1447800"/>
          </a:xfrm>
          <a:prstGeom prst="irregularSeal1">
            <a:avLst/>
          </a:prstGeom>
          <a:solidFill>
            <a:srgbClr val="CCFFCC"/>
          </a:solidFill>
          <a:ln w="38100" cap="rnd" cmpd="sng">
            <a:solidFill>
              <a:srgbClr val="FFCC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有什么思路吗？</a:t>
            </a:r>
          </a:p>
        </p:txBody>
      </p:sp>
      <p:sp>
        <p:nvSpPr>
          <p:cNvPr id="4104" name="文本框 4103"/>
          <p:cNvSpPr txBox="1"/>
          <p:nvPr/>
        </p:nvSpPr>
        <p:spPr>
          <a:xfrm>
            <a:off x="660400" y="1054100"/>
            <a:ext cx="10858500" cy="181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b="1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中学学习过：三角形，圆形，矩形，平行四边形，梯形等规则图形面积的计算，而计算</a:t>
            </a:r>
            <a:r>
              <a:rPr lang="zh-CN" altLang="en-US" b="1" u="sng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平面曲线围成的平面“曲边图形”的面积</a:t>
            </a:r>
            <a:r>
              <a:rPr lang="zh-CN" altLang="en-US" b="1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b="1" u="sng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变速直线运动物体位移</a:t>
            </a:r>
            <a:r>
              <a:rPr lang="zh-CN" altLang="en-US" b="1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b="1" u="sng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变力做功</a:t>
            </a:r>
            <a:r>
              <a:rPr lang="zh-CN" altLang="en-US" b="1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等问题.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b="1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如何解决这些实际问题呢？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8673" descr="未命名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640" y="169164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8677" name="对象 28676"/>
          <p:cNvGraphicFramePr>
            <a:graphicFrameLocks noChangeAspect="1"/>
          </p:cNvGraphicFramePr>
          <p:nvPr/>
        </p:nvGraphicFramePr>
        <p:xfrm>
          <a:off x="7787640" y="1767840"/>
          <a:ext cx="1295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47165" imgH="406400" progId="Equation.DSMT4">
                  <p:embed/>
                </p:oleObj>
              </mc:Choice>
              <mc:Fallback>
                <p:oleObj r:id="rId4" imgW="1447165" imgH="406400" progId="Equation.DSMT4">
                  <p:embed/>
                  <p:pic>
                    <p:nvPicPr>
                      <p:cNvPr id="0" name="对象 286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7640" y="1767840"/>
                        <a:ext cx="12954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对象 28677"/>
          <p:cNvGraphicFramePr>
            <a:graphicFrameLocks noChangeAspect="1"/>
          </p:cNvGraphicFramePr>
          <p:nvPr/>
        </p:nvGraphicFramePr>
        <p:xfrm>
          <a:off x="939165" y="1526073"/>
          <a:ext cx="39052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030980" imgH="2378710" progId="Word.Document.8">
                  <p:embed/>
                </p:oleObj>
              </mc:Choice>
              <mc:Fallback>
                <p:oleObj r:id="rId6" imgW="4030980" imgH="2378710" progId="Word.Document.8">
                  <p:embed/>
                  <p:pic>
                    <p:nvPicPr>
                      <p:cNvPr id="0" name="对象 286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9165" y="1526073"/>
                        <a:ext cx="3905250" cy="245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矩形 28678"/>
          <p:cNvSpPr/>
          <p:nvPr/>
        </p:nvSpPr>
        <p:spPr>
          <a:xfrm>
            <a:off x="8778240" y="3444240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8680" name="矩形 28679"/>
          <p:cNvSpPr/>
          <p:nvPr/>
        </p:nvSpPr>
        <p:spPr>
          <a:xfrm>
            <a:off x="6949440" y="3368040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8681" name="文本框 28680"/>
          <p:cNvSpPr txBox="1"/>
          <p:nvPr/>
        </p:nvSpPr>
        <p:spPr>
          <a:xfrm>
            <a:off x="8016240" y="2606040"/>
            <a:ext cx="279244" cy="29751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9697"/>
          <p:cNvGrpSpPr/>
          <p:nvPr/>
        </p:nvGrpSpPr>
        <p:grpSpPr>
          <a:xfrm>
            <a:off x="2398853" y="2301819"/>
            <a:ext cx="3962400" cy="2446337"/>
            <a:chOff x="0" y="0"/>
            <a:chExt cx="2013" cy="1428"/>
          </a:xfrm>
        </p:grpSpPr>
        <p:graphicFrame>
          <p:nvGraphicFramePr>
            <p:cNvPr id="29699" name="对象 29698"/>
            <p:cNvGraphicFramePr>
              <a:graphicFrameLocks noChangeAspect="1"/>
            </p:cNvGraphicFramePr>
            <p:nvPr/>
          </p:nvGraphicFramePr>
          <p:xfrm>
            <a:off x="378" y="312"/>
            <a:ext cx="1200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828800" imgH="1857375" progId="Paint.Picture">
                    <p:embed/>
                  </p:oleObj>
                </mc:Choice>
                <mc:Fallback>
                  <p:oleObj r:id="rId3" imgW="1828800" imgH="1857375" progId="Paint.Picture">
                    <p:embed/>
                    <p:pic>
                      <p:nvPicPr>
                        <p:cNvPr id="0" name="对象 296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8" y="312"/>
                          <a:ext cx="1200" cy="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0" name="矩形 29699"/>
            <p:cNvSpPr/>
            <p:nvPr/>
          </p:nvSpPr>
          <p:spPr>
            <a:xfrm>
              <a:off x="386" y="1115"/>
              <a:ext cx="188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1" name="矩形 29700"/>
            <p:cNvSpPr/>
            <p:nvPr/>
          </p:nvSpPr>
          <p:spPr>
            <a:xfrm>
              <a:off x="386" y="1128"/>
              <a:ext cx="72" cy="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endPara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2" name="矩形 29701"/>
            <p:cNvSpPr/>
            <p:nvPr/>
          </p:nvSpPr>
          <p:spPr>
            <a:xfrm>
              <a:off x="1543" y="1155"/>
              <a:ext cx="18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3" name="矩形 29702"/>
            <p:cNvSpPr/>
            <p:nvPr/>
          </p:nvSpPr>
          <p:spPr>
            <a:xfrm>
              <a:off x="1491" y="1156"/>
              <a:ext cx="80" cy="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endPara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04" name="组合 29703"/>
            <p:cNvGrpSpPr/>
            <p:nvPr/>
          </p:nvGrpSpPr>
          <p:grpSpPr>
            <a:xfrm>
              <a:off x="0" y="0"/>
              <a:ext cx="2013" cy="1427"/>
              <a:chOff x="0" y="0"/>
              <a:chExt cx="2013" cy="1427"/>
            </a:xfrm>
          </p:grpSpPr>
          <p:grpSp>
            <p:nvGrpSpPr>
              <p:cNvPr id="29705" name="组合 29704"/>
              <p:cNvGrpSpPr/>
              <p:nvPr/>
            </p:nvGrpSpPr>
            <p:grpSpPr>
              <a:xfrm>
                <a:off x="0" y="1137"/>
                <a:ext cx="1866" cy="80"/>
                <a:chOff x="0" y="0"/>
                <a:chExt cx="1866" cy="80"/>
              </a:xfrm>
            </p:grpSpPr>
            <p:sp>
              <p:nvSpPr>
                <p:cNvPr id="29706" name="矩形 29705"/>
                <p:cNvSpPr/>
                <p:nvPr/>
              </p:nvSpPr>
              <p:spPr>
                <a:xfrm>
                  <a:off x="0" y="32"/>
                  <a:ext cx="1789" cy="1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07" name="未知"/>
                <p:cNvSpPr/>
                <p:nvPr/>
              </p:nvSpPr>
              <p:spPr>
                <a:xfrm>
                  <a:off x="1787" y="0"/>
                  <a:ext cx="79" cy="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" h="159">
                      <a:moveTo>
                        <a:pt x="0" y="159"/>
                      </a:moveTo>
                      <a:lnTo>
                        <a:pt x="158" y="79"/>
                      </a:lnTo>
                      <a:lnTo>
                        <a:pt x="0" y="0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08" name="组合 29707"/>
              <p:cNvGrpSpPr/>
              <p:nvPr/>
            </p:nvGrpSpPr>
            <p:grpSpPr>
              <a:xfrm>
                <a:off x="143" y="66"/>
                <a:ext cx="79" cy="1275"/>
                <a:chOff x="0" y="0"/>
                <a:chExt cx="79" cy="1275"/>
              </a:xfrm>
            </p:grpSpPr>
            <p:sp>
              <p:nvSpPr>
                <p:cNvPr id="29709" name="矩形 29708"/>
                <p:cNvSpPr/>
                <p:nvPr/>
              </p:nvSpPr>
              <p:spPr>
                <a:xfrm>
                  <a:off x="31" y="77"/>
                  <a:ext cx="16" cy="119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10" name="未知"/>
                <p:cNvSpPr/>
                <p:nvPr/>
              </p:nvSpPr>
              <p:spPr>
                <a:xfrm>
                  <a:off x="0" y="0"/>
                  <a:ext cx="79" cy="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157">
                      <a:moveTo>
                        <a:pt x="160" y="157"/>
                      </a:moveTo>
                      <a:lnTo>
                        <a:pt x="79" y="0"/>
                      </a:lnTo>
                      <a:lnTo>
                        <a:pt x="0" y="157"/>
                      </a:lnTo>
                      <a:lnTo>
                        <a:pt x="16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711" name="矩形 29710"/>
              <p:cNvSpPr/>
              <p:nvPr/>
            </p:nvSpPr>
            <p:spPr>
              <a:xfrm>
                <a:off x="1804" y="1152"/>
                <a:ext cx="209" cy="2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2" name="矩形 29711"/>
              <p:cNvSpPr/>
              <p:nvPr/>
            </p:nvSpPr>
            <p:spPr>
              <a:xfrm>
                <a:off x="1804" y="1166"/>
                <a:ext cx="72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3" name="矩形 29712"/>
              <p:cNvSpPr/>
              <p:nvPr/>
            </p:nvSpPr>
            <p:spPr>
              <a:xfrm>
                <a:off x="18" y="0"/>
                <a:ext cx="194" cy="2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4" name="矩形 29713"/>
              <p:cNvSpPr/>
              <p:nvPr/>
            </p:nvSpPr>
            <p:spPr>
              <a:xfrm>
                <a:off x="18" y="13"/>
                <a:ext cx="72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5" name="矩形 29714"/>
              <p:cNvSpPr/>
              <p:nvPr/>
            </p:nvSpPr>
            <p:spPr>
              <a:xfrm>
                <a:off x="28" y="1128"/>
                <a:ext cx="230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6" name="矩形 29715"/>
              <p:cNvSpPr/>
              <p:nvPr/>
            </p:nvSpPr>
            <p:spPr>
              <a:xfrm>
                <a:off x="28" y="1145"/>
                <a:ext cx="80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717" name="组合 29716"/>
          <p:cNvGrpSpPr/>
          <p:nvPr/>
        </p:nvGrpSpPr>
        <p:grpSpPr>
          <a:xfrm>
            <a:off x="6229491" y="2246255"/>
            <a:ext cx="3962400" cy="2476500"/>
            <a:chOff x="0" y="0"/>
            <a:chExt cx="2013" cy="1428"/>
          </a:xfrm>
        </p:grpSpPr>
        <p:graphicFrame>
          <p:nvGraphicFramePr>
            <p:cNvPr id="29718" name="对象 29717"/>
            <p:cNvGraphicFramePr>
              <a:graphicFrameLocks noChangeAspect="1"/>
            </p:cNvGraphicFramePr>
            <p:nvPr/>
          </p:nvGraphicFramePr>
          <p:xfrm>
            <a:off x="378" y="312"/>
            <a:ext cx="1200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828800" imgH="1857375" progId="Paint.Picture">
                    <p:embed/>
                  </p:oleObj>
                </mc:Choice>
                <mc:Fallback>
                  <p:oleObj r:id="rId5" imgW="1828800" imgH="1857375" progId="Paint.Picture">
                    <p:embed/>
                    <p:pic>
                      <p:nvPicPr>
                        <p:cNvPr id="0" name="对象 2971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8" y="312"/>
                          <a:ext cx="1200" cy="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9" name="矩形 29718"/>
            <p:cNvSpPr/>
            <p:nvPr/>
          </p:nvSpPr>
          <p:spPr>
            <a:xfrm>
              <a:off x="386" y="1115"/>
              <a:ext cx="188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0" name="矩形 29719"/>
            <p:cNvSpPr/>
            <p:nvPr/>
          </p:nvSpPr>
          <p:spPr>
            <a:xfrm>
              <a:off x="386" y="1128"/>
              <a:ext cx="72" cy="1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endPara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1" name="矩形 29720"/>
            <p:cNvSpPr/>
            <p:nvPr/>
          </p:nvSpPr>
          <p:spPr>
            <a:xfrm>
              <a:off x="1543" y="1155"/>
              <a:ext cx="189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2" name="矩形 29721"/>
            <p:cNvSpPr/>
            <p:nvPr/>
          </p:nvSpPr>
          <p:spPr>
            <a:xfrm>
              <a:off x="1491" y="1156"/>
              <a:ext cx="80" cy="1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endPara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23" name="组合 29722"/>
            <p:cNvGrpSpPr/>
            <p:nvPr/>
          </p:nvGrpSpPr>
          <p:grpSpPr>
            <a:xfrm>
              <a:off x="0" y="0"/>
              <a:ext cx="2013" cy="1427"/>
              <a:chOff x="0" y="0"/>
              <a:chExt cx="2013" cy="1427"/>
            </a:xfrm>
          </p:grpSpPr>
          <p:grpSp>
            <p:nvGrpSpPr>
              <p:cNvPr id="29724" name="组合 29723"/>
              <p:cNvGrpSpPr/>
              <p:nvPr/>
            </p:nvGrpSpPr>
            <p:grpSpPr>
              <a:xfrm>
                <a:off x="0" y="1137"/>
                <a:ext cx="1866" cy="80"/>
                <a:chOff x="0" y="0"/>
                <a:chExt cx="1866" cy="80"/>
              </a:xfrm>
            </p:grpSpPr>
            <p:sp>
              <p:nvSpPr>
                <p:cNvPr id="29725" name="矩形 29724"/>
                <p:cNvSpPr/>
                <p:nvPr/>
              </p:nvSpPr>
              <p:spPr>
                <a:xfrm>
                  <a:off x="0" y="32"/>
                  <a:ext cx="1789" cy="1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26" name="未知"/>
                <p:cNvSpPr/>
                <p:nvPr/>
              </p:nvSpPr>
              <p:spPr>
                <a:xfrm>
                  <a:off x="1787" y="0"/>
                  <a:ext cx="79" cy="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" h="159">
                      <a:moveTo>
                        <a:pt x="0" y="159"/>
                      </a:moveTo>
                      <a:lnTo>
                        <a:pt x="158" y="79"/>
                      </a:lnTo>
                      <a:lnTo>
                        <a:pt x="0" y="0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727" name="组合 29726"/>
              <p:cNvGrpSpPr/>
              <p:nvPr/>
            </p:nvGrpSpPr>
            <p:grpSpPr>
              <a:xfrm>
                <a:off x="143" y="66"/>
                <a:ext cx="79" cy="1275"/>
                <a:chOff x="0" y="0"/>
                <a:chExt cx="79" cy="1275"/>
              </a:xfrm>
            </p:grpSpPr>
            <p:sp>
              <p:nvSpPr>
                <p:cNvPr id="29728" name="矩形 29727"/>
                <p:cNvSpPr/>
                <p:nvPr/>
              </p:nvSpPr>
              <p:spPr>
                <a:xfrm>
                  <a:off x="31" y="77"/>
                  <a:ext cx="16" cy="119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29" name="未知"/>
                <p:cNvSpPr/>
                <p:nvPr/>
              </p:nvSpPr>
              <p:spPr>
                <a:xfrm>
                  <a:off x="0" y="0"/>
                  <a:ext cx="79" cy="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157">
                      <a:moveTo>
                        <a:pt x="160" y="157"/>
                      </a:moveTo>
                      <a:lnTo>
                        <a:pt x="79" y="0"/>
                      </a:lnTo>
                      <a:lnTo>
                        <a:pt x="0" y="157"/>
                      </a:lnTo>
                      <a:lnTo>
                        <a:pt x="16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730" name="矩形 29729"/>
              <p:cNvSpPr/>
              <p:nvPr/>
            </p:nvSpPr>
            <p:spPr>
              <a:xfrm>
                <a:off x="1804" y="1152"/>
                <a:ext cx="209" cy="2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1" name="矩形 29730"/>
              <p:cNvSpPr/>
              <p:nvPr/>
            </p:nvSpPr>
            <p:spPr>
              <a:xfrm>
                <a:off x="1804" y="1166"/>
                <a:ext cx="72" cy="1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2" name="矩形 29731"/>
              <p:cNvSpPr/>
              <p:nvPr/>
            </p:nvSpPr>
            <p:spPr>
              <a:xfrm>
                <a:off x="18" y="0"/>
                <a:ext cx="194" cy="2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3" name="矩形 29732"/>
              <p:cNvSpPr/>
              <p:nvPr/>
            </p:nvSpPr>
            <p:spPr>
              <a:xfrm>
                <a:off x="18" y="13"/>
                <a:ext cx="72" cy="1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4" name="矩形 29733"/>
              <p:cNvSpPr/>
              <p:nvPr/>
            </p:nvSpPr>
            <p:spPr>
              <a:xfrm>
                <a:off x="28" y="1128"/>
                <a:ext cx="230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5" name="矩形 29734"/>
              <p:cNvSpPr/>
              <p:nvPr/>
            </p:nvSpPr>
            <p:spPr>
              <a:xfrm>
                <a:off x="28" y="1145"/>
                <a:ext cx="80" cy="1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000" b="1" i="1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  <a:endPara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736" name="文本框 29735"/>
          <p:cNvSpPr txBox="1"/>
          <p:nvPr/>
        </p:nvSpPr>
        <p:spPr>
          <a:xfrm>
            <a:off x="675389" y="1693125"/>
            <a:ext cx="4300178" cy="461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用矩形面积近似取代曲边梯形面积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9737" name="矩形 29736"/>
          <p:cNvSpPr/>
          <p:nvPr/>
        </p:nvSpPr>
        <p:spPr>
          <a:xfrm>
            <a:off x="3202129" y="3478156"/>
            <a:ext cx="644525" cy="785813"/>
          </a:xfrm>
          <a:prstGeom prst="rect">
            <a:avLst/>
          </a:prstGeom>
          <a:solidFill>
            <a:srgbClr val="99FF33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38" name="矩形 29737"/>
          <p:cNvSpPr/>
          <p:nvPr/>
        </p:nvSpPr>
        <p:spPr>
          <a:xfrm>
            <a:off x="3846653" y="3424180"/>
            <a:ext cx="685800" cy="839788"/>
          </a:xfrm>
          <a:prstGeom prst="rect">
            <a:avLst/>
          </a:prstGeom>
          <a:solidFill>
            <a:srgbClr val="FF00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39" name="矩形 29738"/>
          <p:cNvSpPr/>
          <p:nvPr/>
        </p:nvSpPr>
        <p:spPr>
          <a:xfrm>
            <a:off x="4532453" y="2979680"/>
            <a:ext cx="477838" cy="12842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0" name="矩形 29739"/>
          <p:cNvSpPr/>
          <p:nvPr/>
        </p:nvSpPr>
        <p:spPr>
          <a:xfrm>
            <a:off x="5010291" y="2817756"/>
            <a:ext cx="501650" cy="1446213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1" name="矩形 29740"/>
          <p:cNvSpPr/>
          <p:nvPr/>
        </p:nvSpPr>
        <p:spPr>
          <a:xfrm>
            <a:off x="6991491" y="3528956"/>
            <a:ext cx="360362" cy="754063"/>
          </a:xfrm>
          <a:prstGeom prst="rect">
            <a:avLst/>
          </a:prstGeom>
          <a:solidFill>
            <a:srgbClr val="FFCC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2" name="矩形 29741"/>
          <p:cNvSpPr/>
          <p:nvPr/>
        </p:nvSpPr>
        <p:spPr>
          <a:xfrm>
            <a:off x="7350266" y="3570230"/>
            <a:ext cx="195262" cy="712788"/>
          </a:xfrm>
          <a:prstGeom prst="rect">
            <a:avLst/>
          </a:prstGeom>
          <a:solidFill>
            <a:srgbClr val="FF0066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3" name="矩形 29742"/>
          <p:cNvSpPr/>
          <p:nvPr/>
        </p:nvSpPr>
        <p:spPr>
          <a:xfrm>
            <a:off x="7551879" y="3490856"/>
            <a:ext cx="207963" cy="792163"/>
          </a:xfrm>
          <a:prstGeom prst="rect">
            <a:avLst/>
          </a:prstGeom>
          <a:solidFill>
            <a:srgbClr val="FF99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4" name="矩形 29743"/>
          <p:cNvSpPr/>
          <p:nvPr/>
        </p:nvSpPr>
        <p:spPr>
          <a:xfrm>
            <a:off x="7759841" y="3367030"/>
            <a:ext cx="222250" cy="9159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5" name="矩形 29744"/>
          <p:cNvSpPr/>
          <p:nvPr/>
        </p:nvSpPr>
        <p:spPr>
          <a:xfrm>
            <a:off x="7974154" y="3216218"/>
            <a:ext cx="290513" cy="1066800"/>
          </a:xfrm>
          <a:prstGeom prst="rect">
            <a:avLst/>
          </a:prstGeom>
          <a:solidFill>
            <a:srgbClr val="99FF33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6" name="矩形 29745"/>
          <p:cNvSpPr/>
          <p:nvPr/>
        </p:nvSpPr>
        <p:spPr>
          <a:xfrm>
            <a:off x="8266253" y="3030480"/>
            <a:ext cx="304800" cy="1252538"/>
          </a:xfrm>
          <a:prstGeom prst="rect">
            <a:avLst/>
          </a:prstGeom>
          <a:solidFill>
            <a:srgbClr val="CC99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7" name="矩形 29746"/>
          <p:cNvSpPr/>
          <p:nvPr/>
        </p:nvSpPr>
        <p:spPr>
          <a:xfrm>
            <a:off x="8571053" y="2905068"/>
            <a:ext cx="304800" cy="1377950"/>
          </a:xfrm>
          <a:prstGeom prst="rect">
            <a:avLst/>
          </a:prstGeom>
          <a:solidFill>
            <a:srgbClr val="FFFFCC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8" name="矩形 29747"/>
          <p:cNvSpPr/>
          <p:nvPr/>
        </p:nvSpPr>
        <p:spPr>
          <a:xfrm>
            <a:off x="8875853" y="2835218"/>
            <a:ext cx="228600" cy="1447800"/>
          </a:xfrm>
          <a:prstGeom prst="rect">
            <a:avLst/>
          </a:prstGeom>
          <a:solidFill>
            <a:srgbClr val="FF00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49" name="矩形 29748"/>
          <p:cNvSpPr/>
          <p:nvPr/>
        </p:nvSpPr>
        <p:spPr>
          <a:xfrm>
            <a:off x="9104453" y="2868556"/>
            <a:ext cx="196850" cy="1414463"/>
          </a:xfrm>
          <a:prstGeom prst="rect">
            <a:avLst/>
          </a:prstGeom>
          <a:solidFill>
            <a:srgbClr val="99FF33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50" name="文本框 29749"/>
          <p:cNvSpPr txBox="1"/>
          <p:nvPr/>
        </p:nvSpPr>
        <p:spPr>
          <a:xfrm>
            <a:off x="675389" y="5307487"/>
            <a:ext cx="6590505" cy="461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显然，小矩形越多，矩形总面积越接近曲边梯形面积．</a:t>
            </a:r>
          </a:p>
        </p:txBody>
      </p:sp>
      <p:sp>
        <p:nvSpPr>
          <p:cNvPr id="29751" name="文本框 29750"/>
          <p:cNvSpPr txBox="1"/>
          <p:nvPr/>
        </p:nvSpPr>
        <p:spPr>
          <a:xfrm>
            <a:off x="3313253" y="4511619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（四个小矩形）</a:t>
            </a:r>
          </a:p>
        </p:txBody>
      </p:sp>
      <p:sp>
        <p:nvSpPr>
          <p:cNvPr id="29752" name="文本框 29751"/>
          <p:cNvSpPr txBox="1"/>
          <p:nvPr/>
        </p:nvSpPr>
        <p:spPr>
          <a:xfrm>
            <a:off x="7351853" y="4511619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（九个小矩形）</a:t>
            </a:r>
          </a:p>
        </p:txBody>
      </p:sp>
      <p:sp>
        <p:nvSpPr>
          <p:cNvPr id="6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61" name="文本占位符 20"/>
          <p:cNvSpPr txBox="1"/>
          <p:nvPr/>
        </p:nvSpPr>
        <p:spPr>
          <a:xfrm>
            <a:off x="661022" y="1217723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同理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0" grpId="0" animBg="1"/>
      <p:bldP spid="29751" grpId="0"/>
      <p:bldP spid="297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0722"/>
          <p:cNvSpPr txBox="1"/>
          <p:nvPr/>
        </p:nvSpPr>
        <p:spPr>
          <a:xfrm>
            <a:off x="660400" y="1281505"/>
            <a:ext cx="1023105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将“以直代曲”和“逼近”的思想具体化，求曲边梯形的面积的思想方法：</a:t>
            </a:r>
          </a:p>
        </p:txBody>
      </p:sp>
      <p:grpSp>
        <p:nvGrpSpPr>
          <p:cNvPr id="30724" name="组合 30723"/>
          <p:cNvGrpSpPr/>
          <p:nvPr/>
        </p:nvGrpSpPr>
        <p:grpSpPr>
          <a:xfrm>
            <a:off x="3152172" y="2776960"/>
            <a:ext cx="3048000" cy="381000"/>
            <a:chOff x="0" y="0"/>
            <a:chExt cx="1920" cy="240"/>
          </a:xfrm>
        </p:grpSpPr>
        <p:sp>
          <p:nvSpPr>
            <p:cNvPr id="30725" name="下箭头 30724"/>
            <p:cNvSpPr/>
            <p:nvPr/>
          </p:nvSpPr>
          <p:spPr>
            <a:xfrm>
              <a:off x="0" y="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6" name="下箭头 30725"/>
            <p:cNvSpPr/>
            <p:nvPr/>
          </p:nvSpPr>
          <p:spPr>
            <a:xfrm>
              <a:off x="1824" y="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27" name="组合 30726"/>
          <p:cNvGrpSpPr/>
          <p:nvPr/>
        </p:nvGrpSpPr>
        <p:grpSpPr>
          <a:xfrm>
            <a:off x="3152172" y="3691360"/>
            <a:ext cx="3048000" cy="381000"/>
            <a:chOff x="0" y="0"/>
            <a:chExt cx="1920" cy="240"/>
          </a:xfrm>
        </p:grpSpPr>
        <p:sp>
          <p:nvSpPr>
            <p:cNvPr id="30728" name="下箭头 30727"/>
            <p:cNvSpPr/>
            <p:nvPr/>
          </p:nvSpPr>
          <p:spPr>
            <a:xfrm>
              <a:off x="0" y="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下箭头 30728"/>
            <p:cNvSpPr/>
            <p:nvPr/>
          </p:nvSpPr>
          <p:spPr>
            <a:xfrm>
              <a:off x="1824" y="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noFill/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30" name="组合 30729"/>
          <p:cNvGrpSpPr/>
          <p:nvPr/>
        </p:nvGrpSpPr>
        <p:grpSpPr>
          <a:xfrm>
            <a:off x="2694972" y="2319760"/>
            <a:ext cx="4419600" cy="381000"/>
            <a:chOff x="0" y="0"/>
            <a:chExt cx="2784" cy="240"/>
          </a:xfrm>
        </p:grpSpPr>
        <p:sp>
          <p:nvSpPr>
            <p:cNvPr id="30731" name="矩形 30730"/>
            <p:cNvSpPr/>
            <p:nvPr/>
          </p:nvSpPr>
          <p:spPr>
            <a:xfrm>
              <a:off x="0" y="0"/>
              <a:ext cx="720" cy="24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分割</a:t>
              </a:r>
            </a:p>
          </p:txBody>
        </p:sp>
        <p:sp>
          <p:nvSpPr>
            <p:cNvPr id="30732" name="矩形 30731"/>
            <p:cNvSpPr/>
            <p:nvPr/>
          </p:nvSpPr>
          <p:spPr>
            <a:xfrm>
              <a:off x="1584" y="0"/>
              <a:ext cx="1200" cy="240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化整为零</a:t>
              </a:r>
            </a:p>
          </p:txBody>
        </p:sp>
        <p:sp>
          <p:nvSpPr>
            <p:cNvPr id="30733" name="右箭头 30732"/>
            <p:cNvSpPr/>
            <p:nvPr/>
          </p:nvSpPr>
          <p:spPr>
            <a:xfrm>
              <a:off x="768" y="96"/>
              <a:ext cx="720" cy="48"/>
            </a:xfrm>
            <a:prstGeom prst="right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34" name="组合 30733"/>
          <p:cNvGrpSpPr/>
          <p:nvPr/>
        </p:nvGrpSpPr>
        <p:grpSpPr>
          <a:xfrm>
            <a:off x="2694972" y="3234160"/>
            <a:ext cx="4419600" cy="381000"/>
            <a:chOff x="0" y="0"/>
            <a:chExt cx="2784" cy="240"/>
          </a:xfrm>
        </p:grpSpPr>
        <p:sp>
          <p:nvSpPr>
            <p:cNvPr id="30735" name="矩形 30734"/>
            <p:cNvSpPr/>
            <p:nvPr/>
          </p:nvSpPr>
          <p:spPr>
            <a:xfrm>
              <a:off x="0" y="0"/>
              <a:ext cx="720" cy="24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求和</a:t>
              </a:r>
            </a:p>
          </p:txBody>
        </p:sp>
        <p:sp>
          <p:nvSpPr>
            <p:cNvPr id="30736" name="矩形 30735"/>
            <p:cNvSpPr/>
            <p:nvPr/>
          </p:nvSpPr>
          <p:spPr>
            <a:xfrm>
              <a:off x="1584" y="0"/>
              <a:ext cx="1200" cy="240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积零为整</a:t>
              </a:r>
            </a:p>
          </p:txBody>
        </p:sp>
        <p:sp>
          <p:nvSpPr>
            <p:cNvPr id="30737" name="右箭头 30736"/>
            <p:cNvSpPr/>
            <p:nvPr/>
          </p:nvSpPr>
          <p:spPr>
            <a:xfrm>
              <a:off x="768" y="96"/>
              <a:ext cx="720" cy="48"/>
            </a:xfrm>
            <a:prstGeom prst="right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38" name="组合 30737"/>
          <p:cNvGrpSpPr/>
          <p:nvPr/>
        </p:nvGrpSpPr>
        <p:grpSpPr>
          <a:xfrm>
            <a:off x="2694972" y="4148560"/>
            <a:ext cx="5181600" cy="381000"/>
            <a:chOff x="0" y="0"/>
            <a:chExt cx="3264" cy="240"/>
          </a:xfrm>
        </p:grpSpPr>
        <p:sp>
          <p:nvSpPr>
            <p:cNvPr id="30739" name="矩形 30738"/>
            <p:cNvSpPr/>
            <p:nvPr/>
          </p:nvSpPr>
          <p:spPr>
            <a:xfrm>
              <a:off x="0" y="0"/>
              <a:ext cx="720" cy="24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rgbClr val="A5002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取极限</a:t>
              </a:r>
            </a:p>
          </p:txBody>
        </p:sp>
        <p:sp>
          <p:nvSpPr>
            <p:cNvPr id="30740" name="矩形 30739"/>
            <p:cNvSpPr/>
            <p:nvPr/>
          </p:nvSpPr>
          <p:spPr>
            <a:xfrm>
              <a:off x="1584" y="0"/>
              <a:ext cx="1680" cy="240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精确值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定积分</a:t>
              </a:r>
            </a:p>
          </p:txBody>
        </p:sp>
        <p:sp>
          <p:nvSpPr>
            <p:cNvPr id="30741" name="右箭头 30740"/>
            <p:cNvSpPr/>
            <p:nvPr/>
          </p:nvSpPr>
          <p:spPr>
            <a:xfrm>
              <a:off x="768" y="96"/>
              <a:ext cx="720" cy="48"/>
            </a:xfrm>
            <a:prstGeom prst="right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2" name="文本框 30741"/>
          <p:cNvSpPr txBox="1"/>
          <p:nvPr/>
        </p:nvSpPr>
        <p:spPr>
          <a:xfrm>
            <a:off x="6200172" y="2709440"/>
            <a:ext cx="43443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求近似：以直（不变）代曲（变）</a:t>
            </a:r>
          </a:p>
        </p:txBody>
      </p:sp>
      <p:sp>
        <p:nvSpPr>
          <p:cNvPr id="30743" name="文本框 30742"/>
          <p:cNvSpPr txBox="1"/>
          <p:nvPr/>
        </p:nvSpPr>
        <p:spPr>
          <a:xfrm>
            <a:off x="6200172" y="3691361"/>
            <a:ext cx="1905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取极限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/>
      <p:bldP spid="307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文本框 33799"/>
          <p:cNvSpPr txBox="1"/>
          <p:nvPr/>
        </p:nvSpPr>
        <p:spPr>
          <a:xfrm>
            <a:off x="660400" y="1295099"/>
            <a:ext cx="5486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求曲边梯形的面积”的思想方法有哪些？</a:t>
            </a:r>
          </a:p>
        </p:txBody>
      </p:sp>
      <p:sp>
        <p:nvSpPr>
          <p:cNvPr id="33801" name="云形标注 33800"/>
          <p:cNvSpPr/>
          <p:nvPr/>
        </p:nvSpPr>
        <p:spPr>
          <a:xfrm>
            <a:off x="6250972" y="2560195"/>
            <a:ext cx="3055074" cy="1371600"/>
          </a:xfrm>
          <a:prstGeom prst="cloudCallout">
            <a:avLst>
              <a:gd name="adj1" fmla="val -73727"/>
              <a:gd name="adj2" fmla="val -79630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开动脑筋想想吧！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1905" y="4429246"/>
            <a:ext cx="9849091" cy="434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以直代取”、“以不变代变”、“逼近”、极限、分割、近似求值、化规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/>
          <p:nvPr/>
        </p:nvSpPr>
        <p:spPr>
          <a:xfrm>
            <a:off x="609819" y="2608593"/>
            <a:ext cx="61708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过每个分点做平行于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轴的直线，把曲边梯形分成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个小曲边梯形</a:t>
            </a:r>
          </a:p>
        </p:txBody>
      </p:sp>
      <p:grpSp>
        <p:nvGrpSpPr>
          <p:cNvPr id="31747" name="组合 31746"/>
          <p:cNvGrpSpPr/>
          <p:nvPr/>
        </p:nvGrpSpPr>
        <p:grpSpPr>
          <a:xfrm>
            <a:off x="6629234" y="3018749"/>
            <a:ext cx="4648200" cy="2438400"/>
            <a:chOff x="0" y="0"/>
            <a:chExt cx="2928" cy="1536"/>
          </a:xfrm>
        </p:grpSpPr>
        <p:graphicFrame>
          <p:nvGraphicFramePr>
            <p:cNvPr id="31748" name="对象 31747"/>
            <p:cNvGraphicFramePr>
              <a:graphicFrameLocks noChangeAspect="1"/>
            </p:cNvGraphicFramePr>
            <p:nvPr/>
          </p:nvGraphicFramePr>
          <p:xfrm>
            <a:off x="536" y="119"/>
            <a:ext cx="1680" cy="1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905000" imgH="1352550" progId="Paint.Picture">
                    <p:embed/>
                  </p:oleObj>
                </mc:Choice>
                <mc:Fallback>
                  <p:oleObj r:id="rId3" imgW="1905000" imgH="1352550" progId="Paint.Picture">
                    <p:embed/>
                    <p:pic>
                      <p:nvPicPr>
                        <p:cNvPr id="0" name="对象 3174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" y="119"/>
                          <a:ext cx="1680" cy="1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9" name="对象 31748"/>
            <p:cNvGraphicFramePr>
              <a:graphicFrameLocks noChangeAspect="1"/>
            </p:cNvGraphicFramePr>
            <p:nvPr/>
          </p:nvGraphicFramePr>
          <p:xfrm>
            <a:off x="473" y="1344"/>
            <a:ext cx="151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41300" imgH="254000" progId="Equation.3">
                    <p:embed/>
                  </p:oleObj>
                </mc:Choice>
                <mc:Fallback>
                  <p:oleObj r:id="rId5" imgW="241300" imgH="254000" progId="Equation.3">
                    <p:embed/>
                    <p:pic>
                      <p:nvPicPr>
                        <p:cNvPr id="0" name="对象 3174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3" y="1344"/>
                          <a:ext cx="151" cy="1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对象 31749"/>
            <p:cNvGraphicFramePr>
              <a:graphicFrameLocks noChangeAspect="1"/>
            </p:cNvGraphicFramePr>
            <p:nvPr/>
          </p:nvGraphicFramePr>
          <p:xfrm>
            <a:off x="2208" y="1328"/>
            <a:ext cx="14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28600" imgH="330200" progId="Equation.3">
                    <p:embed/>
                  </p:oleObj>
                </mc:Choice>
                <mc:Fallback>
                  <p:oleObj r:id="rId7" imgW="228600" imgH="330200" progId="Equation.3">
                    <p:embed/>
                    <p:pic>
                      <p:nvPicPr>
                        <p:cNvPr id="0" name="对象 3174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8" y="1328"/>
                          <a:ext cx="144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1" name="直接连接符 31750"/>
            <p:cNvSpPr/>
            <p:nvPr/>
          </p:nvSpPr>
          <p:spPr>
            <a:xfrm>
              <a:off x="33" y="1297"/>
              <a:ext cx="279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2" name="直接连接符 31751"/>
            <p:cNvSpPr/>
            <p:nvPr/>
          </p:nvSpPr>
          <p:spPr>
            <a:xfrm flipV="1">
              <a:off x="305" y="0"/>
              <a:ext cx="0" cy="148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53" name="对象 31752"/>
            <p:cNvGraphicFramePr>
              <a:graphicFrameLocks noChangeAspect="1"/>
            </p:cNvGraphicFramePr>
            <p:nvPr/>
          </p:nvGraphicFramePr>
          <p:xfrm>
            <a:off x="2691" y="1345"/>
            <a:ext cx="23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66700" imgH="254000" progId="Equation.3">
                    <p:embed/>
                  </p:oleObj>
                </mc:Choice>
                <mc:Fallback>
                  <p:oleObj r:id="rId9" imgW="266700" imgH="254000" progId="Equation.3">
                    <p:embed/>
                    <p:pic>
                      <p:nvPicPr>
                        <p:cNvPr id="0" name="对象 3175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1" y="1345"/>
                          <a:ext cx="237" cy="1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对象 31753"/>
            <p:cNvGraphicFramePr>
              <a:graphicFrameLocks noChangeAspect="1"/>
            </p:cNvGraphicFramePr>
            <p:nvPr/>
          </p:nvGraphicFramePr>
          <p:xfrm>
            <a:off x="0" y="0"/>
            <a:ext cx="23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266700" imgH="330200" progId="Equation.3">
                    <p:embed/>
                  </p:oleObj>
                </mc:Choice>
                <mc:Fallback>
                  <p:oleObj r:id="rId11" imgW="266700" imgH="330200" progId="Equation.3">
                    <p:embed/>
                    <p:pic>
                      <p:nvPicPr>
                        <p:cNvPr id="0" name="对象 3175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37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5" name="对象 31754"/>
            <p:cNvGraphicFramePr>
              <a:graphicFrameLocks noChangeAspect="1"/>
            </p:cNvGraphicFramePr>
            <p:nvPr/>
          </p:nvGraphicFramePr>
          <p:xfrm>
            <a:off x="61" y="1325"/>
            <a:ext cx="224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228600" imgH="254000" progId="Equation.3">
                    <p:embed/>
                  </p:oleObj>
                </mc:Choice>
                <mc:Fallback>
                  <p:oleObj r:id="rId13" imgW="228600" imgH="254000" progId="Equation.3">
                    <p:embed/>
                    <p:pic>
                      <p:nvPicPr>
                        <p:cNvPr id="0" name="对象 3175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" y="1325"/>
                          <a:ext cx="224" cy="1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6" name="文本框 31755"/>
          <p:cNvSpPr txBox="1"/>
          <p:nvPr/>
        </p:nvSpPr>
        <p:spPr>
          <a:xfrm>
            <a:off x="576805" y="1199316"/>
            <a:ext cx="502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求曲边梯形面积的方法：</a:t>
            </a:r>
          </a:p>
        </p:txBody>
      </p:sp>
      <p:sp>
        <p:nvSpPr>
          <p:cNvPr id="31757" name="文本框 31756"/>
          <p:cNvSpPr txBox="1"/>
          <p:nvPr/>
        </p:nvSpPr>
        <p:spPr>
          <a:xfrm>
            <a:off x="638276" y="2224544"/>
            <a:ext cx="80435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把区间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分成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个小区间                     ，长度为</a:t>
            </a:r>
          </a:p>
        </p:txBody>
      </p:sp>
      <p:graphicFrame>
        <p:nvGraphicFramePr>
          <p:cNvPr id="31758" name="对象 31757"/>
          <p:cNvGraphicFramePr>
            <a:graphicFrameLocks noChangeAspect="1"/>
          </p:cNvGraphicFramePr>
          <p:nvPr/>
        </p:nvGraphicFramePr>
        <p:xfrm>
          <a:off x="2040641" y="3348949"/>
          <a:ext cx="7445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92100" imgH="228600" progId="Equation.DSMT4">
                  <p:embed/>
                </p:oleObj>
              </mc:Choice>
              <mc:Fallback>
                <p:oleObj r:id="rId15" imgW="292100" imgH="228600" progId="Equation.DSMT4">
                  <p:embed/>
                  <p:pic>
                    <p:nvPicPr>
                      <p:cNvPr id="0" name="对象 3175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40641" y="3348949"/>
                        <a:ext cx="744538" cy="582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直接连接符 31758"/>
          <p:cNvSpPr/>
          <p:nvPr/>
        </p:nvSpPr>
        <p:spPr>
          <a:xfrm>
            <a:off x="8073859" y="3518812"/>
            <a:ext cx="0" cy="1554163"/>
          </a:xfrm>
          <a:prstGeom prst="line">
            <a:avLst/>
          </a:prstGeom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0" name="直接连接符 31759"/>
          <p:cNvSpPr/>
          <p:nvPr/>
        </p:nvSpPr>
        <p:spPr>
          <a:xfrm>
            <a:off x="8505659" y="3810912"/>
            <a:ext cx="0" cy="1274763"/>
          </a:xfrm>
          <a:prstGeom prst="line">
            <a:avLst/>
          </a:prstGeom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直接连接符 31760"/>
          <p:cNvSpPr/>
          <p:nvPr/>
        </p:nvSpPr>
        <p:spPr>
          <a:xfrm>
            <a:off x="9081921" y="4314149"/>
            <a:ext cx="0" cy="755650"/>
          </a:xfrm>
          <a:prstGeom prst="line">
            <a:avLst/>
          </a:prstGeom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直接连接符 31761"/>
          <p:cNvSpPr/>
          <p:nvPr/>
        </p:nvSpPr>
        <p:spPr>
          <a:xfrm>
            <a:off x="9442284" y="4199849"/>
            <a:ext cx="0" cy="900112"/>
          </a:xfrm>
          <a:prstGeom prst="line">
            <a:avLst/>
          </a:prstGeom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直接连接符 31762"/>
          <p:cNvSpPr/>
          <p:nvPr/>
        </p:nvSpPr>
        <p:spPr>
          <a:xfrm>
            <a:off x="9729621" y="3810911"/>
            <a:ext cx="0" cy="1258888"/>
          </a:xfrm>
          <a:prstGeom prst="line">
            <a:avLst/>
          </a:prstGeom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4" name="直接连接符 31763"/>
          <p:cNvSpPr/>
          <p:nvPr/>
        </p:nvSpPr>
        <p:spPr>
          <a:xfrm>
            <a:off x="7497597" y="3737886"/>
            <a:ext cx="593725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5" name="直接连接符 31764"/>
          <p:cNvSpPr/>
          <p:nvPr/>
        </p:nvSpPr>
        <p:spPr>
          <a:xfrm>
            <a:off x="8073859" y="3595011"/>
            <a:ext cx="431800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直接连接符 31765"/>
          <p:cNvSpPr/>
          <p:nvPr/>
        </p:nvSpPr>
        <p:spPr>
          <a:xfrm>
            <a:off x="8505659" y="4026811"/>
            <a:ext cx="557212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直接连接符 31766"/>
          <p:cNvSpPr/>
          <p:nvPr/>
        </p:nvSpPr>
        <p:spPr>
          <a:xfrm>
            <a:off x="9064459" y="4242711"/>
            <a:ext cx="366712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8" name="直接连接符 31767"/>
          <p:cNvSpPr/>
          <p:nvPr/>
        </p:nvSpPr>
        <p:spPr>
          <a:xfrm>
            <a:off x="9442285" y="4026811"/>
            <a:ext cx="287337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直接连接符 31768"/>
          <p:cNvSpPr/>
          <p:nvPr/>
        </p:nvSpPr>
        <p:spPr>
          <a:xfrm>
            <a:off x="9729622" y="3521986"/>
            <a:ext cx="341313" cy="1588"/>
          </a:xfrm>
          <a:prstGeom prst="line">
            <a:avLst/>
          </a:prstGeom>
          <a:ln w="254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0" name="直接连接符 31769"/>
          <p:cNvSpPr/>
          <p:nvPr/>
        </p:nvSpPr>
        <p:spPr>
          <a:xfrm>
            <a:off x="7497596" y="4042687"/>
            <a:ext cx="0" cy="288925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直接连接符 31770"/>
          <p:cNvSpPr/>
          <p:nvPr/>
        </p:nvSpPr>
        <p:spPr>
          <a:xfrm>
            <a:off x="8505659" y="3595011"/>
            <a:ext cx="0" cy="215900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2" name="直接连接符 31771"/>
          <p:cNvSpPr/>
          <p:nvPr/>
        </p:nvSpPr>
        <p:spPr>
          <a:xfrm>
            <a:off x="9081921" y="4026811"/>
            <a:ext cx="0" cy="28733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3" name="直接连接符 31772"/>
          <p:cNvSpPr/>
          <p:nvPr/>
        </p:nvSpPr>
        <p:spPr>
          <a:xfrm flipV="1">
            <a:off x="9442284" y="4026812"/>
            <a:ext cx="0" cy="144463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4" name="直接连接符 31773"/>
          <p:cNvSpPr/>
          <p:nvPr/>
        </p:nvSpPr>
        <p:spPr>
          <a:xfrm flipV="1">
            <a:off x="9729621" y="3521987"/>
            <a:ext cx="0" cy="288925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5" name="直接连接符 31774"/>
          <p:cNvSpPr/>
          <p:nvPr/>
        </p:nvSpPr>
        <p:spPr>
          <a:xfrm flipV="1">
            <a:off x="7713496" y="4042687"/>
            <a:ext cx="0" cy="133191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6" name="直接连接符 31775"/>
          <p:cNvSpPr/>
          <p:nvPr/>
        </p:nvSpPr>
        <p:spPr>
          <a:xfrm>
            <a:off x="8289759" y="3595011"/>
            <a:ext cx="0" cy="147478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7" name="直接连接符 31776"/>
          <p:cNvSpPr/>
          <p:nvPr/>
        </p:nvSpPr>
        <p:spPr>
          <a:xfrm>
            <a:off x="8704096" y="4026811"/>
            <a:ext cx="0" cy="104298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8" name="直接连接符 31777"/>
          <p:cNvSpPr/>
          <p:nvPr/>
        </p:nvSpPr>
        <p:spPr>
          <a:xfrm>
            <a:off x="9308934" y="4242711"/>
            <a:ext cx="0" cy="8382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9" name="直接连接符 31778"/>
          <p:cNvSpPr/>
          <p:nvPr/>
        </p:nvSpPr>
        <p:spPr>
          <a:xfrm>
            <a:off x="9585159" y="4026811"/>
            <a:ext cx="0" cy="104298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80" name="直接连接符 31779"/>
          <p:cNvSpPr/>
          <p:nvPr/>
        </p:nvSpPr>
        <p:spPr>
          <a:xfrm>
            <a:off x="9874084" y="3521987"/>
            <a:ext cx="0" cy="154781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1781" name="对象 31780"/>
          <p:cNvGraphicFramePr>
            <a:graphicFrameLocks noChangeAspect="1"/>
          </p:cNvGraphicFramePr>
          <p:nvPr/>
        </p:nvGraphicFramePr>
        <p:xfrm>
          <a:off x="2158679" y="4417336"/>
          <a:ext cx="23653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927735" imgH="228600" progId="Equation.DSMT4">
                  <p:embed/>
                </p:oleObj>
              </mc:Choice>
              <mc:Fallback>
                <p:oleObj r:id="rId17" imgW="927735" imgH="228600" progId="Equation.DSMT4">
                  <p:embed/>
                  <p:pic>
                    <p:nvPicPr>
                      <p:cNvPr id="0" name="对象 317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58679" y="4417336"/>
                        <a:ext cx="2365375" cy="582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82" name="对象 31781"/>
          <p:cNvGraphicFramePr>
            <a:graphicFrameLocks noChangeAspect="1"/>
          </p:cNvGraphicFramePr>
          <p:nvPr/>
        </p:nvGraphicFramePr>
        <p:xfrm>
          <a:off x="7929396" y="4963436"/>
          <a:ext cx="3571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52400" imgH="215900" progId="Equation.3">
                  <p:embed/>
                </p:oleObj>
              </mc:Choice>
              <mc:Fallback>
                <p:oleObj r:id="rId19" imgW="152400" imgH="215900" progId="Equation.3">
                  <p:embed/>
                  <p:pic>
                    <p:nvPicPr>
                      <p:cNvPr id="0" name="对象 3178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29396" y="4963436"/>
                        <a:ext cx="357188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83" name="对象 31782"/>
          <p:cNvGraphicFramePr>
            <a:graphicFrameLocks noChangeAspect="1"/>
          </p:cNvGraphicFramePr>
          <p:nvPr/>
        </p:nvGraphicFramePr>
        <p:xfrm>
          <a:off x="8289760" y="4963436"/>
          <a:ext cx="6492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215900" imgH="241300" progId="Equation.3">
                  <p:embed/>
                </p:oleObj>
              </mc:Choice>
              <mc:Fallback>
                <p:oleObj r:id="rId21" imgW="215900" imgH="241300" progId="Equation.3">
                  <p:embed/>
                  <p:pic>
                    <p:nvPicPr>
                      <p:cNvPr id="0" name="对象 3178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89760" y="4963436"/>
                        <a:ext cx="649287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84" name="对象 31783"/>
          <p:cNvGraphicFramePr>
            <a:graphicFrameLocks noChangeAspect="1"/>
          </p:cNvGraphicFramePr>
          <p:nvPr/>
        </p:nvGraphicFramePr>
        <p:xfrm>
          <a:off x="8937460" y="4963436"/>
          <a:ext cx="4206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52400" imgH="228600" progId="Equation.3">
                  <p:embed/>
                </p:oleObj>
              </mc:Choice>
              <mc:Fallback>
                <p:oleObj r:id="rId23" imgW="152400" imgH="228600" progId="Equation.3">
                  <p:embed/>
                  <p:pic>
                    <p:nvPicPr>
                      <p:cNvPr id="0" name="对象 3178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937460" y="4963436"/>
                        <a:ext cx="420687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85" name="对象 31784"/>
          <p:cNvGraphicFramePr>
            <a:graphicFrameLocks noChangeAspect="1"/>
          </p:cNvGraphicFramePr>
          <p:nvPr/>
        </p:nvGraphicFramePr>
        <p:xfrm>
          <a:off x="9585160" y="4963436"/>
          <a:ext cx="433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254000" imgH="228600" progId="Equation.3">
                  <p:embed/>
                </p:oleObj>
              </mc:Choice>
              <mc:Fallback>
                <p:oleObj r:id="rId25" imgW="254000" imgH="228600" progId="Equation.3">
                  <p:embed/>
                  <p:pic>
                    <p:nvPicPr>
                      <p:cNvPr id="0" name="对象 3178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585160" y="4963436"/>
                        <a:ext cx="433387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1" name="对象 31790"/>
          <p:cNvGraphicFramePr>
            <a:graphicFrameLocks noChangeAspect="1"/>
          </p:cNvGraphicFramePr>
          <p:nvPr/>
        </p:nvGraphicFramePr>
        <p:xfrm>
          <a:off x="3835079" y="2180738"/>
          <a:ext cx="1219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508000" imgH="228600" progId="Equation.DSMT4">
                  <p:embed/>
                </p:oleObj>
              </mc:Choice>
              <mc:Fallback>
                <p:oleObj r:id="rId27" imgW="508000" imgH="228600" progId="Equation.DSMT4">
                  <p:embed/>
                  <p:pic>
                    <p:nvPicPr>
                      <p:cNvPr id="0" name="对象 3179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835079" y="2180738"/>
                        <a:ext cx="1219200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2" name="对象 31791"/>
          <p:cNvGraphicFramePr>
            <a:graphicFrameLocks noChangeAspect="1"/>
          </p:cNvGraphicFramePr>
          <p:nvPr/>
        </p:nvGraphicFramePr>
        <p:xfrm>
          <a:off x="6209708" y="2177348"/>
          <a:ext cx="17478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826135" imgH="228600" progId="Equation.DSMT4">
                  <p:embed/>
                </p:oleObj>
              </mc:Choice>
              <mc:Fallback>
                <p:oleObj r:id="rId29" imgW="826135" imgH="228600" progId="Equation.DSMT4">
                  <p:embed/>
                  <p:pic>
                    <p:nvPicPr>
                      <p:cNvPr id="0" name="对象 3179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09708" y="2177348"/>
                        <a:ext cx="1747837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93" name="文本框 31792"/>
          <p:cNvSpPr txBox="1"/>
          <p:nvPr/>
        </p:nvSpPr>
        <p:spPr>
          <a:xfrm>
            <a:off x="482279" y="1686708"/>
            <a:ext cx="3352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）分割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6" grpId="0"/>
      <p:bldP spid="31757" grpId="0"/>
      <p:bldP spid="317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2589556" y="2018894"/>
          <a:ext cx="2897187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77900" imgH="431800" progId="Equation.DSMT4">
                  <p:embed/>
                </p:oleObj>
              </mc:Choice>
              <mc:Fallback>
                <p:oleObj r:id="rId3" imgW="977900" imgH="431800" progId="Equation.DSMT4">
                  <p:embed/>
                  <p:pic>
                    <p:nvPicPr>
                      <p:cNvPr id="0" name="对象 327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556" y="2018894"/>
                        <a:ext cx="2897187" cy="1042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2510974" y="3061659"/>
          <a:ext cx="30543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19200" imgH="431800" progId="Equation.DSMT4">
                  <p:embed/>
                </p:oleObj>
              </mc:Choice>
              <mc:Fallback>
                <p:oleObj r:id="rId5" imgW="1219200" imgH="431800" progId="Equation.DSMT4">
                  <p:embed/>
                  <p:pic>
                    <p:nvPicPr>
                      <p:cNvPr id="0" name="对象 3277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0974" y="3061659"/>
                        <a:ext cx="3054350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2099811" y="4059031"/>
          <a:ext cx="34655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25600" imgH="228600" progId="Equation.DSMT4">
                  <p:embed/>
                </p:oleObj>
              </mc:Choice>
              <mc:Fallback>
                <p:oleObj r:id="rId7" imgW="1625600" imgH="228600" progId="Equation.DSMT4">
                  <p:embed/>
                  <p:pic>
                    <p:nvPicPr>
                      <p:cNvPr id="0" name="对象 3277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9811" y="4059031"/>
                        <a:ext cx="3465513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648826" y="4059031"/>
            <a:ext cx="10652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51554" y="1451986"/>
            <a:ext cx="29321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）近似代替 </a:t>
            </a:r>
          </a:p>
        </p:txBody>
      </p:sp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2589556" y="1323359"/>
          <a:ext cx="2365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27735" imgH="228600" progId="Equation.DSMT4">
                  <p:embed/>
                </p:oleObj>
              </mc:Choice>
              <mc:Fallback>
                <p:oleObj r:id="rId9" imgW="927735" imgH="228600" progId="Equation.DSMT4">
                  <p:embed/>
                  <p:pic>
                    <p:nvPicPr>
                      <p:cNvPr id="0" name="对象 327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9556" y="1323359"/>
                        <a:ext cx="2365375" cy="582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451554" y="2321001"/>
            <a:ext cx="18732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51554" y="3190016"/>
            <a:ext cx="230346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）取极限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1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7703" r="58822" b="76113"/>
          <a:stretch>
            <a:fillRect/>
          </a:stretch>
        </p:blipFill>
        <p:spPr>
          <a:xfrm>
            <a:off x="966232" y="580377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19435" r="39075" b="53376"/>
          <a:stretch>
            <a:fillRect/>
          </a:stretch>
        </p:blipFill>
        <p:spPr>
          <a:xfrm>
            <a:off x="2210763" y="1408728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25057" r="58822" b="29100"/>
          <a:stretch>
            <a:fillRect/>
          </a:stretch>
        </p:blipFill>
        <p:spPr>
          <a:xfrm>
            <a:off x="208344" y="1805650"/>
            <a:ext cx="1919568" cy="3236652"/>
          </a:xfrm>
          <a:custGeom>
            <a:avLst/>
            <a:gdLst>
              <a:gd name="connsiteX0" fmla="*/ 0 w 1919568"/>
              <a:gd name="connsiteY0" fmla="*/ 0 h 3236652"/>
              <a:gd name="connsiteX1" fmla="*/ 1919568 w 1919568"/>
              <a:gd name="connsiteY1" fmla="*/ 0 h 3236652"/>
              <a:gd name="connsiteX2" fmla="*/ 1919568 w 1919568"/>
              <a:gd name="connsiteY2" fmla="*/ 3236652 h 3236652"/>
              <a:gd name="connsiteX3" fmla="*/ 0 w 1919568"/>
              <a:gd name="connsiteY3" fmla="*/ 3236652 h 3236652"/>
              <a:gd name="connsiteX4" fmla="*/ 0 w 1919568"/>
              <a:gd name="connsiteY4" fmla="*/ 0 h 3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568" h="3236652">
                <a:moveTo>
                  <a:pt x="0" y="0"/>
                </a:moveTo>
                <a:lnTo>
                  <a:pt x="1919568" y="0"/>
                </a:lnTo>
                <a:lnTo>
                  <a:pt x="1919568" y="3236652"/>
                </a:lnTo>
                <a:lnTo>
                  <a:pt x="0" y="32366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47655" r="39075" b="25157"/>
          <a:stretch>
            <a:fillRect/>
          </a:stretch>
        </p:blipFill>
        <p:spPr>
          <a:xfrm>
            <a:off x="2210763" y="3401131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72070" r="67860" b="11745"/>
          <a:stretch>
            <a:fillRect/>
          </a:stretch>
        </p:blipFill>
        <p:spPr>
          <a:xfrm>
            <a:off x="6448" y="5124888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875" r="39075" b="8464"/>
          <a:stretch>
            <a:fillRect/>
          </a:stretch>
        </p:blipFill>
        <p:spPr>
          <a:xfrm>
            <a:off x="3064651" y="5393534"/>
            <a:ext cx="1160107" cy="1105714"/>
          </a:xfrm>
          <a:custGeom>
            <a:avLst/>
            <a:gdLst>
              <a:gd name="connsiteX0" fmla="*/ 0 w 1160107"/>
              <a:gd name="connsiteY0" fmla="*/ 0 h 1105714"/>
              <a:gd name="connsiteX1" fmla="*/ 1160107 w 1160107"/>
              <a:gd name="connsiteY1" fmla="*/ 0 h 1105714"/>
              <a:gd name="connsiteX2" fmla="*/ 1160107 w 1160107"/>
              <a:gd name="connsiteY2" fmla="*/ 1105714 h 1105714"/>
              <a:gd name="connsiteX3" fmla="*/ 0 w 1160107"/>
              <a:gd name="connsiteY3" fmla="*/ 1105714 h 1105714"/>
              <a:gd name="connsiteX4" fmla="*/ 0 w 1160107"/>
              <a:gd name="connsiteY4" fmla="*/ 0 h 1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07" h="1105714">
                <a:moveTo>
                  <a:pt x="0" y="0"/>
                </a:moveTo>
                <a:lnTo>
                  <a:pt x="1160107" y="0"/>
                </a:lnTo>
                <a:lnTo>
                  <a:pt x="1160107" y="1105714"/>
                </a:lnTo>
                <a:lnTo>
                  <a:pt x="0" y="110571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A0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A07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10763" y="3487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64267" y="60359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00728" y="626757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84843" y="5393534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444075" y="639465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575255" y="878716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97243" y="267519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48" y="1110388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5122"/>
          <p:cNvSpPr txBox="1"/>
          <p:nvPr/>
        </p:nvSpPr>
        <p:spPr>
          <a:xfrm>
            <a:off x="660400" y="1054100"/>
            <a:ext cx="10674699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能否把求“曲边图形”面积转化为求“直边图形”面积？能否利用匀速直线运动的知识解决变速直线运动的问题？为此，我们需要学习新的数学知识</a:t>
            </a: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                    .</a:t>
            </a:r>
          </a:p>
        </p:txBody>
      </p:sp>
      <p:sp>
        <p:nvSpPr>
          <p:cNvPr id="5124" name="矩形 5123"/>
          <p:cNvSpPr/>
          <p:nvPr/>
        </p:nvSpPr>
        <p:spPr>
          <a:xfrm>
            <a:off x="4597574" y="2957980"/>
            <a:ext cx="140017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定积分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89560" y="1527821"/>
            <a:ext cx="10786355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一般地，如果函数                           在某个区间    上的图象是一条连续不断的曲线，那么我们就把它称为</a:t>
            </a:r>
            <a:r>
              <a:rPr lang="zh-CN" altLang="en-US" sz="2000" u="sng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区间   上的连续函数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</a:t>
            </a:r>
          </a:p>
        </p:txBody>
      </p:sp>
      <p:graphicFrame>
        <p:nvGraphicFramePr>
          <p:cNvPr id="11267" name="对象 11266"/>
          <p:cNvGraphicFramePr>
            <a:graphicFrameLocks noChangeAspect="1"/>
          </p:cNvGraphicFramePr>
          <p:nvPr/>
        </p:nvGraphicFramePr>
        <p:xfrm>
          <a:off x="4393668" y="3316885"/>
          <a:ext cx="2901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95400" imgH="241300" progId="Equation.DSMT4">
                  <p:embed/>
                </p:oleObj>
              </mc:Choice>
              <mc:Fallback>
                <p:oleObj r:id="rId3" imgW="1295400" imgH="241300" progId="Equation.DSMT4">
                  <p:embed/>
                  <p:pic>
                    <p:nvPicPr>
                      <p:cNvPr id="0" name="对象 112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3668" y="3316885"/>
                        <a:ext cx="290195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对象 11267"/>
          <p:cNvGraphicFramePr>
            <a:graphicFrameLocks noChangeAspect="1"/>
          </p:cNvGraphicFramePr>
          <p:nvPr/>
        </p:nvGraphicFramePr>
        <p:xfrm>
          <a:off x="2306479" y="2597911"/>
          <a:ext cx="298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000" imgH="165100" progId="Equation.DSMT4">
                  <p:embed/>
                </p:oleObj>
              </mc:Choice>
              <mc:Fallback>
                <p:oleObj r:id="rId5" imgW="127000" imgH="165100" progId="Equation.DSMT4">
                  <p:embed/>
                  <p:pic>
                    <p:nvPicPr>
                      <p:cNvPr id="0" name="对象 112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479" y="2597911"/>
                        <a:ext cx="2984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对象 11268"/>
          <p:cNvGraphicFramePr>
            <a:graphicFrameLocks noChangeAspect="1"/>
          </p:cNvGraphicFramePr>
          <p:nvPr/>
        </p:nvGraphicFramePr>
        <p:xfrm>
          <a:off x="3174468" y="1802405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46100" imgH="203200" progId="Equation.DSMT4">
                  <p:embed/>
                </p:oleObj>
              </mc:Choice>
              <mc:Fallback>
                <p:oleObj r:id="rId7" imgW="546100" imgH="203200" progId="Equation.DSMT4">
                  <p:embed/>
                  <p:pic>
                    <p:nvPicPr>
                      <p:cNvPr id="0" name="对象 112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4468" y="1802405"/>
                        <a:ext cx="12192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对象 11269"/>
          <p:cNvGraphicFramePr>
            <a:graphicFrameLocks noChangeAspect="1"/>
          </p:cNvGraphicFramePr>
          <p:nvPr/>
        </p:nvGraphicFramePr>
        <p:xfrm>
          <a:off x="5942135" y="1872255"/>
          <a:ext cx="298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7000" imgH="165100" progId="Equation.DSMT4">
                  <p:embed/>
                </p:oleObj>
              </mc:Choice>
              <mc:Fallback>
                <p:oleObj r:id="rId9" imgW="127000" imgH="165100" progId="Equation.DSMT4">
                  <p:embed/>
                  <p:pic>
                    <p:nvPicPr>
                      <p:cNvPr id="0" name="对象 1126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2135" y="1872255"/>
                        <a:ext cx="2984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矩形 11271"/>
          <p:cNvSpPr/>
          <p:nvPr/>
        </p:nvSpPr>
        <p:spPr>
          <a:xfrm>
            <a:off x="660400" y="1284880"/>
            <a:ext cx="1247775" cy="344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知识点！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048"/>
          <p:cNvGraphicFramePr>
            <a:graphicFrameLocks noChangeAspect="1"/>
          </p:cNvGraphicFramePr>
          <p:nvPr/>
        </p:nvGraphicFramePr>
        <p:xfrm>
          <a:off x="8052920" y="2069537"/>
          <a:ext cx="30480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907000" imgH="3838575" progId="MSPhotoEd.3">
                  <p:embed/>
                </p:oleObj>
              </mc:Choice>
              <mc:Fallback>
                <p:oleObj r:id="rId3" imgW="17907000" imgH="3838575" progId="MSPhotoEd.3">
                  <p:embed/>
                  <p:pic>
                    <p:nvPicPr>
                      <p:cNvPr id="0" name="Object 204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80692"/>
                      <a:stretch>
                        <a:fillRect/>
                      </a:stretch>
                    </p:blipFill>
                    <p:spPr>
                      <a:xfrm>
                        <a:off x="8052920" y="2069537"/>
                        <a:ext cx="3048000" cy="3714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文本框 12290"/>
          <p:cNvSpPr txBox="1"/>
          <p:nvPr/>
        </p:nvSpPr>
        <p:spPr>
          <a:xfrm>
            <a:off x="660400" y="1305272"/>
            <a:ext cx="98056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图中图形可以看成是直线</a:t>
            </a:r>
            <a:r>
              <a:rPr lang="en-US" altLang="zh-CN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x=0,x=1,y=0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和曲线                  所围成的曲边梯形？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</a:p>
        </p:txBody>
      </p:sp>
      <p:graphicFrame>
        <p:nvGraphicFramePr>
          <p:cNvPr id="12292" name="对象 12291"/>
          <p:cNvGraphicFramePr>
            <a:graphicFrameLocks noChangeAspect="1"/>
          </p:cNvGraphicFramePr>
          <p:nvPr/>
        </p:nvGraphicFramePr>
        <p:xfrm>
          <a:off x="5830647" y="1214635"/>
          <a:ext cx="11779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19735" imgH="228600" progId="Equation.DSMT4">
                  <p:embed/>
                </p:oleObj>
              </mc:Choice>
              <mc:Fallback>
                <p:oleObj r:id="rId5" imgW="419735" imgH="228600" progId="Equation.DSMT4">
                  <p:embed/>
                  <p:pic>
                    <p:nvPicPr>
                      <p:cNvPr id="0" name="对象 122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0647" y="1214635"/>
                        <a:ext cx="1177925" cy="642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60400" y="1857573"/>
            <a:ext cx="7175661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图中的</a:t>
            </a:r>
            <a:r>
              <a:rPr lang="zh-CN" altLang="en-US" sz="2000" u="sng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曲边梯形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与我们熟悉的</a:t>
            </a: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u="sng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直边图形</a:t>
            </a: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的主要区别是什么？能否将求这个</a:t>
            </a:r>
            <a:r>
              <a:rPr lang="zh-CN" altLang="en-US" sz="2000" u="sng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曲边梯形面积</a:t>
            </a:r>
            <a:r>
              <a:rPr lang="en-US" altLang="zh-CN" sz="2000" u="sng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的问题转化为求</a:t>
            </a:r>
            <a:r>
              <a:rPr lang="zh-CN" altLang="en-US" sz="2000" u="sng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“直边图形”面积</a:t>
            </a:r>
            <a:r>
              <a:rPr lang="zh-CN" altLang="en-US" sz="2000" kern="0" dirty="0">
                <a:solidFill>
                  <a:srgbClr val="66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的问题？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693775" y="1326111"/>
            <a:ext cx="107522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在过去的学习中，我们曾用正多边形逼近圆的方法，利用正多边形面积求圆的面积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339" name="矩形 14338"/>
          <p:cNvSpPr/>
          <p:nvPr/>
        </p:nvSpPr>
        <p:spPr>
          <a:xfrm>
            <a:off x="693775" y="2066361"/>
            <a:ext cx="4544834" cy="4346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用这种“以直代曲”的思想启发我们！</a:t>
            </a:r>
          </a:p>
        </p:txBody>
      </p:sp>
      <p:sp>
        <p:nvSpPr>
          <p:cNvPr id="14340" name="椭圆 14339"/>
          <p:cNvSpPr/>
          <p:nvPr/>
        </p:nvSpPr>
        <p:spPr>
          <a:xfrm>
            <a:off x="7288957" y="2317002"/>
            <a:ext cx="2168525" cy="2100263"/>
          </a:xfrm>
          <a:prstGeom prst="ellipse">
            <a:avLst/>
          </a:prstGeom>
          <a:noFill/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等腰三角形 14340"/>
          <p:cNvSpPr/>
          <p:nvPr/>
        </p:nvSpPr>
        <p:spPr>
          <a:xfrm>
            <a:off x="7476280" y="2498883"/>
            <a:ext cx="1828800" cy="1219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42" name="组合 14341"/>
          <p:cNvGrpSpPr/>
          <p:nvPr/>
        </p:nvGrpSpPr>
        <p:grpSpPr>
          <a:xfrm>
            <a:off x="7400081" y="2283664"/>
            <a:ext cx="1911350" cy="2100262"/>
            <a:chOff x="0" y="0"/>
            <a:chExt cx="2208" cy="2592"/>
          </a:xfrm>
        </p:grpSpPr>
        <p:sp>
          <p:nvSpPr>
            <p:cNvPr id="14343" name="直接连接符 14342"/>
            <p:cNvSpPr/>
            <p:nvPr/>
          </p:nvSpPr>
          <p:spPr>
            <a:xfrm>
              <a:off x="1104" y="0"/>
              <a:ext cx="1104" cy="672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4" name="直接连接符 14343"/>
            <p:cNvSpPr/>
            <p:nvPr/>
          </p:nvSpPr>
          <p:spPr>
            <a:xfrm flipV="1">
              <a:off x="0" y="0"/>
              <a:ext cx="1104" cy="672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5" name="直接连接符 14344"/>
            <p:cNvSpPr/>
            <p:nvPr/>
          </p:nvSpPr>
          <p:spPr>
            <a:xfrm flipH="1">
              <a:off x="2160" y="672"/>
              <a:ext cx="48" cy="1344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6" name="直接连接符 14345"/>
            <p:cNvSpPr/>
            <p:nvPr/>
          </p:nvSpPr>
          <p:spPr>
            <a:xfrm flipH="1">
              <a:off x="1104" y="2016"/>
              <a:ext cx="1056" cy="576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直接连接符 14346"/>
            <p:cNvSpPr/>
            <p:nvPr/>
          </p:nvSpPr>
          <p:spPr>
            <a:xfrm flipH="1" flipV="1">
              <a:off x="48" y="2016"/>
              <a:ext cx="1056" cy="576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8" name="直接连接符 14347"/>
            <p:cNvSpPr/>
            <p:nvPr/>
          </p:nvSpPr>
          <p:spPr>
            <a:xfrm flipH="1" flipV="1">
              <a:off x="0" y="672"/>
              <a:ext cx="48" cy="1344"/>
            </a:xfrm>
            <a:prstGeom prst="line">
              <a:avLst/>
            </a:prstGeom>
            <a:ln w="50800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49" name="未知"/>
          <p:cNvSpPr/>
          <p:nvPr/>
        </p:nvSpPr>
        <p:spPr>
          <a:xfrm>
            <a:off x="7323881" y="2317002"/>
            <a:ext cx="2133600" cy="2100263"/>
          </a:xfrm>
          <a:custGeom>
            <a:avLst/>
            <a:gdLst/>
            <a:ahLst/>
            <a:cxnLst/>
            <a:rect l="0" t="0" r="0" b="0"/>
            <a:pathLst>
              <a:path w="2592" h="2592">
                <a:moveTo>
                  <a:pt x="672" y="192"/>
                </a:moveTo>
                <a:lnTo>
                  <a:pt x="1296" y="0"/>
                </a:lnTo>
                <a:lnTo>
                  <a:pt x="2016" y="240"/>
                </a:lnTo>
                <a:lnTo>
                  <a:pt x="2400" y="672"/>
                </a:lnTo>
                <a:lnTo>
                  <a:pt x="2592" y="1296"/>
                </a:lnTo>
                <a:lnTo>
                  <a:pt x="2352" y="2016"/>
                </a:lnTo>
                <a:lnTo>
                  <a:pt x="2016" y="2352"/>
                </a:lnTo>
                <a:lnTo>
                  <a:pt x="1296" y="2592"/>
                </a:lnTo>
                <a:lnTo>
                  <a:pt x="672" y="2400"/>
                </a:lnTo>
                <a:lnTo>
                  <a:pt x="240" y="2016"/>
                </a:lnTo>
                <a:lnTo>
                  <a:pt x="0" y="1296"/>
                </a:lnTo>
                <a:lnTo>
                  <a:pt x="192" y="624"/>
                </a:lnTo>
                <a:lnTo>
                  <a:pt x="672" y="192"/>
                </a:lnTo>
                <a:close/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2851230" y="3668210"/>
            <a:ext cx="6324600" cy="4277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660400" y="1283695"/>
            <a:ext cx="10858500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曲边梯形与“直边图形”的主要区别是，前者有一边是曲线段，而“直边图形”的所有边都是直线段</a:t>
            </a: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660400" y="2533844"/>
            <a:ext cx="117290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是否也能用直边形（比如矩形）逼近曲边梯形的方法求阴影部分面积？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/>
          <p:cNvGrpSpPr/>
          <p:nvPr/>
        </p:nvGrpSpPr>
        <p:grpSpPr>
          <a:xfrm>
            <a:off x="2901194" y="2134417"/>
            <a:ext cx="6400800" cy="3810000"/>
            <a:chOff x="0" y="0"/>
            <a:chExt cx="2725" cy="2950"/>
          </a:xfrm>
        </p:grpSpPr>
        <p:sp>
          <p:nvSpPr>
            <p:cNvPr id="16387" name="矩形 16386"/>
            <p:cNvSpPr/>
            <p:nvPr/>
          </p:nvSpPr>
          <p:spPr>
            <a:xfrm>
              <a:off x="53" y="22"/>
              <a:ext cx="2640" cy="2880"/>
            </a:xfrm>
            <a:prstGeom prst="rect">
              <a:avLst/>
            </a:prstGeom>
            <a:solidFill>
              <a:srgbClr val="C8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88" name="组合 16387"/>
            <p:cNvGrpSpPr/>
            <p:nvPr/>
          </p:nvGrpSpPr>
          <p:grpSpPr>
            <a:xfrm>
              <a:off x="0" y="0"/>
              <a:ext cx="2725" cy="2950"/>
              <a:chOff x="0" y="0"/>
              <a:chExt cx="2725" cy="2950"/>
            </a:xfrm>
          </p:grpSpPr>
          <p:sp>
            <p:nvSpPr>
              <p:cNvPr id="16389" name="任意多边形 16388" descr="深色木质"/>
              <p:cNvSpPr/>
              <p:nvPr/>
            </p:nvSpPr>
            <p:spPr>
              <a:xfrm>
                <a:off x="5" y="4"/>
                <a:ext cx="2720" cy="68"/>
              </a:xfrm>
              <a:custGeom>
                <a:avLst/>
                <a:gdLst>
                  <a:gd name="txL" fmla="*/ 1982 w 21600"/>
                  <a:gd name="txT" fmla="*/ 1982 h 21600"/>
                  <a:gd name="txR" fmla="*/ 19617 w 21600"/>
                  <a:gd name="txB" fmla="*/ 19617 h 21600"/>
                </a:gdLst>
                <a:ahLst/>
                <a:cxnLst>
                  <a:cxn ang="0">
                    <a:pos x="21417" y="10800"/>
                  </a:cxn>
                  <a:cxn ang="90">
                    <a:pos x="10800" y="21600"/>
                  </a:cxn>
                  <a:cxn ang="180">
                    <a:pos x="182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65" y="21600"/>
                    </a:lnTo>
                    <a:lnTo>
                      <a:pt x="212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0" name="任意多边形 16389" descr="深色木质"/>
              <p:cNvSpPr/>
              <p:nvPr/>
            </p:nvSpPr>
            <p:spPr>
              <a:xfrm rot="16200000">
                <a:off x="-1436" y="1439"/>
                <a:ext cx="2947" cy="68"/>
              </a:xfrm>
              <a:custGeom>
                <a:avLst/>
                <a:gdLst>
                  <a:gd name="txL" fmla="*/ 2078 w 21600"/>
                  <a:gd name="txT" fmla="*/ 2078 h 21600"/>
                  <a:gd name="txR" fmla="*/ 19521 w 21600"/>
                  <a:gd name="txB" fmla="*/ 19521 h 21600"/>
                </a:gdLst>
                <a:ahLst/>
                <a:cxnLst>
                  <a:cxn ang="0">
                    <a:pos x="21321" y="10800"/>
                  </a:cxn>
                  <a:cxn ang="90">
                    <a:pos x="10800" y="21600"/>
                  </a:cxn>
                  <a:cxn ang="180">
                    <a:pos x="278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57" y="21600"/>
                    </a:lnTo>
                    <a:lnTo>
                      <a:pt x="210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1" name="任意多边形 16390" descr="深色木质"/>
              <p:cNvSpPr/>
              <p:nvPr/>
            </p:nvSpPr>
            <p:spPr>
              <a:xfrm rot="5400000">
                <a:off x="1216" y="1441"/>
                <a:ext cx="2947" cy="68"/>
              </a:xfrm>
              <a:custGeom>
                <a:avLst/>
                <a:gdLst>
                  <a:gd name="txL" fmla="*/ 2063 w 21600"/>
                  <a:gd name="txT" fmla="*/ 2063 h 21600"/>
                  <a:gd name="txR" fmla="*/ 19536 w 21600"/>
                  <a:gd name="txB" fmla="*/ 19536 h 21600"/>
                </a:gdLst>
                <a:ahLst/>
                <a:cxnLst>
                  <a:cxn ang="0">
                    <a:pos x="21336" y="10800"/>
                  </a:cxn>
                  <a:cxn ang="90">
                    <a:pos x="10800" y="21600"/>
                  </a:cxn>
                  <a:cxn ang="180">
                    <a:pos x="263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27" y="21600"/>
                    </a:lnTo>
                    <a:lnTo>
                      <a:pt x="210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2" name="任意多边形 16391" descr="深色木质"/>
              <p:cNvSpPr/>
              <p:nvPr/>
            </p:nvSpPr>
            <p:spPr>
              <a:xfrm rot="10800000">
                <a:off x="0" y="2880"/>
                <a:ext cx="2720" cy="68"/>
              </a:xfrm>
              <a:custGeom>
                <a:avLst/>
                <a:gdLst>
                  <a:gd name="txL" fmla="*/ 2042 w 21600"/>
                  <a:gd name="txT" fmla="*/ 2042 h 21600"/>
                  <a:gd name="txR" fmla="*/ 19558 w 21600"/>
                  <a:gd name="txB" fmla="*/ 19558 h 21600"/>
                </a:gdLst>
                <a:ahLst/>
                <a:cxnLst>
                  <a:cxn ang="0">
                    <a:pos x="21358" y="10800"/>
                  </a:cxn>
                  <a:cxn ang="90">
                    <a:pos x="10800" y="21600"/>
                  </a:cxn>
                  <a:cxn ang="180">
                    <a:pos x="242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484" y="21600"/>
                    </a:lnTo>
                    <a:lnTo>
                      <a:pt x="211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6393" name="图片 1639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43993"/>
            <a:ext cx="4762500" cy="2943225"/>
          </a:xfrm>
          <a:prstGeom prst="rect">
            <a:avLst/>
          </a:prstGeom>
          <a:noFill/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4" name="文本框 16393"/>
          <p:cNvSpPr txBox="1"/>
          <p:nvPr/>
        </p:nvSpPr>
        <p:spPr>
          <a:xfrm>
            <a:off x="584279" y="1282265"/>
            <a:ext cx="1119464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观察下列演示过程，注意当分割加细时，矩形面积和与曲边梯形面积的关系．</a:t>
            </a:r>
          </a:p>
        </p:txBody>
      </p:sp>
      <p:pic>
        <p:nvPicPr>
          <p:cNvPr id="16395" name="图片 1639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43993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6" name="图片 1639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7" name="图片 163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8" name="图片 1639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9" name="图片 1639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0" name="图片 1639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1" name="图片 1640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2" name="图片 1640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3" name="图片 1640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C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4" name="图片 1640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405" name="图片 1640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394" y="2515418"/>
            <a:ext cx="4762500" cy="2943225"/>
          </a:xfrm>
          <a:prstGeom prst="rect">
            <a:avLst/>
          </a:prstGeom>
          <a:solidFill>
            <a:srgbClr val="C8FFFF"/>
          </a:solidFill>
          <a:ln w="31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691829" y="1116056"/>
            <a:ext cx="10858500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对每个小曲边梯形“</a:t>
            </a:r>
            <a:r>
              <a:rPr lang="zh-CN" altLang="en-US" sz="2000" u="sng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以直代曲</a:t>
            </a:r>
            <a:r>
              <a:rPr lang="zh-CN" altLang="en-US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”，即用</a:t>
            </a:r>
            <a:r>
              <a:rPr lang="zh-CN" altLang="en-US" sz="2000" u="sng" kern="0" dirty="0">
                <a:solidFill>
                  <a:srgbClr val="66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矩形的面积近似代替小曲边梯形的面积</a:t>
            </a:r>
            <a:r>
              <a:rPr lang="zh-CN" altLang="en-US" sz="2000" kern="0" dirty="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得到每个小曲边梯形面积的近似值，对这些</a:t>
            </a:r>
            <a:r>
              <a:rPr lang="zh-CN" altLang="en-US" sz="2000" u="sng" kern="0" dirty="0">
                <a:solidFill>
                  <a:srgbClr val="66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近似值求和</a:t>
            </a:r>
            <a:r>
              <a:rPr lang="zh-CN" altLang="en-US" sz="2000" kern="0" dirty="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就得到曲边梯形面积的近似值</a:t>
            </a:r>
            <a:r>
              <a:rPr lang="en-US" altLang="zh-CN" sz="2000" kern="0" dirty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660400" y="2636714"/>
            <a:ext cx="736728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即用化归为计算矩形面积和逼近的思想方法求出曲边梯形的面积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宽屏</PresentationFormat>
  <Paragraphs>154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MSPhotoEd.3</vt:lpstr>
      <vt:lpstr>Microsoft Word 97 - 2003 Document</vt:lpstr>
      <vt:lpstr>Bitmap Image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48</cp:revision>
  <dcterms:created xsi:type="dcterms:W3CDTF">2020-08-16T11:59:00Z</dcterms:created>
  <dcterms:modified xsi:type="dcterms:W3CDTF">2021-01-09T10:12:42Z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