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1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9" r:id="rId27"/>
    <p:sldId id="290" r:id="rId28"/>
    <p:sldId id="294" r:id="rId29"/>
    <p:sldId id="296" r:id="rId30"/>
    <p:sldId id="299" r:id="rId31"/>
    <p:sldId id="300" r:id="rId32"/>
    <p:sldId id="291" r:id="rId33"/>
    <p:sldId id="303" r:id="rId34"/>
    <p:sldId id="302" r:id="rId35"/>
  </p:sldIdLst>
  <p:sldSz cx="12192000" cy="6858000"/>
  <p:notesSz cx="6858000" cy="9144000"/>
  <p:embeddedFontLst>
    <p:embeddedFont>
      <p:font typeface="FandolFang R" panose="02010600030101010101" charset="-122"/>
      <p:regular r:id="rId38"/>
    </p:embeddedFont>
    <p:embeddedFont>
      <p:font typeface="思源黑体 CN Light" panose="02010600030101010101" charset="-12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E4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6" y="108"/>
      </p:cViewPr>
      <p:guideLst>
        <p:guide pos="438"/>
        <p:guide pos="7256"/>
        <p:guide orient="horz" pos="600"/>
        <p:guide orient="horz" pos="663"/>
        <p:guide orient="horz" pos="3906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CBEE9F2-C739-4033-A80B-6F75C0D0C19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5E2C31F-4B68-4985-970F-DDE323A611B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C6E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C6E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6.wmf"/><Relationship Id="rId7" Type="http://schemas.openxmlformats.org/officeDocument/2006/relationships/image" Target="../media/image4.wmf"/><Relationship Id="rId12" Type="http://schemas.openxmlformats.org/officeDocument/2006/relationships/image" Target="../media/image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33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2.bin"/><Relationship Id="rId3" Type="http://schemas.openxmlformats.org/officeDocument/2006/relationships/image" Target="../media/image43.wmf"/><Relationship Id="rId21" Type="http://schemas.openxmlformats.org/officeDocument/2006/relationships/oleObject" Target="../embeddings/oleObject59.bin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0.wmf"/><Relationship Id="rId25" Type="http://schemas.openxmlformats.org/officeDocument/2006/relationships/oleObject" Target="../embeddings/oleObject61.bin"/><Relationship Id="rId2" Type="http://schemas.openxmlformats.org/officeDocument/2006/relationships/oleObject" Target="../embeddings/oleObject49.bin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oleObject" Target="../embeddings/oleObject6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7.wmf"/><Relationship Id="rId24" Type="http://schemas.openxmlformats.org/officeDocument/2006/relationships/image" Target="../media/image8.png"/><Relationship Id="rId32" Type="http://schemas.openxmlformats.org/officeDocument/2006/relationships/image" Target="../media/image54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64.bin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51.wmf"/><Relationship Id="rId31" Type="http://schemas.openxmlformats.org/officeDocument/2006/relationships/oleObject" Target="../embeddings/oleObject66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60.bin"/><Relationship Id="rId27" Type="http://schemas.openxmlformats.org/officeDocument/2006/relationships/oleObject" Target="../embeddings/oleObject63.bin"/><Relationship Id="rId30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10" Type="http://schemas.openxmlformats.org/officeDocument/2006/relationships/image" Target="../media/image7.GI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r="51725" b="72165"/>
          <a:stretch>
            <a:fillRect/>
          </a:stretch>
        </p:blipFill>
        <p:spPr>
          <a:xfrm>
            <a:off x="-98534" y="-398398"/>
            <a:ext cx="2006767" cy="2289260"/>
          </a:xfrm>
          <a:custGeom>
            <a:avLst/>
            <a:gdLst>
              <a:gd name="connsiteX0" fmla="*/ 35683 w 2006767"/>
              <a:gd name="connsiteY0" fmla="*/ 0 h 2289260"/>
              <a:gd name="connsiteX1" fmla="*/ 1159724 w 2006767"/>
              <a:gd name="connsiteY1" fmla="*/ 0 h 2289260"/>
              <a:gd name="connsiteX2" fmla="*/ 2006767 w 2006767"/>
              <a:gd name="connsiteY2" fmla="*/ 936336 h 2289260"/>
              <a:gd name="connsiteX3" fmla="*/ 511221 w 2006767"/>
              <a:gd name="connsiteY3" fmla="*/ 2289260 h 2289260"/>
              <a:gd name="connsiteX4" fmla="*/ 0 w 2006767"/>
              <a:gd name="connsiteY4" fmla="*/ 1724147 h 2289260"/>
              <a:gd name="connsiteX5" fmla="*/ 0 w 2006767"/>
              <a:gd name="connsiteY5" fmla="*/ 32280 h 2289260"/>
              <a:gd name="connsiteX6" fmla="*/ 35683 w 2006767"/>
              <a:gd name="connsiteY6" fmla="*/ 0 h 228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767" h="2289260">
                <a:moveTo>
                  <a:pt x="35683" y="0"/>
                </a:moveTo>
                <a:lnTo>
                  <a:pt x="1159724" y="0"/>
                </a:lnTo>
                <a:lnTo>
                  <a:pt x="2006767" y="936336"/>
                </a:lnTo>
                <a:lnTo>
                  <a:pt x="511221" y="2289260"/>
                </a:lnTo>
                <a:lnTo>
                  <a:pt x="0" y="1724147"/>
                </a:lnTo>
                <a:lnTo>
                  <a:pt x="0" y="32280"/>
                </a:lnTo>
                <a:lnTo>
                  <a:pt x="35683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t="12086" r="26280" b="53280"/>
          <a:stretch>
            <a:fillRect/>
          </a:stretch>
        </p:blipFill>
        <p:spPr>
          <a:xfrm>
            <a:off x="453520" y="595617"/>
            <a:ext cx="2848470" cy="2848470"/>
          </a:xfrm>
          <a:custGeom>
            <a:avLst/>
            <a:gdLst>
              <a:gd name="connsiteX0" fmla="*/ 1495546 w 2848470"/>
              <a:gd name="connsiteY0" fmla="*/ 0 h 2848470"/>
              <a:gd name="connsiteX1" fmla="*/ 2848470 w 2848470"/>
              <a:gd name="connsiteY1" fmla="*/ 1495546 h 2848470"/>
              <a:gd name="connsiteX2" fmla="*/ 1352924 w 2848470"/>
              <a:gd name="connsiteY2" fmla="*/ 2848470 h 2848470"/>
              <a:gd name="connsiteX3" fmla="*/ 0 w 2848470"/>
              <a:gd name="connsiteY3" fmla="*/ 1352924 h 2848470"/>
              <a:gd name="connsiteX4" fmla="*/ 1495546 w 2848470"/>
              <a:gd name="connsiteY4" fmla="*/ 0 h 284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470" h="2848470">
                <a:moveTo>
                  <a:pt x="1495546" y="0"/>
                </a:moveTo>
                <a:lnTo>
                  <a:pt x="2848470" y="1495546"/>
                </a:lnTo>
                <a:lnTo>
                  <a:pt x="1352924" y="2848470"/>
                </a:lnTo>
                <a:lnTo>
                  <a:pt x="0" y="1352924"/>
                </a:lnTo>
                <a:lnTo>
                  <a:pt x="1495546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22472" r="54648" b="32396"/>
          <a:stretch>
            <a:fillRect/>
          </a:stretch>
        </p:blipFill>
        <p:spPr>
          <a:xfrm>
            <a:off x="-98534" y="1449804"/>
            <a:ext cx="1846648" cy="3711861"/>
          </a:xfrm>
          <a:custGeom>
            <a:avLst/>
            <a:gdLst>
              <a:gd name="connsiteX0" fmla="*/ 0 w 1846648"/>
              <a:gd name="connsiteY0" fmla="*/ 0 h 3711861"/>
              <a:gd name="connsiteX1" fmla="*/ 1846648 w 1846648"/>
              <a:gd name="connsiteY1" fmla="*/ 2041318 h 3711861"/>
              <a:gd name="connsiteX2" fmla="*/ 0 w 1846648"/>
              <a:gd name="connsiteY2" fmla="*/ 3711861 h 3711861"/>
              <a:gd name="connsiteX3" fmla="*/ 0 w 1846648"/>
              <a:gd name="connsiteY3" fmla="*/ 0 h 371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648" h="3711861">
                <a:moveTo>
                  <a:pt x="0" y="0"/>
                </a:moveTo>
                <a:lnTo>
                  <a:pt x="1846648" y="2041318"/>
                </a:lnTo>
                <a:lnTo>
                  <a:pt x="0" y="371186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7" t="30802" b="34564"/>
          <a:stretch>
            <a:fillRect/>
          </a:stretch>
        </p:blipFill>
        <p:spPr>
          <a:xfrm>
            <a:off x="1892995" y="2134857"/>
            <a:ext cx="2848471" cy="2848471"/>
          </a:xfrm>
          <a:custGeom>
            <a:avLst/>
            <a:gdLst>
              <a:gd name="connsiteX0" fmla="*/ 1495546 w 2848471"/>
              <a:gd name="connsiteY0" fmla="*/ 0 h 2848471"/>
              <a:gd name="connsiteX1" fmla="*/ 2848471 w 2848471"/>
              <a:gd name="connsiteY1" fmla="*/ 1495546 h 2848471"/>
              <a:gd name="connsiteX2" fmla="*/ 1352924 w 2848471"/>
              <a:gd name="connsiteY2" fmla="*/ 2848471 h 2848471"/>
              <a:gd name="connsiteX3" fmla="*/ 0 w 2848471"/>
              <a:gd name="connsiteY3" fmla="*/ 1352924 h 2848471"/>
              <a:gd name="connsiteX4" fmla="*/ 1495546 w 2848471"/>
              <a:gd name="connsiteY4" fmla="*/ 0 h 284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471" h="2848471">
                <a:moveTo>
                  <a:pt x="1495546" y="0"/>
                </a:moveTo>
                <a:lnTo>
                  <a:pt x="2848471" y="1495546"/>
                </a:lnTo>
                <a:lnTo>
                  <a:pt x="1352924" y="2848471"/>
                </a:lnTo>
                <a:lnTo>
                  <a:pt x="0" y="1352924"/>
                </a:lnTo>
                <a:lnTo>
                  <a:pt x="1495546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t="47839" r="28531" b="17527"/>
          <a:stretch>
            <a:fillRect/>
          </a:stretch>
        </p:blipFill>
        <p:spPr>
          <a:xfrm>
            <a:off x="330191" y="3536080"/>
            <a:ext cx="2848470" cy="2848471"/>
          </a:xfrm>
          <a:custGeom>
            <a:avLst/>
            <a:gdLst>
              <a:gd name="connsiteX0" fmla="*/ 1495546 w 2848470"/>
              <a:gd name="connsiteY0" fmla="*/ 0 h 2848471"/>
              <a:gd name="connsiteX1" fmla="*/ 2848470 w 2848470"/>
              <a:gd name="connsiteY1" fmla="*/ 1495547 h 2848471"/>
              <a:gd name="connsiteX2" fmla="*/ 1352924 w 2848470"/>
              <a:gd name="connsiteY2" fmla="*/ 2848471 h 2848471"/>
              <a:gd name="connsiteX3" fmla="*/ 0 w 2848470"/>
              <a:gd name="connsiteY3" fmla="*/ 1352924 h 2848471"/>
              <a:gd name="connsiteX4" fmla="*/ 1495546 w 2848470"/>
              <a:gd name="connsiteY4" fmla="*/ 0 h 284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470" h="2848471">
                <a:moveTo>
                  <a:pt x="1495546" y="0"/>
                </a:moveTo>
                <a:lnTo>
                  <a:pt x="2848470" y="1495547"/>
                </a:lnTo>
                <a:lnTo>
                  <a:pt x="1352924" y="2848471"/>
                </a:lnTo>
                <a:lnTo>
                  <a:pt x="0" y="1352924"/>
                </a:lnTo>
                <a:lnTo>
                  <a:pt x="1495546" y="0"/>
                </a:lnTo>
                <a:close/>
              </a:path>
            </a:pathLst>
          </a:cu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5" r="57063" b="11695"/>
          <a:stretch>
            <a:fillRect/>
          </a:stretch>
        </p:blipFill>
        <p:spPr>
          <a:xfrm>
            <a:off x="-736009" y="4952848"/>
            <a:ext cx="2351866" cy="1911326"/>
          </a:xfrm>
          <a:custGeom>
            <a:avLst/>
            <a:gdLst>
              <a:gd name="connsiteX0" fmla="*/ 998942 w 2351866"/>
              <a:gd name="connsiteY0" fmla="*/ 0 h 1911326"/>
              <a:gd name="connsiteX1" fmla="*/ 2351866 w 2351866"/>
              <a:gd name="connsiteY1" fmla="*/ 1495547 h 1911326"/>
              <a:gd name="connsiteX2" fmla="*/ 1892257 w 2351866"/>
              <a:gd name="connsiteY2" fmla="*/ 1911326 h 1911326"/>
              <a:gd name="connsiteX3" fmla="*/ 8546 w 2351866"/>
              <a:gd name="connsiteY3" fmla="*/ 1911326 h 1911326"/>
              <a:gd name="connsiteX4" fmla="*/ 0 w 2351866"/>
              <a:gd name="connsiteY4" fmla="*/ 1901879 h 1911326"/>
              <a:gd name="connsiteX5" fmla="*/ 0 w 2351866"/>
              <a:gd name="connsiteY5" fmla="*/ 903679 h 1911326"/>
              <a:gd name="connsiteX6" fmla="*/ 998942 w 2351866"/>
              <a:gd name="connsiteY6" fmla="*/ 0 h 191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1866" h="1911326">
                <a:moveTo>
                  <a:pt x="998942" y="0"/>
                </a:moveTo>
                <a:lnTo>
                  <a:pt x="2351866" y="1495547"/>
                </a:lnTo>
                <a:lnTo>
                  <a:pt x="1892257" y="1911326"/>
                </a:lnTo>
                <a:lnTo>
                  <a:pt x="8546" y="1911326"/>
                </a:lnTo>
                <a:lnTo>
                  <a:pt x="0" y="1901879"/>
                </a:lnTo>
                <a:lnTo>
                  <a:pt x="0" y="903679"/>
                </a:lnTo>
                <a:lnTo>
                  <a:pt x="998942" y="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-6799" r="67189" b="100000"/>
          <a:stretch>
            <a:fillRect/>
          </a:stretch>
        </p:blipFill>
        <p:spPr>
          <a:xfrm>
            <a:off x="-62851" y="-957608"/>
            <a:ext cx="1124041" cy="559210"/>
          </a:xfrm>
          <a:custGeom>
            <a:avLst/>
            <a:gdLst>
              <a:gd name="connsiteX0" fmla="*/ 618160 w 1124041"/>
              <a:gd name="connsiteY0" fmla="*/ 0 h 559210"/>
              <a:gd name="connsiteX1" fmla="*/ 1124041 w 1124041"/>
              <a:gd name="connsiteY1" fmla="*/ 559210 h 559210"/>
              <a:gd name="connsiteX2" fmla="*/ 0 w 1124041"/>
              <a:gd name="connsiteY2" fmla="*/ 559210 h 559210"/>
              <a:gd name="connsiteX3" fmla="*/ 618160 w 1124041"/>
              <a:gd name="connsiteY3" fmla="*/ 0 h 55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041" h="559210">
                <a:moveTo>
                  <a:pt x="618160" y="0"/>
                </a:moveTo>
                <a:lnTo>
                  <a:pt x="1124041" y="559210"/>
                </a:lnTo>
                <a:lnTo>
                  <a:pt x="0" y="559210"/>
                </a:lnTo>
                <a:lnTo>
                  <a:pt x="618160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6" t="76053" r="100000" b="11810"/>
          <a:stretch>
            <a:fillRect/>
          </a:stretch>
        </p:blipFill>
        <p:spPr>
          <a:xfrm>
            <a:off x="-1232613" y="5856527"/>
            <a:ext cx="496604" cy="998200"/>
          </a:xfrm>
          <a:custGeom>
            <a:avLst/>
            <a:gdLst>
              <a:gd name="connsiteX0" fmla="*/ 496604 w 496604"/>
              <a:gd name="connsiteY0" fmla="*/ 0 h 998200"/>
              <a:gd name="connsiteX1" fmla="*/ 496604 w 496604"/>
              <a:gd name="connsiteY1" fmla="*/ 998200 h 998200"/>
              <a:gd name="connsiteX2" fmla="*/ 0 w 496604"/>
              <a:gd name="connsiteY2" fmla="*/ 449245 h 998200"/>
              <a:gd name="connsiteX3" fmla="*/ 496604 w 496604"/>
              <a:gd name="connsiteY3" fmla="*/ 0 h 99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04" h="998200">
                <a:moveTo>
                  <a:pt x="496604" y="0"/>
                </a:moveTo>
                <a:lnTo>
                  <a:pt x="496604" y="998200"/>
                </a:lnTo>
                <a:lnTo>
                  <a:pt x="0" y="449245"/>
                </a:lnTo>
                <a:lnTo>
                  <a:pt x="496604" y="0"/>
                </a:lnTo>
                <a:close/>
              </a:path>
            </a:pathLst>
          </a:custGeom>
        </p:spPr>
      </p:pic>
      <p:sp>
        <p:nvSpPr>
          <p:cNvPr id="57" name="任意多边形 56"/>
          <p:cNvSpPr/>
          <p:nvPr/>
        </p:nvSpPr>
        <p:spPr>
          <a:xfrm>
            <a:off x="1295222" y="6384552"/>
            <a:ext cx="11684284" cy="479622"/>
          </a:xfrm>
          <a:custGeom>
            <a:avLst/>
            <a:gdLst>
              <a:gd name="connsiteX0" fmla="*/ 517719 w 11684284"/>
              <a:gd name="connsiteY0" fmla="*/ 0 h 479622"/>
              <a:gd name="connsiteX1" fmla="*/ 11164686 w 11684284"/>
              <a:gd name="connsiteY1" fmla="*/ 0 h 479622"/>
              <a:gd name="connsiteX2" fmla="*/ 11684284 w 11684284"/>
              <a:gd name="connsiteY2" fmla="*/ 479622 h 479622"/>
              <a:gd name="connsiteX3" fmla="*/ 0 w 11684284"/>
              <a:gd name="connsiteY3" fmla="*/ 479622 h 479622"/>
              <a:gd name="connsiteX4" fmla="*/ 517719 w 11684284"/>
              <a:gd name="connsiteY4" fmla="*/ 0 h 47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284" h="479622">
                <a:moveTo>
                  <a:pt x="517719" y="0"/>
                </a:moveTo>
                <a:lnTo>
                  <a:pt x="11164686" y="0"/>
                </a:lnTo>
                <a:lnTo>
                  <a:pt x="11684284" y="479622"/>
                </a:lnTo>
                <a:lnTo>
                  <a:pt x="0" y="479622"/>
                </a:lnTo>
                <a:lnTo>
                  <a:pt x="517719" y="0"/>
                </a:lnTo>
                <a:close/>
              </a:path>
            </a:pathLst>
          </a:custGeom>
          <a:solidFill>
            <a:srgbClr val="6C6E4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6E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6C6E4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2.2.1 </a:t>
                  </a:r>
                  <a:r>
                    <a:rPr lang="zh-CN" altLang="en-US" sz="5400" b="1" dirty="0">
                      <a:solidFill>
                        <a:srgbClr val="6C6E4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综合法和分析法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推理与证明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6C6E4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6385"/>
          <p:cNvSpPr txBox="1"/>
          <p:nvPr/>
        </p:nvSpPr>
        <p:spPr>
          <a:xfrm rot="10800000" flipV="1">
            <a:off x="5575990" y="3571906"/>
            <a:ext cx="3425825" cy="40011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则综合法可用框图表示如下：</a:t>
            </a:r>
          </a:p>
        </p:txBody>
      </p:sp>
      <p:sp>
        <p:nvSpPr>
          <p:cNvPr id="16387" name="文本框 16386"/>
          <p:cNvSpPr txBox="1"/>
          <p:nvPr/>
        </p:nvSpPr>
        <p:spPr>
          <a:xfrm>
            <a:off x="660400" y="3264130"/>
            <a:ext cx="3816350" cy="1015663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表示已知条件、已有的定义、公理、定理等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,Q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表示所要证明的结论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16388" name="组合 16387"/>
          <p:cNvGrpSpPr/>
          <p:nvPr/>
        </p:nvGrpSpPr>
        <p:grpSpPr>
          <a:xfrm>
            <a:off x="731837" y="5025902"/>
            <a:ext cx="1081087" cy="608012"/>
            <a:chOff x="0" y="0"/>
            <a:chExt cx="681" cy="383"/>
          </a:xfrm>
        </p:grpSpPr>
        <p:sp>
          <p:nvSpPr>
            <p:cNvPr id="16389" name="圆角矩形 16388"/>
            <p:cNvSpPr/>
            <p:nvPr/>
          </p:nvSpPr>
          <p:spPr>
            <a:xfrm>
              <a:off x="0" y="20"/>
              <a:ext cx="681" cy="318"/>
            </a:xfrm>
            <a:prstGeom prst="roundRect">
              <a:avLst>
                <a:gd name="adj" fmla="val 16667"/>
              </a:avLst>
            </a:prstGeom>
            <a:solidFill>
              <a:srgbClr val="55AB72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390" name="对象 16389"/>
            <p:cNvGraphicFramePr>
              <a:graphicFrameLocks noChangeAspect="1"/>
            </p:cNvGraphicFramePr>
            <p:nvPr/>
          </p:nvGraphicFramePr>
          <p:xfrm>
            <a:off x="0" y="0"/>
            <a:ext cx="635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06400" imgH="190500" progId="Equation.DSMT4">
                    <p:embed/>
                  </p:oleObj>
                </mc:Choice>
                <mc:Fallback>
                  <p:oleObj r:id="rId2" imgW="406400" imgH="190500" progId="Equation.DSMT4">
                    <p:embed/>
                    <p:pic>
                      <p:nvPicPr>
                        <p:cNvPr id="0" name="对象 1638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635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1" name="直接连接符 16390"/>
          <p:cNvSpPr/>
          <p:nvPr/>
        </p:nvSpPr>
        <p:spPr>
          <a:xfrm>
            <a:off x="1812923" y="5313239"/>
            <a:ext cx="431800" cy="0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392" name="组合 16391"/>
          <p:cNvGrpSpPr/>
          <p:nvPr/>
        </p:nvGrpSpPr>
        <p:grpSpPr>
          <a:xfrm>
            <a:off x="2244724" y="5025902"/>
            <a:ext cx="1154113" cy="595312"/>
            <a:chOff x="0" y="0"/>
            <a:chExt cx="727" cy="375"/>
          </a:xfrm>
        </p:grpSpPr>
        <p:sp>
          <p:nvSpPr>
            <p:cNvPr id="16393" name="圆角矩形 16392"/>
            <p:cNvSpPr/>
            <p:nvPr/>
          </p:nvSpPr>
          <p:spPr>
            <a:xfrm>
              <a:off x="0" y="12"/>
              <a:ext cx="726" cy="317"/>
            </a:xfrm>
            <a:prstGeom prst="roundRect">
              <a:avLst>
                <a:gd name="adj" fmla="val 16667"/>
              </a:avLst>
            </a:prstGeom>
            <a:solidFill>
              <a:srgbClr val="55AB72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394" name="对象 16393"/>
            <p:cNvGraphicFramePr>
              <a:graphicFrameLocks noChangeAspect="1"/>
            </p:cNvGraphicFramePr>
            <p:nvPr/>
          </p:nvGraphicFramePr>
          <p:xfrm>
            <a:off x="46" y="0"/>
            <a:ext cx="681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57200" imgH="190500" progId="Equation.DSMT4">
                    <p:embed/>
                  </p:oleObj>
                </mc:Choice>
                <mc:Fallback>
                  <p:oleObj r:id="rId4" imgW="457200" imgH="190500" progId="Equation.DSMT4">
                    <p:embed/>
                    <p:pic>
                      <p:nvPicPr>
                        <p:cNvPr id="0" name="对象 1639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" y="0"/>
                          <a:ext cx="681" cy="3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5" name="直接连接符 16394"/>
          <p:cNvSpPr/>
          <p:nvPr/>
        </p:nvSpPr>
        <p:spPr>
          <a:xfrm>
            <a:off x="3397249" y="5313239"/>
            <a:ext cx="504825" cy="0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396" name="组合 16395"/>
          <p:cNvGrpSpPr/>
          <p:nvPr/>
        </p:nvGrpSpPr>
        <p:grpSpPr>
          <a:xfrm>
            <a:off x="3900487" y="5025902"/>
            <a:ext cx="1152525" cy="582612"/>
            <a:chOff x="0" y="0"/>
            <a:chExt cx="726" cy="367"/>
          </a:xfrm>
        </p:grpSpPr>
        <p:sp>
          <p:nvSpPr>
            <p:cNvPr id="16397" name="圆角矩形 16396"/>
            <p:cNvSpPr/>
            <p:nvPr/>
          </p:nvSpPr>
          <p:spPr>
            <a:xfrm>
              <a:off x="0" y="4"/>
              <a:ext cx="725" cy="317"/>
            </a:xfrm>
            <a:prstGeom prst="roundRect">
              <a:avLst>
                <a:gd name="adj" fmla="val 16667"/>
              </a:avLst>
            </a:prstGeom>
            <a:solidFill>
              <a:srgbClr val="55AB72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398" name="对象 16397"/>
            <p:cNvGraphicFramePr>
              <a:graphicFrameLocks noChangeAspect="1"/>
            </p:cNvGraphicFramePr>
            <p:nvPr/>
          </p:nvGraphicFramePr>
          <p:xfrm>
            <a:off x="0" y="0"/>
            <a:ext cx="726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69900" imgH="190500" progId="Equation.DSMT4">
                    <p:embed/>
                  </p:oleObj>
                </mc:Choice>
                <mc:Fallback>
                  <p:oleObj r:id="rId6" imgW="469900" imgH="190500" progId="Equation.DSMT4">
                    <p:embed/>
                    <p:pic>
                      <p:nvPicPr>
                        <p:cNvPr id="0" name="对象 1639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726" cy="3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9" name="直接连接符 16398"/>
          <p:cNvSpPr/>
          <p:nvPr/>
        </p:nvSpPr>
        <p:spPr>
          <a:xfrm>
            <a:off x="5053011" y="5313239"/>
            <a:ext cx="576262" cy="0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文本框 16399"/>
          <p:cNvSpPr txBox="1"/>
          <p:nvPr/>
        </p:nvSpPr>
        <p:spPr>
          <a:xfrm>
            <a:off x="5629273" y="4952878"/>
            <a:ext cx="9350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</a:p>
        </p:txBody>
      </p:sp>
      <p:sp>
        <p:nvSpPr>
          <p:cNvPr id="16401" name="直接连接符 16400"/>
          <p:cNvSpPr/>
          <p:nvPr/>
        </p:nvSpPr>
        <p:spPr>
          <a:xfrm>
            <a:off x="6205536" y="5313239"/>
            <a:ext cx="576262" cy="0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402" name="组合 16401"/>
          <p:cNvGrpSpPr/>
          <p:nvPr/>
        </p:nvGrpSpPr>
        <p:grpSpPr>
          <a:xfrm>
            <a:off x="6781798" y="4989390"/>
            <a:ext cx="1079500" cy="655637"/>
            <a:chOff x="0" y="23"/>
            <a:chExt cx="680" cy="413"/>
          </a:xfrm>
        </p:grpSpPr>
        <p:sp>
          <p:nvSpPr>
            <p:cNvPr id="16403" name="圆角矩形 16402"/>
            <p:cNvSpPr/>
            <p:nvPr/>
          </p:nvSpPr>
          <p:spPr>
            <a:xfrm>
              <a:off x="0" y="50"/>
              <a:ext cx="680" cy="317"/>
            </a:xfrm>
            <a:prstGeom prst="roundRect">
              <a:avLst>
                <a:gd name="adj" fmla="val 16667"/>
              </a:avLst>
            </a:prstGeom>
            <a:solidFill>
              <a:srgbClr val="55AB72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404" name="对象 16403"/>
            <p:cNvGraphicFramePr>
              <a:graphicFrameLocks noChangeAspect="1"/>
            </p:cNvGraphicFramePr>
            <p:nvPr/>
          </p:nvGraphicFramePr>
          <p:xfrm>
            <a:off x="22" y="23"/>
            <a:ext cx="635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31800" imgH="190500" progId="Equation.DSMT4">
                    <p:embed/>
                  </p:oleObj>
                </mc:Choice>
                <mc:Fallback>
                  <p:oleObj r:id="rId8" imgW="431800" imgH="190500" progId="Equation.DSMT4">
                    <p:embed/>
                    <p:pic>
                      <p:nvPicPr>
                        <p:cNvPr id="0" name="对象 1640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" y="23"/>
                          <a:ext cx="635" cy="4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06" name="云形标注 16405"/>
          <p:cNvSpPr/>
          <p:nvPr/>
        </p:nvSpPr>
        <p:spPr>
          <a:xfrm>
            <a:off x="6883861" y="1190584"/>
            <a:ext cx="2299895" cy="1678076"/>
          </a:xfrm>
          <a:prstGeom prst="cloudCallout">
            <a:avLst>
              <a:gd name="adj1" fmla="val -74994"/>
              <a:gd name="adj2" fmla="val 57999"/>
            </a:avLst>
          </a:prstGeom>
          <a:solidFill>
            <a:srgbClr val="CCFFFF"/>
          </a:solidFill>
          <a:ln w="9525" cap="flat" cmpd="sng">
            <a:solidFill>
              <a:srgbClr val="DDDDDD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000" kern="0" dirty="0">
                <a:solidFill>
                  <a:srgbClr val="CC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你能用框图表示综合法吗？</a:t>
            </a:r>
          </a:p>
        </p:txBody>
      </p:sp>
      <p:sp>
        <p:nvSpPr>
          <p:cNvPr id="16407" name="直接连接符 16406"/>
          <p:cNvSpPr/>
          <p:nvPr/>
        </p:nvSpPr>
        <p:spPr>
          <a:xfrm>
            <a:off x="4578334" y="3771962"/>
            <a:ext cx="865187" cy="0"/>
          </a:xfrm>
          <a:prstGeom prst="line">
            <a:avLst/>
          </a:prstGeom>
          <a:ln w="38100" cap="flat" cmpd="sng">
            <a:solidFill>
              <a:srgbClr val="CC33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400" grpId="0"/>
      <p:bldP spid="164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文本框 17413"/>
          <p:cNvSpPr txBox="1"/>
          <p:nvPr/>
        </p:nvSpPr>
        <p:spPr>
          <a:xfrm>
            <a:off x="660400" y="1073117"/>
            <a:ext cx="10945446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△ABC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中，三个内角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对应的边分别为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，且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成等差数列，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成等比数列，求证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△ABC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为等边三角形．</a:t>
            </a:r>
          </a:p>
        </p:txBody>
      </p:sp>
      <p:grpSp>
        <p:nvGrpSpPr>
          <p:cNvPr id="17415" name="组合 17414"/>
          <p:cNvGrpSpPr/>
          <p:nvPr/>
        </p:nvGrpSpPr>
        <p:grpSpPr>
          <a:xfrm>
            <a:off x="579437" y="2639450"/>
            <a:ext cx="1654175" cy="914400"/>
            <a:chOff x="-72" y="-52"/>
            <a:chExt cx="1042" cy="576"/>
          </a:xfrm>
        </p:grpSpPr>
        <p:pic>
          <p:nvPicPr>
            <p:cNvPr id="17416" name="图片 17415" descr="按钮库_圆角04_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2" y="-52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7" name="文本框 17416"/>
            <p:cNvSpPr txBox="1"/>
            <p:nvPr/>
          </p:nvSpPr>
          <p:spPr>
            <a:xfrm>
              <a:off x="96" y="48"/>
              <a:ext cx="87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FF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分析</a:t>
              </a:r>
            </a:p>
          </p:txBody>
        </p:sp>
      </p:grpSp>
      <p:sp>
        <p:nvSpPr>
          <p:cNvPr id="17418" name="文本框 17417"/>
          <p:cNvSpPr txBox="1"/>
          <p:nvPr/>
        </p:nvSpPr>
        <p:spPr>
          <a:xfrm>
            <a:off x="1951037" y="2775885"/>
            <a:ext cx="64087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</a:t>
            </a:r>
            <a:r>
              <a:rPr lang="en-US" altLang="zh-CN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成等差数列，转化为符号语言就是</a:t>
            </a:r>
            <a:r>
              <a:rPr lang="en-US" altLang="zh-CN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2B=A+C</a:t>
            </a:r>
            <a:r>
              <a:rPr lang="zh-CN" altLang="en-US" sz="2000" kern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433"/>
          <p:cNvSpPr txBox="1"/>
          <p:nvPr/>
        </p:nvSpPr>
        <p:spPr>
          <a:xfrm>
            <a:off x="687932" y="2476621"/>
            <a:ext cx="10830968" cy="1323439"/>
          </a:xfrm>
          <a:prstGeom prst="rect">
            <a:avLst/>
          </a:prstGeom>
          <a:noFill/>
          <a:ln w="381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此时，如果能把角和边统一起来，那么就可以进一步寻找角和边之间的关系，进而判断三角形的形状，余弦定理正好满足要求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于是，可以用余弦定理为工具进行证明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18435" name="组合 18434"/>
          <p:cNvGrpSpPr/>
          <p:nvPr/>
        </p:nvGrpSpPr>
        <p:grpSpPr>
          <a:xfrm>
            <a:off x="616494" y="1805188"/>
            <a:ext cx="6911975" cy="465138"/>
            <a:chOff x="-1521" y="-715"/>
            <a:chExt cx="4354" cy="293"/>
          </a:xfrm>
        </p:grpSpPr>
        <p:sp>
          <p:nvSpPr>
            <p:cNvPr id="18436" name="文本框 18435"/>
            <p:cNvSpPr txBox="1"/>
            <p:nvPr/>
          </p:nvSpPr>
          <p:spPr>
            <a:xfrm>
              <a:off x="-1521" y="-706"/>
              <a:ext cx="4354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CN" sz="2000" kern="0" dirty="0">
                  <a:solidFill>
                    <a:srgbClr val="99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99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99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99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99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zh-CN" altLang="en-US" sz="2000" kern="0" dirty="0">
                  <a:solidFill>
                    <a:srgbClr val="99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成等比数列转化为符号语言就是</a:t>
              </a:r>
            </a:p>
          </p:txBody>
        </p:sp>
        <p:graphicFrame>
          <p:nvGraphicFramePr>
            <p:cNvPr id="18437" name="对象 18436"/>
            <p:cNvGraphicFramePr>
              <a:graphicFrameLocks noChangeAspect="1"/>
            </p:cNvGraphicFramePr>
            <p:nvPr/>
          </p:nvGraphicFramePr>
          <p:xfrm>
            <a:off x="1442" y="-715"/>
            <a:ext cx="706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520700" imgH="203200" progId="Equation.DSMT4">
                    <p:embed/>
                  </p:oleObj>
                </mc:Choice>
                <mc:Fallback>
                  <p:oleObj r:id="rId2" imgW="520700" imgH="203200" progId="Equation.DSMT4">
                    <p:embed/>
                    <p:pic>
                      <p:nvPicPr>
                        <p:cNvPr id="0" name="对象 1843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42" y="-715"/>
                          <a:ext cx="706" cy="2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38" name="文本框 18437"/>
          <p:cNvSpPr txBox="1"/>
          <p:nvPr/>
        </p:nvSpPr>
        <p:spPr>
          <a:xfrm>
            <a:off x="616259" y="1213071"/>
            <a:ext cx="1053016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lang="en-US" altLang="zh-CN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△ABC</a:t>
            </a: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的内角，这是一个隐含条件，即</a:t>
            </a:r>
            <a:r>
              <a:rPr lang="en-US" altLang="zh-CN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A+B+C=180°</a:t>
            </a: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635723" y="1216588"/>
            <a:ext cx="15843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证明：</a:t>
            </a:r>
          </a:p>
        </p:txBody>
      </p:sp>
      <p:sp>
        <p:nvSpPr>
          <p:cNvPr id="19459" name="文本框 19458"/>
          <p:cNvSpPr txBox="1"/>
          <p:nvPr/>
        </p:nvSpPr>
        <p:spPr>
          <a:xfrm>
            <a:off x="1315857" y="1225892"/>
            <a:ext cx="47529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成等差数列，有</a:t>
            </a:r>
          </a:p>
        </p:txBody>
      </p:sp>
      <p:sp>
        <p:nvSpPr>
          <p:cNvPr id="19460" name="矩形 19459"/>
          <p:cNvSpPr/>
          <p:nvPr/>
        </p:nvSpPr>
        <p:spPr>
          <a:xfrm>
            <a:off x="4531693" y="1225661"/>
            <a:ext cx="125386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2B=A+C.</a:t>
            </a:r>
          </a:p>
        </p:txBody>
      </p:sp>
      <p:sp>
        <p:nvSpPr>
          <p:cNvPr id="19461" name="矩形 19460"/>
          <p:cNvSpPr/>
          <p:nvPr/>
        </p:nvSpPr>
        <p:spPr>
          <a:xfrm>
            <a:off x="5762909" y="1225661"/>
            <a:ext cx="44755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19462" name="文本框 19461"/>
          <p:cNvSpPr txBox="1"/>
          <p:nvPr/>
        </p:nvSpPr>
        <p:spPr>
          <a:xfrm>
            <a:off x="1315857" y="1821154"/>
            <a:ext cx="60483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因为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ＡＢ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的内角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</a:p>
        </p:txBody>
      </p:sp>
      <p:sp>
        <p:nvSpPr>
          <p:cNvPr id="19463" name="矩形 19462"/>
          <p:cNvSpPr/>
          <p:nvPr/>
        </p:nvSpPr>
        <p:spPr>
          <a:xfrm>
            <a:off x="5488174" y="1800153"/>
            <a:ext cx="202491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Ａ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Ｂ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Ｃ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=180°.</a:t>
            </a:r>
          </a:p>
        </p:txBody>
      </p:sp>
      <p:sp>
        <p:nvSpPr>
          <p:cNvPr id="19464" name="矩形 19463"/>
          <p:cNvSpPr/>
          <p:nvPr/>
        </p:nvSpPr>
        <p:spPr>
          <a:xfrm>
            <a:off x="7513087" y="1821154"/>
            <a:ext cx="6477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graphicFrame>
        <p:nvGraphicFramePr>
          <p:cNvPr id="19465" name="对象 19464"/>
          <p:cNvGraphicFramePr>
            <a:graphicFrameLocks noChangeAspect="1"/>
          </p:cNvGraphicFramePr>
          <p:nvPr/>
        </p:nvGraphicFramePr>
        <p:xfrm>
          <a:off x="3199039" y="2336646"/>
          <a:ext cx="986610" cy="81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69900" imgH="393700" progId="Equation.DSMT4">
                  <p:embed/>
                </p:oleObj>
              </mc:Choice>
              <mc:Fallback>
                <p:oleObj r:id="rId2" imgW="469900" imgH="393700" progId="Equation.DSMT4">
                  <p:embed/>
                  <p:pic>
                    <p:nvPicPr>
                      <p:cNvPr id="0" name="对象 1946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9039" y="2336646"/>
                        <a:ext cx="986610" cy="8125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矩形 19465"/>
          <p:cNvSpPr/>
          <p:nvPr/>
        </p:nvSpPr>
        <p:spPr>
          <a:xfrm>
            <a:off x="4307914" y="2542880"/>
            <a:ext cx="44755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19467" name="文本框 19466"/>
          <p:cNvSpPr txBox="1"/>
          <p:nvPr/>
        </p:nvSpPr>
        <p:spPr>
          <a:xfrm>
            <a:off x="1315857" y="3264606"/>
            <a:ext cx="49688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成等比数列，有</a:t>
            </a:r>
          </a:p>
        </p:txBody>
      </p:sp>
      <p:graphicFrame>
        <p:nvGraphicFramePr>
          <p:cNvPr id="19468" name="对象 19467"/>
          <p:cNvGraphicFramePr>
            <a:graphicFrameLocks noChangeAspect="1"/>
          </p:cNvGraphicFramePr>
          <p:nvPr/>
        </p:nvGraphicFramePr>
        <p:xfrm>
          <a:off x="4418465" y="3195085"/>
          <a:ext cx="1125356" cy="43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20700" imgH="203200" progId="Equation.DSMT4">
                  <p:embed/>
                </p:oleObj>
              </mc:Choice>
              <mc:Fallback>
                <p:oleObj r:id="rId4" imgW="520700" imgH="203200" progId="Equation.DSMT4">
                  <p:embed/>
                  <p:pic>
                    <p:nvPicPr>
                      <p:cNvPr id="0" name="对象 1946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8465" y="3195085"/>
                        <a:ext cx="1125356" cy="43805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矩形 19468"/>
          <p:cNvSpPr/>
          <p:nvPr/>
        </p:nvSpPr>
        <p:spPr>
          <a:xfrm>
            <a:off x="5621274" y="3264606"/>
            <a:ext cx="44755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</a:p>
        </p:txBody>
      </p:sp>
      <p:grpSp>
        <p:nvGrpSpPr>
          <p:cNvPr id="19470" name="组合 19469"/>
          <p:cNvGrpSpPr/>
          <p:nvPr/>
        </p:nvGrpSpPr>
        <p:grpSpPr>
          <a:xfrm>
            <a:off x="1315857" y="2549149"/>
            <a:ext cx="3384550" cy="400050"/>
            <a:chOff x="0" y="0"/>
            <a:chExt cx="2132" cy="252"/>
          </a:xfrm>
        </p:grpSpPr>
        <p:sp>
          <p:nvSpPr>
            <p:cNvPr id="19471" name="文本框 19470"/>
            <p:cNvSpPr txBox="1"/>
            <p:nvPr/>
          </p:nvSpPr>
          <p:spPr>
            <a:xfrm>
              <a:off x="0" y="0"/>
              <a:ext cx="49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由</a:t>
              </a:r>
            </a:p>
          </p:txBody>
        </p:sp>
        <p:sp>
          <p:nvSpPr>
            <p:cNvPr id="19472" name="矩形 19471"/>
            <p:cNvSpPr/>
            <p:nvPr/>
          </p:nvSpPr>
          <p:spPr>
            <a:xfrm>
              <a:off x="226" y="0"/>
              <a:ext cx="34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</a:p>
          </p:txBody>
        </p:sp>
        <p:sp>
          <p:nvSpPr>
            <p:cNvPr id="19473" name="矩形 19472"/>
            <p:cNvSpPr/>
            <p:nvPr/>
          </p:nvSpPr>
          <p:spPr>
            <a:xfrm>
              <a:off x="499" y="0"/>
              <a:ext cx="163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，得</a:t>
              </a:r>
            </a:p>
          </p:txBody>
        </p:sp>
        <p:sp>
          <p:nvSpPr>
            <p:cNvPr id="19474" name="矩形 19473"/>
            <p:cNvSpPr/>
            <p:nvPr/>
          </p:nvSpPr>
          <p:spPr>
            <a:xfrm>
              <a:off x="226" y="0"/>
              <a:ext cx="34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</a:p>
          </p:txBody>
        </p:sp>
        <p:sp>
          <p:nvSpPr>
            <p:cNvPr id="19475" name="矩形 19474"/>
            <p:cNvSpPr/>
            <p:nvPr/>
          </p:nvSpPr>
          <p:spPr>
            <a:xfrm>
              <a:off x="499" y="0"/>
              <a:ext cx="163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，得</a:t>
              </a:r>
            </a:p>
          </p:txBody>
        </p:sp>
        <p:sp>
          <p:nvSpPr>
            <p:cNvPr id="19476" name="文本框 19475"/>
            <p:cNvSpPr txBox="1"/>
            <p:nvPr/>
          </p:nvSpPr>
          <p:spPr>
            <a:xfrm>
              <a:off x="0" y="0"/>
              <a:ext cx="49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由</a:t>
              </a:r>
            </a:p>
          </p:txBody>
        </p:sp>
        <p:sp>
          <p:nvSpPr>
            <p:cNvPr id="19477" name="矩形 19476"/>
            <p:cNvSpPr/>
            <p:nvPr/>
          </p:nvSpPr>
          <p:spPr>
            <a:xfrm>
              <a:off x="226" y="0"/>
              <a:ext cx="34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</a:p>
          </p:txBody>
        </p:sp>
        <p:sp>
          <p:nvSpPr>
            <p:cNvPr id="19478" name="矩形 19477"/>
            <p:cNvSpPr/>
            <p:nvPr/>
          </p:nvSpPr>
          <p:spPr>
            <a:xfrm>
              <a:off x="499" y="0"/>
              <a:ext cx="163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，得</a:t>
              </a:r>
            </a:p>
          </p:txBody>
        </p:sp>
      </p:grp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15857" y="3912306"/>
            <a:ext cx="281359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由余弦定理及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，可得</a:t>
            </a: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011255" y="3831339"/>
          <a:ext cx="5268386" cy="48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220595" imgH="203200" progId="Equation.DSMT4">
                  <p:embed/>
                </p:oleObj>
              </mc:Choice>
              <mc:Fallback>
                <p:oleObj r:id="rId6" imgW="2220595" imgH="203200" progId="Equation.DSMT4">
                  <p:embed/>
                  <p:pic>
                    <p:nvPicPr>
                      <p:cNvPr id="0" name="对象 204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1255" y="3831339"/>
                        <a:ext cx="5268386" cy="4810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1315857" y="4437295"/>
            <a:ext cx="149912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再由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，得</a:t>
            </a: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2816796" y="4338698"/>
          <a:ext cx="3482179" cy="55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029335" imgH="228600" progId="Equation.DSMT4">
                  <p:embed/>
                </p:oleObj>
              </mc:Choice>
              <mc:Fallback>
                <p:oleObj r:id="rId8" imgW="1029335" imgH="228600" progId="Equation.DSMT4">
                  <p:embed/>
                  <p:pic>
                    <p:nvPicPr>
                      <p:cNvPr id="0" name="对象 2048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16796" y="4338698"/>
                        <a:ext cx="3482179" cy="55972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1326728" y="4936002"/>
            <a:ext cx="44755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</a:t>
            </a: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1852056" y="4830510"/>
          <a:ext cx="1668334" cy="44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761365" imgH="203200" progId="Equation.DSMT4">
                  <p:embed/>
                </p:oleObj>
              </mc:Choice>
              <mc:Fallback>
                <p:oleObj r:id="rId10" imgW="761365" imgH="203200" progId="Equation.DSMT4">
                  <p:embed/>
                  <p:pic>
                    <p:nvPicPr>
                      <p:cNvPr id="0" name="对象 2048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52056" y="4830510"/>
                        <a:ext cx="1668334" cy="4457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1377215" y="5476528"/>
            <a:ext cx="71045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因此</a:t>
            </a:r>
          </a:p>
        </p:txBody>
      </p:sp>
      <p:sp>
        <p:nvSpPr>
          <p:cNvPr id="34" name="矩形 33"/>
          <p:cNvSpPr/>
          <p:nvPr/>
        </p:nvSpPr>
        <p:spPr>
          <a:xfrm>
            <a:off x="2091603" y="5434709"/>
            <a:ext cx="20161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a=c.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329863" y="6018953"/>
            <a:ext cx="251936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从而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047854" y="5977134"/>
            <a:ext cx="273526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A=C.</a:t>
            </a:r>
          </a:p>
        </p:txBody>
      </p:sp>
      <p:sp>
        <p:nvSpPr>
          <p:cNvPr id="37" name="矩形 36"/>
          <p:cNvSpPr/>
          <p:nvPr/>
        </p:nvSpPr>
        <p:spPr>
          <a:xfrm>
            <a:off x="2829289" y="5998044"/>
            <a:ext cx="5397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⑤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9463" grpId="0"/>
      <p:bldP spid="19464" grpId="0"/>
      <p:bldP spid="19466" grpId="0"/>
      <p:bldP spid="19467" grpId="0"/>
      <p:bldP spid="19469" grpId="0"/>
      <p:bldP spid="27" grpId="0"/>
      <p:bldP spid="29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/>
          <p:nvPr/>
        </p:nvSpPr>
        <p:spPr>
          <a:xfrm>
            <a:off x="660400" y="1258788"/>
            <a:ext cx="25923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</a:p>
        </p:txBody>
      </p:sp>
      <p:sp>
        <p:nvSpPr>
          <p:cNvPr id="21507" name="矩形 21506"/>
          <p:cNvSpPr/>
          <p:nvPr/>
        </p:nvSpPr>
        <p:spPr>
          <a:xfrm>
            <a:off x="1163636" y="1258788"/>
            <a:ext cx="4127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sp>
        <p:nvSpPr>
          <p:cNvPr id="21508" name="矩形 21507"/>
          <p:cNvSpPr/>
          <p:nvPr/>
        </p:nvSpPr>
        <p:spPr>
          <a:xfrm>
            <a:off x="1668461" y="1258788"/>
            <a:ext cx="5397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21509" name="文本框 21508"/>
          <p:cNvSpPr txBox="1"/>
          <p:nvPr/>
        </p:nvSpPr>
        <p:spPr>
          <a:xfrm>
            <a:off x="2676525" y="1258788"/>
            <a:ext cx="19446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</a:p>
        </p:txBody>
      </p:sp>
      <p:graphicFrame>
        <p:nvGraphicFramePr>
          <p:cNvPr id="21510" name="对象 21509"/>
          <p:cNvGraphicFramePr>
            <a:graphicFrameLocks noChangeAspect="1"/>
          </p:cNvGraphicFramePr>
          <p:nvPr/>
        </p:nvGraphicFramePr>
        <p:xfrm>
          <a:off x="3098316" y="1735098"/>
          <a:ext cx="1949450" cy="61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03300" imgH="393700" progId="Equation.DSMT4">
                  <p:embed/>
                </p:oleObj>
              </mc:Choice>
              <mc:Fallback>
                <p:oleObj r:id="rId2" imgW="1003300" imgH="393700" progId="Equation.DSMT4">
                  <p:embed/>
                  <p:pic>
                    <p:nvPicPr>
                      <p:cNvPr id="0" name="对象 2150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98316" y="1735098"/>
                        <a:ext cx="1949450" cy="61446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文本框 21510"/>
          <p:cNvSpPr txBox="1"/>
          <p:nvPr/>
        </p:nvSpPr>
        <p:spPr>
          <a:xfrm>
            <a:off x="660400" y="2722184"/>
            <a:ext cx="51133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ＡＢ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为等边三角形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513" name="组合 21512"/>
          <p:cNvGrpSpPr/>
          <p:nvPr/>
        </p:nvGrpSpPr>
        <p:grpSpPr>
          <a:xfrm>
            <a:off x="660400" y="3535339"/>
            <a:ext cx="1674813" cy="914400"/>
            <a:chOff x="0" y="0"/>
            <a:chExt cx="1055" cy="576"/>
          </a:xfrm>
        </p:grpSpPr>
        <p:pic>
          <p:nvPicPr>
            <p:cNvPr id="21514" name="图片 21513" descr="按钮库_圆角04_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5" name="文本框 21514"/>
            <p:cNvSpPr txBox="1"/>
            <p:nvPr/>
          </p:nvSpPr>
          <p:spPr>
            <a:xfrm>
              <a:off x="181" y="103"/>
              <a:ext cx="87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注意</a:t>
              </a:r>
            </a:p>
          </p:txBody>
        </p:sp>
      </p:grpSp>
      <p:sp>
        <p:nvSpPr>
          <p:cNvPr id="21517" name="文本框 21516"/>
          <p:cNvSpPr txBox="1"/>
          <p:nvPr/>
        </p:nvSpPr>
        <p:spPr>
          <a:xfrm>
            <a:off x="660400" y="4472299"/>
            <a:ext cx="10858500" cy="1323439"/>
          </a:xfrm>
          <a:prstGeom prst="rect">
            <a:avLst/>
          </a:prstGeom>
          <a:noFill/>
          <a:ln w="2857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解决数学问题时，往往要先做语言的转换，如把文字语言转换成符号语言，或把符号语言转换成图形语言等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还要通过细致的分析，把其中的隐含条件明确表示出来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1518" name="矩形 21517"/>
          <p:cNvSpPr/>
          <p:nvPr/>
        </p:nvSpPr>
        <p:spPr>
          <a:xfrm>
            <a:off x="2171699" y="1258788"/>
            <a:ext cx="5397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⑤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1" grpId="0"/>
      <p:bldP spid="21517" grpId="0" animBg="1"/>
      <p:bldP spid="215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2529"/>
          <p:cNvSpPr/>
          <p:nvPr/>
        </p:nvSpPr>
        <p:spPr>
          <a:xfrm>
            <a:off x="660400" y="1289370"/>
            <a:ext cx="931927" cy="21748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 fontScale="47500" lnSpcReduction="20000"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分析法</a:t>
            </a:r>
          </a:p>
        </p:txBody>
      </p:sp>
      <p:sp>
        <p:nvSpPr>
          <p:cNvPr id="22531" name="文本框 22530"/>
          <p:cNvSpPr txBox="1"/>
          <p:nvPr/>
        </p:nvSpPr>
        <p:spPr>
          <a:xfrm>
            <a:off x="561650" y="1612584"/>
            <a:ext cx="5580062" cy="14773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不等式：      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(a&gt;0,b&gt;0)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的证明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22532" name="对象 22531"/>
          <p:cNvGraphicFramePr>
            <a:graphicFrameLocks noChangeAspect="1"/>
          </p:cNvGraphicFramePr>
          <p:nvPr/>
        </p:nvGraphicFramePr>
        <p:xfrm>
          <a:off x="1592327" y="1736340"/>
          <a:ext cx="2041209" cy="745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2000" imgH="393700" progId="Equation.DSMT4">
                  <p:embed/>
                </p:oleObj>
              </mc:Choice>
              <mc:Fallback>
                <p:oleObj r:id="rId2" imgW="762000" imgH="393700" progId="Equation.DSMT4">
                  <p:embed/>
                  <p:pic>
                    <p:nvPicPr>
                      <p:cNvPr id="0" name="对象 2253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2327" y="1736340"/>
                        <a:ext cx="2041209" cy="74524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爆炸形 2 22532"/>
          <p:cNvSpPr/>
          <p:nvPr/>
        </p:nvSpPr>
        <p:spPr>
          <a:xfrm>
            <a:off x="6297930" y="1601290"/>
            <a:ext cx="2952750" cy="1871663"/>
          </a:xfrm>
          <a:prstGeom prst="irregularSeal2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22534" name="文本框 22533"/>
          <p:cNvSpPr txBox="1"/>
          <p:nvPr/>
        </p:nvSpPr>
        <p:spPr>
          <a:xfrm>
            <a:off x="660400" y="3728085"/>
            <a:ext cx="5801360" cy="40011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大家想一想，除了综合法，还有别的证明方法吗？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组合 23554"/>
          <p:cNvGrpSpPr/>
          <p:nvPr/>
        </p:nvGrpSpPr>
        <p:grpSpPr>
          <a:xfrm>
            <a:off x="660400" y="1145086"/>
            <a:ext cx="4787899" cy="4735542"/>
            <a:chOff x="-1211" y="-344"/>
            <a:chExt cx="3379" cy="2984"/>
          </a:xfrm>
        </p:grpSpPr>
        <p:sp>
          <p:nvSpPr>
            <p:cNvPr id="23556" name="文本框 23555"/>
            <p:cNvSpPr txBox="1"/>
            <p:nvPr/>
          </p:nvSpPr>
          <p:spPr>
            <a:xfrm>
              <a:off x="-1211" y="-344"/>
              <a:ext cx="3379" cy="28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证明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要证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只需证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只需证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只需证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                                 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成立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                                 成立</a:t>
              </a:r>
            </a:p>
          </p:txBody>
        </p:sp>
        <p:graphicFrame>
          <p:nvGraphicFramePr>
            <p:cNvPr id="23557" name="对象 23556"/>
            <p:cNvGraphicFramePr>
              <a:graphicFrameLocks noChangeAspect="1"/>
            </p:cNvGraphicFramePr>
            <p:nvPr/>
          </p:nvGraphicFramePr>
          <p:xfrm>
            <a:off x="-288" y="-344"/>
            <a:ext cx="101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60400" imgH="342900" progId="Equation.DSMT4">
                    <p:embed/>
                  </p:oleObj>
                </mc:Choice>
                <mc:Fallback>
                  <p:oleObj r:id="rId2" imgW="660400" imgH="342900" progId="Equation.DSMT4">
                    <p:embed/>
                    <p:pic>
                      <p:nvPicPr>
                        <p:cNvPr id="0" name="对象 2355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-288" y="-344"/>
                          <a:ext cx="1016" cy="5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对象 23557"/>
            <p:cNvGraphicFramePr>
              <a:graphicFrameLocks noChangeAspect="1"/>
            </p:cNvGraphicFramePr>
            <p:nvPr/>
          </p:nvGraphicFramePr>
          <p:xfrm>
            <a:off x="-491" y="223"/>
            <a:ext cx="109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711200" imgH="190500" progId="Equation.DSMT4">
                    <p:embed/>
                  </p:oleObj>
                </mc:Choice>
                <mc:Fallback>
                  <p:oleObj r:id="rId4" imgW="711200" imgH="190500" progId="Equation.DSMT4">
                    <p:embed/>
                    <p:pic>
                      <p:nvPicPr>
                        <p:cNvPr id="0" name="对象 2355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491" y="223"/>
                          <a:ext cx="1094" cy="2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对象 23558"/>
            <p:cNvGraphicFramePr>
              <a:graphicFrameLocks noChangeAspect="1"/>
            </p:cNvGraphicFramePr>
            <p:nvPr/>
          </p:nvGraphicFramePr>
          <p:xfrm>
            <a:off x="-464" y="687"/>
            <a:ext cx="1368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889000" imgH="190500" progId="Equation.DSMT4">
                    <p:embed/>
                  </p:oleObj>
                </mc:Choice>
                <mc:Fallback>
                  <p:oleObj r:id="rId6" imgW="889000" imgH="190500" progId="Equation.DSMT4">
                    <p:embed/>
                    <p:pic>
                      <p:nvPicPr>
                        <p:cNvPr id="0" name="对象 2355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464" y="687"/>
                          <a:ext cx="1368" cy="2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0" name="对象 23559"/>
            <p:cNvGraphicFramePr>
              <a:graphicFrameLocks noChangeAspect="1"/>
            </p:cNvGraphicFramePr>
            <p:nvPr/>
          </p:nvGraphicFramePr>
          <p:xfrm>
            <a:off x="-491" y="1166"/>
            <a:ext cx="1270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824865" imgH="215900" progId="Equation.DSMT4">
                    <p:embed/>
                  </p:oleObj>
                </mc:Choice>
                <mc:Fallback>
                  <p:oleObj r:id="rId8" imgW="824865" imgH="215900" progId="Equation.DSMT4">
                    <p:embed/>
                    <p:pic>
                      <p:nvPicPr>
                        <p:cNvPr id="0" name="对象 2355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-491" y="1166"/>
                          <a:ext cx="1270" cy="3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1" name="对象 23560"/>
            <p:cNvGraphicFramePr>
              <a:graphicFrameLocks noChangeAspect="1"/>
            </p:cNvGraphicFramePr>
            <p:nvPr/>
          </p:nvGraphicFramePr>
          <p:xfrm>
            <a:off x="-542" y="1659"/>
            <a:ext cx="1270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824865" imgH="215900" progId="Equation.DSMT4">
                    <p:embed/>
                  </p:oleObj>
                </mc:Choice>
                <mc:Fallback>
                  <p:oleObj r:id="rId10" imgW="824865" imgH="215900" progId="Equation.DSMT4">
                    <p:embed/>
                    <p:pic>
                      <p:nvPicPr>
                        <p:cNvPr id="0" name="对象 2356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-542" y="1659"/>
                          <a:ext cx="1270" cy="3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对象 23561"/>
            <p:cNvGraphicFramePr>
              <a:graphicFrameLocks noChangeAspect="1"/>
            </p:cNvGraphicFramePr>
            <p:nvPr/>
          </p:nvGraphicFramePr>
          <p:xfrm>
            <a:off x="-647" y="2071"/>
            <a:ext cx="1479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762000" imgH="393700" progId="Equation.DSMT4">
                    <p:embed/>
                  </p:oleObj>
                </mc:Choice>
                <mc:Fallback>
                  <p:oleObj r:id="rId11" imgW="762000" imgH="393700" progId="Equation.DSMT4">
                    <p:embed/>
                    <p:pic>
                      <p:nvPicPr>
                        <p:cNvPr id="0" name="对象 2356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-647" y="2071"/>
                          <a:ext cx="1479" cy="5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5" name="文本框 23564"/>
          <p:cNvSpPr txBox="1"/>
          <p:nvPr/>
        </p:nvSpPr>
        <p:spPr>
          <a:xfrm>
            <a:off x="524028" y="5934045"/>
            <a:ext cx="72585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类比综合法，你能分析一下这个证明的思考过程和特点吗？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4577"/>
          <p:cNvSpPr txBox="1"/>
          <p:nvPr/>
        </p:nvSpPr>
        <p:spPr>
          <a:xfrm>
            <a:off x="660400" y="1712029"/>
            <a:ext cx="10858500" cy="965521"/>
          </a:xfrm>
          <a:prstGeom prst="rect">
            <a:avLst/>
          </a:prstGeom>
          <a:noFill/>
          <a:ln w="2857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要证明结论成立，逐步寻求推证过程中，使每一步结论成立的充分条件，直至最后，把要证明的结论归结为判定一个明显成立的条件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已知条件、定理、定义、公理等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4579" name="文本框 24578"/>
          <p:cNvSpPr txBox="1"/>
          <p:nvPr/>
        </p:nvSpPr>
        <p:spPr>
          <a:xfrm>
            <a:off x="631667" y="1209883"/>
            <a:ext cx="38163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这类证法的特点是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pic>
        <p:nvPicPr>
          <p:cNvPr id="24580" name="图片 24579" descr="6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134238"/>
            <a:ext cx="1366837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文本框 24580"/>
          <p:cNvSpPr txBox="1"/>
          <p:nvPr/>
        </p:nvSpPr>
        <p:spPr>
          <a:xfrm>
            <a:off x="1272541" y="3359301"/>
            <a:ext cx="5097779" cy="40011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这就是另一种证明方法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分析法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/>
      <p:bldP spid="245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矩形 25604"/>
          <p:cNvSpPr/>
          <p:nvPr/>
        </p:nvSpPr>
        <p:spPr>
          <a:xfrm>
            <a:off x="321311" y="1649630"/>
            <a:ext cx="11197589" cy="1481951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indent="0">
              <a:lnSpc>
                <a:spcPct val="20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一般地，从要证明的结论出发，逐步寻求推证过程中，使每一步结论成立的充分条件，直至最后，把要证明的结论归结为判定一个明显成立的条件（已知条件、定理、定义、公理等）为止，这种证明的方法叫做</a:t>
            </a:r>
            <a:r>
              <a:rPr lang="zh-CN" altLang="en-US" sz="2000" u="sng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分析法</a:t>
            </a:r>
            <a:r>
              <a:rPr lang="zh-CN" altLang="en-US" sz="200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 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9296" y="1308625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6625"/>
          <p:cNvSpPr txBox="1"/>
          <p:nvPr/>
        </p:nvSpPr>
        <p:spPr>
          <a:xfrm>
            <a:off x="737077" y="1293714"/>
            <a:ext cx="5400675" cy="400110"/>
          </a:xfrm>
          <a:prstGeom prst="rect">
            <a:avLst/>
          </a:prstGeom>
          <a:noFill/>
          <a:ln w="381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类似综合法，我们也可以后框图来表示分析法：</a:t>
            </a:r>
          </a:p>
        </p:txBody>
      </p:sp>
      <p:grpSp>
        <p:nvGrpSpPr>
          <p:cNvPr id="26627" name="组合 26626"/>
          <p:cNvGrpSpPr/>
          <p:nvPr/>
        </p:nvGrpSpPr>
        <p:grpSpPr>
          <a:xfrm>
            <a:off x="737077" y="1993785"/>
            <a:ext cx="10379077" cy="1081087"/>
            <a:chOff x="0" y="0"/>
            <a:chExt cx="6538" cy="681"/>
          </a:xfrm>
        </p:grpSpPr>
        <p:grpSp>
          <p:nvGrpSpPr>
            <p:cNvPr id="26628" name="组合 26627"/>
            <p:cNvGrpSpPr/>
            <p:nvPr/>
          </p:nvGrpSpPr>
          <p:grpSpPr>
            <a:xfrm>
              <a:off x="0" y="271"/>
              <a:ext cx="726" cy="318"/>
              <a:chOff x="0" y="0"/>
              <a:chExt cx="726" cy="318"/>
            </a:xfrm>
          </p:grpSpPr>
          <p:sp>
            <p:nvSpPr>
              <p:cNvPr id="26629" name="圆角矩形 26628"/>
              <p:cNvSpPr/>
              <p:nvPr/>
            </p:nvSpPr>
            <p:spPr>
              <a:xfrm>
                <a:off x="0" y="1"/>
                <a:ext cx="726" cy="272"/>
              </a:xfrm>
              <a:prstGeom prst="roundRect">
                <a:avLst>
                  <a:gd name="adj" fmla="val 16667"/>
                </a:avLst>
              </a:prstGeom>
              <a:solidFill>
                <a:srgbClr val="55AB7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26630" name="对象 26629"/>
              <p:cNvGraphicFramePr>
                <a:graphicFrameLocks noChangeAspect="1"/>
              </p:cNvGraphicFramePr>
              <p:nvPr/>
            </p:nvGraphicFramePr>
            <p:xfrm>
              <a:off x="45" y="0"/>
              <a:ext cx="635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381000" imgH="190500" progId="Equation.DSMT4">
                      <p:embed/>
                    </p:oleObj>
                  </mc:Choice>
                  <mc:Fallback>
                    <p:oleObj r:id="rId2" imgW="381000" imgH="190500" progId="Equation.DSMT4">
                      <p:embed/>
                      <p:pic>
                        <p:nvPicPr>
                          <p:cNvPr id="0" name="对象 26629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45" y="0"/>
                            <a:ext cx="635" cy="31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631" name="组合 26630"/>
            <p:cNvGrpSpPr/>
            <p:nvPr/>
          </p:nvGrpSpPr>
          <p:grpSpPr>
            <a:xfrm>
              <a:off x="2087" y="271"/>
              <a:ext cx="726" cy="318"/>
              <a:chOff x="0" y="0"/>
              <a:chExt cx="726" cy="318"/>
            </a:xfrm>
          </p:grpSpPr>
          <p:sp>
            <p:nvSpPr>
              <p:cNvPr id="26632" name="圆角矩形 26631"/>
              <p:cNvSpPr/>
              <p:nvPr/>
            </p:nvSpPr>
            <p:spPr>
              <a:xfrm>
                <a:off x="0" y="1"/>
                <a:ext cx="726" cy="272"/>
              </a:xfrm>
              <a:prstGeom prst="roundRect">
                <a:avLst>
                  <a:gd name="adj" fmla="val 16667"/>
                </a:avLst>
              </a:prstGeom>
              <a:solidFill>
                <a:srgbClr val="55AB7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26633" name="对象 26632"/>
              <p:cNvGraphicFramePr>
                <a:graphicFrameLocks noChangeAspect="1"/>
              </p:cNvGraphicFramePr>
              <p:nvPr/>
            </p:nvGraphicFramePr>
            <p:xfrm>
              <a:off x="0" y="0"/>
              <a:ext cx="720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431800" imgH="190500" progId="Equation.DSMT4">
                      <p:embed/>
                    </p:oleObj>
                  </mc:Choice>
                  <mc:Fallback>
                    <p:oleObj r:id="rId4" imgW="431800" imgH="190500" progId="Equation.DSMT4">
                      <p:embed/>
                      <p:pic>
                        <p:nvPicPr>
                          <p:cNvPr id="0" name="对象 26632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720" cy="31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634" name="组合 26633"/>
            <p:cNvGrpSpPr/>
            <p:nvPr/>
          </p:nvGrpSpPr>
          <p:grpSpPr>
            <a:xfrm>
              <a:off x="1043" y="272"/>
              <a:ext cx="726" cy="318"/>
              <a:chOff x="0" y="0"/>
              <a:chExt cx="726" cy="318"/>
            </a:xfrm>
          </p:grpSpPr>
          <p:sp>
            <p:nvSpPr>
              <p:cNvPr id="26635" name="圆角矩形 26634"/>
              <p:cNvSpPr/>
              <p:nvPr/>
            </p:nvSpPr>
            <p:spPr>
              <a:xfrm>
                <a:off x="0" y="0"/>
                <a:ext cx="726" cy="272"/>
              </a:xfrm>
              <a:prstGeom prst="roundRect">
                <a:avLst>
                  <a:gd name="adj" fmla="val 16667"/>
                </a:avLst>
              </a:prstGeom>
              <a:solidFill>
                <a:srgbClr val="55AB7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26636" name="对象 26635"/>
              <p:cNvGraphicFramePr>
                <a:graphicFrameLocks noChangeAspect="1"/>
              </p:cNvGraphicFramePr>
              <p:nvPr/>
            </p:nvGraphicFramePr>
            <p:xfrm>
              <a:off x="0" y="0"/>
              <a:ext cx="698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419100" imgH="190500" progId="Equation.DSMT4">
                      <p:embed/>
                    </p:oleObj>
                  </mc:Choice>
                  <mc:Fallback>
                    <p:oleObj r:id="rId6" imgW="419100" imgH="190500" progId="Equation.DSMT4">
                      <p:embed/>
                      <p:pic>
                        <p:nvPicPr>
                          <p:cNvPr id="0" name="对象 26635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698" cy="31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637" name="组合 26636"/>
            <p:cNvGrpSpPr/>
            <p:nvPr/>
          </p:nvGrpSpPr>
          <p:grpSpPr>
            <a:xfrm>
              <a:off x="3827" y="0"/>
              <a:ext cx="2711" cy="681"/>
              <a:chOff x="17" y="0"/>
              <a:chExt cx="2711" cy="681"/>
            </a:xfrm>
          </p:grpSpPr>
          <p:sp>
            <p:nvSpPr>
              <p:cNvPr id="26638" name="圆角矩形 26637"/>
              <p:cNvSpPr/>
              <p:nvPr/>
            </p:nvSpPr>
            <p:spPr>
              <a:xfrm>
                <a:off x="46" y="0"/>
                <a:ext cx="1897" cy="681"/>
              </a:xfrm>
              <a:prstGeom prst="roundRect">
                <a:avLst>
                  <a:gd name="adj" fmla="val 16667"/>
                </a:avLst>
              </a:prstGeom>
              <a:solidFill>
                <a:srgbClr val="55AB7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39" name="文本框 26638"/>
              <p:cNvSpPr txBox="1"/>
              <p:nvPr/>
            </p:nvSpPr>
            <p:spPr>
              <a:xfrm>
                <a:off x="17" y="248"/>
                <a:ext cx="2711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得到一个明显成立的结论</a:t>
                </a:r>
              </a:p>
            </p:txBody>
          </p:sp>
        </p:grpSp>
        <p:sp>
          <p:nvSpPr>
            <p:cNvPr id="26640" name="文本框 26639"/>
            <p:cNvSpPr txBox="1"/>
            <p:nvPr/>
          </p:nvSpPr>
          <p:spPr>
            <a:xfrm>
              <a:off x="3130" y="179"/>
              <a:ext cx="36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…</a:t>
              </a:r>
            </a:p>
          </p:txBody>
        </p:sp>
        <p:sp>
          <p:nvSpPr>
            <p:cNvPr id="26641" name="直接连接符 26640"/>
            <p:cNvSpPr/>
            <p:nvPr/>
          </p:nvSpPr>
          <p:spPr>
            <a:xfrm>
              <a:off x="771" y="453"/>
              <a:ext cx="22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2" name="直接连接符 26641"/>
            <p:cNvSpPr/>
            <p:nvPr/>
          </p:nvSpPr>
          <p:spPr>
            <a:xfrm>
              <a:off x="1815" y="453"/>
              <a:ext cx="22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3" name="直接连接符 26642"/>
            <p:cNvSpPr/>
            <p:nvPr/>
          </p:nvSpPr>
          <p:spPr>
            <a:xfrm>
              <a:off x="2857" y="453"/>
              <a:ext cx="31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4" name="直接连接符 26643"/>
            <p:cNvSpPr/>
            <p:nvPr/>
          </p:nvSpPr>
          <p:spPr>
            <a:xfrm>
              <a:off x="3493" y="453"/>
              <a:ext cx="31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645" name="文本框 26644"/>
          <p:cNvSpPr txBox="1"/>
          <p:nvPr/>
        </p:nvSpPr>
        <p:spPr>
          <a:xfrm>
            <a:off x="660401" y="3331911"/>
            <a:ext cx="2336800" cy="40011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分析法的适用范围：</a:t>
            </a:r>
          </a:p>
        </p:txBody>
      </p:sp>
      <p:sp>
        <p:nvSpPr>
          <p:cNvPr id="26646" name="文本框 26645"/>
          <p:cNvSpPr txBox="1"/>
          <p:nvPr/>
        </p:nvSpPr>
        <p:spPr>
          <a:xfrm>
            <a:off x="588106" y="4495472"/>
            <a:ext cx="10930794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当已知条件与结论之间的联系不够明显、直接，证明中需要用哪些知识不太明确具体时，往往采用从结论出发，结合已知条件，逐步反推，寻求使当前命题成立的充分条件的方法</a:t>
            </a:r>
            <a:r>
              <a:rPr lang="en-US" altLang="zh-CN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650" name="文本框 26649"/>
          <p:cNvSpPr txBox="1"/>
          <p:nvPr/>
        </p:nvSpPr>
        <p:spPr>
          <a:xfrm>
            <a:off x="588106" y="3923851"/>
            <a:ext cx="2058577" cy="4010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266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45" grpId="0" animBg="1"/>
      <p:bldP spid="26646" grpId="0"/>
      <p:bldP spid="26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3074">
            <a:hlinkClick r:id="rId2" action="ppaction://hlinksldjump"/>
          </p:cNvPr>
          <p:cNvSpPr/>
          <p:nvPr/>
        </p:nvSpPr>
        <p:spPr>
          <a:xfrm>
            <a:off x="660400" y="1300966"/>
            <a:ext cx="10858500" cy="707886"/>
          </a:xfrm>
          <a:prstGeom prst="rect">
            <a:avLst/>
          </a:prstGeom>
          <a:noFill/>
          <a:ln w="508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在以前的学习中，大家已经能应用综合法、分析法证明数学命题，但是对这些证明方法的内涵和特点，大家又了解多少呢？</a:t>
            </a:r>
          </a:p>
        </p:txBody>
      </p:sp>
      <p:sp>
        <p:nvSpPr>
          <p:cNvPr id="3078" name="文本框 3077"/>
          <p:cNvSpPr txBox="1"/>
          <p:nvPr/>
        </p:nvSpPr>
        <p:spPr>
          <a:xfrm>
            <a:off x="660400" y="2215279"/>
            <a:ext cx="7066782" cy="40011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本节课我们对综合法和分析法这些证明方法进行较系统的学习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3" name="组合 27652"/>
          <p:cNvGrpSpPr/>
          <p:nvPr/>
        </p:nvGrpSpPr>
        <p:grpSpPr>
          <a:xfrm>
            <a:off x="660400" y="1173619"/>
            <a:ext cx="1641475" cy="914400"/>
            <a:chOff x="0" y="0"/>
            <a:chExt cx="1034" cy="576"/>
          </a:xfrm>
        </p:grpSpPr>
        <p:pic>
          <p:nvPicPr>
            <p:cNvPr id="27654" name="图片 27653" descr="按钮库_圆角04_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5" name="文本框 27654"/>
            <p:cNvSpPr txBox="1"/>
            <p:nvPr/>
          </p:nvSpPr>
          <p:spPr>
            <a:xfrm>
              <a:off x="160" y="106"/>
              <a:ext cx="87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FF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分析</a:t>
              </a:r>
            </a:p>
          </p:txBody>
        </p:sp>
      </p:grpSp>
      <p:sp>
        <p:nvSpPr>
          <p:cNvPr id="27656" name="文本框 27655"/>
          <p:cNvSpPr txBox="1"/>
          <p:nvPr/>
        </p:nvSpPr>
        <p:spPr>
          <a:xfrm>
            <a:off x="4277678" y="5577841"/>
            <a:ext cx="43926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7659" name="对象 27658"/>
          <p:cNvGraphicFramePr>
            <a:graphicFrameLocks noChangeAspect="1"/>
          </p:cNvGraphicFramePr>
          <p:nvPr/>
        </p:nvGraphicFramePr>
        <p:xfrm>
          <a:off x="660400" y="2057989"/>
          <a:ext cx="2663826" cy="406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98600" imgH="228600" progId="Equation.DSMT4">
                  <p:embed/>
                </p:oleObj>
              </mc:Choice>
              <mc:Fallback>
                <p:oleObj r:id="rId3" imgW="1498600" imgH="228600" progId="Equation.DSMT4">
                  <p:embed/>
                  <p:pic>
                    <p:nvPicPr>
                      <p:cNvPr id="0" name="对象 276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0400" y="2057989"/>
                        <a:ext cx="2663826" cy="4061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文本框 27659"/>
          <p:cNvSpPr txBox="1"/>
          <p:nvPr/>
        </p:nvSpPr>
        <p:spPr>
          <a:xfrm>
            <a:off x="565151" y="2599690"/>
            <a:ext cx="1095374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从待证不等式不易发现证明的出发点，因此我们直接从待证不等式出发，分析其成立的充分条件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276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8673"/>
          <p:cNvSpPr txBox="1"/>
          <p:nvPr/>
        </p:nvSpPr>
        <p:spPr>
          <a:xfrm>
            <a:off x="659924" y="1274653"/>
            <a:ext cx="31686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证明：</a:t>
            </a:r>
          </a:p>
        </p:txBody>
      </p:sp>
      <p:graphicFrame>
        <p:nvGraphicFramePr>
          <p:cNvPr id="28675" name="对象 28674"/>
          <p:cNvGraphicFramePr>
            <a:graphicFrameLocks noChangeAspect="1"/>
          </p:cNvGraphicFramePr>
          <p:nvPr/>
        </p:nvGraphicFramePr>
        <p:xfrm>
          <a:off x="1614806" y="2457698"/>
          <a:ext cx="2193926" cy="49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16635" imgH="228600" progId="Equation.DSMT4">
                  <p:embed/>
                </p:oleObj>
              </mc:Choice>
              <mc:Fallback>
                <p:oleObj r:id="rId2" imgW="1016635" imgH="228600" progId="Equation.DSMT4">
                  <p:embed/>
                  <p:pic>
                    <p:nvPicPr>
                      <p:cNvPr id="0" name="对象 2867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4806" y="2457698"/>
                        <a:ext cx="2193926" cy="49291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文本框 28675"/>
          <p:cNvSpPr txBox="1"/>
          <p:nvPr/>
        </p:nvSpPr>
        <p:spPr>
          <a:xfrm>
            <a:off x="659924" y="2559992"/>
            <a:ext cx="23764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</a:p>
        </p:txBody>
      </p:sp>
      <p:graphicFrame>
        <p:nvGraphicFramePr>
          <p:cNvPr id="28677" name="对象 28676"/>
          <p:cNvGraphicFramePr>
            <a:graphicFrameLocks noChangeAspect="1"/>
          </p:cNvGraphicFramePr>
          <p:nvPr/>
        </p:nvGraphicFramePr>
        <p:xfrm>
          <a:off x="1642653" y="3262720"/>
          <a:ext cx="2787515" cy="46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59535" imgH="228600" progId="Equation.DSMT4">
                  <p:embed/>
                </p:oleObj>
              </mc:Choice>
              <mc:Fallback>
                <p:oleObj r:id="rId4" imgW="1359535" imgH="228600" progId="Equation.DSMT4">
                  <p:embed/>
                  <p:pic>
                    <p:nvPicPr>
                      <p:cNvPr id="0" name="对象 286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2653" y="3262720"/>
                        <a:ext cx="2787515" cy="46937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文本框 28677"/>
          <p:cNvSpPr txBox="1"/>
          <p:nvPr/>
        </p:nvSpPr>
        <p:spPr>
          <a:xfrm>
            <a:off x="659924" y="3315522"/>
            <a:ext cx="23764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展开得</a:t>
            </a:r>
          </a:p>
        </p:txBody>
      </p:sp>
      <p:graphicFrame>
        <p:nvGraphicFramePr>
          <p:cNvPr id="28679" name="对象 28678"/>
          <p:cNvGraphicFramePr>
            <a:graphicFrameLocks noChangeAspect="1"/>
          </p:cNvGraphicFramePr>
          <p:nvPr/>
        </p:nvGraphicFramePr>
        <p:xfrm>
          <a:off x="1642653" y="3997648"/>
          <a:ext cx="2017419" cy="428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015365" imgH="215900" progId="Equation.DSMT4">
                  <p:embed/>
                </p:oleObj>
              </mc:Choice>
              <mc:Fallback>
                <p:oleObj r:id="rId6" imgW="1015365" imgH="215900" progId="Equation.DSMT4">
                  <p:embed/>
                  <p:pic>
                    <p:nvPicPr>
                      <p:cNvPr id="0" name="对象 2867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42653" y="3997648"/>
                        <a:ext cx="2017419" cy="4288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文本框 28679"/>
          <p:cNvSpPr txBox="1"/>
          <p:nvPr/>
        </p:nvSpPr>
        <p:spPr>
          <a:xfrm>
            <a:off x="659923" y="4034717"/>
            <a:ext cx="23764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</a:p>
        </p:txBody>
      </p:sp>
      <p:graphicFrame>
        <p:nvGraphicFramePr>
          <p:cNvPr id="28681" name="对象 28680"/>
          <p:cNvGraphicFramePr>
            <a:graphicFrameLocks noChangeAspect="1"/>
          </p:cNvGraphicFramePr>
          <p:nvPr/>
        </p:nvGraphicFramePr>
        <p:xfrm>
          <a:off x="3636255" y="3999428"/>
          <a:ext cx="1246014" cy="47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70865" imgH="215900" progId="Equation.DSMT4">
                  <p:embed/>
                </p:oleObj>
              </mc:Choice>
              <mc:Fallback>
                <p:oleObj r:id="rId8" imgW="570865" imgH="215900" progId="Equation.DSMT4">
                  <p:embed/>
                  <p:pic>
                    <p:nvPicPr>
                      <p:cNvPr id="0" name="对象 2868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36255" y="3999428"/>
                        <a:ext cx="1246014" cy="470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2" name="组合 28681"/>
          <p:cNvGrpSpPr/>
          <p:nvPr/>
        </p:nvGrpSpPr>
        <p:grpSpPr>
          <a:xfrm>
            <a:off x="695325" y="1704509"/>
            <a:ext cx="7127875" cy="530225"/>
            <a:chOff x="0" y="-18"/>
            <a:chExt cx="4490" cy="334"/>
          </a:xfrm>
        </p:grpSpPr>
        <p:sp>
          <p:nvSpPr>
            <p:cNvPr id="28683" name="文本框 28682"/>
            <p:cNvSpPr txBox="1"/>
            <p:nvPr/>
          </p:nvSpPr>
          <p:spPr>
            <a:xfrm>
              <a:off x="0" y="45"/>
              <a:ext cx="449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                      和           都是正数，所以要证</a:t>
              </a:r>
            </a:p>
          </p:txBody>
        </p:sp>
        <p:graphicFrame>
          <p:nvGraphicFramePr>
            <p:cNvPr id="28684" name="对象 28683"/>
            <p:cNvGraphicFramePr>
              <a:graphicFrameLocks noChangeAspect="1"/>
            </p:cNvGraphicFramePr>
            <p:nvPr/>
          </p:nvGraphicFramePr>
          <p:xfrm>
            <a:off x="453" y="8"/>
            <a:ext cx="772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71500" imgH="228600" progId="Equation.DSMT4">
                    <p:embed/>
                  </p:oleObj>
                </mc:Choice>
                <mc:Fallback>
                  <p:oleObj r:id="rId10" imgW="571500" imgH="228600" progId="Equation.DSMT4">
                    <p:embed/>
                    <p:pic>
                      <p:nvPicPr>
                        <p:cNvPr id="0" name="对象 2868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53" y="8"/>
                          <a:ext cx="772" cy="3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5" name="对象 28684"/>
            <p:cNvGraphicFramePr>
              <a:graphicFrameLocks noChangeAspect="1"/>
            </p:cNvGraphicFramePr>
            <p:nvPr/>
          </p:nvGraphicFramePr>
          <p:xfrm>
            <a:off x="1556" y="-18"/>
            <a:ext cx="447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317500" imgH="228600" progId="Equation.DSMT4">
                    <p:embed/>
                  </p:oleObj>
                </mc:Choice>
                <mc:Fallback>
                  <p:oleObj r:id="rId12" imgW="317500" imgH="228600" progId="Equation.DSMT4">
                    <p:embed/>
                    <p:pic>
                      <p:nvPicPr>
                        <p:cNvPr id="0" name="对象 2868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556" y="-18"/>
                          <a:ext cx="447" cy="3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/>
      <p:bldP spid="28678" grpId="0"/>
      <p:bldP spid="286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29697"/>
          <p:cNvSpPr txBox="1"/>
          <p:nvPr/>
        </p:nvSpPr>
        <p:spPr>
          <a:xfrm>
            <a:off x="643099" y="1341679"/>
            <a:ext cx="23764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</a:p>
        </p:txBody>
      </p:sp>
      <p:sp>
        <p:nvSpPr>
          <p:cNvPr id="29699" name="文本框 29698"/>
          <p:cNvSpPr txBox="1"/>
          <p:nvPr/>
        </p:nvSpPr>
        <p:spPr>
          <a:xfrm>
            <a:off x="1454312" y="1343820"/>
            <a:ext cx="2159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21&lt;25.</a:t>
            </a:r>
          </a:p>
        </p:txBody>
      </p:sp>
      <p:grpSp>
        <p:nvGrpSpPr>
          <p:cNvPr id="29700" name="组合 29699"/>
          <p:cNvGrpSpPr/>
          <p:nvPr/>
        </p:nvGrpSpPr>
        <p:grpSpPr>
          <a:xfrm>
            <a:off x="606227" y="1846709"/>
            <a:ext cx="6264275" cy="541338"/>
            <a:chOff x="0" y="-18"/>
            <a:chExt cx="3946" cy="341"/>
          </a:xfrm>
        </p:grpSpPr>
        <p:sp>
          <p:nvSpPr>
            <p:cNvPr id="29701" name="文本框 29700"/>
            <p:cNvSpPr txBox="1"/>
            <p:nvPr/>
          </p:nvSpPr>
          <p:spPr>
            <a:xfrm>
              <a:off x="0" y="46"/>
              <a:ext cx="394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21&lt;25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成立，所以                                       成立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9702" name="对象 29701"/>
            <p:cNvGraphicFramePr>
              <a:graphicFrameLocks noChangeAspect="1"/>
            </p:cNvGraphicFramePr>
            <p:nvPr/>
          </p:nvGraphicFramePr>
          <p:xfrm>
            <a:off x="1751" y="-18"/>
            <a:ext cx="1518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016635" imgH="228600" progId="Equation.DSMT4">
                    <p:embed/>
                  </p:oleObj>
                </mc:Choice>
                <mc:Fallback>
                  <p:oleObj r:id="rId2" imgW="1016635" imgH="228600" progId="Equation.DSMT4">
                    <p:embed/>
                    <p:pic>
                      <p:nvPicPr>
                        <p:cNvPr id="0" name="对象 2970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751" y="-18"/>
                          <a:ext cx="1518" cy="3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03" name="组合 29702"/>
          <p:cNvGrpSpPr/>
          <p:nvPr/>
        </p:nvGrpSpPr>
        <p:grpSpPr>
          <a:xfrm>
            <a:off x="695325" y="2665071"/>
            <a:ext cx="1714500" cy="914400"/>
            <a:chOff x="0" y="0"/>
            <a:chExt cx="1080" cy="576"/>
          </a:xfrm>
        </p:grpSpPr>
        <p:pic>
          <p:nvPicPr>
            <p:cNvPr id="29704" name="图片 29703" descr="按钮库_圆角04_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5" name="文本框 29704"/>
            <p:cNvSpPr txBox="1"/>
            <p:nvPr/>
          </p:nvSpPr>
          <p:spPr>
            <a:xfrm>
              <a:off x="206" y="103"/>
              <a:ext cx="87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>
                  <a:solidFill>
                    <a:srgbClr val="FF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反思</a:t>
              </a:r>
            </a:p>
          </p:txBody>
        </p:sp>
      </p:grpSp>
      <p:sp>
        <p:nvSpPr>
          <p:cNvPr id="29706" name="文本框 29705"/>
          <p:cNvSpPr txBox="1"/>
          <p:nvPr/>
        </p:nvSpPr>
        <p:spPr>
          <a:xfrm>
            <a:off x="724209" y="3559215"/>
            <a:ext cx="10794691" cy="1323439"/>
          </a:xfrm>
          <a:prstGeom prst="rect">
            <a:avLst/>
          </a:prstGeom>
          <a:noFill/>
          <a:ln w="2857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在本例中，如果我们从“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21&lt;25”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出发，逐步倒推回去，就可以用综合法证出结论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但由于我们很难想到从“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21&lt;25”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入手，所以用综合法比较困难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30722"/>
          <p:cNvSpPr txBox="1"/>
          <p:nvPr/>
        </p:nvSpPr>
        <p:spPr>
          <a:xfrm>
            <a:off x="695325" y="1307556"/>
            <a:ext cx="10740462" cy="965521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请对综合法与分析法进行比较，说出它们各自的特点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回顾以往的数学学习，说说你对这两种证明方法的新认识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0724" name="文本框 30723"/>
          <p:cNvSpPr txBox="1"/>
          <p:nvPr/>
        </p:nvSpPr>
        <p:spPr>
          <a:xfrm>
            <a:off x="2736148" y="6526770"/>
            <a:ext cx="56165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5" name="矩形 30724"/>
          <p:cNvSpPr/>
          <p:nvPr/>
        </p:nvSpPr>
        <p:spPr>
          <a:xfrm>
            <a:off x="613056" y="2390816"/>
            <a:ext cx="10954775" cy="14271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综合法就是利用已知条件和某些数学定义、公理、定理等</a:t>
            </a:r>
            <a:r>
              <a:rPr lang="en-US" altLang="zh-CN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经过一系列的推理论证</a:t>
            </a:r>
            <a:r>
              <a:rPr lang="en-US" altLang="zh-CN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最后推导出所要证明的结论成立</a:t>
            </a:r>
            <a:r>
              <a:rPr lang="en-US" altLang="zh-CN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分析法最大的特点就是执果索因</a:t>
            </a:r>
            <a:r>
              <a:rPr lang="en-US" altLang="zh-CN" sz="2000" kern="0" dirty="0">
                <a:solidFill>
                  <a:srgbClr val="99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2217" y="3959478"/>
            <a:ext cx="1975467" cy="4010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79463" y="4501973"/>
            <a:ext cx="10739437" cy="1477963"/>
            <a:chOff x="-784" y="-717"/>
            <a:chExt cx="6765" cy="931"/>
          </a:xfrm>
        </p:grpSpPr>
        <p:sp>
          <p:nvSpPr>
            <p:cNvPr id="13" name="文本框 12"/>
            <p:cNvSpPr txBox="1"/>
            <p:nvPr/>
          </p:nvSpPr>
          <p:spPr>
            <a:xfrm>
              <a:off x="-784" y="-717"/>
              <a:ext cx="6765" cy="931"/>
            </a:xfrm>
            <a:prstGeom prst="rect">
              <a:avLst/>
            </a:prstGeom>
            <a:noFill/>
            <a:ln w="50800" cap="flat" cmpd="sng">
              <a:solidFill>
                <a:srgbClr val="99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事实上，在解决问题时，我们把综合法和分析法结合起来使用：根据条件的结构特点去转化结论，得到中间结论      ；根据结论的结构特点去转化条件，得到中间结论  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若由        可以推出     成立，就可以证明结论成立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609" y="-410"/>
            <a:ext cx="233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90500" imgH="215900" progId="Equation.DSMT4">
                    <p:embed/>
                  </p:oleObj>
                </mc:Choice>
                <mc:Fallback>
                  <p:oleObj r:id="rId2" imgW="190500" imgH="215900" progId="Equation.DSMT4">
                    <p:embed/>
                    <p:pic>
                      <p:nvPicPr>
                        <p:cNvPr id="0" name="对象 3175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09" y="-410"/>
                          <a:ext cx="233" cy="3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5102" y="-410"/>
            <a:ext cx="23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65100" imgH="190500" progId="Equation.DSMT4">
                    <p:embed/>
                  </p:oleObj>
                </mc:Choice>
                <mc:Fallback>
                  <p:oleObj r:id="rId4" imgW="165100" imgH="190500" progId="Equation.DSMT4">
                    <p:embed/>
                    <p:pic>
                      <p:nvPicPr>
                        <p:cNvPr id="0" name="对象 3175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02" y="-410"/>
                          <a:ext cx="236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4355" y="-366"/>
            <a:ext cx="23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5100" imgH="190500" progId="Equation.DSMT4">
                    <p:embed/>
                  </p:oleObj>
                </mc:Choice>
                <mc:Fallback>
                  <p:oleObj r:id="rId6" imgW="165100" imgH="190500" progId="Equation.DSMT4">
                    <p:embed/>
                    <p:pic>
                      <p:nvPicPr>
                        <p:cNvPr id="0" name="对象 3175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55" y="-366"/>
                          <a:ext cx="236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-553" y="-102"/>
            <a:ext cx="233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90500" imgH="215900" progId="Equation.DSMT4">
                    <p:embed/>
                  </p:oleObj>
                </mc:Choice>
                <mc:Fallback>
                  <p:oleObj r:id="rId8" imgW="190500" imgH="215900" progId="Equation.DSMT4">
                    <p:embed/>
                    <p:pic>
                      <p:nvPicPr>
                        <p:cNvPr id="0" name="对象 3175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-553" y="-102"/>
                          <a:ext cx="233" cy="3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5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4" name="组合 32773"/>
          <p:cNvGrpSpPr/>
          <p:nvPr/>
        </p:nvGrpSpPr>
        <p:grpSpPr>
          <a:xfrm>
            <a:off x="695789" y="1092660"/>
            <a:ext cx="5659447" cy="3234166"/>
            <a:chOff x="-1344" y="-505"/>
            <a:chExt cx="3627" cy="1600"/>
          </a:xfrm>
        </p:grpSpPr>
        <p:graphicFrame>
          <p:nvGraphicFramePr>
            <p:cNvPr id="32775" name="对象 32774"/>
            <p:cNvGraphicFramePr>
              <a:graphicFrameLocks noChangeAspect="1"/>
            </p:cNvGraphicFramePr>
            <p:nvPr/>
          </p:nvGraphicFramePr>
          <p:xfrm>
            <a:off x="-1344" y="-505"/>
            <a:ext cx="3627" cy="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58365" imgH="1320165" progId="Equation.DSMT4">
                    <p:embed/>
                  </p:oleObj>
                </mc:Choice>
                <mc:Fallback>
                  <p:oleObj r:id="rId2" imgW="2158365" imgH="1320165" progId="Equation.DSMT4">
                    <p:embed/>
                    <p:pic>
                      <p:nvPicPr>
                        <p:cNvPr id="0" name="对象 3277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-1344" y="-505"/>
                          <a:ext cx="3627" cy="1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6" name="文本框 32775"/>
            <p:cNvSpPr txBox="1"/>
            <p:nvPr/>
          </p:nvSpPr>
          <p:spPr>
            <a:xfrm>
              <a:off x="-1282" y="727"/>
              <a:ext cx="544" cy="1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求证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33793"/>
          <p:cNvGrpSpPr/>
          <p:nvPr/>
        </p:nvGrpSpPr>
        <p:grpSpPr>
          <a:xfrm>
            <a:off x="660400" y="1184593"/>
            <a:ext cx="1641475" cy="914400"/>
            <a:chOff x="0" y="0"/>
            <a:chExt cx="1034" cy="576"/>
          </a:xfrm>
        </p:grpSpPr>
        <p:pic>
          <p:nvPicPr>
            <p:cNvPr id="33795" name="图片 33794" descr="按钮库_圆角04_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6" name="文本框 33795"/>
            <p:cNvSpPr txBox="1"/>
            <p:nvPr/>
          </p:nvSpPr>
          <p:spPr>
            <a:xfrm>
              <a:off x="160" y="103"/>
              <a:ext cx="87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FF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分析</a:t>
              </a:r>
            </a:p>
          </p:txBody>
        </p:sp>
      </p:grpSp>
      <p:grpSp>
        <p:nvGrpSpPr>
          <p:cNvPr id="33797" name="组合 33796"/>
          <p:cNvGrpSpPr/>
          <p:nvPr/>
        </p:nvGrpSpPr>
        <p:grpSpPr>
          <a:xfrm>
            <a:off x="660400" y="1824354"/>
            <a:ext cx="10926763" cy="1631950"/>
            <a:chOff x="-1272" y="-728"/>
            <a:chExt cx="6883" cy="1028"/>
          </a:xfrm>
        </p:grpSpPr>
        <p:sp>
          <p:nvSpPr>
            <p:cNvPr id="33798" name="文本框 33797"/>
            <p:cNvSpPr txBox="1"/>
            <p:nvPr/>
          </p:nvSpPr>
          <p:spPr>
            <a:xfrm>
              <a:off x="-1272" y="-728"/>
              <a:ext cx="6883" cy="10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比较已知条件和结论，发现结论中没有出现角    ，因此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第一步工作可以从已知条件中消去 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观察已知条件的结构特点，发现其中蕴含数量关系                                                             ，于是，由(1)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(1)-2(2)得                                           .把它与结论相比较，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发现角相同，但函数名不同.</a:t>
              </a:r>
            </a:p>
          </p:txBody>
        </p:sp>
        <p:graphicFrame>
          <p:nvGraphicFramePr>
            <p:cNvPr id="33799" name="对象 33798"/>
            <p:cNvGraphicFramePr>
              <a:graphicFrameLocks noChangeAspect="1"/>
            </p:cNvGraphicFramePr>
            <p:nvPr/>
          </p:nvGraphicFramePr>
          <p:xfrm>
            <a:off x="2020" y="-669"/>
            <a:ext cx="20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27000" imgH="177800" progId="Equation.DSMT4">
                    <p:embed/>
                  </p:oleObj>
                </mc:Choice>
                <mc:Fallback>
                  <p:oleObj r:id="rId3" imgW="127000" imgH="177800" progId="Equation.DSMT4">
                    <p:embed/>
                    <p:pic>
                      <p:nvPicPr>
                        <p:cNvPr id="0" name="对象 3379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20" y="-669"/>
                          <a:ext cx="202" cy="2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0" name="对象 33799"/>
            <p:cNvGraphicFramePr>
              <a:graphicFrameLocks noChangeAspect="1"/>
            </p:cNvGraphicFramePr>
            <p:nvPr/>
          </p:nvGraphicFramePr>
          <p:xfrm>
            <a:off x="5110" y="-669"/>
            <a:ext cx="20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27000" imgH="177800" progId="Equation.DSMT4">
                    <p:embed/>
                  </p:oleObj>
                </mc:Choice>
                <mc:Fallback>
                  <p:oleObj r:id="rId5" imgW="127000" imgH="177800" progId="Equation.DSMT4">
                    <p:embed/>
                    <p:pic>
                      <p:nvPicPr>
                        <p:cNvPr id="0" name="对象 3379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110" y="-669"/>
                          <a:ext cx="202" cy="2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对象 33800"/>
            <p:cNvGraphicFramePr>
              <a:graphicFrameLocks noChangeAspect="1"/>
            </p:cNvGraphicFramePr>
            <p:nvPr/>
          </p:nvGraphicFramePr>
          <p:xfrm>
            <a:off x="2388" y="-280"/>
            <a:ext cx="2401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877695" imgH="203200" progId="Equation.DSMT4">
                    <p:embed/>
                  </p:oleObj>
                </mc:Choice>
                <mc:Fallback>
                  <p:oleObj r:id="rId7" imgW="1877695" imgH="203200" progId="Equation.DSMT4">
                    <p:embed/>
                    <p:pic>
                      <p:nvPicPr>
                        <p:cNvPr id="0" name="对象 3380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88" y="-280"/>
                          <a:ext cx="2401" cy="25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2" name="对象 33801"/>
            <p:cNvGraphicFramePr>
              <a:graphicFrameLocks noChangeAspect="1"/>
            </p:cNvGraphicFramePr>
            <p:nvPr/>
          </p:nvGraphicFramePr>
          <p:xfrm>
            <a:off x="298" y="11"/>
            <a:ext cx="1477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169035" imgH="228600" progId="Equation.DSMT4">
                    <p:embed/>
                  </p:oleObj>
                </mc:Choice>
                <mc:Fallback>
                  <p:oleObj r:id="rId9" imgW="1169035" imgH="228600" progId="Equation.DSMT4">
                    <p:embed/>
                    <p:pic>
                      <p:nvPicPr>
                        <p:cNvPr id="0" name="对象 3380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8" y="11"/>
                          <a:ext cx="1477" cy="2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2629" y="3456304"/>
            <a:ext cx="10922000" cy="1771650"/>
            <a:chOff x="50" y="-40"/>
            <a:chExt cx="6880" cy="1116"/>
          </a:xfrm>
        </p:grpSpPr>
        <p:sp>
          <p:nvSpPr>
            <p:cNvPr id="15" name="文本框 14"/>
            <p:cNvSpPr txBox="1"/>
            <p:nvPr/>
          </p:nvSpPr>
          <p:spPr>
            <a:xfrm>
              <a:off x="50" y="-40"/>
              <a:ext cx="6880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于是尝试转化结论：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统一函数名称，即把正切函数化为正（余）弦函数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把结论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转化为                                                   再与                                           比较，发现只要把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                             的角的余弦转化为正弦，就能达到目的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586" y="214"/>
            <a:ext cx="2226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942465" imgH="393700" progId="Equation.DSMT4">
                    <p:embed/>
                  </p:oleObj>
                </mc:Choice>
                <mc:Fallback>
                  <p:oleObj r:id="rId11" imgW="1942465" imgH="393700" progId="Equation.DSMT4">
                    <p:embed/>
                    <p:pic>
                      <p:nvPicPr>
                        <p:cNvPr id="0" name="对象 3481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6" y="214"/>
                          <a:ext cx="2226" cy="4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3309" y="282"/>
            <a:ext cx="164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169035" imgH="228600" progId="Equation.DSMT4">
                    <p:embed/>
                  </p:oleObj>
                </mc:Choice>
                <mc:Fallback>
                  <p:oleObj r:id="rId13" imgW="1169035" imgH="228600" progId="Equation.DSMT4">
                    <p:embed/>
                    <p:pic>
                      <p:nvPicPr>
                        <p:cNvPr id="0" name="对象 3482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09" y="282"/>
                          <a:ext cx="1643" cy="32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50" y="580"/>
            <a:ext cx="245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942465" imgH="393700" progId="Equation.DSMT4">
                    <p:embed/>
                  </p:oleObj>
                </mc:Choice>
                <mc:Fallback>
                  <p:oleObj r:id="rId14" imgW="1942465" imgH="393700" progId="Equation.DSMT4">
                    <p:embed/>
                    <p:pic>
                      <p:nvPicPr>
                        <p:cNvPr id="0" name="对象 3482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0" y="580"/>
                          <a:ext cx="2450" cy="4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5841"/>
          <p:cNvSpPr txBox="1"/>
          <p:nvPr/>
        </p:nvSpPr>
        <p:spPr>
          <a:xfrm>
            <a:off x="695325" y="1226820"/>
            <a:ext cx="31686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证明：</a:t>
            </a:r>
          </a:p>
        </p:txBody>
      </p:sp>
      <p:graphicFrame>
        <p:nvGraphicFramePr>
          <p:cNvPr id="35843" name="对象 35842"/>
          <p:cNvGraphicFramePr>
            <a:graphicFrameLocks noChangeAspect="1"/>
          </p:cNvGraphicFramePr>
          <p:nvPr/>
        </p:nvGraphicFramePr>
        <p:xfrm>
          <a:off x="695325" y="1763078"/>
          <a:ext cx="5258797" cy="437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27300" imgH="2514600" progId="Equation.DSMT4">
                  <p:embed/>
                </p:oleObj>
              </mc:Choice>
              <mc:Fallback>
                <p:oleObj r:id="rId2" imgW="2527300" imgH="2514600" progId="Equation.DSMT4">
                  <p:embed/>
                  <p:pic>
                    <p:nvPicPr>
                      <p:cNvPr id="0" name="对象 3584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325" y="1763078"/>
                        <a:ext cx="5258797" cy="43710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36865"/>
          <p:cNvGraphicFramePr>
            <a:graphicFrameLocks noChangeAspect="1"/>
          </p:cNvGraphicFramePr>
          <p:nvPr/>
        </p:nvGraphicFramePr>
        <p:xfrm>
          <a:off x="770102" y="1239520"/>
          <a:ext cx="4259699" cy="302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14600" imgH="1752600" progId="Equation.DSMT4">
                  <p:embed/>
                </p:oleObj>
              </mc:Choice>
              <mc:Fallback>
                <p:oleObj r:id="rId2" imgW="2514600" imgH="1752600" progId="Equation.DSMT4">
                  <p:embed/>
                  <p:pic>
                    <p:nvPicPr>
                      <p:cNvPr id="0" name="对象 3686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0102" y="1239520"/>
                        <a:ext cx="4259699" cy="302922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矩形 36866"/>
          <p:cNvSpPr/>
          <p:nvPr/>
        </p:nvSpPr>
        <p:spPr>
          <a:xfrm>
            <a:off x="620361" y="4741833"/>
            <a:ext cx="4198585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由于上式与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相同，于是问题得证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组合 40962"/>
          <p:cNvGrpSpPr/>
          <p:nvPr/>
        </p:nvGrpSpPr>
        <p:grpSpPr>
          <a:xfrm>
            <a:off x="637225" y="830223"/>
            <a:ext cx="7158038" cy="2357438"/>
            <a:chOff x="0" y="0"/>
            <a:chExt cx="4509" cy="1485"/>
          </a:xfrm>
        </p:grpSpPr>
        <p:sp>
          <p:nvSpPr>
            <p:cNvPr id="40964" name="文本框 40963"/>
            <p:cNvSpPr txBox="1"/>
            <p:nvPr/>
          </p:nvSpPr>
          <p:spPr>
            <a:xfrm>
              <a:off x="0" y="0"/>
              <a:ext cx="3175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如图，在直四棱柱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ABCD-</a:t>
              </a:r>
            </a:p>
          </p:txBody>
        </p:sp>
        <p:graphicFrame>
          <p:nvGraphicFramePr>
            <p:cNvPr id="40965" name="对象 40964"/>
            <p:cNvGraphicFramePr>
              <a:graphicFrameLocks noChangeAspect="1"/>
            </p:cNvGraphicFramePr>
            <p:nvPr/>
          </p:nvGraphicFramePr>
          <p:xfrm>
            <a:off x="1856" y="228"/>
            <a:ext cx="816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85800" imgH="228600" progId="Equation.DSMT4">
                    <p:embed/>
                  </p:oleObj>
                </mc:Choice>
                <mc:Fallback>
                  <p:oleObj r:id="rId2" imgW="685800" imgH="228600" progId="Equation.DSMT4">
                    <p:embed/>
                    <p:pic>
                      <p:nvPicPr>
                        <p:cNvPr id="0" name="对象 4096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56" y="228"/>
                          <a:ext cx="816" cy="3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66" name="文本框 40965"/>
            <p:cNvSpPr txBox="1"/>
            <p:nvPr/>
          </p:nvSpPr>
          <p:spPr>
            <a:xfrm>
              <a:off x="18" y="645"/>
              <a:ext cx="449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为等腰梯形，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AB//CD,AB=4,BC=CD=2,</a:t>
              </a:r>
            </a:p>
          </p:txBody>
        </p:sp>
        <p:sp>
          <p:nvSpPr>
            <p:cNvPr id="40967" name="矩形 40966"/>
            <p:cNvSpPr/>
            <p:nvPr/>
          </p:nvSpPr>
          <p:spPr>
            <a:xfrm>
              <a:off x="2672" y="267"/>
              <a:ext cx="1247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中，底面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ABCD</a:t>
              </a:r>
            </a:p>
          </p:txBody>
        </p:sp>
        <p:graphicFrame>
          <p:nvGraphicFramePr>
            <p:cNvPr id="40968" name="对象 40967"/>
            <p:cNvGraphicFramePr>
              <a:graphicFrameLocks noChangeAspect="1"/>
            </p:cNvGraphicFramePr>
            <p:nvPr/>
          </p:nvGraphicFramePr>
          <p:xfrm>
            <a:off x="89" y="964"/>
            <a:ext cx="3580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453130" imgH="482600" progId="Equation.DSMT4">
                    <p:embed/>
                  </p:oleObj>
                </mc:Choice>
                <mc:Fallback>
                  <p:oleObj r:id="rId4" imgW="3453130" imgH="482600" progId="Equation.DSMT4">
                    <p:embed/>
                    <p:pic>
                      <p:nvPicPr>
                        <p:cNvPr id="0" name="对象 4096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9" y="964"/>
                          <a:ext cx="3580" cy="52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9" name="组合 40968"/>
          <p:cNvGrpSpPr/>
          <p:nvPr/>
        </p:nvGrpSpPr>
        <p:grpSpPr>
          <a:xfrm>
            <a:off x="7800502" y="1454111"/>
            <a:ext cx="3413125" cy="2457451"/>
            <a:chOff x="0" y="0"/>
            <a:chExt cx="2150" cy="1548"/>
          </a:xfrm>
        </p:grpSpPr>
        <p:sp>
          <p:nvSpPr>
            <p:cNvPr id="40970" name="直接连接符 40969"/>
            <p:cNvSpPr/>
            <p:nvPr/>
          </p:nvSpPr>
          <p:spPr>
            <a:xfrm flipH="1">
              <a:off x="317" y="227"/>
              <a:ext cx="409" cy="3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1" name="直接连接符 40970"/>
            <p:cNvSpPr/>
            <p:nvPr/>
          </p:nvSpPr>
          <p:spPr>
            <a:xfrm>
              <a:off x="725" y="227"/>
              <a:ext cx="63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2" name="直接连接符 40971"/>
            <p:cNvSpPr/>
            <p:nvPr/>
          </p:nvSpPr>
          <p:spPr>
            <a:xfrm>
              <a:off x="1360" y="227"/>
              <a:ext cx="545" cy="3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3" name="直接连接符 40972"/>
            <p:cNvSpPr/>
            <p:nvPr/>
          </p:nvSpPr>
          <p:spPr>
            <a:xfrm>
              <a:off x="317" y="590"/>
              <a:ext cx="15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4" name="直接连接符 40973"/>
            <p:cNvSpPr/>
            <p:nvPr/>
          </p:nvSpPr>
          <p:spPr>
            <a:xfrm>
              <a:off x="317" y="590"/>
              <a:ext cx="0" cy="6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5" name="直接连接符 40974"/>
            <p:cNvSpPr/>
            <p:nvPr/>
          </p:nvSpPr>
          <p:spPr>
            <a:xfrm>
              <a:off x="1905" y="590"/>
              <a:ext cx="0" cy="6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6" name="直接连接符 40975"/>
            <p:cNvSpPr/>
            <p:nvPr/>
          </p:nvSpPr>
          <p:spPr>
            <a:xfrm>
              <a:off x="317" y="1270"/>
              <a:ext cx="15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7" name="直接连接符 40976"/>
            <p:cNvSpPr/>
            <p:nvPr/>
          </p:nvSpPr>
          <p:spPr>
            <a:xfrm flipV="1">
              <a:off x="317" y="771"/>
              <a:ext cx="408" cy="49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8" name="直接连接符 40977"/>
            <p:cNvSpPr/>
            <p:nvPr/>
          </p:nvSpPr>
          <p:spPr>
            <a:xfrm flipV="1">
              <a:off x="952" y="227"/>
              <a:ext cx="408" cy="10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9" name="直接连接符 40978"/>
            <p:cNvSpPr/>
            <p:nvPr/>
          </p:nvSpPr>
          <p:spPr>
            <a:xfrm flipV="1">
              <a:off x="725" y="227"/>
              <a:ext cx="0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0" name="直接连接符 40979"/>
            <p:cNvSpPr/>
            <p:nvPr/>
          </p:nvSpPr>
          <p:spPr>
            <a:xfrm flipV="1">
              <a:off x="1360" y="227"/>
              <a:ext cx="0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1" name="直接连接符 40980"/>
            <p:cNvSpPr/>
            <p:nvPr/>
          </p:nvSpPr>
          <p:spPr>
            <a:xfrm flipV="1">
              <a:off x="725" y="771"/>
              <a:ext cx="63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2" name="直接连接符 40981"/>
            <p:cNvSpPr/>
            <p:nvPr/>
          </p:nvSpPr>
          <p:spPr>
            <a:xfrm flipV="1">
              <a:off x="952" y="771"/>
              <a:ext cx="408" cy="49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3" name="直接连接符 40982"/>
            <p:cNvSpPr/>
            <p:nvPr/>
          </p:nvSpPr>
          <p:spPr>
            <a:xfrm flipH="1" flipV="1">
              <a:off x="317" y="817"/>
              <a:ext cx="227" cy="1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4" name="直接连接符 40983"/>
            <p:cNvSpPr/>
            <p:nvPr/>
          </p:nvSpPr>
          <p:spPr>
            <a:xfrm flipH="1" flipV="1">
              <a:off x="1360" y="771"/>
              <a:ext cx="545" cy="49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5" name="文本框 40984"/>
            <p:cNvSpPr txBox="1"/>
            <p:nvPr/>
          </p:nvSpPr>
          <p:spPr>
            <a:xfrm>
              <a:off x="90" y="1179"/>
              <a:ext cx="31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40986" name="文本框 40985"/>
            <p:cNvSpPr txBox="1"/>
            <p:nvPr/>
          </p:nvSpPr>
          <p:spPr>
            <a:xfrm>
              <a:off x="1814" y="1270"/>
              <a:ext cx="31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40987" name="文本框 40986"/>
            <p:cNvSpPr txBox="1"/>
            <p:nvPr/>
          </p:nvSpPr>
          <p:spPr>
            <a:xfrm>
              <a:off x="1360" y="635"/>
              <a:ext cx="31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40988" name="文本框 40987"/>
            <p:cNvSpPr txBox="1"/>
            <p:nvPr/>
          </p:nvSpPr>
          <p:spPr>
            <a:xfrm>
              <a:off x="499" y="635"/>
              <a:ext cx="31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40989" name="文本框 40988"/>
            <p:cNvSpPr txBox="1"/>
            <p:nvPr/>
          </p:nvSpPr>
          <p:spPr>
            <a:xfrm>
              <a:off x="499" y="953"/>
              <a:ext cx="31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40990" name="文本框 40989"/>
            <p:cNvSpPr txBox="1"/>
            <p:nvPr/>
          </p:nvSpPr>
          <p:spPr>
            <a:xfrm>
              <a:off x="816" y="1315"/>
              <a:ext cx="31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graphicFrame>
          <p:nvGraphicFramePr>
            <p:cNvPr id="40991" name="对象 40990"/>
            <p:cNvGraphicFramePr>
              <a:graphicFrameLocks noChangeAspect="1"/>
            </p:cNvGraphicFramePr>
            <p:nvPr/>
          </p:nvGraphicFramePr>
          <p:xfrm>
            <a:off x="0" y="726"/>
            <a:ext cx="27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90500" imgH="228600" progId="Equation.DSMT4">
                    <p:embed/>
                  </p:oleObj>
                </mc:Choice>
                <mc:Fallback>
                  <p:oleObj r:id="rId6" imgW="190500" imgH="228600" progId="Equation.DSMT4">
                    <p:embed/>
                    <p:pic>
                      <p:nvPicPr>
                        <p:cNvPr id="0" name="对象 4099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0" y="726"/>
                          <a:ext cx="278" cy="2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2" name="对象 40991"/>
            <p:cNvGraphicFramePr>
              <a:graphicFrameLocks noChangeAspect="1"/>
            </p:cNvGraphicFramePr>
            <p:nvPr/>
          </p:nvGraphicFramePr>
          <p:xfrm>
            <a:off x="45" y="408"/>
            <a:ext cx="249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03200" imgH="228600" progId="Equation.DSMT4">
                    <p:embed/>
                  </p:oleObj>
                </mc:Choice>
                <mc:Fallback>
                  <p:oleObj r:id="rId8" imgW="203200" imgH="228600" progId="Equation.DSMT4">
                    <p:embed/>
                    <p:pic>
                      <p:nvPicPr>
                        <p:cNvPr id="0" name="对象 4099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" y="408"/>
                          <a:ext cx="249" cy="2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3" name="对象 40992"/>
            <p:cNvGraphicFramePr>
              <a:graphicFrameLocks noChangeAspect="1"/>
            </p:cNvGraphicFramePr>
            <p:nvPr/>
          </p:nvGraphicFramePr>
          <p:xfrm>
            <a:off x="1406" y="0"/>
            <a:ext cx="23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90500" imgH="228600" progId="Equation.DSMT4">
                    <p:embed/>
                  </p:oleObj>
                </mc:Choice>
                <mc:Fallback>
                  <p:oleObj r:id="rId10" imgW="190500" imgH="228600" progId="Equation.DSMT4">
                    <p:embed/>
                    <p:pic>
                      <p:nvPicPr>
                        <p:cNvPr id="0" name="对象 4099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406" y="0"/>
                          <a:ext cx="233" cy="2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4" name="对象 40993"/>
            <p:cNvGraphicFramePr>
              <a:graphicFrameLocks noChangeAspect="1"/>
            </p:cNvGraphicFramePr>
            <p:nvPr/>
          </p:nvGraphicFramePr>
          <p:xfrm>
            <a:off x="544" y="0"/>
            <a:ext cx="23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90500" imgH="228600" progId="Equation.DSMT4">
                    <p:embed/>
                  </p:oleObj>
                </mc:Choice>
                <mc:Fallback>
                  <p:oleObj r:id="rId12" imgW="190500" imgH="228600" progId="Equation.DSMT4">
                    <p:embed/>
                    <p:pic>
                      <p:nvPicPr>
                        <p:cNvPr id="0" name="对象 40993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44" y="0"/>
                          <a:ext cx="233" cy="2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5" name="对象 40994"/>
            <p:cNvGraphicFramePr>
              <a:graphicFrameLocks noChangeAspect="1"/>
            </p:cNvGraphicFramePr>
            <p:nvPr/>
          </p:nvGraphicFramePr>
          <p:xfrm>
            <a:off x="1888" y="408"/>
            <a:ext cx="262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90500" imgH="228600" progId="Equation.DSMT4">
                    <p:embed/>
                  </p:oleObj>
                </mc:Choice>
                <mc:Fallback>
                  <p:oleObj r:id="rId14" imgW="190500" imgH="228600" progId="Equation.DSMT4">
                    <p:embed/>
                    <p:pic>
                      <p:nvPicPr>
                        <p:cNvPr id="0" name="对象 4099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888" y="408"/>
                          <a:ext cx="262" cy="2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50415" y="4517985"/>
            <a:ext cx="7192963" cy="1539875"/>
            <a:chOff x="145" y="-9"/>
            <a:chExt cx="4531" cy="970"/>
          </a:xfrm>
        </p:grpSpPr>
        <p:sp>
          <p:nvSpPr>
            <p:cNvPr id="39" name="文本框 38"/>
            <p:cNvSpPr txBox="1"/>
            <p:nvPr/>
          </p:nvSpPr>
          <p:spPr>
            <a:xfrm>
              <a:off x="1093" y="363"/>
              <a:ext cx="358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的平行线，这就需要借助辅助线，</a:t>
              </a:r>
            </a:p>
          </p:txBody>
        </p:sp>
        <p:graphicFrame>
          <p:nvGraphicFramePr>
            <p:cNvPr id="40" name="对象 39"/>
            <p:cNvGraphicFramePr>
              <a:graphicFrameLocks noChangeAspect="1"/>
            </p:cNvGraphicFramePr>
            <p:nvPr/>
          </p:nvGraphicFramePr>
          <p:xfrm>
            <a:off x="648" y="0"/>
            <a:ext cx="40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292100" imgH="228600" progId="Equation.DSMT4">
                    <p:embed/>
                  </p:oleObj>
                </mc:Choice>
                <mc:Fallback>
                  <p:oleObj r:id="rId16" imgW="292100" imgH="228600" progId="Equation.DSMT4">
                    <p:embed/>
                    <p:pic>
                      <p:nvPicPr>
                        <p:cNvPr id="0" name="对象 41987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48" y="0"/>
                          <a:ext cx="408" cy="3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矩形 40"/>
            <p:cNvSpPr/>
            <p:nvPr/>
          </p:nvSpPr>
          <p:spPr>
            <a:xfrm>
              <a:off x="149" y="0"/>
              <a:ext cx="44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要证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020" y="24"/>
              <a:ext cx="53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//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平面</a:t>
              </a:r>
            </a:p>
          </p:txBody>
        </p:sp>
        <p:graphicFrame>
          <p:nvGraphicFramePr>
            <p:cNvPr id="43" name="对象 42"/>
            <p:cNvGraphicFramePr>
              <a:graphicFrameLocks noChangeAspect="1"/>
            </p:cNvGraphicFramePr>
            <p:nvPr/>
          </p:nvGraphicFramePr>
          <p:xfrm>
            <a:off x="1464" y="-9"/>
            <a:ext cx="635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406400" imgH="228600" progId="Equation.DSMT4">
                    <p:embed/>
                  </p:oleObj>
                </mc:Choice>
                <mc:Fallback>
                  <p:oleObj r:id="rId18" imgW="406400" imgH="228600" progId="Equation.DSMT4">
                    <p:embed/>
                    <p:pic>
                      <p:nvPicPr>
                        <p:cNvPr id="0" name="对象 41990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464" y="-9"/>
                          <a:ext cx="635" cy="3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矩形 43"/>
            <p:cNvSpPr/>
            <p:nvPr/>
          </p:nvSpPr>
          <p:spPr>
            <a:xfrm>
              <a:off x="2019" y="17"/>
              <a:ext cx="111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，只需在平面</a:t>
              </a:r>
            </a:p>
          </p:txBody>
        </p:sp>
        <p:graphicFrame>
          <p:nvGraphicFramePr>
            <p:cNvPr id="45" name="对象 44"/>
            <p:cNvGraphicFramePr>
              <a:graphicFrameLocks noChangeAspect="1"/>
            </p:cNvGraphicFramePr>
            <p:nvPr/>
          </p:nvGraphicFramePr>
          <p:xfrm>
            <a:off x="3074" y="-6"/>
            <a:ext cx="590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406400" imgH="228600" progId="Equation.DSMT4">
                    <p:embed/>
                  </p:oleObj>
                </mc:Choice>
                <mc:Fallback>
                  <p:oleObj r:id="rId20" imgW="406400" imgH="228600" progId="Equation.DSMT4">
                    <p:embed/>
                    <p:pic>
                      <p:nvPicPr>
                        <p:cNvPr id="0" name="对象 41992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074" y="-6"/>
                          <a:ext cx="590" cy="3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矩形 45"/>
            <p:cNvSpPr/>
            <p:nvPr/>
          </p:nvSpPr>
          <p:spPr>
            <a:xfrm>
              <a:off x="149" y="363"/>
              <a:ext cx="61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内找到</a:t>
              </a:r>
            </a:p>
          </p:txBody>
        </p:sp>
        <p:graphicFrame>
          <p:nvGraphicFramePr>
            <p:cNvPr id="47" name="对象 46"/>
            <p:cNvGraphicFramePr>
              <a:graphicFrameLocks noChangeAspect="1"/>
            </p:cNvGraphicFramePr>
            <p:nvPr/>
          </p:nvGraphicFramePr>
          <p:xfrm>
            <a:off x="762" y="341"/>
            <a:ext cx="40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292100" imgH="228600" progId="Equation.DSMT4">
                    <p:embed/>
                  </p:oleObj>
                </mc:Choice>
                <mc:Fallback>
                  <p:oleObj r:id="rId21" imgW="292100" imgH="228600" progId="Equation.DSMT4">
                    <p:embed/>
                    <p:pic>
                      <p:nvPicPr>
                        <p:cNvPr id="0" name="对象 4199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62" y="341"/>
                          <a:ext cx="408" cy="3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对象 47"/>
            <p:cNvGraphicFramePr>
              <a:graphicFrameLocks noChangeAspect="1"/>
            </p:cNvGraphicFramePr>
            <p:nvPr/>
          </p:nvGraphicFramePr>
          <p:xfrm>
            <a:off x="145" y="678"/>
            <a:ext cx="4437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3581400" imgH="228600" progId="Equation.DSMT4">
                    <p:embed/>
                  </p:oleObj>
                </mc:Choice>
                <mc:Fallback>
                  <p:oleObj r:id="rId22" imgW="3581400" imgH="228600" progId="Equation.DSMT4">
                    <p:embed/>
                    <p:pic>
                      <p:nvPicPr>
                        <p:cNvPr id="0" name="对象 41995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45" y="678"/>
                          <a:ext cx="4437" cy="2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文本框 48"/>
          <p:cNvSpPr txBox="1"/>
          <p:nvPr/>
        </p:nvSpPr>
        <p:spPr>
          <a:xfrm>
            <a:off x="675010" y="3409909"/>
            <a:ext cx="20161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447996" y="3760748"/>
            <a:ext cx="2422526" cy="914400"/>
            <a:chOff x="101" y="0"/>
            <a:chExt cx="1526" cy="576"/>
          </a:xfrm>
        </p:grpSpPr>
        <p:grpSp>
          <p:nvGrpSpPr>
            <p:cNvPr id="51" name="组合 50"/>
            <p:cNvGrpSpPr/>
            <p:nvPr/>
          </p:nvGrpSpPr>
          <p:grpSpPr>
            <a:xfrm>
              <a:off x="590" y="0"/>
              <a:ext cx="1037" cy="576"/>
              <a:chOff x="0" y="0"/>
              <a:chExt cx="1037" cy="576"/>
            </a:xfrm>
          </p:grpSpPr>
          <p:pic>
            <p:nvPicPr>
              <p:cNvPr id="53" name="图片 52" descr="按钮库_圆角04_11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0" y="0"/>
                <a:ext cx="864" cy="5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4" name="文本框 53"/>
              <p:cNvSpPr txBox="1"/>
              <p:nvPr/>
            </p:nvSpPr>
            <p:spPr>
              <a:xfrm>
                <a:off x="163" y="106"/>
                <a:ext cx="874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000" kern="0" dirty="0">
                    <a:solidFill>
                      <a:srgbClr val="99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分析</a:t>
                </a: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01" y="97"/>
              <a:ext cx="68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236435" y="4396879"/>
            <a:ext cx="2320609" cy="1775536"/>
            <a:chOff x="0" y="0"/>
            <a:chExt cx="2150" cy="1645"/>
          </a:xfrm>
        </p:grpSpPr>
        <p:sp>
          <p:nvSpPr>
            <p:cNvPr id="56" name="文本框 55"/>
            <p:cNvSpPr txBox="1"/>
            <p:nvPr/>
          </p:nvSpPr>
          <p:spPr>
            <a:xfrm>
              <a:off x="816" y="1360"/>
              <a:ext cx="317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0" y="0"/>
              <a:ext cx="2150" cy="1600"/>
              <a:chOff x="0" y="0"/>
              <a:chExt cx="2150" cy="1600"/>
            </a:xfrm>
          </p:grpSpPr>
          <p:sp>
            <p:nvSpPr>
              <p:cNvPr id="58" name="直接连接符 57"/>
              <p:cNvSpPr/>
              <p:nvPr/>
            </p:nvSpPr>
            <p:spPr>
              <a:xfrm flipH="1">
                <a:off x="317" y="272"/>
                <a:ext cx="409" cy="36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直接连接符 58"/>
              <p:cNvSpPr/>
              <p:nvPr/>
            </p:nvSpPr>
            <p:spPr>
              <a:xfrm>
                <a:off x="725" y="272"/>
                <a:ext cx="635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直接连接符 59"/>
              <p:cNvSpPr/>
              <p:nvPr/>
            </p:nvSpPr>
            <p:spPr>
              <a:xfrm>
                <a:off x="1360" y="272"/>
                <a:ext cx="545" cy="36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直接连接符 60"/>
              <p:cNvSpPr/>
              <p:nvPr/>
            </p:nvSpPr>
            <p:spPr>
              <a:xfrm>
                <a:off x="317" y="635"/>
                <a:ext cx="158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直接连接符 61"/>
              <p:cNvSpPr/>
              <p:nvPr/>
            </p:nvSpPr>
            <p:spPr>
              <a:xfrm>
                <a:off x="317" y="635"/>
                <a:ext cx="0" cy="6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直接连接符 62"/>
              <p:cNvSpPr/>
              <p:nvPr/>
            </p:nvSpPr>
            <p:spPr>
              <a:xfrm>
                <a:off x="1905" y="635"/>
                <a:ext cx="0" cy="6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直接连接符 63"/>
              <p:cNvSpPr/>
              <p:nvPr/>
            </p:nvSpPr>
            <p:spPr>
              <a:xfrm>
                <a:off x="317" y="1315"/>
                <a:ext cx="158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直接连接符 64"/>
              <p:cNvSpPr/>
              <p:nvPr/>
            </p:nvSpPr>
            <p:spPr>
              <a:xfrm flipV="1">
                <a:off x="317" y="816"/>
                <a:ext cx="408" cy="49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直接连接符 65"/>
              <p:cNvSpPr/>
              <p:nvPr/>
            </p:nvSpPr>
            <p:spPr>
              <a:xfrm flipV="1">
                <a:off x="952" y="272"/>
                <a:ext cx="408" cy="104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直接连接符 66"/>
              <p:cNvSpPr/>
              <p:nvPr/>
            </p:nvSpPr>
            <p:spPr>
              <a:xfrm flipV="1">
                <a:off x="725" y="272"/>
                <a:ext cx="0" cy="5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直接连接符 67"/>
              <p:cNvSpPr/>
              <p:nvPr/>
            </p:nvSpPr>
            <p:spPr>
              <a:xfrm flipV="1">
                <a:off x="1360" y="272"/>
                <a:ext cx="0" cy="5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直接连接符 68"/>
              <p:cNvSpPr/>
              <p:nvPr/>
            </p:nvSpPr>
            <p:spPr>
              <a:xfrm flipV="1">
                <a:off x="725" y="816"/>
                <a:ext cx="635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直接连接符 69"/>
              <p:cNvSpPr/>
              <p:nvPr/>
            </p:nvSpPr>
            <p:spPr>
              <a:xfrm flipV="1">
                <a:off x="952" y="816"/>
                <a:ext cx="408" cy="49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直接连接符 70"/>
              <p:cNvSpPr/>
              <p:nvPr/>
            </p:nvSpPr>
            <p:spPr>
              <a:xfrm flipH="1" flipV="1">
                <a:off x="318" y="862"/>
                <a:ext cx="227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直接连接符 71"/>
              <p:cNvSpPr/>
              <p:nvPr/>
            </p:nvSpPr>
            <p:spPr>
              <a:xfrm flipH="1" flipV="1">
                <a:off x="1360" y="817"/>
                <a:ext cx="545" cy="49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90" y="1224"/>
                <a:ext cx="317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814" y="1315"/>
                <a:ext cx="317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1360" y="680"/>
                <a:ext cx="317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499" y="544"/>
                <a:ext cx="317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499" y="998"/>
                <a:ext cx="317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E</a:t>
                </a:r>
              </a:p>
            </p:txBody>
          </p:sp>
          <p:graphicFrame>
            <p:nvGraphicFramePr>
              <p:cNvPr id="78" name="对象 77"/>
              <p:cNvGraphicFramePr>
                <a:graphicFrameLocks noChangeAspect="1"/>
              </p:cNvGraphicFramePr>
              <p:nvPr/>
            </p:nvGraphicFramePr>
            <p:xfrm>
              <a:off x="0" y="771"/>
              <a:ext cx="278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5" imgW="190500" imgH="228600" progId="Equation.DSMT4">
                      <p:embed/>
                    </p:oleObj>
                  </mc:Choice>
                  <mc:Fallback>
                    <p:oleObj r:id="rId25" imgW="190500" imgH="228600" progId="Equation.DSMT4">
                      <p:embed/>
                      <p:pic>
                        <p:nvPicPr>
                          <p:cNvPr id="0" name="对象 42025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0" y="771"/>
                            <a:ext cx="278" cy="28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对象 78"/>
              <p:cNvGraphicFramePr>
                <a:graphicFrameLocks noChangeAspect="1"/>
              </p:cNvGraphicFramePr>
              <p:nvPr/>
            </p:nvGraphicFramePr>
            <p:xfrm>
              <a:off x="46" y="453"/>
              <a:ext cx="249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6" imgW="203200" imgH="228600" progId="Equation.DSMT4">
                      <p:embed/>
                    </p:oleObj>
                  </mc:Choice>
                  <mc:Fallback>
                    <p:oleObj r:id="rId26" imgW="203200" imgH="228600" progId="Equation.DSMT4">
                      <p:embed/>
                      <p:pic>
                        <p:nvPicPr>
                          <p:cNvPr id="0" name="对象 42026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6" y="453"/>
                            <a:ext cx="249" cy="28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对象 79"/>
              <p:cNvGraphicFramePr>
                <a:graphicFrameLocks noChangeAspect="1"/>
              </p:cNvGraphicFramePr>
              <p:nvPr/>
            </p:nvGraphicFramePr>
            <p:xfrm>
              <a:off x="1406" y="45"/>
              <a:ext cx="233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7" imgW="190500" imgH="228600" progId="Equation.DSMT4">
                      <p:embed/>
                    </p:oleObj>
                  </mc:Choice>
                  <mc:Fallback>
                    <p:oleObj r:id="rId27" imgW="190500" imgH="228600" progId="Equation.DSMT4">
                      <p:embed/>
                      <p:pic>
                        <p:nvPicPr>
                          <p:cNvPr id="0" name="对象 42027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406" y="45"/>
                            <a:ext cx="233" cy="28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" name="对象 80"/>
              <p:cNvGraphicFramePr>
                <a:graphicFrameLocks noChangeAspect="1"/>
              </p:cNvGraphicFramePr>
              <p:nvPr/>
            </p:nvGraphicFramePr>
            <p:xfrm>
              <a:off x="544" y="0"/>
              <a:ext cx="233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8" imgW="190500" imgH="228600" progId="Equation.DSMT4">
                      <p:embed/>
                    </p:oleObj>
                  </mc:Choice>
                  <mc:Fallback>
                    <p:oleObj r:id="rId28" imgW="190500" imgH="228600" progId="Equation.DSMT4">
                      <p:embed/>
                      <p:pic>
                        <p:nvPicPr>
                          <p:cNvPr id="0" name="对象 42028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544" y="0"/>
                            <a:ext cx="233" cy="28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对象 81"/>
              <p:cNvGraphicFramePr>
                <a:graphicFrameLocks noChangeAspect="1"/>
              </p:cNvGraphicFramePr>
              <p:nvPr/>
            </p:nvGraphicFramePr>
            <p:xfrm>
              <a:off x="1888" y="454"/>
              <a:ext cx="262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9" imgW="190500" imgH="228600" progId="Equation.DSMT4">
                      <p:embed/>
                    </p:oleObj>
                  </mc:Choice>
                  <mc:Fallback>
                    <p:oleObj r:id="rId29" imgW="190500" imgH="228600" progId="Equation.DSMT4">
                      <p:embed/>
                      <p:pic>
                        <p:nvPicPr>
                          <p:cNvPr id="0" name="对象 42029"/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1888" y="454"/>
                            <a:ext cx="262" cy="28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直接连接符 82"/>
              <p:cNvSpPr/>
              <p:nvPr/>
            </p:nvSpPr>
            <p:spPr>
              <a:xfrm flipH="1" flipV="1">
                <a:off x="318" y="635"/>
                <a:ext cx="408" cy="18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直接连接符 83"/>
              <p:cNvSpPr/>
              <p:nvPr/>
            </p:nvSpPr>
            <p:spPr>
              <a:xfrm flipV="1">
                <a:off x="1089" y="272"/>
                <a:ext cx="272" cy="36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85" name="对象 84"/>
              <p:cNvGraphicFramePr>
                <a:graphicFrameLocks noChangeAspect="1"/>
              </p:cNvGraphicFramePr>
              <p:nvPr/>
            </p:nvGraphicFramePr>
            <p:xfrm>
              <a:off x="907" y="409"/>
              <a:ext cx="234" cy="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1" imgW="165100" imgH="228600" progId="Equation.DSMT4">
                      <p:embed/>
                    </p:oleObj>
                  </mc:Choice>
                  <mc:Fallback>
                    <p:oleObj r:id="rId31" imgW="165100" imgH="228600" progId="Equation.DSMT4">
                      <p:embed/>
                      <p:pic>
                        <p:nvPicPr>
                          <p:cNvPr id="0" name="对象 42032"/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907" y="409"/>
                            <a:ext cx="234" cy="32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6" name="直接连接符 85"/>
              <p:cNvSpPr/>
              <p:nvPr/>
            </p:nvSpPr>
            <p:spPr>
              <a:xfrm flipH="1" flipV="1">
                <a:off x="1088" y="635"/>
                <a:ext cx="272" cy="18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1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对象 43009"/>
          <p:cNvGraphicFramePr>
            <a:graphicFrameLocks noChangeAspect="1"/>
          </p:cNvGraphicFramePr>
          <p:nvPr/>
        </p:nvGraphicFramePr>
        <p:xfrm>
          <a:off x="660400" y="1319514"/>
          <a:ext cx="7661597" cy="3900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162300" imgH="1930400" progId="Equation.DSMT4">
                  <p:embed/>
                </p:oleObj>
              </mc:Choice>
              <mc:Fallback>
                <p:oleObj r:id="rId2" imgW="3162300" imgH="1930400" progId="Equation.DSMT4">
                  <p:embed/>
                  <p:pic>
                    <p:nvPicPr>
                      <p:cNvPr id="0" name="对象 4300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1319514"/>
                        <a:ext cx="7661597" cy="390018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9217"/>
          <p:cNvSpPr/>
          <p:nvPr/>
        </p:nvSpPr>
        <p:spPr>
          <a:xfrm>
            <a:off x="735135" y="1329911"/>
            <a:ext cx="781714" cy="27609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 fontScale="70000" lnSpcReduction="20000"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综合法</a:t>
            </a:r>
          </a:p>
        </p:txBody>
      </p:sp>
      <p:sp>
        <p:nvSpPr>
          <p:cNvPr id="9219" name="文本框 9218"/>
          <p:cNvSpPr txBox="1"/>
          <p:nvPr/>
        </p:nvSpPr>
        <p:spPr>
          <a:xfrm>
            <a:off x="735135" y="1851690"/>
            <a:ext cx="5580062" cy="14773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不等式：      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(a&gt;0,b&gt;0)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的证明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9220" name="对象 9219"/>
          <p:cNvGraphicFramePr>
            <a:graphicFrameLocks noChangeAspect="1"/>
          </p:cNvGraphicFramePr>
          <p:nvPr/>
        </p:nvGraphicFramePr>
        <p:xfrm>
          <a:off x="2063470" y="1851690"/>
          <a:ext cx="2412897" cy="88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2000" imgH="393700" progId="Equation.DSMT4">
                  <p:embed/>
                </p:oleObj>
              </mc:Choice>
              <mc:Fallback>
                <p:oleObj r:id="rId2" imgW="762000" imgH="393700" progId="Equation.DSMT4">
                  <p:embed/>
                  <p:pic>
                    <p:nvPicPr>
                      <p:cNvPr id="0" name="对象 92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3470" y="1851690"/>
                        <a:ext cx="2412897" cy="8803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文本框 9220"/>
          <p:cNvSpPr txBox="1"/>
          <p:nvPr/>
        </p:nvSpPr>
        <p:spPr>
          <a:xfrm>
            <a:off x="660400" y="4818343"/>
            <a:ext cx="5775483" cy="40011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运用以前学过的数学知识，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大家自己证明试试看！</a:t>
            </a:r>
          </a:p>
        </p:txBody>
      </p:sp>
      <p:sp>
        <p:nvSpPr>
          <p:cNvPr id="9225" name="爆炸形 2 9224"/>
          <p:cNvSpPr/>
          <p:nvPr/>
        </p:nvSpPr>
        <p:spPr>
          <a:xfrm>
            <a:off x="6435883" y="1951335"/>
            <a:ext cx="2952750" cy="1871663"/>
          </a:xfrm>
          <a:prstGeom prst="irregularSeal2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 bldLvl="0" animBg="1"/>
      <p:bldP spid="92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46081"/>
          <p:cNvSpPr txBox="1"/>
          <p:nvPr/>
        </p:nvSpPr>
        <p:spPr>
          <a:xfrm>
            <a:off x="695325" y="1270932"/>
            <a:ext cx="1174570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,SA⊥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ABC,AB⊥BC,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SB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的垂线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垂足为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的垂线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垂足为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求证 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AF⊥SC.</a:t>
            </a:r>
          </a:p>
        </p:txBody>
      </p:sp>
      <p:grpSp>
        <p:nvGrpSpPr>
          <p:cNvPr id="46083" name="组合 46082"/>
          <p:cNvGrpSpPr/>
          <p:nvPr/>
        </p:nvGrpSpPr>
        <p:grpSpPr>
          <a:xfrm>
            <a:off x="7680326" y="2312747"/>
            <a:ext cx="3600450" cy="3209363"/>
            <a:chOff x="0" y="0"/>
            <a:chExt cx="2450" cy="2280"/>
          </a:xfrm>
        </p:grpSpPr>
        <p:sp>
          <p:nvSpPr>
            <p:cNvPr id="46084" name="直接连接符 46083"/>
            <p:cNvSpPr/>
            <p:nvPr/>
          </p:nvSpPr>
          <p:spPr>
            <a:xfrm>
              <a:off x="318" y="1497"/>
              <a:ext cx="1859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85" name="直接连接符 46084"/>
            <p:cNvSpPr/>
            <p:nvPr/>
          </p:nvSpPr>
          <p:spPr>
            <a:xfrm flipV="1">
              <a:off x="318" y="273"/>
              <a:ext cx="0" cy="122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86" name="直接连接符 46085"/>
            <p:cNvSpPr/>
            <p:nvPr/>
          </p:nvSpPr>
          <p:spPr>
            <a:xfrm>
              <a:off x="318" y="273"/>
              <a:ext cx="1859" cy="122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87" name="直接连接符 46086"/>
            <p:cNvSpPr/>
            <p:nvPr/>
          </p:nvSpPr>
          <p:spPr>
            <a:xfrm>
              <a:off x="318" y="1497"/>
              <a:ext cx="1088" cy="635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88" name="直接连接符 46087"/>
            <p:cNvSpPr/>
            <p:nvPr/>
          </p:nvSpPr>
          <p:spPr>
            <a:xfrm flipV="1">
              <a:off x="1406" y="1497"/>
              <a:ext cx="772" cy="635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89" name="直接连接符 46088"/>
            <p:cNvSpPr/>
            <p:nvPr/>
          </p:nvSpPr>
          <p:spPr>
            <a:xfrm flipH="1" flipV="1">
              <a:off x="318" y="272"/>
              <a:ext cx="1088" cy="186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0" name="直接连接符 46089"/>
            <p:cNvSpPr/>
            <p:nvPr/>
          </p:nvSpPr>
          <p:spPr>
            <a:xfrm flipV="1">
              <a:off x="318" y="907"/>
              <a:ext cx="363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1" name="直接连接符 46090"/>
            <p:cNvSpPr/>
            <p:nvPr/>
          </p:nvSpPr>
          <p:spPr>
            <a:xfrm flipV="1">
              <a:off x="681" y="771"/>
              <a:ext cx="408" cy="13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2" name="直接连接符 46091"/>
            <p:cNvSpPr/>
            <p:nvPr/>
          </p:nvSpPr>
          <p:spPr>
            <a:xfrm flipH="1">
              <a:off x="318" y="771"/>
              <a:ext cx="771" cy="72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3" name="文本框 46092"/>
            <p:cNvSpPr txBox="1"/>
            <p:nvPr/>
          </p:nvSpPr>
          <p:spPr>
            <a:xfrm>
              <a:off x="1044" y="498"/>
              <a:ext cx="272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46094" name="文本框 46093"/>
            <p:cNvSpPr txBox="1"/>
            <p:nvPr/>
          </p:nvSpPr>
          <p:spPr>
            <a:xfrm>
              <a:off x="454" y="724"/>
              <a:ext cx="272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46095" name="文本框 46094"/>
            <p:cNvSpPr txBox="1"/>
            <p:nvPr/>
          </p:nvSpPr>
          <p:spPr>
            <a:xfrm>
              <a:off x="183" y="0"/>
              <a:ext cx="271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S</a:t>
              </a:r>
            </a:p>
          </p:txBody>
        </p:sp>
        <p:sp>
          <p:nvSpPr>
            <p:cNvPr id="46096" name="文本框 46095"/>
            <p:cNvSpPr txBox="1"/>
            <p:nvPr/>
          </p:nvSpPr>
          <p:spPr>
            <a:xfrm>
              <a:off x="2177" y="1361"/>
              <a:ext cx="273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46097" name="文本框 46096"/>
            <p:cNvSpPr txBox="1"/>
            <p:nvPr/>
          </p:nvSpPr>
          <p:spPr>
            <a:xfrm>
              <a:off x="1498" y="1996"/>
              <a:ext cx="271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46098" name="文本框 46097"/>
            <p:cNvSpPr txBox="1"/>
            <p:nvPr/>
          </p:nvSpPr>
          <p:spPr>
            <a:xfrm>
              <a:off x="0" y="1361"/>
              <a:ext cx="273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6099" name="组合 46098"/>
          <p:cNvGrpSpPr/>
          <p:nvPr/>
        </p:nvGrpSpPr>
        <p:grpSpPr>
          <a:xfrm>
            <a:off x="697699" y="1995984"/>
            <a:ext cx="1638300" cy="914400"/>
            <a:chOff x="0" y="0"/>
            <a:chExt cx="1032" cy="576"/>
          </a:xfrm>
        </p:grpSpPr>
        <p:pic>
          <p:nvPicPr>
            <p:cNvPr id="46100" name="图片 46099" descr="按钮库_圆角04_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101" name="文本框 46100"/>
            <p:cNvSpPr txBox="1"/>
            <p:nvPr/>
          </p:nvSpPr>
          <p:spPr>
            <a:xfrm>
              <a:off x="158" y="111"/>
              <a:ext cx="87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FF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提示</a:t>
              </a:r>
            </a:p>
          </p:txBody>
        </p:sp>
      </p:grpSp>
      <p:sp>
        <p:nvSpPr>
          <p:cNvPr id="46102" name="文本框 46101"/>
          <p:cNvSpPr txBox="1"/>
          <p:nvPr/>
        </p:nvSpPr>
        <p:spPr>
          <a:xfrm>
            <a:off x="769704" y="3004951"/>
            <a:ext cx="2046668" cy="400110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此题采用分析法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47105"/>
          <p:cNvSpPr txBox="1"/>
          <p:nvPr/>
        </p:nvSpPr>
        <p:spPr>
          <a:xfrm>
            <a:off x="660400" y="1319384"/>
            <a:ext cx="49688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要证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AF⊥SC</a:t>
            </a:r>
          </a:p>
        </p:txBody>
      </p:sp>
      <p:sp>
        <p:nvSpPr>
          <p:cNvPr id="47107" name="文本框 47106"/>
          <p:cNvSpPr txBox="1"/>
          <p:nvPr/>
        </p:nvSpPr>
        <p:spPr>
          <a:xfrm>
            <a:off x="660400" y="1809896"/>
            <a:ext cx="41767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:SC⊥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AEF</a:t>
            </a:r>
          </a:p>
        </p:txBody>
      </p:sp>
      <p:sp>
        <p:nvSpPr>
          <p:cNvPr id="47108" name="文本框 47107"/>
          <p:cNvSpPr txBox="1"/>
          <p:nvPr/>
        </p:nvSpPr>
        <p:spPr>
          <a:xfrm>
            <a:off x="660400" y="2300408"/>
            <a:ext cx="41767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:AE⊥SC</a:t>
            </a:r>
          </a:p>
        </p:txBody>
      </p:sp>
      <p:sp>
        <p:nvSpPr>
          <p:cNvPr id="47109" name="文本框 47108"/>
          <p:cNvSpPr txBox="1"/>
          <p:nvPr/>
        </p:nvSpPr>
        <p:spPr>
          <a:xfrm>
            <a:off x="660400" y="2790920"/>
            <a:ext cx="41767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:AE⊥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SBC</a:t>
            </a:r>
          </a:p>
        </p:txBody>
      </p:sp>
      <p:sp>
        <p:nvSpPr>
          <p:cNvPr id="47110" name="文本框 47109"/>
          <p:cNvSpPr txBox="1"/>
          <p:nvPr/>
        </p:nvSpPr>
        <p:spPr>
          <a:xfrm>
            <a:off x="660400" y="3281432"/>
            <a:ext cx="41767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:AE⊥BC</a:t>
            </a:r>
          </a:p>
        </p:txBody>
      </p:sp>
      <p:sp>
        <p:nvSpPr>
          <p:cNvPr id="47111" name="文本框 47110"/>
          <p:cNvSpPr txBox="1"/>
          <p:nvPr/>
        </p:nvSpPr>
        <p:spPr>
          <a:xfrm>
            <a:off x="660400" y="3771944"/>
            <a:ext cx="41767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:BC⊥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SAB</a:t>
            </a:r>
          </a:p>
        </p:txBody>
      </p:sp>
      <p:sp>
        <p:nvSpPr>
          <p:cNvPr id="47112" name="文本框 47111"/>
          <p:cNvSpPr txBox="1"/>
          <p:nvPr/>
        </p:nvSpPr>
        <p:spPr>
          <a:xfrm>
            <a:off x="660400" y="4262456"/>
            <a:ext cx="41767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:BC⊥SA</a:t>
            </a:r>
          </a:p>
        </p:txBody>
      </p:sp>
      <p:sp>
        <p:nvSpPr>
          <p:cNvPr id="47113" name="文本框 47112"/>
          <p:cNvSpPr txBox="1"/>
          <p:nvPr/>
        </p:nvSpPr>
        <p:spPr>
          <a:xfrm>
            <a:off x="660400" y="4752968"/>
            <a:ext cx="41767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只需证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:SA⊥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</a:p>
        </p:txBody>
      </p:sp>
      <p:sp>
        <p:nvSpPr>
          <p:cNvPr id="47114" name="文本框 47113"/>
          <p:cNvSpPr txBox="1"/>
          <p:nvPr/>
        </p:nvSpPr>
        <p:spPr>
          <a:xfrm>
            <a:off x="660400" y="5243480"/>
            <a:ext cx="49672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因为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:SA⊥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成立</a:t>
            </a:r>
          </a:p>
        </p:txBody>
      </p:sp>
      <p:sp>
        <p:nvSpPr>
          <p:cNvPr id="47115" name="文本框 47114"/>
          <p:cNvSpPr txBox="1"/>
          <p:nvPr/>
        </p:nvSpPr>
        <p:spPr>
          <a:xfrm>
            <a:off x="660400" y="5733990"/>
            <a:ext cx="43926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AF⊥SC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成立</a:t>
            </a:r>
          </a:p>
        </p:txBody>
      </p:sp>
      <p:grpSp>
        <p:nvGrpSpPr>
          <p:cNvPr id="47116" name="组合 47115"/>
          <p:cNvGrpSpPr/>
          <p:nvPr/>
        </p:nvGrpSpPr>
        <p:grpSpPr>
          <a:xfrm>
            <a:off x="6650081" y="2167262"/>
            <a:ext cx="3600450" cy="3209363"/>
            <a:chOff x="0" y="0"/>
            <a:chExt cx="2450" cy="2280"/>
          </a:xfrm>
        </p:grpSpPr>
        <p:sp>
          <p:nvSpPr>
            <p:cNvPr id="47117" name="直接连接符 47116"/>
            <p:cNvSpPr/>
            <p:nvPr/>
          </p:nvSpPr>
          <p:spPr>
            <a:xfrm>
              <a:off x="318" y="1497"/>
              <a:ext cx="1859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18" name="直接连接符 47117"/>
            <p:cNvSpPr/>
            <p:nvPr/>
          </p:nvSpPr>
          <p:spPr>
            <a:xfrm flipV="1">
              <a:off x="318" y="273"/>
              <a:ext cx="0" cy="122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19" name="直接连接符 47118"/>
            <p:cNvSpPr/>
            <p:nvPr/>
          </p:nvSpPr>
          <p:spPr>
            <a:xfrm>
              <a:off x="318" y="273"/>
              <a:ext cx="1859" cy="122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0" name="直接连接符 47119"/>
            <p:cNvSpPr/>
            <p:nvPr/>
          </p:nvSpPr>
          <p:spPr>
            <a:xfrm>
              <a:off x="318" y="1497"/>
              <a:ext cx="1088" cy="635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1" name="直接连接符 47120"/>
            <p:cNvSpPr/>
            <p:nvPr/>
          </p:nvSpPr>
          <p:spPr>
            <a:xfrm flipV="1">
              <a:off x="1406" y="1497"/>
              <a:ext cx="772" cy="635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2" name="直接连接符 47121"/>
            <p:cNvSpPr/>
            <p:nvPr/>
          </p:nvSpPr>
          <p:spPr>
            <a:xfrm flipH="1" flipV="1">
              <a:off x="318" y="272"/>
              <a:ext cx="1088" cy="186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3" name="直接连接符 47122"/>
            <p:cNvSpPr/>
            <p:nvPr/>
          </p:nvSpPr>
          <p:spPr>
            <a:xfrm flipV="1">
              <a:off x="318" y="907"/>
              <a:ext cx="363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4" name="直接连接符 47123"/>
            <p:cNvSpPr/>
            <p:nvPr/>
          </p:nvSpPr>
          <p:spPr>
            <a:xfrm flipV="1">
              <a:off x="681" y="771"/>
              <a:ext cx="408" cy="13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5" name="直接连接符 47124"/>
            <p:cNvSpPr/>
            <p:nvPr/>
          </p:nvSpPr>
          <p:spPr>
            <a:xfrm flipH="1">
              <a:off x="318" y="771"/>
              <a:ext cx="771" cy="72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6" name="文本框 47125"/>
            <p:cNvSpPr txBox="1"/>
            <p:nvPr/>
          </p:nvSpPr>
          <p:spPr>
            <a:xfrm>
              <a:off x="1044" y="498"/>
              <a:ext cx="272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47127" name="文本框 47126"/>
            <p:cNvSpPr txBox="1"/>
            <p:nvPr/>
          </p:nvSpPr>
          <p:spPr>
            <a:xfrm>
              <a:off x="454" y="724"/>
              <a:ext cx="272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47128" name="文本框 47127"/>
            <p:cNvSpPr txBox="1"/>
            <p:nvPr/>
          </p:nvSpPr>
          <p:spPr>
            <a:xfrm>
              <a:off x="183" y="0"/>
              <a:ext cx="271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S</a:t>
              </a:r>
            </a:p>
          </p:txBody>
        </p:sp>
        <p:sp>
          <p:nvSpPr>
            <p:cNvPr id="47129" name="文本框 47128"/>
            <p:cNvSpPr txBox="1"/>
            <p:nvPr/>
          </p:nvSpPr>
          <p:spPr>
            <a:xfrm>
              <a:off x="2177" y="1361"/>
              <a:ext cx="273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47130" name="文本框 47129"/>
            <p:cNvSpPr txBox="1"/>
            <p:nvPr/>
          </p:nvSpPr>
          <p:spPr>
            <a:xfrm>
              <a:off x="1498" y="1996"/>
              <a:ext cx="271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47131" name="文本框 47130"/>
            <p:cNvSpPr txBox="1"/>
            <p:nvPr/>
          </p:nvSpPr>
          <p:spPr>
            <a:xfrm>
              <a:off x="0" y="1361"/>
              <a:ext cx="273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08" grpId="0"/>
      <p:bldP spid="47109" grpId="0"/>
      <p:bldP spid="47110" grpId="0"/>
      <p:bldP spid="47111" grpId="0"/>
      <p:bldP spid="47112" grpId="0"/>
      <p:bldP spid="47113" grpId="0"/>
      <p:bldP spid="47114" grpId="0"/>
      <p:bldP spid="471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37890"/>
          <p:cNvSpPr/>
          <p:nvPr/>
        </p:nvSpPr>
        <p:spPr>
          <a:xfrm>
            <a:off x="660400" y="1170152"/>
            <a:ext cx="4321175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综合法的概念：</a:t>
            </a: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4" name="文本框 37893"/>
          <p:cNvSpPr txBox="1"/>
          <p:nvPr/>
        </p:nvSpPr>
        <p:spPr>
          <a:xfrm>
            <a:off x="660400" y="1582145"/>
            <a:ext cx="10858500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一般地，利用已知条件和某些数学定义、公理、定理等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经过一系列的推理论证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最后推导出所要证明的结论成立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这种证明方法叫做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综合法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2452084"/>
            <a:ext cx="6858000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.分析法的概念:</a:t>
            </a: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297815" y="2886690"/>
            <a:ext cx="11304905" cy="34559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indent="0">
              <a:lnSpc>
                <a:spcPct val="125000"/>
              </a:lnSpc>
              <a:buNone/>
            </a:pPr>
            <a:r>
              <a:rPr lang="zh-CN" altLang="en-US" sz="200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一般地，从要证明的结论出发，逐步寻求推证过程中，使每一步结论成立的充分条件，直至最后，把要证明的结论归结为判定一个明显成立的条件（已知条件、定理、定义、公理等）为止，这种证明的方法叫做</a:t>
            </a:r>
            <a:r>
              <a:rPr lang="zh-CN" altLang="en-US" sz="2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分析法</a:t>
            </a:r>
            <a:r>
              <a:rPr lang="zh-CN" altLang="en-US" sz="200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 </a:t>
            </a:r>
          </a:p>
        </p:txBody>
      </p:sp>
      <p:sp>
        <p:nvSpPr>
          <p:cNvPr id="10" name="矩形 9"/>
          <p:cNvSpPr/>
          <p:nvPr/>
        </p:nvSpPr>
        <p:spPr>
          <a:xfrm>
            <a:off x="660400" y="4136149"/>
            <a:ext cx="568801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3.分析法的适用范围：</a:t>
            </a: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7057" y="4524588"/>
            <a:ext cx="1093184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当已知条件与结论之间的联系不够明显、直接，证明中需要用哪些知识不太明确具体时，往往采用从结论出发，结合已知条件，逐步反推，寻求使当前命题成立的充分条件的方法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587057" y="5540251"/>
            <a:ext cx="70564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4.在证明数学问题时，通常把综合法和分析法结合起来使用.</a:t>
            </a:r>
            <a:r>
              <a:rPr lang="en-US" altLang="zh-CN" sz="20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4" grpId="0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r="51725" b="72165"/>
          <a:stretch>
            <a:fillRect/>
          </a:stretch>
        </p:blipFill>
        <p:spPr>
          <a:xfrm>
            <a:off x="-98534" y="-398398"/>
            <a:ext cx="2006767" cy="2289260"/>
          </a:xfrm>
          <a:custGeom>
            <a:avLst/>
            <a:gdLst>
              <a:gd name="connsiteX0" fmla="*/ 35683 w 2006767"/>
              <a:gd name="connsiteY0" fmla="*/ 0 h 2289260"/>
              <a:gd name="connsiteX1" fmla="*/ 1159724 w 2006767"/>
              <a:gd name="connsiteY1" fmla="*/ 0 h 2289260"/>
              <a:gd name="connsiteX2" fmla="*/ 2006767 w 2006767"/>
              <a:gd name="connsiteY2" fmla="*/ 936336 h 2289260"/>
              <a:gd name="connsiteX3" fmla="*/ 511221 w 2006767"/>
              <a:gd name="connsiteY3" fmla="*/ 2289260 h 2289260"/>
              <a:gd name="connsiteX4" fmla="*/ 0 w 2006767"/>
              <a:gd name="connsiteY4" fmla="*/ 1724147 h 2289260"/>
              <a:gd name="connsiteX5" fmla="*/ 0 w 2006767"/>
              <a:gd name="connsiteY5" fmla="*/ 32280 h 2289260"/>
              <a:gd name="connsiteX6" fmla="*/ 35683 w 2006767"/>
              <a:gd name="connsiteY6" fmla="*/ 0 h 228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767" h="2289260">
                <a:moveTo>
                  <a:pt x="35683" y="0"/>
                </a:moveTo>
                <a:lnTo>
                  <a:pt x="1159724" y="0"/>
                </a:lnTo>
                <a:lnTo>
                  <a:pt x="2006767" y="936336"/>
                </a:lnTo>
                <a:lnTo>
                  <a:pt x="511221" y="2289260"/>
                </a:lnTo>
                <a:lnTo>
                  <a:pt x="0" y="1724147"/>
                </a:lnTo>
                <a:lnTo>
                  <a:pt x="0" y="32280"/>
                </a:lnTo>
                <a:lnTo>
                  <a:pt x="35683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t="12086" r="26280" b="53280"/>
          <a:stretch>
            <a:fillRect/>
          </a:stretch>
        </p:blipFill>
        <p:spPr>
          <a:xfrm>
            <a:off x="453520" y="595617"/>
            <a:ext cx="2848470" cy="2848470"/>
          </a:xfrm>
          <a:custGeom>
            <a:avLst/>
            <a:gdLst>
              <a:gd name="connsiteX0" fmla="*/ 1495546 w 2848470"/>
              <a:gd name="connsiteY0" fmla="*/ 0 h 2848470"/>
              <a:gd name="connsiteX1" fmla="*/ 2848470 w 2848470"/>
              <a:gd name="connsiteY1" fmla="*/ 1495546 h 2848470"/>
              <a:gd name="connsiteX2" fmla="*/ 1352924 w 2848470"/>
              <a:gd name="connsiteY2" fmla="*/ 2848470 h 2848470"/>
              <a:gd name="connsiteX3" fmla="*/ 0 w 2848470"/>
              <a:gd name="connsiteY3" fmla="*/ 1352924 h 2848470"/>
              <a:gd name="connsiteX4" fmla="*/ 1495546 w 2848470"/>
              <a:gd name="connsiteY4" fmla="*/ 0 h 284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470" h="2848470">
                <a:moveTo>
                  <a:pt x="1495546" y="0"/>
                </a:moveTo>
                <a:lnTo>
                  <a:pt x="2848470" y="1495546"/>
                </a:lnTo>
                <a:lnTo>
                  <a:pt x="1352924" y="2848470"/>
                </a:lnTo>
                <a:lnTo>
                  <a:pt x="0" y="1352924"/>
                </a:lnTo>
                <a:lnTo>
                  <a:pt x="1495546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22472" r="54648" b="32396"/>
          <a:stretch>
            <a:fillRect/>
          </a:stretch>
        </p:blipFill>
        <p:spPr>
          <a:xfrm>
            <a:off x="-98534" y="1449804"/>
            <a:ext cx="1846648" cy="3711861"/>
          </a:xfrm>
          <a:custGeom>
            <a:avLst/>
            <a:gdLst>
              <a:gd name="connsiteX0" fmla="*/ 0 w 1846648"/>
              <a:gd name="connsiteY0" fmla="*/ 0 h 3711861"/>
              <a:gd name="connsiteX1" fmla="*/ 1846648 w 1846648"/>
              <a:gd name="connsiteY1" fmla="*/ 2041318 h 3711861"/>
              <a:gd name="connsiteX2" fmla="*/ 0 w 1846648"/>
              <a:gd name="connsiteY2" fmla="*/ 3711861 h 3711861"/>
              <a:gd name="connsiteX3" fmla="*/ 0 w 1846648"/>
              <a:gd name="connsiteY3" fmla="*/ 0 h 371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648" h="3711861">
                <a:moveTo>
                  <a:pt x="0" y="0"/>
                </a:moveTo>
                <a:lnTo>
                  <a:pt x="1846648" y="2041318"/>
                </a:lnTo>
                <a:lnTo>
                  <a:pt x="0" y="371186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7" t="30802" b="34564"/>
          <a:stretch>
            <a:fillRect/>
          </a:stretch>
        </p:blipFill>
        <p:spPr>
          <a:xfrm>
            <a:off x="1892995" y="2134857"/>
            <a:ext cx="2848471" cy="2848471"/>
          </a:xfrm>
          <a:custGeom>
            <a:avLst/>
            <a:gdLst>
              <a:gd name="connsiteX0" fmla="*/ 1495546 w 2848471"/>
              <a:gd name="connsiteY0" fmla="*/ 0 h 2848471"/>
              <a:gd name="connsiteX1" fmla="*/ 2848471 w 2848471"/>
              <a:gd name="connsiteY1" fmla="*/ 1495546 h 2848471"/>
              <a:gd name="connsiteX2" fmla="*/ 1352924 w 2848471"/>
              <a:gd name="connsiteY2" fmla="*/ 2848471 h 2848471"/>
              <a:gd name="connsiteX3" fmla="*/ 0 w 2848471"/>
              <a:gd name="connsiteY3" fmla="*/ 1352924 h 2848471"/>
              <a:gd name="connsiteX4" fmla="*/ 1495546 w 2848471"/>
              <a:gd name="connsiteY4" fmla="*/ 0 h 284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471" h="2848471">
                <a:moveTo>
                  <a:pt x="1495546" y="0"/>
                </a:moveTo>
                <a:lnTo>
                  <a:pt x="2848471" y="1495546"/>
                </a:lnTo>
                <a:lnTo>
                  <a:pt x="1352924" y="2848471"/>
                </a:lnTo>
                <a:lnTo>
                  <a:pt x="0" y="1352924"/>
                </a:lnTo>
                <a:lnTo>
                  <a:pt x="1495546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t="47839" r="28531" b="17527"/>
          <a:stretch>
            <a:fillRect/>
          </a:stretch>
        </p:blipFill>
        <p:spPr>
          <a:xfrm>
            <a:off x="330191" y="3536080"/>
            <a:ext cx="2848470" cy="2848471"/>
          </a:xfrm>
          <a:custGeom>
            <a:avLst/>
            <a:gdLst>
              <a:gd name="connsiteX0" fmla="*/ 1495546 w 2848470"/>
              <a:gd name="connsiteY0" fmla="*/ 0 h 2848471"/>
              <a:gd name="connsiteX1" fmla="*/ 2848470 w 2848470"/>
              <a:gd name="connsiteY1" fmla="*/ 1495547 h 2848471"/>
              <a:gd name="connsiteX2" fmla="*/ 1352924 w 2848470"/>
              <a:gd name="connsiteY2" fmla="*/ 2848471 h 2848471"/>
              <a:gd name="connsiteX3" fmla="*/ 0 w 2848470"/>
              <a:gd name="connsiteY3" fmla="*/ 1352924 h 2848471"/>
              <a:gd name="connsiteX4" fmla="*/ 1495546 w 2848470"/>
              <a:gd name="connsiteY4" fmla="*/ 0 h 284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470" h="2848471">
                <a:moveTo>
                  <a:pt x="1495546" y="0"/>
                </a:moveTo>
                <a:lnTo>
                  <a:pt x="2848470" y="1495547"/>
                </a:lnTo>
                <a:lnTo>
                  <a:pt x="1352924" y="2848471"/>
                </a:lnTo>
                <a:lnTo>
                  <a:pt x="0" y="1352924"/>
                </a:lnTo>
                <a:lnTo>
                  <a:pt x="1495546" y="0"/>
                </a:lnTo>
                <a:close/>
              </a:path>
            </a:pathLst>
          </a:cu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5" r="57063" b="11695"/>
          <a:stretch>
            <a:fillRect/>
          </a:stretch>
        </p:blipFill>
        <p:spPr>
          <a:xfrm>
            <a:off x="-736009" y="4952848"/>
            <a:ext cx="2351866" cy="1911326"/>
          </a:xfrm>
          <a:custGeom>
            <a:avLst/>
            <a:gdLst>
              <a:gd name="connsiteX0" fmla="*/ 998942 w 2351866"/>
              <a:gd name="connsiteY0" fmla="*/ 0 h 1911326"/>
              <a:gd name="connsiteX1" fmla="*/ 2351866 w 2351866"/>
              <a:gd name="connsiteY1" fmla="*/ 1495547 h 1911326"/>
              <a:gd name="connsiteX2" fmla="*/ 1892257 w 2351866"/>
              <a:gd name="connsiteY2" fmla="*/ 1911326 h 1911326"/>
              <a:gd name="connsiteX3" fmla="*/ 8546 w 2351866"/>
              <a:gd name="connsiteY3" fmla="*/ 1911326 h 1911326"/>
              <a:gd name="connsiteX4" fmla="*/ 0 w 2351866"/>
              <a:gd name="connsiteY4" fmla="*/ 1901879 h 1911326"/>
              <a:gd name="connsiteX5" fmla="*/ 0 w 2351866"/>
              <a:gd name="connsiteY5" fmla="*/ 903679 h 1911326"/>
              <a:gd name="connsiteX6" fmla="*/ 998942 w 2351866"/>
              <a:gd name="connsiteY6" fmla="*/ 0 h 191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1866" h="1911326">
                <a:moveTo>
                  <a:pt x="998942" y="0"/>
                </a:moveTo>
                <a:lnTo>
                  <a:pt x="2351866" y="1495547"/>
                </a:lnTo>
                <a:lnTo>
                  <a:pt x="1892257" y="1911326"/>
                </a:lnTo>
                <a:lnTo>
                  <a:pt x="8546" y="1911326"/>
                </a:lnTo>
                <a:lnTo>
                  <a:pt x="0" y="1901879"/>
                </a:lnTo>
                <a:lnTo>
                  <a:pt x="0" y="903679"/>
                </a:lnTo>
                <a:lnTo>
                  <a:pt x="998942" y="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-6799" r="67189" b="100000"/>
          <a:stretch>
            <a:fillRect/>
          </a:stretch>
        </p:blipFill>
        <p:spPr>
          <a:xfrm>
            <a:off x="-62851" y="-957608"/>
            <a:ext cx="1124041" cy="559210"/>
          </a:xfrm>
          <a:custGeom>
            <a:avLst/>
            <a:gdLst>
              <a:gd name="connsiteX0" fmla="*/ 618160 w 1124041"/>
              <a:gd name="connsiteY0" fmla="*/ 0 h 559210"/>
              <a:gd name="connsiteX1" fmla="*/ 1124041 w 1124041"/>
              <a:gd name="connsiteY1" fmla="*/ 559210 h 559210"/>
              <a:gd name="connsiteX2" fmla="*/ 0 w 1124041"/>
              <a:gd name="connsiteY2" fmla="*/ 559210 h 559210"/>
              <a:gd name="connsiteX3" fmla="*/ 618160 w 1124041"/>
              <a:gd name="connsiteY3" fmla="*/ 0 h 55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041" h="559210">
                <a:moveTo>
                  <a:pt x="618160" y="0"/>
                </a:moveTo>
                <a:lnTo>
                  <a:pt x="1124041" y="559210"/>
                </a:lnTo>
                <a:lnTo>
                  <a:pt x="0" y="559210"/>
                </a:lnTo>
                <a:lnTo>
                  <a:pt x="618160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6" t="76053" r="100000" b="11810"/>
          <a:stretch>
            <a:fillRect/>
          </a:stretch>
        </p:blipFill>
        <p:spPr>
          <a:xfrm>
            <a:off x="-1232613" y="5856527"/>
            <a:ext cx="496604" cy="998200"/>
          </a:xfrm>
          <a:custGeom>
            <a:avLst/>
            <a:gdLst>
              <a:gd name="connsiteX0" fmla="*/ 496604 w 496604"/>
              <a:gd name="connsiteY0" fmla="*/ 0 h 998200"/>
              <a:gd name="connsiteX1" fmla="*/ 496604 w 496604"/>
              <a:gd name="connsiteY1" fmla="*/ 998200 h 998200"/>
              <a:gd name="connsiteX2" fmla="*/ 0 w 496604"/>
              <a:gd name="connsiteY2" fmla="*/ 449245 h 998200"/>
              <a:gd name="connsiteX3" fmla="*/ 496604 w 496604"/>
              <a:gd name="connsiteY3" fmla="*/ 0 h 99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04" h="998200">
                <a:moveTo>
                  <a:pt x="496604" y="0"/>
                </a:moveTo>
                <a:lnTo>
                  <a:pt x="496604" y="998200"/>
                </a:lnTo>
                <a:lnTo>
                  <a:pt x="0" y="449245"/>
                </a:lnTo>
                <a:lnTo>
                  <a:pt x="496604" y="0"/>
                </a:lnTo>
                <a:close/>
              </a:path>
            </a:pathLst>
          </a:custGeom>
        </p:spPr>
      </p:pic>
      <p:sp>
        <p:nvSpPr>
          <p:cNvPr id="57" name="任意多边形 56"/>
          <p:cNvSpPr/>
          <p:nvPr/>
        </p:nvSpPr>
        <p:spPr>
          <a:xfrm>
            <a:off x="1295222" y="6384552"/>
            <a:ext cx="11684284" cy="479622"/>
          </a:xfrm>
          <a:custGeom>
            <a:avLst/>
            <a:gdLst>
              <a:gd name="connsiteX0" fmla="*/ 517719 w 11684284"/>
              <a:gd name="connsiteY0" fmla="*/ 0 h 479622"/>
              <a:gd name="connsiteX1" fmla="*/ 11164686 w 11684284"/>
              <a:gd name="connsiteY1" fmla="*/ 0 h 479622"/>
              <a:gd name="connsiteX2" fmla="*/ 11684284 w 11684284"/>
              <a:gd name="connsiteY2" fmla="*/ 479622 h 479622"/>
              <a:gd name="connsiteX3" fmla="*/ 0 w 11684284"/>
              <a:gd name="connsiteY3" fmla="*/ 479622 h 479622"/>
              <a:gd name="connsiteX4" fmla="*/ 517719 w 11684284"/>
              <a:gd name="connsiteY4" fmla="*/ 0 h 47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284" h="479622">
                <a:moveTo>
                  <a:pt x="517719" y="0"/>
                </a:moveTo>
                <a:lnTo>
                  <a:pt x="11164686" y="0"/>
                </a:lnTo>
                <a:lnTo>
                  <a:pt x="11684284" y="479622"/>
                </a:lnTo>
                <a:lnTo>
                  <a:pt x="0" y="479622"/>
                </a:lnTo>
                <a:lnTo>
                  <a:pt x="517719" y="0"/>
                </a:lnTo>
                <a:close/>
              </a:path>
            </a:pathLst>
          </a:custGeom>
          <a:solidFill>
            <a:srgbClr val="6C6E4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6E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5400" b="1" dirty="0">
                      <a:solidFill>
                        <a:srgbClr val="6C6E4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C6E4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推理与证明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6C6E4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/>
        </p:nvSpPr>
        <p:spPr>
          <a:xfrm>
            <a:off x="6752373" y="1669307"/>
            <a:ext cx="3095625" cy="707886"/>
          </a:xfrm>
          <a:prstGeom prst="rect">
            <a:avLst/>
          </a:prstGeom>
          <a:solidFill>
            <a:srgbClr val="CCCC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你能分析一下这个证明的思考过程和特点吗？</a:t>
            </a:r>
          </a:p>
        </p:txBody>
      </p:sp>
      <p:grpSp>
        <p:nvGrpSpPr>
          <p:cNvPr id="10243" name="组合 10242"/>
          <p:cNvGrpSpPr/>
          <p:nvPr/>
        </p:nvGrpSpPr>
        <p:grpSpPr>
          <a:xfrm>
            <a:off x="742652" y="1207275"/>
            <a:ext cx="4357525" cy="3786188"/>
            <a:chOff x="0" y="273"/>
            <a:chExt cx="2608" cy="2385"/>
          </a:xfrm>
        </p:grpSpPr>
        <p:sp>
          <p:nvSpPr>
            <p:cNvPr id="10244" name="文本框 10243"/>
            <p:cNvSpPr txBox="1"/>
            <p:nvPr/>
          </p:nvSpPr>
          <p:spPr>
            <a:xfrm>
              <a:off x="0" y="273"/>
              <a:ext cx="2608" cy="23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证明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             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所以成立</a:t>
              </a:r>
            </a:p>
          </p:txBody>
        </p:sp>
        <p:graphicFrame>
          <p:nvGraphicFramePr>
            <p:cNvPr id="10245" name="对象 10244"/>
            <p:cNvGraphicFramePr>
              <a:graphicFrameLocks noChangeAspect="1"/>
            </p:cNvGraphicFramePr>
            <p:nvPr/>
          </p:nvGraphicFramePr>
          <p:xfrm>
            <a:off x="448" y="338"/>
            <a:ext cx="152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824865" imgH="215900" progId="Equation.DSMT4">
                    <p:embed/>
                  </p:oleObj>
                </mc:Choice>
                <mc:Fallback>
                  <p:oleObj r:id="rId2" imgW="824865" imgH="215900" progId="Equation.DSMT4">
                    <p:embed/>
                    <p:pic>
                      <p:nvPicPr>
                        <p:cNvPr id="0" name="对象 1024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8" y="338"/>
                          <a:ext cx="1522" cy="3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6" name="对象 10245"/>
            <p:cNvGraphicFramePr>
              <a:graphicFrameLocks noChangeAspect="1"/>
            </p:cNvGraphicFramePr>
            <p:nvPr/>
          </p:nvGraphicFramePr>
          <p:xfrm>
            <a:off x="448" y="787"/>
            <a:ext cx="1645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889000" imgH="190500" progId="Equation.DSMT4">
                    <p:embed/>
                  </p:oleObj>
                </mc:Choice>
                <mc:Fallback>
                  <p:oleObj r:id="rId4" imgW="889000" imgH="190500" progId="Equation.DSMT4">
                    <p:embed/>
                    <p:pic>
                      <p:nvPicPr>
                        <p:cNvPr id="0" name="对象 1024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8" y="787"/>
                          <a:ext cx="1645" cy="3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对象 10246"/>
            <p:cNvGraphicFramePr>
              <a:graphicFrameLocks noChangeAspect="1"/>
            </p:cNvGraphicFramePr>
            <p:nvPr/>
          </p:nvGraphicFramePr>
          <p:xfrm>
            <a:off x="448" y="1274"/>
            <a:ext cx="1397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711200" imgH="190500" progId="Equation.DSMT4">
                    <p:embed/>
                  </p:oleObj>
                </mc:Choice>
                <mc:Fallback>
                  <p:oleObj r:id="rId6" imgW="711200" imgH="190500" progId="Equation.DSMT4">
                    <p:embed/>
                    <p:pic>
                      <p:nvPicPr>
                        <p:cNvPr id="0" name="对象 1024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48" y="1274"/>
                          <a:ext cx="1397" cy="3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对象 10247"/>
            <p:cNvGraphicFramePr>
              <a:graphicFrameLocks noChangeAspect="1"/>
            </p:cNvGraphicFramePr>
            <p:nvPr/>
          </p:nvGraphicFramePr>
          <p:xfrm>
            <a:off x="439" y="1685"/>
            <a:ext cx="1297" cy="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660400" imgH="342900" progId="Equation.DSMT4">
                    <p:embed/>
                  </p:oleObj>
                </mc:Choice>
                <mc:Fallback>
                  <p:oleObj r:id="rId8" imgW="660400" imgH="342900" progId="Equation.DSMT4">
                    <p:embed/>
                    <p:pic>
                      <p:nvPicPr>
                        <p:cNvPr id="0" name="对象 1024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39" y="1685"/>
                          <a:ext cx="1297" cy="6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51" name="图片 10250" descr="6b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760024" y="2903519"/>
            <a:ext cx="1366838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2" name="矩形 10251"/>
          <p:cNvSpPr/>
          <p:nvPr/>
        </p:nvSpPr>
        <p:spPr>
          <a:xfrm>
            <a:off x="7157054" y="3894250"/>
            <a:ext cx="2286262" cy="40011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再来分析一个例题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11266"/>
          <p:cNvSpPr txBox="1"/>
          <p:nvPr/>
        </p:nvSpPr>
        <p:spPr>
          <a:xfrm>
            <a:off x="660400" y="1189000"/>
            <a:ext cx="5761037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a&gt;0,b&gt;0,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求证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a(b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)+b(c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)≥4abc</a:t>
            </a:r>
          </a:p>
        </p:txBody>
      </p:sp>
      <p:grpSp>
        <p:nvGrpSpPr>
          <p:cNvPr id="11268" name="组合 11267"/>
          <p:cNvGrpSpPr/>
          <p:nvPr/>
        </p:nvGrpSpPr>
        <p:grpSpPr>
          <a:xfrm>
            <a:off x="660400" y="1764443"/>
            <a:ext cx="1704975" cy="914400"/>
            <a:chOff x="0" y="0"/>
            <a:chExt cx="1074" cy="576"/>
          </a:xfrm>
        </p:grpSpPr>
        <p:pic>
          <p:nvPicPr>
            <p:cNvPr id="11269" name="图片 11268" descr="按钮库_圆角04_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64" cy="5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0" name="文本框 11269"/>
            <p:cNvSpPr txBox="1"/>
            <p:nvPr/>
          </p:nvSpPr>
          <p:spPr>
            <a:xfrm>
              <a:off x="200" y="146"/>
              <a:ext cx="87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99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提示</a:t>
              </a:r>
            </a:p>
          </p:txBody>
        </p:sp>
      </p:grpSp>
      <p:sp>
        <p:nvSpPr>
          <p:cNvPr id="11271" name="矩形 11270"/>
          <p:cNvSpPr/>
          <p:nvPr/>
        </p:nvSpPr>
        <p:spPr>
          <a:xfrm>
            <a:off x="660400" y="2678843"/>
            <a:ext cx="10858500" cy="1427186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首先，分析待证不等式的特点：不等式的右端是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个数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a,b,c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乘积的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倍，左端为两项之和，其中每一项都是一个数与另两个数的平方和之积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据此，只要把两个数的平方和转化为这两个数的积的形式，就能使不等式左、右两端具有相同的形式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/>
          <p:cNvSpPr txBox="1"/>
          <p:nvPr/>
        </p:nvSpPr>
        <p:spPr>
          <a:xfrm>
            <a:off x="660400" y="1221511"/>
            <a:ext cx="10858500" cy="965521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其次，寻找转化的依据及证明中要用的其他知识：应用不等式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+y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≥2xy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就能实现转化，不等式的基本性质是证明的依据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291" name="文本框 12290"/>
          <p:cNvSpPr txBox="1"/>
          <p:nvPr/>
        </p:nvSpPr>
        <p:spPr>
          <a:xfrm>
            <a:off x="149059" y="2432410"/>
            <a:ext cx="64801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最后，给出具体证明：由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≥ 2ab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及条件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12292" name="文本框 12291"/>
          <p:cNvSpPr txBox="1"/>
          <p:nvPr/>
        </p:nvSpPr>
        <p:spPr>
          <a:xfrm>
            <a:off x="6192419" y="2432410"/>
            <a:ext cx="40338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a(b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≥ 2abc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12293" name="文本框 12292"/>
          <p:cNvSpPr txBox="1"/>
          <p:nvPr/>
        </p:nvSpPr>
        <p:spPr>
          <a:xfrm>
            <a:off x="660400" y="3077898"/>
            <a:ext cx="64801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类似地，得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b(c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≥ 2abc.</a:t>
            </a:r>
          </a:p>
        </p:txBody>
      </p:sp>
      <p:sp>
        <p:nvSpPr>
          <p:cNvPr id="12294" name="文本框 12293"/>
          <p:cNvSpPr txBox="1"/>
          <p:nvPr/>
        </p:nvSpPr>
        <p:spPr>
          <a:xfrm>
            <a:off x="660400" y="3652572"/>
            <a:ext cx="64801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从而有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a(b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)+b(c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≥ 4abc.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2" grpId="0"/>
      <p:bldP spid="12293" grpId="0"/>
      <p:bldP spid="1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/>
          <p:nvPr/>
        </p:nvSpPr>
        <p:spPr>
          <a:xfrm>
            <a:off x="660400" y="1171033"/>
            <a:ext cx="1295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3315" name="文本框 13314"/>
          <p:cNvSpPr txBox="1"/>
          <p:nvPr/>
        </p:nvSpPr>
        <p:spPr>
          <a:xfrm>
            <a:off x="660400" y="1697236"/>
            <a:ext cx="4392613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∵ b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≥ 2bc,a&gt;0</a:t>
            </a:r>
          </a:p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 a(b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≥2abc.</a:t>
            </a:r>
          </a:p>
        </p:txBody>
      </p:sp>
      <p:sp>
        <p:nvSpPr>
          <p:cNvPr id="13316" name="文本框 13315"/>
          <p:cNvSpPr txBox="1"/>
          <p:nvPr/>
        </p:nvSpPr>
        <p:spPr>
          <a:xfrm>
            <a:off x="660400" y="2691064"/>
            <a:ext cx="4752975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又∵ c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+b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≥ 2bc,b&gt;0</a:t>
            </a:r>
          </a:p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∴ b(c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≥ 2abc.</a:t>
            </a:r>
          </a:p>
        </p:txBody>
      </p:sp>
      <p:sp>
        <p:nvSpPr>
          <p:cNvPr id="13317" name="文本框 13316"/>
          <p:cNvSpPr txBox="1"/>
          <p:nvPr/>
        </p:nvSpPr>
        <p:spPr>
          <a:xfrm>
            <a:off x="660400" y="3684892"/>
            <a:ext cx="61928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 a(b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+c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)+b(c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lang="zh-CN" altLang="en-US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≥ 4abc.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文本框 14341"/>
          <p:cNvSpPr txBox="1"/>
          <p:nvPr/>
        </p:nvSpPr>
        <p:spPr>
          <a:xfrm>
            <a:off x="609844" y="1268342"/>
            <a:ext cx="1676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</a:p>
        </p:txBody>
      </p:sp>
      <p:sp>
        <p:nvSpPr>
          <p:cNvPr id="14344" name="云形标注 14343"/>
          <p:cNvSpPr/>
          <p:nvPr/>
        </p:nvSpPr>
        <p:spPr>
          <a:xfrm>
            <a:off x="6617545" y="1827935"/>
            <a:ext cx="1944687" cy="936625"/>
          </a:xfrm>
          <a:prstGeom prst="cloudCallout">
            <a:avLst>
              <a:gd name="adj1" fmla="val -104050"/>
              <a:gd name="adj2" fmla="val -852"/>
            </a:avLst>
          </a:prstGeom>
          <a:solidFill>
            <a:srgbClr val="CCFFFF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</a:p>
        </p:txBody>
      </p:sp>
      <p:sp>
        <p:nvSpPr>
          <p:cNvPr id="14345" name="文本框 14344"/>
          <p:cNvSpPr txBox="1"/>
          <p:nvPr/>
        </p:nvSpPr>
        <p:spPr>
          <a:xfrm>
            <a:off x="660400" y="2018268"/>
            <a:ext cx="4735565" cy="400110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这些证明过程有什么相似点？</a:t>
            </a:r>
          </a:p>
        </p:txBody>
      </p:sp>
      <p:sp>
        <p:nvSpPr>
          <p:cNvPr id="14346" name="文本框 14345"/>
          <p:cNvSpPr txBox="1"/>
          <p:nvPr/>
        </p:nvSpPr>
        <p:spPr>
          <a:xfrm>
            <a:off x="660400" y="3762273"/>
            <a:ext cx="5111750" cy="1015663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这些证明过程都是从已知条件和某些数学定义、公理、定理等出发，通过推理推导出所要的结论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14347" name="图片 14346" descr="6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82689" y="2949473"/>
            <a:ext cx="1366837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图片 14347" descr="6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62414" y="2949473"/>
            <a:ext cx="1366837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43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143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文本框 15365"/>
          <p:cNvSpPr txBox="1"/>
          <p:nvPr/>
        </p:nvSpPr>
        <p:spPr>
          <a:xfrm>
            <a:off x="673907" y="1582708"/>
            <a:ext cx="10844993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一般地，利用已知条件和某些数学定义、公理、定理等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经过一系列的推理论证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最后推导出所要证明的结论成立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这种证明方法叫做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综合法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其特点是“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由因导果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1182598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2122</Words>
  <Application>Microsoft Office PowerPoint</Application>
  <PresentationFormat>宽屏</PresentationFormat>
  <Paragraphs>230</Paragraphs>
  <Slides>34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58</cp:revision>
  <dcterms:created xsi:type="dcterms:W3CDTF">2020-08-16T11:59:00Z</dcterms:created>
  <dcterms:modified xsi:type="dcterms:W3CDTF">2021-01-09T10:13:21Z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