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4" r:id="rId2"/>
    <p:sldId id="257" r:id="rId3"/>
    <p:sldId id="258" r:id="rId4"/>
    <p:sldId id="259" r:id="rId5"/>
    <p:sldId id="266" r:id="rId6"/>
    <p:sldId id="267" r:id="rId7"/>
    <p:sldId id="268" r:id="rId8"/>
    <p:sldId id="270" r:id="rId9"/>
    <p:sldId id="271" r:id="rId10"/>
    <p:sldId id="272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4" r:id="rId19"/>
    <p:sldId id="285" r:id="rId20"/>
    <p:sldId id="289" r:id="rId21"/>
    <p:sldId id="290" r:id="rId22"/>
    <p:sldId id="291" r:id="rId23"/>
    <p:sldId id="292" r:id="rId24"/>
    <p:sldId id="293" r:id="rId25"/>
    <p:sldId id="287" r:id="rId26"/>
    <p:sldId id="295" r:id="rId27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65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3">
          <p15:clr>
            <a:srgbClr val="A4A3A4"/>
          </p15:clr>
        </p15:guide>
        <p15:guide id="5" orient="horz" pos="38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6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6" y="108"/>
      </p:cViewPr>
      <p:guideLst>
        <p:guide pos="416"/>
        <p:guide pos="7265"/>
        <p:guide orient="horz" pos="600"/>
        <p:guide orient="horz" pos="663"/>
        <p:guide orient="horz" pos="38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B447F282-70BA-4026-8A71-7633CC1200AA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D50268C-FBA7-4454-B9F3-6E1AB2FD2EDA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6C6E4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6C6E4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9.wmf"/><Relationship Id="rId2" Type="http://schemas.openxmlformats.org/officeDocument/2006/relationships/oleObject" Target="../embeddings/oleObject10.bin"/><Relationship Id="rId16" Type="http://schemas.openxmlformats.org/officeDocument/2006/relationships/oleObject" Target="../embeddings/oleObject17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26.bin"/><Relationship Id="rId3" Type="http://schemas.openxmlformats.org/officeDocument/2006/relationships/image" Target="../media/image16.wmf"/><Relationship Id="rId21" Type="http://schemas.openxmlformats.org/officeDocument/2006/relationships/image" Target="../media/image18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17.wmf"/><Relationship Id="rId2" Type="http://schemas.openxmlformats.org/officeDocument/2006/relationships/oleObject" Target="../embeddings/oleObject18.bin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0.wmf"/><Relationship Id="rId5" Type="http://schemas.openxmlformats.org/officeDocument/2006/relationships/image" Target="../media/image12.wmf"/><Relationship Id="rId15" Type="http://schemas.openxmlformats.org/officeDocument/2006/relationships/image" Target="../media/image14.wmf"/><Relationship Id="rId23" Type="http://schemas.openxmlformats.org/officeDocument/2006/relationships/image" Target="../media/image19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34.bin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3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5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4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4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46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图片 7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8" r="51725" b="72165"/>
          <a:stretch>
            <a:fillRect/>
          </a:stretch>
        </p:blipFill>
        <p:spPr>
          <a:xfrm>
            <a:off x="-98534" y="-398398"/>
            <a:ext cx="2006767" cy="2289260"/>
          </a:xfrm>
          <a:custGeom>
            <a:avLst/>
            <a:gdLst>
              <a:gd name="connsiteX0" fmla="*/ 35683 w 2006767"/>
              <a:gd name="connsiteY0" fmla="*/ 0 h 2289260"/>
              <a:gd name="connsiteX1" fmla="*/ 1159724 w 2006767"/>
              <a:gd name="connsiteY1" fmla="*/ 0 h 2289260"/>
              <a:gd name="connsiteX2" fmla="*/ 2006767 w 2006767"/>
              <a:gd name="connsiteY2" fmla="*/ 936336 h 2289260"/>
              <a:gd name="connsiteX3" fmla="*/ 511221 w 2006767"/>
              <a:gd name="connsiteY3" fmla="*/ 2289260 h 2289260"/>
              <a:gd name="connsiteX4" fmla="*/ 0 w 2006767"/>
              <a:gd name="connsiteY4" fmla="*/ 1724147 h 2289260"/>
              <a:gd name="connsiteX5" fmla="*/ 0 w 2006767"/>
              <a:gd name="connsiteY5" fmla="*/ 32280 h 2289260"/>
              <a:gd name="connsiteX6" fmla="*/ 35683 w 2006767"/>
              <a:gd name="connsiteY6" fmla="*/ 0 h 228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6767" h="2289260">
                <a:moveTo>
                  <a:pt x="35683" y="0"/>
                </a:moveTo>
                <a:lnTo>
                  <a:pt x="1159724" y="0"/>
                </a:lnTo>
                <a:lnTo>
                  <a:pt x="2006767" y="936336"/>
                </a:lnTo>
                <a:lnTo>
                  <a:pt x="511221" y="2289260"/>
                </a:lnTo>
                <a:lnTo>
                  <a:pt x="0" y="1724147"/>
                </a:lnTo>
                <a:lnTo>
                  <a:pt x="0" y="32280"/>
                </a:lnTo>
                <a:lnTo>
                  <a:pt x="35683" y="0"/>
                </a:lnTo>
                <a:close/>
              </a:path>
            </a:pathLst>
          </a:custGeom>
        </p:spPr>
      </p:pic>
      <p:pic>
        <p:nvPicPr>
          <p:cNvPr id="73" name="图片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7" t="12086" r="26280" b="53280"/>
          <a:stretch>
            <a:fillRect/>
          </a:stretch>
        </p:blipFill>
        <p:spPr>
          <a:xfrm>
            <a:off x="453520" y="595617"/>
            <a:ext cx="2848470" cy="2848470"/>
          </a:xfrm>
          <a:custGeom>
            <a:avLst/>
            <a:gdLst>
              <a:gd name="connsiteX0" fmla="*/ 1495546 w 2848470"/>
              <a:gd name="connsiteY0" fmla="*/ 0 h 2848470"/>
              <a:gd name="connsiteX1" fmla="*/ 2848470 w 2848470"/>
              <a:gd name="connsiteY1" fmla="*/ 1495546 h 2848470"/>
              <a:gd name="connsiteX2" fmla="*/ 1352924 w 2848470"/>
              <a:gd name="connsiteY2" fmla="*/ 2848470 h 2848470"/>
              <a:gd name="connsiteX3" fmla="*/ 0 w 2848470"/>
              <a:gd name="connsiteY3" fmla="*/ 1352924 h 2848470"/>
              <a:gd name="connsiteX4" fmla="*/ 1495546 w 2848470"/>
              <a:gd name="connsiteY4" fmla="*/ 0 h 2848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8470" h="2848470">
                <a:moveTo>
                  <a:pt x="1495546" y="0"/>
                </a:moveTo>
                <a:lnTo>
                  <a:pt x="2848470" y="1495546"/>
                </a:lnTo>
                <a:lnTo>
                  <a:pt x="1352924" y="2848470"/>
                </a:lnTo>
                <a:lnTo>
                  <a:pt x="0" y="1352924"/>
                </a:lnTo>
                <a:lnTo>
                  <a:pt x="1495546" y="0"/>
                </a:lnTo>
                <a:close/>
              </a:path>
            </a:pathLst>
          </a:custGeom>
        </p:spPr>
      </p:pic>
      <p:pic>
        <p:nvPicPr>
          <p:cNvPr id="72" name="图片 7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8" t="22472" r="54648" b="32396"/>
          <a:stretch>
            <a:fillRect/>
          </a:stretch>
        </p:blipFill>
        <p:spPr>
          <a:xfrm>
            <a:off x="-98534" y="1449804"/>
            <a:ext cx="1846648" cy="3711861"/>
          </a:xfrm>
          <a:custGeom>
            <a:avLst/>
            <a:gdLst>
              <a:gd name="connsiteX0" fmla="*/ 0 w 1846648"/>
              <a:gd name="connsiteY0" fmla="*/ 0 h 3711861"/>
              <a:gd name="connsiteX1" fmla="*/ 1846648 w 1846648"/>
              <a:gd name="connsiteY1" fmla="*/ 2041318 h 3711861"/>
              <a:gd name="connsiteX2" fmla="*/ 0 w 1846648"/>
              <a:gd name="connsiteY2" fmla="*/ 3711861 h 3711861"/>
              <a:gd name="connsiteX3" fmla="*/ 0 w 1846648"/>
              <a:gd name="connsiteY3" fmla="*/ 0 h 371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6648" h="3711861">
                <a:moveTo>
                  <a:pt x="0" y="0"/>
                </a:moveTo>
                <a:lnTo>
                  <a:pt x="1846648" y="2041318"/>
                </a:lnTo>
                <a:lnTo>
                  <a:pt x="0" y="371186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71" name="图片 7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97" t="30802" b="34564"/>
          <a:stretch>
            <a:fillRect/>
          </a:stretch>
        </p:blipFill>
        <p:spPr>
          <a:xfrm>
            <a:off x="1892995" y="2134857"/>
            <a:ext cx="2848471" cy="2848471"/>
          </a:xfrm>
          <a:custGeom>
            <a:avLst/>
            <a:gdLst>
              <a:gd name="connsiteX0" fmla="*/ 1495546 w 2848471"/>
              <a:gd name="connsiteY0" fmla="*/ 0 h 2848471"/>
              <a:gd name="connsiteX1" fmla="*/ 2848471 w 2848471"/>
              <a:gd name="connsiteY1" fmla="*/ 1495546 h 2848471"/>
              <a:gd name="connsiteX2" fmla="*/ 1352924 w 2848471"/>
              <a:gd name="connsiteY2" fmla="*/ 2848471 h 2848471"/>
              <a:gd name="connsiteX3" fmla="*/ 0 w 2848471"/>
              <a:gd name="connsiteY3" fmla="*/ 1352924 h 2848471"/>
              <a:gd name="connsiteX4" fmla="*/ 1495546 w 2848471"/>
              <a:gd name="connsiteY4" fmla="*/ 0 h 2848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8471" h="2848471">
                <a:moveTo>
                  <a:pt x="1495546" y="0"/>
                </a:moveTo>
                <a:lnTo>
                  <a:pt x="2848471" y="1495546"/>
                </a:lnTo>
                <a:lnTo>
                  <a:pt x="1352924" y="2848471"/>
                </a:lnTo>
                <a:lnTo>
                  <a:pt x="0" y="1352924"/>
                </a:lnTo>
                <a:lnTo>
                  <a:pt x="1495546" y="0"/>
                </a:lnTo>
                <a:close/>
              </a:path>
            </a:pathLst>
          </a:custGeom>
        </p:spPr>
      </p:pic>
      <p:pic>
        <p:nvPicPr>
          <p:cNvPr id="70" name="图片 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65" t="47839" r="28531" b="17527"/>
          <a:stretch>
            <a:fillRect/>
          </a:stretch>
        </p:blipFill>
        <p:spPr>
          <a:xfrm>
            <a:off x="330191" y="3536080"/>
            <a:ext cx="2848470" cy="2848471"/>
          </a:xfrm>
          <a:custGeom>
            <a:avLst/>
            <a:gdLst>
              <a:gd name="connsiteX0" fmla="*/ 1495546 w 2848470"/>
              <a:gd name="connsiteY0" fmla="*/ 0 h 2848471"/>
              <a:gd name="connsiteX1" fmla="*/ 2848470 w 2848470"/>
              <a:gd name="connsiteY1" fmla="*/ 1495547 h 2848471"/>
              <a:gd name="connsiteX2" fmla="*/ 1352924 w 2848470"/>
              <a:gd name="connsiteY2" fmla="*/ 2848471 h 2848471"/>
              <a:gd name="connsiteX3" fmla="*/ 0 w 2848470"/>
              <a:gd name="connsiteY3" fmla="*/ 1352924 h 2848471"/>
              <a:gd name="connsiteX4" fmla="*/ 1495546 w 2848470"/>
              <a:gd name="connsiteY4" fmla="*/ 0 h 2848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8470" h="2848471">
                <a:moveTo>
                  <a:pt x="1495546" y="0"/>
                </a:moveTo>
                <a:lnTo>
                  <a:pt x="2848470" y="1495547"/>
                </a:lnTo>
                <a:lnTo>
                  <a:pt x="1352924" y="2848471"/>
                </a:lnTo>
                <a:lnTo>
                  <a:pt x="0" y="1352924"/>
                </a:lnTo>
                <a:lnTo>
                  <a:pt x="1495546" y="0"/>
                </a:lnTo>
                <a:close/>
              </a:path>
            </a:pathLst>
          </a:custGeom>
        </p:spPr>
      </p:pic>
      <p:pic>
        <p:nvPicPr>
          <p:cNvPr id="69" name="图片 6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65" r="57063" b="11695"/>
          <a:stretch>
            <a:fillRect/>
          </a:stretch>
        </p:blipFill>
        <p:spPr>
          <a:xfrm>
            <a:off x="-736009" y="4952848"/>
            <a:ext cx="2351866" cy="1911326"/>
          </a:xfrm>
          <a:custGeom>
            <a:avLst/>
            <a:gdLst>
              <a:gd name="connsiteX0" fmla="*/ 998942 w 2351866"/>
              <a:gd name="connsiteY0" fmla="*/ 0 h 1911326"/>
              <a:gd name="connsiteX1" fmla="*/ 2351866 w 2351866"/>
              <a:gd name="connsiteY1" fmla="*/ 1495547 h 1911326"/>
              <a:gd name="connsiteX2" fmla="*/ 1892257 w 2351866"/>
              <a:gd name="connsiteY2" fmla="*/ 1911326 h 1911326"/>
              <a:gd name="connsiteX3" fmla="*/ 8546 w 2351866"/>
              <a:gd name="connsiteY3" fmla="*/ 1911326 h 1911326"/>
              <a:gd name="connsiteX4" fmla="*/ 0 w 2351866"/>
              <a:gd name="connsiteY4" fmla="*/ 1901879 h 1911326"/>
              <a:gd name="connsiteX5" fmla="*/ 0 w 2351866"/>
              <a:gd name="connsiteY5" fmla="*/ 903679 h 1911326"/>
              <a:gd name="connsiteX6" fmla="*/ 998942 w 2351866"/>
              <a:gd name="connsiteY6" fmla="*/ 0 h 1911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1866" h="1911326">
                <a:moveTo>
                  <a:pt x="998942" y="0"/>
                </a:moveTo>
                <a:lnTo>
                  <a:pt x="2351866" y="1495547"/>
                </a:lnTo>
                <a:lnTo>
                  <a:pt x="1892257" y="1911326"/>
                </a:lnTo>
                <a:lnTo>
                  <a:pt x="8546" y="1911326"/>
                </a:lnTo>
                <a:lnTo>
                  <a:pt x="0" y="1901879"/>
                </a:lnTo>
                <a:lnTo>
                  <a:pt x="0" y="903679"/>
                </a:lnTo>
                <a:lnTo>
                  <a:pt x="998942" y="0"/>
                </a:lnTo>
                <a:close/>
              </a:path>
            </a:pathLst>
          </a:custGeom>
        </p:spPr>
      </p:pic>
      <p:pic>
        <p:nvPicPr>
          <p:cNvPr id="68" name="图片 6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0" t="-6799" r="67189" b="100000"/>
          <a:stretch>
            <a:fillRect/>
          </a:stretch>
        </p:blipFill>
        <p:spPr>
          <a:xfrm>
            <a:off x="-62851" y="-957608"/>
            <a:ext cx="1124041" cy="559210"/>
          </a:xfrm>
          <a:custGeom>
            <a:avLst/>
            <a:gdLst>
              <a:gd name="connsiteX0" fmla="*/ 618160 w 1124041"/>
              <a:gd name="connsiteY0" fmla="*/ 0 h 559210"/>
              <a:gd name="connsiteX1" fmla="*/ 1124041 w 1124041"/>
              <a:gd name="connsiteY1" fmla="*/ 559210 h 559210"/>
              <a:gd name="connsiteX2" fmla="*/ 0 w 1124041"/>
              <a:gd name="connsiteY2" fmla="*/ 559210 h 559210"/>
              <a:gd name="connsiteX3" fmla="*/ 618160 w 1124041"/>
              <a:gd name="connsiteY3" fmla="*/ 0 h 559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4041" h="559210">
                <a:moveTo>
                  <a:pt x="618160" y="0"/>
                </a:moveTo>
                <a:lnTo>
                  <a:pt x="1124041" y="559210"/>
                </a:lnTo>
                <a:lnTo>
                  <a:pt x="0" y="559210"/>
                </a:lnTo>
                <a:lnTo>
                  <a:pt x="618160" y="0"/>
                </a:lnTo>
                <a:close/>
              </a:path>
            </a:pathLst>
          </a:cu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66" t="76053" r="100000" b="11810"/>
          <a:stretch>
            <a:fillRect/>
          </a:stretch>
        </p:blipFill>
        <p:spPr>
          <a:xfrm>
            <a:off x="-1232613" y="5856527"/>
            <a:ext cx="496604" cy="998200"/>
          </a:xfrm>
          <a:custGeom>
            <a:avLst/>
            <a:gdLst>
              <a:gd name="connsiteX0" fmla="*/ 496604 w 496604"/>
              <a:gd name="connsiteY0" fmla="*/ 0 h 998200"/>
              <a:gd name="connsiteX1" fmla="*/ 496604 w 496604"/>
              <a:gd name="connsiteY1" fmla="*/ 998200 h 998200"/>
              <a:gd name="connsiteX2" fmla="*/ 0 w 496604"/>
              <a:gd name="connsiteY2" fmla="*/ 449245 h 998200"/>
              <a:gd name="connsiteX3" fmla="*/ 496604 w 496604"/>
              <a:gd name="connsiteY3" fmla="*/ 0 h 99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604" h="998200">
                <a:moveTo>
                  <a:pt x="496604" y="0"/>
                </a:moveTo>
                <a:lnTo>
                  <a:pt x="496604" y="998200"/>
                </a:lnTo>
                <a:lnTo>
                  <a:pt x="0" y="449245"/>
                </a:lnTo>
                <a:lnTo>
                  <a:pt x="496604" y="0"/>
                </a:lnTo>
                <a:close/>
              </a:path>
            </a:pathLst>
          </a:custGeom>
        </p:spPr>
      </p:pic>
      <p:sp>
        <p:nvSpPr>
          <p:cNvPr id="57" name="任意多边形 56"/>
          <p:cNvSpPr/>
          <p:nvPr/>
        </p:nvSpPr>
        <p:spPr>
          <a:xfrm>
            <a:off x="1295222" y="6384552"/>
            <a:ext cx="11684284" cy="479622"/>
          </a:xfrm>
          <a:custGeom>
            <a:avLst/>
            <a:gdLst>
              <a:gd name="connsiteX0" fmla="*/ 517719 w 11684284"/>
              <a:gd name="connsiteY0" fmla="*/ 0 h 479622"/>
              <a:gd name="connsiteX1" fmla="*/ 11164686 w 11684284"/>
              <a:gd name="connsiteY1" fmla="*/ 0 h 479622"/>
              <a:gd name="connsiteX2" fmla="*/ 11684284 w 11684284"/>
              <a:gd name="connsiteY2" fmla="*/ 479622 h 479622"/>
              <a:gd name="connsiteX3" fmla="*/ 0 w 11684284"/>
              <a:gd name="connsiteY3" fmla="*/ 479622 h 479622"/>
              <a:gd name="connsiteX4" fmla="*/ 517719 w 11684284"/>
              <a:gd name="connsiteY4" fmla="*/ 0 h 479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284" h="479622">
                <a:moveTo>
                  <a:pt x="517719" y="0"/>
                </a:moveTo>
                <a:lnTo>
                  <a:pt x="11164686" y="0"/>
                </a:lnTo>
                <a:lnTo>
                  <a:pt x="11684284" y="479622"/>
                </a:lnTo>
                <a:lnTo>
                  <a:pt x="0" y="479622"/>
                </a:lnTo>
                <a:lnTo>
                  <a:pt x="517719" y="0"/>
                </a:lnTo>
                <a:close/>
              </a:path>
            </a:pathLst>
          </a:custGeom>
          <a:solidFill>
            <a:srgbClr val="6C6E4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4" name="组合 13"/>
            <p:cNvGrpSpPr/>
            <p:nvPr/>
          </p:nvGrpSpPr>
          <p:grpSpPr>
            <a:xfrm>
              <a:off x="6147269" y="3416721"/>
              <a:ext cx="5033250" cy="1504003"/>
              <a:chOff x="-4714868" y="2195786"/>
              <a:chExt cx="5033250" cy="1504003"/>
            </a:xfrm>
          </p:grpSpPr>
          <p:sp>
            <p:nvSpPr>
              <p:cNvPr id="1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6C6E4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7" name="组合 16"/>
              <p:cNvGrpSpPr/>
              <p:nvPr/>
            </p:nvGrpSpPr>
            <p:grpSpPr>
              <a:xfrm>
                <a:off x="-4714868" y="2195786"/>
                <a:ext cx="5033250" cy="831157"/>
                <a:chOff x="-4714868" y="2195786"/>
                <a:chExt cx="5033250" cy="831157"/>
              </a:xfrm>
            </p:grpSpPr>
            <p:sp>
              <p:nvSpPr>
                <p:cNvPr id="18" name="文本框 17"/>
                <p:cNvSpPr txBox="1"/>
                <p:nvPr/>
              </p:nvSpPr>
              <p:spPr>
                <a:xfrm>
                  <a:off x="-4714868" y="2808615"/>
                  <a:ext cx="5033249" cy="2183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0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50000"/>
                        </a:prst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PEOPLE'S EDUCATION PRESS HIGH SCHOOL MATHEMATICS ELECTIVE 2-2</a:t>
                  </a:r>
                </a:p>
              </p:txBody>
            </p:sp>
            <p:cxnSp>
              <p:nvCxnSpPr>
                <p:cNvPr id="19" name="直接连接符 1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0" name="文本占位符 19"/>
                <p:cNvSpPr txBox="1"/>
                <p:nvPr/>
              </p:nvSpPr>
              <p:spPr>
                <a:xfrm>
                  <a:off x="-4708756" y="2195786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3600" b="1" dirty="0">
                      <a:solidFill>
                        <a:srgbClr val="6C6E4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3.1.1</a:t>
                  </a:r>
                  <a:r>
                    <a:rPr lang="zh-CN" altLang="en-US" sz="3600" b="1" dirty="0">
                      <a:solidFill>
                        <a:srgbClr val="6C6E4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数系的扩充和复数的概念</a:t>
                  </a:r>
                </a:p>
              </p:txBody>
            </p:sp>
          </p:grpSp>
        </p:grpSp>
        <p:sp>
          <p:nvSpPr>
            <p:cNvPr id="1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3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章  数系的扩充与复数的引入</a:t>
              </a: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9922822" y="580377"/>
            <a:ext cx="4062342" cy="300975"/>
          </a:xfrm>
          <a:prstGeom prst="rect">
            <a:avLst/>
          </a:prstGeom>
          <a:solidFill>
            <a:srgbClr val="6C6E4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人教版高中数学选修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2-2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文本框 18434"/>
          <p:cNvSpPr txBox="1"/>
          <p:nvPr/>
        </p:nvSpPr>
        <p:spPr>
          <a:xfrm>
            <a:off x="660400" y="1335153"/>
            <a:ext cx="10151626" cy="923330"/>
          </a:xfrm>
          <a:prstGeom prst="rect">
            <a:avLst/>
          </a:prstGeom>
          <a:noFill/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复数集中任取两个数</a:t>
            </a:r>
            <a:r>
              <a:rPr lang="en-US" altLang="zh-CN" sz="20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a+bi,c+di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en-US" altLang="zh-CN" sz="20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a,b,c,d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∈R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),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两个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复数相等的充要条件是？</a:t>
            </a:r>
          </a:p>
        </p:txBody>
      </p:sp>
      <p:sp>
        <p:nvSpPr>
          <p:cNvPr id="18436" name="文本框 18435"/>
          <p:cNvSpPr txBox="1"/>
          <p:nvPr/>
        </p:nvSpPr>
        <p:spPr>
          <a:xfrm>
            <a:off x="660400" y="2547969"/>
            <a:ext cx="6127506" cy="430887"/>
          </a:xfrm>
          <a:prstGeom prst="rect">
            <a:avLst/>
          </a:prstGeom>
          <a:noFill/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我们规定：</a:t>
            </a:r>
            <a:r>
              <a:rPr lang="en-US" altLang="zh-CN" sz="20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a+bi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</a:t>
            </a:r>
            <a:r>
              <a:rPr lang="en-US" altLang="zh-CN" sz="20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c+di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相等的充要条件是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a=c</a:t>
            </a: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且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b=d.</a:t>
            </a:r>
          </a:p>
        </p:txBody>
      </p: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  <p:sp>
        <p:nvSpPr>
          <p:cNvPr id="17" name="矩形 16"/>
          <p:cNvSpPr/>
          <p:nvPr/>
        </p:nvSpPr>
        <p:spPr>
          <a:xfrm>
            <a:off x="630516" y="3652357"/>
            <a:ext cx="10888384" cy="96552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这里给出了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判断两个复数是否相等的依据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，而且也</a:t>
            </a:r>
            <a:r>
              <a:rPr lang="zh-CN" altLang="en-US" sz="2000" kern="0" dirty="0">
                <a:solidFill>
                  <a:srgbClr val="3333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给出了求复数值的依据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，即利用复数相等的条件，得到关于实数的方程（组），通过解方程（组）得到</a:t>
            </a:r>
            <a:r>
              <a:rPr lang="en-US" altLang="zh-CN" sz="20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a,b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的值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30516" y="3163527"/>
            <a:ext cx="279131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kern="0">
                <a:solidFill>
                  <a:srgbClr val="FF339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观 察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文本框 20484"/>
          <p:cNvSpPr txBox="1"/>
          <p:nvPr/>
        </p:nvSpPr>
        <p:spPr>
          <a:xfrm>
            <a:off x="616502" y="1294217"/>
            <a:ext cx="8717816" cy="4308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一般说来，两个复数只能说相等或不相等，而不能比较大小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20488" name="文本框 20487"/>
          <p:cNvSpPr txBox="1"/>
          <p:nvPr/>
        </p:nvSpPr>
        <p:spPr>
          <a:xfrm>
            <a:off x="616502" y="1976266"/>
            <a:ext cx="9617919" cy="4308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即：若两个复数都是实数，则可以比较大小；否则，不能比较大小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20491" name="文本框 20490"/>
          <p:cNvSpPr txBox="1"/>
          <p:nvPr/>
        </p:nvSpPr>
        <p:spPr>
          <a:xfrm>
            <a:off x="616502" y="2478590"/>
            <a:ext cx="11039203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因为不论怎样定义两个复数之间的一个关系，都不能使这种关系同时满足实数集中的大小关系的四条性质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8" grpId="0"/>
      <p:bldP spid="204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21505"/>
          <p:cNvSpPr txBox="1"/>
          <p:nvPr/>
        </p:nvSpPr>
        <p:spPr>
          <a:xfrm>
            <a:off x="107107" y="1313184"/>
            <a:ext cx="6049963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实数集中大小关系的四条性质如下：</a:t>
            </a:r>
          </a:p>
        </p:txBody>
      </p:sp>
      <p:sp>
        <p:nvSpPr>
          <p:cNvPr id="21507" name="文本框 21506"/>
          <p:cNvSpPr txBox="1"/>
          <p:nvPr/>
        </p:nvSpPr>
        <p:spPr>
          <a:xfrm>
            <a:off x="660400" y="1713294"/>
            <a:ext cx="8230645" cy="292759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对于任意实数</a:t>
            </a:r>
            <a:r>
              <a:rPr lang="en-US" altLang="zh-CN" sz="20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a,b,a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&lt;</a:t>
            </a:r>
            <a:r>
              <a:rPr lang="en-US" altLang="zh-CN" sz="20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b,a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en-US" altLang="zh-CN" sz="20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b,b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&lt;a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这三种情况</a:t>
            </a: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又且只有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一种成立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;</a:t>
            </a:r>
          </a:p>
          <a:p>
            <a:pPr marL="342900" indent="-342900">
              <a:lnSpc>
                <a:spcPct val="20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如果</a:t>
            </a:r>
            <a:r>
              <a:rPr lang="en-US" altLang="zh-CN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a&lt;</a:t>
            </a:r>
            <a:r>
              <a:rPr lang="en-US" altLang="zh-CN" sz="2000" kern="0" dirty="0" err="1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en-US" altLang="zh-CN" sz="2000" kern="0" dirty="0" err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en-US" altLang="zh-CN" sz="2000" kern="0" dirty="0" err="1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en-US" altLang="zh-CN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&lt;c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那么</a:t>
            </a:r>
            <a:r>
              <a:rPr lang="en-US" altLang="zh-CN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a&lt;c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;</a:t>
            </a:r>
          </a:p>
          <a:p>
            <a:pPr marL="342900" indent="-342900">
              <a:lnSpc>
                <a:spcPct val="20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如果</a:t>
            </a:r>
            <a:r>
              <a:rPr lang="en-US" altLang="zh-CN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a&lt;b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那么</a:t>
            </a:r>
            <a:r>
              <a:rPr lang="en-US" altLang="zh-CN" sz="2000" kern="0" dirty="0" err="1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a+c</a:t>
            </a:r>
            <a:r>
              <a:rPr lang="en-US" altLang="zh-CN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&lt;</a:t>
            </a:r>
            <a:r>
              <a:rPr lang="en-US" altLang="zh-CN" sz="2000" kern="0" dirty="0" err="1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b+c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;</a:t>
            </a:r>
          </a:p>
          <a:p>
            <a:pPr marL="342900" indent="-342900">
              <a:lnSpc>
                <a:spcPct val="20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如果</a:t>
            </a:r>
            <a:r>
              <a:rPr lang="en-US" altLang="zh-CN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a&lt;b</a:t>
            </a: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en-US" altLang="zh-CN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0&lt;c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那么</a:t>
            </a:r>
            <a:r>
              <a:rPr lang="en-US" altLang="zh-CN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ac&lt;</a:t>
            </a:r>
            <a:r>
              <a:rPr lang="en-US" altLang="zh-CN" sz="2000" kern="0" dirty="0" err="1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bc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矩形 22532"/>
          <p:cNvSpPr/>
          <p:nvPr/>
        </p:nvSpPr>
        <p:spPr>
          <a:xfrm>
            <a:off x="660400" y="1262023"/>
            <a:ext cx="7472362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33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复数集</a:t>
            </a:r>
            <a:r>
              <a:rPr lang="en-US" altLang="zh-CN" sz="2000" kern="0">
                <a:solidFill>
                  <a:srgbClr val="33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000" kern="0">
                <a:solidFill>
                  <a:srgbClr val="33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和实数集</a:t>
            </a:r>
            <a:r>
              <a:rPr lang="en-US" altLang="zh-CN" sz="2000" kern="0">
                <a:solidFill>
                  <a:srgbClr val="33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R</a:t>
            </a:r>
            <a:r>
              <a:rPr lang="zh-CN" altLang="en-US" sz="2000" kern="0">
                <a:solidFill>
                  <a:srgbClr val="33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之间有什么关系？</a:t>
            </a:r>
          </a:p>
        </p:txBody>
      </p:sp>
      <p:sp>
        <p:nvSpPr>
          <p:cNvPr id="22535" name="矩形 22534"/>
          <p:cNvSpPr/>
          <p:nvPr/>
        </p:nvSpPr>
        <p:spPr>
          <a:xfrm>
            <a:off x="660400" y="2300249"/>
            <a:ext cx="1229824" cy="40011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复数</a:t>
            </a:r>
            <a:r>
              <a:rPr lang="en-US" altLang="zh-CN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a+bi</a:t>
            </a:r>
          </a:p>
        </p:txBody>
      </p:sp>
      <p:sp>
        <p:nvSpPr>
          <p:cNvPr id="22536" name="文本框 22535"/>
          <p:cNvSpPr txBox="1"/>
          <p:nvPr/>
        </p:nvSpPr>
        <p:spPr>
          <a:xfrm>
            <a:off x="660400" y="3833654"/>
            <a:ext cx="4837575" cy="40011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由此看出：实数集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R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是复数集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的真子集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graphicFrame>
        <p:nvGraphicFramePr>
          <p:cNvPr id="22537" name="对象 22536"/>
          <p:cNvGraphicFramePr>
            <a:graphicFrameLocks noChangeAspect="1"/>
          </p:cNvGraphicFramePr>
          <p:nvPr/>
        </p:nvGraphicFramePr>
        <p:xfrm>
          <a:off x="1805007" y="1917438"/>
          <a:ext cx="3964953" cy="12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222500" imgH="736600" progId="Equation.DSMT4">
                  <p:embed/>
                </p:oleObj>
              </mc:Choice>
              <mc:Fallback>
                <p:oleObj r:id="rId2" imgW="2222500" imgH="736600" progId="Equation.DSMT4">
                  <p:embed/>
                  <p:pic>
                    <p:nvPicPr>
                      <p:cNvPr id="0" name="对象 2253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05007" y="1917438"/>
                        <a:ext cx="3964953" cy="1278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左大括号 23553"/>
          <p:cNvSpPr/>
          <p:nvPr/>
        </p:nvSpPr>
        <p:spPr>
          <a:xfrm>
            <a:off x="3347685" y="1693365"/>
            <a:ext cx="287337" cy="2447925"/>
          </a:xfrm>
          <a:prstGeom prst="leftBrace">
            <a:avLst>
              <a:gd name="adj1" fmla="val 70994"/>
              <a:gd name="adj2" fmla="val 50000"/>
            </a:avLst>
          </a:prstGeom>
          <a:noFill/>
          <a:ln w="9525">
            <a:noFill/>
          </a:ln>
        </p:spPr>
        <p:txBody>
          <a:bodyPr/>
          <a:lstStyle/>
          <a:p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55" name="左大括号 23554"/>
          <p:cNvSpPr/>
          <p:nvPr/>
        </p:nvSpPr>
        <p:spPr>
          <a:xfrm>
            <a:off x="3922359" y="1909265"/>
            <a:ext cx="144462" cy="2735263"/>
          </a:xfrm>
          <a:prstGeom prst="leftBrace">
            <a:avLst>
              <a:gd name="adj1" fmla="val 157784"/>
              <a:gd name="adj2" fmla="val 49042"/>
            </a:avLst>
          </a:prstGeom>
          <a:noFill/>
          <a:ln w="9525">
            <a:noFill/>
          </a:ln>
        </p:spPr>
        <p:txBody>
          <a:bodyPr/>
          <a:lstStyle/>
          <a:p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56" name="文本框 23555"/>
          <p:cNvSpPr txBox="1"/>
          <p:nvPr/>
        </p:nvSpPr>
        <p:spPr>
          <a:xfrm>
            <a:off x="39386" y="1262478"/>
            <a:ext cx="12280739" cy="4308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</a:t>
            </a:r>
            <a:r>
              <a:rPr lang="zh-CN" altLang="en-US" sz="2000" kern="0" dirty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复数集、实数集、虚数集、纯虚数集之间的关系，可以用下列图表示出来</a:t>
            </a:r>
            <a:r>
              <a:rPr lang="en-US" altLang="zh-CN" sz="2000" kern="0" dirty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23557" name="椭圆 23556"/>
          <p:cNvSpPr/>
          <p:nvPr/>
        </p:nvSpPr>
        <p:spPr>
          <a:xfrm>
            <a:off x="4571646" y="2772864"/>
            <a:ext cx="4535488" cy="2089150"/>
          </a:xfrm>
          <a:prstGeom prst="ellipse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58" name="椭圆 23557"/>
          <p:cNvSpPr/>
          <p:nvPr/>
        </p:nvSpPr>
        <p:spPr>
          <a:xfrm>
            <a:off x="3563584" y="2556964"/>
            <a:ext cx="5327650" cy="1728788"/>
          </a:xfrm>
          <a:prstGeom prst="ellipse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59" name="椭圆 23558"/>
          <p:cNvSpPr/>
          <p:nvPr/>
        </p:nvSpPr>
        <p:spPr>
          <a:xfrm>
            <a:off x="3058759" y="2485527"/>
            <a:ext cx="6337300" cy="2735262"/>
          </a:xfrm>
          <a:prstGeom prst="ellipse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61" name="椭圆 23560"/>
          <p:cNvSpPr/>
          <p:nvPr/>
        </p:nvSpPr>
        <p:spPr>
          <a:xfrm>
            <a:off x="3635022" y="2887730"/>
            <a:ext cx="5686425" cy="1861006"/>
          </a:xfrm>
          <a:prstGeom prst="ellipse">
            <a:avLst/>
          </a:prstGeom>
          <a:noFill/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虚数集               实数集</a:t>
            </a:r>
          </a:p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复数集                           </a:t>
            </a:r>
          </a:p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纯虚数集</a:t>
            </a:r>
          </a:p>
        </p:txBody>
      </p:sp>
      <p:sp>
        <p:nvSpPr>
          <p:cNvPr id="23562" name="直接连接符 23561"/>
          <p:cNvSpPr/>
          <p:nvPr/>
        </p:nvSpPr>
        <p:spPr>
          <a:xfrm>
            <a:off x="6155971" y="2556964"/>
            <a:ext cx="215900" cy="863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20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63" name="椭圆 23562"/>
          <p:cNvSpPr/>
          <p:nvPr/>
        </p:nvSpPr>
        <p:spPr>
          <a:xfrm>
            <a:off x="4282721" y="4069852"/>
            <a:ext cx="1944688" cy="6477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64" name="椭圆 23563"/>
          <p:cNvSpPr/>
          <p:nvPr/>
        </p:nvSpPr>
        <p:spPr>
          <a:xfrm>
            <a:off x="4930421" y="4212728"/>
            <a:ext cx="1512888" cy="649287"/>
          </a:xfrm>
          <a:prstGeom prst="ellipse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65" name="椭圆 23564"/>
          <p:cNvSpPr/>
          <p:nvPr/>
        </p:nvSpPr>
        <p:spPr>
          <a:xfrm>
            <a:off x="4643085" y="4212727"/>
            <a:ext cx="1512887" cy="431800"/>
          </a:xfrm>
          <a:prstGeom prst="ellipse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66" name="直接连接符 23565"/>
          <p:cNvSpPr/>
          <p:nvPr/>
        </p:nvSpPr>
        <p:spPr>
          <a:xfrm>
            <a:off x="6659210" y="4069852"/>
            <a:ext cx="287337" cy="10080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20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6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24577"/>
          <p:cNvSpPr/>
          <p:nvPr/>
        </p:nvSpPr>
        <p:spPr>
          <a:xfrm>
            <a:off x="0" y="1206432"/>
            <a:ext cx="11190758" cy="4308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000" kern="0" dirty="0">
                <a:solidFill>
                  <a:srgbClr val="0F102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</a:t>
            </a:r>
            <a:r>
              <a:rPr lang="zh-CN" altLang="en-US" sz="2000" kern="0" dirty="0">
                <a:solidFill>
                  <a:srgbClr val="0F102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说明下列数中，那些是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实数</a:t>
            </a:r>
            <a:r>
              <a:rPr lang="zh-CN" altLang="en-US" sz="2000" kern="0" dirty="0">
                <a:solidFill>
                  <a:srgbClr val="0F102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，哪些是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虚数</a:t>
            </a:r>
            <a:r>
              <a:rPr lang="zh-CN" altLang="en-US" sz="2000" kern="0" dirty="0">
                <a:solidFill>
                  <a:srgbClr val="0F102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，哪些是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纯虚数</a:t>
            </a:r>
            <a:r>
              <a:rPr lang="zh-CN" altLang="en-US" sz="2000" kern="0" dirty="0">
                <a:solidFill>
                  <a:srgbClr val="0F102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，并指出复数的实部与虚部</a:t>
            </a:r>
            <a:r>
              <a:rPr lang="en-US" altLang="zh-CN" sz="2000" kern="0" dirty="0">
                <a:solidFill>
                  <a:srgbClr val="0F102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graphicFrame>
        <p:nvGraphicFramePr>
          <p:cNvPr id="24579" name="对象 24578"/>
          <p:cNvGraphicFramePr>
            <a:graphicFrameLocks noChangeAspect="1"/>
          </p:cNvGraphicFramePr>
          <p:nvPr/>
        </p:nvGraphicFramePr>
        <p:xfrm>
          <a:off x="1228558" y="2419553"/>
          <a:ext cx="1219833" cy="637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95300" imgH="241300" progId="Equation.DSMT4">
                  <p:embed/>
                </p:oleObj>
              </mc:Choice>
              <mc:Fallback>
                <p:oleObj r:id="rId2" imgW="495300" imgH="241300" progId="Equation.DSMT4">
                  <p:embed/>
                  <p:pic>
                    <p:nvPicPr>
                      <p:cNvPr id="0" name="对象 2457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28558" y="2419553"/>
                        <a:ext cx="1219833" cy="6373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对象 24582"/>
          <p:cNvGraphicFramePr>
            <a:graphicFrameLocks noChangeAspect="1"/>
          </p:cNvGraphicFramePr>
          <p:nvPr/>
        </p:nvGraphicFramePr>
        <p:xfrm>
          <a:off x="3246271" y="2513492"/>
          <a:ext cx="1037888" cy="506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457200" imgH="203200" progId="Equation.DSMT4">
                  <p:embed/>
                </p:oleObj>
              </mc:Choice>
              <mc:Fallback>
                <p:oleObj r:id="rId4" imgW="457200" imgH="203200" progId="Equation.DSMT4">
                  <p:embed/>
                  <p:pic>
                    <p:nvPicPr>
                      <p:cNvPr id="0" name="对象 2458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46271" y="2513492"/>
                        <a:ext cx="1037888" cy="50692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对象 24583"/>
          <p:cNvGraphicFramePr>
            <a:graphicFrameLocks noChangeAspect="1"/>
          </p:cNvGraphicFramePr>
          <p:nvPr/>
        </p:nvGraphicFramePr>
        <p:xfrm>
          <a:off x="4973471" y="2318883"/>
          <a:ext cx="986394" cy="93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41300" imgH="393700" progId="Equation.DSMT4">
                  <p:embed/>
                </p:oleObj>
              </mc:Choice>
              <mc:Fallback>
                <p:oleObj r:id="rId6" imgW="241300" imgH="393700" progId="Equation.DSMT4">
                  <p:embed/>
                  <p:pic>
                    <p:nvPicPr>
                      <p:cNvPr id="0" name="对象 2458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73471" y="2318883"/>
                        <a:ext cx="986394" cy="934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对象 24584"/>
          <p:cNvGraphicFramePr>
            <a:graphicFrameLocks noChangeAspect="1"/>
          </p:cNvGraphicFramePr>
          <p:nvPr/>
        </p:nvGraphicFramePr>
        <p:xfrm>
          <a:off x="6773696" y="2393847"/>
          <a:ext cx="465734" cy="571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165100" imgH="203200" progId="Equation.DSMT4">
                  <p:embed/>
                </p:oleObj>
              </mc:Choice>
              <mc:Fallback>
                <p:oleObj r:id="rId8" imgW="165100" imgH="203200" progId="Equation.DSMT4">
                  <p:embed/>
                  <p:pic>
                    <p:nvPicPr>
                      <p:cNvPr id="0" name="对象 2458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73696" y="2393847"/>
                        <a:ext cx="465734" cy="5710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对象 24585"/>
          <p:cNvGraphicFramePr>
            <a:graphicFrameLocks noChangeAspect="1"/>
          </p:cNvGraphicFramePr>
          <p:nvPr/>
        </p:nvGraphicFramePr>
        <p:xfrm>
          <a:off x="1373020" y="3730722"/>
          <a:ext cx="529815" cy="673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190500" imgH="228600" progId="Equation.DSMT4">
                  <p:embed/>
                </p:oleObj>
              </mc:Choice>
              <mc:Fallback>
                <p:oleObj r:id="rId10" imgW="190500" imgH="228600" progId="Equation.DSMT4">
                  <p:embed/>
                  <p:pic>
                    <p:nvPicPr>
                      <p:cNvPr id="0" name="对象 2458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73020" y="3730722"/>
                        <a:ext cx="529815" cy="67399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对象 24586"/>
          <p:cNvGraphicFramePr>
            <a:graphicFrameLocks noChangeAspect="1"/>
          </p:cNvGraphicFramePr>
          <p:nvPr/>
        </p:nvGraphicFramePr>
        <p:xfrm>
          <a:off x="2525546" y="3762188"/>
          <a:ext cx="1142020" cy="755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635000" imgH="304800" progId="Equation.DSMT4">
                  <p:embed/>
                </p:oleObj>
              </mc:Choice>
              <mc:Fallback>
                <p:oleObj r:id="rId12" imgW="635000" imgH="304800" progId="Equation.DSMT4">
                  <p:embed/>
                  <p:pic>
                    <p:nvPicPr>
                      <p:cNvPr id="0" name="对象 2458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525546" y="3762188"/>
                        <a:ext cx="1142020" cy="75524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对象 24587"/>
          <p:cNvGraphicFramePr>
            <a:graphicFrameLocks noChangeAspect="1"/>
          </p:cNvGraphicFramePr>
          <p:nvPr/>
        </p:nvGraphicFramePr>
        <p:xfrm>
          <a:off x="4470232" y="3853211"/>
          <a:ext cx="1350284" cy="621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4" imgW="558800" imgH="241300" progId="Equation.DSMT4">
                  <p:embed/>
                </p:oleObj>
              </mc:Choice>
              <mc:Fallback>
                <p:oleObj r:id="rId14" imgW="558800" imgH="241300" progId="Equation.DSMT4">
                  <p:embed/>
                  <p:pic>
                    <p:nvPicPr>
                      <p:cNvPr id="0" name="对象 2458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470232" y="3853211"/>
                        <a:ext cx="1350284" cy="6213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9" name="爆炸形 2 24588"/>
          <p:cNvSpPr/>
          <p:nvPr/>
        </p:nvSpPr>
        <p:spPr>
          <a:xfrm>
            <a:off x="8791576" y="1637319"/>
            <a:ext cx="1873250" cy="1628775"/>
          </a:xfrm>
          <a:prstGeom prst="irregularSeal2">
            <a:avLst/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r>
              <a:rPr lang="zh-CN" altLang="en-US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</a:t>
            </a:r>
          </a:p>
        </p:txBody>
      </p:sp>
      <p:graphicFrame>
        <p:nvGraphicFramePr>
          <p:cNvPr id="24590" name="对象 24589"/>
          <p:cNvGraphicFramePr>
            <a:graphicFrameLocks noChangeAspect="1"/>
          </p:cNvGraphicFramePr>
          <p:nvPr/>
        </p:nvGraphicFramePr>
        <p:xfrm>
          <a:off x="6629234" y="3870837"/>
          <a:ext cx="986394" cy="478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6" imgW="419100" imgH="203200" progId="Equation.DSMT4">
                  <p:embed/>
                </p:oleObj>
              </mc:Choice>
              <mc:Fallback>
                <p:oleObj r:id="rId16" imgW="419100" imgH="203200" progId="Equation.DSMT4">
                  <p:embed/>
                  <p:pic>
                    <p:nvPicPr>
                      <p:cNvPr id="0" name="对象 2458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629234" y="3870837"/>
                        <a:ext cx="986394" cy="47832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框 25601"/>
          <p:cNvSpPr txBox="1"/>
          <p:nvPr/>
        </p:nvSpPr>
        <p:spPr>
          <a:xfrm>
            <a:off x="711059" y="1265937"/>
            <a:ext cx="5688013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</a:t>
            </a:r>
          </a:p>
        </p:txBody>
      </p:sp>
      <p:grpSp>
        <p:nvGrpSpPr>
          <p:cNvPr id="25606" name="组合 25605"/>
          <p:cNvGrpSpPr/>
          <p:nvPr/>
        </p:nvGrpSpPr>
        <p:grpSpPr>
          <a:xfrm>
            <a:off x="687925" y="1793047"/>
            <a:ext cx="3419475" cy="466725"/>
            <a:chOff x="0" y="55"/>
            <a:chExt cx="2154" cy="294"/>
          </a:xfrm>
        </p:grpSpPr>
        <p:sp>
          <p:nvSpPr>
            <p:cNvPr id="25607" name="文本框 25606"/>
            <p:cNvSpPr txBox="1"/>
            <p:nvPr/>
          </p:nvSpPr>
          <p:spPr>
            <a:xfrm>
              <a:off x="0" y="91"/>
              <a:ext cx="998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kern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实数</a:t>
              </a:r>
              <a:r>
                <a:rPr lang="en-US" altLang="zh-CN" sz="2000" kern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:</a:t>
              </a:r>
            </a:p>
          </p:txBody>
        </p:sp>
        <p:graphicFrame>
          <p:nvGraphicFramePr>
            <p:cNvPr id="25608" name="对象 25607"/>
            <p:cNvGraphicFramePr>
              <a:graphicFrameLocks noChangeAspect="1"/>
            </p:cNvGraphicFramePr>
            <p:nvPr/>
          </p:nvGraphicFramePr>
          <p:xfrm>
            <a:off x="545" y="55"/>
            <a:ext cx="229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190500" imgH="228600" progId="Equation.DSMT4">
                    <p:embed/>
                  </p:oleObj>
                </mc:Choice>
                <mc:Fallback>
                  <p:oleObj r:id="rId2" imgW="190500" imgH="228600" progId="Equation.DSMT4">
                    <p:embed/>
                    <p:pic>
                      <p:nvPicPr>
                        <p:cNvPr id="0" name="对象 25607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545" y="55"/>
                          <a:ext cx="229" cy="29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9" name="对象 25608"/>
            <p:cNvGraphicFramePr>
              <a:graphicFrameLocks noChangeAspect="1"/>
            </p:cNvGraphicFramePr>
            <p:nvPr/>
          </p:nvGraphicFramePr>
          <p:xfrm>
            <a:off x="883" y="78"/>
            <a:ext cx="504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495300" imgH="241300" progId="Equation.DSMT4">
                    <p:embed/>
                  </p:oleObj>
                </mc:Choice>
                <mc:Fallback>
                  <p:oleObj r:id="rId4" imgW="495300" imgH="241300" progId="Equation.DSMT4">
                    <p:embed/>
                    <p:pic>
                      <p:nvPicPr>
                        <p:cNvPr id="0" name="对象 25608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883" y="78"/>
                          <a:ext cx="504" cy="2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0" name="对象 25609"/>
            <p:cNvGraphicFramePr>
              <a:graphicFrameLocks noChangeAspect="1"/>
            </p:cNvGraphicFramePr>
            <p:nvPr/>
          </p:nvGraphicFramePr>
          <p:xfrm>
            <a:off x="1449" y="102"/>
            <a:ext cx="477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457200" imgH="203200" progId="Equation.DSMT4">
                    <p:embed/>
                  </p:oleObj>
                </mc:Choice>
                <mc:Fallback>
                  <p:oleObj r:id="rId6" imgW="457200" imgH="203200" progId="Equation.DSMT4">
                    <p:embed/>
                    <p:pic>
                      <p:nvPicPr>
                        <p:cNvPr id="0" name="对象 25609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449" y="102"/>
                          <a:ext cx="477" cy="23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1" name="对象 25610"/>
            <p:cNvGraphicFramePr>
              <a:graphicFrameLocks noChangeAspect="1"/>
            </p:cNvGraphicFramePr>
            <p:nvPr/>
          </p:nvGraphicFramePr>
          <p:xfrm>
            <a:off x="1959" y="110"/>
            <a:ext cx="195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8" imgW="165100" imgH="203200" progId="Equation.DSMT4">
                    <p:embed/>
                  </p:oleObj>
                </mc:Choice>
                <mc:Fallback>
                  <p:oleObj r:id="rId8" imgW="165100" imgH="203200" progId="Equation.DSMT4">
                    <p:embed/>
                    <p:pic>
                      <p:nvPicPr>
                        <p:cNvPr id="0" name="对象 25610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959" y="110"/>
                          <a:ext cx="195" cy="23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612" name="组合 25611"/>
          <p:cNvGrpSpPr/>
          <p:nvPr/>
        </p:nvGrpSpPr>
        <p:grpSpPr>
          <a:xfrm>
            <a:off x="568888" y="2534409"/>
            <a:ext cx="4453502" cy="1811338"/>
            <a:chOff x="0" y="-27"/>
            <a:chExt cx="2806" cy="1141"/>
          </a:xfrm>
        </p:grpSpPr>
        <p:sp>
          <p:nvSpPr>
            <p:cNvPr id="25613" name="文本框 25612"/>
            <p:cNvSpPr txBox="1"/>
            <p:nvPr/>
          </p:nvSpPr>
          <p:spPr>
            <a:xfrm>
              <a:off x="0" y="136"/>
              <a:ext cx="1724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kern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纯虚数</a:t>
              </a:r>
              <a:r>
                <a:rPr lang="en-US" altLang="zh-CN" sz="2000" kern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:</a:t>
              </a:r>
            </a:p>
          </p:txBody>
        </p:sp>
        <p:sp>
          <p:nvSpPr>
            <p:cNvPr id="25614" name="文本框 25613"/>
            <p:cNvSpPr txBox="1"/>
            <p:nvPr/>
          </p:nvSpPr>
          <p:spPr>
            <a:xfrm>
              <a:off x="1412" y="182"/>
              <a:ext cx="1043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是虚部</a:t>
              </a:r>
            </a:p>
          </p:txBody>
        </p:sp>
        <p:sp>
          <p:nvSpPr>
            <p:cNvPr id="25615" name="文本框 25614"/>
            <p:cNvSpPr txBox="1"/>
            <p:nvPr/>
          </p:nvSpPr>
          <p:spPr>
            <a:xfrm>
              <a:off x="1763" y="794"/>
              <a:ext cx="1043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是虚部</a:t>
              </a:r>
            </a:p>
          </p:txBody>
        </p:sp>
        <p:graphicFrame>
          <p:nvGraphicFramePr>
            <p:cNvPr id="25616" name="对象 25615"/>
            <p:cNvGraphicFramePr>
              <a:graphicFrameLocks noChangeAspect="1"/>
            </p:cNvGraphicFramePr>
            <p:nvPr/>
          </p:nvGraphicFramePr>
          <p:xfrm>
            <a:off x="1210" y="735"/>
            <a:ext cx="572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0" imgW="393700" imgH="228600" progId="Equation.DSMT4">
                    <p:embed/>
                  </p:oleObj>
                </mc:Choice>
                <mc:Fallback>
                  <p:oleObj r:id="rId10" imgW="393700" imgH="228600" progId="Equation.DSMT4">
                    <p:embed/>
                    <p:pic>
                      <p:nvPicPr>
                        <p:cNvPr id="0" name="对象 25615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210" y="735"/>
                          <a:ext cx="572" cy="3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7" name="对象 25616"/>
            <p:cNvGraphicFramePr>
              <a:graphicFrameLocks noChangeAspect="1"/>
            </p:cNvGraphicFramePr>
            <p:nvPr/>
          </p:nvGraphicFramePr>
          <p:xfrm>
            <a:off x="1136" y="-27"/>
            <a:ext cx="295" cy="5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2" imgW="152400" imgH="393700" progId="Equation.DSMT4">
                    <p:embed/>
                  </p:oleObj>
                </mc:Choice>
                <mc:Fallback>
                  <p:oleObj r:id="rId12" imgW="152400" imgH="393700" progId="Equation.DSMT4">
                    <p:embed/>
                    <p:pic>
                      <p:nvPicPr>
                        <p:cNvPr id="0" name="对象 25616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1136" y="-27"/>
                          <a:ext cx="295" cy="50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8" name="对象 25617"/>
            <p:cNvGraphicFramePr>
              <a:graphicFrameLocks noChangeAspect="1"/>
            </p:cNvGraphicFramePr>
            <p:nvPr/>
          </p:nvGraphicFramePr>
          <p:xfrm>
            <a:off x="653" y="13"/>
            <a:ext cx="525" cy="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4" imgW="241300" imgH="393700" progId="Equation.DSMT4">
                    <p:embed/>
                  </p:oleObj>
                </mc:Choice>
                <mc:Fallback>
                  <p:oleObj r:id="rId14" imgW="241300" imgH="393700" progId="Equation.DSMT4">
                    <p:embed/>
                    <p:pic>
                      <p:nvPicPr>
                        <p:cNvPr id="0" name="对象 25617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653" y="13"/>
                          <a:ext cx="525" cy="49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9" name="对象 25618"/>
            <p:cNvGraphicFramePr>
              <a:graphicFrameLocks noChangeAspect="1"/>
            </p:cNvGraphicFramePr>
            <p:nvPr/>
          </p:nvGraphicFramePr>
          <p:xfrm>
            <a:off x="563" y="702"/>
            <a:ext cx="624" cy="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6" imgW="635000" imgH="304800" progId="Equation.DSMT4">
                    <p:embed/>
                  </p:oleObj>
                </mc:Choice>
                <mc:Fallback>
                  <p:oleObj r:id="rId16" imgW="635000" imgH="304800" progId="Equation.DSMT4">
                    <p:embed/>
                    <p:pic>
                      <p:nvPicPr>
                        <p:cNvPr id="0" name="对象 25618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563" y="702"/>
                          <a:ext cx="624" cy="41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620" name="组合 25619"/>
          <p:cNvGrpSpPr/>
          <p:nvPr/>
        </p:nvGrpSpPr>
        <p:grpSpPr>
          <a:xfrm>
            <a:off x="660400" y="4515609"/>
            <a:ext cx="6245468" cy="1425574"/>
            <a:chOff x="-968" y="-593"/>
            <a:chExt cx="3935" cy="898"/>
          </a:xfrm>
        </p:grpSpPr>
        <p:sp>
          <p:nvSpPr>
            <p:cNvPr id="25621" name="文本框 25620"/>
            <p:cNvSpPr txBox="1"/>
            <p:nvPr/>
          </p:nvSpPr>
          <p:spPr>
            <a:xfrm>
              <a:off x="-968" y="-481"/>
              <a:ext cx="1179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虚数</a:t>
              </a: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:</a:t>
              </a:r>
            </a:p>
          </p:txBody>
        </p:sp>
        <p:sp>
          <p:nvSpPr>
            <p:cNvPr id="25622" name="文本框 25621"/>
            <p:cNvSpPr txBox="1"/>
            <p:nvPr/>
          </p:nvSpPr>
          <p:spPr>
            <a:xfrm>
              <a:off x="334" y="-493"/>
              <a:ext cx="1588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kern="0" dirty="0">
                  <a:solidFill>
                    <a:srgbClr val="99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是实部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,</a:t>
              </a:r>
            </a:p>
          </p:txBody>
        </p:sp>
        <p:sp>
          <p:nvSpPr>
            <p:cNvPr id="25623" name="文本框 25622"/>
            <p:cNvSpPr txBox="1"/>
            <p:nvPr/>
          </p:nvSpPr>
          <p:spPr>
            <a:xfrm>
              <a:off x="2128" y="-546"/>
              <a:ext cx="839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是虚部</a:t>
              </a:r>
            </a:p>
          </p:txBody>
        </p:sp>
        <p:sp>
          <p:nvSpPr>
            <p:cNvPr id="25624" name="文本框 25623"/>
            <p:cNvSpPr txBox="1"/>
            <p:nvPr/>
          </p:nvSpPr>
          <p:spPr>
            <a:xfrm>
              <a:off x="184" y="45"/>
              <a:ext cx="2540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kern="0" dirty="0">
                  <a:solidFill>
                    <a:srgbClr val="99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是虚部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,</a:t>
              </a:r>
              <a:r>
                <a:rPr lang="en-US" altLang="zh-CN" sz="2000" kern="0" dirty="0">
                  <a:solidFill>
                    <a:srgbClr val="99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是实部</a:t>
              </a:r>
            </a:p>
          </p:txBody>
        </p:sp>
        <p:graphicFrame>
          <p:nvGraphicFramePr>
            <p:cNvPr id="25625" name="对象 25624"/>
            <p:cNvGraphicFramePr>
              <a:graphicFrameLocks noChangeAspect="1"/>
            </p:cNvGraphicFramePr>
            <p:nvPr/>
          </p:nvGraphicFramePr>
          <p:xfrm>
            <a:off x="1652" y="-593"/>
            <a:ext cx="432" cy="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8" imgW="368300" imgH="215900" progId="Equation.DSMT4">
                    <p:embed/>
                  </p:oleObj>
                </mc:Choice>
                <mc:Fallback>
                  <p:oleObj r:id="rId18" imgW="368300" imgH="215900" progId="Equation.DSMT4">
                    <p:embed/>
                    <p:pic>
                      <p:nvPicPr>
                        <p:cNvPr id="0" name="对象 25624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1652" y="-593"/>
                          <a:ext cx="432" cy="29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6" name="对象 25625"/>
            <p:cNvGraphicFramePr>
              <a:graphicFrameLocks noChangeAspect="1"/>
            </p:cNvGraphicFramePr>
            <p:nvPr/>
          </p:nvGraphicFramePr>
          <p:xfrm>
            <a:off x="-480" y="-534"/>
            <a:ext cx="725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0" imgW="558800" imgH="241300" progId="Equation.DSMT4">
                    <p:embed/>
                  </p:oleObj>
                </mc:Choice>
                <mc:Fallback>
                  <p:oleObj r:id="rId20" imgW="558800" imgH="241300" progId="Equation.DSMT4">
                    <p:embed/>
                    <p:pic>
                      <p:nvPicPr>
                        <p:cNvPr id="0" name="对象 25625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-480" y="-534"/>
                          <a:ext cx="725" cy="33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7" name="对象 25626"/>
            <p:cNvGraphicFramePr>
              <a:graphicFrameLocks noChangeAspect="1"/>
            </p:cNvGraphicFramePr>
            <p:nvPr/>
          </p:nvGraphicFramePr>
          <p:xfrm>
            <a:off x="-451" y="33"/>
            <a:ext cx="56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2" imgW="419100" imgH="203200" progId="Equation.DSMT4">
                    <p:embed/>
                  </p:oleObj>
                </mc:Choice>
                <mc:Fallback>
                  <p:oleObj r:id="rId22" imgW="419100" imgH="203200" progId="Equation.DSMT4">
                    <p:embed/>
                    <p:pic>
                      <p:nvPicPr>
                        <p:cNvPr id="0" name="对象 25626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-451" y="33"/>
                          <a:ext cx="560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26625"/>
          <p:cNvSpPr txBox="1"/>
          <p:nvPr/>
        </p:nvSpPr>
        <p:spPr>
          <a:xfrm>
            <a:off x="544514" y="1375844"/>
            <a:ext cx="6624637" cy="132343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实数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取什么值时，复数</a:t>
            </a:r>
          </a:p>
          <a:p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</a:p>
          <a:p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</a:p>
          <a:p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）实数？ 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）虚数？（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）纯虚数？               </a:t>
            </a:r>
          </a:p>
        </p:txBody>
      </p:sp>
      <p:graphicFrame>
        <p:nvGraphicFramePr>
          <p:cNvPr id="26627" name="对象 26626"/>
          <p:cNvGraphicFramePr>
            <a:graphicFrameLocks noChangeAspect="1"/>
          </p:cNvGraphicFramePr>
          <p:nvPr/>
        </p:nvGraphicFramePr>
        <p:xfrm>
          <a:off x="3717890" y="1375844"/>
          <a:ext cx="2595581" cy="446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180465" imgH="203200" progId="Equation.DSMT4">
                  <p:embed/>
                </p:oleObj>
              </mc:Choice>
              <mc:Fallback>
                <p:oleObj r:id="rId2" imgW="1180465" imgH="203200" progId="Equation.DSMT4">
                  <p:embed/>
                  <p:pic>
                    <p:nvPicPr>
                      <p:cNvPr id="0" name="对象 2662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17890" y="1375844"/>
                        <a:ext cx="2595581" cy="44662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660400" y="2918617"/>
            <a:ext cx="7175973" cy="471488"/>
            <a:chOff x="-526" y="-1206"/>
            <a:chExt cx="5032" cy="297"/>
          </a:xfrm>
        </p:grpSpPr>
        <p:sp>
          <p:nvSpPr>
            <p:cNvPr id="17" name="文本框 16"/>
            <p:cNvSpPr txBox="1"/>
            <p:nvPr/>
          </p:nvSpPr>
          <p:spPr>
            <a:xfrm>
              <a:off x="-526" y="-1161"/>
              <a:ext cx="5032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）当                       ，即                   时，复数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z 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是实数．</a:t>
              </a:r>
            </a:p>
          </p:txBody>
        </p:sp>
        <p:graphicFrame>
          <p:nvGraphicFramePr>
            <p:cNvPr id="18" name="对象 17"/>
            <p:cNvGraphicFramePr>
              <a:graphicFrameLocks noChangeAspect="1"/>
            </p:cNvGraphicFramePr>
            <p:nvPr/>
          </p:nvGraphicFramePr>
          <p:xfrm>
            <a:off x="695" y="-1159"/>
            <a:ext cx="703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558165" imgH="177800" progId="Equation.DSMT4">
                    <p:embed/>
                  </p:oleObj>
                </mc:Choice>
                <mc:Fallback>
                  <p:oleObj r:id="rId4" imgW="558165" imgH="177800" progId="Equation.DSMT4">
                    <p:embed/>
                    <p:pic>
                      <p:nvPicPr>
                        <p:cNvPr id="0" name="对象 27651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95" y="-1159"/>
                          <a:ext cx="703" cy="22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对象 18"/>
            <p:cNvGraphicFramePr>
              <a:graphicFrameLocks noChangeAspect="1"/>
            </p:cNvGraphicFramePr>
            <p:nvPr/>
          </p:nvGraphicFramePr>
          <p:xfrm>
            <a:off x="2146" y="-1206"/>
            <a:ext cx="518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393700" imgH="165100" progId="Equation.DSMT4">
                    <p:embed/>
                  </p:oleObj>
                </mc:Choice>
                <mc:Fallback>
                  <p:oleObj r:id="rId6" imgW="393700" imgH="165100" progId="Equation.DSMT4">
                    <p:embed/>
                    <p:pic>
                      <p:nvPicPr>
                        <p:cNvPr id="0" name="对象 27652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146" y="-1206"/>
                          <a:ext cx="518" cy="21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组合 19"/>
          <p:cNvGrpSpPr/>
          <p:nvPr/>
        </p:nvGrpSpPr>
        <p:grpSpPr>
          <a:xfrm>
            <a:off x="1078659" y="3724289"/>
            <a:ext cx="6893508" cy="430213"/>
            <a:chOff x="0" y="-19"/>
            <a:chExt cx="4503" cy="271"/>
          </a:xfrm>
        </p:grpSpPr>
        <p:sp>
          <p:nvSpPr>
            <p:cNvPr id="21" name="矩形 20"/>
            <p:cNvSpPr/>
            <p:nvPr/>
          </p:nvSpPr>
          <p:spPr>
            <a:xfrm>
              <a:off x="0" y="0"/>
              <a:ext cx="4503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）当                      ，即                   时，复数</a:t>
              </a:r>
              <a:r>
                <a:rPr lang="en-US" altLang="zh-CN" sz="2000" i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z 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是虚数．  </a:t>
              </a:r>
            </a:p>
          </p:txBody>
        </p:sp>
        <p:graphicFrame>
          <p:nvGraphicFramePr>
            <p:cNvPr id="22" name="对象 21"/>
            <p:cNvGraphicFramePr>
              <a:graphicFrameLocks noChangeAspect="1"/>
            </p:cNvGraphicFramePr>
            <p:nvPr/>
          </p:nvGraphicFramePr>
          <p:xfrm>
            <a:off x="864" y="44"/>
            <a:ext cx="649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8" imgW="558165" imgH="177800" progId="Equation.DSMT4">
                    <p:embed/>
                  </p:oleObj>
                </mc:Choice>
                <mc:Fallback>
                  <p:oleObj r:id="rId8" imgW="558165" imgH="177800" progId="Equation.DSMT4">
                    <p:embed/>
                    <p:pic>
                      <p:nvPicPr>
                        <p:cNvPr id="0" name="对象 27655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864" y="44"/>
                          <a:ext cx="649" cy="20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对象 22"/>
            <p:cNvGraphicFramePr>
              <a:graphicFrameLocks noChangeAspect="1"/>
            </p:cNvGraphicFramePr>
            <p:nvPr/>
          </p:nvGraphicFramePr>
          <p:xfrm>
            <a:off x="2216" y="-19"/>
            <a:ext cx="553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0" imgW="393700" imgH="165100" progId="Equation.DSMT4">
                    <p:embed/>
                  </p:oleObj>
                </mc:Choice>
                <mc:Fallback>
                  <p:oleObj r:id="rId10" imgW="393700" imgH="165100" progId="Equation.DSMT4">
                    <p:embed/>
                    <p:pic>
                      <p:nvPicPr>
                        <p:cNvPr id="0" name="对象 27656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2216" y="-19"/>
                          <a:ext cx="553" cy="23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组合 23"/>
          <p:cNvGrpSpPr/>
          <p:nvPr/>
        </p:nvGrpSpPr>
        <p:grpSpPr>
          <a:xfrm>
            <a:off x="1001686" y="4374386"/>
            <a:ext cx="7958137" cy="933450"/>
            <a:chOff x="0" y="-32"/>
            <a:chExt cx="5013" cy="588"/>
          </a:xfrm>
        </p:grpSpPr>
        <p:grpSp>
          <p:nvGrpSpPr>
            <p:cNvPr id="25" name="组合 24"/>
            <p:cNvGrpSpPr/>
            <p:nvPr/>
          </p:nvGrpSpPr>
          <p:grpSpPr>
            <a:xfrm>
              <a:off x="0" y="-32"/>
              <a:ext cx="1621" cy="588"/>
              <a:chOff x="0" y="-32"/>
              <a:chExt cx="1621" cy="588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0" y="57"/>
                <a:ext cx="747" cy="25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0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</a:t>
                </a:r>
                <a:r>
                  <a:rPr lang="zh-CN" altLang="en-US" sz="20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（</a:t>
                </a:r>
                <a:r>
                  <a:rPr lang="en-US" altLang="zh-CN" sz="20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  <a:r>
                  <a:rPr lang="zh-CN" altLang="en-US" sz="20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）当</a:t>
                </a:r>
              </a:p>
            </p:txBody>
          </p:sp>
          <p:graphicFrame>
            <p:nvGraphicFramePr>
              <p:cNvPr id="29" name="对象 28"/>
              <p:cNvGraphicFramePr>
                <a:graphicFrameLocks noChangeAspect="1"/>
              </p:cNvGraphicFramePr>
              <p:nvPr/>
            </p:nvGraphicFramePr>
            <p:xfrm>
              <a:off x="739" y="-32"/>
              <a:ext cx="882" cy="5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12" imgW="685800" imgH="457200" progId="Equation.DSMT4">
                      <p:embed/>
                    </p:oleObj>
                  </mc:Choice>
                  <mc:Fallback>
                    <p:oleObj r:id="rId12" imgW="685800" imgH="457200" progId="Equation.DSMT4">
                      <p:embed/>
                      <p:pic>
                        <p:nvPicPr>
                          <p:cNvPr id="0" name="对象 27660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739" y="-32"/>
                            <a:ext cx="882" cy="58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6" name="矩形 25"/>
            <p:cNvSpPr/>
            <p:nvPr/>
          </p:nvSpPr>
          <p:spPr>
            <a:xfrm>
              <a:off x="1711" y="136"/>
              <a:ext cx="3302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即                  时，复数</a:t>
              </a:r>
              <a:r>
                <a:rPr lang="en-US" altLang="zh-CN" sz="2000" i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z 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是纯虚数．</a:t>
              </a:r>
            </a:p>
          </p:txBody>
        </p:sp>
        <p:graphicFrame>
          <p:nvGraphicFramePr>
            <p:cNvPr id="27" name="对象 26"/>
            <p:cNvGraphicFramePr>
              <a:graphicFrameLocks noChangeAspect="1"/>
            </p:cNvGraphicFramePr>
            <p:nvPr/>
          </p:nvGraphicFramePr>
          <p:xfrm>
            <a:off x="2020" y="112"/>
            <a:ext cx="699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4" imgW="444500" imgH="165100" progId="Equation.DSMT4">
                    <p:embed/>
                  </p:oleObj>
                </mc:Choice>
                <mc:Fallback>
                  <p:oleObj r:id="rId14" imgW="444500" imgH="165100" progId="Equation.DSMT4">
                    <p:embed/>
                    <p:pic>
                      <p:nvPicPr>
                        <p:cNvPr id="0" name="对象 27662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2020" y="112"/>
                          <a:ext cx="699" cy="25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文本框 29"/>
          <p:cNvSpPr txBox="1"/>
          <p:nvPr/>
        </p:nvSpPr>
        <p:spPr>
          <a:xfrm>
            <a:off x="660400" y="2924947"/>
            <a:ext cx="1223962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" fill="hold"/>
                                        <p:tgtEl>
                                          <p:spTgt spid="2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文本框 30722"/>
          <p:cNvSpPr txBox="1"/>
          <p:nvPr/>
        </p:nvSpPr>
        <p:spPr>
          <a:xfrm>
            <a:off x="616259" y="1299587"/>
            <a:ext cx="6913563" cy="41152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虚数单位</a:t>
            </a:r>
            <a:r>
              <a:rPr lang="en-US" altLang="zh-CN" sz="2000" i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i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的引入，使得实数集进一步扩充到复数集</a:t>
            </a: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grpSp>
        <p:nvGrpSpPr>
          <p:cNvPr id="30724" name="组合 30723"/>
          <p:cNvGrpSpPr/>
          <p:nvPr/>
        </p:nvGrpSpPr>
        <p:grpSpPr>
          <a:xfrm>
            <a:off x="616259" y="1711110"/>
            <a:ext cx="3529012" cy="568325"/>
            <a:chOff x="0" y="11"/>
            <a:chExt cx="2223" cy="358"/>
          </a:xfrm>
        </p:grpSpPr>
        <p:sp>
          <p:nvSpPr>
            <p:cNvPr id="30725" name="文本框 30724"/>
            <p:cNvSpPr txBox="1"/>
            <p:nvPr/>
          </p:nvSpPr>
          <p:spPr>
            <a:xfrm>
              <a:off x="0" y="117"/>
              <a:ext cx="2223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2.                  .</a:t>
              </a:r>
            </a:p>
          </p:txBody>
        </p:sp>
        <p:graphicFrame>
          <p:nvGraphicFramePr>
            <p:cNvPr id="30726" name="对象 30725"/>
            <p:cNvGraphicFramePr>
              <a:graphicFrameLocks noChangeAspect="1"/>
            </p:cNvGraphicFramePr>
            <p:nvPr/>
          </p:nvGraphicFramePr>
          <p:xfrm>
            <a:off x="220" y="11"/>
            <a:ext cx="750" cy="3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431800" imgH="190500" progId="Equation.DSMT4">
                    <p:embed/>
                  </p:oleObj>
                </mc:Choice>
                <mc:Fallback>
                  <p:oleObj r:id="rId2" imgW="431800" imgH="190500" progId="Equation.DSMT4">
                    <p:embed/>
                    <p:pic>
                      <p:nvPicPr>
                        <p:cNvPr id="0" name="对象 30725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220" y="11"/>
                          <a:ext cx="750" cy="35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16258" y="4093478"/>
            <a:ext cx="6769100" cy="9233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复数的实部和虚部：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其中的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分别叫做复数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z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</a:t>
            </a:r>
            <a:r>
              <a:rPr lang="zh-CN" altLang="en-US" sz="2000" kern="0">
                <a:solidFill>
                  <a:srgbClr val="3333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实部与虚部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16258" y="2447710"/>
            <a:ext cx="6913563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复数的有关概念：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63352" y="3016035"/>
            <a:ext cx="362267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复数的代数形式：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616732" y="3015740"/>
            <a:ext cx="4695183" cy="1018777"/>
            <a:chOff x="250" y="0"/>
            <a:chExt cx="3269" cy="743"/>
          </a:xfrm>
        </p:grpSpPr>
        <p:sp>
          <p:nvSpPr>
            <p:cNvPr id="31" name="文本框 30"/>
            <p:cNvSpPr txBox="1"/>
            <p:nvPr/>
          </p:nvSpPr>
          <p:spPr>
            <a:xfrm>
              <a:off x="1556" y="0"/>
              <a:ext cx="1963" cy="29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000" kern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通常用字母</a:t>
              </a:r>
              <a:r>
                <a:rPr lang="zh-CN" altLang="en-US" sz="2000" kern="0">
                  <a:solidFill>
                    <a:srgbClr val="C82004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lang="en-US" altLang="zh-CN" sz="2000" i="1" kern="0">
                  <a:solidFill>
                    <a:srgbClr val="C82004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z </a:t>
              </a:r>
              <a:r>
                <a:rPr lang="zh-CN" altLang="en-US" sz="2000" kern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表示，即</a:t>
              </a:r>
            </a:p>
          </p:txBody>
        </p:sp>
        <p:graphicFrame>
          <p:nvGraphicFramePr>
            <p:cNvPr id="32" name="对象 31"/>
            <p:cNvGraphicFramePr>
              <a:graphicFrameLocks noChangeAspect="1"/>
            </p:cNvGraphicFramePr>
            <p:nvPr/>
          </p:nvGraphicFramePr>
          <p:xfrm>
            <a:off x="250" y="383"/>
            <a:ext cx="1338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659765" imgH="177800" progId="Equation.DSMT4">
                    <p:embed/>
                  </p:oleObj>
                </mc:Choice>
                <mc:Fallback>
                  <p:oleObj r:id="rId4" imgW="659765" imgH="177800" progId="Equation.DSMT4">
                    <p:embed/>
                    <p:pic>
                      <p:nvPicPr>
                        <p:cNvPr id="0" name="对象 31750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50" y="383"/>
                          <a:ext cx="1338" cy="3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对象 32"/>
            <p:cNvGraphicFramePr>
              <a:graphicFrameLocks noChangeAspect="1"/>
            </p:cNvGraphicFramePr>
            <p:nvPr/>
          </p:nvGraphicFramePr>
          <p:xfrm>
            <a:off x="1556" y="429"/>
            <a:ext cx="1346" cy="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875665" imgH="203200" progId="Equation.DSMT4">
                    <p:embed/>
                  </p:oleObj>
                </mc:Choice>
                <mc:Fallback>
                  <p:oleObj r:id="rId6" imgW="875665" imgH="203200" progId="Equation.DSMT4">
                    <p:embed/>
                    <p:pic>
                      <p:nvPicPr>
                        <p:cNvPr id="0" name="对象 31751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556" y="429"/>
                          <a:ext cx="1346" cy="31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27" grpId="0"/>
      <p:bldP spid="28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660399" y="2209066"/>
            <a:ext cx="8710440" cy="4308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6.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两个实数可以比较大小，两个</a:t>
            </a:r>
            <a:r>
              <a:rPr lang="zh-CN" altLang="en-US" sz="2000" kern="0">
                <a:solidFill>
                  <a:srgbClr val="3333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复数不能比较大小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，只能说相等或不相等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60400" y="1261309"/>
            <a:ext cx="7596188" cy="8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复数的相等：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0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a+bi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</a:t>
            </a:r>
            <a:r>
              <a:rPr lang="en-US" altLang="zh-CN" sz="20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c+di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相等的充要条件是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a=c</a:t>
            </a: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且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b=d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60399" y="2714522"/>
            <a:ext cx="4103687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7.</a:t>
            </a:r>
            <a:r>
              <a:rPr lang="zh-CN" altLang="en-US" sz="2000" kern="0" dirty="0">
                <a:solidFill>
                  <a:srgbClr val="3333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复数的分类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</a:p>
        </p:txBody>
      </p:sp>
      <p:sp>
        <p:nvSpPr>
          <p:cNvPr id="18" name="矩形 17"/>
          <p:cNvSpPr/>
          <p:nvPr/>
        </p:nvSpPr>
        <p:spPr>
          <a:xfrm>
            <a:off x="583710" y="3646107"/>
            <a:ext cx="1189749" cy="40011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复数</a:t>
            </a:r>
            <a:r>
              <a:rPr lang="en-US" altLang="zh-CN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a+bi</a:t>
            </a:r>
          </a:p>
        </p:txBody>
      </p:sp>
      <p:graphicFrame>
        <p:nvGraphicFramePr>
          <p:cNvPr id="19" name="对象 18"/>
          <p:cNvGraphicFramePr>
            <a:graphicFrameLocks noChangeAspect="1"/>
          </p:cNvGraphicFramePr>
          <p:nvPr/>
        </p:nvGraphicFramePr>
        <p:xfrm>
          <a:off x="1773459" y="3189201"/>
          <a:ext cx="4016519" cy="138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222500" imgH="736600" progId="Equation.DSMT4">
                  <p:embed/>
                </p:oleObj>
              </mc:Choice>
              <mc:Fallback>
                <p:oleObj r:id="rId2" imgW="2222500" imgH="736600" progId="Equation.DSMT4">
                  <p:embed/>
                  <p:pic>
                    <p:nvPicPr>
                      <p:cNvPr id="0" name="对象 3379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73459" y="3189201"/>
                        <a:ext cx="4016519" cy="1386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文本框 3074"/>
          <p:cNvSpPr txBox="1"/>
          <p:nvPr/>
        </p:nvSpPr>
        <p:spPr>
          <a:xfrm>
            <a:off x="660400" y="1395179"/>
            <a:ext cx="554355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自然数系如何扩充到实数系？</a:t>
            </a:r>
          </a:p>
        </p:txBody>
      </p:sp>
      <p:pic>
        <p:nvPicPr>
          <p:cNvPr id="3076" name="图片 3075" descr="6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618" y="2904817"/>
            <a:ext cx="1371600" cy="685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7" name="矩形 3076"/>
          <p:cNvSpPr/>
          <p:nvPr/>
        </p:nvSpPr>
        <p:spPr>
          <a:xfrm>
            <a:off x="762193" y="2760356"/>
            <a:ext cx="1439862" cy="936625"/>
          </a:xfrm>
          <a:prstGeom prst="rect">
            <a:avLst/>
          </a:prstGeom>
          <a:solidFill>
            <a:srgbClr val="66FFCC">
              <a:alpha val="59000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自然数</a:t>
            </a:r>
          </a:p>
        </p:txBody>
      </p:sp>
      <p:sp>
        <p:nvSpPr>
          <p:cNvPr id="3078" name="矩形 3077"/>
          <p:cNvSpPr/>
          <p:nvPr/>
        </p:nvSpPr>
        <p:spPr>
          <a:xfrm>
            <a:off x="3210118" y="2760356"/>
            <a:ext cx="1211368" cy="936625"/>
          </a:xfrm>
          <a:prstGeom prst="rect">
            <a:avLst/>
          </a:prstGeom>
          <a:solidFill>
            <a:srgbClr val="66FFCC">
              <a:alpha val="59000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整数 </a:t>
            </a:r>
          </a:p>
        </p:txBody>
      </p:sp>
      <p:pic>
        <p:nvPicPr>
          <p:cNvPr id="3079" name="图片 3078" descr="6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8626" y="2904817"/>
            <a:ext cx="1371600" cy="685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" name="矩形 3079"/>
          <p:cNvSpPr/>
          <p:nvPr/>
        </p:nvSpPr>
        <p:spPr>
          <a:xfrm>
            <a:off x="5490384" y="2833381"/>
            <a:ext cx="1228919" cy="936625"/>
          </a:xfrm>
          <a:prstGeom prst="rect">
            <a:avLst/>
          </a:prstGeom>
          <a:solidFill>
            <a:srgbClr val="66FFCC">
              <a:alpha val="59000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有理数</a:t>
            </a:r>
          </a:p>
        </p:txBody>
      </p:sp>
      <p:pic>
        <p:nvPicPr>
          <p:cNvPr id="3081" name="图片 3080" descr="6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303" y="2904817"/>
            <a:ext cx="1371600" cy="685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2" name="矩形 3081"/>
          <p:cNvSpPr/>
          <p:nvPr/>
        </p:nvSpPr>
        <p:spPr>
          <a:xfrm>
            <a:off x="7859831" y="2832698"/>
            <a:ext cx="1234446" cy="936625"/>
          </a:xfrm>
          <a:prstGeom prst="rect">
            <a:avLst/>
          </a:prstGeom>
          <a:solidFill>
            <a:srgbClr val="66FFCC">
              <a:alpha val="59000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无理数 </a:t>
            </a:r>
          </a:p>
        </p:txBody>
      </p:sp>
      <p:pic>
        <p:nvPicPr>
          <p:cNvPr id="3083" name="图片 3082" descr="6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8555" y="2966728"/>
            <a:ext cx="1371600" cy="685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4" name="矩形 3083"/>
          <p:cNvSpPr/>
          <p:nvPr/>
        </p:nvSpPr>
        <p:spPr>
          <a:xfrm>
            <a:off x="10234805" y="2904817"/>
            <a:ext cx="1188178" cy="936625"/>
          </a:xfrm>
          <a:prstGeom prst="rect">
            <a:avLst/>
          </a:prstGeom>
          <a:solidFill>
            <a:srgbClr val="66FFCC">
              <a:alpha val="59000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实数  </a:t>
            </a:r>
          </a:p>
        </p:txBody>
      </p:sp>
      <p:sp>
        <p:nvSpPr>
          <p:cNvPr id="1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7" grpId="0" animBg="1"/>
      <p:bldP spid="3078" grpId="0" animBg="1"/>
      <p:bldP spid="3080" grpId="0" animBg="1"/>
      <p:bldP spid="3082" grpId="0" animBg="1"/>
      <p:bldP spid="308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矩形 35842"/>
          <p:cNvSpPr/>
          <p:nvPr/>
        </p:nvSpPr>
        <p:spPr>
          <a:xfrm>
            <a:off x="660400" y="1246834"/>
            <a:ext cx="7823200" cy="38893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200000"/>
              </a:lnSpc>
              <a:buNone/>
            </a:pPr>
            <a:r>
              <a:rPr lang="en-US" altLang="zh-CN" sz="200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00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a=0</a:t>
            </a:r>
            <a:r>
              <a:rPr lang="zh-CN" altLang="en-US" sz="200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是复数</a:t>
            </a:r>
            <a:r>
              <a:rPr lang="en-US" altLang="zh-CN" sz="2000" dirty="0" err="1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a+bi</a:t>
            </a:r>
            <a:r>
              <a:rPr lang="en-US" altLang="zh-CN" sz="200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(a</a:t>
            </a:r>
            <a:r>
              <a:rPr lang="zh-CN" altLang="en-US" sz="200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00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b∈</a:t>
            </a:r>
            <a:r>
              <a:rPr lang="zh-CN" altLang="en-US" sz="200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Ｒ）为纯虚数的</a:t>
            </a:r>
            <a:r>
              <a:rPr lang="en-US" altLang="zh-CN" sz="200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(        )</a:t>
            </a:r>
          </a:p>
          <a:p>
            <a:pPr>
              <a:lnSpc>
                <a:spcPct val="200000"/>
              </a:lnSpc>
              <a:buNone/>
            </a:pPr>
            <a:r>
              <a:rPr lang="en-US" altLang="zh-CN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A. </a:t>
            </a:r>
            <a:r>
              <a:rPr lang="zh-CN" altLang="en-US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充分非必要条件，</a:t>
            </a:r>
          </a:p>
          <a:p>
            <a:pPr>
              <a:lnSpc>
                <a:spcPct val="200000"/>
              </a:lnSpc>
              <a:buNone/>
            </a:pPr>
            <a:r>
              <a:rPr lang="en-US" altLang="zh-CN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B. </a:t>
            </a:r>
            <a:r>
              <a:rPr lang="zh-CN" altLang="en-US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必要非充分条件，</a:t>
            </a:r>
          </a:p>
          <a:p>
            <a:pPr>
              <a:lnSpc>
                <a:spcPct val="200000"/>
              </a:lnSpc>
              <a:buNone/>
            </a:pPr>
            <a:r>
              <a:rPr lang="en-US" altLang="zh-CN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C. </a:t>
            </a:r>
            <a:r>
              <a:rPr lang="zh-CN" altLang="en-US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充分必要条件，</a:t>
            </a:r>
          </a:p>
          <a:p>
            <a:pPr>
              <a:lnSpc>
                <a:spcPct val="200000"/>
              </a:lnSpc>
              <a:buNone/>
            </a:pPr>
            <a:r>
              <a:rPr lang="en-US" altLang="zh-CN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D. </a:t>
            </a:r>
            <a:r>
              <a:rPr lang="zh-CN" altLang="en-US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既非充分也非必要条件</a:t>
            </a:r>
            <a:r>
              <a:rPr lang="en-US" altLang="zh-CN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35844" name="文本框 35843"/>
          <p:cNvSpPr txBox="1"/>
          <p:nvPr/>
        </p:nvSpPr>
        <p:spPr>
          <a:xfrm>
            <a:off x="5557204" y="1326834"/>
            <a:ext cx="623887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B</a:t>
            </a:r>
            <a:r>
              <a:rPr lang="en-US" altLang="zh-CN" sz="3200" b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lang="en-US" altLang="zh-CN" sz="3200" b="1" i="1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  <p:bldP spid="358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36865"/>
          <p:cNvSpPr/>
          <p:nvPr/>
        </p:nvSpPr>
        <p:spPr>
          <a:xfrm>
            <a:off x="660400" y="1173799"/>
            <a:ext cx="7561263" cy="32400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200000"/>
              </a:lnSpc>
              <a:buNone/>
            </a:pPr>
            <a:r>
              <a:rPr lang="en-US" altLang="zh-CN" sz="200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 </a:t>
            </a:r>
            <a:r>
              <a:rPr lang="zh-CN" altLang="en-US" sz="200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、下列说法正确的是</a:t>
            </a:r>
            <a:r>
              <a:rPr lang="en-US" altLang="zh-CN" sz="200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(       )</a:t>
            </a:r>
          </a:p>
          <a:p>
            <a:pPr>
              <a:lnSpc>
                <a:spcPct val="200000"/>
              </a:lnSpc>
              <a:buNone/>
            </a:pPr>
            <a:r>
              <a:rPr lang="en-US" altLang="zh-CN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A. </a:t>
            </a:r>
            <a:r>
              <a:rPr lang="zh-CN" altLang="en-US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任何两个复数都不能比较大小，</a:t>
            </a:r>
          </a:p>
          <a:p>
            <a:pPr>
              <a:lnSpc>
                <a:spcPct val="200000"/>
              </a:lnSpc>
              <a:buNone/>
            </a:pPr>
            <a:r>
              <a:rPr lang="en-US" altLang="zh-CN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B. </a:t>
            </a:r>
            <a:r>
              <a:rPr lang="zh-CN" altLang="en-US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当且仅当两个复数是实数时能比较大小，</a:t>
            </a:r>
          </a:p>
          <a:p>
            <a:pPr>
              <a:lnSpc>
                <a:spcPct val="200000"/>
              </a:lnSpc>
              <a:buNone/>
            </a:pPr>
            <a:r>
              <a:rPr lang="en-US" altLang="zh-CN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C.</a:t>
            </a:r>
            <a:r>
              <a:rPr lang="zh-CN" altLang="en-US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任何两个复数都能比较大小，</a:t>
            </a:r>
          </a:p>
          <a:p>
            <a:pPr>
              <a:lnSpc>
                <a:spcPct val="200000"/>
              </a:lnSpc>
              <a:buNone/>
            </a:pPr>
            <a:r>
              <a:rPr lang="en-US" altLang="zh-CN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D.</a:t>
            </a:r>
            <a:r>
              <a:rPr lang="zh-CN" altLang="en-US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任何两个实数都不能比较大小</a:t>
            </a:r>
            <a:r>
              <a:rPr lang="en-US" altLang="zh-CN" sz="2000" dirty="0"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36867" name="文本框 36866"/>
          <p:cNvSpPr txBox="1"/>
          <p:nvPr/>
        </p:nvSpPr>
        <p:spPr>
          <a:xfrm>
            <a:off x="3235960" y="1245236"/>
            <a:ext cx="649288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B</a:t>
            </a:r>
            <a:r>
              <a:rPr lang="en-US" altLang="zh-CN" sz="3600" b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lang="en-US" altLang="zh-CN" sz="3600" b="1" i="1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uiExpand="1" build="p"/>
      <p:bldP spid="3686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文本框 37890"/>
          <p:cNvSpPr txBox="1"/>
          <p:nvPr/>
        </p:nvSpPr>
        <p:spPr>
          <a:xfrm>
            <a:off x="660400" y="1377871"/>
            <a:ext cx="7283450" cy="1600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rgbClr val="00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当</a:t>
            </a:r>
            <a:r>
              <a:rPr lang="en-US" altLang="zh-CN" sz="2000" kern="0" dirty="0">
                <a:solidFill>
                  <a:srgbClr val="00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</a:t>
            </a:r>
            <a:r>
              <a:rPr lang="zh-CN" altLang="en-US" sz="2000" kern="0" dirty="0">
                <a:solidFill>
                  <a:srgbClr val="00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为何实数时，复数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chemeClr val="folHlin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rgbClr val="00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rgbClr val="00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）实数 （</a:t>
            </a:r>
            <a:r>
              <a:rPr lang="en-US" altLang="zh-CN" sz="2000" kern="0" dirty="0">
                <a:solidFill>
                  <a:srgbClr val="00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rgbClr val="00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）虚数 （</a:t>
            </a:r>
            <a:r>
              <a:rPr lang="en-US" altLang="zh-CN" sz="2000" kern="0" dirty="0">
                <a:solidFill>
                  <a:srgbClr val="00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rgbClr val="00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）纯虚数</a:t>
            </a:r>
          </a:p>
        </p:txBody>
      </p:sp>
      <p:grpSp>
        <p:nvGrpSpPr>
          <p:cNvPr id="37892" name="组合 37891"/>
          <p:cNvGrpSpPr/>
          <p:nvPr/>
        </p:nvGrpSpPr>
        <p:grpSpPr>
          <a:xfrm>
            <a:off x="897255" y="3327282"/>
            <a:ext cx="1943100" cy="447839"/>
            <a:chOff x="0" y="-35"/>
            <a:chExt cx="1451" cy="324"/>
          </a:xfrm>
        </p:grpSpPr>
        <p:sp>
          <p:nvSpPr>
            <p:cNvPr id="37893" name="文本框 37892"/>
            <p:cNvSpPr txBox="1"/>
            <p:nvPr/>
          </p:nvSpPr>
          <p:spPr>
            <a:xfrm>
              <a:off x="0" y="0"/>
              <a:ext cx="1451" cy="28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20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(1)m=</a:t>
              </a:r>
            </a:p>
          </p:txBody>
        </p:sp>
        <p:graphicFrame>
          <p:nvGraphicFramePr>
            <p:cNvPr id="37894" name="对象 37893"/>
            <p:cNvGraphicFramePr>
              <a:graphicFrameLocks noChangeAspect="1"/>
            </p:cNvGraphicFramePr>
            <p:nvPr/>
          </p:nvGraphicFramePr>
          <p:xfrm>
            <a:off x="673" y="-35"/>
            <a:ext cx="355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203200" imgH="165100" progId="Equation.DSMT4">
                    <p:embed/>
                  </p:oleObj>
                </mc:Choice>
                <mc:Fallback>
                  <p:oleObj r:id="rId2" imgW="203200" imgH="165100" progId="Equation.DSMT4">
                    <p:embed/>
                    <p:pic>
                      <p:nvPicPr>
                        <p:cNvPr id="0" name="对象 37893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673" y="-35"/>
                          <a:ext cx="355" cy="28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895" name="组合 37894"/>
          <p:cNvGrpSpPr/>
          <p:nvPr/>
        </p:nvGrpSpPr>
        <p:grpSpPr>
          <a:xfrm>
            <a:off x="2840355" y="3390782"/>
            <a:ext cx="2160587" cy="400050"/>
            <a:chOff x="0" y="0"/>
            <a:chExt cx="1361" cy="252"/>
          </a:xfrm>
        </p:grpSpPr>
        <p:sp>
          <p:nvSpPr>
            <p:cNvPr id="37896" name="文本框 37895"/>
            <p:cNvSpPr txBox="1"/>
            <p:nvPr/>
          </p:nvSpPr>
          <p:spPr>
            <a:xfrm>
              <a:off x="0" y="0"/>
              <a:ext cx="1361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20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(2)m</a:t>
              </a:r>
            </a:p>
          </p:txBody>
        </p:sp>
        <p:graphicFrame>
          <p:nvGraphicFramePr>
            <p:cNvPr id="37897" name="对象 37896"/>
            <p:cNvGraphicFramePr>
              <a:graphicFrameLocks noChangeAspect="1"/>
            </p:cNvGraphicFramePr>
            <p:nvPr/>
          </p:nvGraphicFramePr>
          <p:xfrm>
            <a:off x="402" y="0"/>
            <a:ext cx="465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330200" imgH="165100" progId="Equation.DSMT4">
                    <p:embed/>
                  </p:oleObj>
                </mc:Choice>
                <mc:Fallback>
                  <p:oleObj r:id="rId4" imgW="330200" imgH="165100" progId="Equation.DSMT4">
                    <p:embed/>
                    <p:pic>
                      <p:nvPicPr>
                        <p:cNvPr id="0" name="对象 37896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02" y="0"/>
                          <a:ext cx="465" cy="2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898" name="文本框 37897"/>
          <p:cNvSpPr txBox="1"/>
          <p:nvPr/>
        </p:nvSpPr>
        <p:spPr>
          <a:xfrm>
            <a:off x="4854892" y="3405844"/>
            <a:ext cx="2017713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(3)m=-2</a:t>
            </a:r>
          </a:p>
        </p:txBody>
      </p:sp>
      <p:graphicFrame>
        <p:nvGraphicFramePr>
          <p:cNvPr id="37899" name="对象 37898"/>
          <p:cNvGraphicFramePr>
            <a:graphicFrameLocks noChangeAspect="1"/>
          </p:cNvGraphicFramePr>
          <p:nvPr/>
        </p:nvGraphicFramePr>
        <p:xfrm>
          <a:off x="2274411" y="1928614"/>
          <a:ext cx="3395028" cy="459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574800" imgH="228600" progId="Equation.DSMT4">
                  <p:embed/>
                </p:oleObj>
              </mc:Choice>
              <mc:Fallback>
                <p:oleObj r:id="rId6" imgW="1574800" imgH="228600" progId="Equation.DSMT4">
                  <p:embed/>
                  <p:pic>
                    <p:nvPicPr>
                      <p:cNvPr id="0" name="对象 3789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74411" y="1928614"/>
                        <a:ext cx="3395028" cy="4595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3789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文本框 38913"/>
          <p:cNvSpPr txBox="1"/>
          <p:nvPr/>
        </p:nvSpPr>
        <p:spPr>
          <a:xfrm>
            <a:off x="660400" y="1304067"/>
            <a:ext cx="7213600" cy="4770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rgbClr val="33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</a:t>
            </a:r>
            <a:r>
              <a:rPr lang="en-US" altLang="zh-CN" sz="2000" kern="0" dirty="0">
                <a:solidFill>
                  <a:srgbClr val="33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en-US" sz="2000" kern="0" dirty="0">
                <a:solidFill>
                  <a:srgbClr val="33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2000" kern="0" dirty="0">
                <a:solidFill>
                  <a:srgbClr val="33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y</a:t>
            </a:r>
            <a:r>
              <a:rPr lang="zh-CN" altLang="en-US" sz="2000" kern="0" dirty="0">
                <a:solidFill>
                  <a:srgbClr val="33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为实数，且                                                        求</a:t>
            </a:r>
            <a:r>
              <a:rPr lang="en-US" altLang="zh-CN" sz="2000" kern="0" dirty="0">
                <a:solidFill>
                  <a:srgbClr val="33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en-US" sz="2000" kern="0" dirty="0">
                <a:solidFill>
                  <a:srgbClr val="33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2000" kern="0" dirty="0">
                <a:solidFill>
                  <a:srgbClr val="33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y. </a:t>
            </a:r>
          </a:p>
        </p:txBody>
      </p:sp>
      <p:graphicFrame>
        <p:nvGraphicFramePr>
          <p:cNvPr id="38915" name="对象 38914"/>
          <p:cNvGraphicFramePr>
            <a:graphicFrameLocks noChangeAspect="1"/>
          </p:cNvGraphicFramePr>
          <p:nvPr/>
        </p:nvGraphicFramePr>
        <p:xfrm>
          <a:off x="2878606" y="1144231"/>
          <a:ext cx="3750628" cy="796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675130" imgH="355600" progId="Equation.DSMT4">
                  <p:embed/>
                </p:oleObj>
              </mc:Choice>
              <mc:Fallback>
                <p:oleObj r:id="rId2" imgW="1675130" imgH="355600" progId="Equation.DSMT4">
                  <p:embed/>
                  <p:pic>
                    <p:nvPicPr>
                      <p:cNvPr id="0" name="对象 3891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78606" y="1144231"/>
                        <a:ext cx="3750628" cy="79672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文本框 38915"/>
          <p:cNvSpPr txBox="1"/>
          <p:nvPr/>
        </p:nvSpPr>
        <p:spPr>
          <a:xfrm>
            <a:off x="683133" y="2332789"/>
            <a:ext cx="4390946" cy="40011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解：根据复数相等的定义，得方程组</a:t>
            </a:r>
          </a:p>
        </p:txBody>
      </p:sp>
      <p:graphicFrame>
        <p:nvGraphicFramePr>
          <p:cNvPr id="38917" name="对象 38916"/>
          <p:cNvGraphicFramePr>
            <a:graphicFrameLocks noChangeAspect="1"/>
          </p:cNvGraphicFramePr>
          <p:nvPr/>
        </p:nvGraphicFramePr>
        <p:xfrm>
          <a:off x="3185587" y="3049873"/>
          <a:ext cx="1888492" cy="1049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117600" imgH="533400" progId="Equation.DSMT4">
                  <p:embed/>
                </p:oleObj>
              </mc:Choice>
              <mc:Fallback>
                <p:oleObj r:id="rId4" imgW="1117600" imgH="533400" progId="Equation.DSMT4">
                  <p:embed/>
                  <p:pic>
                    <p:nvPicPr>
                      <p:cNvPr id="0" name="对象 3891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85587" y="3049873"/>
                        <a:ext cx="1888492" cy="104983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" name="文本框 38917"/>
          <p:cNvSpPr txBox="1"/>
          <p:nvPr/>
        </p:nvSpPr>
        <p:spPr>
          <a:xfrm>
            <a:off x="5074079" y="3174683"/>
            <a:ext cx="93662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得</a:t>
            </a:r>
          </a:p>
        </p:txBody>
      </p:sp>
      <p:sp>
        <p:nvSpPr>
          <p:cNvPr id="38919" name="文本框 38918"/>
          <p:cNvSpPr txBox="1"/>
          <p:nvPr/>
        </p:nvSpPr>
        <p:spPr>
          <a:xfrm>
            <a:off x="5406211" y="3174683"/>
            <a:ext cx="1208985" cy="40011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x=-3,y=4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6" grpId="0"/>
      <p:bldP spid="38918" grpId="0"/>
      <p:bldP spid="389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组合 39937"/>
          <p:cNvGrpSpPr/>
          <p:nvPr/>
        </p:nvGrpSpPr>
        <p:grpSpPr>
          <a:xfrm>
            <a:off x="660402" y="1241424"/>
            <a:ext cx="6689725" cy="496888"/>
            <a:chOff x="-517" y="-568"/>
            <a:chExt cx="4214" cy="313"/>
          </a:xfrm>
        </p:grpSpPr>
        <p:sp>
          <p:nvSpPr>
            <p:cNvPr id="39939" name="文本框 39938"/>
            <p:cNvSpPr txBox="1"/>
            <p:nvPr/>
          </p:nvSpPr>
          <p:spPr>
            <a:xfrm>
              <a:off x="-517" y="-568"/>
              <a:ext cx="4214" cy="30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lnSpc>
                  <a:spcPct val="140000"/>
                </a:lnSpc>
                <a:spcBef>
                  <a:spcPct val="50000"/>
                </a:spcBef>
              </a:pPr>
              <a:r>
                <a:rPr lang="zh-CN" altLang="en-US" sz="2000" kern="0" dirty="0">
                  <a:solidFill>
                    <a:srgbClr val="3366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若</a:t>
              </a:r>
              <a:r>
                <a:rPr lang="en-US" altLang="zh-CN" sz="2000" kern="0" dirty="0">
                  <a:solidFill>
                    <a:srgbClr val="3366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(2x</a:t>
              </a:r>
              <a:r>
                <a:rPr lang="en-US" altLang="zh-CN" sz="2000" kern="0" baseline="30000" dirty="0">
                  <a:solidFill>
                    <a:srgbClr val="3366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lang="en-US" altLang="zh-CN" sz="2000" kern="0" dirty="0">
                  <a:solidFill>
                    <a:srgbClr val="3366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-3x-2)+(x</a:t>
              </a:r>
              <a:r>
                <a:rPr lang="en-US" altLang="zh-CN" sz="2000" kern="0" baseline="30000" dirty="0">
                  <a:solidFill>
                    <a:srgbClr val="3366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lang="en-US" altLang="zh-CN" sz="2000" kern="0" dirty="0">
                  <a:solidFill>
                    <a:srgbClr val="3366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-5x+6)   =0</a:t>
              </a:r>
              <a:r>
                <a:rPr lang="zh-CN" altLang="en-US" sz="2000" kern="0" dirty="0">
                  <a:solidFill>
                    <a:srgbClr val="3366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，求</a:t>
              </a:r>
              <a:r>
                <a:rPr lang="en-US" altLang="zh-CN" sz="2000" kern="0" dirty="0">
                  <a:solidFill>
                    <a:srgbClr val="3366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x</a:t>
              </a:r>
              <a:r>
                <a:rPr lang="zh-CN" altLang="en-US" sz="2000" kern="0" dirty="0">
                  <a:solidFill>
                    <a:srgbClr val="3366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的值</a:t>
              </a:r>
              <a:r>
                <a:rPr lang="en-US" altLang="zh-CN" sz="2000" kern="0" dirty="0">
                  <a:solidFill>
                    <a:srgbClr val="3366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.</a:t>
              </a:r>
            </a:p>
          </p:txBody>
        </p:sp>
        <p:graphicFrame>
          <p:nvGraphicFramePr>
            <p:cNvPr id="39940" name="对象 39939"/>
            <p:cNvGraphicFramePr>
              <a:graphicFrameLocks noChangeAspect="1"/>
            </p:cNvGraphicFramePr>
            <p:nvPr/>
          </p:nvGraphicFramePr>
          <p:xfrm>
            <a:off x="1103" y="-516"/>
            <a:ext cx="196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101600" imgH="177800" progId="Equation.DSMT4">
                    <p:embed/>
                  </p:oleObj>
                </mc:Choice>
                <mc:Fallback>
                  <p:oleObj r:id="rId2" imgW="101600" imgH="177800" progId="Equation.DSMT4">
                    <p:embed/>
                    <p:pic>
                      <p:nvPicPr>
                        <p:cNvPr id="0" name="对象 39939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103" y="-516"/>
                          <a:ext cx="196" cy="26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9941" name="对象 39940"/>
          <p:cNvGraphicFramePr>
            <a:graphicFrameLocks noChangeAspect="1"/>
          </p:cNvGraphicFramePr>
          <p:nvPr/>
        </p:nvGraphicFramePr>
        <p:xfrm>
          <a:off x="2256156" y="2736617"/>
          <a:ext cx="2263142" cy="1145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003300" imgH="508000" progId="Equation.DSMT4">
                  <p:embed/>
                </p:oleObj>
              </mc:Choice>
              <mc:Fallback>
                <p:oleObj r:id="rId4" imgW="1003300" imgH="508000" progId="Equation.DSMT4">
                  <p:embed/>
                  <p:pic>
                    <p:nvPicPr>
                      <p:cNvPr id="0" name="对象 3994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56156" y="2736617"/>
                        <a:ext cx="2263142" cy="114568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文本框 39941"/>
          <p:cNvSpPr txBox="1"/>
          <p:nvPr/>
        </p:nvSpPr>
        <p:spPr>
          <a:xfrm>
            <a:off x="688491" y="2096393"/>
            <a:ext cx="67691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解：由题意知实部和虚部都为</a:t>
            </a:r>
            <a:r>
              <a:rPr lang="en-US" altLang="zh-CN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，得方程组</a:t>
            </a:r>
          </a:p>
        </p:txBody>
      </p:sp>
      <p:sp>
        <p:nvSpPr>
          <p:cNvPr id="39943" name="文本框 39942"/>
          <p:cNvSpPr txBox="1"/>
          <p:nvPr/>
        </p:nvSpPr>
        <p:spPr>
          <a:xfrm>
            <a:off x="2613072" y="4122417"/>
            <a:ext cx="619080" cy="40011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x=2</a:t>
            </a:r>
          </a:p>
        </p:txBody>
      </p:sp>
      <p:sp>
        <p:nvSpPr>
          <p:cNvPr id="39944" name="文本框 39943"/>
          <p:cNvSpPr txBox="1"/>
          <p:nvPr/>
        </p:nvSpPr>
        <p:spPr>
          <a:xfrm>
            <a:off x="2216991" y="4122417"/>
            <a:ext cx="792163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得</a:t>
            </a:r>
          </a:p>
        </p:txBody>
      </p:sp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/>
      <p:bldP spid="39943" grpId="0"/>
      <p:bldP spid="3994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图片 7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8" r="51725" b="72165"/>
          <a:stretch>
            <a:fillRect/>
          </a:stretch>
        </p:blipFill>
        <p:spPr>
          <a:xfrm>
            <a:off x="-98534" y="-398398"/>
            <a:ext cx="2006767" cy="2289260"/>
          </a:xfrm>
          <a:custGeom>
            <a:avLst/>
            <a:gdLst>
              <a:gd name="connsiteX0" fmla="*/ 35683 w 2006767"/>
              <a:gd name="connsiteY0" fmla="*/ 0 h 2289260"/>
              <a:gd name="connsiteX1" fmla="*/ 1159724 w 2006767"/>
              <a:gd name="connsiteY1" fmla="*/ 0 h 2289260"/>
              <a:gd name="connsiteX2" fmla="*/ 2006767 w 2006767"/>
              <a:gd name="connsiteY2" fmla="*/ 936336 h 2289260"/>
              <a:gd name="connsiteX3" fmla="*/ 511221 w 2006767"/>
              <a:gd name="connsiteY3" fmla="*/ 2289260 h 2289260"/>
              <a:gd name="connsiteX4" fmla="*/ 0 w 2006767"/>
              <a:gd name="connsiteY4" fmla="*/ 1724147 h 2289260"/>
              <a:gd name="connsiteX5" fmla="*/ 0 w 2006767"/>
              <a:gd name="connsiteY5" fmla="*/ 32280 h 2289260"/>
              <a:gd name="connsiteX6" fmla="*/ 35683 w 2006767"/>
              <a:gd name="connsiteY6" fmla="*/ 0 h 228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6767" h="2289260">
                <a:moveTo>
                  <a:pt x="35683" y="0"/>
                </a:moveTo>
                <a:lnTo>
                  <a:pt x="1159724" y="0"/>
                </a:lnTo>
                <a:lnTo>
                  <a:pt x="2006767" y="936336"/>
                </a:lnTo>
                <a:lnTo>
                  <a:pt x="511221" y="2289260"/>
                </a:lnTo>
                <a:lnTo>
                  <a:pt x="0" y="1724147"/>
                </a:lnTo>
                <a:lnTo>
                  <a:pt x="0" y="32280"/>
                </a:lnTo>
                <a:lnTo>
                  <a:pt x="35683" y="0"/>
                </a:lnTo>
                <a:close/>
              </a:path>
            </a:pathLst>
          </a:custGeom>
        </p:spPr>
      </p:pic>
      <p:pic>
        <p:nvPicPr>
          <p:cNvPr id="73" name="图片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7" t="12086" r="26280" b="53280"/>
          <a:stretch>
            <a:fillRect/>
          </a:stretch>
        </p:blipFill>
        <p:spPr>
          <a:xfrm>
            <a:off x="453520" y="595617"/>
            <a:ext cx="2848470" cy="2848470"/>
          </a:xfrm>
          <a:custGeom>
            <a:avLst/>
            <a:gdLst>
              <a:gd name="connsiteX0" fmla="*/ 1495546 w 2848470"/>
              <a:gd name="connsiteY0" fmla="*/ 0 h 2848470"/>
              <a:gd name="connsiteX1" fmla="*/ 2848470 w 2848470"/>
              <a:gd name="connsiteY1" fmla="*/ 1495546 h 2848470"/>
              <a:gd name="connsiteX2" fmla="*/ 1352924 w 2848470"/>
              <a:gd name="connsiteY2" fmla="*/ 2848470 h 2848470"/>
              <a:gd name="connsiteX3" fmla="*/ 0 w 2848470"/>
              <a:gd name="connsiteY3" fmla="*/ 1352924 h 2848470"/>
              <a:gd name="connsiteX4" fmla="*/ 1495546 w 2848470"/>
              <a:gd name="connsiteY4" fmla="*/ 0 h 2848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8470" h="2848470">
                <a:moveTo>
                  <a:pt x="1495546" y="0"/>
                </a:moveTo>
                <a:lnTo>
                  <a:pt x="2848470" y="1495546"/>
                </a:lnTo>
                <a:lnTo>
                  <a:pt x="1352924" y="2848470"/>
                </a:lnTo>
                <a:lnTo>
                  <a:pt x="0" y="1352924"/>
                </a:lnTo>
                <a:lnTo>
                  <a:pt x="1495546" y="0"/>
                </a:lnTo>
                <a:close/>
              </a:path>
            </a:pathLst>
          </a:custGeom>
        </p:spPr>
      </p:pic>
      <p:pic>
        <p:nvPicPr>
          <p:cNvPr id="72" name="图片 7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8" t="22472" r="54648" b="32396"/>
          <a:stretch>
            <a:fillRect/>
          </a:stretch>
        </p:blipFill>
        <p:spPr>
          <a:xfrm>
            <a:off x="-98534" y="1449804"/>
            <a:ext cx="1846648" cy="3711861"/>
          </a:xfrm>
          <a:custGeom>
            <a:avLst/>
            <a:gdLst>
              <a:gd name="connsiteX0" fmla="*/ 0 w 1846648"/>
              <a:gd name="connsiteY0" fmla="*/ 0 h 3711861"/>
              <a:gd name="connsiteX1" fmla="*/ 1846648 w 1846648"/>
              <a:gd name="connsiteY1" fmla="*/ 2041318 h 3711861"/>
              <a:gd name="connsiteX2" fmla="*/ 0 w 1846648"/>
              <a:gd name="connsiteY2" fmla="*/ 3711861 h 3711861"/>
              <a:gd name="connsiteX3" fmla="*/ 0 w 1846648"/>
              <a:gd name="connsiteY3" fmla="*/ 0 h 371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6648" h="3711861">
                <a:moveTo>
                  <a:pt x="0" y="0"/>
                </a:moveTo>
                <a:lnTo>
                  <a:pt x="1846648" y="2041318"/>
                </a:lnTo>
                <a:lnTo>
                  <a:pt x="0" y="371186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71" name="图片 7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97" t="30802" b="34564"/>
          <a:stretch>
            <a:fillRect/>
          </a:stretch>
        </p:blipFill>
        <p:spPr>
          <a:xfrm>
            <a:off x="1892995" y="2134857"/>
            <a:ext cx="2848471" cy="2848471"/>
          </a:xfrm>
          <a:custGeom>
            <a:avLst/>
            <a:gdLst>
              <a:gd name="connsiteX0" fmla="*/ 1495546 w 2848471"/>
              <a:gd name="connsiteY0" fmla="*/ 0 h 2848471"/>
              <a:gd name="connsiteX1" fmla="*/ 2848471 w 2848471"/>
              <a:gd name="connsiteY1" fmla="*/ 1495546 h 2848471"/>
              <a:gd name="connsiteX2" fmla="*/ 1352924 w 2848471"/>
              <a:gd name="connsiteY2" fmla="*/ 2848471 h 2848471"/>
              <a:gd name="connsiteX3" fmla="*/ 0 w 2848471"/>
              <a:gd name="connsiteY3" fmla="*/ 1352924 h 2848471"/>
              <a:gd name="connsiteX4" fmla="*/ 1495546 w 2848471"/>
              <a:gd name="connsiteY4" fmla="*/ 0 h 2848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8471" h="2848471">
                <a:moveTo>
                  <a:pt x="1495546" y="0"/>
                </a:moveTo>
                <a:lnTo>
                  <a:pt x="2848471" y="1495546"/>
                </a:lnTo>
                <a:lnTo>
                  <a:pt x="1352924" y="2848471"/>
                </a:lnTo>
                <a:lnTo>
                  <a:pt x="0" y="1352924"/>
                </a:lnTo>
                <a:lnTo>
                  <a:pt x="1495546" y="0"/>
                </a:lnTo>
                <a:close/>
              </a:path>
            </a:pathLst>
          </a:custGeom>
        </p:spPr>
      </p:pic>
      <p:pic>
        <p:nvPicPr>
          <p:cNvPr id="70" name="图片 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65" t="47839" r="28531" b="17527"/>
          <a:stretch>
            <a:fillRect/>
          </a:stretch>
        </p:blipFill>
        <p:spPr>
          <a:xfrm>
            <a:off x="330191" y="3536080"/>
            <a:ext cx="2848470" cy="2848471"/>
          </a:xfrm>
          <a:custGeom>
            <a:avLst/>
            <a:gdLst>
              <a:gd name="connsiteX0" fmla="*/ 1495546 w 2848470"/>
              <a:gd name="connsiteY0" fmla="*/ 0 h 2848471"/>
              <a:gd name="connsiteX1" fmla="*/ 2848470 w 2848470"/>
              <a:gd name="connsiteY1" fmla="*/ 1495547 h 2848471"/>
              <a:gd name="connsiteX2" fmla="*/ 1352924 w 2848470"/>
              <a:gd name="connsiteY2" fmla="*/ 2848471 h 2848471"/>
              <a:gd name="connsiteX3" fmla="*/ 0 w 2848470"/>
              <a:gd name="connsiteY3" fmla="*/ 1352924 h 2848471"/>
              <a:gd name="connsiteX4" fmla="*/ 1495546 w 2848470"/>
              <a:gd name="connsiteY4" fmla="*/ 0 h 2848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8470" h="2848471">
                <a:moveTo>
                  <a:pt x="1495546" y="0"/>
                </a:moveTo>
                <a:lnTo>
                  <a:pt x="2848470" y="1495547"/>
                </a:lnTo>
                <a:lnTo>
                  <a:pt x="1352924" y="2848471"/>
                </a:lnTo>
                <a:lnTo>
                  <a:pt x="0" y="1352924"/>
                </a:lnTo>
                <a:lnTo>
                  <a:pt x="1495546" y="0"/>
                </a:lnTo>
                <a:close/>
              </a:path>
            </a:pathLst>
          </a:custGeom>
        </p:spPr>
      </p:pic>
      <p:pic>
        <p:nvPicPr>
          <p:cNvPr id="69" name="图片 6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65" r="57063" b="11695"/>
          <a:stretch>
            <a:fillRect/>
          </a:stretch>
        </p:blipFill>
        <p:spPr>
          <a:xfrm>
            <a:off x="-736009" y="4952848"/>
            <a:ext cx="2351866" cy="1911326"/>
          </a:xfrm>
          <a:custGeom>
            <a:avLst/>
            <a:gdLst>
              <a:gd name="connsiteX0" fmla="*/ 998942 w 2351866"/>
              <a:gd name="connsiteY0" fmla="*/ 0 h 1911326"/>
              <a:gd name="connsiteX1" fmla="*/ 2351866 w 2351866"/>
              <a:gd name="connsiteY1" fmla="*/ 1495547 h 1911326"/>
              <a:gd name="connsiteX2" fmla="*/ 1892257 w 2351866"/>
              <a:gd name="connsiteY2" fmla="*/ 1911326 h 1911326"/>
              <a:gd name="connsiteX3" fmla="*/ 8546 w 2351866"/>
              <a:gd name="connsiteY3" fmla="*/ 1911326 h 1911326"/>
              <a:gd name="connsiteX4" fmla="*/ 0 w 2351866"/>
              <a:gd name="connsiteY4" fmla="*/ 1901879 h 1911326"/>
              <a:gd name="connsiteX5" fmla="*/ 0 w 2351866"/>
              <a:gd name="connsiteY5" fmla="*/ 903679 h 1911326"/>
              <a:gd name="connsiteX6" fmla="*/ 998942 w 2351866"/>
              <a:gd name="connsiteY6" fmla="*/ 0 h 1911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1866" h="1911326">
                <a:moveTo>
                  <a:pt x="998942" y="0"/>
                </a:moveTo>
                <a:lnTo>
                  <a:pt x="2351866" y="1495547"/>
                </a:lnTo>
                <a:lnTo>
                  <a:pt x="1892257" y="1911326"/>
                </a:lnTo>
                <a:lnTo>
                  <a:pt x="8546" y="1911326"/>
                </a:lnTo>
                <a:lnTo>
                  <a:pt x="0" y="1901879"/>
                </a:lnTo>
                <a:lnTo>
                  <a:pt x="0" y="903679"/>
                </a:lnTo>
                <a:lnTo>
                  <a:pt x="998942" y="0"/>
                </a:lnTo>
                <a:close/>
              </a:path>
            </a:pathLst>
          </a:custGeom>
        </p:spPr>
      </p:pic>
      <p:pic>
        <p:nvPicPr>
          <p:cNvPr id="68" name="图片 6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0" t="-6799" r="67189" b="100000"/>
          <a:stretch>
            <a:fillRect/>
          </a:stretch>
        </p:blipFill>
        <p:spPr>
          <a:xfrm>
            <a:off x="-62851" y="-957608"/>
            <a:ext cx="1124041" cy="559210"/>
          </a:xfrm>
          <a:custGeom>
            <a:avLst/>
            <a:gdLst>
              <a:gd name="connsiteX0" fmla="*/ 618160 w 1124041"/>
              <a:gd name="connsiteY0" fmla="*/ 0 h 559210"/>
              <a:gd name="connsiteX1" fmla="*/ 1124041 w 1124041"/>
              <a:gd name="connsiteY1" fmla="*/ 559210 h 559210"/>
              <a:gd name="connsiteX2" fmla="*/ 0 w 1124041"/>
              <a:gd name="connsiteY2" fmla="*/ 559210 h 559210"/>
              <a:gd name="connsiteX3" fmla="*/ 618160 w 1124041"/>
              <a:gd name="connsiteY3" fmla="*/ 0 h 559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4041" h="559210">
                <a:moveTo>
                  <a:pt x="618160" y="0"/>
                </a:moveTo>
                <a:lnTo>
                  <a:pt x="1124041" y="559210"/>
                </a:lnTo>
                <a:lnTo>
                  <a:pt x="0" y="559210"/>
                </a:lnTo>
                <a:lnTo>
                  <a:pt x="618160" y="0"/>
                </a:lnTo>
                <a:close/>
              </a:path>
            </a:pathLst>
          </a:cu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66" t="76053" r="100000" b="11810"/>
          <a:stretch>
            <a:fillRect/>
          </a:stretch>
        </p:blipFill>
        <p:spPr>
          <a:xfrm>
            <a:off x="-1232613" y="5856527"/>
            <a:ext cx="496604" cy="998200"/>
          </a:xfrm>
          <a:custGeom>
            <a:avLst/>
            <a:gdLst>
              <a:gd name="connsiteX0" fmla="*/ 496604 w 496604"/>
              <a:gd name="connsiteY0" fmla="*/ 0 h 998200"/>
              <a:gd name="connsiteX1" fmla="*/ 496604 w 496604"/>
              <a:gd name="connsiteY1" fmla="*/ 998200 h 998200"/>
              <a:gd name="connsiteX2" fmla="*/ 0 w 496604"/>
              <a:gd name="connsiteY2" fmla="*/ 449245 h 998200"/>
              <a:gd name="connsiteX3" fmla="*/ 496604 w 496604"/>
              <a:gd name="connsiteY3" fmla="*/ 0 h 99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604" h="998200">
                <a:moveTo>
                  <a:pt x="496604" y="0"/>
                </a:moveTo>
                <a:lnTo>
                  <a:pt x="496604" y="998200"/>
                </a:lnTo>
                <a:lnTo>
                  <a:pt x="0" y="449245"/>
                </a:lnTo>
                <a:lnTo>
                  <a:pt x="496604" y="0"/>
                </a:lnTo>
                <a:close/>
              </a:path>
            </a:pathLst>
          </a:custGeom>
        </p:spPr>
      </p:pic>
      <p:sp>
        <p:nvSpPr>
          <p:cNvPr id="57" name="任意多边形 56"/>
          <p:cNvSpPr/>
          <p:nvPr/>
        </p:nvSpPr>
        <p:spPr>
          <a:xfrm>
            <a:off x="1295222" y="6384552"/>
            <a:ext cx="11684284" cy="479622"/>
          </a:xfrm>
          <a:custGeom>
            <a:avLst/>
            <a:gdLst>
              <a:gd name="connsiteX0" fmla="*/ 517719 w 11684284"/>
              <a:gd name="connsiteY0" fmla="*/ 0 h 479622"/>
              <a:gd name="connsiteX1" fmla="*/ 11164686 w 11684284"/>
              <a:gd name="connsiteY1" fmla="*/ 0 h 479622"/>
              <a:gd name="connsiteX2" fmla="*/ 11684284 w 11684284"/>
              <a:gd name="connsiteY2" fmla="*/ 479622 h 479622"/>
              <a:gd name="connsiteX3" fmla="*/ 0 w 11684284"/>
              <a:gd name="connsiteY3" fmla="*/ 479622 h 479622"/>
              <a:gd name="connsiteX4" fmla="*/ 517719 w 11684284"/>
              <a:gd name="connsiteY4" fmla="*/ 0 h 479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284" h="479622">
                <a:moveTo>
                  <a:pt x="517719" y="0"/>
                </a:moveTo>
                <a:lnTo>
                  <a:pt x="11164686" y="0"/>
                </a:lnTo>
                <a:lnTo>
                  <a:pt x="11684284" y="479622"/>
                </a:lnTo>
                <a:lnTo>
                  <a:pt x="0" y="479622"/>
                </a:lnTo>
                <a:lnTo>
                  <a:pt x="517719" y="0"/>
                </a:lnTo>
                <a:close/>
              </a:path>
            </a:pathLst>
          </a:custGeom>
          <a:solidFill>
            <a:srgbClr val="6C6E4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4" name="组合 1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1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6C6E4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7" name="组合 16"/>
              <p:cNvGrpSpPr/>
              <p:nvPr/>
            </p:nvGrpSpPr>
            <p:grpSpPr>
              <a:xfrm>
                <a:off x="-4714868" y="2110674"/>
                <a:ext cx="5033250" cy="916269"/>
                <a:chOff x="-4714868" y="2110674"/>
                <a:chExt cx="5033250" cy="916269"/>
              </a:xfrm>
            </p:grpSpPr>
            <p:sp>
              <p:nvSpPr>
                <p:cNvPr id="18" name="文本框 17"/>
                <p:cNvSpPr txBox="1"/>
                <p:nvPr/>
              </p:nvSpPr>
              <p:spPr>
                <a:xfrm>
                  <a:off x="-4714868" y="2808615"/>
                  <a:ext cx="5033249" cy="2183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0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50000"/>
                        </a:prst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PEOPLE'S EDUCATION PRESS HIGH SCHOOL MATHEMATICS ELECTIVE 2-2</a:t>
                  </a:r>
                </a:p>
              </p:txBody>
            </p:sp>
            <p:cxnSp>
              <p:nvCxnSpPr>
                <p:cNvPr id="19" name="直接连接符 1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lang="zh-CN" altLang="en-US" sz="5400" b="1" dirty="0">
                      <a:solidFill>
                        <a:srgbClr val="6C6E4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kumimoji="0" lang="zh-CN" alt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6C6E4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3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章  数系的扩充与复数的引入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9922822" y="580377"/>
            <a:ext cx="4062342" cy="300975"/>
          </a:xfrm>
          <a:prstGeom prst="rect">
            <a:avLst/>
          </a:prstGeom>
          <a:solidFill>
            <a:srgbClr val="6C6E4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人教版高中数学选修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2-2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4097"/>
          <p:cNvGrpSpPr/>
          <p:nvPr/>
        </p:nvGrpSpPr>
        <p:grpSpPr>
          <a:xfrm>
            <a:off x="262802" y="1108677"/>
            <a:ext cx="10768013" cy="630238"/>
            <a:chOff x="-1370" y="-521"/>
            <a:chExt cx="6783" cy="397"/>
          </a:xfrm>
        </p:grpSpPr>
        <p:sp>
          <p:nvSpPr>
            <p:cNvPr id="4099" name="文本框 4098"/>
            <p:cNvSpPr txBox="1"/>
            <p:nvPr/>
          </p:nvSpPr>
          <p:spPr>
            <a:xfrm>
              <a:off x="-1370" y="-419"/>
              <a:ext cx="4536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由于自然数扩充到实数系我们解决了类似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,</a:t>
              </a:r>
            </a:p>
          </p:txBody>
        </p:sp>
        <p:graphicFrame>
          <p:nvGraphicFramePr>
            <p:cNvPr id="4100" name="对象 4099"/>
            <p:cNvGraphicFramePr>
              <a:graphicFrameLocks noChangeAspect="1"/>
            </p:cNvGraphicFramePr>
            <p:nvPr/>
          </p:nvGraphicFramePr>
          <p:xfrm>
            <a:off x="1816" y="-521"/>
            <a:ext cx="825" cy="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596900" imgH="203200" progId="Equation.DSMT4">
                    <p:embed/>
                  </p:oleObj>
                </mc:Choice>
                <mc:Fallback>
                  <p:oleObj r:id="rId2" imgW="596900" imgH="203200" progId="Equation.DSMT4">
                    <p:embed/>
                    <p:pic>
                      <p:nvPicPr>
                        <p:cNvPr id="0" name="对象 4099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816" y="-521"/>
                          <a:ext cx="825" cy="39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1" name="文本框 4100"/>
            <p:cNvSpPr txBox="1"/>
            <p:nvPr/>
          </p:nvSpPr>
          <p:spPr>
            <a:xfrm>
              <a:off x="2714" y="-419"/>
              <a:ext cx="2699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在有理数集中无解的问题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.</a:t>
              </a:r>
            </a:p>
          </p:txBody>
        </p:sp>
      </p:grpSp>
      <p:sp>
        <p:nvSpPr>
          <p:cNvPr id="4104" name="文本框 4103"/>
          <p:cNvSpPr txBox="1"/>
          <p:nvPr/>
        </p:nvSpPr>
        <p:spPr>
          <a:xfrm>
            <a:off x="152400" y="2111031"/>
            <a:ext cx="3999777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dirty="0">
                <a:solidFill>
                  <a:srgbClr val="3333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lang="zh-CN" altLang="en-US" sz="2000" kern="0" dirty="0">
                <a:solidFill>
                  <a:srgbClr val="3333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进入我们今天学习的内容</a:t>
            </a:r>
          </a:p>
        </p:txBody>
      </p:sp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文本框 5122"/>
          <p:cNvSpPr txBox="1"/>
          <p:nvPr/>
        </p:nvSpPr>
        <p:spPr>
          <a:xfrm>
            <a:off x="587376" y="2330344"/>
            <a:ext cx="9867264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rgbClr val="3333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联系从自然数系到实数系的扩充过程，</a:t>
            </a:r>
            <a:r>
              <a:rPr lang="zh-CN" altLang="en-US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你能设想一种方法，使这个方程有解吗？</a:t>
            </a:r>
          </a:p>
        </p:txBody>
      </p:sp>
      <p:graphicFrame>
        <p:nvGraphicFramePr>
          <p:cNvPr id="5127" name="对象 5126"/>
          <p:cNvGraphicFramePr>
            <a:graphicFrameLocks noChangeAspect="1"/>
          </p:cNvGraphicFramePr>
          <p:nvPr/>
        </p:nvGraphicFramePr>
        <p:xfrm>
          <a:off x="754055" y="1454570"/>
          <a:ext cx="1267785" cy="60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69900" imgH="190500" progId="Equation.DSMT4">
                  <p:embed/>
                </p:oleObj>
              </mc:Choice>
              <mc:Fallback>
                <p:oleObj r:id="rId2" imgW="469900" imgH="190500" progId="Equation.DSMT4">
                  <p:embed/>
                  <p:pic>
                    <p:nvPicPr>
                      <p:cNvPr id="0" name="对象 512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54055" y="1454570"/>
                        <a:ext cx="1267785" cy="605370"/>
                      </a:xfrm>
                      <a:prstGeom prst="rect">
                        <a:avLst/>
                      </a:prstGeom>
                      <a:noFill/>
                      <a:ln w="28575" cap="flat" cmpd="sng">
                        <a:solidFill>
                          <a:srgbClr val="C82004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  <p:sp>
        <p:nvSpPr>
          <p:cNvPr id="12" name="云形标注 11"/>
          <p:cNvSpPr/>
          <p:nvPr/>
        </p:nvSpPr>
        <p:spPr>
          <a:xfrm>
            <a:off x="754055" y="3398566"/>
            <a:ext cx="3465512" cy="1909763"/>
          </a:xfrm>
          <a:prstGeom prst="cloudCallout">
            <a:avLst>
              <a:gd name="adj1" fmla="val 94865"/>
              <a:gd name="adj2" fmla="val 10933"/>
            </a:avLst>
          </a:prstGeom>
          <a:solidFill>
            <a:srgbClr val="CCFFCC"/>
          </a:solidFill>
          <a:ln w="9525" cap="flat" cmpd="sng">
            <a:solidFill>
              <a:srgbClr val="CC99FF"/>
            </a:solidFill>
            <a:prstDash val="solid"/>
            <a:headEnd type="none" w="med" len="med"/>
            <a:tailEnd type="none" w="med" len="med"/>
          </a:ln>
        </p:spPr>
        <p:txBody>
          <a:bodyPr anchor="ctr" anchorCtr="1"/>
          <a:lstStyle/>
          <a:p>
            <a:pPr algn="ctr"/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实数系能进一步扩充吗？</a:t>
            </a:r>
            <a:endParaRPr lang="zh-CN" altLang="en-US" sz="20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爆炸形 2 12"/>
          <p:cNvSpPr/>
          <p:nvPr/>
        </p:nvSpPr>
        <p:spPr>
          <a:xfrm>
            <a:off x="5996305" y="3489643"/>
            <a:ext cx="5040312" cy="2089150"/>
          </a:xfrm>
          <a:prstGeom prst="irregularSeal2">
            <a:avLst/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动动脑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2289"/>
          <p:cNvSpPr/>
          <p:nvPr/>
        </p:nvSpPr>
        <p:spPr>
          <a:xfrm>
            <a:off x="779905" y="1300481"/>
            <a:ext cx="1286703" cy="35877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normAutofit fontScale="92500" lnSpcReduction="10000"/>
          </a:bodyPr>
          <a:lstStyle/>
          <a:p>
            <a:pPr algn="ctr"/>
            <a:r>
              <a:rPr lang="zh-CN" altLang="en-US" sz="2000" kern="0" dirty="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数系的扩充</a:t>
            </a:r>
          </a:p>
        </p:txBody>
      </p:sp>
      <p:sp>
        <p:nvSpPr>
          <p:cNvPr id="12294" name="文本框 12293"/>
          <p:cNvSpPr txBox="1"/>
          <p:nvPr/>
        </p:nvSpPr>
        <p:spPr>
          <a:xfrm>
            <a:off x="676754" y="2525573"/>
            <a:ext cx="16764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kern="0" dirty="0">
                <a:solidFill>
                  <a:srgbClr val="3333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探究</a:t>
            </a:r>
          </a:p>
        </p:txBody>
      </p:sp>
      <p:sp>
        <p:nvSpPr>
          <p:cNvPr id="12296" name="文本框 12295"/>
          <p:cNvSpPr txBox="1"/>
          <p:nvPr/>
        </p:nvSpPr>
        <p:spPr>
          <a:xfrm>
            <a:off x="660400" y="3141662"/>
            <a:ext cx="9204960" cy="4308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我们能否将实数集进行扩充，使得在新的数集中，该问题能得到圆满解决呢？            </a:t>
            </a:r>
            <a:endParaRPr lang="zh-CN" altLang="en-US" sz="20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2297" name="组合 12296"/>
          <p:cNvGrpSpPr/>
          <p:nvPr/>
        </p:nvGrpSpPr>
        <p:grpSpPr>
          <a:xfrm>
            <a:off x="660084" y="1789114"/>
            <a:ext cx="8189911" cy="555625"/>
            <a:chOff x="-1794" y="-1091"/>
            <a:chExt cx="5159" cy="350"/>
          </a:xfrm>
        </p:grpSpPr>
        <p:sp>
          <p:nvSpPr>
            <p:cNvPr id="12298" name="文本框 12297"/>
            <p:cNvSpPr txBox="1"/>
            <p:nvPr/>
          </p:nvSpPr>
          <p:spPr>
            <a:xfrm>
              <a:off x="-1794" y="-1012"/>
              <a:ext cx="5159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用什么方法解决方程                          在实数集中无解的问题？</a:t>
              </a:r>
            </a:p>
          </p:txBody>
        </p:sp>
        <p:graphicFrame>
          <p:nvGraphicFramePr>
            <p:cNvPr id="12299" name="对象 12298"/>
            <p:cNvGraphicFramePr>
              <a:graphicFrameLocks noChangeAspect="1"/>
            </p:cNvGraphicFramePr>
            <p:nvPr/>
          </p:nvGraphicFramePr>
          <p:xfrm>
            <a:off x="-217" y="-1091"/>
            <a:ext cx="1003" cy="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622300" imgH="203200" progId="Equation.DSMT4">
                    <p:embed/>
                  </p:oleObj>
                </mc:Choice>
                <mc:Fallback>
                  <p:oleObj r:id="rId2" imgW="622300" imgH="203200" progId="Equation.DSMT4">
                    <p:embed/>
                    <p:pic>
                      <p:nvPicPr>
                        <p:cNvPr id="0" name="对象 12298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-217" y="-1091"/>
                          <a:ext cx="1003" cy="32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13313"/>
          <p:cNvSpPr txBox="1"/>
          <p:nvPr/>
        </p:nvSpPr>
        <p:spPr>
          <a:xfrm>
            <a:off x="593090" y="1308455"/>
            <a:ext cx="511175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为了解决此问题，我们设想</a:t>
            </a:r>
          </a:p>
        </p:txBody>
      </p:sp>
      <p:grpSp>
        <p:nvGrpSpPr>
          <p:cNvPr id="13315" name="组合 13314"/>
          <p:cNvGrpSpPr/>
          <p:nvPr/>
        </p:nvGrpSpPr>
        <p:grpSpPr>
          <a:xfrm>
            <a:off x="593090" y="1941137"/>
            <a:ext cx="3295386" cy="892611"/>
            <a:chOff x="0" y="58"/>
            <a:chExt cx="1776" cy="563"/>
          </a:xfrm>
        </p:grpSpPr>
        <p:sp>
          <p:nvSpPr>
            <p:cNvPr id="13316" name="矩形 13315"/>
            <p:cNvSpPr/>
            <p:nvPr/>
          </p:nvSpPr>
          <p:spPr>
            <a:xfrm>
              <a:off x="0" y="268"/>
              <a:ext cx="1776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zh-CN" altLang="en-US" sz="20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引入一个新数：</a:t>
              </a:r>
            </a:p>
          </p:txBody>
        </p:sp>
        <p:graphicFrame>
          <p:nvGraphicFramePr>
            <p:cNvPr id="13317" name="对象 13316"/>
            <p:cNvGraphicFramePr>
              <a:graphicFrameLocks noChangeAspect="1"/>
            </p:cNvGraphicFramePr>
            <p:nvPr/>
          </p:nvGraphicFramePr>
          <p:xfrm>
            <a:off x="1009" y="58"/>
            <a:ext cx="321" cy="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101600" imgH="177800" progId="Equation.DSMT4">
                    <p:embed/>
                  </p:oleObj>
                </mc:Choice>
                <mc:Fallback>
                  <p:oleObj r:id="rId2" imgW="101600" imgH="177800" progId="Equation.DSMT4">
                    <p:embed/>
                    <p:pic>
                      <p:nvPicPr>
                        <p:cNvPr id="0" name="对象 13316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009" y="58"/>
                          <a:ext cx="321" cy="5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18" name="组合 13317"/>
          <p:cNvGrpSpPr/>
          <p:nvPr/>
        </p:nvGrpSpPr>
        <p:grpSpPr>
          <a:xfrm>
            <a:off x="3060919" y="1990071"/>
            <a:ext cx="1447800" cy="533400"/>
            <a:chOff x="0" y="0"/>
            <a:chExt cx="912" cy="336"/>
          </a:xfrm>
        </p:grpSpPr>
        <p:sp>
          <p:nvSpPr>
            <p:cNvPr id="13319" name="直接连接符 13318"/>
            <p:cNvSpPr/>
            <p:nvPr/>
          </p:nvSpPr>
          <p:spPr>
            <a:xfrm>
              <a:off x="0" y="336"/>
              <a:ext cx="816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 sz="20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20" name="矩形 13319"/>
            <p:cNvSpPr/>
            <p:nvPr/>
          </p:nvSpPr>
          <p:spPr>
            <a:xfrm>
              <a:off x="96" y="0"/>
              <a:ext cx="816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满足</a:t>
              </a:r>
            </a:p>
          </p:txBody>
        </p:sp>
      </p:grpSp>
      <p:graphicFrame>
        <p:nvGraphicFramePr>
          <p:cNvPr id="13321" name="对象 13320"/>
          <p:cNvGraphicFramePr>
            <a:graphicFrameLocks noChangeAspect="1"/>
          </p:cNvGraphicFramePr>
          <p:nvPr/>
        </p:nvGraphicFramePr>
        <p:xfrm>
          <a:off x="4500879" y="2136385"/>
          <a:ext cx="1311911" cy="640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431800" imgH="190500" progId="Equation.DSMT4">
                  <p:embed/>
                </p:oleObj>
              </mc:Choice>
              <mc:Fallback>
                <p:oleObj r:id="rId4" imgW="431800" imgH="190500" progId="Equation.DSMT4">
                  <p:embed/>
                  <p:pic>
                    <p:nvPicPr>
                      <p:cNvPr id="0" name="对象 1332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00879" y="2136385"/>
                        <a:ext cx="1311911" cy="64082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文本框 13321"/>
          <p:cNvSpPr txBox="1"/>
          <p:nvPr/>
        </p:nvSpPr>
        <p:spPr>
          <a:xfrm>
            <a:off x="660400" y="3026596"/>
            <a:ext cx="10829139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zh-CN" altLang="en-US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新引进的</a:t>
            </a:r>
            <a:r>
              <a:rPr lang="en-US" altLang="zh-CN" sz="2000" kern="0" dirty="0" err="1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i</a:t>
            </a:r>
            <a:r>
              <a:rPr lang="zh-CN" altLang="en-US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和实数之间仍然能像实数系那样进行加法和乘法运算，并希望加法和乘法都满足交换律、结合律以及乘法对加法满足分配律</a:t>
            </a:r>
            <a:r>
              <a:rPr lang="en-US" altLang="zh-CN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13323" name="云形标注 13322"/>
          <p:cNvSpPr/>
          <p:nvPr/>
        </p:nvSpPr>
        <p:spPr>
          <a:xfrm>
            <a:off x="4707890" y="4400651"/>
            <a:ext cx="2209800" cy="1145857"/>
          </a:xfrm>
          <a:prstGeom prst="cloudCallout">
            <a:avLst>
              <a:gd name="adj1" fmla="val -146579"/>
              <a:gd name="adj2" fmla="val -44350"/>
            </a:avLst>
          </a:prstGeom>
          <a:solidFill>
            <a:srgbClr val="99CCFF"/>
          </a:solidFill>
          <a:ln w="9525">
            <a:noFill/>
          </a:ln>
        </p:spPr>
        <p:txBody>
          <a:bodyPr anchor="ctr"/>
          <a:lstStyle/>
          <a:p>
            <a:pPr algn="ctr"/>
            <a:r>
              <a:rPr lang="zh-CN" altLang="en-US" sz="2000" kern="0" dirty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思考</a:t>
            </a:r>
            <a:r>
              <a:rPr lang="en-US" altLang="zh-CN" sz="2000" kern="0" dirty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…</a:t>
            </a:r>
          </a:p>
        </p:txBody>
      </p:sp>
      <p:sp>
        <p:nvSpPr>
          <p:cNvPr id="13324" name="文本框 13323"/>
          <p:cNvSpPr txBox="1"/>
          <p:nvPr/>
        </p:nvSpPr>
        <p:spPr>
          <a:xfrm>
            <a:off x="614044" y="4235107"/>
            <a:ext cx="273685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设想结果是？</a:t>
            </a:r>
          </a:p>
        </p:txBody>
      </p: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" fill="hold"/>
                                        <p:tgtEl>
                                          <p:spTgt spid="1332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23" grpId="0" animBg="1"/>
      <p:bldP spid="133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文本框 14343"/>
          <p:cNvSpPr txBox="1"/>
          <p:nvPr/>
        </p:nvSpPr>
        <p:spPr>
          <a:xfrm>
            <a:off x="613617" y="1135849"/>
            <a:ext cx="10919571" cy="185037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若实数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与新引入的数</a:t>
            </a:r>
            <a:r>
              <a:rPr lang="en-US" altLang="zh-CN" sz="20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i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相加，结果记为</a:t>
            </a:r>
            <a:r>
              <a:rPr lang="en-US" altLang="zh-CN" sz="2000" kern="0" dirty="0" err="1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a+i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;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若实数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</a:t>
            </a:r>
            <a:r>
              <a:rPr lang="en-US" altLang="zh-CN" sz="20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i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相乘，结果记为</a:t>
            </a:r>
            <a:r>
              <a:rPr lang="en-US" altLang="zh-CN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bi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;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把实数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与实数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和</a:t>
            </a:r>
            <a:r>
              <a:rPr lang="en-US" altLang="zh-CN" sz="20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i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相乘的结果相加，结果记作</a:t>
            </a:r>
            <a:r>
              <a:rPr lang="en-US" altLang="zh-CN" sz="2000" kern="0" dirty="0" err="1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a+bi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等等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由于加法和乘法的运算律仍然成立，运算结果都可以写成</a:t>
            </a:r>
            <a:r>
              <a:rPr lang="en-US" altLang="zh-CN" sz="2000" kern="0" dirty="0" err="1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a+bi</a:t>
            </a:r>
            <a:r>
              <a:rPr lang="zh-CN" altLang="en-US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i="1" kern="0" dirty="0" err="1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a,b</a:t>
            </a:r>
            <a:r>
              <a:rPr lang="en-US" altLang="zh-CN" sz="2000" kern="0" dirty="0" err="1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∈R</a:t>
            </a:r>
            <a:r>
              <a:rPr lang="zh-CN" altLang="en-US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的形式，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44152" y="2986227"/>
            <a:ext cx="10858500" cy="13234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注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  <a:r>
              <a:rPr lang="en-US" altLang="zh-CN" sz="2000" kern="0" dirty="0" err="1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a+i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可以看作是</a:t>
            </a:r>
            <a:r>
              <a:rPr lang="en-US" altLang="zh-CN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a+1i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bi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可以看作是</a:t>
            </a:r>
            <a:r>
              <a:rPr lang="en-US" altLang="zh-CN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0+bi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可以看作是</a:t>
            </a:r>
            <a:r>
              <a:rPr lang="en-US" altLang="zh-CN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a+0i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2000" kern="0" dirty="0" err="1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i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可以看作是</a:t>
            </a:r>
            <a:r>
              <a:rPr lang="en-US" altLang="zh-CN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0+1i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）所以实数系经过扩充后得到的</a:t>
            </a: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新数集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应是</a:t>
            </a:r>
            <a:r>
              <a:rPr lang="en-US" altLang="zh-CN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 =</a:t>
            </a:r>
            <a:r>
              <a:rPr lang="en-US" altLang="zh-CN" sz="2000" kern="0" dirty="0" err="1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a+bi</a:t>
            </a: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i="1" kern="0" dirty="0" err="1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a,b</a:t>
            </a:r>
            <a:r>
              <a:rPr lang="en-US" altLang="zh-CN" sz="2000" kern="0" dirty="0" err="1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∈R</a:t>
            </a: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endParaRPr lang="en-US" altLang="zh-CN" sz="2000" kern="0" dirty="0">
              <a:solidFill>
                <a:srgbClr val="FF33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6385"/>
          <p:cNvSpPr/>
          <p:nvPr/>
        </p:nvSpPr>
        <p:spPr>
          <a:xfrm>
            <a:off x="660400" y="1333797"/>
            <a:ext cx="1406090" cy="38107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normAutofit lnSpcReduction="10000"/>
          </a:bodyPr>
          <a:lstStyle/>
          <a:p>
            <a:pPr algn="ctr"/>
            <a:r>
              <a:rPr lang="zh-CN" altLang="en-US" sz="2000" kern="0" dirty="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复数的概念</a:t>
            </a:r>
          </a:p>
        </p:txBody>
      </p:sp>
      <p:grpSp>
        <p:nvGrpSpPr>
          <p:cNvPr id="16387" name="组合 16386"/>
          <p:cNvGrpSpPr/>
          <p:nvPr/>
        </p:nvGrpSpPr>
        <p:grpSpPr>
          <a:xfrm>
            <a:off x="779760" y="1980318"/>
            <a:ext cx="2133600" cy="476250"/>
            <a:chOff x="-1" y="1"/>
            <a:chExt cx="1344" cy="300"/>
          </a:xfrm>
        </p:grpSpPr>
        <p:sp>
          <p:nvSpPr>
            <p:cNvPr id="16388" name="文本框 16387"/>
            <p:cNvSpPr txBox="1"/>
            <p:nvPr/>
          </p:nvSpPr>
          <p:spPr>
            <a:xfrm>
              <a:off x="485" y="69"/>
              <a:ext cx="858" cy="208"/>
            </a:xfrm>
            <a:prstGeom prst="rect">
              <a:avLst/>
            </a:prstGeom>
            <a:solidFill>
              <a:srgbClr val="99CC00"/>
            </a:solidFill>
            <a:ln w="38100" cap="flat" cmpd="dbl">
              <a:solidFill>
                <a:srgbClr val="00FF00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107763" dir="2699999" algn="ctr" rotWithShape="0">
                <a:schemeClr val="bg2"/>
              </a:outerShdw>
            </a:effectLst>
          </p:spPr>
          <p:txBody>
            <a:bodyPr wrap="square" tIns="10800" bIns="10800">
              <a:spAutoFit/>
            </a:bodyPr>
            <a:lstStyle/>
            <a:p>
              <a:pPr fontAlgn="ctr"/>
              <a:r>
                <a:rPr lang="zh-CN" altLang="en-US" sz="2000" kern="0">
                  <a:solidFill>
                    <a:srgbClr val="FF33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知识要点</a:t>
              </a:r>
            </a:p>
          </p:txBody>
        </p:sp>
        <p:sp>
          <p:nvSpPr>
            <p:cNvPr id="16389" name="任意多边形 16388"/>
            <p:cNvSpPr/>
            <p:nvPr/>
          </p:nvSpPr>
          <p:spPr>
            <a:xfrm rot="16200000" flipH="1" flipV="1">
              <a:off x="52" y="-52"/>
              <a:ext cx="300" cy="405"/>
            </a:xfrm>
            <a:custGeom>
              <a:avLst/>
              <a:gdLst>
                <a:gd name="txL" fmla="*/ 0 w 21600"/>
                <a:gd name="txT" fmla="*/ 17891 h 21600"/>
                <a:gd name="txR" fmla="*/ 18514 w 21600"/>
                <a:gd name="txB" fmla="*/ 21600 h 21600"/>
              </a:gdLst>
              <a:ahLst/>
              <a:cxnLst>
                <a:cxn ang="270">
                  <a:pos x="16924" y="0"/>
                </a:cxn>
                <a:cxn ang="180">
                  <a:pos x="12249" y="7200"/>
                </a:cxn>
                <a:cxn ang="180">
                  <a:pos x="0" y="19745"/>
                </a:cxn>
                <a:cxn ang="90">
                  <a:pos x="9257" y="21600"/>
                </a:cxn>
                <a:cxn ang="0">
                  <a:pos x="18514" y="15000"/>
                </a:cxn>
                <a:cxn ang="0">
                  <a:pos x="21600" y="7200"/>
                </a:cxn>
              </a:cxnLst>
              <a:rect l="txL" t="txT" r="txR" b="txB"/>
              <a:pathLst>
                <a:path w="21600" h="21600">
                  <a:moveTo>
                    <a:pt x="16924" y="0"/>
                  </a:moveTo>
                  <a:lnTo>
                    <a:pt x="12249" y="7200"/>
                  </a:lnTo>
                  <a:lnTo>
                    <a:pt x="15335" y="7200"/>
                  </a:lnTo>
                  <a:lnTo>
                    <a:pt x="15335" y="17891"/>
                  </a:lnTo>
                  <a:lnTo>
                    <a:pt x="0" y="17891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FFFF99"/>
            </a:solidFill>
            <a:ln w="38100" cap="flat" cmpd="dbl">
              <a:solidFill>
                <a:srgbClr val="00FF00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107763" dir="2699999" algn="ctr" rotWithShape="0">
                <a:schemeClr val="bg2"/>
              </a:outerShdw>
            </a:effec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390" name="矩形 16389"/>
          <p:cNvSpPr/>
          <p:nvPr/>
        </p:nvSpPr>
        <p:spPr>
          <a:xfrm>
            <a:off x="173005" y="2829174"/>
            <a:ext cx="6624637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000" kern="0">
                <a:solidFill>
                  <a:srgbClr val="00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en-US" sz="2000" kern="0">
                <a:solidFill>
                  <a:srgbClr val="00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形如</a:t>
            </a:r>
            <a:r>
              <a:rPr lang="en-US" altLang="zh-CN" sz="20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lang="en-US" altLang="zh-CN" sz="20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bi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en-US" altLang="zh-CN" sz="20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a,b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∈R)</a:t>
            </a:r>
            <a:r>
              <a:rPr lang="zh-CN" altLang="en-US" sz="2000" kern="0">
                <a:solidFill>
                  <a:srgbClr val="00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的数叫做复数</a:t>
            </a:r>
            <a:r>
              <a:rPr lang="en-US" altLang="zh-CN" sz="2000" kern="0">
                <a:solidFill>
                  <a:srgbClr val="00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 </a:t>
            </a:r>
          </a:p>
        </p:txBody>
      </p:sp>
      <p:sp>
        <p:nvSpPr>
          <p:cNvPr id="16391" name="矩形 16390"/>
          <p:cNvSpPr/>
          <p:nvPr/>
        </p:nvSpPr>
        <p:spPr>
          <a:xfrm>
            <a:off x="600112" y="3381332"/>
            <a:ext cx="7056438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全体复数所形成的集合叫做</a:t>
            </a:r>
            <a:r>
              <a:rPr lang="zh-CN" altLang="en-US" sz="2000" kern="0" dirty="0">
                <a:solidFill>
                  <a:srgbClr val="C82004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复数集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，一般用字母</a:t>
            </a:r>
            <a:r>
              <a:rPr lang="en-US" altLang="zh-CN" sz="2000" kern="0" dirty="0">
                <a:solidFill>
                  <a:srgbClr val="C82004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 </a:t>
            </a: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文本框 17412"/>
          <p:cNvSpPr txBox="1"/>
          <p:nvPr/>
        </p:nvSpPr>
        <p:spPr>
          <a:xfrm>
            <a:off x="565778" y="1277125"/>
            <a:ext cx="362267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复数的代数形式：</a:t>
            </a:r>
          </a:p>
        </p:txBody>
      </p:sp>
      <p:grpSp>
        <p:nvGrpSpPr>
          <p:cNvPr id="17414" name="组合 17413"/>
          <p:cNvGrpSpPr/>
          <p:nvPr/>
        </p:nvGrpSpPr>
        <p:grpSpPr>
          <a:xfrm>
            <a:off x="634834" y="1266510"/>
            <a:ext cx="4816475" cy="1047751"/>
            <a:chOff x="298" y="0"/>
            <a:chExt cx="3034" cy="660"/>
          </a:xfrm>
        </p:grpSpPr>
        <p:sp>
          <p:nvSpPr>
            <p:cNvPr id="17415" name="文本框 17414"/>
            <p:cNvSpPr txBox="1"/>
            <p:nvPr/>
          </p:nvSpPr>
          <p:spPr>
            <a:xfrm>
              <a:off x="1556" y="0"/>
              <a:ext cx="1776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000" kern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通常用字母</a:t>
              </a:r>
              <a:r>
                <a:rPr lang="zh-CN" altLang="en-US" sz="2000" kern="0">
                  <a:solidFill>
                    <a:srgbClr val="C82004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lang="en-US" altLang="zh-CN" sz="2000" i="1" kern="0">
                  <a:solidFill>
                    <a:srgbClr val="C82004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z </a:t>
              </a:r>
              <a:r>
                <a:rPr lang="zh-CN" altLang="en-US" sz="2000" kern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表示，即</a:t>
              </a:r>
            </a:p>
          </p:txBody>
        </p:sp>
        <p:graphicFrame>
          <p:nvGraphicFramePr>
            <p:cNvPr id="17416" name="对象 17415"/>
            <p:cNvGraphicFramePr>
              <a:graphicFrameLocks noChangeAspect="1"/>
            </p:cNvGraphicFramePr>
            <p:nvPr/>
          </p:nvGraphicFramePr>
          <p:xfrm>
            <a:off x="298" y="290"/>
            <a:ext cx="1364" cy="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659765" imgH="177800" progId="Equation.DSMT4">
                    <p:embed/>
                  </p:oleObj>
                </mc:Choice>
                <mc:Fallback>
                  <p:oleObj r:id="rId2" imgW="659765" imgH="177800" progId="Equation.DSMT4">
                    <p:embed/>
                    <p:pic>
                      <p:nvPicPr>
                        <p:cNvPr id="0" name="对象 17415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298" y="290"/>
                          <a:ext cx="1364" cy="36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7" name="对象 17416"/>
            <p:cNvGraphicFramePr>
              <a:graphicFrameLocks noChangeAspect="1"/>
            </p:cNvGraphicFramePr>
            <p:nvPr/>
          </p:nvGraphicFramePr>
          <p:xfrm>
            <a:off x="1605" y="342"/>
            <a:ext cx="1414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901065" imgH="203200" progId="Equation.DSMT4">
                    <p:embed/>
                  </p:oleObj>
                </mc:Choice>
                <mc:Fallback>
                  <p:oleObj r:id="rId4" imgW="901065" imgH="203200" progId="Equation.DSMT4">
                    <p:embed/>
                    <p:pic>
                      <p:nvPicPr>
                        <p:cNvPr id="0" name="对象 17416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605" y="342"/>
                          <a:ext cx="1414" cy="3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418" name="组合 17417"/>
          <p:cNvGrpSpPr/>
          <p:nvPr/>
        </p:nvGrpSpPr>
        <p:grpSpPr>
          <a:xfrm>
            <a:off x="1097749" y="1811792"/>
            <a:ext cx="711200" cy="1466851"/>
            <a:chOff x="0" y="0"/>
            <a:chExt cx="448" cy="924"/>
          </a:xfrm>
        </p:grpSpPr>
        <p:sp>
          <p:nvSpPr>
            <p:cNvPr id="17419" name="文本框 17418"/>
            <p:cNvSpPr txBox="1"/>
            <p:nvPr/>
          </p:nvSpPr>
          <p:spPr>
            <a:xfrm>
              <a:off x="0" y="672"/>
              <a:ext cx="448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0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实部</a:t>
              </a:r>
            </a:p>
          </p:txBody>
        </p:sp>
        <p:sp>
          <p:nvSpPr>
            <p:cNvPr id="17420" name="矩形标注 17419"/>
            <p:cNvSpPr/>
            <p:nvPr/>
          </p:nvSpPr>
          <p:spPr>
            <a:xfrm>
              <a:off x="192" y="0"/>
              <a:ext cx="256" cy="384"/>
            </a:xfrm>
            <a:prstGeom prst="wedgeRectCallout">
              <a:avLst>
                <a:gd name="adj1" fmla="val -14287"/>
                <a:gd name="adj2" fmla="val 119532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endParaRPr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7421" name="组合 17420"/>
          <p:cNvGrpSpPr/>
          <p:nvPr/>
        </p:nvGrpSpPr>
        <p:grpSpPr>
          <a:xfrm>
            <a:off x="1903723" y="1726885"/>
            <a:ext cx="711200" cy="1557338"/>
            <a:chOff x="0" y="0"/>
            <a:chExt cx="448" cy="981"/>
          </a:xfrm>
        </p:grpSpPr>
        <p:sp>
          <p:nvSpPr>
            <p:cNvPr id="17422" name="文本框 17421"/>
            <p:cNvSpPr txBox="1"/>
            <p:nvPr/>
          </p:nvSpPr>
          <p:spPr>
            <a:xfrm>
              <a:off x="0" y="729"/>
              <a:ext cx="448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0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虚部</a:t>
              </a:r>
            </a:p>
          </p:txBody>
        </p:sp>
        <p:sp>
          <p:nvSpPr>
            <p:cNvPr id="17423" name="矩形标注 17422"/>
            <p:cNvSpPr/>
            <p:nvPr/>
          </p:nvSpPr>
          <p:spPr>
            <a:xfrm>
              <a:off x="134" y="0"/>
              <a:ext cx="211" cy="384"/>
            </a:xfrm>
            <a:prstGeom prst="wedgeRectCallout">
              <a:avLst>
                <a:gd name="adj1" fmla="val -25000"/>
                <a:gd name="adj2" fmla="val 119532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endParaRPr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7424" name="组合 17423"/>
          <p:cNvGrpSpPr/>
          <p:nvPr/>
        </p:nvGrpSpPr>
        <p:grpSpPr>
          <a:xfrm>
            <a:off x="2800184" y="2694443"/>
            <a:ext cx="2711450" cy="768350"/>
            <a:chOff x="222" y="0"/>
            <a:chExt cx="1708" cy="484"/>
          </a:xfrm>
        </p:grpSpPr>
        <p:sp>
          <p:nvSpPr>
            <p:cNvPr id="17425" name="矩形 17424"/>
            <p:cNvSpPr/>
            <p:nvPr/>
          </p:nvSpPr>
          <p:spPr>
            <a:xfrm>
              <a:off x="222" y="116"/>
              <a:ext cx="1708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其中     称为</a:t>
              </a:r>
              <a:r>
                <a:rPr lang="zh-CN" altLang="en-US" sz="20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虚数单位</a:t>
              </a:r>
              <a:r>
                <a:rPr lang="en-US" altLang="zh-CN" sz="20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.</a:t>
              </a:r>
              <a:endParaRPr lang="en-US" altLang="zh-CN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aphicFrame>
          <p:nvGraphicFramePr>
            <p:cNvPr id="17426" name="对象 17425"/>
            <p:cNvGraphicFramePr>
              <a:graphicFrameLocks noChangeAspect="1"/>
            </p:cNvGraphicFramePr>
            <p:nvPr/>
          </p:nvGraphicFramePr>
          <p:xfrm>
            <a:off x="576" y="0"/>
            <a:ext cx="316" cy="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88900" imgH="164465" progId="Equation.DSMT4">
                    <p:embed/>
                  </p:oleObj>
                </mc:Choice>
                <mc:Fallback>
                  <p:oleObj r:id="rId6" imgW="88900" imgH="164465" progId="Equation.DSMT4">
                    <p:embed/>
                    <p:pic>
                      <p:nvPicPr>
                        <p:cNvPr id="0" name="对象 17425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576" y="0"/>
                          <a:ext cx="316" cy="48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31" name="文本框 17430"/>
          <p:cNvSpPr txBox="1"/>
          <p:nvPr/>
        </p:nvSpPr>
        <p:spPr>
          <a:xfrm>
            <a:off x="697723" y="3725605"/>
            <a:ext cx="3559161" cy="400110"/>
          </a:xfrm>
          <a:prstGeom prst="rect">
            <a:avLst/>
          </a:prstGeom>
          <a:noFill/>
          <a:ln w="28575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称为虚部而不称为虚数系数</a:t>
            </a:r>
          </a:p>
        </p:txBody>
      </p:sp>
      <p:sp>
        <p:nvSpPr>
          <p:cNvPr id="2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1433</Words>
  <Application>Microsoft Office PowerPoint</Application>
  <PresentationFormat>宽屏</PresentationFormat>
  <Paragraphs>151</Paragraphs>
  <Slides>26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2" baseType="lpstr">
      <vt:lpstr>FandolFang R</vt:lpstr>
      <vt:lpstr>思源黑体 CN Light</vt:lpstr>
      <vt:lpstr>Arial</vt:lpstr>
      <vt:lpstr>Calibri</vt:lpstr>
      <vt:lpstr>办公资源网：www.bangongziyuan.com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45</cp:revision>
  <dcterms:created xsi:type="dcterms:W3CDTF">2020-08-16T11:59:00Z</dcterms:created>
  <dcterms:modified xsi:type="dcterms:W3CDTF">2021-01-09T10:13:30Z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