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73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9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300" r:id="rId24"/>
    <p:sldId id="274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2886">
          <p15:clr>
            <a:srgbClr val="A4A3A4"/>
          </p15:clr>
        </p15:guide>
        <p15:guide id="4" orient="horz" pos="731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86D"/>
    <a:srgbClr val="3E5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>
        <p:guide pos="416"/>
        <p:guide pos="7256"/>
        <p:guide orient="horz" pos="2886"/>
        <p:guide orient="horz" pos="731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2CA1F37-F4F6-4F3A-88FE-E1A540071A68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10E7334-225C-4185-AED5-40CDA335E2E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E7334-225C-4185-AED5-40CDA335E2E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284618" y="0"/>
            <a:ext cx="5907383" cy="6858000"/>
          </a:xfrm>
          <a:custGeom>
            <a:avLst/>
            <a:gdLst>
              <a:gd name="connsiteX0" fmla="*/ 5907382 w 5907382"/>
              <a:gd name="connsiteY0" fmla="*/ 1312841 h 6858000"/>
              <a:gd name="connsiteX1" fmla="*/ 5907382 w 5907382"/>
              <a:gd name="connsiteY1" fmla="*/ 5386649 h 6858000"/>
              <a:gd name="connsiteX2" fmla="*/ 4542532 w 5907382"/>
              <a:gd name="connsiteY2" fmla="*/ 6858000 h 6858000"/>
              <a:gd name="connsiteX3" fmla="*/ 763600 w 5907382"/>
              <a:gd name="connsiteY3" fmla="*/ 6858000 h 6858000"/>
              <a:gd name="connsiteX4" fmla="*/ 3097925 w 5907382"/>
              <a:gd name="connsiteY4" fmla="*/ 0 h 6858000"/>
              <a:gd name="connsiteX5" fmla="*/ 5907382 w 5907382"/>
              <a:gd name="connsiteY5" fmla="*/ 0 h 6858000"/>
              <a:gd name="connsiteX6" fmla="*/ 5907382 w 5907382"/>
              <a:gd name="connsiteY6" fmla="*/ 1045124 h 6858000"/>
              <a:gd name="connsiteX7" fmla="*/ 2031166 w 5907382"/>
              <a:gd name="connsiteY7" fmla="*/ 5223806 h 6858000"/>
              <a:gd name="connsiteX8" fmla="*/ 0 w 5907382"/>
              <a:gd name="connsiteY8" fmla="*/ 33396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382" h="6858000">
                <a:moveTo>
                  <a:pt x="5907382" y="1312841"/>
                </a:moveTo>
                <a:lnTo>
                  <a:pt x="5907382" y="5386649"/>
                </a:lnTo>
                <a:lnTo>
                  <a:pt x="4542532" y="6858000"/>
                </a:lnTo>
                <a:lnTo>
                  <a:pt x="763600" y="6858000"/>
                </a:lnTo>
                <a:close/>
                <a:moveTo>
                  <a:pt x="3097925" y="0"/>
                </a:moveTo>
                <a:lnTo>
                  <a:pt x="5907382" y="0"/>
                </a:lnTo>
                <a:lnTo>
                  <a:pt x="5907382" y="1045124"/>
                </a:lnTo>
                <a:lnTo>
                  <a:pt x="2031166" y="5223806"/>
                </a:lnTo>
                <a:lnTo>
                  <a:pt x="0" y="3339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345234" y="302727"/>
            <a:ext cx="1062870" cy="640702"/>
            <a:chOff x="606490" y="317241"/>
            <a:chExt cx="1996751" cy="1203649"/>
          </a:xfrm>
        </p:grpSpPr>
        <p:sp>
          <p:nvSpPr>
            <p:cNvPr id="6" name="箭头: V 形 5"/>
            <p:cNvSpPr/>
            <p:nvPr userDrawn="1"/>
          </p:nvSpPr>
          <p:spPr>
            <a:xfrm>
              <a:off x="606490" y="317241"/>
              <a:ext cx="1203649" cy="1203649"/>
            </a:xfrm>
            <a:prstGeom prst="chevron">
              <a:avLst/>
            </a:prstGeom>
            <a:solidFill>
              <a:srgbClr val="3E5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箭头: V 形 6"/>
            <p:cNvSpPr/>
            <p:nvPr userDrawn="1"/>
          </p:nvSpPr>
          <p:spPr>
            <a:xfrm>
              <a:off x="1399592" y="317241"/>
              <a:ext cx="1203649" cy="1203649"/>
            </a:xfrm>
            <a:prstGeom prst="chevron">
              <a:avLst/>
            </a:prstGeom>
            <a:solidFill>
              <a:srgbClr val="E538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video" Target="file:///E:\UserData\Owner\&#26700;&#38754;\ZXXK2006661649513331\&#21463;&#36843;&#25391;&#21160;%20&#20849;&#25391;\-&#20154;&#25945;&#29256;%5b&#25972;&#29702;%5d&#35270;&#39057;%20&#21463;&#36843;&#25391;&#21160;(&#25671;&#21160;&#65289;.avi" TargetMode="External"/><Relationship Id="rId1" Type="http://schemas.microsoft.com/office/2007/relationships/media" Target="file:///E:\UserData\Owner\&#26700;&#38754;\ZXXK2006661649513331\&#21463;&#36843;&#25391;&#21160;%20&#20849;&#25391;\-&#20154;&#25945;&#29256;%5b&#25972;&#29702;%5d&#35270;&#39057;%20&#21463;&#36843;&#25391;&#21160;(&#25671;&#21160;&#65289;.avi" TargetMode="External"/><Relationship Id="rId6" Type="http://schemas.openxmlformats.org/officeDocument/2006/relationships/image" Target="../media/image8.png"/><Relationship Id="rId5" Type="http://schemas.openxmlformats.org/officeDocument/2006/relationships/hyperlink" Target="../../&#26032;&#24314;&#25945;&#23398;&#20020;&#26102;&#35270;&#39057;&#25991;&#20214;&#22841;/&#20849;&#25391;.flv" TargetMode="Externa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&#26032;&#24314;&#25945;&#23398;&#20020;&#26102;&#35270;&#39057;&#25991;&#20214;&#22841;/&#21463;&#36843;&#25391;&#21160;&#21644;&#20849;&#25391;&#65288;2&#65289;.fl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Administrator\Desktop\&#36873;&#20462;3-4&#21016;&#20854;\11.5%20&#22806;&#21147;&#20316;&#29992;&#19979;&#30340;&#25391;&#21160;\&#20849;&#25391;-&#22823;&#26725;&#22446;.asx" TargetMode="External"/><Relationship Id="rId1" Type="http://schemas.microsoft.com/office/2007/relationships/media" Target="file:///C:\Users\Administrator\Desktop\&#36873;&#20462;3-4&#21016;&#20854;\11.5%20&#22806;&#21147;&#20316;&#29992;&#19979;&#30340;&#25391;&#21160;\&#20849;&#25391;-&#22823;&#26725;&#22446;.asx" TargetMode="External"/><Relationship Id="rId6" Type="http://schemas.openxmlformats.org/officeDocument/2006/relationships/image" Target="../media/image15.png"/><Relationship Id="rId5" Type="http://schemas.openxmlformats.org/officeDocument/2006/relationships/hyperlink" Target="&#20849;&#25391;-&#22823;&#26725;&#22446;.asx" TargetMode="Externa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1463;&#36843;&#25391;&#21160;.sw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" r="40745"/>
          <a:stretch>
            <a:fillRect/>
          </a:stretch>
        </p:blipFill>
        <p:spPr>
          <a:xfrm>
            <a:off x="6284618" y="0"/>
            <a:ext cx="5907383" cy="6858000"/>
          </a:xfrm>
        </p:spPr>
      </p:pic>
      <p:sp>
        <p:nvSpPr>
          <p:cNvPr id="4" name="Freeform 3"/>
          <p:cNvSpPr/>
          <p:nvPr/>
        </p:nvSpPr>
        <p:spPr>
          <a:xfrm>
            <a:off x="6284618" y="0"/>
            <a:ext cx="5907383" cy="6858000"/>
          </a:xfrm>
          <a:custGeom>
            <a:avLst/>
            <a:gdLst>
              <a:gd name="connsiteX0" fmla="*/ 5907382 w 5907382"/>
              <a:gd name="connsiteY0" fmla="*/ 1312841 h 6858000"/>
              <a:gd name="connsiteX1" fmla="*/ 5907382 w 5907382"/>
              <a:gd name="connsiteY1" fmla="*/ 5386649 h 6858000"/>
              <a:gd name="connsiteX2" fmla="*/ 4542532 w 5907382"/>
              <a:gd name="connsiteY2" fmla="*/ 6858000 h 6858000"/>
              <a:gd name="connsiteX3" fmla="*/ 763600 w 5907382"/>
              <a:gd name="connsiteY3" fmla="*/ 6858000 h 6858000"/>
              <a:gd name="connsiteX4" fmla="*/ 3097925 w 5907382"/>
              <a:gd name="connsiteY4" fmla="*/ 0 h 6858000"/>
              <a:gd name="connsiteX5" fmla="*/ 5907382 w 5907382"/>
              <a:gd name="connsiteY5" fmla="*/ 0 h 6858000"/>
              <a:gd name="connsiteX6" fmla="*/ 5907382 w 5907382"/>
              <a:gd name="connsiteY6" fmla="*/ 1045124 h 6858000"/>
              <a:gd name="connsiteX7" fmla="*/ 2031166 w 5907382"/>
              <a:gd name="connsiteY7" fmla="*/ 5223806 h 6858000"/>
              <a:gd name="connsiteX8" fmla="*/ 0 w 5907382"/>
              <a:gd name="connsiteY8" fmla="*/ 33396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382" h="6858000">
                <a:moveTo>
                  <a:pt x="5907382" y="1312841"/>
                </a:moveTo>
                <a:lnTo>
                  <a:pt x="5907382" y="5386649"/>
                </a:lnTo>
                <a:lnTo>
                  <a:pt x="4542532" y="6858000"/>
                </a:lnTo>
                <a:lnTo>
                  <a:pt x="763600" y="6858000"/>
                </a:lnTo>
                <a:close/>
                <a:moveTo>
                  <a:pt x="3097925" y="0"/>
                </a:moveTo>
                <a:lnTo>
                  <a:pt x="5907382" y="0"/>
                </a:lnTo>
                <a:lnTo>
                  <a:pt x="5907382" y="1045124"/>
                </a:lnTo>
                <a:lnTo>
                  <a:pt x="2031166" y="5223806"/>
                </a:lnTo>
                <a:lnTo>
                  <a:pt x="0" y="333966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6284619" y="941696"/>
            <a:ext cx="2552128" cy="2378123"/>
          </a:xfrm>
          <a:prstGeom prst="parallelogram">
            <a:avLst>
              <a:gd name="adj" fmla="val 9354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28302" y="2350802"/>
            <a:ext cx="5846818" cy="2374759"/>
            <a:chOff x="6147269" y="2844265"/>
            <a:chExt cx="5112385" cy="2076459"/>
          </a:xfrm>
        </p:grpSpPr>
        <p:grpSp>
          <p:nvGrpSpPr>
            <p:cNvPr id="33" name="组合 32"/>
            <p:cNvGrpSpPr/>
            <p:nvPr/>
          </p:nvGrpSpPr>
          <p:grpSpPr>
            <a:xfrm>
              <a:off x="6147269" y="3331609"/>
              <a:ext cx="5112385" cy="1589115"/>
              <a:chOff x="-4714868" y="2110674"/>
              <a:chExt cx="5112385" cy="1589115"/>
            </a:xfrm>
          </p:grpSpPr>
          <p:sp>
            <p:nvSpPr>
              <p:cNvPr id="35" name="矩形: 圆角 34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6" name="组合 35"/>
              <p:cNvGrpSpPr/>
              <p:nvPr/>
            </p:nvGrpSpPr>
            <p:grpSpPr>
              <a:xfrm>
                <a:off x="-4714868" y="2110674"/>
                <a:ext cx="5112385" cy="990997"/>
                <a:chOff x="-4714868" y="2110674"/>
                <a:chExt cx="5112385" cy="990997"/>
              </a:xfrm>
            </p:grpSpPr>
            <p:sp>
              <p:nvSpPr>
                <p:cNvPr id="37" name="文本框 36"/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文本占位符 19"/>
                <p:cNvSpPr txBox="1"/>
                <p:nvPr/>
              </p:nvSpPr>
              <p:spPr>
                <a:xfrm>
                  <a:off x="-4708756" y="2110674"/>
                  <a:ext cx="5106273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0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40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sz="40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外力作用下的振动</a:t>
                  </a:r>
                </a:p>
              </p:txBody>
            </p:sp>
          </p:grpSp>
        </p:grpSp>
        <p:sp>
          <p:nvSpPr>
            <p:cNvPr id="3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第十一章   机械振动</a:t>
              </a:r>
            </a:p>
          </p:txBody>
        </p:sp>
      </p:grpSp>
      <p:sp>
        <p:nvSpPr>
          <p:cNvPr id="40" name="矩形 39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3-4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文本框 26632"/>
          <p:cNvSpPr txBox="1"/>
          <p:nvPr/>
        </p:nvSpPr>
        <p:spPr>
          <a:xfrm>
            <a:off x="660400" y="1257518"/>
            <a:ext cx="8188693" cy="5221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795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795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、驱动力：作用在振动物体上的周期性的外力。</a:t>
            </a:r>
          </a:p>
        </p:txBody>
      </p:sp>
      <p:sp>
        <p:nvSpPr>
          <p:cNvPr id="26635" name="文本框 26634"/>
          <p:cNvSpPr txBox="1"/>
          <p:nvPr/>
        </p:nvSpPr>
        <p:spPr>
          <a:xfrm>
            <a:off x="660401" y="2023343"/>
            <a:ext cx="7900481" cy="5221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795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795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、受迫振动：物体在外界驱动力作用下的振动。</a:t>
            </a:r>
          </a:p>
        </p:txBody>
      </p:sp>
      <p:sp>
        <p:nvSpPr>
          <p:cNvPr id="26636" name="矩形 26635"/>
          <p:cNvSpPr/>
          <p:nvPr/>
        </p:nvSpPr>
        <p:spPr>
          <a:xfrm>
            <a:off x="3449012" y="7797488"/>
            <a:ext cx="5711975" cy="50199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en-US" altLang="zh-CN" sz="2795" kern="0" dirty="0">
                <a:solidFill>
                  <a:schemeClr val="tx2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br>
              <a:rPr lang="en-US" altLang="zh-CN" sz="2795" kern="0" dirty="0">
                <a:solidFill>
                  <a:schemeClr val="tx2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br>
              <a:rPr lang="en-US" altLang="zh-CN" sz="2795" kern="0" dirty="0">
                <a:solidFill>
                  <a:schemeClr val="tx2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en-US" altLang="zh-CN" sz="2795" kern="0" dirty="0">
              <a:solidFill>
                <a:schemeClr val="tx2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5" name="文本框 4104"/>
          <p:cNvSpPr txBox="1"/>
          <p:nvPr/>
        </p:nvSpPr>
        <p:spPr>
          <a:xfrm>
            <a:off x="633790" y="2681766"/>
            <a:ext cx="3508587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、受迫振动实例：</a:t>
            </a:r>
          </a:p>
        </p:txBody>
      </p:sp>
      <p:sp>
        <p:nvSpPr>
          <p:cNvPr id="4108" name="矩形 4107"/>
          <p:cNvSpPr/>
          <p:nvPr/>
        </p:nvSpPr>
        <p:spPr>
          <a:xfrm>
            <a:off x="571156" y="3040443"/>
            <a:ext cx="7142441" cy="863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IE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跳板在人走过时发生的振动</a:t>
            </a:r>
          </a:p>
        </p:txBody>
      </p:sp>
      <p:sp>
        <p:nvSpPr>
          <p:cNvPr id="4111" name="矩形 4110"/>
          <p:cNvSpPr/>
          <p:nvPr/>
        </p:nvSpPr>
        <p:spPr>
          <a:xfrm>
            <a:off x="571156" y="4294045"/>
            <a:ext cx="8352367" cy="863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③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听到声音时耳膜的振动</a:t>
            </a:r>
          </a:p>
        </p:txBody>
      </p:sp>
      <p:sp>
        <p:nvSpPr>
          <p:cNvPr id="4112" name="矩形 4111"/>
          <p:cNvSpPr/>
          <p:nvPr/>
        </p:nvSpPr>
        <p:spPr>
          <a:xfrm>
            <a:off x="571156" y="4953557"/>
            <a:ext cx="7103533" cy="863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④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电磁打点计时器的振针所做的振动</a:t>
            </a:r>
          </a:p>
        </p:txBody>
      </p:sp>
      <p:sp>
        <p:nvSpPr>
          <p:cNvPr id="4109" name="矩形 4108"/>
          <p:cNvSpPr/>
          <p:nvPr/>
        </p:nvSpPr>
        <p:spPr>
          <a:xfrm>
            <a:off x="571156" y="3634926"/>
            <a:ext cx="6878320" cy="863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②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机器底座在机器运转时发生的振动</a:t>
            </a:r>
          </a:p>
        </p:txBody>
      </p:sp>
      <p:sp>
        <p:nvSpPr>
          <p:cNvPr id="4104" name="文本框 4103"/>
          <p:cNvSpPr txBox="1"/>
          <p:nvPr/>
        </p:nvSpPr>
        <p:spPr>
          <a:xfrm>
            <a:off x="571156" y="5665244"/>
            <a:ext cx="6729950" cy="50302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受迫振动的快慢（频率周期）跟什么有关呢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受迫振动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5" grpId="0"/>
      <p:bldP spid="23555" grpId="0"/>
      <p:bldP spid="4108" grpId="0"/>
      <p:bldP spid="4111" grpId="0"/>
      <p:bldP spid="4112" grpId="0"/>
      <p:bldP spid="4109" grpId="0"/>
      <p:bldP spid="4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65537"/>
          <p:cNvSpPr>
            <a:spLocks noGrp="1"/>
          </p:cNvSpPr>
          <p:nvPr>
            <p:ph type="title" idx="4294967295"/>
          </p:nvPr>
        </p:nvSpPr>
        <p:spPr>
          <a:xfrm>
            <a:off x="660400" y="1258486"/>
            <a:ext cx="2511063" cy="1143000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  <a:hlinkClick r:id="rId5" action="ppaction://hlinkfile"/>
              </a:rPr>
              <a:t>实验研究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65540" name="-人教版[整理]视频 受迫振动(摇动）.avi">
            <a:hlinkClick r:id="" action="ppaction://media"/>
          </p:cNvPr>
          <p:cNvPicPr>
            <a:picLocks noGrp="1" noRot="1" noChangeAspect="1"/>
          </p:cNvPicPr>
          <p:nvPr>
            <p:ph type="tbl" idx="4294967295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106592" y="2287213"/>
            <a:ext cx="4664599" cy="3498756"/>
          </a:xfrm>
        </p:spPr>
      </p:pic>
      <p:pic>
        <p:nvPicPr>
          <p:cNvPr id="65539" name="图片 655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3462" y="2062347"/>
            <a:ext cx="2773469" cy="3948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受迫振动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5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655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0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554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内容占位符 7170"/>
          <p:cNvSpPr>
            <a:spLocks noGrp="1"/>
          </p:cNvSpPr>
          <p:nvPr>
            <p:ph idx="4294967295"/>
          </p:nvPr>
        </p:nvSpPr>
        <p:spPr>
          <a:xfrm>
            <a:off x="393538" y="1241394"/>
            <a:ext cx="11125362" cy="1955800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结论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：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物体做受迫振动时，振动稳定后的频率等于驱动力的频率，跟物体的固有频率无关。</a:t>
            </a:r>
          </a:p>
          <a:p>
            <a:pPr>
              <a:lnSpc>
                <a:spcPct val="150000"/>
              </a:lnSpc>
            </a:pPr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660400" y="3180012"/>
            <a:ext cx="10555468" cy="57150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思考：物体做受迫振动的振幅是否与物体的固有频率也无关呢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7175" name="矩形 7174"/>
          <p:cNvSpPr/>
          <p:nvPr/>
        </p:nvSpPr>
        <p:spPr>
          <a:xfrm>
            <a:off x="234343" y="3789410"/>
            <a:ext cx="10739120" cy="234357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结论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：</a:t>
            </a: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驱动力的频率等于振动物体的固有频率时，振幅最大；</a:t>
            </a: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驱动力的频率跟固有频率相差越大，振幅越小。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受迫振动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3" grpId="0"/>
      <p:bldP spid="71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文本框 10250"/>
          <p:cNvSpPr txBox="1"/>
          <p:nvPr/>
        </p:nvSpPr>
        <p:spPr>
          <a:xfrm>
            <a:off x="660400" y="1048417"/>
            <a:ext cx="10858500" cy="16918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驱动力的频率等于物体的固有频率时，受迫振动的振幅最大，这种现象叫做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  <a:hlinkClick r:id="rId3" action="ppaction://hlinkfile"/>
              </a:rPr>
              <a:t>共振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0256" name="图片 102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2212" y="2349500"/>
            <a:ext cx="3084512" cy="323504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9" name="文本框 10258"/>
          <p:cNvSpPr txBox="1"/>
          <p:nvPr/>
        </p:nvSpPr>
        <p:spPr>
          <a:xfrm>
            <a:off x="660400" y="3059079"/>
            <a:ext cx="7158567" cy="18158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图象的意义：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8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en-US" sz="2800" kern="0" baseline="-25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驱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 f</a:t>
            </a:r>
            <a:r>
              <a:rPr lang="zh-CN" altLang="en-US" sz="2800" kern="0" baseline="-25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固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时，振幅有最大值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8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en-US" sz="2800" kern="0" baseline="-25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驱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</a:t>
            </a:r>
            <a:r>
              <a:rPr lang="zh-CN" altLang="en-US" sz="28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en-US" altLang="zh-CN" sz="28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en-US" sz="2800" kern="0" baseline="-25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固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差别越大时，振幅越小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69633"/>
          <p:cNvSpPr>
            <a:spLocks noGrp="1"/>
          </p:cNvSpPr>
          <p:nvPr>
            <p:ph type="title" idx="4294967295"/>
          </p:nvPr>
        </p:nvSpPr>
        <p:spPr>
          <a:xfrm>
            <a:off x="660400" y="1028700"/>
            <a:ext cx="4797425" cy="1139825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共振现象举例：</a:t>
            </a:r>
          </a:p>
        </p:txBody>
      </p:sp>
      <p:sp>
        <p:nvSpPr>
          <p:cNvPr id="27651" name="文本占位符 69635"/>
          <p:cNvSpPr>
            <a:spLocks noGrp="1"/>
          </p:cNvSpPr>
          <p:nvPr>
            <p:ph idx="4294967295"/>
          </p:nvPr>
        </p:nvSpPr>
        <p:spPr>
          <a:xfrm>
            <a:off x="660400" y="2168525"/>
            <a:ext cx="5821363" cy="2941637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2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声音击碎玻璃杯：</a:t>
            </a:r>
          </a:p>
          <a:p>
            <a:pPr>
              <a:lnSpc>
                <a:spcPct val="2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当声音的频率与酒杯的固有频率相等时，酒杯由于共振而爆裂。</a:t>
            </a:r>
          </a:p>
        </p:txBody>
      </p:sp>
      <p:pic>
        <p:nvPicPr>
          <p:cNvPr id="27650" name="图片 69634" descr="24711_127352894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936" y="1674837"/>
            <a:ext cx="3960632" cy="3929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9462"/>
          <p:cNvSpPr txBox="1"/>
          <p:nvPr/>
        </p:nvSpPr>
        <p:spPr>
          <a:xfrm>
            <a:off x="660400" y="1313199"/>
            <a:ext cx="4229119" cy="5225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共振的应用和防止</a:t>
            </a:r>
          </a:p>
        </p:txBody>
      </p:sp>
      <p:sp>
        <p:nvSpPr>
          <p:cNvPr id="5" name="矩形 4"/>
          <p:cNvSpPr/>
          <p:nvPr/>
        </p:nvSpPr>
        <p:spPr>
          <a:xfrm>
            <a:off x="580949" y="2949909"/>
            <a:ext cx="5027867" cy="64610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IE" sz="2795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①测量发动机转速的转速计</a:t>
            </a:r>
          </a:p>
        </p:txBody>
      </p:sp>
      <p:sp>
        <p:nvSpPr>
          <p:cNvPr id="6" name="矩形 5"/>
          <p:cNvSpPr/>
          <p:nvPr/>
        </p:nvSpPr>
        <p:spPr>
          <a:xfrm>
            <a:off x="542709" y="3595900"/>
            <a:ext cx="6033441" cy="64610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en-US" altLang="zh-CN" sz="2795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②</a:t>
            </a:r>
            <a:r>
              <a:rPr lang="zh-CN" altLang="en-US" sz="2795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共振筛</a:t>
            </a:r>
          </a:p>
        </p:txBody>
      </p:sp>
      <p:sp>
        <p:nvSpPr>
          <p:cNvPr id="7" name="标题 19468"/>
          <p:cNvSpPr txBox="1"/>
          <p:nvPr/>
        </p:nvSpPr>
        <p:spPr>
          <a:xfrm>
            <a:off x="580949" y="1737912"/>
            <a:ext cx="3447453" cy="93272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共振的应用：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814686" y="3890555"/>
            <a:ext cx="3500485" cy="2031413"/>
            <a:chOff x="1162" y="1572"/>
            <a:chExt cx="2107" cy="1112"/>
          </a:xfrm>
        </p:grpSpPr>
        <p:graphicFrame>
          <p:nvGraphicFramePr>
            <p:cNvPr id="9" name="内容占位符 19474">
              <a:hlinkClick r:id="" action="ppaction://hlinkshowjump?jump=previousslide"/>
            </p:cNvPr>
            <p:cNvGraphicFramePr>
              <a:graphicFrameLocks noGrp="1"/>
            </p:cNvGraphicFramePr>
            <p:nvPr>
              <p:ph idx="4294967295"/>
            </p:nvPr>
          </p:nvGraphicFramePr>
          <p:xfrm>
            <a:off x="1273" y="1572"/>
            <a:ext cx="1996" cy="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2105025" imgH="847725" progId="PBrush">
                    <p:embed/>
                  </p:oleObj>
                </mc:Choice>
                <mc:Fallback>
                  <p:oleObj r:id="rId2" imgW="2105025" imgH="847725" progId="PBrush">
                    <p:embed/>
                    <p:pic>
                      <p:nvPicPr>
                        <p:cNvPr id="0" name="内容占位符 19474">
                          <a:hlinkClick r:id="" action="ppaction://hlinkshowjump?jump=previousslide"/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273" y="1572"/>
                          <a:ext cx="1996" cy="804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矩形 19475"/>
            <p:cNvSpPr/>
            <p:nvPr/>
          </p:nvSpPr>
          <p:spPr>
            <a:xfrm>
              <a:off x="1162" y="2432"/>
              <a:ext cx="111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200"/>
              <a:endParaRPr lang="zh-CN" altLang="zh-CN" sz="239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8289" y="3681759"/>
            <a:ext cx="3951032" cy="232152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660400" y="2481772"/>
            <a:ext cx="9056793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/>
            <a:r>
              <a:rPr lang="zh-CN" altLang="en-US" sz="2800" kern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使驱动力的频率接近或等于振动物体的固有频率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图片 67585" descr="6-13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643" y="2302319"/>
            <a:ext cx="5450715" cy="347408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8" name="矩形 67586"/>
          <p:cNvSpPr/>
          <p:nvPr/>
        </p:nvSpPr>
        <p:spPr>
          <a:xfrm>
            <a:off x="171047" y="1366488"/>
            <a:ext cx="8798372" cy="5232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1219200"/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1940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年，美国全长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860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米的塔柯姆大桥因大风而塌毁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2387464" y="1797282"/>
            <a:ext cx="669853" cy="3962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3595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桥梁的共振现象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76247" y="30856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  <p:pic>
        <p:nvPicPr>
          <p:cNvPr id="2" name="共振-大桥垮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011838" y="2034250"/>
            <a:ext cx="4791919" cy="3593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37895"/>
          <p:cNvSpPr txBox="1"/>
          <p:nvPr/>
        </p:nvSpPr>
        <p:spPr>
          <a:xfrm>
            <a:off x="1896575" y="3268488"/>
            <a:ext cx="5100712" cy="112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endParaRPr lang="zh-CN" altLang="zh-CN" sz="1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722" name="矩形 37896"/>
          <p:cNvSpPr/>
          <p:nvPr/>
        </p:nvSpPr>
        <p:spPr>
          <a:xfrm>
            <a:off x="603312" y="1160463"/>
            <a:ext cx="2980299" cy="93272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共振的防止：</a:t>
            </a:r>
          </a:p>
        </p:txBody>
      </p:sp>
      <p:sp>
        <p:nvSpPr>
          <p:cNvPr id="37898" name="矩形 37897"/>
          <p:cNvSpPr/>
          <p:nvPr/>
        </p:nvSpPr>
        <p:spPr>
          <a:xfrm>
            <a:off x="802091" y="4058714"/>
            <a:ext cx="5355735" cy="15491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IE" sz="2795" kern="0" dirty="0">
                <a:solidFill>
                  <a:srgbClr val="E519E3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军队过桥便步走，火车过桥慢行</a:t>
            </a:r>
          </a:p>
        </p:txBody>
      </p:sp>
      <p:pic>
        <p:nvPicPr>
          <p:cNvPr id="37901" name="图片 379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516" y="3467641"/>
            <a:ext cx="3708134" cy="2469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903" name="Text Box 7"/>
          <p:cNvSpPr txBox="1"/>
          <p:nvPr/>
        </p:nvSpPr>
        <p:spPr>
          <a:xfrm>
            <a:off x="660400" y="2551998"/>
            <a:ext cx="10717592" cy="140416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3195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795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1831</a:t>
            </a:r>
            <a:r>
              <a:rPr lang="zh-CN" altLang="en-US" sz="2795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年，一队骑兵通过曼彻斯特附近的一座便桥时，由于马蹄节奏整齐，桥梁发生共振而断裂。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3312" y="2037054"/>
            <a:ext cx="10774680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/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使驱动力的频率与物体的固有频率不同，而且相差越大越好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90759" y="37955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379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38915"/>
          <p:cNvSpPr/>
          <p:nvPr/>
        </p:nvSpPr>
        <p:spPr>
          <a:xfrm>
            <a:off x="2782355" y="2341096"/>
            <a:ext cx="8511743" cy="64610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endParaRPr lang="zh-CN" altLang="zh-CN" sz="3595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925" name="矩形 38924"/>
          <p:cNvSpPr/>
          <p:nvPr/>
        </p:nvSpPr>
        <p:spPr>
          <a:xfrm>
            <a:off x="660400" y="1406518"/>
            <a:ext cx="10747829" cy="10210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机器运转时为了防止共振要调节转速或者在振动物体底座加防振垫</a:t>
            </a:r>
            <a:r>
              <a:rPr lang="en-US" altLang="zh-CN" sz="2800" kern="0">
                <a:latin typeface="Arial" panose="020B0604020202020204" pitchFamily="34" charset="0"/>
                <a:ea typeface="思源黑体 CN Regular" panose="020B05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en-US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1747" name="文本框 38927"/>
          <p:cNvSpPr txBox="1"/>
          <p:nvPr/>
        </p:nvSpPr>
        <p:spPr>
          <a:xfrm>
            <a:off x="3608984" y="8233599"/>
            <a:ext cx="1149679" cy="112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endParaRPr lang="zh-CN" altLang="zh-CN" sz="1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929" name="内容占位符 38928"/>
          <p:cNvSpPr>
            <a:spLocks noGrp="1"/>
          </p:cNvSpPr>
          <p:nvPr>
            <p:ph idx="4294967295"/>
          </p:nvPr>
        </p:nvSpPr>
        <p:spPr>
          <a:xfrm>
            <a:off x="660400" y="2403784"/>
            <a:ext cx="10558463" cy="3303588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洗衣机把衣服脱水完毕切断电源后，电动机由于惯性还要转一会儿才能停下来，在这个过程中，洗衣机的振动剧烈程度有变化，其中有一阵子最剧烈，试分析这一现象。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90761" y="3231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共振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  <p:bldP spid="3892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60400" y="3670879"/>
            <a:ext cx="10246360" cy="11532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300000"/>
              </a:lnSpc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2.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振动的能量与振幅有关，振幅越大，振动的能量越大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0717" y="1130300"/>
            <a:ext cx="10402147" cy="2445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300000"/>
              </a:lnSpc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简谐运动中动能和势能在发生相互转化，但机械能的总量保持不变，即机械能守恒。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复习引入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框 80897"/>
          <p:cNvSpPr txBox="1"/>
          <p:nvPr/>
        </p:nvSpPr>
        <p:spPr>
          <a:xfrm>
            <a:off x="781129" y="1378177"/>
            <a:ext cx="10737771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】在飞机的发展史中有一个阶段，飞机上天后不久，飞机的机翼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翅膀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很快就抖动起来，而且越抖越厉害．后来人们经过了艰苦的探索，利用在飞机机翼前缘处装置一个配重杆的方法，解决了这一问题．在飞机机翼前装置配重杆的目的主要是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      )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．加大飞机的惯性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．使机体更加平衡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．使机翼更加牢固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．改变机翼的固有频率</a:t>
            </a:r>
          </a:p>
        </p:txBody>
      </p:sp>
      <p:sp>
        <p:nvSpPr>
          <p:cNvPr id="80901" name="文本框 80900"/>
          <p:cNvSpPr txBox="1"/>
          <p:nvPr/>
        </p:nvSpPr>
        <p:spPr>
          <a:xfrm>
            <a:off x="3109985" y="2995093"/>
            <a:ext cx="613833" cy="64524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3595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90760" y="30992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内容占位符 77825"/>
          <p:cNvSpPr>
            <a:spLocks noGrp="1"/>
          </p:cNvSpPr>
          <p:nvPr>
            <p:ph idx="4294967295"/>
          </p:nvPr>
        </p:nvSpPr>
        <p:spPr>
          <a:xfrm>
            <a:off x="660400" y="1160463"/>
            <a:ext cx="11466513" cy="5795963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､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两个弹簧振子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的固有频率为</a:t>
            </a:r>
            <a:r>
              <a:rPr lang="en-US" altLang="zh-CN" sz="2400" i="1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en-US" altLang="zh-CN" sz="240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en-US" altLang="zh-CN" sz="2400" i="1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的固有频率为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若它们均在频率为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的驱动力作用下做受迫振动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则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    )</a:t>
            </a: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振子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的振动幅度较大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振动频率为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endParaRPr lang="en-US" altLang="zh-CN" sz="24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振子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的振动幅度较大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振动频率为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endParaRPr lang="en-US" altLang="zh-CN" sz="24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振子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的振动幅度较大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振动频率为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endParaRPr lang="en-US" altLang="zh-CN" sz="24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D.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振子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的振动幅度较大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振动频率为</a:t>
            </a: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en-US" altLang="zh-CN" sz="2400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endParaRPr lang="en-US" altLang="zh-CN" sz="24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buNone/>
            </a:pPr>
            <a:endParaRPr lang="en-US" altLang="zh-CN" sz="24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18632" y="2240886"/>
            <a:ext cx="306493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/>
            <a:r>
              <a:rPr lang="en-US" altLang="zh-CN" sz="2400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4647" y="33759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内容占位符 74754"/>
          <p:cNvSpPr>
            <a:spLocks noGrp="1"/>
          </p:cNvSpPr>
          <p:nvPr>
            <p:ph idx="4294967295"/>
          </p:nvPr>
        </p:nvSpPr>
        <p:spPr>
          <a:xfrm>
            <a:off x="660400" y="1362118"/>
            <a:ext cx="8664575" cy="674687"/>
          </a:xfrm>
        </p:spPr>
        <p:txBody>
          <a:bodyPr vert="horz" wrap="square" lIns="91213" tIns="45607" rIns="91213" bIns="45607" anchor="t"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、受迫振动：物体在外界驱动力作用下的振动</a:t>
            </a:r>
          </a:p>
        </p:txBody>
      </p:sp>
      <p:sp>
        <p:nvSpPr>
          <p:cNvPr id="74756" name="文本框 74755"/>
          <p:cNvSpPr txBox="1"/>
          <p:nvPr/>
        </p:nvSpPr>
        <p:spPr>
          <a:xfrm>
            <a:off x="660400" y="1880600"/>
            <a:ext cx="10858501" cy="1220941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、物体做受迫振动时，振动稳定后的频率等于驱动力的频率，跟物体的固有频率无关</a:t>
            </a: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zh-CN" altLang="en-US" sz="28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</a:pPr>
            <a:endParaRPr lang="zh-CN" altLang="en-US" sz="28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57" name="矩形 74756"/>
          <p:cNvSpPr/>
          <p:nvPr/>
        </p:nvSpPr>
        <p:spPr>
          <a:xfrm>
            <a:off x="715735" y="3205927"/>
            <a:ext cx="10747829" cy="13174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、驱动力的频率接近物体的固有频率时，受迫振动的振幅增大，这种现象叫做共振</a:t>
            </a:r>
            <a:r>
              <a:rPr lang="zh-CN" altLang="en-US" sz="3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4758" name="矩形 74757"/>
          <p:cNvSpPr/>
          <p:nvPr/>
        </p:nvSpPr>
        <p:spPr>
          <a:xfrm>
            <a:off x="715735" y="4627725"/>
            <a:ext cx="11038115" cy="1384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、利用共振时，应使驱动力的频率接近或等于振动物体的固有频率；</a:t>
            </a:r>
          </a:p>
          <a:p>
            <a:pPr defTabSz="1219200"/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防止共振时，应使驱动力的频率与物体的固有频率不同，而且相差越大越好．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18189" y="32307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" r="40745"/>
          <a:stretch>
            <a:fillRect/>
          </a:stretch>
        </p:blipFill>
        <p:spPr>
          <a:xfrm>
            <a:off x="6284618" y="0"/>
            <a:ext cx="5907383" cy="6858000"/>
          </a:xfrm>
        </p:spPr>
      </p:pic>
      <p:sp>
        <p:nvSpPr>
          <p:cNvPr id="4" name="Freeform 3"/>
          <p:cNvSpPr/>
          <p:nvPr/>
        </p:nvSpPr>
        <p:spPr>
          <a:xfrm>
            <a:off x="6284618" y="0"/>
            <a:ext cx="5907383" cy="6858000"/>
          </a:xfrm>
          <a:custGeom>
            <a:avLst/>
            <a:gdLst>
              <a:gd name="connsiteX0" fmla="*/ 5907382 w 5907382"/>
              <a:gd name="connsiteY0" fmla="*/ 1312841 h 6858000"/>
              <a:gd name="connsiteX1" fmla="*/ 5907382 w 5907382"/>
              <a:gd name="connsiteY1" fmla="*/ 5386649 h 6858000"/>
              <a:gd name="connsiteX2" fmla="*/ 4542532 w 5907382"/>
              <a:gd name="connsiteY2" fmla="*/ 6858000 h 6858000"/>
              <a:gd name="connsiteX3" fmla="*/ 763600 w 5907382"/>
              <a:gd name="connsiteY3" fmla="*/ 6858000 h 6858000"/>
              <a:gd name="connsiteX4" fmla="*/ 3097925 w 5907382"/>
              <a:gd name="connsiteY4" fmla="*/ 0 h 6858000"/>
              <a:gd name="connsiteX5" fmla="*/ 5907382 w 5907382"/>
              <a:gd name="connsiteY5" fmla="*/ 0 h 6858000"/>
              <a:gd name="connsiteX6" fmla="*/ 5907382 w 5907382"/>
              <a:gd name="connsiteY6" fmla="*/ 1045124 h 6858000"/>
              <a:gd name="connsiteX7" fmla="*/ 2031166 w 5907382"/>
              <a:gd name="connsiteY7" fmla="*/ 5223806 h 6858000"/>
              <a:gd name="connsiteX8" fmla="*/ 0 w 5907382"/>
              <a:gd name="connsiteY8" fmla="*/ 33396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382" h="6858000">
                <a:moveTo>
                  <a:pt x="5907382" y="1312841"/>
                </a:moveTo>
                <a:lnTo>
                  <a:pt x="5907382" y="5386649"/>
                </a:lnTo>
                <a:lnTo>
                  <a:pt x="4542532" y="6858000"/>
                </a:lnTo>
                <a:lnTo>
                  <a:pt x="763600" y="6858000"/>
                </a:lnTo>
                <a:close/>
                <a:moveTo>
                  <a:pt x="3097925" y="0"/>
                </a:moveTo>
                <a:lnTo>
                  <a:pt x="5907382" y="0"/>
                </a:lnTo>
                <a:lnTo>
                  <a:pt x="5907382" y="1045124"/>
                </a:lnTo>
                <a:lnTo>
                  <a:pt x="2031166" y="5223806"/>
                </a:lnTo>
                <a:lnTo>
                  <a:pt x="0" y="333966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6284619" y="941696"/>
            <a:ext cx="2552128" cy="2378123"/>
          </a:xfrm>
          <a:prstGeom prst="parallelogram">
            <a:avLst>
              <a:gd name="adj" fmla="val 9354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28302" y="2350802"/>
            <a:ext cx="5846818" cy="2374759"/>
            <a:chOff x="6147269" y="2844265"/>
            <a:chExt cx="5112385" cy="2076459"/>
          </a:xfrm>
        </p:grpSpPr>
        <p:grpSp>
          <p:nvGrpSpPr>
            <p:cNvPr id="33" name="组合 3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35" name="矩形: 圆角 34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6" name="组合 35"/>
              <p:cNvGrpSpPr/>
              <p:nvPr/>
            </p:nvGrpSpPr>
            <p:grpSpPr>
              <a:xfrm>
                <a:off x="-4714868" y="2110674"/>
                <a:ext cx="5033250" cy="990997"/>
                <a:chOff x="-4714868" y="2110674"/>
                <a:chExt cx="5033250" cy="990997"/>
              </a:xfrm>
            </p:grpSpPr>
            <p:sp>
              <p:nvSpPr>
                <p:cNvPr id="37" name="文本框 36"/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3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第十一章   机械振动</a:t>
              </a:r>
            </a:p>
          </p:txBody>
        </p:sp>
      </p:grpSp>
      <p:sp>
        <p:nvSpPr>
          <p:cNvPr id="40" name="矩形 39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3-4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占位符 57346"/>
          <p:cNvSpPr>
            <a:spLocks noGrp="1"/>
          </p:cNvSpPr>
          <p:nvPr>
            <p:ph type="body" sz="half" idx="4294967295"/>
          </p:nvPr>
        </p:nvSpPr>
        <p:spPr>
          <a:xfrm>
            <a:off x="370390" y="1428029"/>
            <a:ext cx="4144963" cy="798512"/>
          </a:xfrm>
        </p:spPr>
        <p:txBody>
          <a:bodyPr anchor="t"/>
          <a:lstStyle/>
          <a:p>
            <a:pPr>
              <a:buClrTx/>
              <a:buSz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）弹簧振子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</a:p>
        </p:txBody>
      </p:sp>
      <p:graphicFrame>
        <p:nvGraphicFramePr>
          <p:cNvPr id="15363" name="内容占位符 57347"/>
          <p:cNvGraphicFramePr>
            <a:graphicFrameLocks noGrp="1"/>
          </p:cNvGraphicFramePr>
          <p:nvPr>
            <p:ph sz="half" idx="4294967295"/>
          </p:nvPr>
        </p:nvGraphicFramePr>
        <p:xfrm>
          <a:off x="3195839" y="1085322"/>
          <a:ext cx="24415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23900" imgH="444500" progId="Equation.3">
                  <p:embed/>
                </p:oleObj>
              </mc:Choice>
              <mc:Fallback>
                <p:oleObj r:id="rId3" imgW="723900" imgH="444500" progId="Equation.3">
                  <p:embed/>
                  <p:pic>
                    <p:nvPicPr>
                      <p:cNvPr id="0" name="内容占位符 5734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5839" y="1085322"/>
                        <a:ext cx="2441575" cy="11493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矩形 57349"/>
          <p:cNvSpPr/>
          <p:nvPr/>
        </p:nvSpPr>
        <p:spPr>
          <a:xfrm>
            <a:off x="0" y="2361477"/>
            <a:ext cx="11696285" cy="127677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200" indent="-457200" defTabSz="1219200">
              <a:spcBef>
                <a:spcPct val="20000"/>
              </a:spcBef>
            </a:pPr>
            <a:r>
              <a:rPr lang="en-US" altLang="zh-CN" sz="32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32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弹簧振子简谐运动的周期和频率只由振动系统本身的因素决定，与振幅无关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6385" name="标题 59393"/>
          <p:cNvSpPr>
            <a:spLocks noGrp="1"/>
          </p:cNvSpPr>
          <p:nvPr/>
        </p:nvSpPr>
        <p:spPr>
          <a:xfrm>
            <a:off x="399873" y="2757143"/>
            <a:ext cx="3014133" cy="1524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200"/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）单摆：</a:t>
            </a:r>
          </a:p>
        </p:txBody>
      </p:sp>
      <p:graphicFrame>
        <p:nvGraphicFramePr>
          <p:cNvPr id="2" name="内容占位符 57347"/>
          <p:cNvGraphicFramePr>
            <a:graphicFrameLocks noGrp="1"/>
          </p:cNvGraphicFramePr>
          <p:nvPr/>
        </p:nvGraphicFramePr>
        <p:xfrm>
          <a:off x="2614152" y="2911236"/>
          <a:ext cx="2399453" cy="121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711200" imgH="469900" progId="Equation.3">
                  <p:embed/>
                </p:oleObj>
              </mc:Choice>
              <mc:Fallback>
                <p:oleObj r:id="rId5" imgW="711200" imgH="469900" progId="Equation.3">
                  <p:embed/>
                  <p:pic>
                    <p:nvPicPr>
                      <p:cNvPr id="0" name="内容占位符 5734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4152" y="2911236"/>
                        <a:ext cx="2399453" cy="12158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Text Box 20"/>
          <p:cNvSpPr txBox="1"/>
          <p:nvPr/>
        </p:nvSpPr>
        <p:spPr>
          <a:xfrm>
            <a:off x="660400" y="4033916"/>
            <a:ext cx="10743577" cy="183261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en-US" altLang="zh-CN" sz="36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单摆做简谐运动的周期跟摆长的平方根成正比，跟重力加速度的平方根成反比，跟振幅、摆球的质量无关。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75014" y="36910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简谐运动的两种模型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4" grpId="0"/>
      <p:bldP spid="16385" grpId="0"/>
      <p:bldP spid="163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61453"/>
          <p:cNvSpPr txBox="1"/>
          <p:nvPr/>
        </p:nvSpPr>
        <p:spPr>
          <a:xfrm>
            <a:off x="380765" y="1147611"/>
            <a:ext cx="82397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【归纳总结】两种</a:t>
            </a:r>
            <a:r>
              <a:rPr lang="zh-CN" altLang="en-US" sz="32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模型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的共同点：</a:t>
            </a:r>
          </a:p>
        </p:txBody>
      </p:sp>
      <p:sp>
        <p:nvSpPr>
          <p:cNvPr id="17410" name="文本框 61454"/>
          <p:cNvSpPr txBox="1"/>
          <p:nvPr/>
        </p:nvSpPr>
        <p:spPr>
          <a:xfrm>
            <a:off x="660400" y="1834435"/>
            <a:ext cx="7002592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、只受振动系统的内力作用</a:t>
            </a:r>
          </a:p>
        </p:txBody>
      </p:sp>
      <p:sp>
        <p:nvSpPr>
          <p:cNvPr id="17411" name="文本框 61456"/>
          <p:cNvSpPr txBox="1"/>
          <p:nvPr/>
        </p:nvSpPr>
        <p:spPr>
          <a:xfrm>
            <a:off x="660400" y="2448363"/>
            <a:ext cx="4484699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、机械能守恒</a:t>
            </a:r>
          </a:p>
        </p:txBody>
      </p:sp>
      <p:sp>
        <p:nvSpPr>
          <p:cNvPr id="17412" name="文本框 61457">
            <a:hlinkClick r:id="rId3"/>
          </p:cNvPr>
          <p:cNvSpPr txBox="1"/>
          <p:nvPr/>
        </p:nvSpPr>
        <p:spPr>
          <a:xfrm>
            <a:off x="660401" y="3062290"/>
            <a:ext cx="786564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、振动频率只与系统本身因素有关。</a:t>
            </a:r>
          </a:p>
        </p:txBody>
      </p:sp>
      <p:sp>
        <p:nvSpPr>
          <p:cNvPr id="61459" name="文本框 61458"/>
          <p:cNvSpPr txBox="1"/>
          <p:nvPr/>
        </p:nvSpPr>
        <p:spPr>
          <a:xfrm>
            <a:off x="670690" y="3551030"/>
            <a:ext cx="10848210" cy="129375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如果振动系统不受外力作用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此时的振动叫做自由振动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也叫固有振动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其振动频率称为固有频率</a:t>
            </a:r>
            <a:r>
              <a:rPr lang="en-US" altLang="zh-CN" sz="32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7414" name="文本框 62466"/>
          <p:cNvSpPr txBox="1"/>
          <p:nvPr/>
        </p:nvSpPr>
        <p:spPr>
          <a:xfrm>
            <a:off x="670690" y="4790227"/>
            <a:ext cx="10688943" cy="11401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在自由振动的简谐运动中动能和势能在发生相互转化，但机械能的总量保持不变，即机械能守恒。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75014" y="36910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简谐运动的两种模型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9" grpId="0"/>
      <p:bldP spid="174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/>
          </p:cNvSpPr>
          <p:nvPr>
            <p:ph idx="4294967295"/>
          </p:nvPr>
        </p:nvSpPr>
        <p:spPr>
          <a:xfrm>
            <a:off x="555585" y="1917120"/>
            <a:ext cx="11146421" cy="5202238"/>
          </a:xfrm>
        </p:spPr>
        <p:txBody>
          <a:bodyPr vert="horz" wrap="square" lIns="91213" tIns="45607" rIns="91213" bIns="45607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）定义：振动系统不受外力的作用，此时的振动叫做固有振动，其振动频率称为固有频率。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）条件：在振动方向只受回复力作用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）能量：机械能守恒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）图像：振幅不变</a:t>
            </a:r>
          </a:p>
        </p:txBody>
      </p:sp>
      <p:pic>
        <p:nvPicPr>
          <p:cNvPr id="350216" name="Picture 8" descr="20061125382078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978"/>
          <a:stretch>
            <a:fillRect/>
          </a:stretch>
        </p:blipFill>
        <p:spPr>
          <a:xfrm>
            <a:off x="7993777" y="3373250"/>
            <a:ext cx="2964180" cy="179747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Text Box 4"/>
          <p:cNvSpPr txBox="1"/>
          <p:nvPr/>
        </p:nvSpPr>
        <p:spPr>
          <a:xfrm>
            <a:off x="555585" y="1340872"/>
            <a:ext cx="7909984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、固有周期和固有频率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简谐运动的两种模型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  <p:bldP spid="184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文本框 62468"/>
          <p:cNvSpPr txBox="1"/>
          <p:nvPr/>
        </p:nvSpPr>
        <p:spPr>
          <a:xfrm>
            <a:off x="660400" y="1504440"/>
            <a:ext cx="9595273" cy="266130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300000"/>
              </a:lnSpc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【思考】：现实生活中是否存在简谐运动？</a:t>
            </a:r>
          </a:p>
          <a:p>
            <a:pPr defTabSz="1219200">
              <a:lnSpc>
                <a:spcPct val="300000"/>
              </a:lnSpc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若振动过程中存在阻力，它的振幅又发生如何变化呢？</a:t>
            </a:r>
          </a:p>
        </p:txBody>
      </p:sp>
      <p:sp>
        <p:nvSpPr>
          <p:cNvPr id="350212" name="Text Box 4"/>
          <p:cNvSpPr txBox="1"/>
          <p:nvPr/>
        </p:nvSpPr>
        <p:spPr>
          <a:xfrm>
            <a:off x="1839337" y="5739444"/>
            <a:ext cx="8475321" cy="5836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en-US" altLang="zh-CN" sz="319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endParaRPr lang="zh-CN" altLang="en-US" sz="3995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简谐运动的两种模型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3502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idx="4294967295"/>
          </p:nvPr>
        </p:nvSpPr>
        <p:spPr>
          <a:xfrm>
            <a:off x="613571" y="1318261"/>
            <a:ext cx="3708400" cy="642937"/>
          </a:xfrm>
        </p:spPr>
        <p:txBody>
          <a:bodyPr vert="horz" wrap="square" lIns="91213" tIns="45607" rIns="91213" bIns="45607" anchor="t">
            <a:noAutofit/>
          </a:bodyPr>
          <a:lstStyle/>
          <a:p>
            <a:pPr algn="just"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实际振动情况：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algn="just">
              <a:buNone/>
            </a:pPr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0482" name="Picture 6" descr="tuozhan_05_00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35656" y="2084529"/>
            <a:ext cx="1973338" cy="36327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8"/>
          <p:cNvSpPr/>
          <p:nvPr/>
        </p:nvSpPr>
        <p:spPr>
          <a:xfrm>
            <a:off x="-617180" y="1844464"/>
            <a:ext cx="9878302" cy="480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	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当系统受到阻力的作用时，我们说振动受到了阻尼。</a:t>
            </a:r>
          </a:p>
        </p:txBody>
      </p:sp>
      <p:sp>
        <p:nvSpPr>
          <p:cNvPr id="9" name="Rectangle 11"/>
          <p:cNvSpPr/>
          <p:nvPr/>
        </p:nvSpPr>
        <p:spPr>
          <a:xfrm>
            <a:off x="348422" y="2325582"/>
            <a:ext cx="6726767" cy="155734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20000"/>
              </a:spcBef>
              <a:buClr>
                <a:schemeClr val="accent1"/>
              </a:buClr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）条件：受到阻力</a:t>
            </a:r>
          </a:p>
          <a:p>
            <a:pPr defTabSz="1219200">
              <a:spcBef>
                <a:spcPct val="20000"/>
              </a:spcBef>
              <a:buClr>
                <a:schemeClr val="accent1"/>
              </a:buClr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）能量：机械能转化为内能</a:t>
            </a:r>
          </a:p>
          <a:p>
            <a:pPr defTabSz="1219200">
              <a:spcBef>
                <a:spcPct val="20000"/>
              </a:spcBef>
              <a:buClr>
                <a:schemeClr val="accent1"/>
              </a:buClr>
            </a:pP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）图象：振幅逐渐减小</a:t>
            </a: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35393" y="4054319"/>
            <a:ext cx="3492627" cy="198718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阻尼振动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占位符 63490"/>
          <p:cNvSpPr>
            <a:spLocks noGrp="1"/>
          </p:cNvSpPr>
          <p:nvPr>
            <p:ph idx="4294967295"/>
          </p:nvPr>
        </p:nvSpPr>
        <p:spPr>
          <a:xfrm>
            <a:off x="185838" y="1451098"/>
            <a:ext cx="8784542" cy="448105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定义：振幅逐渐减小的振动，叫阻尼振动。</a:t>
            </a:r>
          </a:p>
          <a:p>
            <a:pPr>
              <a:buNone/>
            </a:pPr>
            <a:endParaRPr lang="zh-CN" altLang="en-US" sz="36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endParaRPr lang="zh-CN" altLang="en-US" sz="36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63492" name="图片 634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1726" y="3584720"/>
            <a:ext cx="2855461" cy="236965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7" name="矩形 63496"/>
          <p:cNvSpPr/>
          <p:nvPr/>
        </p:nvSpPr>
        <p:spPr>
          <a:xfrm>
            <a:off x="660400" y="2008846"/>
            <a:ext cx="9487747" cy="107865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：为什么做阻尼振动的物体，振幅要越来越小呢？</a:t>
            </a:r>
          </a:p>
        </p:txBody>
      </p:sp>
      <p:sp>
        <p:nvSpPr>
          <p:cNvPr id="22529" name="标题 26628"/>
          <p:cNvSpPr>
            <a:spLocks noGrp="1"/>
          </p:cNvSpPr>
          <p:nvPr/>
        </p:nvSpPr>
        <p:spPr>
          <a:xfrm>
            <a:off x="660400" y="3015336"/>
            <a:ext cx="12098867" cy="113876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200"/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：用什么方法才能得到持续的振动呢？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阻尼振动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/>
      <p:bldP spid="225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矩形 26629"/>
          <p:cNvSpPr/>
          <p:nvPr/>
        </p:nvSpPr>
        <p:spPr>
          <a:xfrm>
            <a:off x="660400" y="851684"/>
            <a:ext cx="10717514" cy="433662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>
              <a:lnSpc>
                <a:spcPct val="300000"/>
              </a:lnSpc>
            </a:pP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用周期性的外力作用于振动系统，通过外力对系统做正功，补偿系统机械能的损耗，使系统持续地振动下去。若外力恰好补充系统损失的机械能，则物体振动的振幅不变，称为等幅振动。</a:t>
            </a:r>
          </a:p>
        </p:txBody>
      </p:sp>
      <p:sp>
        <p:nvSpPr>
          <p:cNvPr id="26636" name="矩形 26635"/>
          <p:cNvSpPr/>
          <p:nvPr/>
        </p:nvSpPr>
        <p:spPr>
          <a:xfrm>
            <a:off x="2719807" y="6014987"/>
            <a:ext cx="5711975" cy="50199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200"/>
            <a:r>
              <a:rPr lang="en-US" altLang="zh-CN" sz="2795" kern="0" dirty="0">
                <a:solidFill>
                  <a:schemeClr val="tx2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br>
              <a:rPr lang="en-US" altLang="zh-CN" sz="2795" kern="0" dirty="0">
                <a:solidFill>
                  <a:schemeClr val="tx2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br>
              <a:rPr lang="en-US" altLang="zh-CN" sz="2795" kern="0" dirty="0">
                <a:solidFill>
                  <a:schemeClr val="tx2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en-US" altLang="zh-CN" sz="2795" kern="0" dirty="0">
              <a:solidFill>
                <a:schemeClr val="tx2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阻尼振动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American">
      <a:dk1>
        <a:srgbClr val="3C3C3C"/>
      </a:dk1>
      <a:lt1>
        <a:sysClr val="window" lastClr="FFFFFF"/>
      </a:lt1>
      <a:dk2>
        <a:srgbClr val="313C41"/>
      </a:dk2>
      <a:lt2>
        <a:srgbClr val="FFFFFF"/>
      </a:lt2>
      <a:accent1>
        <a:srgbClr val="2747A0"/>
      </a:accent1>
      <a:accent2>
        <a:srgbClr val="53D0EC"/>
      </a:accent2>
      <a:accent3>
        <a:srgbClr val="F8F0EE"/>
      </a:accent3>
      <a:accent4>
        <a:srgbClr val="E5386D"/>
      </a:accent4>
      <a:accent5>
        <a:srgbClr val="5800B8"/>
      </a:accent5>
      <a:accent6>
        <a:srgbClr val="F61289"/>
      </a:accent6>
      <a:hlink>
        <a:srgbClr val="0563C1"/>
      </a:hlink>
      <a:folHlink>
        <a:srgbClr val="954F72"/>
      </a:folHlink>
    </a:clrScheme>
    <a:fontScheme name="American">
      <a:majorFont>
        <a:latin typeface="Work Sans ExtraBold"/>
        <a:ea typeface=""/>
        <a:cs typeface=""/>
      </a:majorFont>
      <a:minorFont>
        <a:latin typeface="Poppi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1370</Words>
  <Application>Microsoft Office PowerPoint</Application>
  <PresentationFormat>宽屏</PresentationFormat>
  <Paragraphs>145</Paragraphs>
  <Slides>24</Slides>
  <Notes>23</Notes>
  <HiddenSlides>0</HiddenSlides>
  <MMClips>2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FandolFang R</vt:lpstr>
      <vt:lpstr>Poppins</vt:lpstr>
      <vt:lpstr>Work Sans ExtraBold</vt:lpstr>
      <vt:lpstr>Arial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实验研究</vt:lpstr>
      <vt:lpstr>PowerPoint 演示文稿</vt:lpstr>
      <vt:lpstr>PowerPoint 演示文稿</vt:lpstr>
      <vt:lpstr>共振现象举例：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2020-05-28T01:54:56Z</dcterms:created>
  <dcterms:modified xsi:type="dcterms:W3CDTF">2021-01-09T09:33:39Z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