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61" r:id="rId2"/>
    <p:sldId id="265" r:id="rId3"/>
    <p:sldId id="266" r:id="rId4"/>
    <p:sldId id="267"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62"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48">
          <p15:clr>
            <a:srgbClr val="A4A3A4"/>
          </p15:clr>
        </p15:guide>
        <p15:guide id="4" orient="horz" pos="777">
          <p15:clr>
            <a:srgbClr val="A4A3A4"/>
          </p15:clr>
        </p15:guide>
        <p15:guide id="5" orient="horz" pos="3928">
          <p15:clr>
            <a:srgbClr val="A4A3A4"/>
          </p15:clr>
        </p15:guide>
        <p15:guide id="6" orient="horz" pos="3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varScale="1">
        <p:scale>
          <a:sx n="102" d="100"/>
          <a:sy n="102" d="100"/>
        </p:scale>
        <p:origin x="810" y="114"/>
      </p:cViewPr>
      <p:guideLst>
        <p:guide pos="416"/>
        <p:guide pos="7256"/>
        <p:guide orient="horz" pos="648"/>
        <p:guide orient="horz" pos="777"/>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BD0A6FE6-0EF6-4D3F-8197-38D4F4E6B136}"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79EAED91-3119-4113-854C-D10DA6CBAD4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9EAED91-3119-4113-854C-D10DA6CBAD4F}"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b="1" noProof="0" dirty="0">
                <a:ln>
                  <a:noFill/>
                </a:ln>
                <a:solidFill>
                  <a:srgbClr val="FF0066"/>
                </a:solidFill>
                <a:effectLst>
                  <a:outerShdw blurRad="38100" dist="38100" dir="2700000" algn="tl">
                    <a:srgbClr val="FFFFFF"/>
                  </a:outerShdw>
                </a:effectLst>
                <a:uLnTx/>
                <a:uFillTx/>
                <a:latin typeface="Arial" panose="020B0604020202020204" pitchFamily="34" charset="0"/>
                <a:ea typeface="宋体" panose="02010600030101010101" pitchFamily="2" charset="-122"/>
                <a:sym typeface="+mn-ea"/>
              </a:rPr>
              <a:t>机械波是机械振动在介质里的传播过程，从波源开始，随着波的传播，介质中的大量质点先后开始振动起来，虽然这些质点只在平衡位置附近做重复波源的振动。但由于它们振动步调不一致，所以，在某一时刻介质中各质点对平衡位置的位移各不相同。</a:t>
            </a:r>
            <a:endParaRPr kumimoji="0" lang="zh-CN" altLang="en-US" b="1" i="0" u="none" strike="noStrike" kern="1200" cap="none" spc="0" normalizeH="0" baseline="0" noProof="0" dirty="0">
              <a:ln>
                <a:noFill/>
              </a:ln>
              <a:solidFill>
                <a:srgbClr val="FF0066"/>
              </a:solidFill>
              <a:effectLst>
                <a:outerShdw blurRad="38100" dist="38100" dir="2700000" algn="tl">
                  <a:srgbClr val="FFFFFF"/>
                </a:outerShdw>
              </a:effectLst>
              <a:uLnTx/>
              <a:uFillTx/>
              <a:latin typeface="Arial" panose="020B0604020202020204" pitchFamily="34" charset="0"/>
              <a:ea typeface="宋体" panose="02010600030101010101" pitchFamily="2" charset="-122"/>
              <a:cs typeface="+mn-cs"/>
            </a:endParaRPr>
          </a:p>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t>23</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9EAED91-3119-4113-854C-D10DA6CBAD4F}" type="slidenum">
              <a:rPr lang="zh-CN" altLang="en-US" smtClean="0"/>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7908759" y="1"/>
            <a:ext cx="4283243" cy="5706135"/>
          </a:xfrm>
          <a:custGeom>
            <a:avLst/>
            <a:gdLst>
              <a:gd name="connsiteX0" fmla="*/ 3369128 w 4283243"/>
              <a:gd name="connsiteY0" fmla="*/ 2482667 h 5706134"/>
              <a:gd name="connsiteX1" fmla="*/ 4283243 w 4283243"/>
              <a:gd name="connsiteY1" fmla="*/ 3396781 h 5706134"/>
              <a:gd name="connsiteX2" fmla="*/ 4283243 w 4283243"/>
              <a:gd name="connsiteY2" fmla="*/ 4792020 h 5706134"/>
              <a:gd name="connsiteX3" fmla="*/ 3369128 w 4283243"/>
              <a:gd name="connsiteY3" fmla="*/ 5706134 h 5706134"/>
              <a:gd name="connsiteX4" fmla="*/ 1757395 w 4283243"/>
              <a:gd name="connsiteY4" fmla="*/ 4094400 h 5706134"/>
              <a:gd name="connsiteX5" fmla="*/ 1611734 w 4283243"/>
              <a:gd name="connsiteY5" fmla="*/ 744188 h 5706134"/>
              <a:gd name="connsiteX6" fmla="*/ 3223467 w 4283243"/>
              <a:gd name="connsiteY6" fmla="*/ 2355922 h 5706134"/>
              <a:gd name="connsiteX7" fmla="*/ 1611734 w 4283243"/>
              <a:gd name="connsiteY7" fmla="*/ 3967656 h 5706134"/>
              <a:gd name="connsiteX8" fmla="*/ 0 w 4283243"/>
              <a:gd name="connsiteY8" fmla="*/ 2355922 h 5706134"/>
              <a:gd name="connsiteX9" fmla="*/ 2374840 w 4283243"/>
              <a:gd name="connsiteY9" fmla="*/ 0 h 5706134"/>
              <a:gd name="connsiteX10" fmla="*/ 4283243 w 4283243"/>
              <a:gd name="connsiteY10" fmla="*/ 0 h 5706134"/>
              <a:gd name="connsiteX11" fmla="*/ 4283243 w 4283243"/>
              <a:gd name="connsiteY11" fmla="*/ 1315063 h 5706134"/>
              <a:gd name="connsiteX12" fmla="*/ 3369128 w 4283243"/>
              <a:gd name="connsiteY12" fmla="*/ 2229178 h 5706134"/>
              <a:gd name="connsiteX13" fmla="*/ 1757395 w 4283243"/>
              <a:gd name="connsiteY13" fmla="*/ 617444 h 5706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83243" h="5706134">
                <a:moveTo>
                  <a:pt x="3369128" y="2482667"/>
                </a:moveTo>
                <a:lnTo>
                  <a:pt x="4283243" y="3396781"/>
                </a:lnTo>
                <a:lnTo>
                  <a:pt x="4283243" y="4792020"/>
                </a:lnTo>
                <a:lnTo>
                  <a:pt x="3369128" y="5706134"/>
                </a:lnTo>
                <a:lnTo>
                  <a:pt x="1757395" y="4094400"/>
                </a:lnTo>
                <a:close/>
                <a:moveTo>
                  <a:pt x="1611734" y="744188"/>
                </a:moveTo>
                <a:lnTo>
                  <a:pt x="3223467" y="2355922"/>
                </a:lnTo>
                <a:lnTo>
                  <a:pt x="1611734" y="3967656"/>
                </a:lnTo>
                <a:lnTo>
                  <a:pt x="0" y="2355922"/>
                </a:lnTo>
                <a:close/>
                <a:moveTo>
                  <a:pt x="2374840" y="0"/>
                </a:moveTo>
                <a:lnTo>
                  <a:pt x="4283243" y="0"/>
                </a:lnTo>
                <a:lnTo>
                  <a:pt x="4283243" y="1315063"/>
                </a:lnTo>
                <a:lnTo>
                  <a:pt x="3369128" y="2229178"/>
                </a:lnTo>
                <a:lnTo>
                  <a:pt x="1757395" y="617444"/>
                </a:lnTo>
                <a:close/>
              </a:path>
            </a:pathLst>
          </a:custGeom>
          <a:solidFill>
            <a:schemeClr val="bg1">
              <a:lumMod val="95000"/>
            </a:schemeClr>
          </a:solidFill>
        </p:spPr>
        <p:txBody>
          <a:bodyPr wrap="square">
            <a:no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6" name="组合 5"/>
          <p:cNvGrpSpPr/>
          <p:nvPr userDrawn="1"/>
        </p:nvGrpSpPr>
        <p:grpSpPr>
          <a:xfrm>
            <a:off x="345234" y="302727"/>
            <a:ext cx="1062870" cy="640702"/>
            <a:chOff x="606490" y="317241"/>
            <a:chExt cx="1996751" cy="1203649"/>
          </a:xfrm>
        </p:grpSpPr>
        <p:sp>
          <p:nvSpPr>
            <p:cNvPr id="7" name="箭头: V 形 6"/>
            <p:cNvSpPr/>
            <p:nvPr userDrawn="1"/>
          </p:nvSpPr>
          <p:spPr>
            <a:xfrm>
              <a:off x="606490" y="317241"/>
              <a:ext cx="1203649" cy="1203649"/>
            </a:xfrm>
            <a:prstGeom prst="chevron">
              <a:avLst/>
            </a:prstGeom>
            <a:solidFill>
              <a:srgbClr val="3E5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箭头: V 形 7"/>
            <p:cNvSpPr/>
            <p:nvPr userDrawn="1"/>
          </p:nvSpPr>
          <p:spPr>
            <a:xfrm>
              <a:off x="1399592" y="317241"/>
              <a:ext cx="1203649" cy="1203649"/>
            </a:xfrm>
            <a:prstGeom prst="chevron">
              <a:avLst/>
            </a:prstGeom>
            <a:solidFill>
              <a:srgbClr val="E538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1/9/2021</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file:///D:\&#35838;&#20214;\&#26426;&#26800;&#27874;\&#151;&#24072;&#22823;&#38468;&#20013;&#39640;&#20108;&#29289;&#29702;&#26426;&#26800;&#27874;&#20840;&#31456;&#31934;&#21697;&#35838;&#20214;\2008--2009&#24180;&#24230;&#27827;&#21271;&#24072;&#22823;&#38468;&#20013;&#39640;&#20108;&#29289;&#29702;&#26426;&#26800;&#27874;&#20840;&#31456;&#31934;&#21697;&#35838;&#20214;\10.2%20&#27874;&#30340;&#22270;&#20687;----&#26446;&#21916;&#26124;\&#27178;&#27874;&#22270;&#20687;.sw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p:cNvSpPr/>
          <p:nvPr/>
        </p:nvSpPr>
        <p:spPr>
          <a:xfrm>
            <a:off x="1" y="0"/>
            <a:ext cx="1447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00"/>
            <a:endParaRPr lang="en-US" sz="1350">
              <a:solidFill>
                <a:prstClr val="white"/>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87" name="Rectangle 50"/>
          <p:cNvSpPr>
            <a:spLocks noChangeArrowheads="1"/>
          </p:cNvSpPr>
          <p:nvPr/>
        </p:nvSpPr>
        <p:spPr bwMode="auto">
          <a:xfrm rot="16200000">
            <a:off x="-1953695" y="3244335"/>
            <a:ext cx="54243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dist" defTabSz="1151890" latinLnBrk="1">
              <a:defRPr/>
            </a:pPr>
            <a:r>
              <a:rPr lang="zh-CN" altLang="en-US" sz="2400" kern="0" spc="300" dirty="0">
                <a:solidFill>
                  <a:prstClr val="white"/>
                </a:solidFill>
                <a:ea typeface="思源黑体 CN Medium" panose="020B0600000000000000" pitchFamily="34" charset="-122"/>
                <a:cs typeface="+mn-ea"/>
                <a:sym typeface="Arial" panose="020B0604020202020204" pitchFamily="34" charset="0"/>
              </a:rPr>
              <a:t>人教版高中物理选修</a:t>
            </a:r>
            <a:r>
              <a:rPr lang="en-US" altLang="zh-CN" sz="2400" kern="0" spc="300" dirty="0">
                <a:solidFill>
                  <a:prstClr val="white"/>
                </a:solidFill>
                <a:ea typeface="思源黑体 CN Medium" panose="020B0600000000000000" pitchFamily="34" charset="-122"/>
                <a:cs typeface="+mn-ea"/>
                <a:sym typeface="Arial" panose="020B0604020202020204" pitchFamily="34" charset="0"/>
              </a:rPr>
              <a:t>3-4</a:t>
            </a:r>
            <a:endParaRPr lang="zh-CN" altLang="en-US" sz="2400" kern="0" spc="300" dirty="0">
              <a:solidFill>
                <a:prstClr val="white"/>
              </a:solidFill>
              <a:ea typeface="思源黑体 CN Medium" panose="020B0600000000000000" pitchFamily="34" charset="-122"/>
              <a:cs typeface="+mn-ea"/>
              <a:sym typeface="Arial" panose="020B0604020202020204" pitchFamily="34" charset="0"/>
            </a:endParaRPr>
          </a:p>
        </p:txBody>
      </p:sp>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6" b="46"/>
          <a:stretch>
            <a:fillRect/>
          </a:stretch>
        </p:blipFill>
        <p:spPr/>
      </p:pic>
      <p:grpSp>
        <p:nvGrpSpPr>
          <p:cNvPr id="17" name="组合 16"/>
          <p:cNvGrpSpPr/>
          <p:nvPr/>
        </p:nvGrpSpPr>
        <p:grpSpPr>
          <a:xfrm>
            <a:off x="2061940" y="2015718"/>
            <a:ext cx="6634907" cy="2826563"/>
            <a:chOff x="6147269" y="2771837"/>
            <a:chExt cx="5112385" cy="2177946"/>
          </a:xfrm>
        </p:grpSpPr>
        <p:grpSp>
          <p:nvGrpSpPr>
            <p:cNvPr id="18" name="组合 17"/>
            <p:cNvGrpSpPr/>
            <p:nvPr/>
          </p:nvGrpSpPr>
          <p:grpSpPr>
            <a:xfrm>
              <a:off x="6147269" y="3331609"/>
              <a:ext cx="5033250" cy="1618174"/>
              <a:chOff x="-4714868" y="2110674"/>
              <a:chExt cx="5033250" cy="1618174"/>
            </a:xfrm>
          </p:grpSpPr>
          <p:sp>
            <p:nvSpPr>
              <p:cNvPr id="20" name="矩形: 圆角 19"/>
              <p:cNvSpPr/>
              <p:nvPr/>
            </p:nvSpPr>
            <p:spPr>
              <a:xfrm>
                <a:off x="-4648332" y="3374125"/>
                <a:ext cx="3562392" cy="354723"/>
              </a:xfrm>
              <a:prstGeom prst="roundRect">
                <a:avLst>
                  <a:gd name="adj" fmla="val 50000"/>
                </a:avLst>
              </a:prstGeom>
              <a:solidFill>
                <a:srgbClr val="3E538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zh-CN" altLang="en-US">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讲解人：</a:t>
                </a:r>
                <a:r>
                  <a:rPr lang="en-US" altLang="zh-CN">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xippt  </a:t>
                </a:r>
                <a:r>
                  <a:rPr lang="zh-CN" altLang="en-US">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时间：</a:t>
                </a:r>
                <a:r>
                  <a:rPr lang="en-US" altLang="zh-CN">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2020.5.25</a:t>
                </a:r>
                <a:endParaRPr lang="en-US" altLang="zh-CN"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21" name="组合 20"/>
              <p:cNvGrpSpPr/>
              <p:nvPr/>
            </p:nvGrpSpPr>
            <p:grpSpPr>
              <a:xfrm>
                <a:off x="-4714868" y="2110674"/>
                <a:ext cx="5033250" cy="956188"/>
                <a:chOff x="-4714868" y="2110674"/>
                <a:chExt cx="5033250" cy="956188"/>
              </a:xfrm>
            </p:grpSpPr>
            <p:sp>
              <p:nvSpPr>
                <p:cNvPr id="22" name="文本框 21"/>
                <p:cNvSpPr txBox="1"/>
                <p:nvPr/>
              </p:nvSpPr>
              <p:spPr>
                <a:xfrm>
                  <a:off x="-4714868" y="2808615"/>
                  <a:ext cx="5033249" cy="258247"/>
                </a:xfrm>
                <a:prstGeom prst="rect">
                  <a:avLst/>
                </a:prstGeom>
                <a:noFill/>
              </p:spPr>
              <p:txBody>
                <a:bodyPr wrap="square" rtlCol="0">
                  <a:spAutoFit/>
                </a:bodyPr>
                <a:lstStyle/>
                <a:p>
                  <a:pPr algn="dist">
                    <a:lnSpc>
                      <a:spcPct val="150000"/>
                    </a:lnSpc>
                  </a:pPr>
                  <a:r>
                    <a:rPr lang="en-US" altLang="zh-CN" sz="1200" dirty="0">
                      <a:solidFill>
                        <a:schemeClr val="tx1">
                          <a:lumMod val="65000"/>
                          <a:lumOff val="35000"/>
                        </a:schemeClr>
                      </a:solidFill>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23" name="直接连接符 22"/>
                <p:cNvCxnSpPr/>
                <p:nvPr/>
              </p:nvCxnSpPr>
              <p:spPr>
                <a:xfrm>
                  <a:off x="-4634728" y="2789746"/>
                  <a:ext cx="4953109"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4"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800" b="1" dirty="0">
                      <a:solidFill>
                        <a:srgbClr val="E5386D"/>
                      </a:solidFill>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sz="4800" b="1" dirty="0">
                      <a:solidFill>
                        <a:srgbClr val="E5386D"/>
                      </a:solidFill>
                      <a:latin typeface="Arial" panose="020B0604020202020204" pitchFamily="34" charset="0"/>
                      <a:ea typeface="思源黑体 CN Medium" panose="020B0600000000000000" pitchFamily="34" charset="-122"/>
                      <a:cs typeface="+mn-ea"/>
                      <a:sym typeface="Arial" panose="020B0604020202020204" pitchFamily="34" charset="0"/>
                    </a:rPr>
                    <a:t>2</a:t>
                  </a:r>
                  <a:r>
                    <a:rPr lang="zh-CN" altLang="en-US" sz="4800" b="1" dirty="0">
                      <a:solidFill>
                        <a:srgbClr val="E5386D"/>
                      </a:solidFill>
                      <a:latin typeface="Arial" panose="020B0604020202020204" pitchFamily="34" charset="0"/>
                      <a:ea typeface="思源黑体 CN Medium" panose="020B0600000000000000" pitchFamily="34" charset="-122"/>
                      <a:cs typeface="+mn-ea"/>
                      <a:sym typeface="Arial" panose="020B0604020202020204" pitchFamily="34" charset="0"/>
                    </a:rPr>
                    <a:t>节 波的图像</a:t>
                  </a:r>
                </a:p>
                <a:p>
                  <a:pPr marL="0" lvl="0" indent="0" algn="dist">
                    <a:buNone/>
                    <a:defRPr/>
                  </a:pPr>
                  <a:endParaRPr lang="zh-CN" altLang="en-US" sz="4800" b="1" dirty="0">
                    <a:solidFill>
                      <a:srgbClr val="E5386D"/>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grpSp>
        <p:sp>
          <p:nvSpPr>
            <p:cNvPr id="19" name="文本占位符 20"/>
            <p:cNvSpPr txBox="1"/>
            <p:nvPr/>
          </p:nvSpPr>
          <p:spPr>
            <a:xfrm>
              <a:off x="6147269" y="2771837"/>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第十二章  机械波</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down)">
                                      <p:cBhvr>
                                        <p:cTn id="7" dur="500"/>
                                        <p:tgtEl>
                                          <p:spTgt spid="8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wipe(up)">
                                      <p:cBhvr>
                                        <p:cTn id="11" dur="500"/>
                                        <p:tgtEl>
                                          <p:spTgt spid="8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p:nvPr/>
        </p:nvSpPr>
        <p:spPr>
          <a:xfrm>
            <a:off x="660400" y="1292108"/>
            <a:ext cx="5728760" cy="461665"/>
          </a:xfrm>
          <a:prstGeom prst="rect">
            <a:avLst/>
          </a:prstGeom>
          <a:noFill/>
          <a:ln w="9525">
            <a:noFill/>
          </a:ln>
        </p:spPr>
        <p:txBody>
          <a:bodyPr wrap="square" anchor="t">
            <a:spAutoFit/>
          </a:bodyPr>
          <a:lstStyle/>
          <a:p>
            <a:pPr defTabSz="1219200" eaLnBrk="0" hangingPunct="0"/>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从波的图象可以知道振幅</a:t>
            </a:r>
          </a:p>
        </p:txBody>
      </p:sp>
      <p:sp>
        <p:nvSpPr>
          <p:cNvPr id="84996" name="Rectangle 4"/>
          <p:cNvSpPr/>
          <p:nvPr/>
        </p:nvSpPr>
        <p:spPr>
          <a:xfrm>
            <a:off x="673068" y="2014220"/>
            <a:ext cx="10604532" cy="461665"/>
          </a:xfrm>
          <a:prstGeom prst="rect">
            <a:avLst/>
          </a:prstGeom>
          <a:noFill/>
          <a:ln w="9525">
            <a:noFill/>
          </a:ln>
        </p:spPr>
        <p:txBody>
          <a:bodyPr wrap="square" anchor="t">
            <a:spAutoFit/>
          </a:bodyPr>
          <a:lstStyle/>
          <a:p>
            <a:pPr defTabSz="1219200" eaLnBrk="0" hangingPunct="0"/>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从波的图象可以知道该时刻各个质点对平衡位置的位移</a:t>
            </a:r>
          </a:p>
        </p:txBody>
      </p:sp>
      <p:sp>
        <p:nvSpPr>
          <p:cNvPr id="84997" name="Rectangle 5"/>
          <p:cNvSpPr/>
          <p:nvPr/>
        </p:nvSpPr>
        <p:spPr>
          <a:xfrm>
            <a:off x="673068" y="2546639"/>
            <a:ext cx="10846162" cy="1140120"/>
          </a:xfrm>
          <a:prstGeom prst="rect">
            <a:avLst/>
          </a:prstGeom>
          <a:noFill/>
          <a:ln w="9525">
            <a:noFill/>
          </a:ln>
        </p:spPr>
        <p:txBody>
          <a:bodyPr wrap="square" anchor="t">
            <a:spAutoFit/>
          </a:bodyPr>
          <a:lstStyle/>
          <a:p>
            <a:pPr defTabSz="1219200" eaLnBrk="0" hangingPunct="0">
              <a:lnSpc>
                <a:spcPct val="150000"/>
              </a:lnSpc>
            </a:pP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借助图象还可以说明各个质点的速度、加速度在该时刻的变化情况和速度、加速度的方向</a:t>
            </a:r>
          </a:p>
        </p:txBody>
      </p:sp>
      <p:grpSp>
        <p:nvGrpSpPr>
          <p:cNvPr id="2" name="Group 11"/>
          <p:cNvGrpSpPr/>
          <p:nvPr/>
        </p:nvGrpSpPr>
        <p:grpSpPr>
          <a:xfrm>
            <a:off x="3468841" y="3864477"/>
            <a:ext cx="5254318" cy="2011147"/>
            <a:chOff x="1022" y="3022"/>
            <a:chExt cx="3318" cy="1270"/>
          </a:xfrm>
        </p:grpSpPr>
        <p:sp>
          <p:nvSpPr>
            <p:cNvPr id="19461" name="Freeform 12"/>
            <p:cNvSpPr/>
            <p:nvPr/>
          </p:nvSpPr>
          <p:spPr>
            <a:xfrm>
              <a:off x="1294" y="3430"/>
              <a:ext cx="2585" cy="64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Lst>
              <a:rect l="0" t="0" r="0" b="0"/>
              <a:pathLst>
                <a:path w="10833" h="4000">
                  <a:moveTo>
                    <a:pt x="0" y="2000"/>
                  </a:moveTo>
                  <a:cubicBezTo>
                    <a:pt x="66" y="1883"/>
                    <a:pt x="133" y="1767"/>
                    <a:pt x="200" y="1653"/>
                  </a:cubicBezTo>
                  <a:cubicBezTo>
                    <a:pt x="267" y="1539"/>
                    <a:pt x="333" y="1425"/>
                    <a:pt x="400" y="1316"/>
                  </a:cubicBezTo>
                  <a:cubicBezTo>
                    <a:pt x="467" y="1207"/>
                    <a:pt x="533" y="1100"/>
                    <a:pt x="600" y="1000"/>
                  </a:cubicBezTo>
                  <a:cubicBezTo>
                    <a:pt x="667" y="900"/>
                    <a:pt x="733" y="803"/>
                    <a:pt x="800" y="714"/>
                  </a:cubicBezTo>
                  <a:cubicBezTo>
                    <a:pt x="867" y="625"/>
                    <a:pt x="933" y="542"/>
                    <a:pt x="1000" y="468"/>
                  </a:cubicBezTo>
                  <a:cubicBezTo>
                    <a:pt x="1067" y="394"/>
                    <a:pt x="1133" y="326"/>
                    <a:pt x="1200" y="268"/>
                  </a:cubicBezTo>
                  <a:cubicBezTo>
                    <a:pt x="1267" y="210"/>
                    <a:pt x="1333" y="161"/>
                    <a:pt x="1400" y="121"/>
                  </a:cubicBezTo>
                  <a:cubicBezTo>
                    <a:pt x="1467" y="81"/>
                    <a:pt x="1533" y="50"/>
                    <a:pt x="1600" y="30"/>
                  </a:cubicBezTo>
                  <a:cubicBezTo>
                    <a:pt x="1667" y="10"/>
                    <a:pt x="1733" y="0"/>
                    <a:pt x="1800" y="0"/>
                  </a:cubicBezTo>
                  <a:cubicBezTo>
                    <a:pt x="1867" y="0"/>
                    <a:pt x="1933" y="10"/>
                    <a:pt x="2000" y="30"/>
                  </a:cubicBezTo>
                  <a:cubicBezTo>
                    <a:pt x="2067" y="50"/>
                    <a:pt x="2133" y="81"/>
                    <a:pt x="2200" y="121"/>
                  </a:cubicBezTo>
                  <a:cubicBezTo>
                    <a:pt x="2267" y="161"/>
                    <a:pt x="2333" y="210"/>
                    <a:pt x="2400" y="268"/>
                  </a:cubicBezTo>
                  <a:cubicBezTo>
                    <a:pt x="2467" y="326"/>
                    <a:pt x="2533" y="394"/>
                    <a:pt x="2600" y="468"/>
                  </a:cubicBezTo>
                  <a:cubicBezTo>
                    <a:pt x="2667" y="542"/>
                    <a:pt x="2733" y="625"/>
                    <a:pt x="2800" y="714"/>
                  </a:cubicBezTo>
                  <a:cubicBezTo>
                    <a:pt x="2867" y="803"/>
                    <a:pt x="2933" y="900"/>
                    <a:pt x="3000" y="1000"/>
                  </a:cubicBezTo>
                  <a:cubicBezTo>
                    <a:pt x="3067" y="1100"/>
                    <a:pt x="3133" y="1207"/>
                    <a:pt x="3200" y="1316"/>
                  </a:cubicBezTo>
                  <a:cubicBezTo>
                    <a:pt x="3267" y="1425"/>
                    <a:pt x="3333" y="1539"/>
                    <a:pt x="3400" y="1653"/>
                  </a:cubicBezTo>
                  <a:cubicBezTo>
                    <a:pt x="3467" y="1767"/>
                    <a:pt x="3533" y="1884"/>
                    <a:pt x="3600" y="2000"/>
                  </a:cubicBezTo>
                  <a:cubicBezTo>
                    <a:pt x="3667" y="2116"/>
                    <a:pt x="3733" y="2233"/>
                    <a:pt x="3800" y="2347"/>
                  </a:cubicBezTo>
                  <a:cubicBezTo>
                    <a:pt x="3867" y="2461"/>
                    <a:pt x="3933" y="2575"/>
                    <a:pt x="4000" y="2684"/>
                  </a:cubicBezTo>
                  <a:cubicBezTo>
                    <a:pt x="4067" y="2793"/>
                    <a:pt x="4133" y="2900"/>
                    <a:pt x="4200" y="3000"/>
                  </a:cubicBezTo>
                  <a:cubicBezTo>
                    <a:pt x="4267" y="3100"/>
                    <a:pt x="4333" y="3196"/>
                    <a:pt x="4400" y="3285"/>
                  </a:cubicBezTo>
                  <a:cubicBezTo>
                    <a:pt x="4467" y="3374"/>
                    <a:pt x="4533" y="3458"/>
                    <a:pt x="4600" y="3532"/>
                  </a:cubicBezTo>
                  <a:cubicBezTo>
                    <a:pt x="4667" y="3606"/>
                    <a:pt x="4733" y="3674"/>
                    <a:pt x="4800" y="3732"/>
                  </a:cubicBezTo>
                  <a:cubicBezTo>
                    <a:pt x="4867" y="3790"/>
                    <a:pt x="4933" y="3839"/>
                    <a:pt x="5000" y="3879"/>
                  </a:cubicBezTo>
                  <a:cubicBezTo>
                    <a:pt x="5067" y="3919"/>
                    <a:pt x="5133" y="3950"/>
                    <a:pt x="5200" y="3970"/>
                  </a:cubicBezTo>
                  <a:cubicBezTo>
                    <a:pt x="5267" y="3990"/>
                    <a:pt x="5333" y="4000"/>
                    <a:pt x="5400" y="4000"/>
                  </a:cubicBezTo>
                  <a:cubicBezTo>
                    <a:pt x="5467" y="4000"/>
                    <a:pt x="5533" y="3990"/>
                    <a:pt x="5600" y="3970"/>
                  </a:cubicBezTo>
                  <a:cubicBezTo>
                    <a:pt x="5667" y="3950"/>
                    <a:pt x="5733" y="3919"/>
                    <a:pt x="5800" y="3879"/>
                  </a:cubicBezTo>
                  <a:cubicBezTo>
                    <a:pt x="5867" y="3839"/>
                    <a:pt x="5933" y="3790"/>
                    <a:pt x="6000" y="3732"/>
                  </a:cubicBezTo>
                  <a:cubicBezTo>
                    <a:pt x="6067" y="3674"/>
                    <a:pt x="6133" y="3606"/>
                    <a:pt x="6200" y="3532"/>
                  </a:cubicBezTo>
                  <a:cubicBezTo>
                    <a:pt x="6267" y="3458"/>
                    <a:pt x="6333" y="3375"/>
                    <a:pt x="6400" y="3286"/>
                  </a:cubicBezTo>
                  <a:cubicBezTo>
                    <a:pt x="6467" y="3197"/>
                    <a:pt x="6533" y="3100"/>
                    <a:pt x="6600" y="3000"/>
                  </a:cubicBezTo>
                  <a:cubicBezTo>
                    <a:pt x="6667" y="2900"/>
                    <a:pt x="6733" y="2793"/>
                    <a:pt x="6800" y="2684"/>
                  </a:cubicBezTo>
                  <a:cubicBezTo>
                    <a:pt x="6867" y="2575"/>
                    <a:pt x="6933" y="2462"/>
                    <a:pt x="7000" y="2348"/>
                  </a:cubicBezTo>
                  <a:cubicBezTo>
                    <a:pt x="7067" y="2234"/>
                    <a:pt x="7133" y="2116"/>
                    <a:pt x="7200" y="2000"/>
                  </a:cubicBezTo>
                  <a:cubicBezTo>
                    <a:pt x="7267" y="1884"/>
                    <a:pt x="7333" y="1767"/>
                    <a:pt x="7400" y="1653"/>
                  </a:cubicBezTo>
                  <a:cubicBezTo>
                    <a:pt x="7467" y="1539"/>
                    <a:pt x="7533" y="1425"/>
                    <a:pt x="7600" y="1316"/>
                  </a:cubicBezTo>
                  <a:cubicBezTo>
                    <a:pt x="7667" y="1207"/>
                    <a:pt x="7733" y="1100"/>
                    <a:pt x="7800" y="1000"/>
                  </a:cubicBezTo>
                  <a:cubicBezTo>
                    <a:pt x="7867" y="900"/>
                    <a:pt x="7933" y="804"/>
                    <a:pt x="8000" y="715"/>
                  </a:cubicBezTo>
                  <a:cubicBezTo>
                    <a:pt x="8067" y="626"/>
                    <a:pt x="8133" y="542"/>
                    <a:pt x="8200" y="468"/>
                  </a:cubicBezTo>
                  <a:cubicBezTo>
                    <a:pt x="8267" y="394"/>
                    <a:pt x="8333" y="326"/>
                    <a:pt x="8400" y="268"/>
                  </a:cubicBezTo>
                  <a:cubicBezTo>
                    <a:pt x="8467" y="210"/>
                    <a:pt x="8533" y="161"/>
                    <a:pt x="8600" y="121"/>
                  </a:cubicBezTo>
                  <a:cubicBezTo>
                    <a:pt x="8667" y="81"/>
                    <a:pt x="8733" y="50"/>
                    <a:pt x="8800" y="30"/>
                  </a:cubicBezTo>
                  <a:cubicBezTo>
                    <a:pt x="8867" y="10"/>
                    <a:pt x="8933" y="0"/>
                    <a:pt x="9000" y="0"/>
                  </a:cubicBezTo>
                  <a:cubicBezTo>
                    <a:pt x="9067" y="0"/>
                    <a:pt x="9133" y="10"/>
                    <a:pt x="9200" y="30"/>
                  </a:cubicBezTo>
                  <a:cubicBezTo>
                    <a:pt x="9267" y="50"/>
                    <a:pt x="9333" y="80"/>
                    <a:pt x="9400" y="120"/>
                  </a:cubicBezTo>
                  <a:cubicBezTo>
                    <a:pt x="9467" y="160"/>
                    <a:pt x="9533" y="210"/>
                    <a:pt x="9600" y="268"/>
                  </a:cubicBezTo>
                  <a:cubicBezTo>
                    <a:pt x="9667" y="326"/>
                    <a:pt x="9733" y="394"/>
                    <a:pt x="9800" y="468"/>
                  </a:cubicBezTo>
                  <a:cubicBezTo>
                    <a:pt x="9867" y="542"/>
                    <a:pt x="9933" y="625"/>
                    <a:pt x="10000" y="714"/>
                  </a:cubicBezTo>
                  <a:cubicBezTo>
                    <a:pt x="10067" y="803"/>
                    <a:pt x="10133" y="900"/>
                    <a:pt x="10200" y="1000"/>
                  </a:cubicBezTo>
                  <a:cubicBezTo>
                    <a:pt x="10267" y="1100"/>
                    <a:pt x="10333" y="1206"/>
                    <a:pt x="10400" y="1315"/>
                  </a:cubicBezTo>
                  <a:cubicBezTo>
                    <a:pt x="10467" y="1424"/>
                    <a:pt x="10533" y="1538"/>
                    <a:pt x="10600" y="1652"/>
                  </a:cubicBezTo>
                  <a:cubicBezTo>
                    <a:pt x="10667" y="1766"/>
                    <a:pt x="10767" y="1941"/>
                    <a:pt x="10800" y="1999"/>
                  </a:cubicBezTo>
                  <a:cubicBezTo>
                    <a:pt x="10833" y="2057"/>
                    <a:pt x="10816" y="2028"/>
                    <a:pt x="10800" y="1999"/>
                  </a:cubicBezTo>
                </a:path>
              </a:pathLst>
            </a:custGeom>
            <a:noFill/>
            <a:ln w="25400" cap="flat" cmpd="sng">
              <a:solidFill>
                <a:srgbClr val="00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9462" name="Line 13"/>
            <p:cNvSpPr/>
            <p:nvPr/>
          </p:nvSpPr>
          <p:spPr>
            <a:xfrm>
              <a:off x="1294" y="3748"/>
              <a:ext cx="2948" cy="0"/>
            </a:xfrm>
            <a:prstGeom prst="line">
              <a:avLst/>
            </a:prstGeom>
            <a:ln w="25400" cap="flat" cmpd="sng">
              <a:solidFill>
                <a:schemeClr val="tx1"/>
              </a:solidFill>
              <a:prstDash val="solid"/>
              <a:round/>
              <a:headEnd type="none" w="med" len="med"/>
              <a:tailEnd type="stealth" w="med"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9463" name="Line 14"/>
            <p:cNvSpPr/>
            <p:nvPr/>
          </p:nvSpPr>
          <p:spPr>
            <a:xfrm flipV="1">
              <a:off x="1294" y="3158"/>
              <a:ext cx="0" cy="1134"/>
            </a:xfrm>
            <a:prstGeom prst="line">
              <a:avLst/>
            </a:prstGeom>
            <a:ln w="25400" cap="flat" cmpd="sng">
              <a:solidFill>
                <a:schemeClr val="tx1"/>
              </a:solidFill>
              <a:prstDash val="solid"/>
              <a:round/>
              <a:headEnd type="none" w="med" len="med"/>
              <a:tailEnd type="stealth" w="med"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9464" name="Rectangle 15"/>
            <p:cNvSpPr/>
            <p:nvPr/>
          </p:nvSpPr>
          <p:spPr>
            <a:xfrm>
              <a:off x="1294" y="3022"/>
              <a:ext cx="632" cy="330"/>
            </a:xfrm>
            <a:prstGeom prst="rect">
              <a:avLst/>
            </a:prstGeom>
            <a:noFill/>
            <a:ln w="9525">
              <a:noFill/>
            </a:ln>
          </p:spPr>
          <p:txBody>
            <a:bodyPr wrap="none" anchor="t">
              <a:spAutoFit/>
            </a:bodyPr>
            <a:lstStyle/>
            <a:p>
              <a:pPr defTabSz="1219200"/>
              <a:r>
                <a:rPr lang="en-US" altLang="zh-CN" sz="2795" b="1" i="1" kern="0" dirty="0">
                  <a:solidFill>
                    <a:srgbClr val="0070C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y/cm</a:t>
              </a:r>
            </a:p>
          </p:txBody>
        </p:sp>
        <p:sp>
          <p:nvSpPr>
            <p:cNvPr id="19465" name="Rectangle 16"/>
            <p:cNvSpPr/>
            <p:nvPr/>
          </p:nvSpPr>
          <p:spPr>
            <a:xfrm>
              <a:off x="3834" y="3748"/>
              <a:ext cx="506" cy="330"/>
            </a:xfrm>
            <a:prstGeom prst="rect">
              <a:avLst/>
            </a:prstGeom>
            <a:noFill/>
            <a:ln w="9525">
              <a:noFill/>
            </a:ln>
          </p:spPr>
          <p:txBody>
            <a:bodyPr wrap="none" anchor="t">
              <a:spAutoFit/>
            </a:bodyPr>
            <a:lstStyle/>
            <a:p>
              <a:pPr defTabSz="1219200"/>
              <a:r>
                <a:rPr lang="en-US" altLang="zh-CN" sz="2795" b="1" i="1" kern="0" dirty="0">
                  <a:solidFill>
                    <a:srgbClr val="0070C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x/m</a:t>
              </a:r>
            </a:p>
          </p:txBody>
        </p:sp>
        <p:sp>
          <p:nvSpPr>
            <p:cNvPr id="19466" name="Rectangle 17"/>
            <p:cNvSpPr/>
            <p:nvPr/>
          </p:nvSpPr>
          <p:spPr>
            <a:xfrm>
              <a:off x="1022" y="3566"/>
              <a:ext cx="242" cy="330"/>
            </a:xfrm>
            <a:prstGeom prst="rect">
              <a:avLst/>
            </a:prstGeom>
            <a:noFill/>
            <a:ln w="9525">
              <a:noFill/>
            </a:ln>
          </p:spPr>
          <p:txBody>
            <a:bodyPr wrap="none" anchor="t">
              <a:spAutoFit/>
            </a:bodyPr>
            <a:lstStyle/>
            <a:p>
              <a:pPr defTabSz="1219200"/>
              <a:r>
                <a:rPr lang="en-US" altLang="zh-CN" sz="2795" b="1" i="1" kern="0" dirty="0">
                  <a:solidFill>
                    <a:srgbClr val="0070C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0</a:t>
              </a:r>
            </a:p>
          </p:txBody>
        </p:sp>
      </p:grpSp>
      <p:sp>
        <p:nvSpPr>
          <p:cNvPr id="14" name="文本框 13"/>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二、波的图象的应用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anim calcmode="lin" valueType="num">
                                      <p:cBhvr additive="base">
                                        <p:cTn id="7" dur="500" fill="hold"/>
                                        <p:tgtEl>
                                          <p:spTgt spid="84995"/>
                                        </p:tgtEl>
                                        <p:attrNameLst>
                                          <p:attrName>ppt_x</p:attrName>
                                        </p:attrNameLst>
                                      </p:cBhvr>
                                      <p:tavLst>
                                        <p:tav tm="0">
                                          <p:val>
                                            <p:strVal val="#ppt_x"/>
                                          </p:val>
                                        </p:tav>
                                        <p:tav tm="100000">
                                          <p:val>
                                            <p:strVal val="#ppt_x"/>
                                          </p:val>
                                        </p:tav>
                                      </p:tavLst>
                                    </p:anim>
                                    <p:anim calcmode="lin" valueType="num">
                                      <p:cBhvr additive="base">
                                        <p:cTn id="8" dur="500" fill="hold"/>
                                        <p:tgtEl>
                                          <p:spTgt spid="849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4996">
                                            <p:txEl>
                                              <p:pRg st="0" end="0"/>
                                            </p:txEl>
                                          </p:spTgt>
                                        </p:tgtEl>
                                        <p:attrNameLst>
                                          <p:attrName>style.visibility</p:attrName>
                                        </p:attrNameLst>
                                      </p:cBhvr>
                                      <p:to>
                                        <p:strVal val="visible"/>
                                      </p:to>
                                    </p:set>
                                    <p:anim calcmode="lin" valueType="num">
                                      <p:cBhvr additive="base">
                                        <p:cTn id="13" dur="500" fill="hold"/>
                                        <p:tgtEl>
                                          <p:spTgt spid="8499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4997">
                                            <p:txEl>
                                              <p:pRg st="0" end="0"/>
                                            </p:txEl>
                                          </p:spTgt>
                                        </p:tgtEl>
                                        <p:attrNameLst>
                                          <p:attrName>style.visibility</p:attrName>
                                        </p:attrNameLst>
                                      </p:cBhvr>
                                      <p:to>
                                        <p:strVal val="visible"/>
                                      </p:to>
                                    </p:set>
                                    <p:anim calcmode="lin" valueType="num">
                                      <p:cBhvr additive="base">
                                        <p:cTn id="19" dur="500" fill="hold"/>
                                        <p:tgtEl>
                                          <p:spTgt spid="8499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linds(horizont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6" name="Rectangle 36"/>
          <p:cNvSpPr/>
          <p:nvPr/>
        </p:nvSpPr>
        <p:spPr>
          <a:xfrm>
            <a:off x="660400" y="2469781"/>
            <a:ext cx="5626861" cy="400110"/>
          </a:xfrm>
          <a:prstGeom prst="rect">
            <a:avLst/>
          </a:prstGeom>
          <a:noFill/>
          <a:ln w="9525">
            <a:noFill/>
          </a:ln>
        </p:spPr>
        <p:txBody>
          <a:bodyPr wrap="none" anchor="ctr">
            <a:spAutoFit/>
          </a:bodyPr>
          <a:lstStyle/>
          <a:p>
            <a:pPr defTabSz="1219200">
              <a:tabLst>
                <a:tab pos="304165" algn="l"/>
              </a:tabLst>
            </a:pPr>
            <a:r>
              <a:rPr lang="en-US" altLang="zh-CN"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已知波的传播方向可求各个质点的振动方向。</a:t>
            </a:r>
          </a:p>
        </p:txBody>
      </p:sp>
      <p:sp>
        <p:nvSpPr>
          <p:cNvPr id="40999" name="Rectangle 39"/>
          <p:cNvSpPr/>
          <p:nvPr/>
        </p:nvSpPr>
        <p:spPr>
          <a:xfrm>
            <a:off x="710353" y="3320681"/>
            <a:ext cx="8994736" cy="400110"/>
          </a:xfrm>
          <a:prstGeom prst="rect">
            <a:avLst/>
          </a:prstGeom>
          <a:noFill/>
          <a:ln w="9525">
            <a:noFill/>
          </a:ln>
        </p:spPr>
        <p:txBody>
          <a:bodyPr anchor="ctr">
            <a:spAutoFit/>
          </a:bodyPr>
          <a:lstStyle/>
          <a:p>
            <a:pPr defTabSz="1219200"/>
            <a:r>
              <a:rPr lang="en-US" altLang="zh-CN"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已知某质点的振动方向也可确定波的传播方向 </a:t>
            </a:r>
          </a:p>
        </p:txBody>
      </p:sp>
      <p:sp>
        <p:nvSpPr>
          <p:cNvPr id="20483" name="Rectangle 40"/>
          <p:cNvSpPr/>
          <p:nvPr/>
        </p:nvSpPr>
        <p:spPr>
          <a:xfrm>
            <a:off x="660400" y="1550247"/>
            <a:ext cx="6904454" cy="461665"/>
          </a:xfrm>
          <a:prstGeom prst="rect">
            <a:avLst/>
          </a:prstGeom>
          <a:noFill/>
          <a:ln w="9525">
            <a:noFill/>
          </a:ln>
        </p:spPr>
        <p:txBody>
          <a:bodyPr wrap="none" anchor="t">
            <a:spAutoFit/>
          </a:bodyPr>
          <a:lstStyle/>
          <a:p>
            <a:pPr defTabSz="1219200"/>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4</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．介质中质点的振动方向与波的传播方向的关系.</a:t>
            </a:r>
          </a:p>
        </p:txBody>
      </p:sp>
      <p:sp>
        <p:nvSpPr>
          <p:cNvPr id="6" name="文本框 5"/>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二、波的图象的应用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6"/>
                                        </p:tgtEl>
                                        <p:attrNameLst>
                                          <p:attrName>style.visibility</p:attrName>
                                        </p:attrNameLst>
                                      </p:cBhvr>
                                      <p:to>
                                        <p:strVal val="visible"/>
                                      </p:to>
                                    </p:set>
                                    <p:animEffect transition="in" filter="blinds(horizontal)">
                                      <p:cBhvr>
                                        <p:cTn id="7" dur="500"/>
                                        <p:tgtEl>
                                          <p:spTgt spid="409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99"/>
                                        </p:tgtEl>
                                        <p:attrNameLst>
                                          <p:attrName>style.visibility</p:attrName>
                                        </p:attrNameLst>
                                      </p:cBhvr>
                                      <p:to>
                                        <p:strVal val="visible"/>
                                      </p:to>
                                    </p:set>
                                    <p:animEffect transition="in" filter="blinds(horizontal)">
                                      <p:cBhvr>
                                        <p:cTn id="12" dur="500"/>
                                        <p:tgtEl>
                                          <p:spTgt spid="40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6" grpId="0"/>
      <p:bldP spid="4099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81755" y="1325376"/>
            <a:ext cx="10963926" cy="461665"/>
          </a:xfrm>
          <a:prstGeom prst="rect">
            <a:avLst/>
          </a:prstGeom>
          <a:noFill/>
          <a:ln w="9525">
            <a:noFill/>
            <a:miter lim="800000"/>
          </a:ln>
        </p:spPr>
        <p:txBody>
          <a:bodyPr wrap="square">
            <a:spAutoFit/>
          </a:bodyPr>
          <a:lstStyle/>
          <a:p>
            <a:pPr defTabSz="1219200">
              <a:defRPr/>
            </a:pPr>
            <a:r>
              <a:rPr kumimoji="1" lang="en-US" altLang="zh-CN" sz="2400" dirty="0">
                <a:solidFill>
                  <a:srgbClr val="0070C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kumimoji="1" lang="zh-CN" altLang="en-US" sz="2400" dirty="0">
                <a:solidFill>
                  <a:srgbClr val="0070C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 波的传播方向、波的图像和质点的振动方向之间的关系。</a:t>
            </a:r>
          </a:p>
        </p:txBody>
      </p:sp>
      <p:sp>
        <p:nvSpPr>
          <p:cNvPr id="9" name="Text Box 4"/>
          <p:cNvSpPr txBox="1">
            <a:spLocks noChangeArrowheads="1"/>
          </p:cNvSpPr>
          <p:nvPr/>
        </p:nvSpPr>
        <p:spPr bwMode="auto">
          <a:xfrm>
            <a:off x="663238" y="1905201"/>
            <a:ext cx="2707923" cy="400110"/>
          </a:xfrm>
          <a:prstGeom prst="rect">
            <a:avLst/>
          </a:prstGeom>
          <a:noFill/>
          <a:ln w="9525">
            <a:noFill/>
            <a:miter lim="800000"/>
          </a:ln>
        </p:spPr>
        <p:txBody>
          <a:bodyPr>
            <a:spAutoFit/>
          </a:bodyPr>
          <a:lstStyle/>
          <a:p>
            <a:pPr defTabSz="1219200">
              <a:defRPr/>
            </a:pPr>
            <a:r>
              <a:rPr kumimoji="1" lang="en-US" altLang="zh-CN" sz="2000" dirty="0">
                <a:latin typeface="Arial" panose="020B0604020202020204" pitchFamily="34" charset="0"/>
                <a:ea typeface="思源黑体 CN Medium" panose="020B0600000000000000" pitchFamily="34" charset="-122"/>
                <a:sym typeface="Arial" panose="020B0604020202020204" pitchFamily="34" charset="0"/>
              </a:rPr>
              <a:t>⑴</a:t>
            </a: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波的成因法</a:t>
            </a:r>
          </a:p>
        </p:txBody>
      </p:sp>
      <p:sp>
        <p:nvSpPr>
          <p:cNvPr id="10" name="矩形 9"/>
          <p:cNvSpPr/>
          <p:nvPr/>
        </p:nvSpPr>
        <p:spPr>
          <a:xfrm>
            <a:off x="660400" y="2761700"/>
            <a:ext cx="11212619" cy="1477328"/>
          </a:xfrm>
          <a:prstGeom prst="rect">
            <a:avLst/>
          </a:prstGeom>
        </p:spPr>
        <p:txBody>
          <a:bodyPr wrap="square">
            <a:spAutoFit/>
          </a:bodyPr>
          <a:lstStyle/>
          <a:p>
            <a:pPr defTabSz="1219200" fontAlgn="base">
              <a:lnSpc>
                <a:spcPct val="150000"/>
              </a:lnSpc>
              <a:spcBef>
                <a:spcPct val="0"/>
              </a:spcBef>
              <a:spcAft>
                <a:spcPct val="0"/>
              </a:spcAft>
              <a:defRPr/>
            </a:pP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步骤</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：明确波的传播方向，确定波源方位；</a:t>
            </a:r>
            <a:b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b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步骤</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：在某质点</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靠近波源一方（紧挨着</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点）图像上找另外一点</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b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b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步骤</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：若</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在</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上方，则</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带动</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向上运动；若</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在</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下方，则</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带动</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向下运动</a:t>
            </a:r>
          </a:p>
        </p:txBody>
      </p:sp>
      <p:grpSp>
        <p:nvGrpSpPr>
          <p:cNvPr id="11" name="组合 82"/>
          <p:cNvGrpSpPr/>
          <p:nvPr/>
        </p:nvGrpSpPr>
        <p:grpSpPr>
          <a:xfrm>
            <a:off x="6568050" y="3878566"/>
            <a:ext cx="3653320" cy="2209095"/>
            <a:chOff x="4286248" y="4143380"/>
            <a:chExt cx="3662363" cy="2214578"/>
          </a:xfrm>
        </p:grpSpPr>
        <p:grpSp>
          <p:nvGrpSpPr>
            <p:cNvPr id="11270" name="组合 6"/>
            <p:cNvGrpSpPr/>
            <p:nvPr/>
          </p:nvGrpSpPr>
          <p:grpSpPr>
            <a:xfrm>
              <a:off x="4286248" y="4373583"/>
              <a:ext cx="3662363" cy="1984375"/>
              <a:chOff x="959840" y="944545"/>
              <a:chExt cx="3662527" cy="1984389"/>
            </a:xfrm>
          </p:grpSpPr>
          <p:grpSp>
            <p:nvGrpSpPr>
              <p:cNvPr id="11271" name="组合 1"/>
              <p:cNvGrpSpPr/>
              <p:nvPr/>
            </p:nvGrpSpPr>
            <p:grpSpPr>
              <a:xfrm>
                <a:off x="959840" y="944545"/>
                <a:ext cx="3662527" cy="1984389"/>
                <a:chOff x="1214414" y="1373173"/>
                <a:chExt cx="3662527" cy="1577975"/>
              </a:xfrm>
            </p:grpSpPr>
            <p:sp>
              <p:nvSpPr>
                <p:cNvPr id="11272" name="Line 5"/>
                <p:cNvSpPr>
                  <a:spLocks noChangeAspect="1"/>
                </p:cNvSpPr>
                <p:nvPr/>
              </p:nvSpPr>
              <p:spPr>
                <a:xfrm flipV="1">
                  <a:off x="1549377" y="1481123"/>
                  <a:ext cx="0" cy="1470025"/>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1273" name="Line 6"/>
                <p:cNvSpPr>
                  <a:spLocks noChangeAspect="1"/>
                </p:cNvSpPr>
                <p:nvPr/>
              </p:nvSpPr>
              <p:spPr>
                <a:xfrm>
                  <a:off x="1549377" y="2276460"/>
                  <a:ext cx="3013075" cy="0"/>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1274" name="Text Box 16"/>
                <p:cNvSpPr txBox="1">
                  <a:spLocks noChangeAspect="1"/>
                </p:cNvSpPr>
                <p:nvPr/>
              </p:nvSpPr>
              <p:spPr>
                <a:xfrm>
                  <a:off x="4229241" y="1928620"/>
                  <a:ext cx="647700" cy="530225"/>
                </a:xfrm>
                <a:prstGeom prst="rect">
                  <a:avLst/>
                </a:prstGeom>
                <a:noFill/>
                <a:ln w="38100">
                  <a:noFill/>
                </a:ln>
              </p:spPr>
              <p:txBody>
                <a:bodyPr lIns="0" tIns="0" rIns="0" bIns="0" anchor="t"/>
                <a:lstStyle/>
                <a:p>
                  <a:pPr algn="just" defTabSz="1219200"/>
                  <a:r>
                    <a:rPr lang="en-US" altLang="zh-CN" sz="23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x/m</a:t>
                  </a:r>
                </a:p>
              </p:txBody>
            </p:sp>
            <p:sp>
              <p:nvSpPr>
                <p:cNvPr id="11275" name="Text Box 17"/>
                <p:cNvSpPr txBox="1">
                  <a:spLocks noChangeAspect="1"/>
                </p:cNvSpPr>
                <p:nvPr/>
              </p:nvSpPr>
              <p:spPr>
                <a:xfrm>
                  <a:off x="1643039" y="1373173"/>
                  <a:ext cx="860425" cy="319088"/>
                </a:xfrm>
                <a:prstGeom prst="rect">
                  <a:avLst/>
                </a:prstGeom>
                <a:noFill/>
                <a:ln w="38100">
                  <a:noFill/>
                </a:ln>
              </p:spPr>
              <p:txBody>
                <a:bodyPr lIns="0" tIns="0" rIns="0" bIns="0" anchor="t"/>
                <a:lstStyle/>
                <a:p>
                  <a:pPr algn="just" defTabSz="1219200"/>
                  <a:r>
                    <a:rPr lang="en-US" altLang="zh-CN" sz="2395" b="1" i="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y/cm</a:t>
                  </a:r>
                </a:p>
              </p:txBody>
            </p:sp>
            <p:sp>
              <p:nvSpPr>
                <p:cNvPr id="11276" name="Freeform 18"/>
                <p:cNvSpPr>
                  <a:spLocks noChangeAspect="1"/>
                </p:cNvSpPr>
                <p:nvPr/>
              </p:nvSpPr>
              <p:spPr>
                <a:xfrm flipV="1">
                  <a:off x="1555727" y="1793860"/>
                  <a:ext cx="1825625" cy="97790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10833" h="4000">
                      <a:moveTo>
                        <a:pt x="0" y="2000"/>
                      </a:moveTo>
                      <a:cubicBezTo>
                        <a:pt x="66" y="1883"/>
                        <a:pt x="133" y="1767"/>
                        <a:pt x="200" y="1653"/>
                      </a:cubicBezTo>
                      <a:cubicBezTo>
                        <a:pt x="267" y="1539"/>
                        <a:pt x="333" y="1425"/>
                        <a:pt x="400" y="1316"/>
                      </a:cubicBezTo>
                      <a:cubicBezTo>
                        <a:pt x="467" y="1207"/>
                        <a:pt x="533" y="1100"/>
                        <a:pt x="600" y="1000"/>
                      </a:cubicBezTo>
                      <a:cubicBezTo>
                        <a:pt x="667" y="900"/>
                        <a:pt x="733" y="803"/>
                        <a:pt x="800" y="714"/>
                      </a:cubicBezTo>
                      <a:cubicBezTo>
                        <a:pt x="867" y="625"/>
                        <a:pt x="933" y="542"/>
                        <a:pt x="1000" y="468"/>
                      </a:cubicBezTo>
                      <a:cubicBezTo>
                        <a:pt x="1067" y="394"/>
                        <a:pt x="1133" y="326"/>
                        <a:pt x="1200" y="268"/>
                      </a:cubicBezTo>
                      <a:cubicBezTo>
                        <a:pt x="1267" y="210"/>
                        <a:pt x="1333" y="161"/>
                        <a:pt x="1400" y="121"/>
                      </a:cubicBezTo>
                      <a:cubicBezTo>
                        <a:pt x="1467" y="81"/>
                        <a:pt x="1533" y="50"/>
                        <a:pt x="1600" y="30"/>
                      </a:cubicBezTo>
                      <a:cubicBezTo>
                        <a:pt x="1667" y="10"/>
                        <a:pt x="1733" y="0"/>
                        <a:pt x="1800" y="0"/>
                      </a:cubicBezTo>
                      <a:cubicBezTo>
                        <a:pt x="1867" y="0"/>
                        <a:pt x="1933" y="10"/>
                        <a:pt x="2000" y="30"/>
                      </a:cubicBezTo>
                      <a:cubicBezTo>
                        <a:pt x="2067" y="50"/>
                        <a:pt x="2133" y="81"/>
                        <a:pt x="2200" y="121"/>
                      </a:cubicBezTo>
                      <a:cubicBezTo>
                        <a:pt x="2267" y="161"/>
                        <a:pt x="2333" y="210"/>
                        <a:pt x="2400" y="268"/>
                      </a:cubicBezTo>
                      <a:cubicBezTo>
                        <a:pt x="2467" y="326"/>
                        <a:pt x="2533" y="394"/>
                        <a:pt x="2600" y="468"/>
                      </a:cubicBezTo>
                      <a:cubicBezTo>
                        <a:pt x="2667" y="542"/>
                        <a:pt x="2733" y="625"/>
                        <a:pt x="2800" y="714"/>
                      </a:cubicBezTo>
                      <a:cubicBezTo>
                        <a:pt x="2867" y="803"/>
                        <a:pt x="2933" y="900"/>
                        <a:pt x="3000" y="1000"/>
                      </a:cubicBezTo>
                      <a:cubicBezTo>
                        <a:pt x="3067" y="1100"/>
                        <a:pt x="3133" y="1207"/>
                        <a:pt x="3200" y="1316"/>
                      </a:cubicBezTo>
                      <a:cubicBezTo>
                        <a:pt x="3267" y="1425"/>
                        <a:pt x="3333" y="1539"/>
                        <a:pt x="3400" y="1653"/>
                      </a:cubicBezTo>
                      <a:cubicBezTo>
                        <a:pt x="3467" y="1767"/>
                        <a:pt x="3533" y="1884"/>
                        <a:pt x="3600" y="2000"/>
                      </a:cubicBezTo>
                      <a:cubicBezTo>
                        <a:pt x="3667" y="2116"/>
                        <a:pt x="3733" y="2233"/>
                        <a:pt x="3800" y="2347"/>
                      </a:cubicBezTo>
                      <a:cubicBezTo>
                        <a:pt x="3867" y="2461"/>
                        <a:pt x="3933" y="2575"/>
                        <a:pt x="4000" y="2684"/>
                      </a:cubicBezTo>
                      <a:cubicBezTo>
                        <a:pt x="4067" y="2793"/>
                        <a:pt x="4133" y="2900"/>
                        <a:pt x="4200" y="3000"/>
                      </a:cubicBezTo>
                      <a:cubicBezTo>
                        <a:pt x="4267" y="3100"/>
                        <a:pt x="4333" y="3196"/>
                        <a:pt x="4400" y="3285"/>
                      </a:cubicBezTo>
                      <a:cubicBezTo>
                        <a:pt x="4467" y="3374"/>
                        <a:pt x="4533" y="3458"/>
                        <a:pt x="4600" y="3532"/>
                      </a:cubicBezTo>
                      <a:cubicBezTo>
                        <a:pt x="4667" y="3606"/>
                        <a:pt x="4733" y="3674"/>
                        <a:pt x="4800" y="3732"/>
                      </a:cubicBezTo>
                      <a:cubicBezTo>
                        <a:pt x="4867" y="3790"/>
                        <a:pt x="4933" y="3839"/>
                        <a:pt x="5000" y="3879"/>
                      </a:cubicBezTo>
                      <a:cubicBezTo>
                        <a:pt x="5067" y="3919"/>
                        <a:pt x="5133" y="3950"/>
                        <a:pt x="5200" y="3970"/>
                      </a:cubicBezTo>
                      <a:cubicBezTo>
                        <a:pt x="5267" y="3990"/>
                        <a:pt x="5333" y="4000"/>
                        <a:pt x="5400" y="4000"/>
                      </a:cubicBezTo>
                      <a:cubicBezTo>
                        <a:pt x="5467" y="4000"/>
                        <a:pt x="5533" y="3990"/>
                        <a:pt x="5600" y="3970"/>
                      </a:cubicBezTo>
                      <a:cubicBezTo>
                        <a:pt x="5667" y="3950"/>
                        <a:pt x="5733" y="3919"/>
                        <a:pt x="5800" y="3879"/>
                      </a:cubicBezTo>
                      <a:cubicBezTo>
                        <a:pt x="5867" y="3839"/>
                        <a:pt x="5933" y="3790"/>
                        <a:pt x="6000" y="3732"/>
                      </a:cubicBezTo>
                      <a:cubicBezTo>
                        <a:pt x="6067" y="3674"/>
                        <a:pt x="6133" y="3606"/>
                        <a:pt x="6200" y="3532"/>
                      </a:cubicBezTo>
                      <a:cubicBezTo>
                        <a:pt x="6267" y="3458"/>
                        <a:pt x="6333" y="3375"/>
                        <a:pt x="6400" y="3286"/>
                      </a:cubicBezTo>
                      <a:cubicBezTo>
                        <a:pt x="6467" y="3197"/>
                        <a:pt x="6533" y="3100"/>
                        <a:pt x="6600" y="3000"/>
                      </a:cubicBezTo>
                      <a:cubicBezTo>
                        <a:pt x="6667" y="2900"/>
                        <a:pt x="6733" y="2793"/>
                        <a:pt x="6800" y="2684"/>
                      </a:cubicBezTo>
                      <a:cubicBezTo>
                        <a:pt x="6867" y="2575"/>
                        <a:pt x="6933" y="2462"/>
                        <a:pt x="7000" y="2348"/>
                      </a:cubicBezTo>
                      <a:cubicBezTo>
                        <a:pt x="7067" y="2234"/>
                        <a:pt x="7133" y="2116"/>
                        <a:pt x="7200" y="2000"/>
                      </a:cubicBezTo>
                      <a:cubicBezTo>
                        <a:pt x="7267" y="1884"/>
                        <a:pt x="7333" y="1767"/>
                        <a:pt x="7400" y="1653"/>
                      </a:cubicBezTo>
                      <a:cubicBezTo>
                        <a:pt x="7467" y="1539"/>
                        <a:pt x="7533" y="1425"/>
                        <a:pt x="7600" y="1316"/>
                      </a:cubicBezTo>
                      <a:cubicBezTo>
                        <a:pt x="7667" y="1207"/>
                        <a:pt x="7733" y="1100"/>
                        <a:pt x="7800" y="1000"/>
                      </a:cubicBezTo>
                      <a:cubicBezTo>
                        <a:pt x="7867" y="900"/>
                        <a:pt x="7933" y="804"/>
                        <a:pt x="8000" y="715"/>
                      </a:cubicBezTo>
                      <a:cubicBezTo>
                        <a:pt x="8067" y="626"/>
                        <a:pt x="8133" y="542"/>
                        <a:pt x="8200" y="468"/>
                      </a:cubicBezTo>
                      <a:cubicBezTo>
                        <a:pt x="8267" y="394"/>
                        <a:pt x="8333" y="326"/>
                        <a:pt x="8400" y="268"/>
                      </a:cubicBezTo>
                      <a:cubicBezTo>
                        <a:pt x="8467" y="210"/>
                        <a:pt x="8533" y="161"/>
                        <a:pt x="8600" y="121"/>
                      </a:cubicBezTo>
                      <a:cubicBezTo>
                        <a:pt x="8667" y="81"/>
                        <a:pt x="8733" y="50"/>
                        <a:pt x="8800" y="30"/>
                      </a:cubicBezTo>
                      <a:cubicBezTo>
                        <a:pt x="8867" y="10"/>
                        <a:pt x="8933" y="0"/>
                        <a:pt x="9000" y="0"/>
                      </a:cubicBezTo>
                      <a:cubicBezTo>
                        <a:pt x="9067" y="0"/>
                        <a:pt x="9133" y="10"/>
                        <a:pt x="9200" y="30"/>
                      </a:cubicBezTo>
                      <a:cubicBezTo>
                        <a:pt x="9267" y="50"/>
                        <a:pt x="9333" y="80"/>
                        <a:pt x="9400" y="120"/>
                      </a:cubicBezTo>
                      <a:cubicBezTo>
                        <a:pt x="9467" y="160"/>
                        <a:pt x="9533" y="210"/>
                        <a:pt x="9600" y="268"/>
                      </a:cubicBezTo>
                      <a:cubicBezTo>
                        <a:pt x="9667" y="326"/>
                        <a:pt x="9733" y="394"/>
                        <a:pt x="9800" y="468"/>
                      </a:cubicBezTo>
                      <a:cubicBezTo>
                        <a:pt x="9867" y="542"/>
                        <a:pt x="9933" y="625"/>
                        <a:pt x="10000" y="714"/>
                      </a:cubicBezTo>
                      <a:cubicBezTo>
                        <a:pt x="10067" y="803"/>
                        <a:pt x="10133" y="900"/>
                        <a:pt x="10200" y="1000"/>
                      </a:cubicBezTo>
                      <a:cubicBezTo>
                        <a:pt x="10267" y="1100"/>
                        <a:pt x="10333" y="1206"/>
                        <a:pt x="10400" y="1315"/>
                      </a:cubicBezTo>
                      <a:cubicBezTo>
                        <a:pt x="10467" y="1424"/>
                        <a:pt x="10533" y="1538"/>
                        <a:pt x="10600" y="1652"/>
                      </a:cubicBezTo>
                      <a:cubicBezTo>
                        <a:pt x="10667" y="1766"/>
                        <a:pt x="10767" y="1941"/>
                        <a:pt x="10800" y="1999"/>
                      </a:cubicBezTo>
                      <a:cubicBezTo>
                        <a:pt x="10833" y="2057"/>
                        <a:pt x="10816" y="2028"/>
                        <a:pt x="10800" y="1999"/>
                      </a:cubicBezTo>
                    </a:path>
                  </a:pathLst>
                </a:custGeom>
                <a:noFill/>
                <a:ln w="38100" cap="flat" cmpd="sng">
                  <a:solidFill>
                    <a:srgbClr val="00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1277" name="Text Box 19"/>
                <p:cNvSpPr txBox="1">
                  <a:spLocks noChangeAspect="1"/>
                </p:cNvSpPr>
                <p:nvPr/>
              </p:nvSpPr>
              <p:spPr>
                <a:xfrm>
                  <a:off x="1335064" y="1619235"/>
                  <a:ext cx="347663" cy="322263"/>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5</a:t>
                  </a:r>
                </a:p>
              </p:txBody>
            </p:sp>
            <p:sp>
              <p:nvSpPr>
                <p:cNvPr id="11278" name="Text Box 20"/>
                <p:cNvSpPr txBox="1">
                  <a:spLocks noChangeAspect="1"/>
                </p:cNvSpPr>
                <p:nvPr/>
              </p:nvSpPr>
              <p:spPr>
                <a:xfrm>
                  <a:off x="1214414" y="2597135"/>
                  <a:ext cx="347663" cy="322263"/>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-5</a:t>
                  </a:r>
                </a:p>
              </p:txBody>
            </p:sp>
            <p:sp>
              <p:nvSpPr>
                <p:cNvPr id="11279" name="Text Box 21"/>
                <p:cNvSpPr txBox="1">
                  <a:spLocks noChangeAspect="1"/>
                </p:cNvSpPr>
                <p:nvPr/>
              </p:nvSpPr>
              <p:spPr>
                <a:xfrm>
                  <a:off x="1365227" y="2109773"/>
                  <a:ext cx="347663" cy="322263"/>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0</a:t>
                  </a:r>
                </a:p>
              </p:txBody>
            </p:sp>
            <p:sp>
              <p:nvSpPr>
                <p:cNvPr id="11280" name="Text Box 22"/>
                <p:cNvSpPr txBox="1">
                  <a:spLocks noChangeAspect="1"/>
                </p:cNvSpPr>
                <p:nvPr/>
              </p:nvSpPr>
              <p:spPr>
                <a:xfrm>
                  <a:off x="2147864" y="2309798"/>
                  <a:ext cx="349250" cy="322263"/>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11281" name="Text Box 23"/>
                <p:cNvSpPr txBox="1">
                  <a:spLocks noChangeAspect="1"/>
                </p:cNvSpPr>
                <p:nvPr/>
              </p:nvSpPr>
              <p:spPr>
                <a:xfrm>
                  <a:off x="2673327" y="2293923"/>
                  <a:ext cx="347663" cy="322263"/>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4</a:t>
                  </a:r>
                </a:p>
              </p:txBody>
            </p:sp>
            <p:sp>
              <p:nvSpPr>
                <p:cNvPr id="11282" name="Text Box 24"/>
                <p:cNvSpPr txBox="1">
                  <a:spLocks noChangeAspect="1"/>
                </p:cNvSpPr>
                <p:nvPr/>
              </p:nvSpPr>
              <p:spPr>
                <a:xfrm>
                  <a:off x="3346427" y="2293923"/>
                  <a:ext cx="349250" cy="322263"/>
                </a:xfrm>
                <a:prstGeom prst="rect">
                  <a:avLst/>
                </a:prstGeom>
                <a:noFill/>
                <a:ln w="38100">
                  <a:noFill/>
                </a:ln>
              </p:spPr>
              <p:txBody>
                <a:bodyPr lIns="0" tIns="0" rIns="0" bIns="0" anchor="t"/>
                <a:lstStyle/>
                <a:p>
                  <a:pPr algn="just" defTabSz="1219200"/>
                  <a:r>
                    <a:rPr lang="en-US" altLang="zh-CN" sz="27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6</a:t>
                  </a:r>
                </a:p>
              </p:txBody>
            </p:sp>
          </p:grpSp>
          <p:cxnSp>
            <p:nvCxnSpPr>
              <p:cNvPr id="12" name="直接连接符 11"/>
              <p:cNvCxnSpPr/>
              <p:nvPr/>
            </p:nvCxnSpPr>
            <p:spPr>
              <a:xfrm>
                <a:off x="1285293" y="1457301"/>
                <a:ext cx="2143221" cy="1588"/>
              </a:xfrm>
              <a:prstGeom prst="line">
                <a:avLst/>
              </a:prstGeom>
              <a:ln w="28575">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571055" y="2714618"/>
                <a:ext cx="2143221" cy="1588"/>
              </a:xfrm>
              <a:prstGeom prst="line">
                <a:avLst/>
              </a:prstGeom>
              <a:ln w="28575">
                <a:solidFill>
                  <a:srgbClr val="002060"/>
                </a:solidFill>
                <a:prstDash val="dash"/>
              </a:ln>
            </p:spPr>
            <p:style>
              <a:lnRef idx="1">
                <a:schemeClr val="accent1"/>
              </a:lnRef>
              <a:fillRef idx="0">
                <a:schemeClr val="accent1"/>
              </a:fillRef>
              <a:effectRef idx="0">
                <a:schemeClr val="accent1"/>
              </a:effectRef>
              <a:fontRef idx="minor">
                <a:schemeClr val="tx1"/>
              </a:fontRef>
            </p:style>
          </p:cxnSp>
        </p:grpSp>
        <p:cxnSp>
          <p:nvCxnSpPr>
            <p:cNvPr id="14" name="直接箭头连接符 13"/>
            <p:cNvCxnSpPr/>
            <p:nvPr/>
          </p:nvCxnSpPr>
          <p:spPr>
            <a:xfrm>
              <a:off x="5857873" y="4643446"/>
              <a:ext cx="571500" cy="1587"/>
            </a:xfrm>
            <a:prstGeom prst="straightConnector1">
              <a:avLst/>
            </a:prstGeom>
            <a:ln w="38100">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11286" name="Text Box 16"/>
            <p:cNvSpPr txBox="1">
              <a:spLocks noChangeAspect="1"/>
            </p:cNvSpPr>
            <p:nvPr/>
          </p:nvSpPr>
          <p:spPr>
            <a:xfrm>
              <a:off x="6072198" y="4143380"/>
              <a:ext cx="647671" cy="666782"/>
            </a:xfrm>
            <a:prstGeom prst="rect">
              <a:avLst/>
            </a:prstGeom>
            <a:noFill/>
            <a:ln w="38100">
              <a:noFill/>
            </a:ln>
          </p:spPr>
          <p:txBody>
            <a:bodyPr lIns="0" tIns="0" rIns="0" bIns="0" anchor="t"/>
            <a:lstStyle/>
            <a:p>
              <a:pPr algn="just" defTabSz="1219200"/>
              <a:r>
                <a:rPr lang="en-US" altLang="zh-CN" sz="3595" b="1" i="1" kern="0">
                  <a:solidFill>
                    <a:srgbClr val="FF0066"/>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nvGrpSpPr>
          <p:cNvPr id="15" name="组合 88"/>
          <p:cNvGrpSpPr/>
          <p:nvPr/>
        </p:nvGrpSpPr>
        <p:grpSpPr>
          <a:xfrm>
            <a:off x="7269576" y="4092350"/>
            <a:ext cx="813960" cy="1013675"/>
            <a:chOff x="5072066" y="4728952"/>
            <a:chExt cx="815706" cy="1015847"/>
          </a:xfrm>
        </p:grpSpPr>
        <p:sp>
          <p:nvSpPr>
            <p:cNvPr id="11288" name="Text Box 75"/>
            <p:cNvSpPr txBox="1"/>
            <p:nvPr/>
          </p:nvSpPr>
          <p:spPr>
            <a:xfrm>
              <a:off x="5201972" y="4728952"/>
              <a:ext cx="685800" cy="1015847"/>
            </a:xfrm>
            <a:prstGeom prst="rect">
              <a:avLst/>
            </a:prstGeom>
            <a:noFill/>
            <a:ln w="9525">
              <a:noFill/>
            </a:ln>
          </p:spPr>
          <p:txBody>
            <a:bodyPr anchor="t">
              <a:spAutoFit/>
            </a:bodyPr>
            <a:lstStyle/>
            <a:p>
              <a:pPr defTabSz="1219200">
                <a:spcBef>
                  <a:spcPct val="50000"/>
                </a:spcBef>
              </a:pPr>
              <a:r>
                <a:rPr lang="zh-CN" altLang="en-US" sz="5985"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1289" name="TextBox 87"/>
            <p:cNvSpPr txBox="1"/>
            <p:nvPr/>
          </p:nvSpPr>
          <p:spPr>
            <a:xfrm>
              <a:off x="5072066" y="5143512"/>
              <a:ext cx="500066" cy="461562"/>
            </a:xfrm>
            <a:prstGeom prst="rect">
              <a:avLst/>
            </a:prstGeom>
            <a:noFill/>
            <a:ln w="9525">
              <a:noFill/>
            </a:ln>
          </p:spPr>
          <p:txBody>
            <a:bodyPr anchor="t">
              <a:spAutoFit/>
            </a:bodyPr>
            <a:lstStyle/>
            <a:p>
              <a:pPr defTabSz="1219200"/>
              <a:r>
                <a:rPr lang="en-US" altLang="zh-CN" sz="2395" b="1" kern="0">
                  <a:solidFill>
                    <a:srgbClr val="FF0000"/>
                  </a:solidFill>
                  <a:latin typeface="Arial" panose="020B0604020202020204" pitchFamily="34" charset="0"/>
                  <a:ea typeface="思源黑体 CN Medium" panose="020B0600000000000000" pitchFamily="34" charset="-122"/>
                  <a:sym typeface="Arial" panose="020B0604020202020204" pitchFamily="34" charset="0"/>
                </a:rPr>
                <a:t>P</a:t>
              </a:r>
              <a:endParaRPr lang="en-US" altLang="zh-CN" sz="2395"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16" name="组合 89"/>
          <p:cNvGrpSpPr/>
          <p:nvPr/>
        </p:nvGrpSpPr>
        <p:grpSpPr>
          <a:xfrm>
            <a:off x="7162082" y="4296147"/>
            <a:ext cx="858300" cy="1013675"/>
            <a:chOff x="5027822" y="4728952"/>
            <a:chExt cx="859950" cy="1015846"/>
          </a:xfrm>
        </p:grpSpPr>
        <p:sp>
          <p:nvSpPr>
            <p:cNvPr id="11291" name="Text Box 75"/>
            <p:cNvSpPr txBox="1"/>
            <p:nvPr/>
          </p:nvSpPr>
          <p:spPr>
            <a:xfrm>
              <a:off x="5201972" y="4728952"/>
              <a:ext cx="685800" cy="1015846"/>
            </a:xfrm>
            <a:prstGeom prst="rect">
              <a:avLst/>
            </a:prstGeom>
            <a:noFill/>
            <a:ln w="9525">
              <a:noFill/>
            </a:ln>
          </p:spPr>
          <p:txBody>
            <a:bodyPr anchor="t">
              <a:spAutoFit/>
            </a:bodyPr>
            <a:lstStyle/>
            <a:p>
              <a:pPr defTabSz="1219200">
                <a:spcBef>
                  <a:spcPct val="50000"/>
                </a:spcBef>
              </a:pPr>
              <a:r>
                <a:rPr lang="zh-CN" altLang="en-US" sz="5985" b="1" i="1" kern="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7" name="TextBox 91"/>
            <p:cNvSpPr txBox="1"/>
            <p:nvPr/>
          </p:nvSpPr>
          <p:spPr>
            <a:xfrm>
              <a:off x="5027822" y="5184414"/>
              <a:ext cx="713981" cy="461561"/>
            </a:xfrm>
            <a:prstGeom prst="rect">
              <a:avLst/>
            </a:prstGeom>
            <a:noFill/>
          </p:spPr>
          <p:txBody>
            <a:bodyPr>
              <a:spAutoFit/>
            </a:bodyPr>
            <a:lstStyle/>
            <a:p>
              <a:pPr defTabSz="1219200">
                <a:defRPr/>
              </a:pPr>
              <a:r>
                <a:rPr kumimoji="1" lang="en-US" altLang="zh-CN" sz="2395" b="1" i="1" dirty="0">
                  <a:solidFill>
                    <a:srgbClr val="0033CC"/>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en-US" altLang="zh-CN" sz="2395" b="1"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p>
          </p:txBody>
        </p:sp>
      </p:grpSp>
      <p:grpSp>
        <p:nvGrpSpPr>
          <p:cNvPr id="18" name="组合 92"/>
          <p:cNvGrpSpPr/>
          <p:nvPr/>
        </p:nvGrpSpPr>
        <p:grpSpPr>
          <a:xfrm>
            <a:off x="7781073" y="4789126"/>
            <a:ext cx="858300" cy="1013675"/>
            <a:chOff x="5027822" y="4728952"/>
            <a:chExt cx="859950" cy="1015847"/>
          </a:xfrm>
        </p:grpSpPr>
        <p:sp>
          <p:nvSpPr>
            <p:cNvPr id="11294" name="Text Box 75"/>
            <p:cNvSpPr txBox="1"/>
            <p:nvPr/>
          </p:nvSpPr>
          <p:spPr>
            <a:xfrm>
              <a:off x="5201972" y="4728952"/>
              <a:ext cx="685800" cy="1015847"/>
            </a:xfrm>
            <a:prstGeom prst="rect">
              <a:avLst/>
            </a:prstGeom>
            <a:noFill/>
            <a:ln w="9525">
              <a:noFill/>
            </a:ln>
          </p:spPr>
          <p:txBody>
            <a:bodyPr anchor="t">
              <a:spAutoFit/>
            </a:bodyPr>
            <a:lstStyle/>
            <a:p>
              <a:pPr defTabSz="1219200">
                <a:spcBef>
                  <a:spcPct val="50000"/>
                </a:spcBef>
              </a:pPr>
              <a:r>
                <a:rPr lang="zh-CN" altLang="en-US" sz="5985" b="1" kern="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9" name="TextBox 94"/>
            <p:cNvSpPr txBox="1"/>
            <p:nvPr/>
          </p:nvSpPr>
          <p:spPr>
            <a:xfrm>
              <a:off x="5027822" y="5184413"/>
              <a:ext cx="713981" cy="461562"/>
            </a:xfrm>
            <a:prstGeom prst="rect">
              <a:avLst/>
            </a:prstGeom>
            <a:noFill/>
          </p:spPr>
          <p:txBody>
            <a:bodyPr>
              <a:spAutoFit/>
            </a:bodyPr>
            <a:lstStyle/>
            <a:p>
              <a:pPr defTabSz="1219200">
                <a:defRPr/>
              </a:pPr>
              <a:r>
                <a:rPr kumimoji="1" lang="en-US" altLang="zh-CN" sz="2395" b="1"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Q′</a:t>
              </a:r>
            </a:p>
          </p:txBody>
        </p:sp>
      </p:grpSp>
      <p:grpSp>
        <p:nvGrpSpPr>
          <p:cNvPr id="20" name="组合 95"/>
          <p:cNvGrpSpPr/>
          <p:nvPr/>
        </p:nvGrpSpPr>
        <p:grpSpPr>
          <a:xfrm>
            <a:off x="7889054" y="4933090"/>
            <a:ext cx="813960" cy="1013675"/>
            <a:chOff x="5072066" y="4728952"/>
            <a:chExt cx="815706" cy="1015847"/>
          </a:xfrm>
        </p:grpSpPr>
        <p:sp>
          <p:nvSpPr>
            <p:cNvPr id="11297" name="Text Box 75"/>
            <p:cNvSpPr txBox="1"/>
            <p:nvPr/>
          </p:nvSpPr>
          <p:spPr>
            <a:xfrm>
              <a:off x="5201972" y="4728952"/>
              <a:ext cx="685800" cy="1015847"/>
            </a:xfrm>
            <a:prstGeom prst="rect">
              <a:avLst/>
            </a:prstGeom>
            <a:noFill/>
            <a:ln w="9525">
              <a:noFill/>
            </a:ln>
          </p:spPr>
          <p:txBody>
            <a:bodyPr anchor="t">
              <a:spAutoFit/>
            </a:bodyPr>
            <a:lstStyle/>
            <a:p>
              <a:pPr defTabSz="1219200">
                <a:spcBef>
                  <a:spcPct val="50000"/>
                </a:spcBef>
              </a:pPr>
              <a:r>
                <a:rPr lang="zh-CN" altLang="en-US" sz="5985" b="1"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1298" name="TextBox 97"/>
            <p:cNvSpPr txBox="1"/>
            <p:nvPr/>
          </p:nvSpPr>
          <p:spPr>
            <a:xfrm>
              <a:off x="5072066" y="5267419"/>
              <a:ext cx="500066" cy="461562"/>
            </a:xfrm>
            <a:prstGeom prst="rect">
              <a:avLst/>
            </a:prstGeom>
            <a:noFill/>
            <a:ln w="9525">
              <a:noFill/>
            </a:ln>
          </p:spPr>
          <p:txBody>
            <a:bodyPr anchor="t">
              <a:spAutoFit/>
            </a:bodyPr>
            <a:lstStyle/>
            <a:p>
              <a:pPr defTabSz="1219200"/>
              <a:r>
                <a:rPr lang="en-US" altLang="zh-CN" sz="2395" b="1" i="1" kern="0">
                  <a:solidFill>
                    <a:srgbClr val="E11B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Q</a:t>
              </a:r>
              <a:endParaRPr lang="en-US" altLang="zh-CN" sz="2395" b="1" i="1" kern="0" dirty="0">
                <a:solidFill>
                  <a:srgbClr val="E11B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grpSp>
      <p:sp>
        <p:nvSpPr>
          <p:cNvPr id="21" name="矩形 20"/>
          <p:cNvSpPr/>
          <p:nvPr/>
        </p:nvSpPr>
        <p:spPr>
          <a:xfrm>
            <a:off x="644101" y="4073916"/>
            <a:ext cx="4217459" cy="1569660"/>
          </a:xfrm>
          <a:prstGeom prst="rect">
            <a:avLst/>
          </a:prstGeom>
        </p:spPr>
        <p:txBody>
          <a:bodyPr wrap="square">
            <a:spAutoFit/>
          </a:bodyPr>
          <a:lstStyle/>
          <a:p>
            <a:pPr defTabSz="1219200" fontAlgn="base">
              <a:lnSpc>
                <a:spcPct val="200000"/>
              </a:lnSpc>
              <a:spcBef>
                <a:spcPct val="50000"/>
              </a:spcBef>
              <a:spcAft>
                <a:spcPct val="0"/>
              </a:spcAft>
              <a:defRPr/>
            </a:pP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思考：如果已知</a:t>
            </a:r>
            <a:r>
              <a:rPr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点的振动方向向下，判断波的传播方向．</a:t>
            </a:r>
          </a:p>
        </p:txBody>
      </p:sp>
      <p:sp>
        <p:nvSpPr>
          <p:cNvPr id="22" name="矩形 21"/>
          <p:cNvSpPr/>
          <p:nvPr/>
        </p:nvSpPr>
        <p:spPr>
          <a:xfrm>
            <a:off x="2626486" y="1890545"/>
            <a:ext cx="4288353" cy="400110"/>
          </a:xfrm>
          <a:prstGeom prst="rect">
            <a:avLst/>
          </a:prstGeom>
          <a:ln w="28575">
            <a:solidFill>
              <a:srgbClr val="008000"/>
            </a:solidFill>
          </a:ln>
        </p:spPr>
        <p:txBody>
          <a:bodyPr wrap="none">
            <a:spAutoFit/>
          </a:bodyPr>
          <a:lstStyle/>
          <a:p>
            <a:pPr defTabSz="1219200" fontAlgn="base">
              <a:spcBef>
                <a:spcPct val="0"/>
              </a:spcBef>
              <a:spcAft>
                <a:spcPct val="0"/>
              </a:spcAft>
              <a:defRPr/>
            </a:pP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前一质点依次带动后一质点延迟振动</a:t>
            </a:r>
          </a:p>
        </p:txBody>
      </p:sp>
      <p:sp>
        <p:nvSpPr>
          <p:cNvPr id="23" name="矩形 22"/>
          <p:cNvSpPr/>
          <p:nvPr/>
        </p:nvSpPr>
        <p:spPr>
          <a:xfrm>
            <a:off x="2626486" y="2390755"/>
            <a:ext cx="4774493" cy="400110"/>
          </a:xfrm>
          <a:prstGeom prst="rect">
            <a:avLst/>
          </a:prstGeom>
          <a:noFill/>
          <a:ln w="9525">
            <a:noFill/>
          </a:ln>
        </p:spPr>
        <p:txBody>
          <a:bodyPr anchor="t">
            <a:spAutoFit/>
          </a:bodyPr>
          <a:lstStyle/>
          <a:p>
            <a:pPr defTabSz="1219200">
              <a:spcBef>
                <a:spcPct val="50000"/>
              </a:spcBef>
            </a:pP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先带后，后跟前</a:t>
            </a:r>
            <a:r>
              <a:rPr lang="en-US" altLang="zh-CN"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运动状态向后传</a:t>
            </a:r>
            <a:r>
              <a:rPr lang="en-US" altLang="zh-CN"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24" name="Line 69"/>
          <p:cNvSpPr/>
          <p:nvPr/>
        </p:nvSpPr>
        <p:spPr>
          <a:xfrm>
            <a:off x="7668639" y="4819212"/>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5" name="Line 67"/>
          <p:cNvSpPr/>
          <p:nvPr/>
        </p:nvSpPr>
        <p:spPr>
          <a:xfrm flipV="1">
            <a:off x="8267232" y="5175518"/>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2" name="文本框 41"/>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linds(horizontal)">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linds(horizontal)">
                                      <p:cBhvr>
                                        <p:cTn id="51" dur="500"/>
                                        <p:tgtEl>
                                          <p:spTgt spid="20"/>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linds(horizontal)">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blinds(horizontal)">
                                      <p:cBhvr>
                                        <p:cTn id="6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21" grpId="0"/>
      <p:bldP spid="22" grpId="0" bldLvl="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1">
            <a:hlinkClick r:id="rId2" action="ppaction://hlinkfile"/>
          </p:cNvPr>
          <p:cNvSpPr txBox="1">
            <a:spLocks noChangeArrowheads="1"/>
          </p:cNvSpPr>
          <p:nvPr/>
        </p:nvSpPr>
        <p:spPr bwMode="auto">
          <a:xfrm>
            <a:off x="646296" y="1273942"/>
            <a:ext cx="10872604" cy="830997"/>
          </a:xfrm>
          <a:prstGeom prst="rect">
            <a:avLst/>
          </a:prstGeom>
          <a:noFill/>
          <a:ln w="9525">
            <a:noFill/>
            <a:miter lim="800000"/>
          </a:ln>
        </p:spPr>
        <p:txBody>
          <a:bodyPr wrap="square">
            <a:spAutoFit/>
          </a:bodyPr>
          <a:lstStyle/>
          <a:p>
            <a:pPr defTabSz="1219200">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⑵</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微平移法</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做出经微小时间后的波形</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就知道了各质点经过</a:t>
            </a:r>
            <a:r>
              <a:rPr kumimoji="1" lang="el-GR"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时间达到的位置</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运动方向就可确定</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grpSp>
        <p:nvGrpSpPr>
          <p:cNvPr id="5" name="Group 15"/>
          <p:cNvGrpSpPr/>
          <p:nvPr/>
        </p:nvGrpSpPr>
        <p:grpSpPr>
          <a:xfrm>
            <a:off x="3308852" y="2335801"/>
            <a:ext cx="5273323" cy="2584403"/>
            <a:chOff x="672" y="1344"/>
            <a:chExt cx="3330" cy="1632"/>
          </a:xfrm>
        </p:grpSpPr>
        <p:grpSp>
          <p:nvGrpSpPr>
            <p:cNvPr id="12291" name="Group 16"/>
            <p:cNvGrpSpPr/>
            <p:nvPr/>
          </p:nvGrpSpPr>
          <p:grpSpPr>
            <a:xfrm>
              <a:off x="1480" y="1344"/>
              <a:ext cx="366" cy="240"/>
              <a:chOff x="1480" y="1344"/>
              <a:chExt cx="366" cy="240"/>
            </a:xfrm>
          </p:grpSpPr>
          <p:sp>
            <p:nvSpPr>
              <p:cNvPr id="12292" name="Oval 17"/>
              <p:cNvSpPr/>
              <p:nvPr/>
            </p:nvSpPr>
            <p:spPr>
              <a:xfrm>
                <a:off x="1480" y="1344"/>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293" name="Oval 18"/>
              <p:cNvSpPr/>
              <p:nvPr/>
            </p:nvSpPr>
            <p:spPr>
              <a:xfrm>
                <a:off x="1750" y="148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12294" name="Group 19"/>
            <p:cNvGrpSpPr/>
            <p:nvPr/>
          </p:nvGrpSpPr>
          <p:grpSpPr>
            <a:xfrm>
              <a:off x="941" y="1460"/>
              <a:ext cx="366" cy="378"/>
              <a:chOff x="941" y="1460"/>
              <a:chExt cx="366" cy="378"/>
            </a:xfrm>
          </p:grpSpPr>
          <p:sp>
            <p:nvSpPr>
              <p:cNvPr id="12295" name="Oval 20"/>
              <p:cNvSpPr/>
              <p:nvPr/>
            </p:nvSpPr>
            <p:spPr>
              <a:xfrm>
                <a:off x="1211" y="146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296" name="Oval 21"/>
              <p:cNvSpPr/>
              <p:nvPr/>
            </p:nvSpPr>
            <p:spPr>
              <a:xfrm>
                <a:off x="941" y="1742"/>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2297" name="Oval 22"/>
            <p:cNvSpPr/>
            <p:nvPr/>
          </p:nvSpPr>
          <p:spPr>
            <a:xfrm>
              <a:off x="672"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2298" name="Group 23"/>
            <p:cNvGrpSpPr/>
            <p:nvPr/>
          </p:nvGrpSpPr>
          <p:grpSpPr>
            <a:xfrm>
              <a:off x="2019" y="1776"/>
              <a:ext cx="1983" cy="1200"/>
              <a:chOff x="2019" y="1776"/>
              <a:chExt cx="1983" cy="1200"/>
            </a:xfrm>
          </p:grpSpPr>
          <p:sp>
            <p:nvSpPr>
              <p:cNvPr id="12299" name="Oval 24"/>
              <p:cNvSpPr/>
              <p:nvPr/>
            </p:nvSpPr>
            <p:spPr>
              <a:xfrm>
                <a:off x="2019" y="1776"/>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0" name="Oval 25"/>
              <p:cNvSpPr/>
              <p:nvPr/>
            </p:nvSpPr>
            <p:spPr>
              <a:xfrm>
                <a:off x="2289"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1" name="Oval 26"/>
              <p:cNvSpPr/>
              <p:nvPr/>
            </p:nvSpPr>
            <p:spPr>
              <a:xfrm>
                <a:off x="2558" y="240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2" name="Oval 27"/>
              <p:cNvSpPr/>
              <p:nvPr/>
            </p:nvSpPr>
            <p:spPr>
              <a:xfrm>
                <a:off x="2828" y="2702"/>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3" name="Oval 28"/>
              <p:cNvSpPr/>
              <p:nvPr/>
            </p:nvSpPr>
            <p:spPr>
              <a:xfrm>
                <a:off x="3097" y="288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4" name="Oval 29"/>
              <p:cNvSpPr/>
              <p:nvPr/>
            </p:nvSpPr>
            <p:spPr>
              <a:xfrm>
                <a:off x="3367" y="2784"/>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5" name="Oval 30"/>
              <p:cNvSpPr/>
              <p:nvPr/>
            </p:nvSpPr>
            <p:spPr>
              <a:xfrm>
                <a:off x="3636" y="253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2306" name="Oval 31"/>
              <p:cNvSpPr/>
              <p:nvPr/>
            </p:nvSpPr>
            <p:spPr>
              <a:xfrm>
                <a:off x="3906"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6" name="Line 60"/>
          <p:cNvSpPr/>
          <p:nvPr/>
        </p:nvSpPr>
        <p:spPr>
          <a:xfrm flipV="1">
            <a:off x="5535367" y="2622429"/>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8" name="Line 61"/>
          <p:cNvSpPr/>
          <p:nvPr/>
        </p:nvSpPr>
        <p:spPr>
          <a:xfrm flipV="1">
            <a:off x="5966100" y="3126008"/>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9" name="Line 62"/>
          <p:cNvSpPr/>
          <p:nvPr/>
        </p:nvSpPr>
        <p:spPr>
          <a:xfrm flipV="1">
            <a:off x="6396833" y="3485481"/>
            <a:ext cx="0" cy="501995"/>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Line 63"/>
          <p:cNvSpPr/>
          <p:nvPr/>
        </p:nvSpPr>
        <p:spPr>
          <a:xfrm flipV="1">
            <a:off x="6829151" y="3987475"/>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1" name="Line 67"/>
          <p:cNvSpPr/>
          <p:nvPr/>
        </p:nvSpPr>
        <p:spPr>
          <a:xfrm flipV="1">
            <a:off x="5104632" y="2191695"/>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2" name="Line 68"/>
          <p:cNvSpPr/>
          <p:nvPr/>
        </p:nvSpPr>
        <p:spPr>
          <a:xfrm>
            <a:off x="3812431" y="3053163"/>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3" name="Line 69"/>
          <p:cNvSpPr/>
          <p:nvPr/>
        </p:nvSpPr>
        <p:spPr>
          <a:xfrm>
            <a:off x="4243164" y="2551168"/>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 name="Line 70"/>
          <p:cNvSpPr/>
          <p:nvPr/>
        </p:nvSpPr>
        <p:spPr>
          <a:xfrm>
            <a:off x="7690619" y="4633576"/>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 name="Line 71"/>
          <p:cNvSpPr/>
          <p:nvPr/>
        </p:nvSpPr>
        <p:spPr>
          <a:xfrm>
            <a:off x="8121352" y="4346948"/>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 name="Line 72"/>
          <p:cNvSpPr/>
          <p:nvPr/>
        </p:nvSpPr>
        <p:spPr>
          <a:xfrm>
            <a:off x="8552085" y="3700848"/>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 name="Freeform 75"/>
          <p:cNvSpPr/>
          <p:nvPr/>
        </p:nvSpPr>
        <p:spPr>
          <a:xfrm>
            <a:off x="3104570" y="2335802"/>
            <a:ext cx="5447516" cy="2478303"/>
          </a:xfrm>
          <a:custGeom>
            <a:avLst/>
            <a:gdLst/>
            <a:ahLst/>
            <a:cxnLst>
              <a:cxn ang="0">
                <a:pos x="0" y="2147483647"/>
              </a:cxn>
              <a:cxn ang="0">
                <a:pos x="2147483647" y="2147483647"/>
              </a:cxn>
              <a:cxn ang="0">
                <a:pos x="2147483647" y="2147483647"/>
              </a:cxn>
              <a:cxn ang="0">
                <a:pos x="2147483647" y="2147483647"/>
              </a:cxn>
              <a:cxn ang="0">
                <a:pos x="2147483647" y="2147483647"/>
              </a:cxn>
            </a:cxnLst>
            <a:rect l="0" t="0" r="0" b="0"/>
            <a:pathLst>
              <a:path w="3440" h="1565">
                <a:moveTo>
                  <a:pt x="0" y="970"/>
                </a:moveTo>
                <a:cubicBezTo>
                  <a:pt x="165" y="815"/>
                  <a:pt x="691" y="58"/>
                  <a:pt x="992" y="29"/>
                </a:cubicBezTo>
                <a:cubicBezTo>
                  <a:pt x="1293" y="0"/>
                  <a:pt x="1536" y="541"/>
                  <a:pt x="1808" y="797"/>
                </a:cubicBezTo>
                <a:cubicBezTo>
                  <a:pt x="2080" y="1053"/>
                  <a:pt x="2352" y="1565"/>
                  <a:pt x="2624" y="1565"/>
                </a:cubicBezTo>
                <a:cubicBezTo>
                  <a:pt x="2896" y="1565"/>
                  <a:pt x="3168" y="1181"/>
                  <a:pt x="3440" y="797"/>
                </a:cubicBezTo>
              </a:path>
            </a:pathLst>
          </a:custGeom>
          <a:noFill/>
          <a:ln w="38100" cap="flat" cmpd="sng">
            <a:solidFill>
              <a:srgbClr val="9900CC"/>
            </a:solidFill>
            <a:prstDash val="sysDot"/>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8" name="Line 68"/>
          <p:cNvSpPr/>
          <p:nvPr/>
        </p:nvSpPr>
        <p:spPr>
          <a:xfrm>
            <a:off x="3367444" y="3670759"/>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9" name="组合 47"/>
          <p:cNvGrpSpPr/>
          <p:nvPr/>
        </p:nvGrpSpPr>
        <p:grpSpPr>
          <a:xfrm>
            <a:off x="2836945" y="1824305"/>
            <a:ext cx="6690627" cy="3316017"/>
            <a:chOff x="938234" y="1492236"/>
            <a:chExt cx="6707188" cy="3324225"/>
          </a:xfrm>
        </p:grpSpPr>
        <p:grpSp>
          <p:nvGrpSpPr>
            <p:cNvPr id="12320" name="Group 5"/>
            <p:cNvGrpSpPr/>
            <p:nvPr/>
          </p:nvGrpSpPr>
          <p:grpSpPr>
            <a:xfrm>
              <a:off x="938234" y="1492236"/>
              <a:ext cx="6707188" cy="3324225"/>
              <a:chOff x="576" y="2130"/>
              <a:chExt cx="4225" cy="2094"/>
            </a:xfrm>
          </p:grpSpPr>
          <p:sp>
            <p:nvSpPr>
              <p:cNvPr id="12321" name="Freeform 6"/>
              <p:cNvSpPr/>
              <p:nvPr/>
            </p:nvSpPr>
            <p:spPr>
              <a:xfrm>
                <a:off x="904" y="2482"/>
                <a:ext cx="3264" cy="1536"/>
              </a:xfrm>
              <a:custGeom>
                <a:avLst/>
                <a:gdLst/>
                <a:ahLst/>
                <a:cxnLst>
                  <a:cxn ang="0">
                    <a:pos x="0" y="768"/>
                  </a:cxn>
                  <a:cxn ang="0">
                    <a:pos x="816" y="0"/>
                  </a:cxn>
                  <a:cxn ang="0">
                    <a:pos x="1632" y="768"/>
                  </a:cxn>
                  <a:cxn ang="0">
                    <a:pos x="2448" y="1536"/>
                  </a:cxn>
                  <a:cxn ang="0">
                    <a:pos x="3264" y="768"/>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38100" cap="flat" cmpd="sng">
                <a:solidFill>
                  <a:srgbClr val="9900CC"/>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2322" name="Group 7"/>
              <p:cNvGrpSpPr/>
              <p:nvPr/>
            </p:nvGrpSpPr>
            <p:grpSpPr>
              <a:xfrm>
                <a:off x="576" y="2130"/>
                <a:ext cx="4225" cy="2094"/>
                <a:chOff x="576" y="2130"/>
                <a:chExt cx="4225" cy="2094"/>
              </a:xfrm>
            </p:grpSpPr>
            <p:sp>
              <p:nvSpPr>
                <p:cNvPr id="12323" name="Line 8"/>
                <p:cNvSpPr/>
                <p:nvPr/>
              </p:nvSpPr>
              <p:spPr>
                <a:xfrm flipV="1">
                  <a:off x="912" y="2208"/>
                  <a:ext cx="0" cy="2016"/>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2324" name="Text Box 9"/>
                <p:cNvSpPr txBox="1"/>
                <p:nvPr/>
              </p:nvSpPr>
              <p:spPr>
                <a:xfrm>
                  <a:off x="960" y="2130"/>
                  <a:ext cx="289" cy="369"/>
                </a:xfrm>
                <a:prstGeom prst="rect">
                  <a:avLst/>
                </a:prstGeom>
                <a:noFill/>
                <a:ln w="9525">
                  <a:noFill/>
                </a:ln>
              </p:spPr>
              <p:txBody>
                <a:bodyPr wrap="none" anchor="t">
                  <a:spAutoFit/>
                </a:bodyPr>
                <a:lstStyle/>
                <a:p>
                  <a:pPr defTabSz="1219200"/>
                  <a:r>
                    <a:rPr lang="en-US" altLang="zh-CN" sz="3195" b="1" i="1" kern="0">
                      <a:solidFill>
                        <a:srgbClr val="E11B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Y</a:t>
                  </a:r>
                </a:p>
              </p:txBody>
            </p:sp>
            <p:sp>
              <p:nvSpPr>
                <p:cNvPr id="12325" name="Line 10"/>
                <p:cNvSpPr/>
                <p:nvPr/>
              </p:nvSpPr>
              <p:spPr>
                <a:xfrm>
                  <a:off x="912" y="3264"/>
                  <a:ext cx="3888" cy="0"/>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2326" name="Text Box 11"/>
                <p:cNvSpPr txBox="1"/>
                <p:nvPr/>
              </p:nvSpPr>
              <p:spPr>
                <a:xfrm>
                  <a:off x="4512" y="3263"/>
                  <a:ext cx="289" cy="369"/>
                </a:xfrm>
                <a:prstGeom prst="rect">
                  <a:avLst/>
                </a:prstGeom>
                <a:noFill/>
                <a:ln w="9525">
                  <a:noFill/>
                </a:ln>
              </p:spPr>
              <p:txBody>
                <a:bodyPr wrap="none" anchor="t">
                  <a:spAutoFit/>
                </a:bodyPr>
                <a:lstStyle/>
                <a:p>
                  <a:pPr defTabSz="1219200"/>
                  <a:r>
                    <a:rPr lang="en-US" altLang="zh-CN" sz="3195" b="1" i="1" kern="0">
                      <a:solidFill>
                        <a:srgbClr val="E11B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p>
              </p:txBody>
            </p:sp>
            <p:sp>
              <p:nvSpPr>
                <p:cNvPr id="12327" name="Text Box 12"/>
                <p:cNvSpPr txBox="1"/>
                <p:nvPr/>
              </p:nvSpPr>
              <p:spPr>
                <a:xfrm>
                  <a:off x="576" y="3071"/>
                  <a:ext cx="318" cy="369"/>
                </a:xfrm>
                <a:prstGeom prst="rect">
                  <a:avLst/>
                </a:prstGeom>
                <a:noFill/>
                <a:ln w="9525">
                  <a:noFill/>
                </a:ln>
              </p:spPr>
              <p:txBody>
                <a:bodyPr wrap="none" anchor="t">
                  <a:spAutoFit/>
                </a:bodyPr>
                <a:lstStyle/>
                <a:p>
                  <a:pPr defTabSz="1219200"/>
                  <a:r>
                    <a:rPr lang="en-US" altLang="zh-CN" sz="31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O</a:t>
                  </a:r>
                </a:p>
              </p:txBody>
            </p:sp>
          </p:grpSp>
        </p:grpSp>
        <p:cxnSp>
          <p:nvCxnSpPr>
            <p:cNvPr id="20" name="直接箭头连接符 19"/>
            <p:cNvCxnSpPr/>
            <p:nvPr/>
          </p:nvCxnSpPr>
          <p:spPr>
            <a:xfrm>
              <a:off x="4500584" y="2690799"/>
              <a:ext cx="571500" cy="1587"/>
            </a:xfrm>
            <a:prstGeom prst="straightConnector1">
              <a:avLst/>
            </a:prstGeom>
            <a:ln w="38100">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12329" name="Text Box 16"/>
            <p:cNvSpPr txBox="1">
              <a:spLocks noChangeAspect="1"/>
            </p:cNvSpPr>
            <p:nvPr/>
          </p:nvSpPr>
          <p:spPr>
            <a:xfrm>
              <a:off x="4714877" y="2190700"/>
              <a:ext cx="647671" cy="666782"/>
            </a:xfrm>
            <a:prstGeom prst="rect">
              <a:avLst/>
            </a:prstGeom>
            <a:noFill/>
            <a:ln w="38100">
              <a:noFill/>
            </a:ln>
          </p:spPr>
          <p:txBody>
            <a:bodyPr lIns="0" tIns="0" rIns="0" bIns="0" anchor="t"/>
            <a:lstStyle/>
            <a:p>
              <a:pPr algn="just" defTabSz="1219200"/>
              <a:r>
                <a:rPr lang="en-US" altLang="zh-CN" sz="3595" b="1" i="1" kern="0">
                  <a:solidFill>
                    <a:srgbClr val="FF0066"/>
                  </a:solidFill>
                  <a:latin typeface="Arial" panose="020B0604020202020204" pitchFamily="34" charset="0"/>
                  <a:ea typeface="思源黑体 CN Medium" panose="020B0600000000000000" pitchFamily="34" charset="-122"/>
                  <a:sym typeface="Arial" panose="020B0604020202020204" pitchFamily="34" charset="0"/>
                </a:rPr>
                <a:t>v</a:t>
              </a:r>
            </a:p>
          </p:txBody>
        </p:sp>
      </p:grpSp>
      <p:sp>
        <p:nvSpPr>
          <p:cNvPr id="21" name="矩形 20"/>
          <p:cNvSpPr/>
          <p:nvPr/>
        </p:nvSpPr>
        <p:spPr>
          <a:xfrm>
            <a:off x="383039" y="5424233"/>
            <a:ext cx="11135861" cy="461665"/>
          </a:xfrm>
          <a:prstGeom prst="rect">
            <a:avLst/>
          </a:prstGeom>
        </p:spPr>
        <p:txBody>
          <a:bodyPr wrap="square">
            <a:spAutoFit/>
          </a:bodyPr>
          <a:lstStyle/>
          <a:p>
            <a:pPr defTabSz="1219200" fontAlgn="base">
              <a:spcBef>
                <a:spcPct val="50000"/>
              </a:spcBef>
              <a:spcAft>
                <a:spcPct val="0"/>
              </a:spcAft>
              <a:defRPr/>
            </a:pP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【思考】：如果已知</a:t>
            </a:r>
            <a:r>
              <a:rPr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点的振动方向向下，判断波的传播方向．</a:t>
            </a:r>
          </a:p>
        </p:txBody>
      </p:sp>
      <p:sp>
        <p:nvSpPr>
          <p:cNvPr id="22" name="Text Box 75"/>
          <p:cNvSpPr txBox="1"/>
          <p:nvPr/>
        </p:nvSpPr>
        <p:spPr>
          <a:xfrm>
            <a:off x="3903651" y="2070842"/>
            <a:ext cx="684107" cy="522131"/>
          </a:xfrm>
          <a:prstGeom prst="rect">
            <a:avLst/>
          </a:prstGeom>
          <a:noFill/>
          <a:ln w="9525">
            <a:noFill/>
          </a:ln>
        </p:spPr>
        <p:txBody>
          <a:bodyPr anchor="t">
            <a:spAutoFit/>
          </a:bodyPr>
          <a:lstStyle/>
          <a:p>
            <a:pPr defTabSz="1219200">
              <a:spcBef>
                <a:spcPct val="50000"/>
              </a:spcBef>
            </a:pPr>
            <a:r>
              <a:rPr lang="en-US" altLang="zh-CN" sz="2795" b="1" i="1" kern="0">
                <a:solidFill>
                  <a:srgbClr val="0033CC"/>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endParaRPr lang="en-US" altLang="zh-CN" sz="2795" b="1" i="1" kern="0" dirty="0">
              <a:solidFill>
                <a:srgbClr val="0033CC"/>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45" name="文本框 44"/>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3.33333E-6 1.01758E-6 L 0.0316 1.01758E-6 " pathEditMode="relative" ptsTypes="AA">
                                      <p:cBhvr>
                                        <p:cTn id="20" dur="2000" fill="hold"/>
                                        <p:tgtEl>
                                          <p:spTgt spid="17"/>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blinds(horizontal)">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blinds(horizontal)">
                                      <p:cBhvr>
                                        <p:cTn id="7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P spid="17" grpId="1" bldLvl="0" animBg="1"/>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46415" y="1353982"/>
            <a:ext cx="10872485" cy="1200329"/>
          </a:xfrm>
          <a:prstGeom prst="rect">
            <a:avLst/>
          </a:prstGeom>
        </p:spPr>
        <p:txBody>
          <a:bodyPr wrap="square">
            <a:spAutoFit/>
          </a:bodyPr>
          <a:lstStyle/>
          <a:p>
            <a:pPr algn="just" defTabSz="1219200" fontAlgn="base">
              <a:spcBef>
                <a:spcPct val="0"/>
              </a:spcBef>
              <a:spcAft>
                <a:spcPct val="0"/>
              </a:spcAft>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⑶</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上下坡法。将波的图像视为蜿蜒起伏的“山坡”，沿波的传播方向看， “上坡路段”上的各质点都向下振动，“下坡路段”上的各质点都向上振动．简称“上坡下，下坡上”</a:t>
            </a:r>
          </a:p>
        </p:txBody>
      </p:sp>
      <p:grpSp>
        <p:nvGrpSpPr>
          <p:cNvPr id="4" name="Group 15"/>
          <p:cNvGrpSpPr/>
          <p:nvPr/>
        </p:nvGrpSpPr>
        <p:grpSpPr>
          <a:xfrm>
            <a:off x="4090323" y="2885607"/>
            <a:ext cx="5273323" cy="2584403"/>
            <a:chOff x="672" y="1344"/>
            <a:chExt cx="3330" cy="1632"/>
          </a:xfrm>
        </p:grpSpPr>
        <p:grpSp>
          <p:nvGrpSpPr>
            <p:cNvPr id="13315" name="Group 16"/>
            <p:cNvGrpSpPr/>
            <p:nvPr/>
          </p:nvGrpSpPr>
          <p:grpSpPr>
            <a:xfrm>
              <a:off x="1480" y="1344"/>
              <a:ext cx="366" cy="240"/>
              <a:chOff x="1480" y="1344"/>
              <a:chExt cx="366" cy="240"/>
            </a:xfrm>
          </p:grpSpPr>
          <p:sp>
            <p:nvSpPr>
              <p:cNvPr id="13316" name="Oval 17"/>
              <p:cNvSpPr/>
              <p:nvPr/>
            </p:nvSpPr>
            <p:spPr>
              <a:xfrm>
                <a:off x="1480" y="1344"/>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17" name="Oval 18"/>
              <p:cNvSpPr/>
              <p:nvPr/>
            </p:nvSpPr>
            <p:spPr>
              <a:xfrm>
                <a:off x="1750" y="148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13318" name="Group 19"/>
            <p:cNvGrpSpPr/>
            <p:nvPr/>
          </p:nvGrpSpPr>
          <p:grpSpPr>
            <a:xfrm>
              <a:off x="941" y="1460"/>
              <a:ext cx="366" cy="378"/>
              <a:chOff x="941" y="1460"/>
              <a:chExt cx="366" cy="378"/>
            </a:xfrm>
          </p:grpSpPr>
          <p:sp>
            <p:nvSpPr>
              <p:cNvPr id="13319" name="Oval 20"/>
              <p:cNvSpPr/>
              <p:nvPr/>
            </p:nvSpPr>
            <p:spPr>
              <a:xfrm>
                <a:off x="1211" y="146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20" name="Oval 21"/>
              <p:cNvSpPr/>
              <p:nvPr/>
            </p:nvSpPr>
            <p:spPr>
              <a:xfrm>
                <a:off x="941" y="1742"/>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3321" name="Oval 22"/>
            <p:cNvSpPr/>
            <p:nvPr/>
          </p:nvSpPr>
          <p:spPr>
            <a:xfrm>
              <a:off x="672"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3322" name="Group 23"/>
            <p:cNvGrpSpPr/>
            <p:nvPr/>
          </p:nvGrpSpPr>
          <p:grpSpPr>
            <a:xfrm>
              <a:off x="2019" y="1776"/>
              <a:ext cx="1983" cy="1200"/>
              <a:chOff x="2019" y="1776"/>
              <a:chExt cx="1983" cy="1200"/>
            </a:xfrm>
          </p:grpSpPr>
          <p:sp>
            <p:nvSpPr>
              <p:cNvPr id="13323" name="Oval 24"/>
              <p:cNvSpPr/>
              <p:nvPr/>
            </p:nvSpPr>
            <p:spPr>
              <a:xfrm>
                <a:off x="2019" y="1776"/>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24" name="Oval 25"/>
              <p:cNvSpPr/>
              <p:nvPr/>
            </p:nvSpPr>
            <p:spPr>
              <a:xfrm>
                <a:off x="2289"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25" name="Oval 26"/>
              <p:cNvSpPr/>
              <p:nvPr/>
            </p:nvSpPr>
            <p:spPr>
              <a:xfrm>
                <a:off x="2558" y="240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26" name="Oval 27"/>
              <p:cNvSpPr/>
              <p:nvPr/>
            </p:nvSpPr>
            <p:spPr>
              <a:xfrm>
                <a:off x="2828" y="2702"/>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27" name="Oval 28"/>
              <p:cNvSpPr/>
              <p:nvPr/>
            </p:nvSpPr>
            <p:spPr>
              <a:xfrm>
                <a:off x="3097" y="288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28" name="Oval 29"/>
              <p:cNvSpPr/>
              <p:nvPr/>
            </p:nvSpPr>
            <p:spPr>
              <a:xfrm>
                <a:off x="3367" y="2784"/>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29" name="Oval 30"/>
              <p:cNvSpPr/>
              <p:nvPr/>
            </p:nvSpPr>
            <p:spPr>
              <a:xfrm>
                <a:off x="3636" y="253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3330" name="Oval 31"/>
              <p:cNvSpPr/>
              <p:nvPr/>
            </p:nvSpPr>
            <p:spPr>
              <a:xfrm>
                <a:off x="3906"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5" name="Line 60"/>
          <p:cNvSpPr/>
          <p:nvPr/>
        </p:nvSpPr>
        <p:spPr>
          <a:xfrm flipV="1">
            <a:off x="6316838" y="3172235"/>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7" name="Line 61"/>
          <p:cNvSpPr/>
          <p:nvPr/>
        </p:nvSpPr>
        <p:spPr>
          <a:xfrm flipV="1">
            <a:off x="6747571" y="3675813"/>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8" name="Line 62"/>
          <p:cNvSpPr/>
          <p:nvPr/>
        </p:nvSpPr>
        <p:spPr>
          <a:xfrm flipV="1">
            <a:off x="7178304" y="4035285"/>
            <a:ext cx="0" cy="501995"/>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9" name="Line 63"/>
          <p:cNvSpPr/>
          <p:nvPr/>
        </p:nvSpPr>
        <p:spPr>
          <a:xfrm flipV="1">
            <a:off x="7610622" y="4537280"/>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0" name="Line 67"/>
          <p:cNvSpPr/>
          <p:nvPr/>
        </p:nvSpPr>
        <p:spPr>
          <a:xfrm flipV="1">
            <a:off x="5886103" y="2741500"/>
            <a:ext cx="0" cy="503579"/>
          </a:xfrm>
          <a:prstGeom prst="line">
            <a:avLst/>
          </a:prstGeom>
          <a:ln w="38100" cap="flat" cmpd="sng">
            <a:solidFill>
              <a:srgbClr val="00B050"/>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1" name="Line 68"/>
          <p:cNvSpPr/>
          <p:nvPr/>
        </p:nvSpPr>
        <p:spPr>
          <a:xfrm>
            <a:off x="4593902" y="3602968"/>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2" name="Line 69"/>
          <p:cNvSpPr/>
          <p:nvPr/>
        </p:nvSpPr>
        <p:spPr>
          <a:xfrm>
            <a:off x="5024635" y="3100973"/>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3" name="Line 70"/>
          <p:cNvSpPr/>
          <p:nvPr/>
        </p:nvSpPr>
        <p:spPr>
          <a:xfrm>
            <a:off x="8472090" y="5183381"/>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 name="Line 71"/>
          <p:cNvSpPr/>
          <p:nvPr/>
        </p:nvSpPr>
        <p:spPr>
          <a:xfrm>
            <a:off x="8902823" y="4896753"/>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 name="Line 72"/>
          <p:cNvSpPr/>
          <p:nvPr/>
        </p:nvSpPr>
        <p:spPr>
          <a:xfrm>
            <a:off x="9333556" y="4250653"/>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 name="Line 68"/>
          <p:cNvSpPr/>
          <p:nvPr/>
        </p:nvSpPr>
        <p:spPr>
          <a:xfrm>
            <a:off x="4148915" y="4220564"/>
            <a:ext cx="0" cy="503579"/>
          </a:xfrm>
          <a:prstGeom prst="line">
            <a:avLst/>
          </a:prstGeom>
          <a:ln w="38100" cap="flat" cmpd="sng">
            <a:solidFill>
              <a:srgbClr val="FF0066"/>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7" name="组合 92"/>
          <p:cNvGrpSpPr/>
          <p:nvPr/>
        </p:nvGrpSpPr>
        <p:grpSpPr>
          <a:xfrm>
            <a:off x="3618416" y="2174579"/>
            <a:ext cx="6690628" cy="3515548"/>
            <a:chOff x="938234" y="2047838"/>
            <a:chExt cx="6707188" cy="3524302"/>
          </a:xfrm>
        </p:grpSpPr>
        <p:grpSp>
          <p:nvGrpSpPr>
            <p:cNvPr id="13343" name="Group 5"/>
            <p:cNvGrpSpPr/>
            <p:nvPr/>
          </p:nvGrpSpPr>
          <p:grpSpPr>
            <a:xfrm>
              <a:off x="938234" y="2247915"/>
              <a:ext cx="6707188" cy="3324225"/>
              <a:chOff x="576" y="2130"/>
              <a:chExt cx="4225" cy="2094"/>
            </a:xfrm>
          </p:grpSpPr>
          <p:sp>
            <p:nvSpPr>
              <p:cNvPr id="13344" name="Freeform 6"/>
              <p:cNvSpPr/>
              <p:nvPr/>
            </p:nvSpPr>
            <p:spPr>
              <a:xfrm>
                <a:off x="904" y="2482"/>
                <a:ext cx="3264" cy="1536"/>
              </a:xfrm>
              <a:custGeom>
                <a:avLst/>
                <a:gdLst/>
                <a:ahLst/>
                <a:cxnLst>
                  <a:cxn ang="0">
                    <a:pos x="0" y="768"/>
                  </a:cxn>
                  <a:cxn ang="0">
                    <a:pos x="816" y="0"/>
                  </a:cxn>
                  <a:cxn ang="0">
                    <a:pos x="1632" y="768"/>
                  </a:cxn>
                  <a:cxn ang="0">
                    <a:pos x="2448" y="1536"/>
                  </a:cxn>
                  <a:cxn ang="0">
                    <a:pos x="3264" y="768"/>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38100" cap="flat" cmpd="sng">
                <a:solidFill>
                  <a:srgbClr val="9900CC"/>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3345" name="Group 7"/>
              <p:cNvGrpSpPr/>
              <p:nvPr/>
            </p:nvGrpSpPr>
            <p:grpSpPr>
              <a:xfrm>
                <a:off x="576" y="2130"/>
                <a:ext cx="4225" cy="2094"/>
                <a:chOff x="576" y="2130"/>
                <a:chExt cx="4225" cy="2094"/>
              </a:xfrm>
            </p:grpSpPr>
            <p:sp>
              <p:nvSpPr>
                <p:cNvPr id="13346" name="Line 8"/>
                <p:cNvSpPr/>
                <p:nvPr/>
              </p:nvSpPr>
              <p:spPr>
                <a:xfrm flipV="1">
                  <a:off x="912" y="2208"/>
                  <a:ext cx="0" cy="2016"/>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3347" name="Text Box 9"/>
                <p:cNvSpPr txBox="1"/>
                <p:nvPr/>
              </p:nvSpPr>
              <p:spPr>
                <a:xfrm>
                  <a:off x="960" y="2130"/>
                  <a:ext cx="289" cy="369"/>
                </a:xfrm>
                <a:prstGeom prst="rect">
                  <a:avLst/>
                </a:prstGeom>
                <a:noFill/>
                <a:ln w="9525">
                  <a:noFill/>
                </a:ln>
              </p:spPr>
              <p:txBody>
                <a:bodyPr wrap="none" anchor="t">
                  <a:spAutoFit/>
                </a:bodyPr>
                <a:lstStyle/>
                <a:p>
                  <a:pPr defTabSz="1219200"/>
                  <a:r>
                    <a:rPr lang="en-US" altLang="zh-CN" sz="31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a:t>
                  </a:r>
                </a:p>
              </p:txBody>
            </p:sp>
            <p:sp>
              <p:nvSpPr>
                <p:cNvPr id="13348" name="Line 10"/>
                <p:cNvSpPr/>
                <p:nvPr/>
              </p:nvSpPr>
              <p:spPr>
                <a:xfrm>
                  <a:off x="912" y="3264"/>
                  <a:ext cx="3888" cy="0"/>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3349" name="Text Box 11"/>
                <p:cNvSpPr txBox="1"/>
                <p:nvPr/>
              </p:nvSpPr>
              <p:spPr>
                <a:xfrm>
                  <a:off x="4512" y="3263"/>
                  <a:ext cx="289" cy="369"/>
                </a:xfrm>
                <a:prstGeom prst="rect">
                  <a:avLst/>
                </a:prstGeom>
                <a:noFill/>
                <a:ln w="9525">
                  <a:noFill/>
                </a:ln>
              </p:spPr>
              <p:txBody>
                <a:bodyPr wrap="none" anchor="t">
                  <a:spAutoFit/>
                </a:bodyPr>
                <a:lstStyle/>
                <a:p>
                  <a:pPr defTabSz="1219200"/>
                  <a:r>
                    <a:rPr lang="en-US" altLang="zh-CN" sz="31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a:t>
                  </a:r>
                </a:p>
              </p:txBody>
            </p:sp>
            <p:sp>
              <p:nvSpPr>
                <p:cNvPr id="13350" name="Text Box 12"/>
                <p:cNvSpPr txBox="1"/>
                <p:nvPr/>
              </p:nvSpPr>
              <p:spPr>
                <a:xfrm>
                  <a:off x="576" y="3071"/>
                  <a:ext cx="318" cy="369"/>
                </a:xfrm>
                <a:prstGeom prst="rect">
                  <a:avLst/>
                </a:prstGeom>
                <a:noFill/>
                <a:ln w="9525">
                  <a:noFill/>
                </a:ln>
              </p:spPr>
              <p:txBody>
                <a:bodyPr wrap="none" anchor="t">
                  <a:spAutoFit/>
                </a:bodyPr>
                <a:lstStyle/>
                <a:p>
                  <a:pPr defTabSz="1219200"/>
                  <a:r>
                    <a:rPr lang="en-US" altLang="zh-CN" sz="31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O</a:t>
                  </a:r>
                </a:p>
              </p:txBody>
            </p:sp>
          </p:grpSp>
        </p:grpSp>
        <p:cxnSp>
          <p:nvCxnSpPr>
            <p:cNvPr id="18" name="直接箭头连接符 17"/>
            <p:cNvCxnSpPr/>
            <p:nvPr/>
          </p:nvCxnSpPr>
          <p:spPr>
            <a:xfrm>
              <a:off x="4357709" y="2547908"/>
              <a:ext cx="571500" cy="1587"/>
            </a:xfrm>
            <a:prstGeom prst="straightConnector1">
              <a:avLst/>
            </a:prstGeom>
            <a:ln w="38100">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13352" name="Text Box 16"/>
            <p:cNvSpPr txBox="1">
              <a:spLocks noChangeAspect="1"/>
            </p:cNvSpPr>
            <p:nvPr/>
          </p:nvSpPr>
          <p:spPr>
            <a:xfrm>
              <a:off x="4572000" y="2047838"/>
              <a:ext cx="647671" cy="666782"/>
            </a:xfrm>
            <a:prstGeom prst="rect">
              <a:avLst/>
            </a:prstGeom>
            <a:noFill/>
            <a:ln w="38100">
              <a:noFill/>
            </a:ln>
          </p:spPr>
          <p:txBody>
            <a:bodyPr lIns="0" tIns="0" rIns="0" bIns="0" anchor="t"/>
            <a:lstStyle/>
            <a:p>
              <a:pPr algn="just" defTabSz="1219200"/>
              <a:r>
                <a:rPr lang="en-US" altLang="zh-CN" sz="3595" b="1" i="1" kern="0">
                  <a:solidFill>
                    <a:srgbClr val="FF0066"/>
                  </a:solidFill>
                  <a:latin typeface="Arial" panose="020B0604020202020204" pitchFamily="34" charset="0"/>
                  <a:ea typeface="思源黑体 CN Medium" panose="020B0600000000000000" pitchFamily="34" charset="-122"/>
                  <a:sym typeface="Arial" panose="020B0604020202020204" pitchFamily="34" charset="0"/>
                </a:rPr>
                <a:t>v</a:t>
              </a:r>
            </a:p>
          </p:txBody>
        </p:sp>
      </p:grpSp>
      <p:sp>
        <p:nvSpPr>
          <p:cNvPr id="19" name="矩形 18"/>
          <p:cNvSpPr/>
          <p:nvPr/>
        </p:nvSpPr>
        <p:spPr>
          <a:xfrm>
            <a:off x="6673142" y="3124727"/>
            <a:ext cx="1285929" cy="522131"/>
          </a:xfrm>
          <a:prstGeom prst="rect">
            <a:avLst/>
          </a:prstGeom>
        </p:spPr>
        <p:txBody>
          <a:bodyPr wrap="none">
            <a:spAutoFit/>
          </a:bodyPr>
          <a:lstStyle/>
          <a:p>
            <a:pPr defTabSz="1219200" fontAlgn="base">
              <a:spcBef>
                <a:spcPct val="0"/>
              </a:spcBef>
              <a:spcAft>
                <a:spcPct val="0"/>
              </a:spcAft>
              <a:defRPr/>
            </a:pPr>
            <a:r>
              <a:rPr kumimoji="1" lang="zh-CN" altLang="en-US" sz="2795" b="1" dirty="0">
                <a:solidFill>
                  <a:srgbClr val="00B050"/>
                </a:solidFill>
                <a:latin typeface="Arial" panose="020B0604020202020204" pitchFamily="34" charset="0"/>
                <a:ea typeface="思源黑体 CN Medium" panose="020B0600000000000000" pitchFamily="34" charset="-122"/>
                <a:sym typeface="Arial" panose="020B0604020202020204" pitchFamily="34" charset="0"/>
              </a:rPr>
              <a:t>下坡上</a:t>
            </a:r>
          </a:p>
        </p:txBody>
      </p:sp>
      <p:sp>
        <p:nvSpPr>
          <p:cNvPr id="20" name="矩形 19"/>
          <p:cNvSpPr/>
          <p:nvPr/>
        </p:nvSpPr>
        <p:spPr>
          <a:xfrm>
            <a:off x="4606571" y="3552294"/>
            <a:ext cx="1285929" cy="522131"/>
          </a:xfrm>
          <a:prstGeom prst="rect">
            <a:avLst/>
          </a:prstGeom>
        </p:spPr>
        <p:txBody>
          <a:bodyPr wrap="none">
            <a:spAutoFit/>
          </a:bodyPr>
          <a:lstStyle/>
          <a:p>
            <a:pPr defTabSz="1219200" fontAlgn="base">
              <a:spcBef>
                <a:spcPct val="0"/>
              </a:spcBef>
              <a:spcAft>
                <a:spcPct val="0"/>
              </a:spcAft>
              <a:defRPr/>
            </a:pPr>
            <a:r>
              <a:rPr kumimoji="1" lang="zh-CN" altLang="en-US" sz="2795" b="1"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上坡下</a:t>
            </a:r>
          </a:p>
        </p:txBody>
      </p:sp>
      <p:sp>
        <p:nvSpPr>
          <p:cNvPr id="21" name="矩形 20"/>
          <p:cNvSpPr/>
          <p:nvPr/>
        </p:nvSpPr>
        <p:spPr>
          <a:xfrm>
            <a:off x="9167282" y="4977517"/>
            <a:ext cx="1285929" cy="522131"/>
          </a:xfrm>
          <a:prstGeom prst="rect">
            <a:avLst/>
          </a:prstGeom>
        </p:spPr>
        <p:txBody>
          <a:bodyPr wrap="none">
            <a:spAutoFit/>
          </a:bodyPr>
          <a:lstStyle/>
          <a:p>
            <a:pPr defTabSz="1219200" fontAlgn="base">
              <a:spcBef>
                <a:spcPct val="0"/>
              </a:spcBef>
              <a:spcAft>
                <a:spcPct val="0"/>
              </a:spcAft>
              <a:defRPr/>
            </a:pPr>
            <a:r>
              <a:rPr kumimoji="1" lang="zh-CN" altLang="en-US" sz="2795" b="1"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上坡下</a:t>
            </a:r>
          </a:p>
        </p:txBody>
      </p:sp>
      <p:sp>
        <p:nvSpPr>
          <p:cNvPr id="22" name="矩形 21"/>
          <p:cNvSpPr/>
          <p:nvPr/>
        </p:nvSpPr>
        <p:spPr>
          <a:xfrm>
            <a:off x="462269" y="5776382"/>
            <a:ext cx="9574531" cy="461665"/>
          </a:xfrm>
          <a:prstGeom prst="rect">
            <a:avLst/>
          </a:prstGeom>
        </p:spPr>
        <p:txBody>
          <a:bodyPr wrap="square">
            <a:spAutoFit/>
          </a:bodyPr>
          <a:lstStyle/>
          <a:p>
            <a:pPr defTabSz="1219200" fontAlgn="base">
              <a:spcBef>
                <a:spcPct val="50000"/>
              </a:spcBef>
              <a:spcAft>
                <a:spcPct val="0"/>
              </a:spcAft>
              <a:defRPr/>
            </a:pP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【思考】：如果已知</a:t>
            </a:r>
            <a:r>
              <a:rPr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点的振动方向向下，判断波的传播方向．</a:t>
            </a:r>
          </a:p>
        </p:txBody>
      </p:sp>
      <p:sp>
        <p:nvSpPr>
          <p:cNvPr id="23" name="Text Box 75"/>
          <p:cNvSpPr txBox="1"/>
          <p:nvPr/>
        </p:nvSpPr>
        <p:spPr>
          <a:xfrm>
            <a:off x="4733852" y="2620821"/>
            <a:ext cx="684107" cy="522131"/>
          </a:xfrm>
          <a:prstGeom prst="rect">
            <a:avLst/>
          </a:prstGeom>
          <a:noFill/>
          <a:ln w="9525">
            <a:noFill/>
          </a:ln>
        </p:spPr>
        <p:txBody>
          <a:bodyPr anchor="t">
            <a:spAutoFit/>
          </a:bodyPr>
          <a:lstStyle/>
          <a:p>
            <a:pPr defTabSz="1219200">
              <a:spcBef>
                <a:spcPct val="50000"/>
              </a:spcBef>
            </a:pPr>
            <a:r>
              <a:rPr lang="en-US" altLang="zh-CN" sz="2795" b="1" i="1" kern="0">
                <a:solidFill>
                  <a:srgbClr val="0033CC"/>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endParaRPr lang="en-US" altLang="zh-CN" sz="2795" b="1" i="1" kern="0" dirty="0">
              <a:solidFill>
                <a:srgbClr val="0033CC"/>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47" name="文本框 46"/>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linds(horizontal)">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4"/>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5"/>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blinds(horizontal)">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blinds(horizontal)">
                                      <p:cBhvr>
                                        <p:cTn id="8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52" name="组合 34851"/>
          <p:cNvGrpSpPr/>
          <p:nvPr/>
        </p:nvGrpSpPr>
        <p:grpSpPr>
          <a:xfrm>
            <a:off x="3083881" y="2508121"/>
            <a:ext cx="5064289" cy="2745928"/>
            <a:chOff x="576" y="1912"/>
            <a:chExt cx="4264" cy="2312"/>
          </a:xfrm>
        </p:grpSpPr>
        <p:sp>
          <p:nvSpPr>
            <p:cNvPr id="34853" name="任意多边形 34852"/>
            <p:cNvSpPr/>
            <p:nvPr/>
          </p:nvSpPr>
          <p:spPr>
            <a:xfrm>
              <a:off x="904" y="2482"/>
              <a:ext cx="3264" cy="1536"/>
            </a:xfrm>
            <a:custGeom>
              <a:avLst/>
              <a:gdLst/>
              <a:ahLst/>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38100" cap="flat" cmpd="sng">
              <a:solidFill>
                <a:srgbClr val="9900CC"/>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4854" name="组合 34853"/>
            <p:cNvGrpSpPr/>
            <p:nvPr/>
          </p:nvGrpSpPr>
          <p:grpSpPr>
            <a:xfrm>
              <a:off x="576" y="2131"/>
              <a:ext cx="4264" cy="2093"/>
              <a:chOff x="576" y="2131"/>
              <a:chExt cx="4264" cy="2093"/>
            </a:xfrm>
          </p:grpSpPr>
          <p:sp>
            <p:nvSpPr>
              <p:cNvPr id="34855" name="直接连接符 34854"/>
              <p:cNvSpPr/>
              <p:nvPr/>
            </p:nvSpPr>
            <p:spPr>
              <a:xfrm flipV="1">
                <a:off x="912" y="2208"/>
                <a:ext cx="0" cy="2016"/>
              </a:xfrm>
              <a:prstGeom prst="line">
                <a:avLst/>
              </a:prstGeom>
              <a:ln w="57150" cap="flat" cmpd="sng">
                <a:solidFill>
                  <a:schemeClr val="tx1"/>
                </a:solidFill>
                <a:prstDash val="soli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4856" name="文本框 34855"/>
              <p:cNvSpPr txBox="1"/>
              <p:nvPr/>
            </p:nvSpPr>
            <p:spPr>
              <a:xfrm>
                <a:off x="960" y="2131"/>
                <a:ext cx="328" cy="388"/>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a:t>
                </a:r>
              </a:p>
            </p:txBody>
          </p:sp>
          <p:sp>
            <p:nvSpPr>
              <p:cNvPr id="34857" name="直接连接符 34856"/>
              <p:cNvSpPr/>
              <p:nvPr/>
            </p:nvSpPr>
            <p:spPr>
              <a:xfrm>
                <a:off x="912" y="3264"/>
                <a:ext cx="3888" cy="0"/>
              </a:xfrm>
              <a:prstGeom prst="line">
                <a:avLst/>
              </a:prstGeom>
              <a:ln w="57150" cap="flat" cmpd="sng">
                <a:solidFill>
                  <a:schemeClr val="tx1"/>
                </a:solidFill>
                <a:prstDash val="soli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4858" name="文本框 34857"/>
              <p:cNvSpPr txBox="1"/>
              <p:nvPr/>
            </p:nvSpPr>
            <p:spPr>
              <a:xfrm>
                <a:off x="4512" y="3264"/>
                <a:ext cx="328" cy="388"/>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a:t>
                </a:r>
              </a:p>
            </p:txBody>
          </p:sp>
          <p:sp>
            <p:nvSpPr>
              <p:cNvPr id="34859" name="文本框 34858"/>
              <p:cNvSpPr txBox="1"/>
              <p:nvPr/>
            </p:nvSpPr>
            <p:spPr>
              <a:xfrm>
                <a:off x="576" y="3072"/>
                <a:ext cx="357" cy="388"/>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O</a:t>
                </a:r>
              </a:p>
            </p:txBody>
          </p:sp>
        </p:grpSp>
        <p:sp>
          <p:nvSpPr>
            <p:cNvPr id="34860" name="直接连接符 34859"/>
            <p:cNvSpPr/>
            <p:nvPr/>
          </p:nvSpPr>
          <p:spPr>
            <a:xfrm>
              <a:off x="1808" y="2414"/>
              <a:ext cx="864" cy="0"/>
            </a:xfrm>
            <a:prstGeom prst="line">
              <a:avLst/>
            </a:prstGeom>
            <a:ln w="38100" cap="flat" cmpd="sng">
              <a:solidFill>
                <a:schemeClr val="tx1"/>
              </a:solidFill>
              <a:prstDash val="soli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4861" name="文本框 34860"/>
            <p:cNvSpPr txBox="1"/>
            <p:nvPr/>
          </p:nvSpPr>
          <p:spPr>
            <a:xfrm>
              <a:off x="964" y="1912"/>
              <a:ext cx="1929" cy="423"/>
            </a:xfrm>
            <a:prstGeom prst="rect">
              <a:avLst/>
            </a:prstGeom>
            <a:noFill/>
            <a:ln w="9525">
              <a:noFill/>
            </a:ln>
          </p:spPr>
          <p:txBody>
            <a:bodyPr wrap="none" anchor="t">
              <a:spAutoFit/>
            </a:bodyPr>
            <a:lstStyle/>
            <a:p>
              <a:pPr defTabSz="1219200"/>
              <a:r>
                <a:rPr lang="zh-CN" altLang="en-US" sz="2665" kern="0" dirty="0">
                  <a:solidFill>
                    <a:srgbClr val="FF00FF"/>
                  </a:solidFill>
                  <a:latin typeface="Arial" panose="020B0604020202020204" pitchFamily="34" charset="0"/>
                  <a:ea typeface="思源黑体 CN Medium" panose="020B0600000000000000" pitchFamily="34" charset="-122"/>
                  <a:sym typeface="Arial" panose="020B0604020202020204" pitchFamily="34" charset="0"/>
                </a:rPr>
                <a:t>波的传播方向</a:t>
              </a:r>
            </a:p>
          </p:txBody>
        </p:sp>
      </p:grpSp>
      <p:grpSp>
        <p:nvGrpSpPr>
          <p:cNvPr id="34862" name="组合 34861"/>
          <p:cNvGrpSpPr/>
          <p:nvPr/>
        </p:nvGrpSpPr>
        <p:grpSpPr>
          <a:xfrm>
            <a:off x="3425933" y="3144722"/>
            <a:ext cx="3954992" cy="1938303"/>
            <a:chOff x="672" y="1344"/>
            <a:chExt cx="3330" cy="1632"/>
          </a:xfrm>
        </p:grpSpPr>
        <p:grpSp>
          <p:nvGrpSpPr>
            <p:cNvPr id="34863" name="组合 34862"/>
            <p:cNvGrpSpPr/>
            <p:nvPr/>
          </p:nvGrpSpPr>
          <p:grpSpPr>
            <a:xfrm>
              <a:off x="1480" y="1344"/>
              <a:ext cx="366" cy="240"/>
              <a:chOff x="1480" y="1344"/>
              <a:chExt cx="366" cy="240"/>
            </a:xfrm>
          </p:grpSpPr>
          <p:sp>
            <p:nvSpPr>
              <p:cNvPr id="34864" name="椭圆 34863"/>
              <p:cNvSpPr/>
              <p:nvPr/>
            </p:nvSpPr>
            <p:spPr>
              <a:xfrm>
                <a:off x="1480" y="1344"/>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65" name="椭圆 34864"/>
              <p:cNvSpPr/>
              <p:nvPr/>
            </p:nvSpPr>
            <p:spPr>
              <a:xfrm>
                <a:off x="1750" y="1488"/>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4866" name="组合 34865"/>
            <p:cNvGrpSpPr/>
            <p:nvPr/>
          </p:nvGrpSpPr>
          <p:grpSpPr>
            <a:xfrm>
              <a:off x="941" y="1460"/>
              <a:ext cx="366" cy="378"/>
              <a:chOff x="941" y="1460"/>
              <a:chExt cx="366" cy="378"/>
            </a:xfrm>
          </p:grpSpPr>
          <p:sp>
            <p:nvSpPr>
              <p:cNvPr id="34867" name="椭圆 34866"/>
              <p:cNvSpPr/>
              <p:nvPr/>
            </p:nvSpPr>
            <p:spPr>
              <a:xfrm>
                <a:off x="1211" y="1460"/>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68" name="椭圆 34867"/>
              <p:cNvSpPr/>
              <p:nvPr/>
            </p:nvSpPr>
            <p:spPr>
              <a:xfrm>
                <a:off x="941" y="1742"/>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4869" name="椭圆 34868"/>
            <p:cNvSpPr/>
            <p:nvPr/>
          </p:nvSpPr>
          <p:spPr>
            <a:xfrm>
              <a:off x="672" y="2121"/>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4870" name="组合 34869"/>
            <p:cNvGrpSpPr/>
            <p:nvPr/>
          </p:nvGrpSpPr>
          <p:grpSpPr>
            <a:xfrm>
              <a:off x="2019" y="1776"/>
              <a:ext cx="1983" cy="1200"/>
              <a:chOff x="2019" y="1776"/>
              <a:chExt cx="1983" cy="1200"/>
            </a:xfrm>
          </p:grpSpPr>
          <p:sp>
            <p:nvSpPr>
              <p:cNvPr id="34871" name="椭圆 34870"/>
              <p:cNvSpPr/>
              <p:nvPr/>
            </p:nvSpPr>
            <p:spPr>
              <a:xfrm>
                <a:off x="2019" y="1776"/>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72" name="椭圆 34871"/>
              <p:cNvSpPr/>
              <p:nvPr/>
            </p:nvSpPr>
            <p:spPr>
              <a:xfrm>
                <a:off x="2289" y="2121"/>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73" name="椭圆 34872"/>
              <p:cNvSpPr/>
              <p:nvPr/>
            </p:nvSpPr>
            <p:spPr>
              <a:xfrm>
                <a:off x="2558" y="2400"/>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74" name="椭圆 34873"/>
              <p:cNvSpPr/>
              <p:nvPr/>
            </p:nvSpPr>
            <p:spPr>
              <a:xfrm>
                <a:off x="2828" y="2702"/>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75" name="椭圆 34874"/>
              <p:cNvSpPr/>
              <p:nvPr/>
            </p:nvSpPr>
            <p:spPr>
              <a:xfrm>
                <a:off x="3097" y="2880"/>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76" name="椭圆 34875"/>
              <p:cNvSpPr/>
              <p:nvPr/>
            </p:nvSpPr>
            <p:spPr>
              <a:xfrm>
                <a:off x="3367" y="2784"/>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77" name="椭圆 34876"/>
              <p:cNvSpPr/>
              <p:nvPr/>
            </p:nvSpPr>
            <p:spPr>
              <a:xfrm>
                <a:off x="3636" y="2530"/>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78" name="椭圆 34877"/>
              <p:cNvSpPr/>
              <p:nvPr/>
            </p:nvSpPr>
            <p:spPr>
              <a:xfrm>
                <a:off x="3906" y="2121"/>
                <a:ext cx="96" cy="96"/>
              </a:xfrm>
              <a:prstGeom prst="ellipse">
                <a:avLst/>
              </a:prstGeom>
              <a:solidFill>
                <a:srgbClr val="FF0000"/>
              </a:solidFill>
              <a:ln w="9525" cap="flat" cmpd="sng">
                <a:solidFill>
                  <a:srgbClr val="FFFF00"/>
                </a:solidFill>
                <a:prstDash val="solid"/>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34879" name="等腰三角形 34878"/>
          <p:cNvSpPr/>
          <p:nvPr/>
        </p:nvSpPr>
        <p:spPr>
          <a:xfrm>
            <a:off x="3882004" y="3372757"/>
            <a:ext cx="1026160" cy="570089"/>
          </a:xfrm>
          <a:prstGeom prst="triangle">
            <a:avLst>
              <a:gd name="adj" fmla="val 50000"/>
            </a:avLst>
          </a:prstGeom>
          <a:noFill/>
          <a:ln w="38100" cap="flat" cmpd="sng">
            <a:solidFill>
              <a:schemeClr val="accent2"/>
            </a:solidFill>
            <a:prstDash val="solid"/>
            <a:miter/>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4880" name="组合 34879"/>
          <p:cNvGrpSpPr/>
          <p:nvPr/>
        </p:nvGrpSpPr>
        <p:grpSpPr>
          <a:xfrm>
            <a:off x="3745691" y="3910131"/>
            <a:ext cx="1710267" cy="1156805"/>
            <a:chOff x="1104" y="3106"/>
            <a:chExt cx="1440" cy="974"/>
          </a:xfrm>
        </p:grpSpPr>
        <p:sp>
          <p:nvSpPr>
            <p:cNvPr id="34881" name="直接连接符 34880"/>
            <p:cNvSpPr/>
            <p:nvPr/>
          </p:nvSpPr>
          <p:spPr>
            <a:xfrm>
              <a:off x="1536" y="3106"/>
              <a:ext cx="288" cy="0"/>
            </a:xfrm>
            <a:prstGeom prst="line">
              <a:avLst/>
            </a:prstGeom>
            <a:ln w="57150" cap="flat" cmpd="sng">
              <a:solidFill>
                <a:srgbClr val="FF0000"/>
              </a:solidFill>
              <a:prstDash val="soli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4882" name="圆角矩形标注 34881"/>
            <p:cNvSpPr/>
            <p:nvPr/>
          </p:nvSpPr>
          <p:spPr>
            <a:xfrm>
              <a:off x="1104" y="3744"/>
              <a:ext cx="1440" cy="336"/>
            </a:xfrm>
            <a:prstGeom prst="wedgeRoundRectCallout">
              <a:avLst>
                <a:gd name="adj1" fmla="val -16319"/>
                <a:gd name="adj2" fmla="val -226486"/>
                <a:gd name="adj3" fmla="val 16667"/>
              </a:avLst>
            </a:prstGeom>
            <a:solidFill>
              <a:schemeClr val="folHlink"/>
            </a:solidFill>
            <a:ln w="9525" cap="flat" cmpd="sng">
              <a:solidFill>
                <a:schemeClr val="tx1"/>
              </a:solidFill>
              <a:prstDash val="solid"/>
              <a:miter/>
              <a:headEnd type="none" w="med" len="med"/>
              <a:tailEnd type="none" w="med" len="med"/>
            </a:ln>
          </p:spPr>
          <p:txBody>
            <a:bodyPr/>
            <a:lstStyle/>
            <a:p>
              <a:pPr algn="ctr" defTabSz="1219200"/>
              <a:r>
                <a:rPr lang="zh-CN" altLang="en-US" sz="1865" kern="0" dirty="0">
                  <a:solidFill>
                    <a:srgbClr val="FFC000"/>
                  </a:solidFill>
                  <a:latin typeface="Arial" panose="020B0604020202020204" pitchFamily="34" charset="0"/>
                  <a:ea typeface="思源黑体 CN Medium" panose="020B0600000000000000" pitchFamily="34" charset="-122"/>
                  <a:sym typeface="Arial" panose="020B0604020202020204" pitchFamily="34" charset="0"/>
                </a:rPr>
                <a:t>波的传播方向</a:t>
              </a:r>
            </a:p>
          </p:txBody>
        </p:sp>
      </p:grpSp>
      <p:grpSp>
        <p:nvGrpSpPr>
          <p:cNvPr id="34883" name="组合 34882"/>
          <p:cNvGrpSpPr/>
          <p:nvPr/>
        </p:nvGrpSpPr>
        <p:grpSpPr>
          <a:xfrm>
            <a:off x="3986520" y="2916686"/>
            <a:ext cx="3772088" cy="831380"/>
            <a:chOff x="1336" y="2256"/>
            <a:chExt cx="3176" cy="700"/>
          </a:xfrm>
        </p:grpSpPr>
        <p:sp>
          <p:nvSpPr>
            <p:cNvPr id="34884" name="直接连接符 34883"/>
            <p:cNvSpPr/>
            <p:nvPr/>
          </p:nvSpPr>
          <p:spPr>
            <a:xfrm flipH="1" flipV="1">
              <a:off x="1776" y="2750"/>
              <a:ext cx="192" cy="192"/>
            </a:xfrm>
            <a:prstGeom prst="line">
              <a:avLst/>
            </a:prstGeom>
            <a:ln w="57150" cap="flat" cmpd="sng">
              <a:solidFill>
                <a:schemeClr val="tx1"/>
              </a:solidFill>
              <a:prstDash val="solid"/>
              <a:headEnd type="none" w="med" len="med"/>
              <a:tailEnd type="triangle" w="med" len="med"/>
            </a:ln>
          </p:spPr>
          <p:txBody>
            <a:bodyPr/>
            <a:lstStyle/>
            <a:p>
              <a:endParaRPr lang="zh-CN" altLang="en-US" sz="2000">
                <a:latin typeface="Arial" panose="020B0604020202020204" pitchFamily="34" charset="0"/>
                <a:ea typeface="思源黑体 CN Medium" panose="020B0600000000000000" pitchFamily="34" charset="-122"/>
                <a:sym typeface="Arial" panose="020B0604020202020204" pitchFamily="34" charset="0"/>
              </a:endParaRPr>
            </a:p>
          </p:txBody>
        </p:sp>
        <p:sp>
          <p:nvSpPr>
            <p:cNvPr id="34885" name="直接连接符 34884"/>
            <p:cNvSpPr/>
            <p:nvPr/>
          </p:nvSpPr>
          <p:spPr>
            <a:xfrm flipH="1">
              <a:off x="1336" y="2764"/>
              <a:ext cx="240" cy="192"/>
            </a:xfrm>
            <a:prstGeom prst="line">
              <a:avLst/>
            </a:prstGeom>
            <a:ln w="57150" cap="flat" cmpd="sng">
              <a:solidFill>
                <a:schemeClr val="tx1"/>
              </a:solidFill>
              <a:prstDash val="solid"/>
              <a:headEnd type="none" w="med" len="med"/>
              <a:tailEnd type="triangle" w="med" len="med"/>
            </a:ln>
          </p:spPr>
          <p:txBody>
            <a:bodyPr/>
            <a:lstStyle/>
            <a:p>
              <a:endParaRPr lang="zh-CN" altLang="en-US" sz="2000">
                <a:latin typeface="Arial" panose="020B0604020202020204" pitchFamily="34" charset="0"/>
                <a:ea typeface="思源黑体 CN Medium" panose="020B0600000000000000" pitchFamily="34" charset="-122"/>
                <a:sym typeface="Arial" panose="020B0604020202020204" pitchFamily="34" charset="0"/>
              </a:endParaRPr>
            </a:p>
          </p:txBody>
        </p:sp>
        <p:sp>
          <p:nvSpPr>
            <p:cNvPr id="34886" name="圆角矩形标注 34885"/>
            <p:cNvSpPr/>
            <p:nvPr/>
          </p:nvSpPr>
          <p:spPr>
            <a:xfrm>
              <a:off x="2880" y="2448"/>
              <a:ext cx="1632" cy="384"/>
            </a:xfrm>
            <a:prstGeom prst="wedgeRoundRectCallout">
              <a:avLst>
                <a:gd name="adj1" fmla="val -109190"/>
                <a:gd name="adj2" fmla="val 68231"/>
                <a:gd name="adj3" fmla="val 16667"/>
              </a:avLst>
            </a:prstGeom>
            <a:solidFill>
              <a:schemeClr val="accent1"/>
            </a:solidFill>
            <a:ln w="9525" cap="flat" cmpd="sng">
              <a:solidFill>
                <a:schemeClr val="tx1"/>
              </a:solidFill>
              <a:prstDash val="solid"/>
              <a:miter/>
              <a:headEnd type="none" w="med" len="med"/>
              <a:tailEnd type="none" w="med" len="med"/>
            </a:ln>
          </p:spPr>
          <p:txBody>
            <a:bodyPr/>
            <a:lstStyle/>
            <a:p>
              <a:pPr algn="ctr" defTabSz="1219200"/>
              <a:r>
                <a:rPr lang="zh-CN" altLang="en-US" sz="1400"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质点的振动方向</a:t>
              </a:r>
              <a:endParaRPr lang="zh-CN" altLang="en-US" sz="14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87" name="圆角矩形标注 34886"/>
            <p:cNvSpPr/>
            <p:nvPr/>
          </p:nvSpPr>
          <p:spPr>
            <a:xfrm>
              <a:off x="2880" y="2256"/>
              <a:ext cx="1632" cy="576"/>
            </a:xfrm>
            <a:prstGeom prst="wedgeRoundRectCallout">
              <a:avLst>
                <a:gd name="adj1" fmla="val -131926"/>
                <a:gd name="adj2" fmla="val 45486"/>
                <a:gd name="adj3" fmla="val 16667"/>
              </a:avLst>
            </a:prstGeom>
            <a:solidFill>
              <a:schemeClr val="accent1"/>
            </a:solidFill>
            <a:ln w="9525" cap="flat" cmpd="sng">
              <a:solidFill>
                <a:schemeClr val="tx1"/>
              </a:solidFill>
              <a:prstDash val="solid"/>
              <a:miter/>
              <a:headEnd type="none" w="med" len="med"/>
              <a:tailEnd type="none" w="med" len="med"/>
            </a:ln>
          </p:spPr>
          <p:txBody>
            <a:bodyPr/>
            <a:lstStyle/>
            <a:p>
              <a:pPr algn="ctr" defTabSz="1219200"/>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质点的振动方向向上或向下</a:t>
              </a:r>
            </a:p>
          </p:txBody>
        </p:sp>
      </p:grpSp>
      <p:sp>
        <p:nvSpPr>
          <p:cNvPr id="34888" name="文本框 34887"/>
          <p:cNvSpPr txBox="1"/>
          <p:nvPr/>
        </p:nvSpPr>
        <p:spPr>
          <a:xfrm>
            <a:off x="6048343" y="2403605"/>
            <a:ext cx="4397358" cy="502766"/>
          </a:xfrm>
          <a:prstGeom prst="rect">
            <a:avLst/>
          </a:prstGeom>
          <a:noFill/>
          <a:ln w="9525">
            <a:noFill/>
          </a:ln>
        </p:spPr>
        <p:txBody>
          <a:bodyPr wrap="none" anchor="t">
            <a:spAutoFit/>
          </a:bodyPr>
          <a:lstStyle/>
          <a:p>
            <a:pPr defTabSz="1219200"/>
            <a:r>
              <a:rPr lang="zh-CN" altLang="en-US" sz="2665"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三角形顶部表示波峰或波谷</a:t>
            </a:r>
          </a:p>
        </p:txBody>
      </p:sp>
      <p:grpSp>
        <p:nvGrpSpPr>
          <p:cNvPr id="34889" name="组合 34888"/>
          <p:cNvGrpSpPr/>
          <p:nvPr/>
        </p:nvGrpSpPr>
        <p:grpSpPr>
          <a:xfrm>
            <a:off x="5877316" y="4284900"/>
            <a:ext cx="1026160" cy="570089"/>
            <a:chOff x="2928" y="3408"/>
            <a:chExt cx="864" cy="480"/>
          </a:xfrm>
        </p:grpSpPr>
        <p:sp>
          <p:nvSpPr>
            <p:cNvPr id="34890" name="等腰三角形 34889"/>
            <p:cNvSpPr/>
            <p:nvPr/>
          </p:nvSpPr>
          <p:spPr>
            <a:xfrm flipV="1">
              <a:off x="2928" y="3408"/>
              <a:ext cx="864" cy="480"/>
            </a:xfrm>
            <a:prstGeom prst="triangle">
              <a:avLst>
                <a:gd name="adj" fmla="val 50000"/>
              </a:avLst>
            </a:prstGeom>
            <a:noFill/>
            <a:ln w="38100" cap="flat" cmpd="sng">
              <a:solidFill>
                <a:schemeClr val="accent2"/>
              </a:solidFill>
              <a:prstDash val="solid"/>
              <a:miter/>
              <a:headEnd type="none" w="med" len="med"/>
              <a:tailEnd type="none" w="med" len="med"/>
            </a:ln>
          </p:spPr>
          <p:txBody>
            <a:bodyPr/>
            <a:lstStyle/>
            <a:p>
              <a:pPr defTabSz="1219200"/>
              <a:endParaRPr lang="zh-CN" altLang="en-US" sz="134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4891" name="直接连接符 34890"/>
            <p:cNvSpPr/>
            <p:nvPr/>
          </p:nvSpPr>
          <p:spPr>
            <a:xfrm>
              <a:off x="3168" y="3408"/>
              <a:ext cx="288" cy="0"/>
            </a:xfrm>
            <a:prstGeom prst="line">
              <a:avLst/>
            </a:prstGeom>
            <a:ln w="57150" cap="flat" cmpd="sng">
              <a:solidFill>
                <a:schemeClr val="tx1"/>
              </a:solidFill>
              <a:prstDash val="soli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4892" name="直接连接符 34891"/>
            <p:cNvSpPr/>
            <p:nvPr/>
          </p:nvSpPr>
          <p:spPr>
            <a:xfrm flipH="1">
              <a:off x="3504" y="3504"/>
              <a:ext cx="192" cy="240"/>
            </a:xfrm>
            <a:prstGeom prst="line">
              <a:avLst/>
            </a:prstGeom>
            <a:ln w="57150" cap="flat" cmpd="sng">
              <a:solidFill>
                <a:schemeClr val="tx1"/>
              </a:solidFill>
              <a:prstDash val="soli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4893" name="直接连接符 34892"/>
            <p:cNvSpPr/>
            <p:nvPr/>
          </p:nvSpPr>
          <p:spPr>
            <a:xfrm flipH="1" flipV="1">
              <a:off x="3024" y="3504"/>
              <a:ext cx="192" cy="192"/>
            </a:xfrm>
            <a:prstGeom prst="line">
              <a:avLst/>
            </a:prstGeom>
            <a:ln w="57150" cap="flat" cmpd="sng">
              <a:solidFill>
                <a:schemeClr val="tx1"/>
              </a:solidFill>
              <a:prstDash val="soli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4894" name="矩形 34893"/>
          <p:cNvSpPr/>
          <p:nvPr/>
        </p:nvSpPr>
        <p:spPr>
          <a:xfrm>
            <a:off x="428790" y="1256421"/>
            <a:ext cx="2909828" cy="543675"/>
          </a:xfrm>
          <a:prstGeom prst="rect">
            <a:avLst/>
          </a:prstGeom>
          <a:noFill/>
          <a:ln w="9525">
            <a:noFill/>
          </a:ln>
        </p:spPr>
        <p:txBody>
          <a:bodyPr>
            <a:spAutoFit/>
          </a:bodyPr>
          <a:lstStyle/>
          <a:p>
            <a:pPr defTabSz="1219200"/>
            <a:r>
              <a:rPr lang="zh-CN" altLang="en-US" sz="2935"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935"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4</a:t>
            </a:r>
            <a:r>
              <a:rPr lang="zh-CN" altLang="en-US" sz="2935"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）三角形法</a:t>
            </a:r>
          </a:p>
        </p:txBody>
      </p:sp>
      <p:sp>
        <p:nvSpPr>
          <p:cNvPr id="45" name="文本框 44"/>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852"/>
                                        </p:tgtEl>
                                        <p:attrNameLst>
                                          <p:attrName>style.visibility</p:attrName>
                                        </p:attrNameLst>
                                      </p:cBhvr>
                                      <p:to>
                                        <p:strVal val="visible"/>
                                      </p:to>
                                    </p:set>
                                    <p:animEffect transition="in" filter="wipe(left)">
                                      <p:cBhvr>
                                        <p:cTn id="7" dur="500"/>
                                        <p:tgtEl>
                                          <p:spTgt spid="3485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4862"/>
                                        </p:tgtEl>
                                        <p:attrNameLst>
                                          <p:attrName>style.visibility</p:attrName>
                                        </p:attrNameLst>
                                      </p:cBhvr>
                                      <p:to>
                                        <p:strVal val="visible"/>
                                      </p:to>
                                    </p:set>
                                    <p:animEffect transition="in" filter="dissolve">
                                      <p:cBhvr>
                                        <p:cTn id="12" dur="500"/>
                                        <p:tgtEl>
                                          <p:spTgt spid="3486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34879"/>
                                        </p:tgtEl>
                                        <p:attrNameLst>
                                          <p:attrName>style.visibility</p:attrName>
                                        </p:attrNameLst>
                                      </p:cBhvr>
                                      <p:to>
                                        <p:strVal val="visible"/>
                                      </p:to>
                                    </p:set>
                                    <p:animEffect transition="in" filter="barn(outHorizontal)">
                                      <p:cBhvr>
                                        <p:cTn id="17" dur="500"/>
                                        <p:tgtEl>
                                          <p:spTgt spid="348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4880"/>
                                        </p:tgtEl>
                                        <p:attrNameLst>
                                          <p:attrName>style.visibility</p:attrName>
                                        </p:attrNameLst>
                                      </p:cBhvr>
                                      <p:to>
                                        <p:strVal val="visible"/>
                                      </p:to>
                                    </p:set>
                                    <p:animEffect transition="in" filter="wipe(up)">
                                      <p:cBhvr>
                                        <p:cTn id="22" dur="500"/>
                                        <p:tgtEl>
                                          <p:spTgt spid="3488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4883"/>
                                        </p:tgtEl>
                                        <p:attrNameLst>
                                          <p:attrName>style.visibility</p:attrName>
                                        </p:attrNameLst>
                                      </p:cBhvr>
                                      <p:to>
                                        <p:strVal val="visible"/>
                                      </p:to>
                                    </p:set>
                                    <p:animEffect transition="in" filter="wipe(down)">
                                      <p:cBhvr>
                                        <p:cTn id="27" dur="500"/>
                                        <p:tgtEl>
                                          <p:spTgt spid="3488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888"/>
                                        </p:tgtEl>
                                        <p:attrNameLst>
                                          <p:attrName>style.visibility</p:attrName>
                                        </p:attrNameLst>
                                      </p:cBhvr>
                                      <p:to>
                                        <p:strVal val="visible"/>
                                      </p:to>
                                    </p:set>
                                    <p:animEffect transition="in" filter="wipe(left)">
                                      <p:cBhvr>
                                        <p:cTn id="32" dur="500"/>
                                        <p:tgtEl>
                                          <p:spTgt spid="3488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42" fill="hold" nodeType="clickEffect">
                                  <p:stCondLst>
                                    <p:cond delay="0"/>
                                  </p:stCondLst>
                                  <p:childTnLst>
                                    <p:set>
                                      <p:cBhvr>
                                        <p:cTn id="36" dur="1" fill="hold">
                                          <p:stCondLst>
                                            <p:cond delay="0"/>
                                          </p:stCondLst>
                                        </p:cTn>
                                        <p:tgtEl>
                                          <p:spTgt spid="34889"/>
                                        </p:tgtEl>
                                        <p:attrNameLst>
                                          <p:attrName>style.visibility</p:attrName>
                                        </p:attrNameLst>
                                      </p:cBhvr>
                                      <p:to>
                                        <p:strVal val="visible"/>
                                      </p:to>
                                    </p:set>
                                    <p:animEffect transition="in" filter="barn(outHorizontal)">
                                      <p:cBhvr>
                                        <p:cTn id="37" dur="500"/>
                                        <p:tgtEl>
                                          <p:spTgt spid="348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8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72880" y="1778608"/>
            <a:ext cx="10946020" cy="830997"/>
          </a:xfrm>
          <a:prstGeom prst="rect">
            <a:avLst/>
          </a:prstGeom>
          <a:noFill/>
          <a:ln w="9525">
            <a:noFill/>
            <a:miter lim="800000"/>
          </a:ln>
        </p:spPr>
        <p:txBody>
          <a:bodyPr wrap="square">
            <a:spAutoFit/>
          </a:bodyPr>
          <a:lstStyle/>
          <a:p>
            <a:pPr defTabSz="1219200">
              <a:defRPr/>
            </a:pP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【例</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图所示为一列向右传播的简谐波在某时刻的波形图试求出波形图上</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B</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C</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D</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四个质点的振动方向</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grpSp>
        <p:nvGrpSpPr>
          <p:cNvPr id="14338" name="Group 3"/>
          <p:cNvGrpSpPr/>
          <p:nvPr/>
        </p:nvGrpSpPr>
        <p:grpSpPr>
          <a:xfrm>
            <a:off x="4420269" y="2760983"/>
            <a:ext cx="6690627" cy="3314433"/>
            <a:chOff x="672" y="1205"/>
            <a:chExt cx="4225" cy="2093"/>
          </a:xfrm>
        </p:grpSpPr>
        <p:sp>
          <p:nvSpPr>
            <p:cNvPr id="14339" name="Freeform 4"/>
            <p:cNvSpPr/>
            <p:nvPr/>
          </p:nvSpPr>
          <p:spPr>
            <a:xfrm flipV="1">
              <a:off x="1000" y="1556"/>
              <a:ext cx="3264" cy="1536"/>
            </a:xfrm>
            <a:custGeom>
              <a:avLst/>
              <a:gdLst/>
              <a:ahLst/>
              <a:cxnLst>
                <a:cxn ang="0">
                  <a:pos x="0" y="768"/>
                </a:cxn>
                <a:cxn ang="0">
                  <a:pos x="816" y="0"/>
                </a:cxn>
                <a:cxn ang="0">
                  <a:pos x="1632" y="768"/>
                </a:cxn>
                <a:cxn ang="0">
                  <a:pos x="2448" y="1536"/>
                </a:cxn>
                <a:cxn ang="0">
                  <a:pos x="3264" y="768"/>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38100" cap="flat" cmpd="sng">
              <a:solidFill>
                <a:srgbClr val="9900CC"/>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4340" name="Group 5"/>
            <p:cNvGrpSpPr/>
            <p:nvPr/>
          </p:nvGrpSpPr>
          <p:grpSpPr>
            <a:xfrm>
              <a:off x="672" y="1205"/>
              <a:ext cx="4225" cy="2093"/>
              <a:chOff x="576" y="2131"/>
              <a:chExt cx="4225" cy="2093"/>
            </a:xfrm>
          </p:grpSpPr>
          <p:sp>
            <p:nvSpPr>
              <p:cNvPr id="14341" name="Line 6"/>
              <p:cNvSpPr/>
              <p:nvPr/>
            </p:nvSpPr>
            <p:spPr>
              <a:xfrm flipV="1">
                <a:off x="912" y="2208"/>
                <a:ext cx="0" cy="2016"/>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42" name="Text Box 7"/>
              <p:cNvSpPr txBox="1"/>
              <p:nvPr/>
            </p:nvSpPr>
            <p:spPr>
              <a:xfrm>
                <a:off x="960" y="2131"/>
                <a:ext cx="289" cy="369"/>
              </a:xfrm>
              <a:prstGeom prst="rect">
                <a:avLst/>
              </a:prstGeom>
              <a:noFill/>
              <a:ln w="9525">
                <a:noFill/>
              </a:ln>
            </p:spPr>
            <p:txBody>
              <a:bodyPr wrap="none" anchor="t">
                <a:spAutoFit/>
              </a:bodyPr>
              <a:lstStyle/>
              <a:p>
                <a:pPr defTabSz="1219200"/>
                <a:r>
                  <a:rPr lang="en-US" altLang="zh-CN" sz="31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a:t>
                </a:r>
              </a:p>
            </p:txBody>
          </p:sp>
          <p:sp>
            <p:nvSpPr>
              <p:cNvPr id="14343" name="Line 8"/>
              <p:cNvSpPr/>
              <p:nvPr/>
            </p:nvSpPr>
            <p:spPr>
              <a:xfrm>
                <a:off x="912" y="3264"/>
                <a:ext cx="3888" cy="0"/>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44" name="Text Box 9"/>
              <p:cNvSpPr txBox="1"/>
              <p:nvPr/>
            </p:nvSpPr>
            <p:spPr>
              <a:xfrm>
                <a:off x="4512" y="3264"/>
                <a:ext cx="289" cy="369"/>
              </a:xfrm>
              <a:prstGeom prst="rect">
                <a:avLst/>
              </a:prstGeom>
              <a:noFill/>
              <a:ln w="9525">
                <a:noFill/>
              </a:ln>
            </p:spPr>
            <p:txBody>
              <a:bodyPr wrap="none" anchor="t">
                <a:spAutoFit/>
              </a:bodyPr>
              <a:lstStyle/>
              <a:p>
                <a:pPr defTabSz="1219200"/>
                <a:r>
                  <a:rPr lang="en-US" altLang="zh-CN" sz="31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a:t>
                </a:r>
              </a:p>
            </p:txBody>
          </p:sp>
          <p:sp>
            <p:nvSpPr>
              <p:cNvPr id="14345" name="Text Box 10"/>
              <p:cNvSpPr txBox="1"/>
              <p:nvPr/>
            </p:nvSpPr>
            <p:spPr>
              <a:xfrm>
                <a:off x="576" y="3072"/>
                <a:ext cx="318" cy="369"/>
              </a:xfrm>
              <a:prstGeom prst="rect">
                <a:avLst/>
              </a:prstGeom>
              <a:noFill/>
              <a:ln w="9525">
                <a:noFill/>
              </a:ln>
            </p:spPr>
            <p:txBody>
              <a:bodyPr wrap="none" anchor="t">
                <a:spAutoFit/>
              </a:bodyPr>
              <a:lstStyle/>
              <a:p>
                <a:pPr defTabSz="1219200"/>
                <a:r>
                  <a:rPr lang="en-US" altLang="zh-CN" sz="31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O</a:t>
                </a:r>
              </a:p>
            </p:txBody>
          </p:sp>
        </p:grpSp>
        <p:sp>
          <p:nvSpPr>
            <p:cNvPr id="14346" name="Oval 13"/>
            <p:cNvSpPr/>
            <p:nvPr/>
          </p:nvSpPr>
          <p:spPr>
            <a:xfrm>
              <a:off x="1200" y="2626"/>
              <a:ext cx="96" cy="96"/>
            </a:xfrm>
            <a:prstGeom prst="ellipse">
              <a:avLst/>
            </a:prstGeom>
            <a:solidFill>
              <a:srgbClr val="FF0000"/>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47" name="Oval 14"/>
            <p:cNvSpPr/>
            <p:nvPr/>
          </p:nvSpPr>
          <p:spPr>
            <a:xfrm>
              <a:off x="2578" y="2278"/>
              <a:ext cx="96" cy="96"/>
            </a:xfrm>
            <a:prstGeom prst="ellipse">
              <a:avLst/>
            </a:prstGeom>
            <a:solidFill>
              <a:srgbClr val="FF0000"/>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48" name="Oval 15"/>
            <p:cNvSpPr/>
            <p:nvPr/>
          </p:nvSpPr>
          <p:spPr>
            <a:xfrm>
              <a:off x="3888" y="1824"/>
              <a:ext cx="96" cy="96"/>
            </a:xfrm>
            <a:prstGeom prst="ellipse">
              <a:avLst/>
            </a:prstGeom>
            <a:solidFill>
              <a:srgbClr val="FF0000"/>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49" name="Oval 16"/>
            <p:cNvSpPr/>
            <p:nvPr/>
          </p:nvSpPr>
          <p:spPr>
            <a:xfrm>
              <a:off x="4190" y="2270"/>
              <a:ext cx="96" cy="96"/>
            </a:xfrm>
            <a:prstGeom prst="ellipse">
              <a:avLst/>
            </a:prstGeom>
            <a:solidFill>
              <a:srgbClr val="FF0000"/>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0" name="Text Box 17"/>
            <p:cNvSpPr txBox="1"/>
            <p:nvPr/>
          </p:nvSpPr>
          <p:spPr>
            <a:xfrm>
              <a:off x="1056" y="2682"/>
              <a:ext cx="24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a:t>
              </a:r>
            </a:p>
          </p:txBody>
        </p:sp>
        <p:sp>
          <p:nvSpPr>
            <p:cNvPr id="14351" name="Text Box 18"/>
            <p:cNvSpPr txBox="1"/>
            <p:nvPr/>
          </p:nvSpPr>
          <p:spPr>
            <a:xfrm>
              <a:off x="2426" y="2058"/>
              <a:ext cx="24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B</a:t>
              </a:r>
            </a:p>
          </p:txBody>
        </p:sp>
        <p:sp>
          <p:nvSpPr>
            <p:cNvPr id="14352" name="Text Box 19"/>
            <p:cNvSpPr txBox="1"/>
            <p:nvPr/>
          </p:nvSpPr>
          <p:spPr>
            <a:xfrm>
              <a:off x="3690" y="1776"/>
              <a:ext cx="25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C</a:t>
              </a:r>
            </a:p>
          </p:txBody>
        </p:sp>
        <p:sp>
          <p:nvSpPr>
            <p:cNvPr id="14353" name="Text Box 20"/>
            <p:cNvSpPr txBox="1"/>
            <p:nvPr/>
          </p:nvSpPr>
          <p:spPr>
            <a:xfrm>
              <a:off x="4020" y="2312"/>
              <a:ext cx="25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D</a:t>
              </a:r>
            </a:p>
          </p:txBody>
        </p:sp>
      </p:grpSp>
      <p:grpSp>
        <p:nvGrpSpPr>
          <p:cNvPr id="3" name="Group 32"/>
          <p:cNvGrpSpPr/>
          <p:nvPr/>
        </p:nvGrpSpPr>
        <p:grpSpPr>
          <a:xfrm>
            <a:off x="5352999" y="2525029"/>
            <a:ext cx="5124465" cy="3279594"/>
            <a:chOff x="1344" y="912"/>
            <a:chExt cx="3236" cy="2071"/>
          </a:xfrm>
        </p:grpSpPr>
        <p:grpSp>
          <p:nvGrpSpPr>
            <p:cNvPr id="14355" name="Group 33"/>
            <p:cNvGrpSpPr/>
            <p:nvPr/>
          </p:nvGrpSpPr>
          <p:grpSpPr>
            <a:xfrm>
              <a:off x="1344" y="1728"/>
              <a:ext cx="246" cy="816"/>
              <a:chOff x="1344" y="1728"/>
              <a:chExt cx="246" cy="816"/>
            </a:xfrm>
          </p:grpSpPr>
          <p:sp>
            <p:nvSpPr>
              <p:cNvPr id="14356" name="Line 34"/>
              <p:cNvSpPr/>
              <p:nvPr/>
            </p:nvSpPr>
            <p:spPr>
              <a:xfrm flipV="1">
                <a:off x="1344" y="1824"/>
                <a:ext cx="0" cy="720"/>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7" name="Text Box 35"/>
              <p:cNvSpPr txBox="1"/>
              <p:nvPr/>
            </p:nvSpPr>
            <p:spPr>
              <a:xfrm>
                <a:off x="1344" y="1728"/>
                <a:ext cx="24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nvGrpSpPr>
            <p:cNvPr id="14358" name="Group 36"/>
            <p:cNvGrpSpPr/>
            <p:nvPr/>
          </p:nvGrpSpPr>
          <p:grpSpPr>
            <a:xfrm>
              <a:off x="4032" y="912"/>
              <a:ext cx="246" cy="816"/>
              <a:chOff x="1344" y="1728"/>
              <a:chExt cx="246" cy="816"/>
            </a:xfrm>
          </p:grpSpPr>
          <p:sp>
            <p:nvSpPr>
              <p:cNvPr id="14359" name="Line 37"/>
              <p:cNvSpPr/>
              <p:nvPr/>
            </p:nvSpPr>
            <p:spPr>
              <a:xfrm flipV="1">
                <a:off x="1344" y="1824"/>
                <a:ext cx="0" cy="720"/>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60" name="Text Box 38"/>
              <p:cNvSpPr txBox="1"/>
              <p:nvPr/>
            </p:nvSpPr>
            <p:spPr>
              <a:xfrm>
                <a:off x="1344" y="1728"/>
                <a:ext cx="24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nvGrpSpPr>
            <p:cNvPr id="14361" name="Group 39"/>
            <p:cNvGrpSpPr/>
            <p:nvPr/>
          </p:nvGrpSpPr>
          <p:grpSpPr>
            <a:xfrm>
              <a:off x="4334" y="1358"/>
              <a:ext cx="246" cy="816"/>
              <a:chOff x="1344" y="1728"/>
              <a:chExt cx="246" cy="816"/>
            </a:xfrm>
          </p:grpSpPr>
          <p:sp>
            <p:nvSpPr>
              <p:cNvPr id="14362" name="Line 40"/>
              <p:cNvSpPr/>
              <p:nvPr/>
            </p:nvSpPr>
            <p:spPr>
              <a:xfrm flipV="1">
                <a:off x="1344" y="1824"/>
                <a:ext cx="0" cy="720"/>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63" name="Text Box 41"/>
              <p:cNvSpPr txBox="1"/>
              <p:nvPr/>
            </p:nvSpPr>
            <p:spPr>
              <a:xfrm>
                <a:off x="1344" y="1728"/>
                <a:ext cx="24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nvGrpSpPr>
            <p:cNvPr id="14364" name="Group 42"/>
            <p:cNvGrpSpPr/>
            <p:nvPr/>
          </p:nvGrpSpPr>
          <p:grpSpPr>
            <a:xfrm>
              <a:off x="2716" y="2212"/>
              <a:ext cx="263" cy="771"/>
              <a:chOff x="2752" y="2640"/>
              <a:chExt cx="263" cy="771"/>
            </a:xfrm>
          </p:grpSpPr>
          <p:sp>
            <p:nvSpPr>
              <p:cNvPr id="14365" name="Line 43"/>
              <p:cNvSpPr/>
              <p:nvPr/>
            </p:nvSpPr>
            <p:spPr>
              <a:xfrm flipV="1">
                <a:off x="2752" y="2640"/>
                <a:ext cx="0" cy="720"/>
              </a:xfrm>
              <a:prstGeom prst="line">
                <a:avLst/>
              </a:prstGeom>
              <a:ln w="38100" cap="flat" cmpd="sng">
                <a:solidFill>
                  <a:schemeClr val="tx1"/>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66" name="Text Box 44"/>
              <p:cNvSpPr txBox="1"/>
              <p:nvPr/>
            </p:nvSpPr>
            <p:spPr>
              <a:xfrm>
                <a:off x="2769" y="3120"/>
                <a:ext cx="246" cy="291"/>
              </a:xfrm>
              <a:prstGeom prst="rect">
                <a:avLst/>
              </a:prstGeom>
              <a:noFill/>
              <a:ln w="9525">
                <a:noFill/>
              </a:ln>
            </p:spPr>
            <p:txBody>
              <a:bodyPr wrap="none" anchor="t">
                <a:spAutoFit/>
              </a:bodyPr>
              <a:lstStyle/>
              <a:p>
                <a:pPr defTabSz="1219200"/>
                <a:r>
                  <a:rPr lang="en-US" altLang="zh-CN" sz="239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sp>
        <p:nvSpPr>
          <p:cNvPr id="5" name="Text Box 45"/>
          <p:cNvSpPr txBox="1">
            <a:spLocks noChangeArrowheads="1"/>
          </p:cNvSpPr>
          <p:nvPr/>
        </p:nvSpPr>
        <p:spPr bwMode="auto">
          <a:xfrm>
            <a:off x="678654" y="3247141"/>
            <a:ext cx="3838213" cy="2308324"/>
          </a:xfrm>
          <a:prstGeom prst="rect">
            <a:avLst/>
          </a:prstGeom>
          <a:noFill/>
          <a:ln w="9525">
            <a:noFill/>
            <a:miter lim="800000"/>
          </a:ln>
        </p:spPr>
        <p:txBody>
          <a:bodyPr wrap="square">
            <a:spAutoFit/>
          </a:bodyPr>
          <a:lstStyle/>
          <a:p>
            <a:pPr defTabSz="1219200">
              <a:lnSpc>
                <a:spcPct val="200000"/>
              </a:lnSpc>
              <a:defRPr/>
            </a:pPr>
            <a:r>
              <a:rPr lang="zh-CN" altLang="en-US" sz="2400" dirty="0">
                <a:latin typeface="Arial" panose="020B0604020202020204" pitchFamily="34" charset="0"/>
                <a:ea typeface="思源黑体 CN Medium" panose="020B0600000000000000" pitchFamily="34" charset="-122"/>
                <a:sym typeface="Arial" panose="020B0604020202020204" pitchFamily="34" charset="0"/>
              </a:rPr>
              <a:t>【思考】：如果这列波是向左传播的，则这四个质点的振动方向又如何？</a:t>
            </a:r>
          </a:p>
        </p:txBody>
      </p:sp>
      <p:grpSp>
        <p:nvGrpSpPr>
          <p:cNvPr id="14368" name="组合 38"/>
          <p:cNvGrpSpPr/>
          <p:nvPr/>
        </p:nvGrpSpPr>
        <p:grpSpPr>
          <a:xfrm>
            <a:off x="6288895" y="2705556"/>
            <a:ext cx="859884" cy="665104"/>
            <a:chOff x="3071802" y="1857364"/>
            <a:chExt cx="861985" cy="666782"/>
          </a:xfrm>
        </p:grpSpPr>
        <p:cxnSp>
          <p:nvCxnSpPr>
            <p:cNvPr id="6" name="直接箭头连接符 5"/>
            <p:cNvCxnSpPr/>
            <p:nvPr/>
          </p:nvCxnSpPr>
          <p:spPr>
            <a:xfrm>
              <a:off x="3071802" y="2357451"/>
              <a:ext cx="571482" cy="1587"/>
            </a:xfrm>
            <a:prstGeom prst="straightConnector1">
              <a:avLst/>
            </a:prstGeom>
            <a:ln w="38100">
              <a:solidFill>
                <a:srgbClr val="3366FF"/>
              </a:solidFill>
              <a:tailEnd type="arrow"/>
            </a:ln>
          </p:spPr>
          <p:style>
            <a:lnRef idx="1">
              <a:schemeClr val="accent1"/>
            </a:lnRef>
            <a:fillRef idx="0">
              <a:schemeClr val="accent1"/>
            </a:fillRef>
            <a:effectRef idx="0">
              <a:schemeClr val="accent1"/>
            </a:effectRef>
            <a:fontRef idx="minor">
              <a:schemeClr val="tx1"/>
            </a:fontRef>
          </p:style>
        </p:cxnSp>
        <p:sp>
          <p:nvSpPr>
            <p:cNvPr id="14370" name="Text Box 16"/>
            <p:cNvSpPr txBox="1">
              <a:spLocks noChangeAspect="1"/>
            </p:cNvSpPr>
            <p:nvPr/>
          </p:nvSpPr>
          <p:spPr>
            <a:xfrm>
              <a:off x="3286116" y="1857364"/>
              <a:ext cx="647671" cy="666782"/>
            </a:xfrm>
            <a:prstGeom prst="rect">
              <a:avLst/>
            </a:prstGeom>
            <a:noFill/>
            <a:ln w="38100">
              <a:noFill/>
            </a:ln>
          </p:spPr>
          <p:txBody>
            <a:bodyPr lIns="0" tIns="0" rIns="0" bIns="0" anchor="t"/>
            <a:lstStyle/>
            <a:p>
              <a:pPr algn="just" defTabSz="1219200"/>
              <a:r>
                <a:rPr lang="en-US" altLang="zh-CN" sz="3595" i="1" kern="0">
                  <a:solidFill>
                    <a:srgbClr val="0033CC"/>
                  </a:solidFill>
                  <a:latin typeface="Arial" panose="020B0604020202020204" pitchFamily="34" charset="0"/>
                  <a:ea typeface="思源黑体 CN Medium" panose="020B0600000000000000" pitchFamily="34" charset="-122"/>
                  <a:sym typeface="Arial" panose="020B0604020202020204" pitchFamily="34" charset="0"/>
                </a:rPr>
                <a:t>v</a:t>
              </a:r>
            </a:p>
          </p:txBody>
        </p:sp>
      </p:grpSp>
      <p:sp>
        <p:nvSpPr>
          <p:cNvPr id="7" name="Text Box 3"/>
          <p:cNvSpPr txBox="1">
            <a:spLocks noChangeArrowheads="1"/>
          </p:cNvSpPr>
          <p:nvPr/>
        </p:nvSpPr>
        <p:spPr bwMode="auto">
          <a:xfrm>
            <a:off x="660400" y="1244431"/>
            <a:ext cx="9088168" cy="461665"/>
          </a:xfrm>
          <a:prstGeom prst="rect">
            <a:avLst/>
          </a:prstGeom>
          <a:noFill/>
          <a:ln w="9525">
            <a:noFill/>
            <a:miter lim="800000"/>
          </a:ln>
        </p:spPr>
        <p:txBody>
          <a:bodyPr>
            <a:spAutoFit/>
          </a:bodyPr>
          <a:lstStyle/>
          <a:p>
            <a:pPr defTabSz="1219200">
              <a:defRPr/>
            </a:pPr>
            <a:r>
              <a:rPr lang="zh-CN" altLang="en-US" sz="2400" dirty="0">
                <a:latin typeface="Arial" panose="020B0604020202020204" pitchFamily="34" charset="0"/>
                <a:ea typeface="思源黑体 CN Medium" panose="020B0600000000000000" pitchFamily="34" charset="-122"/>
                <a:sym typeface="Arial" panose="020B0604020202020204" pitchFamily="34" charset="0"/>
              </a:rPr>
              <a:t>题型</a:t>
            </a:r>
            <a:r>
              <a:rPr lang="en-US" altLang="zh-CN" sz="2400" dirty="0">
                <a:latin typeface="Arial" panose="020B0604020202020204" pitchFamily="34" charset="0"/>
                <a:ea typeface="思源黑体 CN Medium" panose="020B0600000000000000" pitchFamily="34" charset="-122"/>
                <a:sym typeface="Arial" panose="020B0604020202020204" pitchFamily="34" charset="0"/>
              </a:rPr>
              <a:t>1.</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已知波的传播方向和波形图判断质点的振动方向。</a:t>
            </a:r>
          </a:p>
        </p:txBody>
      </p:sp>
      <p:sp>
        <p:nvSpPr>
          <p:cNvPr id="38" name="文本框 37"/>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97950" y="1753736"/>
            <a:ext cx="10801570" cy="830997"/>
          </a:xfrm>
          <a:prstGeom prst="rect">
            <a:avLst/>
          </a:prstGeom>
          <a:noFill/>
          <a:ln w="9525">
            <a:noFill/>
            <a:miter lim="800000"/>
          </a:ln>
        </p:spPr>
        <p:txBody>
          <a:bodyPr wrap="square">
            <a:spAutoFit/>
          </a:bodyPr>
          <a:lstStyle/>
          <a:p>
            <a:pPr defTabSz="1219200">
              <a:defRPr/>
            </a:pP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【例</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如图所示为一列简谐波在某时刻的波形图，已知图形上某点的振动方向如图所示。试求这列波的传播方向</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6" name="Freeform 3"/>
          <p:cNvSpPr/>
          <p:nvPr/>
        </p:nvSpPr>
        <p:spPr>
          <a:xfrm>
            <a:off x="5347689" y="3261500"/>
            <a:ext cx="5168805" cy="2432379"/>
          </a:xfrm>
          <a:custGeom>
            <a:avLst/>
            <a:gdLst/>
            <a:ahLst/>
            <a:cxnLst>
              <a:cxn ang="0">
                <a:pos x="0" y="2147483647"/>
              </a:cxn>
              <a:cxn ang="0">
                <a:pos x="2147483647" y="0"/>
              </a:cxn>
              <a:cxn ang="0">
                <a:pos x="2147483647" y="2147483647"/>
              </a:cxn>
              <a:cxn ang="0">
                <a:pos x="2147483647" y="2147483647"/>
              </a:cxn>
              <a:cxn ang="0">
                <a:pos x="2147483647" y="2147483647"/>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38100" cap="flat" cmpd="sng">
            <a:solidFill>
              <a:srgbClr val="9900CC"/>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7" name="Group 4"/>
          <p:cNvGrpSpPr/>
          <p:nvPr/>
        </p:nvGrpSpPr>
        <p:grpSpPr>
          <a:xfrm>
            <a:off x="4828275" y="2705663"/>
            <a:ext cx="6690625" cy="3314433"/>
            <a:chOff x="576" y="2131"/>
            <a:chExt cx="4225" cy="2093"/>
          </a:xfrm>
        </p:grpSpPr>
        <p:sp>
          <p:nvSpPr>
            <p:cNvPr id="15364" name="Line 5"/>
            <p:cNvSpPr/>
            <p:nvPr/>
          </p:nvSpPr>
          <p:spPr>
            <a:xfrm flipV="1">
              <a:off x="912" y="2208"/>
              <a:ext cx="0" cy="2016"/>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65" name="Text Box 6"/>
            <p:cNvSpPr txBox="1"/>
            <p:nvPr/>
          </p:nvSpPr>
          <p:spPr>
            <a:xfrm>
              <a:off x="960" y="2131"/>
              <a:ext cx="289" cy="369"/>
            </a:xfrm>
            <a:prstGeom prst="rect">
              <a:avLst/>
            </a:prstGeom>
            <a:noFill/>
            <a:ln w="9525">
              <a:noFill/>
            </a:ln>
          </p:spPr>
          <p:txBody>
            <a:bodyPr wrap="none" anchor="t">
              <a:spAutoFit/>
            </a:bodyPr>
            <a:lstStyle/>
            <a:p>
              <a:pPr defTabSz="1219200"/>
              <a:r>
                <a:rPr lang="en-US" altLang="zh-CN" sz="3195" b="1" i="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a:t>
              </a:r>
            </a:p>
          </p:txBody>
        </p:sp>
        <p:sp>
          <p:nvSpPr>
            <p:cNvPr id="15366" name="Line 7"/>
            <p:cNvSpPr/>
            <p:nvPr/>
          </p:nvSpPr>
          <p:spPr>
            <a:xfrm>
              <a:off x="912" y="3264"/>
              <a:ext cx="3888" cy="0"/>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67" name="Text Box 8"/>
            <p:cNvSpPr txBox="1"/>
            <p:nvPr/>
          </p:nvSpPr>
          <p:spPr>
            <a:xfrm>
              <a:off x="4512" y="3264"/>
              <a:ext cx="289" cy="369"/>
            </a:xfrm>
            <a:prstGeom prst="rect">
              <a:avLst/>
            </a:prstGeom>
            <a:noFill/>
            <a:ln w="9525">
              <a:noFill/>
            </a:ln>
          </p:spPr>
          <p:txBody>
            <a:bodyPr wrap="none" anchor="t">
              <a:spAutoFit/>
            </a:bodyPr>
            <a:lstStyle/>
            <a:p>
              <a:pPr defTabSz="1219200"/>
              <a:r>
                <a:rPr lang="en-US" altLang="zh-CN" sz="31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a:t>
              </a:r>
            </a:p>
          </p:txBody>
        </p:sp>
        <p:sp>
          <p:nvSpPr>
            <p:cNvPr id="15368" name="Text Box 9"/>
            <p:cNvSpPr txBox="1"/>
            <p:nvPr/>
          </p:nvSpPr>
          <p:spPr>
            <a:xfrm>
              <a:off x="576" y="3072"/>
              <a:ext cx="318" cy="369"/>
            </a:xfrm>
            <a:prstGeom prst="rect">
              <a:avLst/>
            </a:prstGeom>
            <a:noFill/>
            <a:ln w="9525">
              <a:noFill/>
            </a:ln>
          </p:spPr>
          <p:txBody>
            <a:bodyPr wrap="none" anchor="t">
              <a:spAutoFit/>
            </a:bodyPr>
            <a:lstStyle/>
            <a:p>
              <a:pPr defTabSz="1219200"/>
              <a:r>
                <a:rPr lang="en-US" altLang="zh-CN" sz="31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O</a:t>
              </a:r>
            </a:p>
          </p:txBody>
        </p:sp>
      </p:grpSp>
      <p:grpSp>
        <p:nvGrpSpPr>
          <p:cNvPr id="8" name="Group 10"/>
          <p:cNvGrpSpPr/>
          <p:nvPr/>
        </p:nvGrpSpPr>
        <p:grpSpPr>
          <a:xfrm>
            <a:off x="7251150" y="3671646"/>
            <a:ext cx="468739" cy="1317538"/>
            <a:chOff x="2285" y="1570"/>
            <a:chExt cx="296" cy="832"/>
          </a:xfrm>
        </p:grpSpPr>
        <p:sp>
          <p:nvSpPr>
            <p:cNvPr id="15370" name="Oval 11"/>
            <p:cNvSpPr/>
            <p:nvPr/>
          </p:nvSpPr>
          <p:spPr>
            <a:xfrm>
              <a:off x="2285" y="1570"/>
              <a:ext cx="96" cy="96"/>
            </a:xfrm>
            <a:prstGeom prst="ellipse">
              <a:avLst/>
            </a:prstGeom>
            <a:solidFill>
              <a:srgbClr val="FF0000"/>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5371" name="Group 12"/>
            <p:cNvGrpSpPr/>
            <p:nvPr/>
          </p:nvGrpSpPr>
          <p:grpSpPr>
            <a:xfrm>
              <a:off x="2318" y="1631"/>
              <a:ext cx="263" cy="771"/>
              <a:chOff x="2716" y="2356"/>
              <a:chExt cx="263" cy="771"/>
            </a:xfrm>
          </p:grpSpPr>
          <p:sp>
            <p:nvSpPr>
              <p:cNvPr id="15372" name="Line 13"/>
              <p:cNvSpPr/>
              <p:nvPr/>
            </p:nvSpPr>
            <p:spPr>
              <a:xfrm flipV="1">
                <a:off x="2716" y="2356"/>
                <a:ext cx="0" cy="720"/>
              </a:xfrm>
              <a:prstGeom prst="line">
                <a:avLst/>
              </a:prstGeom>
              <a:ln w="38100" cap="flat" cmpd="sng">
                <a:solidFill>
                  <a:schemeClr val="tx1"/>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73" name="Text Box 14"/>
              <p:cNvSpPr txBox="1"/>
              <p:nvPr/>
            </p:nvSpPr>
            <p:spPr>
              <a:xfrm>
                <a:off x="2733" y="2836"/>
                <a:ext cx="246" cy="291"/>
              </a:xfrm>
              <a:prstGeom prst="rect">
                <a:avLst/>
              </a:prstGeom>
              <a:noFill/>
              <a:ln w="9525">
                <a:noFill/>
              </a:ln>
            </p:spPr>
            <p:txBody>
              <a:bodyPr wrap="none" anchor="t">
                <a:spAutoFit/>
              </a:bodyPr>
              <a:lstStyle/>
              <a:p>
                <a:pPr defTabSz="1219200"/>
                <a:r>
                  <a:rPr lang="en-US" altLang="zh-CN" sz="2395" b="1" i="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sp>
        <p:nvSpPr>
          <p:cNvPr id="9" name="Text Box 21"/>
          <p:cNvSpPr txBox="1">
            <a:spLocks noChangeArrowheads="1"/>
          </p:cNvSpPr>
          <p:nvPr/>
        </p:nvSpPr>
        <p:spPr bwMode="auto">
          <a:xfrm>
            <a:off x="685049" y="2992686"/>
            <a:ext cx="4100870" cy="2862322"/>
          </a:xfrm>
          <a:prstGeom prst="rect">
            <a:avLst/>
          </a:prstGeom>
          <a:noFill/>
          <a:ln w="9525">
            <a:noFill/>
            <a:miter lim="800000"/>
          </a:ln>
        </p:spPr>
        <p:txBody>
          <a:bodyPr wrap="square">
            <a:spAutoFit/>
          </a:bodyPr>
          <a:lstStyle/>
          <a:p>
            <a:pPr defTabSz="1219200">
              <a:lnSpc>
                <a:spcPct val="150000"/>
              </a:lnSpc>
              <a:defRPr/>
            </a:pP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【思考】</a:t>
            </a:r>
            <a:r>
              <a:rPr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如果这个质点的振动方向向上，则波的传播方向又如何？</a:t>
            </a:r>
          </a:p>
          <a:p>
            <a:pPr defTabSz="1219200">
              <a:lnSpc>
                <a:spcPct val="150000"/>
              </a:lnSpc>
              <a:defRPr/>
            </a:pPr>
            <a:r>
              <a:rPr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如果已知这个质点做减速运动，则波的传播方向又如何？</a:t>
            </a:r>
          </a:p>
        </p:txBody>
      </p:sp>
      <p:sp>
        <p:nvSpPr>
          <p:cNvPr id="10" name="Text Box 3"/>
          <p:cNvSpPr txBox="1">
            <a:spLocks noChangeArrowheads="1"/>
          </p:cNvSpPr>
          <p:nvPr/>
        </p:nvSpPr>
        <p:spPr bwMode="auto">
          <a:xfrm>
            <a:off x="660400" y="1198966"/>
            <a:ext cx="8907640" cy="461665"/>
          </a:xfrm>
          <a:prstGeom prst="rect">
            <a:avLst/>
          </a:prstGeom>
          <a:noFill/>
          <a:ln w="9525">
            <a:noFill/>
            <a:miter lim="800000"/>
          </a:ln>
        </p:spPr>
        <p:txBody>
          <a:bodyPr>
            <a:spAutoFit/>
          </a:bodyPr>
          <a:lstStyle/>
          <a:p>
            <a:pPr defTabSz="1219200">
              <a:defRPr/>
            </a:pPr>
            <a:r>
              <a:rPr lang="zh-CN" altLang="en-US" sz="2400" dirty="0">
                <a:latin typeface="Arial" panose="020B0604020202020204" pitchFamily="34" charset="0"/>
                <a:ea typeface="思源黑体 CN Medium" panose="020B0600000000000000" pitchFamily="34" charset="-122"/>
                <a:sym typeface="Arial" panose="020B0604020202020204" pitchFamily="34" charset="0"/>
              </a:rPr>
              <a:t>题型</a:t>
            </a:r>
            <a:r>
              <a:rPr lang="en-US" altLang="zh-CN" sz="2400" dirty="0">
                <a:latin typeface="Arial" panose="020B0604020202020204" pitchFamily="34" charset="0"/>
                <a:ea typeface="思源黑体 CN Medium" panose="020B0600000000000000" pitchFamily="34" charset="-122"/>
                <a:sym typeface="Arial" panose="020B0604020202020204" pitchFamily="34" charset="0"/>
              </a:rPr>
              <a:t>2.</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 已知波形和质点的振动方向判断波的传播方向。</a:t>
            </a:r>
          </a:p>
        </p:txBody>
      </p:sp>
      <p:grpSp>
        <p:nvGrpSpPr>
          <p:cNvPr id="11" name="组合 19"/>
          <p:cNvGrpSpPr/>
          <p:nvPr/>
        </p:nvGrpSpPr>
        <p:grpSpPr>
          <a:xfrm>
            <a:off x="8549689" y="2776925"/>
            <a:ext cx="859884" cy="665104"/>
            <a:chOff x="3071802" y="1857364"/>
            <a:chExt cx="861985" cy="666782"/>
          </a:xfrm>
        </p:grpSpPr>
        <p:cxnSp>
          <p:nvCxnSpPr>
            <p:cNvPr id="12" name="直接箭头连接符 11"/>
            <p:cNvCxnSpPr/>
            <p:nvPr/>
          </p:nvCxnSpPr>
          <p:spPr>
            <a:xfrm>
              <a:off x="3071802" y="2357450"/>
              <a:ext cx="571482" cy="1588"/>
            </a:xfrm>
            <a:prstGeom prst="straightConnector1">
              <a:avLst/>
            </a:prstGeom>
            <a:ln w="38100">
              <a:solidFill>
                <a:srgbClr val="FF0066"/>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5378" name="Text Box 16"/>
            <p:cNvSpPr txBox="1">
              <a:spLocks noChangeAspect="1"/>
            </p:cNvSpPr>
            <p:nvPr/>
          </p:nvSpPr>
          <p:spPr>
            <a:xfrm>
              <a:off x="3286116" y="1857364"/>
              <a:ext cx="647671" cy="666782"/>
            </a:xfrm>
            <a:prstGeom prst="rect">
              <a:avLst/>
            </a:prstGeom>
            <a:noFill/>
            <a:ln w="38100">
              <a:noFill/>
            </a:ln>
          </p:spPr>
          <p:txBody>
            <a:bodyPr lIns="0" tIns="0" rIns="0" bIns="0" anchor="t"/>
            <a:lstStyle/>
            <a:p>
              <a:pPr algn="just" defTabSz="1219200"/>
              <a:r>
                <a:rPr lang="en-US" altLang="zh-CN" sz="3595" b="1" i="1" kern="0">
                  <a:solidFill>
                    <a:srgbClr val="FF0066"/>
                  </a:solidFill>
                  <a:latin typeface="Arial" panose="020B0604020202020204" pitchFamily="34" charset="0"/>
                  <a:ea typeface="思源黑体 CN Medium" panose="020B0600000000000000" pitchFamily="34" charset="-122"/>
                  <a:sym typeface="Arial" panose="020B0604020202020204" pitchFamily="34" charset="0"/>
                </a:rPr>
                <a:t>v</a:t>
              </a:r>
            </a:p>
          </p:txBody>
        </p:sp>
      </p:grpSp>
      <p:sp>
        <p:nvSpPr>
          <p:cNvPr id="21" name="文本框 20"/>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linds(horizont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ssolv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49"/>
          <p:cNvGrpSpPr/>
          <p:nvPr/>
        </p:nvGrpSpPr>
        <p:grpSpPr>
          <a:xfrm>
            <a:off x="5769281" y="3764150"/>
            <a:ext cx="4365931" cy="1897129"/>
            <a:chOff x="1876404" y="3548079"/>
            <a:chExt cx="4376738" cy="1901349"/>
          </a:xfrm>
        </p:grpSpPr>
        <p:sp>
          <p:nvSpPr>
            <p:cNvPr id="16386" name="Freeform 31"/>
            <p:cNvSpPr>
              <a:spLocks noChangeAspect="1"/>
            </p:cNvSpPr>
            <p:nvPr/>
          </p:nvSpPr>
          <p:spPr>
            <a:xfrm>
              <a:off x="2771754" y="3557128"/>
              <a:ext cx="3481388" cy="189230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7233" h="4005">
                  <a:moveTo>
                    <a:pt x="0" y="5"/>
                  </a:moveTo>
                  <a:cubicBezTo>
                    <a:pt x="66" y="10"/>
                    <a:pt x="133" y="15"/>
                    <a:pt x="200" y="35"/>
                  </a:cubicBezTo>
                  <a:cubicBezTo>
                    <a:pt x="267" y="55"/>
                    <a:pt x="333" y="86"/>
                    <a:pt x="400" y="126"/>
                  </a:cubicBezTo>
                  <a:cubicBezTo>
                    <a:pt x="467" y="166"/>
                    <a:pt x="533" y="215"/>
                    <a:pt x="600" y="273"/>
                  </a:cubicBezTo>
                  <a:cubicBezTo>
                    <a:pt x="667" y="331"/>
                    <a:pt x="733" y="399"/>
                    <a:pt x="800" y="473"/>
                  </a:cubicBezTo>
                  <a:cubicBezTo>
                    <a:pt x="867" y="547"/>
                    <a:pt x="933" y="630"/>
                    <a:pt x="1000" y="719"/>
                  </a:cubicBezTo>
                  <a:cubicBezTo>
                    <a:pt x="1067" y="808"/>
                    <a:pt x="1133" y="905"/>
                    <a:pt x="1200" y="1005"/>
                  </a:cubicBezTo>
                  <a:cubicBezTo>
                    <a:pt x="1267" y="1105"/>
                    <a:pt x="1333" y="1212"/>
                    <a:pt x="1400" y="1321"/>
                  </a:cubicBezTo>
                  <a:cubicBezTo>
                    <a:pt x="1467" y="1430"/>
                    <a:pt x="1533" y="1544"/>
                    <a:pt x="1600" y="1658"/>
                  </a:cubicBezTo>
                  <a:cubicBezTo>
                    <a:pt x="1667" y="1772"/>
                    <a:pt x="1733" y="1889"/>
                    <a:pt x="1800" y="2005"/>
                  </a:cubicBezTo>
                  <a:cubicBezTo>
                    <a:pt x="1867" y="2121"/>
                    <a:pt x="1933" y="2238"/>
                    <a:pt x="2000" y="2352"/>
                  </a:cubicBezTo>
                  <a:cubicBezTo>
                    <a:pt x="2067" y="2466"/>
                    <a:pt x="2133" y="2580"/>
                    <a:pt x="2200" y="2689"/>
                  </a:cubicBezTo>
                  <a:cubicBezTo>
                    <a:pt x="2267" y="2798"/>
                    <a:pt x="2333" y="2905"/>
                    <a:pt x="2400" y="3005"/>
                  </a:cubicBezTo>
                  <a:cubicBezTo>
                    <a:pt x="2467" y="3105"/>
                    <a:pt x="2533" y="3201"/>
                    <a:pt x="2600" y="3290"/>
                  </a:cubicBezTo>
                  <a:cubicBezTo>
                    <a:pt x="2667" y="3379"/>
                    <a:pt x="2733" y="3463"/>
                    <a:pt x="2800" y="3537"/>
                  </a:cubicBezTo>
                  <a:cubicBezTo>
                    <a:pt x="2867" y="3611"/>
                    <a:pt x="2933" y="3679"/>
                    <a:pt x="3000" y="3737"/>
                  </a:cubicBezTo>
                  <a:cubicBezTo>
                    <a:pt x="3067" y="3795"/>
                    <a:pt x="3133" y="3844"/>
                    <a:pt x="3200" y="3884"/>
                  </a:cubicBezTo>
                  <a:cubicBezTo>
                    <a:pt x="3267" y="3924"/>
                    <a:pt x="3333" y="3955"/>
                    <a:pt x="3400" y="3975"/>
                  </a:cubicBezTo>
                  <a:cubicBezTo>
                    <a:pt x="3467" y="3995"/>
                    <a:pt x="3533" y="4005"/>
                    <a:pt x="3600" y="4005"/>
                  </a:cubicBezTo>
                  <a:cubicBezTo>
                    <a:pt x="3667" y="4005"/>
                    <a:pt x="3733" y="3995"/>
                    <a:pt x="3800" y="3975"/>
                  </a:cubicBezTo>
                  <a:cubicBezTo>
                    <a:pt x="3867" y="3955"/>
                    <a:pt x="3933" y="3924"/>
                    <a:pt x="4000" y="3884"/>
                  </a:cubicBezTo>
                  <a:cubicBezTo>
                    <a:pt x="4067" y="3844"/>
                    <a:pt x="4133" y="3795"/>
                    <a:pt x="4200" y="3737"/>
                  </a:cubicBezTo>
                  <a:cubicBezTo>
                    <a:pt x="4267" y="3679"/>
                    <a:pt x="4333" y="3611"/>
                    <a:pt x="4400" y="3537"/>
                  </a:cubicBezTo>
                  <a:cubicBezTo>
                    <a:pt x="4467" y="3463"/>
                    <a:pt x="4533" y="3380"/>
                    <a:pt x="4600" y="3291"/>
                  </a:cubicBezTo>
                  <a:cubicBezTo>
                    <a:pt x="4667" y="3202"/>
                    <a:pt x="4733" y="3105"/>
                    <a:pt x="4800" y="3005"/>
                  </a:cubicBezTo>
                  <a:cubicBezTo>
                    <a:pt x="4867" y="2905"/>
                    <a:pt x="4933" y="2798"/>
                    <a:pt x="5000" y="2689"/>
                  </a:cubicBezTo>
                  <a:cubicBezTo>
                    <a:pt x="5067" y="2580"/>
                    <a:pt x="5133" y="2467"/>
                    <a:pt x="5200" y="2353"/>
                  </a:cubicBezTo>
                  <a:cubicBezTo>
                    <a:pt x="5267" y="2239"/>
                    <a:pt x="5333" y="2121"/>
                    <a:pt x="5400" y="2005"/>
                  </a:cubicBezTo>
                  <a:cubicBezTo>
                    <a:pt x="5467" y="1889"/>
                    <a:pt x="5533" y="1772"/>
                    <a:pt x="5600" y="1658"/>
                  </a:cubicBezTo>
                  <a:cubicBezTo>
                    <a:pt x="5667" y="1544"/>
                    <a:pt x="5733" y="1430"/>
                    <a:pt x="5800" y="1321"/>
                  </a:cubicBezTo>
                  <a:cubicBezTo>
                    <a:pt x="5867" y="1212"/>
                    <a:pt x="5933" y="1105"/>
                    <a:pt x="6000" y="1005"/>
                  </a:cubicBezTo>
                  <a:cubicBezTo>
                    <a:pt x="6067" y="905"/>
                    <a:pt x="6133" y="809"/>
                    <a:pt x="6200" y="720"/>
                  </a:cubicBezTo>
                  <a:cubicBezTo>
                    <a:pt x="6267" y="631"/>
                    <a:pt x="6333" y="547"/>
                    <a:pt x="6400" y="473"/>
                  </a:cubicBezTo>
                  <a:cubicBezTo>
                    <a:pt x="6467" y="399"/>
                    <a:pt x="6533" y="331"/>
                    <a:pt x="6600" y="273"/>
                  </a:cubicBezTo>
                  <a:cubicBezTo>
                    <a:pt x="6667" y="215"/>
                    <a:pt x="6733" y="166"/>
                    <a:pt x="6800" y="126"/>
                  </a:cubicBezTo>
                  <a:cubicBezTo>
                    <a:pt x="6867" y="86"/>
                    <a:pt x="6933" y="55"/>
                    <a:pt x="7000" y="35"/>
                  </a:cubicBezTo>
                  <a:cubicBezTo>
                    <a:pt x="7067" y="15"/>
                    <a:pt x="7167" y="10"/>
                    <a:pt x="7200" y="5"/>
                  </a:cubicBezTo>
                  <a:cubicBezTo>
                    <a:pt x="7233" y="0"/>
                    <a:pt x="7216" y="2"/>
                    <a:pt x="7200" y="5"/>
                  </a:cubicBezTo>
                </a:path>
              </a:pathLst>
            </a:custGeom>
            <a:noFill/>
            <a:ln w="38100" cap="flat" cmpd="sng">
              <a:solidFill>
                <a:srgbClr val="FF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6387" name="Freeform 33"/>
            <p:cNvSpPr/>
            <p:nvPr/>
          </p:nvSpPr>
          <p:spPr>
            <a:xfrm>
              <a:off x="1876404" y="3548079"/>
              <a:ext cx="914400" cy="91440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1833" h="2005">
                  <a:moveTo>
                    <a:pt x="0" y="2005"/>
                  </a:moveTo>
                  <a:cubicBezTo>
                    <a:pt x="66" y="1888"/>
                    <a:pt x="133" y="1772"/>
                    <a:pt x="200" y="1658"/>
                  </a:cubicBezTo>
                  <a:cubicBezTo>
                    <a:pt x="267" y="1544"/>
                    <a:pt x="333" y="1430"/>
                    <a:pt x="400" y="1321"/>
                  </a:cubicBezTo>
                  <a:cubicBezTo>
                    <a:pt x="467" y="1212"/>
                    <a:pt x="533" y="1105"/>
                    <a:pt x="600" y="1005"/>
                  </a:cubicBezTo>
                  <a:cubicBezTo>
                    <a:pt x="667" y="905"/>
                    <a:pt x="733" y="808"/>
                    <a:pt x="800" y="719"/>
                  </a:cubicBezTo>
                  <a:cubicBezTo>
                    <a:pt x="867" y="630"/>
                    <a:pt x="933" y="547"/>
                    <a:pt x="1000" y="473"/>
                  </a:cubicBezTo>
                  <a:cubicBezTo>
                    <a:pt x="1067" y="399"/>
                    <a:pt x="1133" y="331"/>
                    <a:pt x="1200" y="273"/>
                  </a:cubicBezTo>
                  <a:cubicBezTo>
                    <a:pt x="1267" y="215"/>
                    <a:pt x="1333" y="166"/>
                    <a:pt x="1400" y="126"/>
                  </a:cubicBezTo>
                  <a:cubicBezTo>
                    <a:pt x="1467" y="86"/>
                    <a:pt x="1533" y="55"/>
                    <a:pt x="1600" y="35"/>
                  </a:cubicBezTo>
                  <a:cubicBezTo>
                    <a:pt x="1667" y="15"/>
                    <a:pt x="1767" y="10"/>
                    <a:pt x="1800" y="5"/>
                  </a:cubicBezTo>
                  <a:cubicBezTo>
                    <a:pt x="1833" y="0"/>
                    <a:pt x="1816" y="2"/>
                    <a:pt x="1800" y="5"/>
                  </a:cubicBezTo>
                </a:path>
              </a:pathLst>
            </a:custGeom>
            <a:noFill/>
            <a:ln w="38100" cap="flat" cmpd="sng">
              <a:solidFill>
                <a:srgbClr val="FF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5" name="Text Box 21"/>
          <p:cNvSpPr txBox="1">
            <a:spLocks noChangeArrowheads="1"/>
          </p:cNvSpPr>
          <p:nvPr/>
        </p:nvSpPr>
        <p:spPr bwMode="auto">
          <a:xfrm>
            <a:off x="722722" y="2272083"/>
            <a:ext cx="10796178" cy="1015663"/>
          </a:xfrm>
          <a:prstGeom prst="rect">
            <a:avLst/>
          </a:prstGeom>
          <a:noFill/>
          <a:ln w="9525">
            <a:noFill/>
            <a:miter lim="800000"/>
          </a:ln>
        </p:spPr>
        <p:txBody>
          <a:bodyPr wrap="square">
            <a:spAutoFit/>
          </a:bodyPr>
          <a:lstStyle/>
          <a:p>
            <a:pPr defTabSz="1219200">
              <a:lnSpc>
                <a:spcPct val="150000"/>
              </a:lnSpc>
              <a:defRPr/>
            </a:pP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先找出两点（平衡位置和波峰及波谷特殊点）并确定其运动方向；然后确定经</a:t>
            </a:r>
            <a:r>
              <a:rPr kumimoji="1" lang="zh-CN" altLang="en-US"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时间内这两点所达到的位置；最后按正弦规律画出新的波形。</a:t>
            </a:r>
          </a:p>
        </p:txBody>
      </p:sp>
      <p:sp>
        <p:nvSpPr>
          <p:cNvPr id="6" name="Text Box 20"/>
          <p:cNvSpPr txBox="1">
            <a:spLocks noChangeArrowheads="1"/>
          </p:cNvSpPr>
          <p:nvPr/>
        </p:nvSpPr>
        <p:spPr bwMode="auto">
          <a:xfrm>
            <a:off x="622864" y="1804059"/>
            <a:ext cx="3135489" cy="461665"/>
          </a:xfrm>
          <a:prstGeom prst="rect">
            <a:avLst/>
          </a:prstGeom>
          <a:noFill/>
          <a:ln w="9525">
            <a:noFill/>
            <a:miter lim="800000"/>
          </a:ln>
        </p:spPr>
        <p:txBody>
          <a:bodyPr>
            <a:spAutoFit/>
          </a:bodyPr>
          <a:lstStyle/>
          <a:p>
            <a:pPr defTabSz="1219200">
              <a:spcBef>
                <a:spcPct val="50000"/>
              </a:spcBef>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⑴ </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特殊点法</a:t>
            </a:r>
          </a:p>
        </p:txBody>
      </p:sp>
      <p:grpSp>
        <p:nvGrpSpPr>
          <p:cNvPr id="7" name="组合 48"/>
          <p:cNvGrpSpPr/>
          <p:nvPr/>
        </p:nvGrpSpPr>
        <p:grpSpPr>
          <a:xfrm>
            <a:off x="1391530" y="3140237"/>
            <a:ext cx="9747671" cy="2785499"/>
            <a:chOff x="-2512183" y="2922602"/>
            <a:chExt cx="9771800" cy="2792414"/>
          </a:xfrm>
        </p:grpSpPr>
        <p:grpSp>
          <p:nvGrpSpPr>
            <p:cNvPr id="16391" name="组合 44"/>
            <p:cNvGrpSpPr/>
            <p:nvPr/>
          </p:nvGrpSpPr>
          <p:grpSpPr>
            <a:xfrm>
              <a:off x="1571604" y="2922602"/>
              <a:ext cx="5688013" cy="2792414"/>
              <a:chOff x="1571604" y="1928802"/>
              <a:chExt cx="5688013" cy="2792414"/>
            </a:xfrm>
          </p:grpSpPr>
          <p:grpSp>
            <p:nvGrpSpPr>
              <p:cNvPr id="16392" name="Group 3"/>
              <p:cNvGrpSpPr/>
              <p:nvPr/>
            </p:nvGrpSpPr>
            <p:grpSpPr>
              <a:xfrm>
                <a:off x="1571604" y="2143116"/>
                <a:ext cx="5688013" cy="2578100"/>
                <a:chOff x="1104" y="1152"/>
                <a:chExt cx="3583" cy="1624"/>
              </a:xfrm>
            </p:grpSpPr>
            <p:grpSp>
              <p:nvGrpSpPr>
                <p:cNvPr id="16393" name="xjh03-5-716:57:34"/>
                <p:cNvGrpSpPr>
                  <a:grpSpLocks noChangeAspect="1"/>
                </p:cNvGrpSpPr>
                <p:nvPr/>
              </p:nvGrpSpPr>
              <p:grpSpPr>
                <a:xfrm>
                  <a:off x="1290" y="1152"/>
                  <a:ext cx="3397" cy="1624"/>
                  <a:chOff x="4874" y="810"/>
                  <a:chExt cx="3692" cy="1917"/>
                </a:xfrm>
              </p:grpSpPr>
              <p:sp>
                <p:nvSpPr>
                  <p:cNvPr id="16394" name="Line 5"/>
                  <p:cNvSpPr>
                    <a:spLocks noChangeAspect="1"/>
                  </p:cNvSpPr>
                  <p:nvPr/>
                </p:nvSpPr>
                <p:spPr>
                  <a:xfrm flipV="1">
                    <a:off x="4876" y="855"/>
                    <a:ext cx="0" cy="1872"/>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395" name="Line 6"/>
                  <p:cNvSpPr>
                    <a:spLocks noChangeAspect="1"/>
                  </p:cNvSpPr>
                  <p:nvPr/>
                </p:nvSpPr>
                <p:spPr>
                  <a:xfrm>
                    <a:off x="4890" y="1812"/>
                    <a:ext cx="3074" cy="0"/>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6396" name="Group 7"/>
                  <p:cNvGrpSpPr>
                    <a:grpSpLocks noChangeAspect="1"/>
                  </p:cNvGrpSpPr>
                  <p:nvPr/>
                </p:nvGrpSpPr>
                <p:grpSpPr>
                  <a:xfrm>
                    <a:off x="4874" y="1782"/>
                    <a:ext cx="1800" cy="74"/>
                    <a:chOff x="3625" y="2760"/>
                    <a:chExt cx="480" cy="120"/>
                  </a:xfrm>
                </p:grpSpPr>
                <p:sp>
                  <p:nvSpPr>
                    <p:cNvPr id="16397" name="Line 8"/>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398" name="Line 9"/>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399" name="Line 10"/>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400" name="Line 11"/>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6401" name="Text Box 12"/>
                  <p:cNvSpPr txBox="1">
                    <a:spLocks noChangeAspect="1"/>
                  </p:cNvSpPr>
                  <p:nvPr/>
                </p:nvSpPr>
                <p:spPr>
                  <a:xfrm>
                    <a:off x="7726" y="1902"/>
                    <a:ext cx="840" cy="312"/>
                  </a:xfrm>
                  <a:prstGeom prst="rect">
                    <a:avLst/>
                  </a:prstGeom>
                  <a:noFill/>
                  <a:ln w="38100">
                    <a:noFill/>
                  </a:ln>
                </p:spPr>
                <p:txBody>
                  <a:bodyPr lIns="0" tIns="0" rIns="0" bIns="0" anchor="t"/>
                  <a:lstStyle/>
                  <a:p>
                    <a:pPr algn="just" defTabSz="1219200"/>
                    <a:r>
                      <a:rPr lang="en-US" altLang="zh-CN" sz="27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x/m</a:t>
                    </a:r>
                  </a:p>
                </p:txBody>
              </p:sp>
              <p:sp>
                <p:nvSpPr>
                  <p:cNvPr id="16402" name="Text Box 13"/>
                  <p:cNvSpPr txBox="1">
                    <a:spLocks noChangeAspect="1"/>
                  </p:cNvSpPr>
                  <p:nvPr/>
                </p:nvSpPr>
                <p:spPr>
                  <a:xfrm>
                    <a:off x="4966" y="810"/>
                    <a:ext cx="840" cy="312"/>
                  </a:xfrm>
                  <a:prstGeom prst="rect">
                    <a:avLst/>
                  </a:prstGeom>
                  <a:noFill/>
                  <a:ln w="38100">
                    <a:noFill/>
                  </a:ln>
                </p:spPr>
                <p:txBody>
                  <a:bodyPr lIns="0" tIns="0" rIns="0" bIns="0" anchor="t"/>
                  <a:lstStyle/>
                  <a:p>
                    <a:pPr algn="just" defTabSz="1219200"/>
                    <a:r>
                      <a:rPr lang="en-US" altLang="zh-CN" sz="27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y/m</a:t>
                    </a:r>
                  </a:p>
                </p:txBody>
              </p:sp>
              <p:grpSp>
                <p:nvGrpSpPr>
                  <p:cNvPr id="16403" name="Group 14"/>
                  <p:cNvGrpSpPr>
                    <a:grpSpLocks noChangeAspect="1"/>
                  </p:cNvGrpSpPr>
                  <p:nvPr/>
                </p:nvGrpSpPr>
                <p:grpSpPr>
                  <a:xfrm>
                    <a:off x="5474" y="1782"/>
                    <a:ext cx="1800" cy="74"/>
                    <a:chOff x="3625" y="2760"/>
                    <a:chExt cx="480" cy="120"/>
                  </a:xfrm>
                </p:grpSpPr>
                <p:sp>
                  <p:nvSpPr>
                    <p:cNvPr id="16404" name="Line 15"/>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405" name="Line 16"/>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406" name="Line 17"/>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407" name="Line 18"/>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6408" name="Freeform 19"/>
                  <p:cNvSpPr>
                    <a:spLocks noChangeAspect="1"/>
                  </p:cNvSpPr>
                  <p:nvPr/>
                </p:nvSpPr>
                <p:spPr>
                  <a:xfrm>
                    <a:off x="4896" y="1131"/>
                    <a:ext cx="2383" cy="140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0" t="0" r="0" b="0"/>
                    <a:pathLst>
                      <a:path w="7233" h="4005">
                        <a:moveTo>
                          <a:pt x="0" y="5"/>
                        </a:moveTo>
                        <a:cubicBezTo>
                          <a:pt x="66" y="10"/>
                          <a:pt x="133" y="15"/>
                          <a:pt x="200" y="35"/>
                        </a:cubicBezTo>
                        <a:cubicBezTo>
                          <a:pt x="267" y="55"/>
                          <a:pt x="333" y="86"/>
                          <a:pt x="400" y="126"/>
                        </a:cubicBezTo>
                        <a:cubicBezTo>
                          <a:pt x="467" y="166"/>
                          <a:pt x="533" y="215"/>
                          <a:pt x="600" y="273"/>
                        </a:cubicBezTo>
                        <a:cubicBezTo>
                          <a:pt x="667" y="331"/>
                          <a:pt x="733" y="399"/>
                          <a:pt x="800" y="473"/>
                        </a:cubicBezTo>
                        <a:cubicBezTo>
                          <a:pt x="867" y="547"/>
                          <a:pt x="933" y="630"/>
                          <a:pt x="1000" y="719"/>
                        </a:cubicBezTo>
                        <a:cubicBezTo>
                          <a:pt x="1067" y="808"/>
                          <a:pt x="1133" y="905"/>
                          <a:pt x="1200" y="1005"/>
                        </a:cubicBezTo>
                        <a:cubicBezTo>
                          <a:pt x="1267" y="1105"/>
                          <a:pt x="1333" y="1212"/>
                          <a:pt x="1400" y="1321"/>
                        </a:cubicBezTo>
                        <a:cubicBezTo>
                          <a:pt x="1467" y="1430"/>
                          <a:pt x="1533" y="1544"/>
                          <a:pt x="1600" y="1658"/>
                        </a:cubicBezTo>
                        <a:cubicBezTo>
                          <a:pt x="1667" y="1772"/>
                          <a:pt x="1733" y="1889"/>
                          <a:pt x="1800" y="2005"/>
                        </a:cubicBezTo>
                        <a:cubicBezTo>
                          <a:pt x="1867" y="2121"/>
                          <a:pt x="1933" y="2238"/>
                          <a:pt x="2000" y="2352"/>
                        </a:cubicBezTo>
                        <a:cubicBezTo>
                          <a:pt x="2067" y="2466"/>
                          <a:pt x="2133" y="2580"/>
                          <a:pt x="2200" y="2689"/>
                        </a:cubicBezTo>
                        <a:cubicBezTo>
                          <a:pt x="2267" y="2798"/>
                          <a:pt x="2333" y="2905"/>
                          <a:pt x="2400" y="3005"/>
                        </a:cubicBezTo>
                        <a:cubicBezTo>
                          <a:pt x="2467" y="3105"/>
                          <a:pt x="2533" y="3201"/>
                          <a:pt x="2600" y="3290"/>
                        </a:cubicBezTo>
                        <a:cubicBezTo>
                          <a:pt x="2667" y="3379"/>
                          <a:pt x="2733" y="3463"/>
                          <a:pt x="2800" y="3537"/>
                        </a:cubicBezTo>
                        <a:cubicBezTo>
                          <a:pt x="2867" y="3611"/>
                          <a:pt x="2933" y="3679"/>
                          <a:pt x="3000" y="3737"/>
                        </a:cubicBezTo>
                        <a:cubicBezTo>
                          <a:pt x="3067" y="3795"/>
                          <a:pt x="3133" y="3844"/>
                          <a:pt x="3200" y="3884"/>
                        </a:cubicBezTo>
                        <a:cubicBezTo>
                          <a:pt x="3267" y="3924"/>
                          <a:pt x="3333" y="3955"/>
                          <a:pt x="3400" y="3975"/>
                        </a:cubicBezTo>
                        <a:cubicBezTo>
                          <a:pt x="3467" y="3995"/>
                          <a:pt x="3533" y="4005"/>
                          <a:pt x="3600" y="4005"/>
                        </a:cubicBezTo>
                        <a:cubicBezTo>
                          <a:pt x="3667" y="4005"/>
                          <a:pt x="3733" y="3995"/>
                          <a:pt x="3800" y="3975"/>
                        </a:cubicBezTo>
                        <a:cubicBezTo>
                          <a:pt x="3867" y="3955"/>
                          <a:pt x="3933" y="3924"/>
                          <a:pt x="4000" y="3884"/>
                        </a:cubicBezTo>
                        <a:cubicBezTo>
                          <a:pt x="4067" y="3844"/>
                          <a:pt x="4133" y="3795"/>
                          <a:pt x="4200" y="3737"/>
                        </a:cubicBezTo>
                        <a:cubicBezTo>
                          <a:pt x="4267" y="3679"/>
                          <a:pt x="4333" y="3611"/>
                          <a:pt x="4400" y="3537"/>
                        </a:cubicBezTo>
                        <a:cubicBezTo>
                          <a:pt x="4467" y="3463"/>
                          <a:pt x="4533" y="3380"/>
                          <a:pt x="4600" y="3291"/>
                        </a:cubicBezTo>
                        <a:cubicBezTo>
                          <a:pt x="4667" y="3202"/>
                          <a:pt x="4733" y="3105"/>
                          <a:pt x="4800" y="3005"/>
                        </a:cubicBezTo>
                        <a:cubicBezTo>
                          <a:pt x="4867" y="2905"/>
                          <a:pt x="4933" y="2798"/>
                          <a:pt x="5000" y="2689"/>
                        </a:cubicBezTo>
                        <a:cubicBezTo>
                          <a:pt x="5067" y="2580"/>
                          <a:pt x="5133" y="2467"/>
                          <a:pt x="5200" y="2353"/>
                        </a:cubicBezTo>
                        <a:cubicBezTo>
                          <a:pt x="5267" y="2239"/>
                          <a:pt x="5333" y="2121"/>
                          <a:pt x="5400" y="2005"/>
                        </a:cubicBezTo>
                        <a:cubicBezTo>
                          <a:pt x="5467" y="1889"/>
                          <a:pt x="5533" y="1772"/>
                          <a:pt x="5600" y="1658"/>
                        </a:cubicBezTo>
                        <a:cubicBezTo>
                          <a:pt x="5667" y="1544"/>
                          <a:pt x="5733" y="1430"/>
                          <a:pt x="5800" y="1321"/>
                        </a:cubicBezTo>
                        <a:cubicBezTo>
                          <a:pt x="5867" y="1212"/>
                          <a:pt x="5933" y="1105"/>
                          <a:pt x="6000" y="1005"/>
                        </a:cubicBezTo>
                        <a:cubicBezTo>
                          <a:pt x="6067" y="905"/>
                          <a:pt x="6133" y="809"/>
                          <a:pt x="6200" y="720"/>
                        </a:cubicBezTo>
                        <a:cubicBezTo>
                          <a:pt x="6267" y="631"/>
                          <a:pt x="6333" y="547"/>
                          <a:pt x="6400" y="473"/>
                        </a:cubicBezTo>
                        <a:cubicBezTo>
                          <a:pt x="6467" y="399"/>
                          <a:pt x="6533" y="331"/>
                          <a:pt x="6600" y="273"/>
                        </a:cubicBezTo>
                        <a:cubicBezTo>
                          <a:pt x="6667" y="215"/>
                          <a:pt x="6733" y="166"/>
                          <a:pt x="6800" y="126"/>
                        </a:cubicBezTo>
                        <a:cubicBezTo>
                          <a:pt x="6867" y="86"/>
                          <a:pt x="6933" y="55"/>
                          <a:pt x="7000" y="35"/>
                        </a:cubicBezTo>
                        <a:cubicBezTo>
                          <a:pt x="7067" y="15"/>
                          <a:pt x="7167" y="10"/>
                          <a:pt x="7200" y="5"/>
                        </a:cubicBezTo>
                        <a:cubicBezTo>
                          <a:pt x="7233" y="0"/>
                          <a:pt x="7216" y="2"/>
                          <a:pt x="7200" y="5"/>
                        </a:cubicBezTo>
                      </a:path>
                    </a:pathLst>
                  </a:custGeom>
                  <a:noFill/>
                  <a:ln w="38100" cap="flat" cmpd="sng">
                    <a:solidFill>
                      <a:srgbClr val="00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6409" name="Text Box 20"/>
                <p:cNvSpPr txBox="1">
                  <a:spLocks noChangeAspect="1"/>
                </p:cNvSpPr>
                <p:nvPr/>
              </p:nvSpPr>
              <p:spPr>
                <a:xfrm>
                  <a:off x="1104" y="1843"/>
                  <a:ext cx="368" cy="331"/>
                </a:xfrm>
                <a:prstGeom prst="rect">
                  <a:avLst/>
                </a:prstGeom>
                <a:noFill/>
                <a:ln w="38100">
                  <a:noFill/>
                </a:ln>
              </p:spPr>
              <p:txBody>
                <a:bodyPr lIns="0" tIns="0" rIns="0" bIns="0" anchor="t"/>
                <a:lstStyle/>
                <a:p>
                  <a:pPr algn="just" defTabSz="1219200"/>
                  <a:r>
                    <a:rPr lang="en-US" altLang="zh-CN" sz="27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0</a:t>
                  </a:r>
                </a:p>
              </p:txBody>
            </p:sp>
            <p:sp>
              <p:nvSpPr>
                <p:cNvPr id="16410" name="Text Box 21"/>
                <p:cNvSpPr txBox="1">
                  <a:spLocks noChangeAspect="1"/>
                </p:cNvSpPr>
                <p:nvPr/>
              </p:nvSpPr>
              <p:spPr>
                <a:xfrm>
                  <a:off x="1737" y="2030"/>
                  <a:ext cx="368" cy="331"/>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a:t>
                  </a:r>
                </a:p>
              </p:txBody>
            </p:sp>
            <p:sp>
              <p:nvSpPr>
                <p:cNvPr id="16411" name="Text Box 22"/>
                <p:cNvSpPr txBox="1">
                  <a:spLocks noChangeAspect="1"/>
                </p:cNvSpPr>
                <p:nvPr/>
              </p:nvSpPr>
              <p:spPr>
                <a:xfrm>
                  <a:off x="2326" y="2059"/>
                  <a:ext cx="368" cy="331"/>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16412" name="Text Box 23"/>
                <p:cNvSpPr txBox="1">
                  <a:spLocks noChangeAspect="1"/>
                </p:cNvSpPr>
                <p:nvPr/>
              </p:nvSpPr>
              <p:spPr>
                <a:xfrm>
                  <a:off x="2917" y="2059"/>
                  <a:ext cx="368" cy="331"/>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3</a:t>
                  </a:r>
                </a:p>
              </p:txBody>
            </p:sp>
            <p:sp>
              <p:nvSpPr>
                <p:cNvPr id="16413" name="Text Box 24"/>
                <p:cNvSpPr txBox="1">
                  <a:spLocks noChangeAspect="1"/>
                </p:cNvSpPr>
                <p:nvPr/>
              </p:nvSpPr>
              <p:spPr>
                <a:xfrm>
                  <a:off x="3434" y="2030"/>
                  <a:ext cx="369" cy="331"/>
                </a:xfrm>
                <a:prstGeom prst="rect">
                  <a:avLst/>
                </a:prstGeom>
                <a:noFill/>
                <a:ln w="38100">
                  <a:noFill/>
                </a:ln>
              </p:spPr>
              <p:txBody>
                <a:bodyPr lIns="0" tIns="0" rIns="0" bIns="0" anchor="t"/>
                <a:lstStyle/>
                <a:p>
                  <a:pPr algn="just" defTabSz="1219200"/>
                  <a:r>
                    <a:rPr lang="en-US" altLang="zh-CN" sz="27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4</a:t>
                  </a:r>
                </a:p>
              </p:txBody>
            </p:sp>
          </p:grpSp>
          <p:grpSp>
            <p:nvGrpSpPr>
              <p:cNvPr id="16414" name="组合 41"/>
              <p:cNvGrpSpPr/>
              <p:nvPr/>
            </p:nvGrpSpPr>
            <p:grpSpPr>
              <a:xfrm>
                <a:off x="3500430" y="1928802"/>
                <a:ext cx="861985" cy="666782"/>
                <a:chOff x="3071802" y="1857364"/>
                <a:chExt cx="861985" cy="666782"/>
              </a:xfrm>
            </p:grpSpPr>
            <p:cxnSp>
              <p:nvCxnSpPr>
                <p:cNvPr id="8" name="直接箭头连接符 7"/>
                <p:cNvCxnSpPr/>
                <p:nvPr/>
              </p:nvCxnSpPr>
              <p:spPr>
                <a:xfrm>
                  <a:off x="3071789" y="2357412"/>
                  <a:ext cx="571500" cy="1588"/>
                </a:xfrm>
                <a:prstGeom prst="straightConnector1">
                  <a:avLst/>
                </a:prstGeom>
                <a:ln w="38100">
                  <a:solidFill>
                    <a:srgbClr val="3366FF"/>
                  </a:solidFill>
                  <a:tailEnd type="arrow"/>
                </a:ln>
              </p:spPr>
              <p:style>
                <a:lnRef idx="1">
                  <a:schemeClr val="accent1"/>
                </a:lnRef>
                <a:fillRef idx="0">
                  <a:schemeClr val="accent1"/>
                </a:fillRef>
                <a:effectRef idx="0">
                  <a:schemeClr val="accent1"/>
                </a:effectRef>
                <a:fontRef idx="minor">
                  <a:schemeClr val="tx1"/>
                </a:fontRef>
              </p:style>
            </p:cxnSp>
            <p:sp>
              <p:nvSpPr>
                <p:cNvPr id="16416" name="Text Box 16"/>
                <p:cNvSpPr txBox="1">
                  <a:spLocks noChangeAspect="1"/>
                </p:cNvSpPr>
                <p:nvPr/>
              </p:nvSpPr>
              <p:spPr>
                <a:xfrm>
                  <a:off x="3286116" y="1857364"/>
                  <a:ext cx="647671" cy="666782"/>
                </a:xfrm>
                <a:prstGeom prst="rect">
                  <a:avLst/>
                </a:prstGeom>
                <a:noFill/>
                <a:ln w="38100">
                  <a:noFill/>
                </a:ln>
              </p:spPr>
              <p:txBody>
                <a:bodyPr lIns="0" tIns="0" rIns="0" bIns="0" anchor="t"/>
                <a:lstStyle/>
                <a:p>
                  <a:pPr algn="just" defTabSz="1219200"/>
                  <a:r>
                    <a:rPr lang="en-US" altLang="zh-CN" sz="3595" b="1" i="1" kern="0">
                      <a:solidFill>
                        <a:srgbClr val="0033CC"/>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sp>
          <p:nvSpPr>
            <p:cNvPr id="9" name="矩形 8"/>
            <p:cNvSpPr/>
            <p:nvPr/>
          </p:nvSpPr>
          <p:spPr>
            <a:xfrm>
              <a:off x="-2512183" y="4113967"/>
              <a:ext cx="3672250" cy="462811"/>
            </a:xfrm>
            <a:prstGeom prst="rect">
              <a:avLst/>
            </a:prstGeom>
          </p:spPr>
          <p:txBody>
            <a:bodyPr wrap="none">
              <a:spAutoFit/>
            </a:bodyPr>
            <a:lstStyle/>
            <a:p>
              <a:pPr defTabSz="1219200" fontAlgn="base">
                <a:spcBef>
                  <a:spcPct val="0"/>
                </a:spcBef>
                <a:spcAft>
                  <a:spcPct val="0"/>
                </a:spcAft>
                <a:defRPr/>
              </a:pPr>
              <a:r>
                <a:rPr lang="zh-CN" altLang="en-US" sz="240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画出再经</a:t>
              </a:r>
              <a:r>
                <a:rPr lang="en-US" altLang="zh-CN" sz="2400" i="1"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en-US" altLang="zh-CN" sz="240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400" i="1"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en-US" altLang="zh-CN" sz="240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/4</a:t>
              </a:r>
              <a:r>
                <a:rPr lang="zh-CN" altLang="en-US" sz="240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时的波形图</a:t>
              </a:r>
            </a:p>
          </p:txBody>
        </p:sp>
      </p:grpSp>
      <p:grpSp>
        <p:nvGrpSpPr>
          <p:cNvPr id="14" name="组合 50"/>
          <p:cNvGrpSpPr/>
          <p:nvPr/>
        </p:nvGrpSpPr>
        <p:grpSpPr>
          <a:xfrm>
            <a:off x="6391628" y="3974766"/>
            <a:ext cx="684107" cy="1013675"/>
            <a:chOff x="5201972" y="4728952"/>
            <a:chExt cx="685800" cy="1015847"/>
          </a:xfrm>
        </p:grpSpPr>
        <p:sp>
          <p:nvSpPr>
            <p:cNvPr id="16419" name="Text Box 75"/>
            <p:cNvSpPr txBox="1"/>
            <p:nvPr/>
          </p:nvSpPr>
          <p:spPr>
            <a:xfrm>
              <a:off x="5201972" y="4728952"/>
              <a:ext cx="685800" cy="1015847"/>
            </a:xfrm>
            <a:prstGeom prst="rect">
              <a:avLst/>
            </a:prstGeom>
            <a:noFill/>
            <a:ln w="9525">
              <a:noFill/>
            </a:ln>
          </p:spPr>
          <p:txBody>
            <a:bodyPr anchor="t">
              <a:spAutoFit/>
            </a:bodyPr>
            <a:lstStyle/>
            <a:p>
              <a:pPr defTabSz="1219200">
                <a:spcBef>
                  <a:spcPct val="50000"/>
                </a:spcBef>
              </a:pPr>
              <a:r>
                <a:rPr lang="zh-CN" altLang="en-US" sz="5985" b="1" kern="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6420" name="TextBox 52"/>
            <p:cNvSpPr txBox="1"/>
            <p:nvPr/>
          </p:nvSpPr>
          <p:spPr>
            <a:xfrm>
              <a:off x="5286380" y="5014704"/>
              <a:ext cx="500065" cy="461562"/>
            </a:xfrm>
            <a:prstGeom prst="rect">
              <a:avLst/>
            </a:prstGeom>
            <a:noFill/>
            <a:ln w="9525">
              <a:noFill/>
            </a:ln>
          </p:spPr>
          <p:txBody>
            <a:bodyPr anchor="t">
              <a:spAutoFit/>
            </a:bodyPr>
            <a:lstStyle/>
            <a:p>
              <a:pPr defTabSz="1219200"/>
              <a:r>
                <a:rPr lang="en-US" altLang="zh-CN" sz="2395" b="1" i="1" kern="0">
                  <a:solidFill>
                    <a:srgbClr val="0033CC"/>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endParaRPr lang="en-US" altLang="zh-CN" sz="2395" b="1" i="1" kern="0" dirty="0">
                <a:solidFill>
                  <a:srgbClr val="0033CC"/>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grpSp>
      <p:grpSp>
        <p:nvGrpSpPr>
          <p:cNvPr id="15" name="组合 56"/>
          <p:cNvGrpSpPr/>
          <p:nvPr/>
        </p:nvGrpSpPr>
        <p:grpSpPr>
          <a:xfrm>
            <a:off x="6442303" y="3048373"/>
            <a:ext cx="804459" cy="1013675"/>
            <a:chOff x="5201972" y="4728952"/>
            <a:chExt cx="805694" cy="1015846"/>
          </a:xfrm>
        </p:grpSpPr>
        <p:sp>
          <p:nvSpPr>
            <p:cNvPr id="16422" name="Text Box 75"/>
            <p:cNvSpPr txBox="1"/>
            <p:nvPr/>
          </p:nvSpPr>
          <p:spPr>
            <a:xfrm>
              <a:off x="5201972" y="4728952"/>
              <a:ext cx="685800" cy="1015846"/>
            </a:xfrm>
            <a:prstGeom prst="rect">
              <a:avLst/>
            </a:prstGeom>
            <a:noFill/>
            <a:ln w="9525">
              <a:noFill/>
            </a:ln>
          </p:spPr>
          <p:txBody>
            <a:bodyPr anchor="t">
              <a:spAutoFit/>
            </a:bodyPr>
            <a:lstStyle/>
            <a:p>
              <a:pPr defTabSz="1219200">
                <a:spcBef>
                  <a:spcPct val="50000"/>
                </a:spcBef>
              </a:pPr>
              <a:r>
                <a:rPr lang="zh-CN" altLang="en-US" sz="5985" b="1" kern="0"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6" name="TextBox 58"/>
            <p:cNvSpPr txBox="1"/>
            <p:nvPr/>
          </p:nvSpPr>
          <p:spPr>
            <a:xfrm>
              <a:off x="5293961" y="5008258"/>
              <a:ext cx="713705" cy="461562"/>
            </a:xfrm>
            <a:prstGeom prst="rect">
              <a:avLst/>
            </a:prstGeom>
            <a:noFill/>
          </p:spPr>
          <p:txBody>
            <a:bodyPr>
              <a:spAutoFit/>
            </a:bodyPr>
            <a:lstStyle/>
            <a:p>
              <a:pPr defTabSz="1219200">
                <a:defRPr/>
              </a:pPr>
              <a:r>
                <a:rPr kumimoji="1" lang="en-US" altLang="zh-CN" sz="2395" b="1" i="1" dirty="0">
                  <a:solidFill>
                    <a:srgbClr val="FF0066"/>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P</a:t>
              </a:r>
              <a:r>
                <a:rPr kumimoji="1" lang="en-US" altLang="zh-CN" sz="2395" b="1"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a:t>
              </a:r>
            </a:p>
          </p:txBody>
        </p:sp>
      </p:grpSp>
      <p:grpSp>
        <p:nvGrpSpPr>
          <p:cNvPr id="17" name="组合 59"/>
          <p:cNvGrpSpPr/>
          <p:nvPr/>
        </p:nvGrpSpPr>
        <p:grpSpPr>
          <a:xfrm>
            <a:off x="7275267" y="4942334"/>
            <a:ext cx="684107" cy="1013675"/>
            <a:chOff x="5201972" y="4728952"/>
            <a:chExt cx="685800" cy="1015847"/>
          </a:xfrm>
        </p:grpSpPr>
        <p:sp>
          <p:nvSpPr>
            <p:cNvPr id="16425" name="Text Box 75"/>
            <p:cNvSpPr txBox="1"/>
            <p:nvPr/>
          </p:nvSpPr>
          <p:spPr>
            <a:xfrm>
              <a:off x="5201972" y="4728952"/>
              <a:ext cx="685800" cy="1015847"/>
            </a:xfrm>
            <a:prstGeom prst="rect">
              <a:avLst/>
            </a:prstGeom>
            <a:noFill/>
            <a:ln w="9525">
              <a:noFill/>
            </a:ln>
          </p:spPr>
          <p:txBody>
            <a:bodyPr anchor="t">
              <a:spAutoFit/>
            </a:bodyPr>
            <a:lstStyle/>
            <a:p>
              <a:pPr defTabSz="1219200">
                <a:spcBef>
                  <a:spcPct val="50000"/>
                </a:spcBef>
              </a:pPr>
              <a:r>
                <a:rPr lang="zh-CN" altLang="en-US" sz="5985" b="1" kern="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6426" name="TextBox 61"/>
            <p:cNvSpPr txBox="1"/>
            <p:nvPr/>
          </p:nvSpPr>
          <p:spPr>
            <a:xfrm>
              <a:off x="5286380" y="5014704"/>
              <a:ext cx="500065" cy="461562"/>
            </a:xfrm>
            <a:prstGeom prst="rect">
              <a:avLst/>
            </a:prstGeom>
            <a:noFill/>
            <a:ln w="9525">
              <a:noFill/>
            </a:ln>
          </p:spPr>
          <p:txBody>
            <a:bodyPr anchor="t">
              <a:spAutoFit/>
            </a:bodyPr>
            <a:lstStyle/>
            <a:p>
              <a:pPr defTabSz="1219200"/>
              <a:r>
                <a:rPr lang="en-US" altLang="zh-CN" sz="2395" b="1" i="1" kern="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Q</a:t>
              </a:r>
              <a:endParaRPr lang="en-US" altLang="zh-CN" sz="2395" b="1" i="1"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grpSp>
      <p:grpSp>
        <p:nvGrpSpPr>
          <p:cNvPr id="18" name="组合 65"/>
          <p:cNvGrpSpPr/>
          <p:nvPr/>
        </p:nvGrpSpPr>
        <p:grpSpPr>
          <a:xfrm>
            <a:off x="7276849" y="4000103"/>
            <a:ext cx="795256" cy="1013675"/>
            <a:chOff x="5201972" y="4728952"/>
            <a:chExt cx="798047" cy="1015847"/>
          </a:xfrm>
        </p:grpSpPr>
        <p:sp>
          <p:nvSpPr>
            <p:cNvPr id="16428" name="Text Box 75"/>
            <p:cNvSpPr txBox="1"/>
            <p:nvPr/>
          </p:nvSpPr>
          <p:spPr>
            <a:xfrm>
              <a:off x="5201972" y="4728952"/>
              <a:ext cx="685800" cy="1015847"/>
            </a:xfrm>
            <a:prstGeom prst="rect">
              <a:avLst/>
            </a:prstGeom>
            <a:noFill/>
            <a:ln w="9525">
              <a:noFill/>
            </a:ln>
          </p:spPr>
          <p:txBody>
            <a:bodyPr anchor="t">
              <a:spAutoFit/>
            </a:bodyPr>
            <a:lstStyle/>
            <a:p>
              <a:pPr defTabSz="1219200">
                <a:spcBef>
                  <a:spcPct val="50000"/>
                </a:spcBef>
              </a:pPr>
              <a:r>
                <a:rPr lang="zh-CN" altLang="en-US" sz="5985" b="1" kern="0" dirty="0">
                  <a:solidFill>
                    <a:srgbClr val="FF0066"/>
                  </a:solidFill>
                  <a:latin typeface="Arial" panose="020B0604020202020204" pitchFamily="34" charset="0"/>
                  <a:ea typeface="思源黑体 CN Medium" panose="020B0600000000000000" pitchFamily="34" charset="-122"/>
                  <a:sym typeface="Arial" panose="020B0604020202020204" pitchFamily="34" charset="0"/>
                </a:rPr>
                <a:t>．</a:t>
              </a:r>
            </a:p>
          </p:txBody>
        </p:sp>
        <p:sp>
          <p:nvSpPr>
            <p:cNvPr id="19" name="TextBox 67"/>
            <p:cNvSpPr txBox="1"/>
            <p:nvPr/>
          </p:nvSpPr>
          <p:spPr>
            <a:xfrm>
              <a:off x="5284906" y="4936138"/>
              <a:ext cx="715113" cy="461562"/>
            </a:xfrm>
            <a:prstGeom prst="rect">
              <a:avLst/>
            </a:prstGeom>
            <a:noFill/>
          </p:spPr>
          <p:txBody>
            <a:bodyPr>
              <a:spAutoFit/>
            </a:bodyPr>
            <a:lstStyle/>
            <a:p>
              <a:pPr defTabSz="1219200">
                <a:defRPr/>
              </a:pPr>
              <a:r>
                <a:rPr kumimoji="1" lang="en-US" altLang="zh-CN" sz="2395" b="1" i="1" dirty="0">
                  <a:solidFill>
                    <a:srgbClr val="0070C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Q′</a:t>
              </a:r>
            </a:p>
          </p:txBody>
        </p:sp>
      </p:grpSp>
      <p:sp>
        <p:nvSpPr>
          <p:cNvPr id="20" name="Text Box 2"/>
          <p:cNvSpPr txBox="1">
            <a:spLocks noChangeArrowheads="1"/>
          </p:cNvSpPr>
          <p:nvPr/>
        </p:nvSpPr>
        <p:spPr bwMode="auto">
          <a:xfrm>
            <a:off x="592737" y="1281928"/>
            <a:ext cx="4703233" cy="461665"/>
          </a:xfrm>
          <a:prstGeom prst="rect">
            <a:avLst/>
          </a:prstGeom>
          <a:noFill/>
          <a:ln w="9525">
            <a:noFill/>
            <a:miter lim="800000"/>
          </a:ln>
        </p:spPr>
        <p:txBody>
          <a:bodyPr>
            <a:spAutoFit/>
          </a:bodyPr>
          <a:lstStyle/>
          <a:p>
            <a:pPr defTabSz="1219200">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求波在任意时刻的波形图</a:t>
            </a:r>
          </a:p>
        </p:txBody>
      </p:sp>
      <p:sp>
        <p:nvSpPr>
          <p:cNvPr id="48" name="文本框 47"/>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linds(horizontal)">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1"/>
          <p:cNvSpPr>
            <a:spLocks noChangeAspect="1"/>
          </p:cNvSpPr>
          <p:nvPr/>
        </p:nvSpPr>
        <p:spPr>
          <a:xfrm>
            <a:off x="6393180" y="3601978"/>
            <a:ext cx="3472792" cy="1887628"/>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7233" h="4005">
                <a:moveTo>
                  <a:pt x="0" y="5"/>
                </a:moveTo>
                <a:cubicBezTo>
                  <a:pt x="66" y="10"/>
                  <a:pt x="133" y="15"/>
                  <a:pt x="200" y="35"/>
                </a:cubicBezTo>
                <a:cubicBezTo>
                  <a:pt x="267" y="55"/>
                  <a:pt x="333" y="86"/>
                  <a:pt x="400" y="126"/>
                </a:cubicBezTo>
                <a:cubicBezTo>
                  <a:pt x="467" y="166"/>
                  <a:pt x="533" y="215"/>
                  <a:pt x="600" y="273"/>
                </a:cubicBezTo>
                <a:cubicBezTo>
                  <a:pt x="667" y="331"/>
                  <a:pt x="733" y="399"/>
                  <a:pt x="800" y="473"/>
                </a:cubicBezTo>
                <a:cubicBezTo>
                  <a:pt x="867" y="547"/>
                  <a:pt x="933" y="630"/>
                  <a:pt x="1000" y="719"/>
                </a:cubicBezTo>
                <a:cubicBezTo>
                  <a:pt x="1067" y="808"/>
                  <a:pt x="1133" y="905"/>
                  <a:pt x="1200" y="1005"/>
                </a:cubicBezTo>
                <a:cubicBezTo>
                  <a:pt x="1267" y="1105"/>
                  <a:pt x="1333" y="1212"/>
                  <a:pt x="1400" y="1321"/>
                </a:cubicBezTo>
                <a:cubicBezTo>
                  <a:pt x="1467" y="1430"/>
                  <a:pt x="1533" y="1544"/>
                  <a:pt x="1600" y="1658"/>
                </a:cubicBezTo>
                <a:cubicBezTo>
                  <a:pt x="1667" y="1772"/>
                  <a:pt x="1733" y="1889"/>
                  <a:pt x="1800" y="2005"/>
                </a:cubicBezTo>
                <a:cubicBezTo>
                  <a:pt x="1867" y="2121"/>
                  <a:pt x="1933" y="2238"/>
                  <a:pt x="2000" y="2352"/>
                </a:cubicBezTo>
                <a:cubicBezTo>
                  <a:pt x="2067" y="2466"/>
                  <a:pt x="2133" y="2580"/>
                  <a:pt x="2200" y="2689"/>
                </a:cubicBezTo>
                <a:cubicBezTo>
                  <a:pt x="2267" y="2798"/>
                  <a:pt x="2333" y="2905"/>
                  <a:pt x="2400" y="3005"/>
                </a:cubicBezTo>
                <a:cubicBezTo>
                  <a:pt x="2467" y="3105"/>
                  <a:pt x="2533" y="3201"/>
                  <a:pt x="2600" y="3290"/>
                </a:cubicBezTo>
                <a:cubicBezTo>
                  <a:pt x="2667" y="3379"/>
                  <a:pt x="2733" y="3463"/>
                  <a:pt x="2800" y="3537"/>
                </a:cubicBezTo>
                <a:cubicBezTo>
                  <a:pt x="2867" y="3611"/>
                  <a:pt x="2933" y="3679"/>
                  <a:pt x="3000" y="3737"/>
                </a:cubicBezTo>
                <a:cubicBezTo>
                  <a:pt x="3067" y="3795"/>
                  <a:pt x="3133" y="3844"/>
                  <a:pt x="3200" y="3884"/>
                </a:cubicBezTo>
                <a:cubicBezTo>
                  <a:pt x="3267" y="3924"/>
                  <a:pt x="3333" y="3955"/>
                  <a:pt x="3400" y="3975"/>
                </a:cubicBezTo>
                <a:cubicBezTo>
                  <a:pt x="3467" y="3995"/>
                  <a:pt x="3533" y="4005"/>
                  <a:pt x="3600" y="4005"/>
                </a:cubicBezTo>
                <a:cubicBezTo>
                  <a:pt x="3667" y="4005"/>
                  <a:pt x="3733" y="3995"/>
                  <a:pt x="3800" y="3975"/>
                </a:cubicBezTo>
                <a:cubicBezTo>
                  <a:pt x="3867" y="3955"/>
                  <a:pt x="3933" y="3924"/>
                  <a:pt x="4000" y="3884"/>
                </a:cubicBezTo>
                <a:cubicBezTo>
                  <a:pt x="4067" y="3844"/>
                  <a:pt x="4133" y="3795"/>
                  <a:pt x="4200" y="3737"/>
                </a:cubicBezTo>
                <a:cubicBezTo>
                  <a:pt x="4267" y="3679"/>
                  <a:pt x="4333" y="3611"/>
                  <a:pt x="4400" y="3537"/>
                </a:cubicBezTo>
                <a:cubicBezTo>
                  <a:pt x="4467" y="3463"/>
                  <a:pt x="4533" y="3380"/>
                  <a:pt x="4600" y="3291"/>
                </a:cubicBezTo>
                <a:cubicBezTo>
                  <a:pt x="4667" y="3202"/>
                  <a:pt x="4733" y="3105"/>
                  <a:pt x="4800" y="3005"/>
                </a:cubicBezTo>
                <a:cubicBezTo>
                  <a:pt x="4867" y="2905"/>
                  <a:pt x="4933" y="2798"/>
                  <a:pt x="5000" y="2689"/>
                </a:cubicBezTo>
                <a:cubicBezTo>
                  <a:pt x="5067" y="2580"/>
                  <a:pt x="5133" y="2467"/>
                  <a:pt x="5200" y="2353"/>
                </a:cubicBezTo>
                <a:cubicBezTo>
                  <a:pt x="5267" y="2239"/>
                  <a:pt x="5333" y="2121"/>
                  <a:pt x="5400" y="2005"/>
                </a:cubicBezTo>
                <a:cubicBezTo>
                  <a:pt x="5467" y="1889"/>
                  <a:pt x="5533" y="1772"/>
                  <a:pt x="5600" y="1658"/>
                </a:cubicBezTo>
                <a:cubicBezTo>
                  <a:pt x="5667" y="1544"/>
                  <a:pt x="5733" y="1430"/>
                  <a:pt x="5800" y="1321"/>
                </a:cubicBezTo>
                <a:cubicBezTo>
                  <a:pt x="5867" y="1212"/>
                  <a:pt x="5933" y="1105"/>
                  <a:pt x="6000" y="1005"/>
                </a:cubicBezTo>
                <a:cubicBezTo>
                  <a:pt x="6067" y="905"/>
                  <a:pt x="6133" y="809"/>
                  <a:pt x="6200" y="720"/>
                </a:cubicBezTo>
                <a:cubicBezTo>
                  <a:pt x="6267" y="631"/>
                  <a:pt x="6333" y="547"/>
                  <a:pt x="6400" y="473"/>
                </a:cubicBezTo>
                <a:cubicBezTo>
                  <a:pt x="6467" y="399"/>
                  <a:pt x="6533" y="331"/>
                  <a:pt x="6600" y="273"/>
                </a:cubicBezTo>
                <a:cubicBezTo>
                  <a:pt x="6667" y="215"/>
                  <a:pt x="6733" y="166"/>
                  <a:pt x="6800" y="126"/>
                </a:cubicBezTo>
                <a:cubicBezTo>
                  <a:pt x="6867" y="86"/>
                  <a:pt x="6933" y="55"/>
                  <a:pt x="7000" y="35"/>
                </a:cubicBezTo>
                <a:cubicBezTo>
                  <a:pt x="7067" y="15"/>
                  <a:pt x="7167" y="10"/>
                  <a:pt x="7200" y="5"/>
                </a:cubicBezTo>
                <a:cubicBezTo>
                  <a:pt x="7233" y="0"/>
                  <a:pt x="7216" y="2"/>
                  <a:pt x="7200" y="5"/>
                </a:cubicBezTo>
              </a:path>
            </a:pathLst>
          </a:custGeom>
          <a:noFill/>
          <a:ln w="38100" cap="flat" cmpd="sng">
            <a:solidFill>
              <a:srgbClr val="FF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Freeform 33"/>
          <p:cNvSpPr/>
          <p:nvPr/>
        </p:nvSpPr>
        <p:spPr>
          <a:xfrm>
            <a:off x="5500042" y="3592475"/>
            <a:ext cx="912143" cy="912143"/>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1833" h="2005">
                <a:moveTo>
                  <a:pt x="0" y="2005"/>
                </a:moveTo>
                <a:cubicBezTo>
                  <a:pt x="66" y="1888"/>
                  <a:pt x="133" y="1772"/>
                  <a:pt x="200" y="1658"/>
                </a:cubicBezTo>
                <a:cubicBezTo>
                  <a:pt x="267" y="1544"/>
                  <a:pt x="333" y="1430"/>
                  <a:pt x="400" y="1321"/>
                </a:cubicBezTo>
                <a:cubicBezTo>
                  <a:pt x="467" y="1212"/>
                  <a:pt x="533" y="1105"/>
                  <a:pt x="600" y="1005"/>
                </a:cubicBezTo>
                <a:cubicBezTo>
                  <a:pt x="667" y="905"/>
                  <a:pt x="733" y="808"/>
                  <a:pt x="800" y="719"/>
                </a:cubicBezTo>
                <a:cubicBezTo>
                  <a:pt x="867" y="630"/>
                  <a:pt x="933" y="547"/>
                  <a:pt x="1000" y="473"/>
                </a:cubicBezTo>
                <a:cubicBezTo>
                  <a:pt x="1067" y="399"/>
                  <a:pt x="1133" y="331"/>
                  <a:pt x="1200" y="273"/>
                </a:cubicBezTo>
                <a:cubicBezTo>
                  <a:pt x="1267" y="215"/>
                  <a:pt x="1333" y="166"/>
                  <a:pt x="1400" y="126"/>
                </a:cubicBezTo>
                <a:cubicBezTo>
                  <a:pt x="1467" y="86"/>
                  <a:pt x="1533" y="55"/>
                  <a:pt x="1600" y="35"/>
                </a:cubicBezTo>
                <a:cubicBezTo>
                  <a:pt x="1667" y="15"/>
                  <a:pt x="1767" y="10"/>
                  <a:pt x="1800" y="5"/>
                </a:cubicBezTo>
                <a:cubicBezTo>
                  <a:pt x="1833" y="0"/>
                  <a:pt x="1816" y="2"/>
                  <a:pt x="1800" y="5"/>
                </a:cubicBezTo>
              </a:path>
            </a:pathLst>
          </a:custGeom>
          <a:noFill/>
          <a:ln w="38100" cap="flat" cmpd="sng">
            <a:solidFill>
              <a:srgbClr val="FF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Text Box 3"/>
          <p:cNvSpPr txBox="1">
            <a:spLocks noChangeArrowheads="1"/>
          </p:cNvSpPr>
          <p:nvPr/>
        </p:nvSpPr>
        <p:spPr bwMode="auto">
          <a:xfrm>
            <a:off x="624824" y="1798601"/>
            <a:ext cx="2031325" cy="461665"/>
          </a:xfrm>
          <a:prstGeom prst="rect">
            <a:avLst/>
          </a:prstGeom>
          <a:noFill/>
          <a:ln w="9525">
            <a:noFill/>
            <a:miter lim="800000"/>
          </a:ln>
        </p:spPr>
        <p:txBody>
          <a:bodyPr wrap="none">
            <a:spAutoFit/>
          </a:bodyPr>
          <a:lstStyle/>
          <a:p>
            <a:pPr defTabSz="1219200">
              <a:defRPr/>
            </a:pPr>
            <a:r>
              <a:rPr kumimoji="1" lang="en-US" altLang="zh-CN" sz="2400" dirty="0">
                <a:latin typeface="Arial" panose="020B0604020202020204" pitchFamily="34" charset="0"/>
                <a:ea typeface="思源黑体 CN Medium" panose="020B0600000000000000" pitchFamily="34" charset="-122"/>
                <a:sym typeface="Arial" panose="020B0604020202020204" pitchFamily="34" charset="0"/>
              </a:rPr>
              <a:t>⑵</a:t>
            </a:r>
            <a:r>
              <a:rPr kumimoji="1" lang="zh-CN" altLang="en-US" sz="2400" dirty="0">
                <a:latin typeface="Arial" panose="020B0604020202020204" pitchFamily="34" charset="0"/>
                <a:ea typeface="思源黑体 CN Medium" panose="020B0600000000000000" pitchFamily="34" charset="-122"/>
                <a:sym typeface="Arial" panose="020B0604020202020204" pitchFamily="34" charset="0"/>
              </a:rPr>
              <a:t>图象平移法</a:t>
            </a:r>
          </a:p>
        </p:txBody>
      </p:sp>
      <p:grpSp>
        <p:nvGrpSpPr>
          <p:cNvPr id="7" name="组合 36"/>
          <p:cNvGrpSpPr/>
          <p:nvPr/>
        </p:nvGrpSpPr>
        <p:grpSpPr>
          <a:xfrm>
            <a:off x="687603" y="2360586"/>
            <a:ext cx="10947338" cy="707886"/>
            <a:chOff x="520979" y="1210631"/>
            <a:chExt cx="8715404" cy="709653"/>
          </a:xfrm>
        </p:grpSpPr>
        <p:sp>
          <p:nvSpPr>
            <p:cNvPr id="8" name="Text Box 14"/>
            <p:cNvSpPr txBox="1">
              <a:spLocks noChangeArrowheads="1"/>
            </p:cNvSpPr>
            <p:nvPr/>
          </p:nvSpPr>
          <p:spPr bwMode="auto">
            <a:xfrm>
              <a:off x="520979" y="1210631"/>
              <a:ext cx="8715404" cy="709653"/>
            </a:xfrm>
            <a:prstGeom prst="rect">
              <a:avLst/>
            </a:prstGeom>
            <a:noFill/>
            <a:ln w="9525">
              <a:noFill/>
              <a:miter lim="800000"/>
            </a:ln>
          </p:spPr>
          <p:txBody>
            <a:bodyPr>
              <a:spAutoFit/>
            </a:bodyPr>
            <a:lstStyle/>
            <a:p>
              <a:pPr defTabSz="1219200">
                <a:spcBef>
                  <a:spcPct val="50000"/>
                </a:spcBef>
                <a:defRPr/>
              </a:pP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经过时间       ，波在传播方向移动的距离                    </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因此，把图象沿传播方向平移       即得到相对应的图象</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graphicFrame>
          <p:nvGraphicFramePr>
            <p:cNvPr id="17414" name="Object 15"/>
            <p:cNvGraphicFramePr/>
            <p:nvPr/>
          </p:nvGraphicFramePr>
          <p:xfrm>
            <a:off x="1455353" y="1220929"/>
            <a:ext cx="384175" cy="358775"/>
          </p:xfrm>
          <a:graphic>
            <a:graphicData uri="http://schemas.openxmlformats.org/presentationml/2006/ole">
              <mc:AlternateContent xmlns:mc="http://schemas.openxmlformats.org/markup-compatibility/2006">
                <mc:Choice xmlns:v="urn:schemas-microsoft-com:vml" Requires="v">
                  <p:oleObj r:id="rId2" imgW="189865" imgH="177800" progId="Equation.3">
                    <p:embed/>
                  </p:oleObj>
                </mc:Choice>
                <mc:Fallback>
                  <p:oleObj r:id="rId2" imgW="189865" imgH="177800" progId="Equation.3">
                    <p:embed/>
                    <p:pic>
                      <p:nvPicPr>
                        <p:cNvPr id="0" name="Object 15"/>
                        <p:cNvPicPr/>
                        <p:nvPr/>
                      </p:nvPicPr>
                      <p:blipFill>
                        <a:blip r:embed="rId3"/>
                        <a:stretch>
                          <a:fillRect/>
                        </a:stretch>
                      </p:blipFill>
                      <p:spPr>
                        <a:xfrm>
                          <a:off x="1455353" y="1220929"/>
                          <a:ext cx="384175" cy="358775"/>
                        </a:xfrm>
                        <a:prstGeom prst="rect">
                          <a:avLst/>
                        </a:prstGeom>
                        <a:noFill/>
                        <a:ln w="38100">
                          <a:noFill/>
                          <a:miter/>
                        </a:ln>
                      </p:spPr>
                    </p:pic>
                  </p:oleObj>
                </mc:Fallback>
              </mc:AlternateContent>
            </a:graphicData>
          </a:graphic>
        </p:graphicFrame>
        <p:graphicFrame>
          <p:nvGraphicFramePr>
            <p:cNvPr id="17415" name="Object 16"/>
            <p:cNvGraphicFramePr/>
            <p:nvPr/>
          </p:nvGraphicFramePr>
          <p:xfrm>
            <a:off x="8021948" y="1228866"/>
            <a:ext cx="428625" cy="350838"/>
          </p:xfrm>
          <a:graphic>
            <a:graphicData uri="http://schemas.openxmlformats.org/presentationml/2006/ole">
              <mc:AlternateContent xmlns:mc="http://schemas.openxmlformats.org/markup-compatibility/2006">
                <mc:Choice xmlns:v="urn:schemas-microsoft-com:vml" Requires="v">
                  <p:oleObj r:id="rId4" imgW="215265" imgH="177800" progId="Equation.3">
                    <p:embed/>
                  </p:oleObj>
                </mc:Choice>
                <mc:Fallback>
                  <p:oleObj r:id="rId4" imgW="215265" imgH="177800" progId="Equation.3">
                    <p:embed/>
                    <p:pic>
                      <p:nvPicPr>
                        <p:cNvPr id="0" name="Object 16"/>
                        <p:cNvPicPr/>
                        <p:nvPr/>
                      </p:nvPicPr>
                      <p:blipFill>
                        <a:blip r:embed="rId5"/>
                        <a:stretch>
                          <a:fillRect/>
                        </a:stretch>
                      </p:blipFill>
                      <p:spPr>
                        <a:xfrm>
                          <a:off x="8021948" y="1228866"/>
                          <a:ext cx="428625" cy="350838"/>
                        </a:xfrm>
                        <a:prstGeom prst="rect">
                          <a:avLst/>
                        </a:prstGeom>
                        <a:noFill/>
                        <a:ln w="38100">
                          <a:noFill/>
                          <a:miter/>
                        </a:ln>
                      </p:spPr>
                    </p:pic>
                  </p:oleObj>
                </mc:Fallback>
              </mc:AlternateContent>
            </a:graphicData>
          </a:graphic>
        </p:graphicFrame>
        <p:graphicFrame>
          <p:nvGraphicFramePr>
            <p:cNvPr id="17416" name="Object 17"/>
            <p:cNvGraphicFramePr/>
            <p:nvPr/>
          </p:nvGraphicFramePr>
          <p:xfrm>
            <a:off x="4018493" y="1307613"/>
            <a:ext cx="1111310" cy="262784"/>
          </p:xfrm>
          <a:graphic>
            <a:graphicData uri="http://schemas.openxmlformats.org/presentationml/2006/ole">
              <mc:AlternateContent xmlns:mc="http://schemas.openxmlformats.org/markup-compatibility/2006">
                <mc:Choice xmlns:v="urn:schemas-microsoft-com:vml" Requires="v">
                  <p:oleObj name="公式" r:id="rId6" imgW="16764000" imgH="3962400" progId="Equation.3">
                    <p:embed/>
                  </p:oleObj>
                </mc:Choice>
                <mc:Fallback>
                  <p:oleObj name="公式" r:id="rId6" imgW="16764000" imgH="3962400" progId="Equation.3">
                    <p:embed/>
                    <p:pic>
                      <p:nvPicPr>
                        <p:cNvPr id="0" name="Object 17"/>
                        <p:cNvPicPr/>
                        <p:nvPr/>
                      </p:nvPicPr>
                      <p:blipFill>
                        <a:blip r:embed="rId7"/>
                        <a:stretch>
                          <a:fillRect/>
                        </a:stretch>
                      </p:blipFill>
                      <p:spPr>
                        <a:xfrm>
                          <a:off x="4018493" y="1307613"/>
                          <a:ext cx="1111310" cy="262784"/>
                        </a:xfrm>
                        <a:prstGeom prst="rect">
                          <a:avLst/>
                        </a:prstGeom>
                        <a:noFill/>
                        <a:ln w="38100">
                          <a:noFill/>
                          <a:miter/>
                        </a:ln>
                      </p:spPr>
                    </p:pic>
                  </p:oleObj>
                </mc:Fallback>
              </mc:AlternateContent>
            </a:graphicData>
          </a:graphic>
        </p:graphicFrame>
      </p:grpSp>
      <p:grpSp>
        <p:nvGrpSpPr>
          <p:cNvPr id="9" name="组合 44"/>
          <p:cNvGrpSpPr/>
          <p:nvPr/>
        </p:nvGrpSpPr>
        <p:grpSpPr>
          <a:xfrm>
            <a:off x="5195993" y="2968546"/>
            <a:ext cx="5673968" cy="2785519"/>
            <a:chOff x="1571604" y="1928802"/>
            <a:chExt cx="5688013" cy="2792414"/>
          </a:xfrm>
        </p:grpSpPr>
        <p:grpSp>
          <p:nvGrpSpPr>
            <p:cNvPr id="17418" name="Group 3"/>
            <p:cNvGrpSpPr/>
            <p:nvPr/>
          </p:nvGrpSpPr>
          <p:grpSpPr>
            <a:xfrm>
              <a:off x="1571604" y="2143116"/>
              <a:ext cx="5688013" cy="2578100"/>
              <a:chOff x="1104" y="1152"/>
              <a:chExt cx="3583" cy="1624"/>
            </a:xfrm>
          </p:grpSpPr>
          <p:grpSp>
            <p:nvGrpSpPr>
              <p:cNvPr id="17419" name="xjh03-5-716:57:34"/>
              <p:cNvGrpSpPr>
                <a:grpSpLocks noChangeAspect="1"/>
              </p:cNvGrpSpPr>
              <p:nvPr/>
            </p:nvGrpSpPr>
            <p:grpSpPr>
              <a:xfrm>
                <a:off x="1290" y="1152"/>
                <a:ext cx="3397" cy="1624"/>
                <a:chOff x="4874" y="810"/>
                <a:chExt cx="3692" cy="1917"/>
              </a:xfrm>
            </p:grpSpPr>
            <p:sp>
              <p:nvSpPr>
                <p:cNvPr id="17420" name="Line 5"/>
                <p:cNvSpPr>
                  <a:spLocks noChangeAspect="1"/>
                </p:cNvSpPr>
                <p:nvPr/>
              </p:nvSpPr>
              <p:spPr>
                <a:xfrm flipV="1">
                  <a:off x="4876" y="855"/>
                  <a:ext cx="0" cy="1872"/>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21" name="Line 6"/>
                <p:cNvSpPr>
                  <a:spLocks noChangeAspect="1"/>
                </p:cNvSpPr>
                <p:nvPr/>
              </p:nvSpPr>
              <p:spPr>
                <a:xfrm>
                  <a:off x="4890" y="1812"/>
                  <a:ext cx="3074" cy="0"/>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7422" name="Group 7"/>
                <p:cNvGrpSpPr>
                  <a:grpSpLocks noChangeAspect="1"/>
                </p:cNvGrpSpPr>
                <p:nvPr/>
              </p:nvGrpSpPr>
              <p:grpSpPr>
                <a:xfrm>
                  <a:off x="4874" y="1782"/>
                  <a:ext cx="1800" cy="74"/>
                  <a:chOff x="3625" y="2760"/>
                  <a:chExt cx="480" cy="120"/>
                </a:xfrm>
              </p:grpSpPr>
              <p:sp>
                <p:nvSpPr>
                  <p:cNvPr id="17423" name="Line 8"/>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24" name="Line 9"/>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25" name="Line 10"/>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26" name="Line 11"/>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7427" name="Text Box 12"/>
                <p:cNvSpPr txBox="1">
                  <a:spLocks noChangeAspect="1"/>
                </p:cNvSpPr>
                <p:nvPr/>
              </p:nvSpPr>
              <p:spPr>
                <a:xfrm>
                  <a:off x="7726" y="1902"/>
                  <a:ext cx="840" cy="312"/>
                </a:xfrm>
                <a:prstGeom prst="rect">
                  <a:avLst/>
                </a:prstGeom>
                <a:noFill/>
                <a:ln w="38100">
                  <a:noFill/>
                </a:ln>
              </p:spPr>
              <p:txBody>
                <a:bodyPr lIns="0" tIns="0" rIns="0" bIns="0" anchor="t"/>
                <a:lstStyle/>
                <a:p>
                  <a:pPr algn="just" defTabSz="1219200"/>
                  <a:r>
                    <a:rPr lang="en-US" altLang="zh-CN" sz="27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x/m</a:t>
                  </a:r>
                </a:p>
              </p:txBody>
            </p:sp>
            <p:sp>
              <p:nvSpPr>
                <p:cNvPr id="17428" name="Text Box 13"/>
                <p:cNvSpPr txBox="1">
                  <a:spLocks noChangeAspect="1"/>
                </p:cNvSpPr>
                <p:nvPr/>
              </p:nvSpPr>
              <p:spPr>
                <a:xfrm>
                  <a:off x="4966" y="810"/>
                  <a:ext cx="840" cy="312"/>
                </a:xfrm>
                <a:prstGeom prst="rect">
                  <a:avLst/>
                </a:prstGeom>
                <a:noFill/>
                <a:ln w="38100">
                  <a:noFill/>
                </a:ln>
              </p:spPr>
              <p:txBody>
                <a:bodyPr lIns="0" tIns="0" rIns="0" bIns="0" anchor="t"/>
                <a:lstStyle/>
                <a:p>
                  <a:pPr algn="just" defTabSz="1219200"/>
                  <a:r>
                    <a:rPr lang="en-US" altLang="zh-CN" sz="27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y/m</a:t>
                  </a:r>
                </a:p>
              </p:txBody>
            </p:sp>
            <p:grpSp>
              <p:nvGrpSpPr>
                <p:cNvPr id="17429" name="Group 14"/>
                <p:cNvGrpSpPr>
                  <a:grpSpLocks noChangeAspect="1"/>
                </p:cNvGrpSpPr>
                <p:nvPr/>
              </p:nvGrpSpPr>
              <p:grpSpPr>
                <a:xfrm>
                  <a:off x="5474" y="1782"/>
                  <a:ext cx="1800" cy="74"/>
                  <a:chOff x="3625" y="2760"/>
                  <a:chExt cx="480" cy="120"/>
                </a:xfrm>
              </p:grpSpPr>
              <p:sp>
                <p:nvSpPr>
                  <p:cNvPr id="17430" name="Line 15"/>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1" name="Line 16"/>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2" name="Line 17"/>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3" name="Line 18"/>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7434" name="Freeform 19"/>
                <p:cNvSpPr>
                  <a:spLocks noChangeAspect="1"/>
                </p:cNvSpPr>
                <p:nvPr/>
              </p:nvSpPr>
              <p:spPr>
                <a:xfrm>
                  <a:off x="4896" y="1131"/>
                  <a:ext cx="2383" cy="140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rect l="0" t="0" r="0" b="0"/>
                  <a:pathLst>
                    <a:path w="7233" h="4005">
                      <a:moveTo>
                        <a:pt x="0" y="5"/>
                      </a:moveTo>
                      <a:cubicBezTo>
                        <a:pt x="66" y="10"/>
                        <a:pt x="133" y="15"/>
                        <a:pt x="200" y="35"/>
                      </a:cubicBezTo>
                      <a:cubicBezTo>
                        <a:pt x="267" y="55"/>
                        <a:pt x="333" y="86"/>
                        <a:pt x="400" y="126"/>
                      </a:cubicBezTo>
                      <a:cubicBezTo>
                        <a:pt x="467" y="166"/>
                        <a:pt x="533" y="215"/>
                        <a:pt x="600" y="273"/>
                      </a:cubicBezTo>
                      <a:cubicBezTo>
                        <a:pt x="667" y="331"/>
                        <a:pt x="733" y="399"/>
                        <a:pt x="800" y="473"/>
                      </a:cubicBezTo>
                      <a:cubicBezTo>
                        <a:pt x="867" y="547"/>
                        <a:pt x="933" y="630"/>
                        <a:pt x="1000" y="719"/>
                      </a:cubicBezTo>
                      <a:cubicBezTo>
                        <a:pt x="1067" y="808"/>
                        <a:pt x="1133" y="905"/>
                        <a:pt x="1200" y="1005"/>
                      </a:cubicBezTo>
                      <a:cubicBezTo>
                        <a:pt x="1267" y="1105"/>
                        <a:pt x="1333" y="1212"/>
                        <a:pt x="1400" y="1321"/>
                      </a:cubicBezTo>
                      <a:cubicBezTo>
                        <a:pt x="1467" y="1430"/>
                        <a:pt x="1533" y="1544"/>
                        <a:pt x="1600" y="1658"/>
                      </a:cubicBezTo>
                      <a:cubicBezTo>
                        <a:pt x="1667" y="1772"/>
                        <a:pt x="1733" y="1889"/>
                        <a:pt x="1800" y="2005"/>
                      </a:cubicBezTo>
                      <a:cubicBezTo>
                        <a:pt x="1867" y="2121"/>
                        <a:pt x="1933" y="2238"/>
                        <a:pt x="2000" y="2352"/>
                      </a:cubicBezTo>
                      <a:cubicBezTo>
                        <a:pt x="2067" y="2466"/>
                        <a:pt x="2133" y="2580"/>
                        <a:pt x="2200" y="2689"/>
                      </a:cubicBezTo>
                      <a:cubicBezTo>
                        <a:pt x="2267" y="2798"/>
                        <a:pt x="2333" y="2905"/>
                        <a:pt x="2400" y="3005"/>
                      </a:cubicBezTo>
                      <a:cubicBezTo>
                        <a:pt x="2467" y="3105"/>
                        <a:pt x="2533" y="3201"/>
                        <a:pt x="2600" y="3290"/>
                      </a:cubicBezTo>
                      <a:cubicBezTo>
                        <a:pt x="2667" y="3379"/>
                        <a:pt x="2733" y="3463"/>
                        <a:pt x="2800" y="3537"/>
                      </a:cubicBezTo>
                      <a:cubicBezTo>
                        <a:pt x="2867" y="3611"/>
                        <a:pt x="2933" y="3679"/>
                        <a:pt x="3000" y="3737"/>
                      </a:cubicBezTo>
                      <a:cubicBezTo>
                        <a:pt x="3067" y="3795"/>
                        <a:pt x="3133" y="3844"/>
                        <a:pt x="3200" y="3884"/>
                      </a:cubicBezTo>
                      <a:cubicBezTo>
                        <a:pt x="3267" y="3924"/>
                        <a:pt x="3333" y="3955"/>
                        <a:pt x="3400" y="3975"/>
                      </a:cubicBezTo>
                      <a:cubicBezTo>
                        <a:pt x="3467" y="3995"/>
                        <a:pt x="3533" y="4005"/>
                        <a:pt x="3600" y="4005"/>
                      </a:cubicBezTo>
                      <a:cubicBezTo>
                        <a:pt x="3667" y="4005"/>
                        <a:pt x="3733" y="3995"/>
                        <a:pt x="3800" y="3975"/>
                      </a:cubicBezTo>
                      <a:cubicBezTo>
                        <a:pt x="3867" y="3955"/>
                        <a:pt x="3933" y="3924"/>
                        <a:pt x="4000" y="3884"/>
                      </a:cubicBezTo>
                      <a:cubicBezTo>
                        <a:pt x="4067" y="3844"/>
                        <a:pt x="4133" y="3795"/>
                        <a:pt x="4200" y="3737"/>
                      </a:cubicBezTo>
                      <a:cubicBezTo>
                        <a:pt x="4267" y="3679"/>
                        <a:pt x="4333" y="3611"/>
                        <a:pt x="4400" y="3537"/>
                      </a:cubicBezTo>
                      <a:cubicBezTo>
                        <a:pt x="4467" y="3463"/>
                        <a:pt x="4533" y="3380"/>
                        <a:pt x="4600" y="3291"/>
                      </a:cubicBezTo>
                      <a:cubicBezTo>
                        <a:pt x="4667" y="3202"/>
                        <a:pt x="4733" y="3105"/>
                        <a:pt x="4800" y="3005"/>
                      </a:cubicBezTo>
                      <a:cubicBezTo>
                        <a:pt x="4867" y="2905"/>
                        <a:pt x="4933" y="2798"/>
                        <a:pt x="5000" y="2689"/>
                      </a:cubicBezTo>
                      <a:cubicBezTo>
                        <a:pt x="5067" y="2580"/>
                        <a:pt x="5133" y="2467"/>
                        <a:pt x="5200" y="2353"/>
                      </a:cubicBezTo>
                      <a:cubicBezTo>
                        <a:pt x="5267" y="2239"/>
                        <a:pt x="5333" y="2121"/>
                        <a:pt x="5400" y="2005"/>
                      </a:cubicBezTo>
                      <a:cubicBezTo>
                        <a:pt x="5467" y="1889"/>
                        <a:pt x="5533" y="1772"/>
                        <a:pt x="5600" y="1658"/>
                      </a:cubicBezTo>
                      <a:cubicBezTo>
                        <a:pt x="5667" y="1544"/>
                        <a:pt x="5733" y="1430"/>
                        <a:pt x="5800" y="1321"/>
                      </a:cubicBezTo>
                      <a:cubicBezTo>
                        <a:pt x="5867" y="1212"/>
                        <a:pt x="5933" y="1105"/>
                        <a:pt x="6000" y="1005"/>
                      </a:cubicBezTo>
                      <a:cubicBezTo>
                        <a:pt x="6067" y="905"/>
                        <a:pt x="6133" y="809"/>
                        <a:pt x="6200" y="720"/>
                      </a:cubicBezTo>
                      <a:cubicBezTo>
                        <a:pt x="6267" y="631"/>
                        <a:pt x="6333" y="547"/>
                        <a:pt x="6400" y="473"/>
                      </a:cubicBezTo>
                      <a:cubicBezTo>
                        <a:pt x="6467" y="399"/>
                        <a:pt x="6533" y="331"/>
                        <a:pt x="6600" y="273"/>
                      </a:cubicBezTo>
                      <a:cubicBezTo>
                        <a:pt x="6667" y="215"/>
                        <a:pt x="6733" y="166"/>
                        <a:pt x="6800" y="126"/>
                      </a:cubicBezTo>
                      <a:cubicBezTo>
                        <a:pt x="6867" y="86"/>
                        <a:pt x="6933" y="55"/>
                        <a:pt x="7000" y="35"/>
                      </a:cubicBezTo>
                      <a:cubicBezTo>
                        <a:pt x="7067" y="15"/>
                        <a:pt x="7167" y="10"/>
                        <a:pt x="7200" y="5"/>
                      </a:cubicBezTo>
                      <a:cubicBezTo>
                        <a:pt x="7233" y="0"/>
                        <a:pt x="7216" y="2"/>
                        <a:pt x="7200" y="5"/>
                      </a:cubicBezTo>
                    </a:path>
                  </a:pathLst>
                </a:custGeom>
                <a:noFill/>
                <a:ln w="38100" cap="flat" cmpd="sng">
                  <a:solidFill>
                    <a:srgbClr val="00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7435" name="Text Box 20"/>
              <p:cNvSpPr txBox="1">
                <a:spLocks noChangeAspect="1"/>
              </p:cNvSpPr>
              <p:nvPr/>
            </p:nvSpPr>
            <p:spPr>
              <a:xfrm>
                <a:off x="1104" y="1843"/>
                <a:ext cx="368" cy="331"/>
              </a:xfrm>
              <a:prstGeom prst="rect">
                <a:avLst/>
              </a:prstGeom>
              <a:noFill/>
              <a:ln w="38100">
                <a:noFill/>
              </a:ln>
            </p:spPr>
            <p:txBody>
              <a:bodyPr lIns="0" tIns="0" rIns="0" bIns="0" anchor="t"/>
              <a:lstStyle/>
              <a:p>
                <a:pPr algn="just" defTabSz="1219200"/>
                <a:r>
                  <a:rPr lang="en-US" altLang="zh-CN" sz="27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0</a:t>
                </a:r>
              </a:p>
            </p:txBody>
          </p:sp>
          <p:sp>
            <p:nvSpPr>
              <p:cNvPr id="17436" name="Text Box 21"/>
              <p:cNvSpPr txBox="1">
                <a:spLocks noChangeAspect="1"/>
              </p:cNvSpPr>
              <p:nvPr/>
            </p:nvSpPr>
            <p:spPr>
              <a:xfrm>
                <a:off x="1737" y="2030"/>
                <a:ext cx="368" cy="331"/>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a:t>
                </a:r>
              </a:p>
            </p:txBody>
          </p:sp>
          <p:sp>
            <p:nvSpPr>
              <p:cNvPr id="17437" name="Text Box 22"/>
              <p:cNvSpPr txBox="1">
                <a:spLocks noChangeAspect="1"/>
              </p:cNvSpPr>
              <p:nvPr/>
            </p:nvSpPr>
            <p:spPr>
              <a:xfrm>
                <a:off x="2326" y="2059"/>
                <a:ext cx="368" cy="331"/>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17438" name="Text Box 23"/>
              <p:cNvSpPr txBox="1">
                <a:spLocks noChangeAspect="1"/>
              </p:cNvSpPr>
              <p:nvPr/>
            </p:nvSpPr>
            <p:spPr>
              <a:xfrm>
                <a:off x="2917" y="2059"/>
                <a:ext cx="368" cy="331"/>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3</a:t>
                </a:r>
              </a:p>
            </p:txBody>
          </p:sp>
          <p:sp>
            <p:nvSpPr>
              <p:cNvPr id="17439" name="Text Box 24"/>
              <p:cNvSpPr txBox="1">
                <a:spLocks noChangeAspect="1"/>
              </p:cNvSpPr>
              <p:nvPr/>
            </p:nvSpPr>
            <p:spPr>
              <a:xfrm>
                <a:off x="3434" y="2030"/>
                <a:ext cx="369" cy="331"/>
              </a:xfrm>
              <a:prstGeom prst="rect">
                <a:avLst/>
              </a:prstGeom>
              <a:noFill/>
              <a:ln w="38100">
                <a:noFill/>
              </a:ln>
            </p:spPr>
            <p:txBody>
              <a:bodyPr lIns="0" tIns="0" rIns="0" bIns="0" anchor="t"/>
              <a:lstStyle/>
              <a:p>
                <a:pPr algn="just" defTabSz="1219200"/>
                <a:r>
                  <a:rPr lang="en-US" altLang="zh-CN" sz="27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4</a:t>
                </a:r>
              </a:p>
            </p:txBody>
          </p:sp>
        </p:grpSp>
        <p:grpSp>
          <p:nvGrpSpPr>
            <p:cNvPr id="17440" name="组合 41"/>
            <p:cNvGrpSpPr/>
            <p:nvPr/>
          </p:nvGrpSpPr>
          <p:grpSpPr>
            <a:xfrm>
              <a:off x="3500430" y="1928802"/>
              <a:ext cx="861985" cy="666782"/>
              <a:chOff x="3071802" y="1857364"/>
              <a:chExt cx="861985" cy="666782"/>
            </a:xfrm>
          </p:grpSpPr>
          <p:cxnSp>
            <p:nvCxnSpPr>
              <p:cNvPr id="10" name="直接箭头连接符 9"/>
              <p:cNvCxnSpPr/>
              <p:nvPr/>
            </p:nvCxnSpPr>
            <p:spPr>
              <a:xfrm>
                <a:off x="3071789" y="2357427"/>
                <a:ext cx="571500" cy="1587"/>
              </a:xfrm>
              <a:prstGeom prst="straightConnector1">
                <a:avLst/>
              </a:prstGeom>
              <a:ln w="38100">
                <a:solidFill>
                  <a:srgbClr val="3366FF"/>
                </a:solidFill>
                <a:tailEnd type="arrow"/>
              </a:ln>
            </p:spPr>
            <p:style>
              <a:lnRef idx="1">
                <a:schemeClr val="accent1"/>
              </a:lnRef>
              <a:fillRef idx="0">
                <a:schemeClr val="accent1"/>
              </a:fillRef>
              <a:effectRef idx="0">
                <a:schemeClr val="accent1"/>
              </a:effectRef>
              <a:fontRef idx="minor">
                <a:schemeClr val="tx1"/>
              </a:fontRef>
            </p:style>
          </p:cxnSp>
          <p:sp>
            <p:nvSpPr>
              <p:cNvPr id="17442" name="Text Box 16"/>
              <p:cNvSpPr txBox="1">
                <a:spLocks noChangeAspect="1"/>
              </p:cNvSpPr>
              <p:nvPr/>
            </p:nvSpPr>
            <p:spPr>
              <a:xfrm>
                <a:off x="3286116" y="1857364"/>
                <a:ext cx="647671" cy="666782"/>
              </a:xfrm>
              <a:prstGeom prst="rect">
                <a:avLst/>
              </a:prstGeom>
              <a:noFill/>
              <a:ln w="38100">
                <a:noFill/>
              </a:ln>
            </p:spPr>
            <p:txBody>
              <a:bodyPr lIns="0" tIns="0" rIns="0" bIns="0" anchor="t"/>
              <a:lstStyle/>
              <a:p>
                <a:pPr algn="just" defTabSz="1219200"/>
                <a:r>
                  <a:rPr lang="en-US" altLang="zh-CN" sz="3595" b="1" i="1" kern="0">
                    <a:solidFill>
                      <a:srgbClr val="0033CC"/>
                    </a:solidFill>
                    <a:latin typeface="Arial" panose="020B0604020202020204" pitchFamily="34" charset="0"/>
                    <a:ea typeface="思源黑体 CN Medium" panose="020B0600000000000000" pitchFamily="34" charset="-122"/>
                    <a:sym typeface="Arial" panose="020B0604020202020204" pitchFamily="34" charset="0"/>
                  </a:rPr>
                  <a:t>v</a:t>
                </a:r>
              </a:p>
            </p:txBody>
          </p:sp>
        </p:grpSp>
      </p:grpSp>
      <p:sp>
        <p:nvSpPr>
          <p:cNvPr id="11" name="Text Box 79"/>
          <p:cNvSpPr txBox="1"/>
          <p:nvPr/>
        </p:nvSpPr>
        <p:spPr>
          <a:xfrm>
            <a:off x="1815680" y="4003799"/>
            <a:ext cx="3073807" cy="830997"/>
          </a:xfrm>
          <a:prstGeom prst="rect">
            <a:avLst/>
          </a:prstGeom>
          <a:noFill/>
          <a:ln w="9525">
            <a:noFill/>
          </a:ln>
        </p:spPr>
        <p:txBody>
          <a:bodyPr wrap="square" anchor="t">
            <a:spAutoFit/>
          </a:bodyPr>
          <a:lstStyle/>
          <a:p>
            <a:pPr defTabSz="1219200"/>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机械波的振动状态和波形以波速匀速传播。</a:t>
            </a:r>
          </a:p>
        </p:txBody>
      </p:sp>
      <p:sp>
        <p:nvSpPr>
          <p:cNvPr id="12" name="Text Box 2"/>
          <p:cNvSpPr txBox="1">
            <a:spLocks noChangeArrowheads="1"/>
          </p:cNvSpPr>
          <p:nvPr/>
        </p:nvSpPr>
        <p:spPr bwMode="auto">
          <a:xfrm>
            <a:off x="660400" y="1276470"/>
            <a:ext cx="4703233" cy="461665"/>
          </a:xfrm>
          <a:prstGeom prst="rect">
            <a:avLst/>
          </a:prstGeom>
          <a:noFill/>
          <a:ln w="9525">
            <a:noFill/>
            <a:miter lim="800000"/>
          </a:ln>
        </p:spPr>
        <p:txBody>
          <a:bodyPr>
            <a:spAutoFit/>
          </a:bodyPr>
          <a:lstStyle/>
          <a:p>
            <a:pPr defTabSz="1219200">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求波在任意时刻的波形图</a:t>
            </a:r>
          </a:p>
        </p:txBody>
      </p:sp>
      <p:sp>
        <p:nvSpPr>
          <p:cNvPr id="38" name="文本框 37"/>
          <p:cNvSpPr txBox="1"/>
          <p:nvPr/>
        </p:nvSpPr>
        <p:spPr>
          <a:xfrm>
            <a:off x="1475014" y="369102"/>
            <a:ext cx="3877985"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三、波的图象的应用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154975" y="5347032"/>
            <a:ext cx="184731" cy="523220"/>
          </a:xfrm>
          <a:prstGeom prst="rect">
            <a:avLst/>
          </a:prstGeom>
          <a:noFill/>
        </p:spPr>
        <p:txBody>
          <a:bodyPr wrap="none" rtlCol="0">
            <a:spAutoFit/>
          </a:bodyPr>
          <a:lstStyle/>
          <a:p>
            <a:pPr defTabSz="1219200"/>
            <a:endParaRPr lang="zh-CN" altLang="en-US" sz="2800"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3" name="文本框 2"/>
          <p:cNvSpPr txBox="1"/>
          <p:nvPr/>
        </p:nvSpPr>
        <p:spPr>
          <a:xfrm>
            <a:off x="636061" y="2301730"/>
            <a:ext cx="5052986" cy="523220"/>
          </a:xfrm>
          <a:prstGeom prst="rect">
            <a:avLst/>
          </a:prstGeom>
          <a:noFill/>
        </p:spPr>
        <p:txBody>
          <a:bodyPr wrap="none" rtlCol="0">
            <a:spAutoFit/>
          </a:bodyPr>
          <a:lstStyle/>
          <a:p>
            <a:pPr defTabSz="1219200"/>
            <a:r>
              <a:rPr lang="en-US" altLang="zh-CN"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：产生机械波的条件是什么？</a:t>
            </a:r>
          </a:p>
        </p:txBody>
      </p:sp>
      <p:sp>
        <p:nvSpPr>
          <p:cNvPr id="5" name="文本框 4"/>
          <p:cNvSpPr txBox="1"/>
          <p:nvPr/>
        </p:nvSpPr>
        <p:spPr>
          <a:xfrm>
            <a:off x="533468" y="3195954"/>
            <a:ext cx="5251759" cy="523220"/>
          </a:xfrm>
          <a:prstGeom prst="rect">
            <a:avLst/>
          </a:prstGeom>
          <a:noFill/>
        </p:spPr>
        <p:txBody>
          <a:bodyPr wrap="none" rtlCol="0">
            <a:spAutoFit/>
          </a:bodyPr>
          <a:lstStyle/>
          <a:p>
            <a:pPr defTabSz="1219200"/>
            <a:r>
              <a:rPr lang="zh-CN" altLang="en-US" sz="2800" kern="0" dirty="0">
                <a:latin typeface="Arial" panose="020B0604020202020204" pitchFamily="34" charset="0"/>
                <a:ea typeface="思源黑体 CN Medium" panose="020B0600000000000000" pitchFamily="34" charset="-122"/>
                <a:sym typeface="Arial" panose="020B0604020202020204" pitchFamily="34" charset="0"/>
              </a:rPr>
              <a:t> </a:t>
            </a:r>
            <a:r>
              <a:rPr lang="en-US" altLang="zh-CN"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a:t>
            </a:r>
            <a:r>
              <a:rPr lang="zh-CN" altLang="en-US"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：机械波的形成原因是 什么？</a:t>
            </a:r>
          </a:p>
        </p:txBody>
      </p:sp>
      <p:sp>
        <p:nvSpPr>
          <p:cNvPr id="7" name="文本框 6"/>
          <p:cNvSpPr txBox="1"/>
          <p:nvPr/>
        </p:nvSpPr>
        <p:spPr>
          <a:xfrm>
            <a:off x="533468" y="4090178"/>
            <a:ext cx="5152373" cy="523220"/>
          </a:xfrm>
          <a:prstGeom prst="rect">
            <a:avLst/>
          </a:prstGeom>
          <a:noFill/>
        </p:spPr>
        <p:txBody>
          <a:bodyPr wrap="none" rtlCol="0">
            <a:spAutoFit/>
          </a:bodyPr>
          <a:lstStyle/>
          <a:p>
            <a:pPr defTabSz="1219200"/>
            <a:r>
              <a:rPr lang="zh-CN" altLang="en-US" sz="2800" kern="0" dirty="0">
                <a:latin typeface="Arial" panose="020B0604020202020204" pitchFamily="34" charset="0"/>
                <a:ea typeface="思源黑体 CN Medium" panose="020B0600000000000000" pitchFamily="34" charset="-122"/>
                <a:sym typeface="Arial" panose="020B0604020202020204" pitchFamily="34" charset="0"/>
              </a:rPr>
              <a:t> </a:t>
            </a:r>
            <a:r>
              <a:rPr lang="en-US" altLang="zh-CN"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4</a:t>
            </a:r>
            <a:r>
              <a:rPr lang="zh-CN" altLang="en-US"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：机械波的传播特点是什么？</a:t>
            </a:r>
          </a:p>
        </p:txBody>
      </p:sp>
      <p:sp>
        <p:nvSpPr>
          <p:cNvPr id="8" name="文本框 7"/>
          <p:cNvSpPr txBox="1"/>
          <p:nvPr/>
        </p:nvSpPr>
        <p:spPr>
          <a:xfrm>
            <a:off x="-40204" y="1407506"/>
            <a:ext cx="7482733" cy="523220"/>
          </a:xfrm>
          <a:prstGeom prst="rect">
            <a:avLst/>
          </a:prstGeom>
          <a:noFill/>
          <a:ln w="9525">
            <a:noFill/>
          </a:ln>
        </p:spPr>
        <p:txBody>
          <a:bodyPr wrap="square">
            <a:spAutoFit/>
          </a:bodyPr>
          <a:lstStyle/>
          <a:p>
            <a:pPr defTabSz="1219200">
              <a:spcBef>
                <a:spcPct val="50000"/>
              </a:spcBef>
            </a:pPr>
            <a:r>
              <a:rPr lang="zh-CN" altLang="en-US" sz="2000" kern="0" dirty="0">
                <a:latin typeface="Arial" panose="020B0604020202020204" pitchFamily="34" charset="0"/>
                <a:ea typeface="思源黑体 CN Medium" panose="020B0600000000000000" pitchFamily="34" charset="-122"/>
                <a:sym typeface="Arial" panose="020B0604020202020204" pitchFamily="34" charset="0"/>
              </a:rPr>
              <a:t>          </a:t>
            </a:r>
            <a:r>
              <a:rPr lang="en-US" altLang="zh-CN"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：什么是机械波？     </a:t>
            </a:r>
            <a:r>
              <a:rPr lang="zh-CN" altLang="en-US" sz="2800" kern="0" dirty="0">
                <a:latin typeface="Arial" panose="020B0604020202020204" pitchFamily="34" charset="0"/>
                <a:ea typeface="思源黑体 CN Medium" panose="020B0600000000000000" pitchFamily="34" charset="-122"/>
                <a:sym typeface="Arial" panose="020B0604020202020204" pitchFamily="34" charset="0"/>
              </a:rPr>
              <a:t>         </a:t>
            </a:r>
          </a:p>
        </p:txBody>
      </p:sp>
      <p:sp>
        <p:nvSpPr>
          <p:cNvPr id="10" name="文本框 9"/>
          <p:cNvSpPr txBox="1"/>
          <p:nvPr/>
        </p:nvSpPr>
        <p:spPr>
          <a:xfrm>
            <a:off x="636061" y="4984402"/>
            <a:ext cx="6130204" cy="523220"/>
          </a:xfrm>
          <a:prstGeom prst="rect">
            <a:avLst/>
          </a:prstGeom>
          <a:noFill/>
        </p:spPr>
        <p:txBody>
          <a:bodyPr wrap="none" rtlCol="0" anchor="t">
            <a:spAutoFit/>
          </a:bodyPr>
          <a:lstStyle/>
          <a:p>
            <a:pPr defTabSz="1219200">
              <a:spcBef>
                <a:spcPct val="50000"/>
              </a:spcBef>
            </a:pPr>
            <a:r>
              <a:rPr lang="en-US" altLang="zh-CN"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5</a:t>
            </a:r>
            <a:r>
              <a:rPr lang="zh-CN" altLang="en-US" sz="28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：机械波分哪两种？各有什么特点？</a:t>
            </a:r>
          </a:p>
        </p:txBody>
      </p:sp>
      <p:sp>
        <p:nvSpPr>
          <p:cNvPr id="11" name="文本框 10"/>
          <p:cNvSpPr txBox="1"/>
          <p:nvPr/>
        </p:nvSpPr>
        <p:spPr>
          <a:xfrm>
            <a:off x="1475014" y="369102"/>
            <a:ext cx="1826141"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复习引入</a:t>
            </a:r>
            <a:endParaRPr kumimoji="0" lang="zh-CN" altLang="en-US" sz="3200" b="0" i="0" u="none" strike="noStrike" kern="1200" cap="none" spc="0" normalizeH="0" baseline="0" noProof="0" dirty="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625789" y="1191639"/>
            <a:ext cx="2707923" cy="461665"/>
          </a:xfrm>
          <a:prstGeom prst="rect">
            <a:avLst/>
          </a:prstGeom>
          <a:noFill/>
          <a:ln w="9525">
            <a:noFill/>
            <a:miter lim="800000"/>
          </a:ln>
        </p:spPr>
        <p:txBody>
          <a:bodyPr>
            <a:spAutoFit/>
          </a:bodyPr>
          <a:lstStyle/>
          <a:p>
            <a:pPr defTabSz="1219200">
              <a:spcBef>
                <a:spcPct val="50000"/>
              </a:spcBef>
              <a:defRPr/>
            </a:pPr>
            <a:r>
              <a:rPr kumimoji="1" lang="en-US" altLang="zh-CN" sz="2400" dirty="0">
                <a:latin typeface="Arial" panose="020B0604020202020204" pitchFamily="34" charset="0"/>
                <a:ea typeface="思源黑体 CN Medium" panose="020B0600000000000000" pitchFamily="34" charset="-122"/>
                <a:sym typeface="Arial" panose="020B0604020202020204" pitchFamily="34" charset="0"/>
              </a:rPr>
              <a:t>⑴</a:t>
            </a:r>
            <a:r>
              <a:rPr kumimoji="1" lang="zh-CN" altLang="en-US" sz="2400" dirty="0">
                <a:latin typeface="Arial" panose="020B0604020202020204" pitchFamily="34" charset="0"/>
                <a:ea typeface="思源黑体 CN Medium" panose="020B0600000000000000" pitchFamily="34" charset="-122"/>
                <a:sym typeface="Arial" panose="020B0604020202020204" pitchFamily="34" charset="0"/>
              </a:rPr>
              <a:t>直接描述量</a:t>
            </a: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a:t>
            </a:r>
          </a:p>
        </p:txBody>
      </p:sp>
      <p:sp>
        <p:nvSpPr>
          <p:cNvPr id="8" name="Text Box 7"/>
          <p:cNvSpPr txBox="1">
            <a:spLocks noChangeArrowheads="1"/>
          </p:cNvSpPr>
          <p:nvPr/>
        </p:nvSpPr>
        <p:spPr bwMode="auto">
          <a:xfrm>
            <a:off x="628714" y="1690467"/>
            <a:ext cx="4505603" cy="400110"/>
          </a:xfrm>
          <a:prstGeom prst="rect">
            <a:avLst/>
          </a:prstGeom>
          <a:noFill/>
          <a:ln w="9525">
            <a:noFill/>
            <a:miter lim="800000"/>
          </a:ln>
        </p:spPr>
        <p:txBody>
          <a:bodyPr wrap="square">
            <a:spAutoFit/>
          </a:bodyPr>
          <a:lstStyle/>
          <a:p>
            <a:pPr defTabSz="1219200">
              <a:spcBef>
                <a:spcPct val="20000"/>
              </a:spcBef>
              <a:defRPr/>
            </a:pP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①</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振幅</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图像的峰值</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11" name="Text Box 8"/>
          <p:cNvSpPr txBox="1">
            <a:spLocks noChangeArrowheads="1"/>
          </p:cNvSpPr>
          <p:nvPr/>
        </p:nvSpPr>
        <p:spPr bwMode="auto">
          <a:xfrm>
            <a:off x="611126" y="2401950"/>
            <a:ext cx="4923290" cy="400110"/>
          </a:xfrm>
          <a:prstGeom prst="rect">
            <a:avLst/>
          </a:prstGeom>
          <a:noFill/>
          <a:ln w="9525">
            <a:noFill/>
            <a:miter lim="800000"/>
          </a:ln>
        </p:spPr>
        <p:txBody>
          <a:bodyPr wrap="square">
            <a:spAutoFit/>
          </a:bodyPr>
          <a:lstStyle/>
          <a:p>
            <a:pPr defTabSz="1219200">
              <a:spcBef>
                <a:spcPct val="20000"/>
              </a:spcBef>
              <a:defRPr/>
            </a:pP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②</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波长</a:t>
            </a:r>
            <a:r>
              <a:rPr kumimoji="1" lang="el-GR"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λ</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相邻两个波峰或波谷之间的距离</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grpSp>
        <p:nvGrpSpPr>
          <p:cNvPr id="18437" name="组合 6"/>
          <p:cNvGrpSpPr/>
          <p:nvPr/>
        </p:nvGrpSpPr>
        <p:grpSpPr>
          <a:xfrm>
            <a:off x="6924750" y="1222860"/>
            <a:ext cx="3653320" cy="1979475"/>
            <a:chOff x="959840" y="944545"/>
            <a:chExt cx="3662527" cy="1984389"/>
          </a:xfrm>
        </p:grpSpPr>
        <p:grpSp>
          <p:nvGrpSpPr>
            <p:cNvPr id="18438" name="组合 1"/>
            <p:cNvGrpSpPr/>
            <p:nvPr/>
          </p:nvGrpSpPr>
          <p:grpSpPr>
            <a:xfrm>
              <a:off x="959840" y="944545"/>
              <a:ext cx="3662527" cy="1984389"/>
              <a:chOff x="1214414" y="1373173"/>
              <a:chExt cx="3662527" cy="1577975"/>
            </a:xfrm>
          </p:grpSpPr>
          <p:sp>
            <p:nvSpPr>
              <p:cNvPr id="18439" name="Line 5"/>
              <p:cNvSpPr>
                <a:spLocks noChangeAspect="1"/>
              </p:cNvSpPr>
              <p:nvPr/>
            </p:nvSpPr>
            <p:spPr>
              <a:xfrm flipV="1">
                <a:off x="1549377" y="1481123"/>
                <a:ext cx="0" cy="1470025"/>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0" name="Line 6"/>
              <p:cNvSpPr>
                <a:spLocks noChangeAspect="1"/>
              </p:cNvSpPr>
              <p:nvPr/>
            </p:nvSpPr>
            <p:spPr>
              <a:xfrm>
                <a:off x="1549377" y="2276460"/>
                <a:ext cx="3013075" cy="0"/>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1" name="Text Box 16"/>
              <p:cNvSpPr txBox="1">
                <a:spLocks noChangeAspect="1"/>
              </p:cNvSpPr>
              <p:nvPr/>
            </p:nvSpPr>
            <p:spPr>
              <a:xfrm>
                <a:off x="4229241" y="1928620"/>
                <a:ext cx="647700" cy="530225"/>
              </a:xfrm>
              <a:prstGeom prst="rect">
                <a:avLst/>
              </a:prstGeom>
              <a:noFill/>
              <a:ln w="38100">
                <a:noFill/>
              </a:ln>
            </p:spPr>
            <p:txBody>
              <a:bodyPr lIns="0" tIns="0" rIns="0" bIns="0" anchor="t"/>
              <a:lstStyle/>
              <a:p>
                <a:pPr algn="just" defTabSz="1219200"/>
                <a:r>
                  <a:rPr lang="en-US" altLang="zh-CN" sz="2395" i="1" kern="0" err="1">
                    <a:latin typeface="Arial" panose="020B0604020202020204" pitchFamily="34" charset="0"/>
                    <a:ea typeface="思源黑体 CN Medium" panose="020B0600000000000000" pitchFamily="34" charset="-122"/>
                    <a:sym typeface="Arial" panose="020B0604020202020204" pitchFamily="34" charset="0"/>
                  </a:rPr>
                  <a:t>x/m</a:t>
                </a:r>
              </a:p>
            </p:txBody>
          </p:sp>
          <p:sp>
            <p:nvSpPr>
              <p:cNvPr id="18442" name="Text Box 17"/>
              <p:cNvSpPr txBox="1">
                <a:spLocks noChangeAspect="1"/>
              </p:cNvSpPr>
              <p:nvPr/>
            </p:nvSpPr>
            <p:spPr>
              <a:xfrm>
                <a:off x="1643039" y="1373173"/>
                <a:ext cx="860425" cy="319088"/>
              </a:xfrm>
              <a:prstGeom prst="rect">
                <a:avLst/>
              </a:prstGeom>
              <a:noFill/>
              <a:ln w="38100">
                <a:noFill/>
              </a:ln>
            </p:spPr>
            <p:txBody>
              <a:bodyPr lIns="0" tIns="0" rIns="0" bIns="0" anchor="t"/>
              <a:lstStyle/>
              <a:p>
                <a:pPr algn="just" defTabSz="1219200"/>
                <a:r>
                  <a:rPr lang="en-US" altLang="zh-CN" sz="2395" i="1" kern="0">
                    <a:latin typeface="Arial" panose="020B0604020202020204" pitchFamily="34" charset="0"/>
                    <a:ea typeface="思源黑体 CN Medium" panose="020B0600000000000000" pitchFamily="34" charset="-122"/>
                    <a:sym typeface="Arial" panose="020B0604020202020204" pitchFamily="34" charset="0"/>
                  </a:rPr>
                  <a:t>y/cm</a:t>
                </a:r>
              </a:p>
            </p:txBody>
          </p:sp>
          <p:sp>
            <p:nvSpPr>
              <p:cNvPr id="18443" name="Freeform 18"/>
              <p:cNvSpPr>
                <a:spLocks noChangeAspect="1"/>
              </p:cNvSpPr>
              <p:nvPr/>
            </p:nvSpPr>
            <p:spPr>
              <a:xfrm flipV="1">
                <a:off x="1555727" y="1793860"/>
                <a:ext cx="1825625" cy="977900"/>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10833" h="4000">
                    <a:moveTo>
                      <a:pt x="0" y="2000"/>
                    </a:moveTo>
                    <a:cubicBezTo>
                      <a:pt x="66" y="1883"/>
                      <a:pt x="133" y="1767"/>
                      <a:pt x="200" y="1653"/>
                    </a:cubicBezTo>
                    <a:cubicBezTo>
                      <a:pt x="267" y="1539"/>
                      <a:pt x="333" y="1425"/>
                      <a:pt x="400" y="1316"/>
                    </a:cubicBezTo>
                    <a:cubicBezTo>
                      <a:pt x="467" y="1207"/>
                      <a:pt x="533" y="1100"/>
                      <a:pt x="600" y="1000"/>
                    </a:cubicBezTo>
                    <a:cubicBezTo>
                      <a:pt x="667" y="900"/>
                      <a:pt x="733" y="803"/>
                      <a:pt x="800" y="714"/>
                    </a:cubicBezTo>
                    <a:cubicBezTo>
                      <a:pt x="867" y="625"/>
                      <a:pt x="933" y="542"/>
                      <a:pt x="1000" y="468"/>
                    </a:cubicBezTo>
                    <a:cubicBezTo>
                      <a:pt x="1067" y="394"/>
                      <a:pt x="1133" y="326"/>
                      <a:pt x="1200" y="268"/>
                    </a:cubicBezTo>
                    <a:cubicBezTo>
                      <a:pt x="1267" y="210"/>
                      <a:pt x="1333" y="161"/>
                      <a:pt x="1400" y="121"/>
                    </a:cubicBezTo>
                    <a:cubicBezTo>
                      <a:pt x="1467" y="81"/>
                      <a:pt x="1533" y="50"/>
                      <a:pt x="1600" y="30"/>
                    </a:cubicBezTo>
                    <a:cubicBezTo>
                      <a:pt x="1667" y="10"/>
                      <a:pt x="1733" y="0"/>
                      <a:pt x="1800" y="0"/>
                    </a:cubicBezTo>
                    <a:cubicBezTo>
                      <a:pt x="1867" y="0"/>
                      <a:pt x="1933" y="10"/>
                      <a:pt x="2000" y="30"/>
                    </a:cubicBezTo>
                    <a:cubicBezTo>
                      <a:pt x="2067" y="50"/>
                      <a:pt x="2133" y="81"/>
                      <a:pt x="2200" y="121"/>
                    </a:cubicBezTo>
                    <a:cubicBezTo>
                      <a:pt x="2267" y="161"/>
                      <a:pt x="2333" y="210"/>
                      <a:pt x="2400" y="268"/>
                    </a:cubicBezTo>
                    <a:cubicBezTo>
                      <a:pt x="2467" y="326"/>
                      <a:pt x="2533" y="394"/>
                      <a:pt x="2600" y="468"/>
                    </a:cubicBezTo>
                    <a:cubicBezTo>
                      <a:pt x="2667" y="542"/>
                      <a:pt x="2733" y="625"/>
                      <a:pt x="2800" y="714"/>
                    </a:cubicBezTo>
                    <a:cubicBezTo>
                      <a:pt x="2867" y="803"/>
                      <a:pt x="2933" y="900"/>
                      <a:pt x="3000" y="1000"/>
                    </a:cubicBezTo>
                    <a:cubicBezTo>
                      <a:pt x="3067" y="1100"/>
                      <a:pt x="3133" y="1207"/>
                      <a:pt x="3200" y="1316"/>
                    </a:cubicBezTo>
                    <a:cubicBezTo>
                      <a:pt x="3267" y="1425"/>
                      <a:pt x="3333" y="1539"/>
                      <a:pt x="3400" y="1653"/>
                    </a:cubicBezTo>
                    <a:cubicBezTo>
                      <a:pt x="3467" y="1767"/>
                      <a:pt x="3533" y="1884"/>
                      <a:pt x="3600" y="2000"/>
                    </a:cubicBezTo>
                    <a:cubicBezTo>
                      <a:pt x="3667" y="2116"/>
                      <a:pt x="3733" y="2233"/>
                      <a:pt x="3800" y="2347"/>
                    </a:cubicBezTo>
                    <a:cubicBezTo>
                      <a:pt x="3867" y="2461"/>
                      <a:pt x="3933" y="2575"/>
                      <a:pt x="4000" y="2684"/>
                    </a:cubicBezTo>
                    <a:cubicBezTo>
                      <a:pt x="4067" y="2793"/>
                      <a:pt x="4133" y="2900"/>
                      <a:pt x="4200" y="3000"/>
                    </a:cubicBezTo>
                    <a:cubicBezTo>
                      <a:pt x="4267" y="3100"/>
                      <a:pt x="4333" y="3196"/>
                      <a:pt x="4400" y="3285"/>
                    </a:cubicBezTo>
                    <a:cubicBezTo>
                      <a:pt x="4467" y="3374"/>
                      <a:pt x="4533" y="3458"/>
                      <a:pt x="4600" y="3532"/>
                    </a:cubicBezTo>
                    <a:cubicBezTo>
                      <a:pt x="4667" y="3606"/>
                      <a:pt x="4733" y="3674"/>
                      <a:pt x="4800" y="3732"/>
                    </a:cubicBezTo>
                    <a:cubicBezTo>
                      <a:pt x="4867" y="3790"/>
                      <a:pt x="4933" y="3839"/>
                      <a:pt x="5000" y="3879"/>
                    </a:cubicBezTo>
                    <a:cubicBezTo>
                      <a:pt x="5067" y="3919"/>
                      <a:pt x="5133" y="3950"/>
                      <a:pt x="5200" y="3970"/>
                    </a:cubicBezTo>
                    <a:cubicBezTo>
                      <a:pt x="5267" y="3990"/>
                      <a:pt x="5333" y="4000"/>
                      <a:pt x="5400" y="4000"/>
                    </a:cubicBezTo>
                    <a:cubicBezTo>
                      <a:pt x="5467" y="4000"/>
                      <a:pt x="5533" y="3990"/>
                      <a:pt x="5600" y="3970"/>
                    </a:cubicBezTo>
                    <a:cubicBezTo>
                      <a:pt x="5667" y="3950"/>
                      <a:pt x="5733" y="3919"/>
                      <a:pt x="5800" y="3879"/>
                    </a:cubicBezTo>
                    <a:cubicBezTo>
                      <a:pt x="5867" y="3839"/>
                      <a:pt x="5933" y="3790"/>
                      <a:pt x="6000" y="3732"/>
                    </a:cubicBezTo>
                    <a:cubicBezTo>
                      <a:pt x="6067" y="3674"/>
                      <a:pt x="6133" y="3606"/>
                      <a:pt x="6200" y="3532"/>
                    </a:cubicBezTo>
                    <a:cubicBezTo>
                      <a:pt x="6267" y="3458"/>
                      <a:pt x="6333" y="3375"/>
                      <a:pt x="6400" y="3286"/>
                    </a:cubicBezTo>
                    <a:cubicBezTo>
                      <a:pt x="6467" y="3197"/>
                      <a:pt x="6533" y="3100"/>
                      <a:pt x="6600" y="3000"/>
                    </a:cubicBezTo>
                    <a:cubicBezTo>
                      <a:pt x="6667" y="2900"/>
                      <a:pt x="6733" y="2793"/>
                      <a:pt x="6800" y="2684"/>
                    </a:cubicBezTo>
                    <a:cubicBezTo>
                      <a:pt x="6867" y="2575"/>
                      <a:pt x="6933" y="2462"/>
                      <a:pt x="7000" y="2348"/>
                    </a:cubicBezTo>
                    <a:cubicBezTo>
                      <a:pt x="7067" y="2234"/>
                      <a:pt x="7133" y="2116"/>
                      <a:pt x="7200" y="2000"/>
                    </a:cubicBezTo>
                    <a:cubicBezTo>
                      <a:pt x="7267" y="1884"/>
                      <a:pt x="7333" y="1767"/>
                      <a:pt x="7400" y="1653"/>
                    </a:cubicBezTo>
                    <a:cubicBezTo>
                      <a:pt x="7467" y="1539"/>
                      <a:pt x="7533" y="1425"/>
                      <a:pt x="7600" y="1316"/>
                    </a:cubicBezTo>
                    <a:cubicBezTo>
                      <a:pt x="7667" y="1207"/>
                      <a:pt x="7733" y="1100"/>
                      <a:pt x="7800" y="1000"/>
                    </a:cubicBezTo>
                    <a:cubicBezTo>
                      <a:pt x="7867" y="900"/>
                      <a:pt x="7933" y="804"/>
                      <a:pt x="8000" y="715"/>
                    </a:cubicBezTo>
                    <a:cubicBezTo>
                      <a:pt x="8067" y="626"/>
                      <a:pt x="8133" y="542"/>
                      <a:pt x="8200" y="468"/>
                    </a:cubicBezTo>
                    <a:cubicBezTo>
                      <a:pt x="8267" y="394"/>
                      <a:pt x="8333" y="326"/>
                      <a:pt x="8400" y="268"/>
                    </a:cubicBezTo>
                    <a:cubicBezTo>
                      <a:pt x="8467" y="210"/>
                      <a:pt x="8533" y="161"/>
                      <a:pt x="8600" y="121"/>
                    </a:cubicBezTo>
                    <a:cubicBezTo>
                      <a:pt x="8667" y="81"/>
                      <a:pt x="8733" y="50"/>
                      <a:pt x="8800" y="30"/>
                    </a:cubicBezTo>
                    <a:cubicBezTo>
                      <a:pt x="8867" y="10"/>
                      <a:pt x="8933" y="0"/>
                      <a:pt x="9000" y="0"/>
                    </a:cubicBezTo>
                    <a:cubicBezTo>
                      <a:pt x="9067" y="0"/>
                      <a:pt x="9133" y="10"/>
                      <a:pt x="9200" y="30"/>
                    </a:cubicBezTo>
                    <a:cubicBezTo>
                      <a:pt x="9267" y="50"/>
                      <a:pt x="9333" y="80"/>
                      <a:pt x="9400" y="120"/>
                    </a:cubicBezTo>
                    <a:cubicBezTo>
                      <a:pt x="9467" y="160"/>
                      <a:pt x="9533" y="210"/>
                      <a:pt x="9600" y="268"/>
                    </a:cubicBezTo>
                    <a:cubicBezTo>
                      <a:pt x="9667" y="326"/>
                      <a:pt x="9733" y="394"/>
                      <a:pt x="9800" y="468"/>
                    </a:cubicBezTo>
                    <a:cubicBezTo>
                      <a:pt x="9867" y="542"/>
                      <a:pt x="9933" y="625"/>
                      <a:pt x="10000" y="714"/>
                    </a:cubicBezTo>
                    <a:cubicBezTo>
                      <a:pt x="10067" y="803"/>
                      <a:pt x="10133" y="900"/>
                      <a:pt x="10200" y="1000"/>
                    </a:cubicBezTo>
                    <a:cubicBezTo>
                      <a:pt x="10267" y="1100"/>
                      <a:pt x="10333" y="1206"/>
                      <a:pt x="10400" y="1315"/>
                    </a:cubicBezTo>
                    <a:cubicBezTo>
                      <a:pt x="10467" y="1424"/>
                      <a:pt x="10533" y="1538"/>
                      <a:pt x="10600" y="1652"/>
                    </a:cubicBezTo>
                    <a:cubicBezTo>
                      <a:pt x="10667" y="1766"/>
                      <a:pt x="10767" y="1941"/>
                      <a:pt x="10800" y="1999"/>
                    </a:cubicBezTo>
                    <a:cubicBezTo>
                      <a:pt x="10833" y="2057"/>
                      <a:pt x="10816" y="2028"/>
                      <a:pt x="10800" y="1999"/>
                    </a:cubicBezTo>
                  </a:path>
                </a:pathLst>
              </a:custGeom>
              <a:noFill/>
              <a:ln w="38100" cap="flat" cmpd="sng">
                <a:solidFill>
                  <a:srgbClr val="FF3300"/>
                </a:solidFill>
                <a:prstDash val="solid"/>
                <a:round/>
                <a:headEnd type="none" w="med" len="med"/>
                <a:tailEnd type="none" w="med" len="med"/>
              </a:ln>
            </p:spPr>
            <p:txBody>
              <a:bodyPr/>
              <a:lstStyle/>
              <a:p>
                <a:pPr defTabSz="1219200"/>
                <a:endParaRPr lang="zh-CN" altLang="en-US" sz="135" kern="0">
                  <a:latin typeface="Arial" panose="020B0604020202020204" pitchFamily="34" charset="0"/>
                  <a:ea typeface="思源黑体 CN Medium" panose="020B0600000000000000" pitchFamily="34" charset="-122"/>
                  <a:sym typeface="Arial" panose="020B0604020202020204" pitchFamily="34" charset="0"/>
                </a:endParaRPr>
              </a:p>
            </p:txBody>
          </p:sp>
          <p:sp>
            <p:nvSpPr>
              <p:cNvPr id="18444" name="Text Box 19"/>
              <p:cNvSpPr txBox="1">
                <a:spLocks noChangeAspect="1"/>
              </p:cNvSpPr>
              <p:nvPr/>
            </p:nvSpPr>
            <p:spPr>
              <a:xfrm>
                <a:off x="1335064" y="1619235"/>
                <a:ext cx="347663" cy="322263"/>
              </a:xfrm>
              <a:prstGeom prst="rect">
                <a:avLst/>
              </a:prstGeom>
              <a:noFill/>
              <a:ln w="38100">
                <a:noFill/>
              </a:ln>
            </p:spPr>
            <p:txBody>
              <a:bodyPr lIns="0" tIns="0" rIns="0" bIns="0" anchor="t"/>
              <a:lstStyle/>
              <a:p>
                <a:pPr algn="just" defTabSz="1219200"/>
                <a:r>
                  <a:rPr lang="en-US" altLang="zh-CN" sz="2395" kern="0">
                    <a:latin typeface="Arial" panose="020B0604020202020204" pitchFamily="34" charset="0"/>
                    <a:ea typeface="思源黑体 CN Medium" panose="020B0600000000000000" pitchFamily="34" charset="-122"/>
                    <a:sym typeface="Arial" panose="020B0604020202020204" pitchFamily="34" charset="0"/>
                  </a:rPr>
                  <a:t>5</a:t>
                </a:r>
              </a:p>
            </p:txBody>
          </p:sp>
          <p:sp>
            <p:nvSpPr>
              <p:cNvPr id="18445" name="Text Box 20"/>
              <p:cNvSpPr txBox="1">
                <a:spLocks noChangeAspect="1"/>
              </p:cNvSpPr>
              <p:nvPr/>
            </p:nvSpPr>
            <p:spPr>
              <a:xfrm>
                <a:off x="1214414" y="2597135"/>
                <a:ext cx="347663" cy="322263"/>
              </a:xfrm>
              <a:prstGeom prst="rect">
                <a:avLst/>
              </a:prstGeom>
              <a:noFill/>
              <a:ln w="38100">
                <a:noFill/>
              </a:ln>
            </p:spPr>
            <p:txBody>
              <a:bodyPr lIns="0" tIns="0" rIns="0" bIns="0" anchor="t"/>
              <a:lstStyle/>
              <a:p>
                <a:pPr algn="just" defTabSz="1219200"/>
                <a:r>
                  <a:rPr lang="en-US" altLang="zh-CN" sz="2395" kern="0">
                    <a:latin typeface="Arial" panose="020B0604020202020204" pitchFamily="34" charset="0"/>
                    <a:ea typeface="思源黑体 CN Medium" panose="020B0600000000000000" pitchFamily="34" charset="-122"/>
                    <a:sym typeface="Arial" panose="020B0604020202020204" pitchFamily="34" charset="0"/>
                  </a:rPr>
                  <a:t>-5</a:t>
                </a:r>
              </a:p>
            </p:txBody>
          </p:sp>
          <p:sp>
            <p:nvSpPr>
              <p:cNvPr id="18446" name="Text Box 21"/>
              <p:cNvSpPr txBox="1">
                <a:spLocks noChangeAspect="1"/>
              </p:cNvSpPr>
              <p:nvPr/>
            </p:nvSpPr>
            <p:spPr>
              <a:xfrm>
                <a:off x="1365227" y="2109773"/>
                <a:ext cx="347663" cy="322263"/>
              </a:xfrm>
              <a:prstGeom prst="rect">
                <a:avLst/>
              </a:prstGeom>
              <a:noFill/>
              <a:ln w="38100">
                <a:noFill/>
              </a:ln>
            </p:spPr>
            <p:txBody>
              <a:bodyPr lIns="0" tIns="0" rIns="0" bIns="0" anchor="t"/>
              <a:lstStyle/>
              <a:p>
                <a:pPr algn="just" defTabSz="1219200"/>
                <a:r>
                  <a:rPr lang="en-US" altLang="zh-CN" sz="2395" kern="0">
                    <a:latin typeface="Arial" panose="020B0604020202020204" pitchFamily="34" charset="0"/>
                    <a:ea typeface="思源黑体 CN Medium" panose="020B0600000000000000" pitchFamily="34" charset="-122"/>
                    <a:sym typeface="Arial" panose="020B0604020202020204" pitchFamily="34" charset="0"/>
                  </a:rPr>
                  <a:t>0</a:t>
                </a:r>
              </a:p>
            </p:txBody>
          </p:sp>
          <p:sp>
            <p:nvSpPr>
              <p:cNvPr id="18447" name="Text Box 22"/>
              <p:cNvSpPr txBox="1">
                <a:spLocks noChangeAspect="1"/>
              </p:cNvSpPr>
              <p:nvPr/>
            </p:nvSpPr>
            <p:spPr>
              <a:xfrm>
                <a:off x="2147864" y="2309798"/>
                <a:ext cx="349250" cy="322263"/>
              </a:xfrm>
              <a:prstGeom prst="rect">
                <a:avLst/>
              </a:prstGeom>
              <a:noFill/>
              <a:ln w="38100">
                <a:noFill/>
              </a:ln>
            </p:spPr>
            <p:txBody>
              <a:bodyPr lIns="0" tIns="0" rIns="0" bIns="0" anchor="t"/>
              <a:lstStyle/>
              <a:p>
                <a:pPr algn="just" defTabSz="1219200"/>
                <a:r>
                  <a:rPr lang="en-US" altLang="zh-CN" sz="2395" kern="0">
                    <a:latin typeface="Arial" panose="020B0604020202020204" pitchFamily="34" charset="0"/>
                    <a:ea typeface="思源黑体 CN Medium" panose="020B0600000000000000" pitchFamily="34" charset="-122"/>
                    <a:sym typeface="Arial" panose="020B0604020202020204" pitchFamily="34" charset="0"/>
                  </a:rPr>
                  <a:t>2</a:t>
                </a:r>
              </a:p>
            </p:txBody>
          </p:sp>
          <p:sp>
            <p:nvSpPr>
              <p:cNvPr id="18448" name="Text Box 23"/>
              <p:cNvSpPr txBox="1">
                <a:spLocks noChangeAspect="1"/>
              </p:cNvSpPr>
              <p:nvPr/>
            </p:nvSpPr>
            <p:spPr>
              <a:xfrm>
                <a:off x="2673327" y="2293923"/>
                <a:ext cx="347663" cy="322263"/>
              </a:xfrm>
              <a:prstGeom prst="rect">
                <a:avLst/>
              </a:prstGeom>
              <a:noFill/>
              <a:ln w="38100">
                <a:noFill/>
              </a:ln>
            </p:spPr>
            <p:txBody>
              <a:bodyPr lIns="0" tIns="0" rIns="0" bIns="0" anchor="t"/>
              <a:lstStyle/>
              <a:p>
                <a:pPr algn="just" defTabSz="1219200"/>
                <a:r>
                  <a:rPr lang="en-US" altLang="zh-CN" sz="2395" kern="0">
                    <a:latin typeface="Arial" panose="020B0604020202020204" pitchFamily="34" charset="0"/>
                    <a:ea typeface="思源黑体 CN Medium" panose="020B0600000000000000" pitchFamily="34" charset="-122"/>
                    <a:sym typeface="Arial" panose="020B0604020202020204" pitchFamily="34" charset="0"/>
                  </a:rPr>
                  <a:t>4</a:t>
                </a:r>
              </a:p>
            </p:txBody>
          </p:sp>
          <p:sp>
            <p:nvSpPr>
              <p:cNvPr id="18449" name="Text Box 24"/>
              <p:cNvSpPr txBox="1">
                <a:spLocks noChangeAspect="1"/>
              </p:cNvSpPr>
              <p:nvPr/>
            </p:nvSpPr>
            <p:spPr>
              <a:xfrm>
                <a:off x="3346427" y="2293923"/>
                <a:ext cx="349250" cy="322263"/>
              </a:xfrm>
              <a:prstGeom prst="rect">
                <a:avLst/>
              </a:prstGeom>
              <a:noFill/>
              <a:ln w="38100">
                <a:noFill/>
              </a:ln>
            </p:spPr>
            <p:txBody>
              <a:bodyPr lIns="0" tIns="0" rIns="0" bIns="0" anchor="t"/>
              <a:lstStyle/>
              <a:p>
                <a:pPr algn="just" defTabSz="1219200"/>
                <a:r>
                  <a:rPr lang="en-US" altLang="zh-CN" sz="2795" kern="0">
                    <a:latin typeface="Arial" panose="020B0604020202020204" pitchFamily="34" charset="0"/>
                    <a:ea typeface="思源黑体 CN Medium" panose="020B0600000000000000" pitchFamily="34" charset="-122"/>
                    <a:sym typeface="Arial" panose="020B0604020202020204" pitchFamily="34" charset="0"/>
                  </a:rPr>
                  <a:t>6</a:t>
                </a:r>
              </a:p>
            </p:txBody>
          </p:sp>
        </p:grpSp>
        <p:cxnSp>
          <p:nvCxnSpPr>
            <p:cNvPr id="12" name="直接连接符 11"/>
            <p:cNvCxnSpPr/>
            <p:nvPr/>
          </p:nvCxnSpPr>
          <p:spPr>
            <a:xfrm>
              <a:off x="1285293" y="1457311"/>
              <a:ext cx="2143221" cy="1588"/>
            </a:xfrm>
            <a:prstGeom prst="line">
              <a:avLst/>
            </a:prstGeom>
            <a:ln w="38100">
              <a:solidFill>
                <a:srgbClr val="0033CC"/>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336095" y="2714619"/>
              <a:ext cx="2143221" cy="1588"/>
            </a:xfrm>
            <a:prstGeom prst="line">
              <a:avLst/>
            </a:prstGeom>
            <a:ln w="38100">
              <a:solidFill>
                <a:srgbClr val="0033CC"/>
              </a:solidFill>
              <a:prstDash val="dash"/>
            </a:ln>
          </p:spPr>
          <p:style>
            <a:lnRef idx="1">
              <a:schemeClr val="accent1"/>
            </a:lnRef>
            <a:fillRef idx="0">
              <a:schemeClr val="accent1"/>
            </a:fillRef>
            <a:effectRef idx="0">
              <a:schemeClr val="accent1"/>
            </a:effectRef>
            <a:fontRef idx="minor">
              <a:schemeClr val="tx1"/>
            </a:fontRef>
          </p:style>
        </p:cxnSp>
      </p:grpSp>
      <p:sp>
        <p:nvSpPr>
          <p:cNvPr id="14" name="矩形 13"/>
          <p:cNvSpPr/>
          <p:nvPr/>
        </p:nvSpPr>
        <p:spPr>
          <a:xfrm>
            <a:off x="665969" y="3214655"/>
            <a:ext cx="9519217" cy="461665"/>
          </a:xfrm>
          <a:prstGeom prst="rect">
            <a:avLst/>
          </a:prstGeom>
        </p:spPr>
        <p:txBody>
          <a:bodyPr wrap="square">
            <a:spAutoFit/>
          </a:bodyPr>
          <a:lstStyle/>
          <a:p>
            <a:pPr defTabSz="1219200" fontAlgn="base">
              <a:spcBef>
                <a:spcPct val="20000"/>
              </a:spcBef>
              <a:spcAft>
                <a:spcPct val="0"/>
              </a:spcAft>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③</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各个质点的位移</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对应于图像上某一点的坐标（</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y</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 </a:t>
            </a:r>
          </a:p>
        </p:txBody>
      </p:sp>
      <p:sp>
        <p:nvSpPr>
          <p:cNvPr id="15" name="Rectangle 5"/>
          <p:cNvSpPr>
            <a:spLocks noChangeArrowheads="1"/>
          </p:cNvSpPr>
          <p:nvPr/>
        </p:nvSpPr>
        <p:spPr bwMode="auto">
          <a:xfrm>
            <a:off x="635681" y="3812176"/>
            <a:ext cx="3241589" cy="461665"/>
          </a:xfrm>
          <a:prstGeom prst="rect">
            <a:avLst/>
          </a:prstGeom>
          <a:noFill/>
          <a:ln w="9525">
            <a:noFill/>
            <a:miter lim="800000"/>
          </a:ln>
        </p:spPr>
        <p:txBody>
          <a:bodyPr>
            <a:spAutoFit/>
          </a:bodyPr>
          <a:lstStyle/>
          <a:p>
            <a:pPr marL="457200" indent="-457200" defTabSz="1219200" fontAlgn="base">
              <a:spcBef>
                <a:spcPct val="50000"/>
              </a:spcBef>
              <a:spcAft>
                <a:spcPct val="0"/>
              </a:spcAft>
              <a:buClr>
                <a:schemeClr val="folHlink"/>
              </a:buClr>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⑵</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间接描述量 </a:t>
            </a:r>
          </a:p>
        </p:txBody>
      </p:sp>
      <p:sp>
        <p:nvSpPr>
          <p:cNvPr id="16" name="矩形 15"/>
          <p:cNvSpPr/>
          <p:nvPr/>
        </p:nvSpPr>
        <p:spPr>
          <a:xfrm>
            <a:off x="623685" y="4333418"/>
            <a:ext cx="9640687" cy="400110"/>
          </a:xfrm>
          <a:prstGeom prst="rect">
            <a:avLst/>
          </a:prstGeom>
        </p:spPr>
        <p:txBody>
          <a:bodyPr wrap="square">
            <a:spAutoFit/>
          </a:bodyPr>
          <a:lstStyle/>
          <a:p>
            <a:pPr defTabSz="1219200" fontAlgn="base">
              <a:spcBef>
                <a:spcPct val="0"/>
              </a:spcBef>
              <a:spcAft>
                <a:spcPct val="0"/>
              </a:spcAft>
              <a:defRPr/>
            </a:pPr>
            <a:r>
              <a:rPr kumimoji="1" lang="en-US" altLang="zh-CN" sz="2000" dirty="0">
                <a:latin typeface="Arial" panose="020B0604020202020204" pitchFamily="34" charset="0"/>
                <a:ea typeface="思源黑体 CN Medium" panose="020B0600000000000000" pitchFamily="34" charset="-122"/>
                <a:sym typeface="Arial" panose="020B0604020202020204" pitchFamily="34" charset="0"/>
              </a:rPr>
              <a:t>①</a:t>
            </a: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已知波的传播方向可求各个质点的振动方向。反之亦然。</a:t>
            </a:r>
          </a:p>
        </p:txBody>
      </p:sp>
      <p:sp>
        <p:nvSpPr>
          <p:cNvPr id="17" name="矩形 16"/>
          <p:cNvSpPr/>
          <p:nvPr/>
        </p:nvSpPr>
        <p:spPr>
          <a:xfrm>
            <a:off x="635681" y="5699403"/>
            <a:ext cx="3262432" cy="400110"/>
          </a:xfrm>
          <a:prstGeom prst="rect">
            <a:avLst/>
          </a:prstGeom>
        </p:spPr>
        <p:txBody>
          <a:bodyPr wrap="none">
            <a:spAutoFit/>
          </a:bodyPr>
          <a:lstStyle/>
          <a:p>
            <a:pPr defTabSz="1219200" fontAlgn="base">
              <a:spcBef>
                <a:spcPct val="0"/>
              </a:spcBef>
              <a:spcAft>
                <a:spcPct val="0"/>
              </a:spcAft>
              <a:defRPr/>
            </a:pPr>
            <a:r>
              <a:rPr kumimoji="1" lang="en-US" altLang="zh-CN" sz="2000" dirty="0">
                <a:latin typeface="Arial" panose="020B0604020202020204" pitchFamily="34" charset="0"/>
                <a:ea typeface="思源黑体 CN Medium" panose="020B0600000000000000" pitchFamily="34" charset="-122"/>
                <a:sym typeface="Arial" panose="020B0604020202020204" pitchFamily="34" charset="0"/>
              </a:rPr>
              <a:t>④</a:t>
            </a: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经过一段时间后的波形图</a:t>
            </a:r>
          </a:p>
        </p:txBody>
      </p:sp>
      <p:sp>
        <p:nvSpPr>
          <p:cNvPr id="18" name="矩形 17"/>
          <p:cNvSpPr/>
          <p:nvPr/>
        </p:nvSpPr>
        <p:spPr>
          <a:xfrm>
            <a:off x="635681" y="5250913"/>
            <a:ext cx="4801314" cy="400110"/>
          </a:xfrm>
          <a:prstGeom prst="rect">
            <a:avLst/>
          </a:prstGeom>
        </p:spPr>
        <p:txBody>
          <a:bodyPr wrap="none">
            <a:spAutoFit/>
          </a:bodyPr>
          <a:lstStyle/>
          <a:p>
            <a:pPr defTabSz="1219200" fontAlgn="base">
              <a:spcBef>
                <a:spcPct val="50000"/>
              </a:spcBef>
              <a:spcAft>
                <a:spcPct val="0"/>
              </a:spcAft>
              <a:defRPr/>
            </a:pP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③质点在一段时间内通过的路程和位移。</a:t>
            </a:r>
          </a:p>
        </p:txBody>
      </p:sp>
      <p:sp>
        <p:nvSpPr>
          <p:cNvPr id="19" name="矩形 18"/>
          <p:cNvSpPr/>
          <p:nvPr/>
        </p:nvSpPr>
        <p:spPr>
          <a:xfrm>
            <a:off x="623685" y="4809382"/>
            <a:ext cx="8514912" cy="400110"/>
          </a:xfrm>
          <a:prstGeom prst="rect">
            <a:avLst/>
          </a:prstGeom>
        </p:spPr>
        <p:txBody>
          <a:bodyPr>
            <a:spAutoFit/>
          </a:bodyPr>
          <a:lstStyle/>
          <a:p>
            <a:pPr defTabSz="1219200" fontAlgn="base">
              <a:spcBef>
                <a:spcPct val="0"/>
              </a:spcBef>
              <a:spcAft>
                <a:spcPct val="0"/>
              </a:spcAft>
              <a:defRPr/>
            </a:pP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②可判断质点的位移、速度、加速度的大小和方向。</a:t>
            </a:r>
          </a:p>
        </p:txBody>
      </p:sp>
      <p:sp>
        <p:nvSpPr>
          <p:cNvPr id="28" name="文本框 27"/>
          <p:cNvSpPr txBox="1"/>
          <p:nvPr/>
        </p:nvSpPr>
        <p:spPr>
          <a:xfrm>
            <a:off x="1475014" y="369102"/>
            <a:ext cx="6340197"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四、从波的图象上可获得哪些信息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p:cNvSpPr/>
          <p:nvPr/>
        </p:nvSpPr>
        <p:spPr>
          <a:xfrm>
            <a:off x="1569437" y="5869559"/>
            <a:ext cx="1436307" cy="733199"/>
          </a:xfrm>
          <a:prstGeom prst="rect">
            <a:avLst/>
          </a:prstGeom>
          <a:noFill/>
          <a:ln w="9525">
            <a:noFill/>
          </a:ln>
        </p:spPr>
        <p:txBody>
          <a:bodyPr anchor="t"/>
          <a:lstStyle/>
          <a:p>
            <a:pPr algn="ctr" defTabSz="1219200">
              <a:spcBef>
                <a:spcPct val="20000"/>
              </a:spcBef>
            </a:pPr>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确定质点运动方向</a:t>
            </a:r>
          </a:p>
        </p:txBody>
      </p:sp>
      <p:sp>
        <p:nvSpPr>
          <p:cNvPr id="29698" name="Rectangle 7"/>
          <p:cNvSpPr/>
          <p:nvPr/>
        </p:nvSpPr>
        <p:spPr>
          <a:xfrm>
            <a:off x="6684203" y="5439477"/>
            <a:ext cx="3764171" cy="1417304"/>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699" name="Rectangle 8"/>
          <p:cNvSpPr/>
          <p:nvPr/>
        </p:nvSpPr>
        <p:spPr>
          <a:xfrm>
            <a:off x="2883611" y="5439477"/>
            <a:ext cx="3800592" cy="1417304"/>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39945" name="Rectangle 9"/>
          <p:cNvSpPr/>
          <p:nvPr/>
        </p:nvSpPr>
        <p:spPr>
          <a:xfrm>
            <a:off x="1569437" y="5154076"/>
            <a:ext cx="1346896" cy="861468"/>
          </a:xfrm>
          <a:prstGeom prst="rect">
            <a:avLst/>
          </a:prstGeom>
          <a:noFill/>
          <a:ln w="9525">
            <a:noFill/>
          </a:ln>
        </p:spPr>
        <p:txBody>
          <a:bodyPr anchor="t"/>
          <a:lstStyle/>
          <a:p>
            <a:pPr algn="ctr" defTabSz="1219200"/>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形象记忆</a:t>
            </a:r>
          </a:p>
        </p:txBody>
      </p:sp>
      <p:sp>
        <p:nvSpPr>
          <p:cNvPr id="29701" name="Rectangle 10"/>
          <p:cNvSpPr/>
          <p:nvPr/>
        </p:nvSpPr>
        <p:spPr>
          <a:xfrm>
            <a:off x="6684203" y="5032496"/>
            <a:ext cx="3764171" cy="406980"/>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02" name="Rectangle 12"/>
          <p:cNvSpPr/>
          <p:nvPr/>
        </p:nvSpPr>
        <p:spPr>
          <a:xfrm>
            <a:off x="1588242" y="5032496"/>
            <a:ext cx="1295368" cy="406980"/>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03" name="Rectangle 13"/>
          <p:cNvSpPr/>
          <p:nvPr/>
        </p:nvSpPr>
        <p:spPr>
          <a:xfrm>
            <a:off x="6684203" y="4272379"/>
            <a:ext cx="3764171" cy="760119"/>
          </a:xfrm>
          <a:prstGeom prst="rect">
            <a:avLst/>
          </a:prstGeom>
          <a:noFill/>
          <a:ln w="9525">
            <a:noFill/>
          </a:ln>
        </p:spPr>
        <p:txBody>
          <a:bodyPr anchor="t"/>
          <a:lstStyle/>
          <a:p>
            <a:pPr algn="ctr" defTabSz="1219200">
              <a:spcBef>
                <a:spcPct val="20000"/>
              </a:spcBef>
            </a:pPr>
            <a:endParaRPr lang="zh-CN" altLang="en-US" u="sng"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04" name="Rectangle 14"/>
          <p:cNvSpPr/>
          <p:nvPr/>
        </p:nvSpPr>
        <p:spPr>
          <a:xfrm>
            <a:off x="2883611" y="4272379"/>
            <a:ext cx="3800592" cy="760119"/>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39951" name="Rectangle 15"/>
          <p:cNvSpPr/>
          <p:nvPr/>
        </p:nvSpPr>
        <p:spPr>
          <a:xfrm>
            <a:off x="1531629" y="4466604"/>
            <a:ext cx="1461645" cy="760119"/>
          </a:xfrm>
          <a:prstGeom prst="rect">
            <a:avLst/>
          </a:prstGeom>
          <a:noFill/>
          <a:ln w="9525">
            <a:noFill/>
          </a:ln>
        </p:spPr>
        <p:txBody>
          <a:bodyPr anchor="t"/>
          <a:lstStyle/>
          <a:p>
            <a:pPr algn="ctr" defTabSz="1219200">
              <a:spcBef>
                <a:spcPct val="20000"/>
              </a:spcBef>
            </a:pPr>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图线变化</a:t>
            </a:r>
          </a:p>
        </p:txBody>
      </p:sp>
      <p:sp>
        <p:nvSpPr>
          <p:cNvPr id="39954" name="Rectangle 18"/>
          <p:cNvSpPr/>
          <p:nvPr/>
        </p:nvSpPr>
        <p:spPr>
          <a:xfrm>
            <a:off x="1475014" y="3936125"/>
            <a:ext cx="1605751" cy="532083"/>
          </a:xfrm>
          <a:prstGeom prst="rect">
            <a:avLst/>
          </a:prstGeom>
          <a:noFill/>
          <a:ln w="9525">
            <a:noFill/>
          </a:ln>
        </p:spPr>
        <p:txBody>
          <a:bodyPr anchor="t"/>
          <a:lstStyle/>
          <a:p>
            <a:pPr algn="ctr" defTabSz="1219200">
              <a:spcBef>
                <a:spcPct val="20000"/>
              </a:spcBef>
            </a:pPr>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物理意义</a:t>
            </a:r>
          </a:p>
        </p:txBody>
      </p:sp>
      <p:sp>
        <p:nvSpPr>
          <p:cNvPr id="39957" name="Rectangle 21"/>
          <p:cNvSpPr/>
          <p:nvPr/>
        </p:nvSpPr>
        <p:spPr>
          <a:xfrm>
            <a:off x="1569437" y="2586223"/>
            <a:ext cx="1295368" cy="1216189"/>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a:p>
            <a:pPr algn="ctr" defTabSz="1219200">
              <a:spcBef>
                <a:spcPct val="20000"/>
              </a:spcBef>
            </a:pPr>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图线</a:t>
            </a:r>
          </a:p>
        </p:txBody>
      </p:sp>
      <p:sp>
        <p:nvSpPr>
          <p:cNvPr id="29708" name="Rectangle 22"/>
          <p:cNvSpPr/>
          <p:nvPr/>
        </p:nvSpPr>
        <p:spPr>
          <a:xfrm>
            <a:off x="6684203" y="2068035"/>
            <a:ext cx="3764171" cy="456071"/>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09" name="Rectangle 23"/>
          <p:cNvSpPr/>
          <p:nvPr/>
        </p:nvSpPr>
        <p:spPr>
          <a:xfrm>
            <a:off x="2883611" y="2068035"/>
            <a:ext cx="3800592" cy="456071"/>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39960" name="Rectangle 24"/>
          <p:cNvSpPr/>
          <p:nvPr/>
        </p:nvSpPr>
        <p:spPr>
          <a:xfrm>
            <a:off x="1516982" y="2068035"/>
            <a:ext cx="1461644" cy="456071"/>
          </a:xfrm>
          <a:prstGeom prst="rect">
            <a:avLst/>
          </a:prstGeom>
          <a:noFill/>
          <a:ln w="9525">
            <a:noFill/>
          </a:ln>
        </p:spPr>
        <p:txBody>
          <a:bodyPr anchor="t"/>
          <a:lstStyle/>
          <a:p>
            <a:pPr algn="ctr" defTabSz="1219200">
              <a:spcBef>
                <a:spcPct val="20000"/>
              </a:spcBef>
            </a:pPr>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研究内容</a:t>
            </a:r>
          </a:p>
        </p:txBody>
      </p:sp>
      <p:sp>
        <p:nvSpPr>
          <p:cNvPr id="29711" name="Rectangle 25"/>
          <p:cNvSpPr/>
          <p:nvPr/>
        </p:nvSpPr>
        <p:spPr>
          <a:xfrm>
            <a:off x="6684203" y="1627798"/>
            <a:ext cx="3764171" cy="440235"/>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12" name="Rectangle 26"/>
          <p:cNvSpPr/>
          <p:nvPr/>
        </p:nvSpPr>
        <p:spPr>
          <a:xfrm>
            <a:off x="2883611" y="1627798"/>
            <a:ext cx="3800592" cy="440235"/>
          </a:xfrm>
          <a:prstGeom prst="rect">
            <a:avLst/>
          </a:prstGeom>
          <a:noFill/>
          <a:ln w="9525">
            <a:noFill/>
          </a:ln>
        </p:spPr>
        <p:txBody>
          <a:bodyPr anchor="t"/>
          <a:lstStyle/>
          <a:p>
            <a:pPr algn="ctr" defTabSz="1219200">
              <a:spcBef>
                <a:spcPct val="20000"/>
              </a:spcBef>
            </a:pPr>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39963" name="Rectangle 27"/>
          <p:cNvSpPr/>
          <p:nvPr/>
        </p:nvSpPr>
        <p:spPr>
          <a:xfrm>
            <a:off x="1516982" y="1616714"/>
            <a:ext cx="1461644" cy="440235"/>
          </a:xfrm>
          <a:prstGeom prst="rect">
            <a:avLst/>
          </a:prstGeom>
          <a:noFill/>
          <a:ln w="9525">
            <a:noFill/>
          </a:ln>
        </p:spPr>
        <p:txBody>
          <a:bodyPr anchor="t"/>
          <a:lstStyle/>
          <a:p>
            <a:pPr algn="ctr" defTabSz="1219200">
              <a:spcBef>
                <a:spcPct val="20000"/>
              </a:spcBef>
            </a:pPr>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研究对象</a:t>
            </a:r>
          </a:p>
        </p:txBody>
      </p:sp>
      <p:sp>
        <p:nvSpPr>
          <p:cNvPr id="29714" name="Rectangle 28"/>
          <p:cNvSpPr/>
          <p:nvPr/>
        </p:nvSpPr>
        <p:spPr>
          <a:xfrm>
            <a:off x="6684203" y="1233488"/>
            <a:ext cx="3764171" cy="394311"/>
          </a:xfrm>
          <a:prstGeom prst="rect">
            <a:avLst/>
          </a:prstGeom>
          <a:noFill/>
          <a:ln w="9525">
            <a:noFill/>
          </a:ln>
        </p:spPr>
        <p:txBody>
          <a:bodyPr anchor="t"/>
          <a:lstStyle/>
          <a:p>
            <a:pPr algn="ctr" defTabSz="1219200">
              <a:spcBef>
                <a:spcPct val="20000"/>
              </a:spcBef>
            </a:pPr>
            <a:r>
              <a:rPr lang="zh-CN" altLang="en-US" kern="0" dirty="0">
                <a:solidFill>
                  <a:srgbClr val="E11BE3"/>
                </a:solidFill>
                <a:latin typeface="Arial" panose="020B0604020202020204" pitchFamily="34" charset="0"/>
                <a:ea typeface="思源黑体 CN Medium" panose="020B0600000000000000" pitchFamily="34" charset="-122"/>
                <a:sym typeface="Arial" panose="020B0604020202020204" pitchFamily="34" charset="0"/>
              </a:rPr>
              <a:t>波动图象</a:t>
            </a:r>
          </a:p>
        </p:txBody>
      </p:sp>
      <p:sp>
        <p:nvSpPr>
          <p:cNvPr id="29715" name="Rectangle 29"/>
          <p:cNvSpPr/>
          <p:nvPr/>
        </p:nvSpPr>
        <p:spPr>
          <a:xfrm>
            <a:off x="2883611" y="1233488"/>
            <a:ext cx="3800592" cy="394311"/>
          </a:xfrm>
          <a:prstGeom prst="rect">
            <a:avLst/>
          </a:prstGeom>
          <a:noFill/>
          <a:ln w="9525">
            <a:noFill/>
          </a:ln>
        </p:spPr>
        <p:txBody>
          <a:bodyPr anchor="t"/>
          <a:lstStyle/>
          <a:p>
            <a:pPr algn="ctr" defTabSz="1219200">
              <a:spcBef>
                <a:spcPct val="20000"/>
              </a:spcBef>
            </a:pPr>
            <a:r>
              <a:rPr lang="zh-CN" altLang="en-US" kern="0" dirty="0">
                <a:solidFill>
                  <a:srgbClr val="E11BE3"/>
                </a:solidFill>
                <a:latin typeface="Arial" panose="020B0604020202020204" pitchFamily="34" charset="0"/>
                <a:ea typeface="思源黑体 CN Medium" panose="020B0600000000000000" pitchFamily="34" charset="-122"/>
                <a:sym typeface="Arial" panose="020B0604020202020204" pitchFamily="34" charset="0"/>
              </a:rPr>
              <a:t>振动图象</a:t>
            </a:r>
          </a:p>
        </p:txBody>
      </p:sp>
      <p:sp>
        <p:nvSpPr>
          <p:cNvPr id="29716" name="Rectangle 30"/>
          <p:cNvSpPr/>
          <p:nvPr/>
        </p:nvSpPr>
        <p:spPr>
          <a:xfrm>
            <a:off x="1588242" y="1233488"/>
            <a:ext cx="1295368" cy="394311"/>
          </a:xfrm>
          <a:prstGeom prst="rect">
            <a:avLst/>
          </a:prstGeom>
          <a:noFill/>
          <a:ln w="9525">
            <a:noFill/>
          </a:ln>
        </p:spPr>
        <p:txBody>
          <a:bodyPr anchor="t"/>
          <a:lstStyle/>
          <a:p>
            <a:pPr algn="ctr" defTabSz="1219200">
              <a:spcBef>
                <a:spcPct val="20000"/>
              </a:spcBef>
            </a:pPr>
            <a:r>
              <a:rPr lang="zh-CN" altLang="en-US"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 </a:t>
            </a:r>
          </a:p>
        </p:txBody>
      </p:sp>
      <p:sp>
        <p:nvSpPr>
          <p:cNvPr id="29717" name="Line 31"/>
          <p:cNvSpPr/>
          <p:nvPr/>
        </p:nvSpPr>
        <p:spPr>
          <a:xfrm>
            <a:off x="1588242" y="1233488"/>
            <a:ext cx="8860132" cy="0"/>
          </a:xfrm>
          <a:prstGeom prst="line">
            <a:avLst/>
          </a:prstGeom>
          <a:ln w="28575" cap="sq" cmpd="sng">
            <a:solidFill>
              <a:schemeClr val="tx1"/>
            </a:solidFill>
            <a:prstDash val="solid"/>
            <a:round/>
            <a:headEnd type="none" w="med" len="med"/>
            <a:tailEnd type="none" w="med" len="med"/>
          </a:ln>
        </p:spPr>
        <p:txBody>
          <a:bodyPr/>
          <a:lstStyle/>
          <a:p>
            <a:endParaRPr lang="zh-CN" altLang="en-US" sz="1400"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18" name="Line 40"/>
          <p:cNvSpPr/>
          <p:nvPr/>
        </p:nvSpPr>
        <p:spPr>
          <a:xfrm>
            <a:off x="1641291" y="6487743"/>
            <a:ext cx="8888572" cy="0"/>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19" name="Line 41"/>
          <p:cNvSpPr/>
          <p:nvPr/>
        </p:nvSpPr>
        <p:spPr>
          <a:xfrm>
            <a:off x="1588242" y="1233489"/>
            <a:ext cx="12074" cy="5254254"/>
          </a:xfrm>
          <a:prstGeom prst="line">
            <a:avLst/>
          </a:prstGeom>
          <a:ln w="28575" cap="sq" cmpd="sng">
            <a:solidFill>
              <a:schemeClr val="tx1"/>
            </a:solidFill>
            <a:prstDash val="solid"/>
            <a:round/>
            <a:headEnd type="none" w="med" len="med"/>
            <a:tailEnd type="none" w="med" len="med"/>
          </a:ln>
        </p:spPr>
        <p:txBody>
          <a:bodyPr anchor="ct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20" name="Line 42"/>
          <p:cNvSpPr/>
          <p:nvPr/>
        </p:nvSpPr>
        <p:spPr>
          <a:xfrm>
            <a:off x="2905779" y="1203400"/>
            <a:ext cx="18307" cy="5284343"/>
          </a:xfrm>
          <a:prstGeom prst="line">
            <a:avLst/>
          </a:prstGeom>
          <a:ln w="25400" cap="flat"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21" name="Line 43"/>
          <p:cNvSpPr/>
          <p:nvPr/>
        </p:nvSpPr>
        <p:spPr>
          <a:xfrm>
            <a:off x="6684202" y="1233488"/>
            <a:ext cx="10989" cy="5254255"/>
          </a:xfrm>
          <a:prstGeom prst="line">
            <a:avLst/>
          </a:prstGeom>
          <a:ln w="25400" cap="flat"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22" name="Line 44"/>
          <p:cNvSpPr/>
          <p:nvPr/>
        </p:nvSpPr>
        <p:spPr>
          <a:xfrm>
            <a:off x="10519635" y="1233488"/>
            <a:ext cx="10228" cy="5254255"/>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39986" name="Freeform 50"/>
          <p:cNvSpPr/>
          <p:nvPr/>
        </p:nvSpPr>
        <p:spPr>
          <a:xfrm>
            <a:off x="4819537" y="2767177"/>
            <a:ext cx="1064165" cy="912143"/>
          </a:xfrm>
          <a:custGeom>
            <a:avLst/>
            <a:gdLst/>
            <a:ahLst/>
            <a:cxnLst>
              <a:cxn ang="0">
                <a:pos x="0" y="2147483647"/>
              </a:cxn>
              <a:cxn ang="0">
                <a:pos x="2147483647" y="0"/>
              </a:cxn>
              <a:cxn ang="0">
                <a:pos x="2147483647" y="2147483647"/>
              </a:cxn>
              <a:cxn ang="0">
                <a:pos x="2147483647" y="2147483647"/>
              </a:cxn>
              <a:cxn ang="0">
                <a:pos x="2147483647" y="2147483647"/>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25400" cap="flat" cmpd="sng">
            <a:solidFill>
              <a:srgbClr val="9900CC"/>
            </a:solidFill>
            <a:prstDash val="dash"/>
            <a:round/>
            <a:headEnd type="none" w="med" len="med"/>
            <a:tailEnd type="none" w="med" len="med"/>
          </a:ln>
        </p:spPr>
        <p:txBody>
          <a:bodyPr/>
          <a:lstStyle/>
          <a:p>
            <a:pPr defTabSz="1219200"/>
            <a:endParaRPr lang="zh-CN" altLang="en-US" kern="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39987" name="Freeform 51"/>
          <p:cNvSpPr/>
          <p:nvPr/>
        </p:nvSpPr>
        <p:spPr>
          <a:xfrm>
            <a:off x="7468932" y="2783361"/>
            <a:ext cx="1824284" cy="912143"/>
          </a:xfrm>
          <a:custGeom>
            <a:avLst/>
            <a:gdLst/>
            <a:ahLst/>
            <a:cxnLst>
              <a:cxn ang="0">
                <a:pos x="0" y="2147483647"/>
              </a:cxn>
              <a:cxn ang="0">
                <a:pos x="2147483647" y="0"/>
              </a:cxn>
              <a:cxn ang="0">
                <a:pos x="2147483647" y="2147483647"/>
              </a:cxn>
              <a:cxn ang="0">
                <a:pos x="2147483647" y="2147483647"/>
              </a:cxn>
              <a:cxn ang="0">
                <a:pos x="2147483647" y="2147483647"/>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25400" cap="flat" cmpd="sng">
            <a:solidFill>
              <a:srgbClr val="FF00FF"/>
            </a:solidFill>
            <a:prstDash val="dash"/>
            <a:round/>
            <a:headEnd type="none" w="med" len="med"/>
            <a:tailEnd type="none" w="med" len="med"/>
          </a:ln>
        </p:spPr>
        <p:txBody>
          <a:bodyPr/>
          <a:lstStyle/>
          <a:p>
            <a:pPr defTabSz="1219200"/>
            <a:endParaRPr lang="zh-CN" altLang="en-US" kern="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25" name="Text Box 53"/>
          <p:cNvSpPr txBox="1"/>
          <p:nvPr/>
        </p:nvSpPr>
        <p:spPr>
          <a:xfrm>
            <a:off x="2943788" y="2818652"/>
            <a:ext cx="184731" cy="369332"/>
          </a:xfrm>
          <a:prstGeom prst="rect">
            <a:avLst/>
          </a:prstGeom>
          <a:noFill/>
          <a:ln w="9525">
            <a:noFill/>
          </a:ln>
        </p:spPr>
        <p:txBody>
          <a:bodyPr wrap="none" anchor="t">
            <a:spAutoFit/>
          </a:bodyPr>
          <a:lstStyle/>
          <a:p>
            <a:pPr defTabSz="1219200"/>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39991" name="Text Box 55"/>
          <p:cNvSpPr txBox="1"/>
          <p:nvPr/>
        </p:nvSpPr>
        <p:spPr>
          <a:xfrm>
            <a:off x="3480621" y="1600878"/>
            <a:ext cx="1569660" cy="369332"/>
          </a:xfrm>
          <a:prstGeom prst="rect">
            <a:avLst/>
          </a:prstGeom>
          <a:noFill/>
          <a:ln w="9525">
            <a:noFill/>
          </a:ln>
        </p:spPr>
        <p:txBody>
          <a:bodyPr wrap="none"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单一振动质点</a:t>
            </a:r>
          </a:p>
        </p:txBody>
      </p:sp>
      <p:sp>
        <p:nvSpPr>
          <p:cNvPr id="39992" name="Text Box 56"/>
          <p:cNvSpPr txBox="1"/>
          <p:nvPr/>
        </p:nvSpPr>
        <p:spPr>
          <a:xfrm>
            <a:off x="6825144" y="1600878"/>
            <a:ext cx="2723823" cy="369332"/>
          </a:xfrm>
          <a:prstGeom prst="rect">
            <a:avLst/>
          </a:prstGeom>
          <a:noFill/>
          <a:ln w="9525">
            <a:noFill/>
          </a:ln>
        </p:spPr>
        <p:txBody>
          <a:bodyPr wrap="none"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沿波传播方向的所有质点</a:t>
            </a:r>
          </a:p>
        </p:txBody>
      </p:sp>
      <p:sp>
        <p:nvSpPr>
          <p:cNvPr id="39994" name="Text Box 58"/>
          <p:cNvSpPr txBox="1"/>
          <p:nvPr/>
        </p:nvSpPr>
        <p:spPr>
          <a:xfrm>
            <a:off x="2916768" y="2039791"/>
            <a:ext cx="3827514" cy="369332"/>
          </a:xfrm>
          <a:prstGeom prst="rect">
            <a:avLst/>
          </a:prstGeom>
          <a:noFill/>
          <a:ln w="9525">
            <a:noFill/>
          </a:ln>
        </p:spPr>
        <p:txBody>
          <a:bodyPr wrap="square"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一质点的位移随时间的变化规律</a:t>
            </a:r>
          </a:p>
        </p:txBody>
      </p:sp>
      <p:sp>
        <p:nvSpPr>
          <p:cNvPr id="39995" name="Text Box 59"/>
          <p:cNvSpPr txBox="1"/>
          <p:nvPr/>
        </p:nvSpPr>
        <p:spPr>
          <a:xfrm>
            <a:off x="6744282" y="2031761"/>
            <a:ext cx="4034704" cy="369332"/>
          </a:xfrm>
          <a:prstGeom prst="rect">
            <a:avLst/>
          </a:prstGeom>
          <a:noFill/>
          <a:ln w="9525">
            <a:noFill/>
          </a:ln>
        </p:spPr>
        <p:txBody>
          <a:bodyPr wrap="square"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某时刻所有质点的空间分布规律</a:t>
            </a:r>
          </a:p>
        </p:txBody>
      </p:sp>
      <p:sp>
        <p:nvSpPr>
          <p:cNvPr id="39997" name="Text Box 61"/>
          <p:cNvSpPr txBox="1"/>
          <p:nvPr/>
        </p:nvSpPr>
        <p:spPr>
          <a:xfrm>
            <a:off x="6764243" y="3939117"/>
            <a:ext cx="2954655" cy="369332"/>
          </a:xfrm>
          <a:prstGeom prst="rect">
            <a:avLst/>
          </a:prstGeom>
          <a:noFill/>
          <a:ln w="9525">
            <a:noFill/>
          </a:ln>
        </p:spPr>
        <p:txBody>
          <a:bodyPr wrap="none"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表示</a:t>
            </a:r>
            <a:r>
              <a:rPr lang="zh-CN" altLang="en-US" u="sng"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各质点</a:t>
            </a:r>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在</a:t>
            </a:r>
            <a:r>
              <a:rPr lang="zh-CN" altLang="en-US" u="sng"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某时刻</a:t>
            </a:r>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的位移</a:t>
            </a:r>
          </a:p>
        </p:txBody>
      </p:sp>
      <p:sp>
        <p:nvSpPr>
          <p:cNvPr id="39998" name="Text Box 62"/>
          <p:cNvSpPr txBox="1"/>
          <p:nvPr/>
        </p:nvSpPr>
        <p:spPr>
          <a:xfrm>
            <a:off x="3036153" y="3926066"/>
            <a:ext cx="3605813" cy="369332"/>
          </a:xfrm>
          <a:prstGeom prst="rect">
            <a:avLst/>
          </a:prstGeom>
          <a:noFill/>
          <a:ln w="9525">
            <a:noFill/>
          </a:ln>
        </p:spPr>
        <p:txBody>
          <a:bodyPr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表示</a:t>
            </a:r>
            <a:r>
              <a:rPr lang="zh-CN" altLang="en-US" u="sng"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一个质点</a:t>
            </a:r>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在</a:t>
            </a:r>
            <a:r>
              <a:rPr lang="zh-CN" altLang="en-US" u="sng"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各时刻</a:t>
            </a:r>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的位移</a:t>
            </a:r>
          </a:p>
        </p:txBody>
      </p:sp>
      <p:sp>
        <p:nvSpPr>
          <p:cNvPr id="40000" name="Text Box 64"/>
          <p:cNvSpPr txBox="1"/>
          <p:nvPr/>
        </p:nvSpPr>
        <p:spPr>
          <a:xfrm>
            <a:off x="2974667" y="4408726"/>
            <a:ext cx="3512381" cy="646331"/>
          </a:xfrm>
          <a:prstGeom prst="rect">
            <a:avLst/>
          </a:prstGeom>
          <a:noFill/>
          <a:ln w="9525">
            <a:noFill/>
          </a:ln>
        </p:spPr>
        <p:txBody>
          <a:bodyPr anchor="t">
            <a:spAutoFit/>
          </a:bodyPr>
          <a:lstStyle/>
          <a:p>
            <a:pPr algn="ct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随时间推移</a:t>
            </a:r>
            <a:r>
              <a:rPr lang="zh-CN" altLang="en-US" u="sng"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图象延伸</a:t>
            </a:r>
            <a:r>
              <a:rPr lang="zh-CN" altLang="en-US"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但已有的图象形状不变</a:t>
            </a:r>
          </a:p>
        </p:txBody>
      </p:sp>
      <p:sp>
        <p:nvSpPr>
          <p:cNvPr id="40001" name="Text Box 65"/>
          <p:cNvSpPr txBox="1"/>
          <p:nvPr/>
        </p:nvSpPr>
        <p:spPr>
          <a:xfrm>
            <a:off x="7171504" y="4398846"/>
            <a:ext cx="2492990" cy="646331"/>
          </a:xfrm>
          <a:prstGeom prst="rect">
            <a:avLst/>
          </a:prstGeom>
          <a:noFill/>
          <a:ln w="9525">
            <a:noFill/>
          </a:ln>
        </p:spPr>
        <p:txBody>
          <a:bodyPr wrap="none"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随时间推移图象沿传播</a:t>
            </a:r>
          </a:p>
          <a:p>
            <a:pPr defTabSz="1219200"/>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方向</a:t>
            </a:r>
            <a:r>
              <a:rPr lang="zh-CN" altLang="en-US" u="sng"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平移</a:t>
            </a:r>
          </a:p>
        </p:txBody>
      </p:sp>
      <p:grpSp>
        <p:nvGrpSpPr>
          <p:cNvPr id="29734" name="Group 66"/>
          <p:cNvGrpSpPr/>
          <p:nvPr/>
        </p:nvGrpSpPr>
        <p:grpSpPr>
          <a:xfrm>
            <a:off x="3830593" y="4964397"/>
            <a:ext cx="3555137" cy="368974"/>
            <a:chOff x="1510" y="2453"/>
            <a:chExt cx="2245" cy="233"/>
          </a:xfrm>
        </p:grpSpPr>
        <p:sp>
          <p:nvSpPr>
            <p:cNvPr id="29735" name="Text Box 67"/>
            <p:cNvSpPr txBox="1"/>
            <p:nvPr/>
          </p:nvSpPr>
          <p:spPr>
            <a:xfrm>
              <a:off x="1510" y="2453"/>
              <a:ext cx="117" cy="233"/>
            </a:xfrm>
            <a:prstGeom prst="rect">
              <a:avLst/>
            </a:prstGeom>
            <a:noFill/>
            <a:ln w="9525">
              <a:noFill/>
            </a:ln>
          </p:spPr>
          <p:txBody>
            <a:bodyPr wrap="none" anchor="t">
              <a:spAutoFit/>
            </a:bodyPr>
            <a:lstStyle/>
            <a:p>
              <a:pPr defTabSz="1219200"/>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36" name="Text Box 68"/>
            <p:cNvSpPr txBox="1"/>
            <p:nvPr/>
          </p:nvSpPr>
          <p:spPr>
            <a:xfrm>
              <a:off x="3638" y="2453"/>
              <a:ext cx="117" cy="233"/>
            </a:xfrm>
            <a:prstGeom prst="rect">
              <a:avLst/>
            </a:prstGeom>
            <a:noFill/>
            <a:ln w="9525">
              <a:noFill/>
            </a:ln>
          </p:spPr>
          <p:txBody>
            <a:bodyPr wrap="none" anchor="t">
              <a:spAutoFit/>
            </a:bodyPr>
            <a:lstStyle/>
            <a:p>
              <a:pPr defTabSz="1219200"/>
              <a:endParaRPr lang="zh-CN" altLang="en-US" kern="0" dirty="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grpSp>
      <p:sp>
        <p:nvSpPr>
          <p:cNvPr id="40005" name="Text Box 69"/>
          <p:cNvSpPr txBox="1"/>
          <p:nvPr/>
        </p:nvSpPr>
        <p:spPr>
          <a:xfrm>
            <a:off x="3023852" y="5168809"/>
            <a:ext cx="3185487" cy="369332"/>
          </a:xfrm>
          <a:prstGeom prst="rect">
            <a:avLst/>
          </a:prstGeom>
          <a:noFill/>
          <a:ln w="9525">
            <a:noFill/>
          </a:ln>
        </p:spPr>
        <p:txBody>
          <a:bodyPr wrap="none" anchor="t">
            <a:spAutoFit/>
          </a:bodyPr>
          <a:lstStyle/>
          <a:p>
            <a:pPr defTabSz="1219200">
              <a:spcBef>
                <a:spcPct val="20000"/>
              </a:spcBef>
            </a:pPr>
            <a:r>
              <a:rPr lang="zh-CN" altLang="en-US"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比喻为一个质点的</a:t>
            </a:r>
            <a:r>
              <a:rPr lang="zh-CN" altLang="en-US"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zh-CN" altLang="en-US" u="sng"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录象带</a:t>
            </a:r>
            <a:r>
              <a:rPr lang="zh-CN" altLang="en-US"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40006" name="Text Box 70"/>
          <p:cNvSpPr txBox="1"/>
          <p:nvPr/>
        </p:nvSpPr>
        <p:spPr>
          <a:xfrm>
            <a:off x="6721843" y="5156789"/>
            <a:ext cx="3662821" cy="646331"/>
          </a:xfrm>
          <a:prstGeom prst="rect">
            <a:avLst/>
          </a:prstGeom>
          <a:noFill/>
          <a:ln w="9525">
            <a:noFill/>
          </a:ln>
        </p:spPr>
        <p:txBody>
          <a:bodyPr anchor="t">
            <a:spAutoFit/>
          </a:bodyPr>
          <a:lstStyle/>
          <a:p>
            <a:pPr defTabSz="1219200">
              <a:spcBef>
                <a:spcPct val="20000"/>
              </a:spcBef>
            </a:pPr>
            <a:r>
              <a:rPr lang="zh-CN" altLang="en-US"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比喻为无数质点某一时刻拍摄的</a:t>
            </a:r>
            <a:r>
              <a:rPr lang="zh-CN" altLang="en-US"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zh-CN" altLang="en-US" u="sng"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照片</a:t>
            </a:r>
            <a:r>
              <a:rPr lang="zh-CN" altLang="en-US"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40008" name="Text Box 72"/>
          <p:cNvSpPr txBox="1"/>
          <p:nvPr/>
        </p:nvSpPr>
        <p:spPr>
          <a:xfrm>
            <a:off x="3102936" y="5889123"/>
            <a:ext cx="2954655" cy="369332"/>
          </a:xfrm>
          <a:prstGeom prst="rect">
            <a:avLst/>
          </a:prstGeom>
          <a:noFill/>
          <a:ln w="9525">
            <a:noFill/>
          </a:ln>
        </p:spPr>
        <p:txBody>
          <a:bodyPr wrap="none" anchor="t">
            <a:spAutoFit/>
          </a:bodyPr>
          <a:lstStyle/>
          <a:p>
            <a:pPr defTabSz="1219200">
              <a:spcBef>
                <a:spcPct val="20000"/>
              </a:spcBef>
            </a:pPr>
            <a:r>
              <a:rPr lang="zh-CN" altLang="en-US" kern="0" dirty="0">
                <a:solidFill>
                  <a:srgbClr val="9933FF"/>
                </a:solidFill>
                <a:latin typeface="Arial" panose="020B0604020202020204" pitchFamily="34" charset="0"/>
                <a:ea typeface="思源黑体 CN Medium" panose="020B0600000000000000" pitchFamily="34" charset="-122"/>
                <a:sym typeface="Arial" panose="020B0604020202020204" pitchFamily="34" charset="0"/>
              </a:rPr>
              <a:t>根据下一时刻的位移来判断</a:t>
            </a:r>
          </a:p>
        </p:txBody>
      </p:sp>
      <p:sp>
        <p:nvSpPr>
          <p:cNvPr id="40009" name="Text Box 73"/>
          <p:cNvSpPr txBox="1"/>
          <p:nvPr/>
        </p:nvSpPr>
        <p:spPr>
          <a:xfrm>
            <a:off x="6791886" y="5879367"/>
            <a:ext cx="3914611" cy="369332"/>
          </a:xfrm>
          <a:prstGeom prst="rect">
            <a:avLst/>
          </a:prstGeom>
          <a:noFill/>
          <a:ln w="9525">
            <a:noFill/>
          </a:ln>
        </p:spPr>
        <p:txBody>
          <a:bodyPr anchor="t">
            <a:spAutoFit/>
          </a:bodyPr>
          <a:lstStyle/>
          <a:p>
            <a:pPr defTabSz="1219200"/>
            <a:r>
              <a:rPr lang="zh-CN" altLang="en-US" kern="0" dirty="0">
                <a:solidFill>
                  <a:srgbClr val="9933FF"/>
                </a:solidFill>
                <a:latin typeface="Arial" panose="020B0604020202020204" pitchFamily="34" charset="0"/>
                <a:ea typeface="思源黑体 CN Medium" panose="020B0600000000000000" pitchFamily="34" charset="-122"/>
                <a:cs typeface="宋体" panose="02010600030101010101" pitchFamily="2" charset="-122"/>
                <a:sym typeface="Arial" panose="020B0604020202020204" pitchFamily="34" charset="0"/>
              </a:rPr>
              <a:t>根据“质点带动原理”来判断</a:t>
            </a:r>
          </a:p>
        </p:txBody>
      </p:sp>
      <p:sp>
        <p:nvSpPr>
          <p:cNvPr id="29741" name="Line 75"/>
          <p:cNvSpPr/>
          <p:nvPr/>
        </p:nvSpPr>
        <p:spPr>
          <a:xfrm>
            <a:off x="1600910" y="5803120"/>
            <a:ext cx="8906055" cy="0"/>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42" name="Line 76"/>
          <p:cNvSpPr/>
          <p:nvPr/>
        </p:nvSpPr>
        <p:spPr>
          <a:xfrm>
            <a:off x="1613579" y="5055057"/>
            <a:ext cx="8906055" cy="0"/>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3" name="Group 83"/>
          <p:cNvGrpSpPr/>
          <p:nvPr/>
        </p:nvGrpSpPr>
        <p:grpSpPr>
          <a:xfrm>
            <a:off x="3080765" y="2547057"/>
            <a:ext cx="3227338" cy="1132260"/>
            <a:chOff x="840" y="1525"/>
            <a:chExt cx="2038" cy="715"/>
          </a:xfrm>
        </p:grpSpPr>
        <p:sp>
          <p:nvSpPr>
            <p:cNvPr id="29744" name="Rectangle 78"/>
            <p:cNvSpPr/>
            <p:nvPr/>
          </p:nvSpPr>
          <p:spPr>
            <a:xfrm>
              <a:off x="840" y="1525"/>
              <a:ext cx="351" cy="233"/>
            </a:xfrm>
            <a:prstGeom prst="rect">
              <a:avLst/>
            </a:prstGeom>
            <a:noFill/>
            <a:ln w="9525">
              <a:noFill/>
            </a:ln>
          </p:spPr>
          <p:txBody>
            <a:bodyPr wrap="none" anchor="t">
              <a:spAutoFit/>
            </a:bodyPr>
            <a:lstStyle/>
            <a:p>
              <a:pPr defTabSz="1219200"/>
              <a:r>
                <a:rPr lang="en-US" altLang="zh-CN"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x/m</a:t>
              </a:r>
            </a:p>
          </p:txBody>
        </p:sp>
        <p:grpSp>
          <p:nvGrpSpPr>
            <p:cNvPr id="29745" name="Group 80"/>
            <p:cNvGrpSpPr/>
            <p:nvPr/>
          </p:nvGrpSpPr>
          <p:grpSpPr>
            <a:xfrm>
              <a:off x="1034" y="1616"/>
              <a:ext cx="1844" cy="624"/>
              <a:chOff x="1034" y="1616"/>
              <a:chExt cx="1844" cy="624"/>
            </a:xfrm>
          </p:grpSpPr>
          <p:sp>
            <p:nvSpPr>
              <p:cNvPr id="29746" name="Freeform 2"/>
              <p:cNvSpPr/>
              <p:nvPr/>
            </p:nvSpPr>
            <p:spPr>
              <a:xfrm>
                <a:off x="1266" y="1664"/>
                <a:ext cx="672" cy="576"/>
              </a:xfrm>
              <a:custGeom>
                <a:avLst/>
                <a:gdLst/>
                <a:ahLst/>
                <a:cxnLst>
                  <a:cxn ang="0">
                    <a:pos x="0" y="2"/>
                  </a:cxn>
                  <a:cxn ang="0">
                    <a:pos x="0" y="0"/>
                  </a:cxn>
                  <a:cxn ang="0">
                    <a:pos x="0" y="2"/>
                  </a:cxn>
                  <a:cxn ang="0">
                    <a:pos x="0" y="4"/>
                  </a:cxn>
                  <a:cxn ang="0">
                    <a:pos x="0" y="2"/>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25400" cap="flat" cmpd="sng">
                <a:solidFill>
                  <a:srgbClr val="9900CC"/>
                </a:solidFill>
                <a:prstDash val="solid"/>
                <a:round/>
                <a:headEnd type="none" w="med" len="med"/>
                <a:tailEnd type="none" w="med" len="med"/>
              </a:ln>
            </p:spPr>
            <p:txBody>
              <a:bodyPr/>
              <a:lstStyle/>
              <a:p>
                <a:pPr defTabSz="1219200"/>
                <a:endParaRPr lang="zh-CN" altLang="en-US" kern="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47" name="Line 45"/>
              <p:cNvSpPr/>
              <p:nvPr/>
            </p:nvSpPr>
            <p:spPr>
              <a:xfrm>
                <a:off x="1254" y="1953"/>
                <a:ext cx="1536" cy="0"/>
              </a:xfrm>
              <a:prstGeom prst="line">
                <a:avLst/>
              </a:prstGeom>
              <a:ln w="25400" cap="flat" cmpd="sng">
                <a:solidFill>
                  <a:schemeClr val="tx1"/>
                </a:solidFill>
                <a:prstDash val="solid"/>
                <a:round/>
                <a:headEnd type="none" w="med" len="med"/>
                <a:tailEnd type="triangl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48" name="Line 46"/>
              <p:cNvSpPr/>
              <p:nvPr/>
            </p:nvSpPr>
            <p:spPr>
              <a:xfrm flipV="1">
                <a:off x="1266" y="1616"/>
                <a:ext cx="0" cy="624"/>
              </a:xfrm>
              <a:prstGeom prst="line">
                <a:avLst/>
              </a:prstGeom>
              <a:ln w="25400" cap="flat" cmpd="sng">
                <a:solidFill>
                  <a:schemeClr val="tx1"/>
                </a:solidFill>
                <a:prstDash val="solid"/>
                <a:round/>
                <a:headEnd type="none" w="med" len="med"/>
                <a:tailEnd type="triangl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49" name="Rectangle 77"/>
              <p:cNvSpPr/>
              <p:nvPr/>
            </p:nvSpPr>
            <p:spPr>
              <a:xfrm>
                <a:off x="2608" y="1917"/>
                <a:ext cx="270" cy="233"/>
              </a:xfrm>
              <a:prstGeom prst="rect">
                <a:avLst/>
              </a:prstGeom>
              <a:noFill/>
              <a:ln w="9525">
                <a:noFill/>
              </a:ln>
            </p:spPr>
            <p:txBody>
              <a:bodyPr wrap="none" anchor="t">
                <a:spAutoFit/>
              </a:bodyPr>
              <a:lstStyle/>
              <a:p>
                <a:pPr defTabSz="1219200"/>
                <a:r>
                  <a:rPr lang="en-US" altLang="zh-CN"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t/s</a:t>
                </a:r>
              </a:p>
            </p:txBody>
          </p:sp>
          <p:sp>
            <p:nvSpPr>
              <p:cNvPr id="29750" name="Rectangle 79"/>
              <p:cNvSpPr/>
              <p:nvPr/>
            </p:nvSpPr>
            <p:spPr>
              <a:xfrm>
                <a:off x="1034" y="1797"/>
                <a:ext cx="198" cy="233"/>
              </a:xfrm>
              <a:prstGeom prst="rect">
                <a:avLst/>
              </a:prstGeom>
              <a:noFill/>
              <a:ln w="9525">
                <a:noFill/>
              </a:ln>
            </p:spPr>
            <p:txBody>
              <a:bodyPr wrap="none" anchor="t">
                <a:spAutoFit/>
              </a:bodyPr>
              <a:lstStyle/>
              <a:p>
                <a:pPr defTabSz="1219200"/>
                <a:r>
                  <a:rPr lang="en-US" altLang="zh-CN"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0</a:t>
                </a:r>
              </a:p>
            </p:txBody>
          </p:sp>
        </p:grpSp>
      </p:grpSp>
      <p:grpSp>
        <p:nvGrpSpPr>
          <p:cNvPr id="5" name="Group 85"/>
          <p:cNvGrpSpPr/>
          <p:nvPr/>
        </p:nvGrpSpPr>
        <p:grpSpPr>
          <a:xfrm>
            <a:off x="6661304" y="2520485"/>
            <a:ext cx="3357191" cy="1175016"/>
            <a:chOff x="3243" y="1509"/>
            <a:chExt cx="2120" cy="742"/>
          </a:xfrm>
        </p:grpSpPr>
        <p:sp>
          <p:nvSpPr>
            <p:cNvPr id="29752" name="Line 47"/>
            <p:cNvSpPr/>
            <p:nvPr/>
          </p:nvSpPr>
          <p:spPr>
            <a:xfrm>
              <a:off x="3657" y="1963"/>
              <a:ext cx="1536" cy="0"/>
            </a:xfrm>
            <a:prstGeom prst="line">
              <a:avLst/>
            </a:prstGeom>
            <a:ln w="25400" cap="flat" cmpd="sng">
              <a:solidFill>
                <a:schemeClr val="tx1"/>
              </a:solidFill>
              <a:prstDash val="solid"/>
              <a:round/>
              <a:headEnd type="none" w="med" len="med"/>
              <a:tailEnd type="triangl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53" name="Line 48"/>
            <p:cNvSpPr/>
            <p:nvPr/>
          </p:nvSpPr>
          <p:spPr>
            <a:xfrm flipV="1">
              <a:off x="3657" y="1627"/>
              <a:ext cx="0" cy="624"/>
            </a:xfrm>
            <a:prstGeom prst="line">
              <a:avLst/>
            </a:prstGeom>
            <a:ln w="25400" cap="flat" cmpd="sng">
              <a:solidFill>
                <a:schemeClr val="tx1"/>
              </a:solidFill>
              <a:prstDash val="solid"/>
              <a:round/>
              <a:headEnd type="none" w="med" len="med"/>
              <a:tailEnd type="triangl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54" name="Freeform 49"/>
            <p:cNvSpPr/>
            <p:nvPr/>
          </p:nvSpPr>
          <p:spPr>
            <a:xfrm>
              <a:off x="3657" y="1675"/>
              <a:ext cx="1152" cy="576"/>
            </a:xfrm>
            <a:custGeom>
              <a:avLst/>
              <a:gdLst/>
              <a:ahLst/>
              <a:cxnLst>
                <a:cxn ang="0">
                  <a:pos x="0" y="2"/>
                </a:cxn>
                <a:cxn ang="0">
                  <a:pos x="2" y="0"/>
                </a:cxn>
                <a:cxn ang="0">
                  <a:pos x="3" y="2"/>
                </a:cxn>
                <a:cxn ang="0">
                  <a:pos x="5" y="4"/>
                </a:cxn>
                <a:cxn ang="0">
                  <a:pos x="6" y="2"/>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25400" cap="flat" cmpd="sng">
              <a:solidFill>
                <a:srgbClr val="FF00FF"/>
              </a:solidFill>
              <a:prstDash val="solid"/>
              <a:round/>
              <a:headEnd type="none" w="med" len="med"/>
              <a:tailEnd type="none" w="med" len="med"/>
            </a:ln>
          </p:spPr>
          <p:txBody>
            <a:bodyPr/>
            <a:lstStyle/>
            <a:p>
              <a:pPr defTabSz="1219200"/>
              <a:endParaRPr lang="zh-CN" altLang="en-US" kern="0">
                <a:solidFill>
                  <a:sysClr val="windowText" lastClr="00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sp>
          <p:nvSpPr>
            <p:cNvPr id="29755" name="Rectangle 81"/>
            <p:cNvSpPr/>
            <p:nvPr/>
          </p:nvSpPr>
          <p:spPr>
            <a:xfrm>
              <a:off x="5012" y="1888"/>
              <a:ext cx="351" cy="233"/>
            </a:xfrm>
            <a:prstGeom prst="rect">
              <a:avLst/>
            </a:prstGeom>
            <a:noFill/>
            <a:ln w="9525">
              <a:noFill/>
            </a:ln>
          </p:spPr>
          <p:txBody>
            <a:bodyPr wrap="none" anchor="t">
              <a:spAutoFit/>
            </a:bodyPr>
            <a:lstStyle/>
            <a:p>
              <a:pPr defTabSz="1219200">
                <a:spcBef>
                  <a:spcPct val="20000"/>
                </a:spcBef>
              </a:pPr>
              <a:r>
                <a:rPr lang="en-US" altLang="zh-CN"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x/m</a:t>
              </a:r>
            </a:p>
          </p:txBody>
        </p:sp>
        <p:sp>
          <p:nvSpPr>
            <p:cNvPr id="29756" name="Rectangle 82"/>
            <p:cNvSpPr/>
            <p:nvPr/>
          </p:nvSpPr>
          <p:spPr>
            <a:xfrm>
              <a:off x="3243" y="1509"/>
              <a:ext cx="351" cy="233"/>
            </a:xfrm>
            <a:prstGeom prst="rect">
              <a:avLst/>
            </a:prstGeom>
            <a:noFill/>
            <a:ln w="9525">
              <a:noFill/>
            </a:ln>
          </p:spPr>
          <p:txBody>
            <a:bodyPr wrap="none" anchor="t">
              <a:spAutoFit/>
            </a:bodyPr>
            <a:lstStyle/>
            <a:p>
              <a:pPr defTabSz="1219200"/>
              <a:r>
                <a:rPr lang="en-US" altLang="zh-CN"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y/m</a:t>
              </a:r>
            </a:p>
          </p:txBody>
        </p:sp>
        <p:sp>
          <p:nvSpPr>
            <p:cNvPr id="29757" name="Rectangle 84"/>
            <p:cNvSpPr/>
            <p:nvPr/>
          </p:nvSpPr>
          <p:spPr>
            <a:xfrm>
              <a:off x="3393" y="1797"/>
              <a:ext cx="198" cy="233"/>
            </a:xfrm>
            <a:prstGeom prst="rect">
              <a:avLst/>
            </a:prstGeom>
            <a:noFill/>
            <a:ln w="9525">
              <a:noFill/>
            </a:ln>
          </p:spPr>
          <p:txBody>
            <a:bodyPr wrap="none" anchor="t">
              <a:spAutoFit/>
            </a:bodyPr>
            <a:lstStyle/>
            <a:p>
              <a:pPr defTabSz="1219200"/>
              <a:r>
                <a:rPr lang="en-US" altLang="zh-CN"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0</a:t>
              </a:r>
            </a:p>
          </p:txBody>
        </p:sp>
      </p:grpSp>
      <p:sp>
        <p:nvSpPr>
          <p:cNvPr id="29758" name="Line 86"/>
          <p:cNvSpPr/>
          <p:nvPr/>
        </p:nvSpPr>
        <p:spPr>
          <a:xfrm>
            <a:off x="1641291" y="4324394"/>
            <a:ext cx="8906055" cy="0"/>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59" name="Line 87"/>
          <p:cNvSpPr/>
          <p:nvPr/>
        </p:nvSpPr>
        <p:spPr>
          <a:xfrm>
            <a:off x="1633938" y="2418581"/>
            <a:ext cx="8906055" cy="0"/>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60" name="Line 88"/>
          <p:cNvSpPr/>
          <p:nvPr/>
        </p:nvSpPr>
        <p:spPr>
          <a:xfrm>
            <a:off x="1613580" y="3825241"/>
            <a:ext cx="8906055" cy="0"/>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61" name="Line 89"/>
          <p:cNvSpPr/>
          <p:nvPr/>
        </p:nvSpPr>
        <p:spPr>
          <a:xfrm>
            <a:off x="1613579" y="1988491"/>
            <a:ext cx="8906055" cy="0"/>
          </a:xfrm>
          <a:prstGeom prst="line">
            <a:avLst/>
          </a:prstGeom>
          <a:ln w="28575" cap="sq" cmpd="sng">
            <a:solidFill>
              <a:schemeClr val="tx1"/>
            </a:solidFill>
            <a:prstDash val="solid"/>
            <a:round/>
            <a:headEnd type="none" w="med" len="med"/>
            <a:tailEnd type="none" w="med" len="med"/>
          </a:ln>
        </p:spPr>
        <p:txBody>
          <a:bodyPr/>
          <a:lstStyle/>
          <a:p>
            <a:endParaRPr lang="zh-CN" altLang="en-US" sz="1400"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29762" name="Line 90"/>
          <p:cNvSpPr/>
          <p:nvPr/>
        </p:nvSpPr>
        <p:spPr>
          <a:xfrm>
            <a:off x="1613580" y="1624632"/>
            <a:ext cx="8906055" cy="0"/>
          </a:xfrm>
          <a:prstGeom prst="line">
            <a:avLst/>
          </a:prstGeom>
          <a:ln w="28575" cap="sq" cmpd="sng">
            <a:solidFill>
              <a:schemeClr val="tx1"/>
            </a:solidFill>
            <a:prstDash val="solid"/>
            <a:round/>
            <a:headEnd type="none" w="med" len="med"/>
            <a:tailEnd type="none" w="med" len="med"/>
          </a:ln>
        </p:spPr>
        <p:txBody>
          <a:bodyPr/>
          <a:lstStyle/>
          <a:p>
            <a:endParaRPr lang="zh-CN" altLang="en-US" sz="1400">
              <a:latin typeface="Arial" panose="020B0604020202020204" pitchFamily="34" charset="0"/>
              <a:ea typeface="思源黑体 CN Medium" panose="020B0600000000000000" pitchFamily="34" charset="-122"/>
              <a:sym typeface="Arial" panose="020B0604020202020204" pitchFamily="34" charset="0"/>
            </a:endParaRPr>
          </a:p>
        </p:txBody>
      </p:sp>
      <p:sp>
        <p:nvSpPr>
          <p:cNvPr id="70" name="文本框 69"/>
          <p:cNvSpPr txBox="1"/>
          <p:nvPr/>
        </p:nvSpPr>
        <p:spPr>
          <a:xfrm>
            <a:off x="1475014" y="369102"/>
            <a:ext cx="592982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五、振动图象与波的图象的比较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63"/>
                                        </p:tgtEl>
                                        <p:attrNameLst>
                                          <p:attrName>style.visibility</p:attrName>
                                        </p:attrNameLst>
                                      </p:cBhvr>
                                      <p:to>
                                        <p:strVal val="visible"/>
                                      </p:to>
                                    </p:set>
                                    <p:animEffect transition="in" filter="blinds(horizontal)">
                                      <p:cBhvr>
                                        <p:cTn id="7" dur="500"/>
                                        <p:tgtEl>
                                          <p:spTgt spid="399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91"/>
                                        </p:tgtEl>
                                        <p:attrNameLst>
                                          <p:attrName>style.visibility</p:attrName>
                                        </p:attrNameLst>
                                      </p:cBhvr>
                                      <p:to>
                                        <p:strVal val="visible"/>
                                      </p:to>
                                    </p:set>
                                    <p:animEffect transition="in" filter="blinds(horizontal)">
                                      <p:cBhvr>
                                        <p:cTn id="12" dur="500"/>
                                        <p:tgtEl>
                                          <p:spTgt spid="3999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992"/>
                                        </p:tgtEl>
                                        <p:attrNameLst>
                                          <p:attrName>style.visibility</p:attrName>
                                        </p:attrNameLst>
                                      </p:cBhvr>
                                      <p:to>
                                        <p:strVal val="visible"/>
                                      </p:to>
                                    </p:set>
                                    <p:animEffect transition="in" filter="blinds(horizontal)">
                                      <p:cBhvr>
                                        <p:cTn id="17" dur="500"/>
                                        <p:tgtEl>
                                          <p:spTgt spid="3999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960"/>
                                        </p:tgtEl>
                                        <p:attrNameLst>
                                          <p:attrName>style.visibility</p:attrName>
                                        </p:attrNameLst>
                                      </p:cBhvr>
                                      <p:to>
                                        <p:strVal val="visible"/>
                                      </p:to>
                                    </p:set>
                                    <p:animEffect transition="in" filter="blinds(horizontal)">
                                      <p:cBhvr>
                                        <p:cTn id="22" dur="500"/>
                                        <p:tgtEl>
                                          <p:spTgt spid="3996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9994"/>
                                        </p:tgtEl>
                                        <p:attrNameLst>
                                          <p:attrName>style.visibility</p:attrName>
                                        </p:attrNameLst>
                                      </p:cBhvr>
                                      <p:to>
                                        <p:strVal val="visible"/>
                                      </p:to>
                                    </p:set>
                                    <p:animEffect transition="in" filter="blinds(horizontal)">
                                      <p:cBhvr>
                                        <p:cTn id="27" dur="500"/>
                                        <p:tgtEl>
                                          <p:spTgt spid="3999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9995"/>
                                        </p:tgtEl>
                                        <p:attrNameLst>
                                          <p:attrName>style.visibility</p:attrName>
                                        </p:attrNameLst>
                                      </p:cBhvr>
                                      <p:to>
                                        <p:strVal val="visible"/>
                                      </p:to>
                                    </p:set>
                                    <p:animEffect transition="in" filter="blinds(horizontal)">
                                      <p:cBhvr>
                                        <p:cTn id="32" dur="500"/>
                                        <p:tgtEl>
                                          <p:spTgt spid="3999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9957"/>
                                        </p:tgtEl>
                                        <p:attrNameLst>
                                          <p:attrName>style.visibility</p:attrName>
                                        </p:attrNameLst>
                                      </p:cBhvr>
                                      <p:to>
                                        <p:strVal val="visible"/>
                                      </p:to>
                                    </p:set>
                                    <p:animEffect transition="in" filter="blinds(horizontal)">
                                      <p:cBhvr>
                                        <p:cTn id="37" dur="500"/>
                                        <p:tgtEl>
                                          <p:spTgt spid="3995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linds(horizont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linds(horizontal)">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9954"/>
                                        </p:tgtEl>
                                        <p:attrNameLst>
                                          <p:attrName>style.visibility</p:attrName>
                                        </p:attrNameLst>
                                      </p:cBhvr>
                                      <p:to>
                                        <p:strVal val="visible"/>
                                      </p:to>
                                    </p:set>
                                    <p:animEffect transition="in" filter="blinds(horizontal)">
                                      <p:cBhvr>
                                        <p:cTn id="52" dur="500"/>
                                        <p:tgtEl>
                                          <p:spTgt spid="3995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9998"/>
                                        </p:tgtEl>
                                        <p:attrNameLst>
                                          <p:attrName>style.visibility</p:attrName>
                                        </p:attrNameLst>
                                      </p:cBhvr>
                                      <p:to>
                                        <p:strVal val="visible"/>
                                      </p:to>
                                    </p:set>
                                    <p:animEffect transition="in" filter="blinds(horizontal)">
                                      <p:cBhvr>
                                        <p:cTn id="57" dur="500"/>
                                        <p:tgtEl>
                                          <p:spTgt spid="3999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9997"/>
                                        </p:tgtEl>
                                        <p:attrNameLst>
                                          <p:attrName>style.visibility</p:attrName>
                                        </p:attrNameLst>
                                      </p:cBhvr>
                                      <p:to>
                                        <p:strVal val="visible"/>
                                      </p:to>
                                    </p:set>
                                    <p:animEffect transition="in" filter="blinds(horizontal)">
                                      <p:cBhvr>
                                        <p:cTn id="62" dur="500"/>
                                        <p:tgtEl>
                                          <p:spTgt spid="3999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9951"/>
                                        </p:tgtEl>
                                        <p:attrNameLst>
                                          <p:attrName>style.visibility</p:attrName>
                                        </p:attrNameLst>
                                      </p:cBhvr>
                                      <p:to>
                                        <p:strVal val="visible"/>
                                      </p:to>
                                    </p:set>
                                    <p:animEffect transition="in" filter="blinds(horizontal)">
                                      <p:cBhvr>
                                        <p:cTn id="67" dur="500"/>
                                        <p:tgtEl>
                                          <p:spTgt spid="3995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40000"/>
                                        </p:tgtEl>
                                        <p:attrNameLst>
                                          <p:attrName>style.visibility</p:attrName>
                                        </p:attrNameLst>
                                      </p:cBhvr>
                                      <p:to>
                                        <p:strVal val="visible"/>
                                      </p:to>
                                    </p:set>
                                    <p:animEffect transition="in" filter="blinds(horizontal)">
                                      <p:cBhvr>
                                        <p:cTn id="72" dur="500"/>
                                        <p:tgtEl>
                                          <p:spTgt spid="4000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9986"/>
                                        </p:tgtEl>
                                        <p:attrNameLst>
                                          <p:attrName>style.visibility</p:attrName>
                                        </p:attrNameLst>
                                      </p:cBhvr>
                                      <p:to>
                                        <p:strVal val="visible"/>
                                      </p:to>
                                    </p:set>
                                    <p:animEffect transition="in" filter="blinds(horizontal)">
                                      <p:cBhvr>
                                        <p:cTn id="77" dur="500"/>
                                        <p:tgtEl>
                                          <p:spTgt spid="3998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40001"/>
                                        </p:tgtEl>
                                        <p:attrNameLst>
                                          <p:attrName>style.visibility</p:attrName>
                                        </p:attrNameLst>
                                      </p:cBhvr>
                                      <p:to>
                                        <p:strVal val="visible"/>
                                      </p:to>
                                    </p:set>
                                    <p:animEffect transition="in" filter="blinds(horizontal)">
                                      <p:cBhvr>
                                        <p:cTn id="82" dur="500"/>
                                        <p:tgtEl>
                                          <p:spTgt spid="4000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9987"/>
                                        </p:tgtEl>
                                        <p:attrNameLst>
                                          <p:attrName>style.visibility</p:attrName>
                                        </p:attrNameLst>
                                      </p:cBhvr>
                                      <p:to>
                                        <p:strVal val="visible"/>
                                      </p:to>
                                    </p:set>
                                    <p:animEffect transition="in" filter="blinds(horizontal)">
                                      <p:cBhvr>
                                        <p:cTn id="87" dur="500"/>
                                        <p:tgtEl>
                                          <p:spTgt spid="39987"/>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9945"/>
                                        </p:tgtEl>
                                        <p:attrNameLst>
                                          <p:attrName>style.visibility</p:attrName>
                                        </p:attrNameLst>
                                      </p:cBhvr>
                                      <p:to>
                                        <p:strVal val="visible"/>
                                      </p:to>
                                    </p:set>
                                    <p:animEffect transition="in" filter="blinds(horizontal)">
                                      <p:cBhvr>
                                        <p:cTn id="92" dur="500"/>
                                        <p:tgtEl>
                                          <p:spTgt spid="39945"/>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40005"/>
                                        </p:tgtEl>
                                        <p:attrNameLst>
                                          <p:attrName>style.visibility</p:attrName>
                                        </p:attrNameLst>
                                      </p:cBhvr>
                                      <p:to>
                                        <p:strVal val="visible"/>
                                      </p:to>
                                    </p:set>
                                    <p:animEffect transition="in" filter="blinds(horizontal)">
                                      <p:cBhvr>
                                        <p:cTn id="97" dur="500"/>
                                        <p:tgtEl>
                                          <p:spTgt spid="40005"/>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40006"/>
                                        </p:tgtEl>
                                        <p:attrNameLst>
                                          <p:attrName>style.visibility</p:attrName>
                                        </p:attrNameLst>
                                      </p:cBhvr>
                                      <p:to>
                                        <p:strVal val="visible"/>
                                      </p:to>
                                    </p:set>
                                    <p:animEffect transition="in" filter="blinds(horizontal)">
                                      <p:cBhvr>
                                        <p:cTn id="102" dur="500"/>
                                        <p:tgtEl>
                                          <p:spTgt spid="40006"/>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39942"/>
                                        </p:tgtEl>
                                        <p:attrNameLst>
                                          <p:attrName>style.visibility</p:attrName>
                                        </p:attrNameLst>
                                      </p:cBhvr>
                                      <p:to>
                                        <p:strVal val="visible"/>
                                      </p:to>
                                    </p:set>
                                    <p:animEffect transition="in" filter="blinds(horizontal)">
                                      <p:cBhvr>
                                        <p:cTn id="107" dur="500"/>
                                        <p:tgtEl>
                                          <p:spTgt spid="39942"/>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40008"/>
                                        </p:tgtEl>
                                        <p:attrNameLst>
                                          <p:attrName>style.visibility</p:attrName>
                                        </p:attrNameLst>
                                      </p:cBhvr>
                                      <p:to>
                                        <p:strVal val="visible"/>
                                      </p:to>
                                    </p:set>
                                    <p:animEffect transition="in" filter="blinds(horizontal)">
                                      <p:cBhvr>
                                        <p:cTn id="112" dur="500"/>
                                        <p:tgtEl>
                                          <p:spTgt spid="40008"/>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40009"/>
                                        </p:tgtEl>
                                        <p:attrNameLst>
                                          <p:attrName>style.visibility</p:attrName>
                                        </p:attrNameLst>
                                      </p:cBhvr>
                                      <p:to>
                                        <p:strVal val="visible"/>
                                      </p:to>
                                    </p:set>
                                    <p:animEffect transition="in" filter="blinds(horizontal)">
                                      <p:cBhvr>
                                        <p:cTn id="117" dur="500"/>
                                        <p:tgtEl>
                                          <p:spTgt spid="40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p:bldP spid="39945" grpId="0"/>
      <p:bldP spid="39951" grpId="0"/>
      <p:bldP spid="39954" grpId="0"/>
      <p:bldP spid="39957" grpId="0"/>
      <p:bldP spid="39960" grpId="0"/>
      <p:bldP spid="39963" grpId="0"/>
      <p:bldP spid="39986" grpId="0" bldLvl="0" animBg="1"/>
      <p:bldP spid="39987" grpId="0" bldLvl="0" animBg="1"/>
      <p:bldP spid="39991" grpId="0"/>
      <p:bldP spid="39992" grpId="0"/>
      <p:bldP spid="39994" grpId="0"/>
      <p:bldP spid="39995" grpId="0"/>
      <p:bldP spid="39997" grpId="0"/>
      <p:bldP spid="39998" grpId="0"/>
      <p:bldP spid="40000" grpId="0"/>
      <p:bldP spid="40001" grpId="0"/>
      <p:bldP spid="40005" grpId="0"/>
      <p:bldP spid="40006" grpId="0"/>
      <p:bldP spid="40008" grpId="0"/>
      <p:bldP spid="4000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91193" y="1668889"/>
            <a:ext cx="10927707" cy="1200329"/>
          </a:xfrm>
          <a:prstGeom prst="rect">
            <a:avLst/>
          </a:prstGeom>
          <a:noFill/>
          <a:ln w="12700" cap="sq" algn="ctr">
            <a:noFill/>
            <a:miter lim="800000"/>
          </a:ln>
        </p:spPr>
        <p:txBody>
          <a:bodyPr wrap="square">
            <a:spAutoFit/>
          </a:bodyPr>
          <a:lstStyle/>
          <a:p>
            <a:pPr defTabSz="1219200">
              <a:spcBef>
                <a:spcPct val="50000"/>
              </a:spcBef>
              <a:defRPr/>
            </a:pP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【例</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一列波振幅是</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cm</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，频率是</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4</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Hz</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的简谐横波， 以</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32</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cm</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s</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的速度沿图中</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轴正方向传播，在某时刻</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坐标为－</a:t>
            </a: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7</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cm</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处的介质质点正好经过平衡位置向</a:t>
            </a:r>
            <a:r>
              <a:rPr kumimoji="1" lang="en-US" altLang="zh-CN" sz="24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y</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轴正方向运动，画出此时刻的波形图。</a:t>
            </a:r>
          </a:p>
        </p:txBody>
      </p:sp>
      <p:graphicFrame>
        <p:nvGraphicFramePr>
          <p:cNvPr id="41987" name="Object 3"/>
          <p:cNvGraphicFramePr/>
          <p:nvPr/>
        </p:nvGraphicFramePr>
        <p:xfrm>
          <a:off x="7295574" y="4636408"/>
          <a:ext cx="3496545" cy="1086336"/>
        </p:xfrm>
        <a:graphic>
          <a:graphicData uri="http://schemas.openxmlformats.org/presentationml/2006/ole">
            <mc:AlternateContent xmlns:mc="http://schemas.openxmlformats.org/markup-compatibility/2006">
              <mc:Choice xmlns:v="urn:schemas-microsoft-com:vml" Requires="v">
                <p:oleObj r:id="rId2" imgW="1346200" imgH="419100" progId="Equation.3">
                  <p:embed/>
                </p:oleObj>
              </mc:Choice>
              <mc:Fallback>
                <p:oleObj r:id="rId2" imgW="1346200" imgH="419100" progId="Equation.3">
                  <p:embed/>
                  <p:pic>
                    <p:nvPicPr>
                      <p:cNvPr id="0" name="Object 3"/>
                      <p:cNvPicPr/>
                      <p:nvPr/>
                    </p:nvPicPr>
                    <p:blipFill>
                      <a:blip r:embed="rId3"/>
                      <a:stretch>
                        <a:fillRect/>
                      </a:stretch>
                    </p:blipFill>
                    <p:spPr>
                      <a:xfrm>
                        <a:off x="7295574" y="4636408"/>
                        <a:ext cx="3496545" cy="1086336"/>
                      </a:xfrm>
                      <a:prstGeom prst="rect">
                        <a:avLst/>
                      </a:prstGeom>
                      <a:noFill/>
                      <a:ln w="38100">
                        <a:noFill/>
                        <a:miter/>
                      </a:ln>
                    </p:spPr>
                  </p:pic>
                </p:oleObj>
              </mc:Fallback>
            </mc:AlternateContent>
          </a:graphicData>
        </a:graphic>
      </p:graphicFrame>
      <p:graphicFrame>
        <p:nvGraphicFramePr>
          <p:cNvPr id="41988" name="Object 4"/>
          <p:cNvGraphicFramePr/>
          <p:nvPr/>
        </p:nvGraphicFramePr>
        <p:xfrm>
          <a:off x="5623314" y="4864444"/>
          <a:ext cx="1494900" cy="475075"/>
        </p:xfrm>
        <a:graphic>
          <a:graphicData uri="http://schemas.openxmlformats.org/presentationml/2006/ole">
            <mc:AlternateContent xmlns:mc="http://schemas.openxmlformats.org/markup-compatibility/2006">
              <mc:Choice xmlns:v="urn:schemas-microsoft-com:vml" Requires="v">
                <p:oleObj r:id="rId4" imgW="557530" imgH="177800" progId="Equation.3">
                  <p:embed/>
                </p:oleObj>
              </mc:Choice>
              <mc:Fallback>
                <p:oleObj r:id="rId4" imgW="557530" imgH="177800" progId="Equation.3">
                  <p:embed/>
                  <p:pic>
                    <p:nvPicPr>
                      <p:cNvPr id="0" name="Object 4"/>
                      <p:cNvPicPr/>
                      <p:nvPr/>
                    </p:nvPicPr>
                    <p:blipFill>
                      <a:blip r:embed="rId5"/>
                      <a:stretch>
                        <a:fillRect/>
                      </a:stretch>
                    </p:blipFill>
                    <p:spPr>
                      <a:xfrm>
                        <a:off x="5623314" y="4864444"/>
                        <a:ext cx="1494900" cy="475075"/>
                      </a:xfrm>
                      <a:prstGeom prst="rect">
                        <a:avLst/>
                      </a:prstGeom>
                      <a:noFill/>
                      <a:ln w="38100">
                        <a:noFill/>
                        <a:miter/>
                      </a:ln>
                    </p:spPr>
                  </p:pic>
                </p:oleObj>
              </mc:Fallback>
            </mc:AlternateContent>
          </a:graphicData>
        </a:graphic>
      </p:graphicFrame>
      <p:grpSp>
        <p:nvGrpSpPr>
          <p:cNvPr id="22532" name="Group 5"/>
          <p:cNvGrpSpPr/>
          <p:nvPr/>
        </p:nvGrpSpPr>
        <p:grpSpPr>
          <a:xfrm>
            <a:off x="3718267" y="2584089"/>
            <a:ext cx="7373149" cy="2299359"/>
            <a:chOff x="525" y="1518"/>
            <a:chExt cx="4656" cy="1452"/>
          </a:xfrm>
        </p:grpSpPr>
        <p:sp>
          <p:nvSpPr>
            <p:cNvPr id="22533" name="Line 6"/>
            <p:cNvSpPr>
              <a:spLocks noChangeAspect="1"/>
            </p:cNvSpPr>
            <p:nvPr/>
          </p:nvSpPr>
          <p:spPr>
            <a:xfrm flipV="1">
              <a:off x="2531" y="1615"/>
              <a:ext cx="0" cy="1355"/>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34" name="Line 7"/>
            <p:cNvSpPr>
              <a:spLocks noChangeAspect="1"/>
            </p:cNvSpPr>
            <p:nvPr/>
          </p:nvSpPr>
          <p:spPr>
            <a:xfrm>
              <a:off x="598" y="2326"/>
              <a:ext cx="4455" cy="0"/>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35" name="Text Box 8"/>
            <p:cNvSpPr txBox="1">
              <a:spLocks noChangeAspect="1"/>
            </p:cNvSpPr>
            <p:nvPr/>
          </p:nvSpPr>
          <p:spPr>
            <a:xfrm>
              <a:off x="4656" y="2016"/>
              <a:ext cx="525" cy="195"/>
            </a:xfrm>
            <a:prstGeom prst="rect">
              <a:avLst/>
            </a:prstGeom>
            <a:noFill/>
            <a:ln w="38100">
              <a:noFill/>
            </a:ln>
          </p:spPr>
          <p:txBody>
            <a:bodyPr lIns="0" tIns="0" rIns="0" bIns="0" anchor="t"/>
            <a:lstStyle/>
            <a:p>
              <a:pPr algn="just" defTabSz="1219200"/>
              <a:r>
                <a:rPr lang="en-US" altLang="zh-CN" sz="23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x(cm</a:t>
              </a:r>
              <a:r>
                <a:rPr lang="en-US" altLang="zh-CN" sz="2395" b="1" i="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endParaRPr lang="en-US" altLang="zh-CN" sz="598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2536" name="Text Box 9"/>
            <p:cNvSpPr txBox="1">
              <a:spLocks noChangeAspect="1"/>
            </p:cNvSpPr>
            <p:nvPr/>
          </p:nvSpPr>
          <p:spPr>
            <a:xfrm>
              <a:off x="2571" y="1518"/>
              <a:ext cx="525" cy="195"/>
            </a:xfrm>
            <a:prstGeom prst="rect">
              <a:avLst/>
            </a:prstGeom>
            <a:noFill/>
            <a:ln w="38100">
              <a:noFill/>
            </a:ln>
          </p:spPr>
          <p:txBody>
            <a:bodyPr lIns="0" tIns="0" rIns="0" bIns="0" anchor="t"/>
            <a:lstStyle/>
            <a:p>
              <a:pPr algn="just" defTabSz="1219200"/>
              <a:r>
                <a:rPr lang="en-US" altLang="zh-CN" sz="19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y(cm</a:t>
              </a:r>
              <a:r>
                <a:rPr lang="en-US" altLang="zh-CN" sz="1995" b="1" i="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a:t>
              </a:r>
              <a:endParaRPr lang="en-US" altLang="zh-CN" sz="538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2537" name="Line 10"/>
            <p:cNvSpPr>
              <a:spLocks noChangeAspect="1"/>
            </p:cNvSpPr>
            <p:nvPr/>
          </p:nvSpPr>
          <p:spPr>
            <a:xfrm>
              <a:off x="3168" y="1824"/>
              <a:ext cx="308" cy="0"/>
            </a:xfrm>
            <a:prstGeom prst="line">
              <a:avLst/>
            </a:prstGeom>
            <a:ln w="38100" cap="flat" cmpd="sng">
              <a:solidFill>
                <a:srgbClr val="000000"/>
              </a:solidFill>
              <a:prstDash val="solid"/>
              <a:round/>
              <a:headEnd type="none" w="med" len="med"/>
              <a:tailEnd type="triangle" w="sm"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38" name="Text Box 11"/>
            <p:cNvSpPr txBox="1">
              <a:spLocks noChangeAspect="1"/>
            </p:cNvSpPr>
            <p:nvPr/>
          </p:nvSpPr>
          <p:spPr>
            <a:xfrm>
              <a:off x="2429" y="2328"/>
              <a:ext cx="241" cy="206"/>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0</a:t>
              </a:r>
            </a:p>
          </p:txBody>
        </p:sp>
        <p:sp>
          <p:nvSpPr>
            <p:cNvPr id="22539" name="Text Box 12"/>
            <p:cNvSpPr txBox="1">
              <a:spLocks noChangeAspect="1"/>
            </p:cNvSpPr>
            <p:nvPr/>
          </p:nvSpPr>
          <p:spPr>
            <a:xfrm>
              <a:off x="3297" y="1578"/>
              <a:ext cx="242" cy="206"/>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v</a:t>
              </a:r>
            </a:p>
          </p:txBody>
        </p:sp>
        <p:grpSp>
          <p:nvGrpSpPr>
            <p:cNvPr id="22540" name="Group 13"/>
            <p:cNvGrpSpPr>
              <a:grpSpLocks noChangeAspect="1"/>
            </p:cNvGrpSpPr>
            <p:nvPr/>
          </p:nvGrpSpPr>
          <p:grpSpPr>
            <a:xfrm>
              <a:off x="629" y="2307"/>
              <a:ext cx="4202" cy="56"/>
              <a:chOff x="2306" y="831"/>
              <a:chExt cx="6720" cy="89"/>
            </a:xfrm>
          </p:grpSpPr>
          <p:grpSp>
            <p:nvGrpSpPr>
              <p:cNvPr id="22541" name="Group 14"/>
              <p:cNvGrpSpPr>
                <a:grpSpLocks noChangeAspect="1"/>
              </p:cNvGrpSpPr>
              <p:nvPr/>
            </p:nvGrpSpPr>
            <p:grpSpPr>
              <a:xfrm>
                <a:off x="5666" y="831"/>
                <a:ext cx="3360" cy="89"/>
                <a:chOff x="3386" y="2271"/>
                <a:chExt cx="3360" cy="89"/>
              </a:xfrm>
            </p:grpSpPr>
            <p:grpSp>
              <p:nvGrpSpPr>
                <p:cNvPr id="22542" name="Group 15"/>
                <p:cNvGrpSpPr>
                  <a:grpSpLocks noChangeAspect="1"/>
                </p:cNvGrpSpPr>
                <p:nvPr/>
              </p:nvGrpSpPr>
              <p:grpSpPr>
                <a:xfrm>
                  <a:off x="3386" y="2271"/>
                  <a:ext cx="914" cy="89"/>
                  <a:chOff x="3625" y="2760"/>
                  <a:chExt cx="480" cy="120"/>
                </a:xfrm>
              </p:grpSpPr>
              <p:sp>
                <p:nvSpPr>
                  <p:cNvPr id="22543" name="Line 16"/>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44" name="Line 17"/>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45" name="Line 18"/>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46" name="Line 19"/>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2547" name="Group 20"/>
                <p:cNvGrpSpPr>
                  <a:grpSpLocks noChangeAspect="1"/>
                </p:cNvGrpSpPr>
                <p:nvPr/>
              </p:nvGrpSpPr>
              <p:grpSpPr>
                <a:xfrm>
                  <a:off x="4300" y="2271"/>
                  <a:ext cx="2446" cy="89"/>
                  <a:chOff x="4300" y="2271"/>
                  <a:chExt cx="2446" cy="89"/>
                </a:xfrm>
              </p:grpSpPr>
              <p:grpSp>
                <p:nvGrpSpPr>
                  <p:cNvPr id="22548" name="Group 21"/>
                  <p:cNvGrpSpPr>
                    <a:grpSpLocks noChangeAspect="1"/>
                  </p:cNvGrpSpPr>
                  <p:nvPr/>
                </p:nvGrpSpPr>
                <p:grpSpPr>
                  <a:xfrm>
                    <a:off x="4300" y="2271"/>
                    <a:ext cx="914" cy="89"/>
                    <a:chOff x="3625" y="2760"/>
                    <a:chExt cx="480" cy="120"/>
                  </a:xfrm>
                </p:grpSpPr>
                <p:sp>
                  <p:nvSpPr>
                    <p:cNvPr id="22549" name="Line 22"/>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50" name="Line 23"/>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51" name="Line 24"/>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52" name="Line 25"/>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2553" name="Group 26"/>
                  <p:cNvGrpSpPr>
                    <a:grpSpLocks noChangeAspect="1"/>
                  </p:cNvGrpSpPr>
                  <p:nvPr/>
                </p:nvGrpSpPr>
                <p:grpSpPr>
                  <a:xfrm>
                    <a:off x="5216" y="2271"/>
                    <a:ext cx="914" cy="89"/>
                    <a:chOff x="3625" y="2760"/>
                    <a:chExt cx="480" cy="120"/>
                  </a:xfrm>
                </p:grpSpPr>
                <p:sp>
                  <p:nvSpPr>
                    <p:cNvPr id="22554" name="Line 27"/>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55" name="Line 28"/>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56" name="Line 29"/>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57" name="Line 30"/>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2558" name="Group 31"/>
                  <p:cNvGrpSpPr>
                    <a:grpSpLocks noChangeAspect="1"/>
                  </p:cNvGrpSpPr>
                  <p:nvPr/>
                </p:nvGrpSpPr>
                <p:grpSpPr>
                  <a:xfrm>
                    <a:off x="5832" y="2271"/>
                    <a:ext cx="914" cy="89"/>
                    <a:chOff x="3625" y="2760"/>
                    <a:chExt cx="480" cy="120"/>
                  </a:xfrm>
                </p:grpSpPr>
                <p:sp>
                  <p:nvSpPr>
                    <p:cNvPr id="22559" name="Line 32"/>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60" name="Line 33"/>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61" name="Line 34"/>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62" name="Line 35"/>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grpSp>
          <p:grpSp>
            <p:nvGrpSpPr>
              <p:cNvPr id="22563" name="Group 36"/>
              <p:cNvGrpSpPr>
                <a:grpSpLocks noChangeAspect="1"/>
              </p:cNvGrpSpPr>
              <p:nvPr/>
            </p:nvGrpSpPr>
            <p:grpSpPr>
              <a:xfrm>
                <a:off x="2306" y="831"/>
                <a:ext cx="3360" cy="89"/>
                <a:chOff x="3386" y="2271"/>
                <a:chExt cx="3360" cy="89"/>
              </a:xfrm>
            </p:grpSpPr>
            <p:grpSp>
              <p:nvGrpSpPr>
                <p:cNvPr id="22564" name="Group 37"/>
                <p:cNvGrpSpPr>
                  <a:grpSpLocks noChangeAspect="1"/>
                </p:cNvGrpSpPr>
                <p:nvPr/>
              </p:nvGrpSpPr>
              <p:grpSpPr>
                <a:xfrm>
                  <a:off x="3386" y="2271"/>
                  <a:ext cx="914" cy="89"/>
                  <a:chOff x="3625" y="2760"/>
                  <a:chExt cx="480" cy="120"/>
                </a:xfrm>
              </p:grpSpPr>
              <p:sp>
                <p:nvSpPr>
                  <p:cNvPr id="22565" name="Line 38"/>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66" name="Line 39"/>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67" name="Line 40"/>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68" name="Line 41"/>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2569" name="Group 42"/>
                <p:cNvGrpSpPr>
                  <a:grpSpLocks noChangeAspect="1"/>
                </p:cNvGrpSpPr>
                <p:nvPr/>
              </p:nvGrpSpPr>
              <p:grpSpPr>
                <a:xfrm>
                  <a:off x="4300" y="2271"/>
                  <a:ext cx="2446" cy="89"/>
                  <a:chOff x="4300" y="2271"/>
                  <a:chExt cx="2446" cy="89"/>
                </a:xfrm>
              </p:grpSpPr>
              <p:grpSp>
                <p:nvGrpSpPr>
                  <p:cNvPr id="22570" name="Group 43"/>
                  <p:cNvGrpSpPr>
                    <a:grpSpLocks noChangeAspect="1"/>
                  </p:cNvGrpSpPr>
                  <p:nvPr/>
                </p:nvGrpSpPr>
                <p:grpSpPr>
                  <a:xfrm>
                    <a:off x="4300" y="2271"/>
                    <a:ext cx="914" cy="89"/>
                    <a:chOff x="3625" y="2760"/>
                    <a:chExt cx="480" cy="120"/>
                  </a:xfrm>
                </p:grpSpPr>
                <p:sp>
                  <p:nvSpPr>
                    <p:cNvPr id="22571" name="Line 44"/>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72" name="Line 45"/>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73" name="Line 46"/>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74" name="Line 47"/>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2575" name="Group 48"/>
                  <p:cNvGrpSpPr>
                    <a:grpSpLocks noChangeAspect="1"/>
                  </p:cNvGrpSpPr>
                  <p:nvPr/>
                </p:nvGrpSpPr>
                <p:grpSpPr>
                  <a:xfrm>
                    <a:off x="5216" y="2271"/>
                    <a:ext cx="914" cy="89"/>
                    <a:chOff x="3625" y="2760"/>
                    <a:chExt cx="480" cy="120"/>
                  </a:xfrm>
                </p:grpSpPr>
                <p:sp>
                  <p:nvSpPr>
                    <p:cNvPr id="22576" name="Line 49"/>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77" name="Line 50"/>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78" name="Line 51"/>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79" name="Line 52"/>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22580" name="Group 53"/>
                  <p:cNvGrpSpPr>
                    <a:grpSpLocks noChangeAspect="1"/>
                  </p:cNvGrpSpPr>
                  <p:nvPr/>
                </p:nvGrpSpPr>
                <p:grpSpPr>
                  <a:xfrm>
                    <a:off x="5832" y="2271"/>
                    <a:ext cx="914" cy="89"/>
                    <a:chOff x="3625" y="2760"/>
                    <a:chExt cx="480" cy="120"/>
                  </a:xfrm>
                </p:grpSpPr>
                <p:sp>
                  <p:nvSpPr>
                    <p:cNvPr id="22581" name="Line 54"/>
                    <p:cNvSpPr>
                      <a:spLocks noChangeAspect="1"/>
                    </p:cNvSpPr>
                    <p:nvPr/>
                  </p:nvSpPr>
                  <p:spPr>
                    <a:xfrm>
                      <a:off x="362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82" name="Line 55"/>
                    <p:cNvSpPr>
                      <a:spLocks noChangeAspect="1"/>
                    </p:cNvSpPr>
                    <p:nvPr/>
                  </p:nvSpPr>
                  <p:spPr>
                    <a:xfrm>
                      <a:off x="378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83" name="Line 56"/>
                    <p:cNvSpPr>
                      <a:spLocks noChangeAspect="1"/>
                    </p:cNvSpPr>
                    <p:nvPr/>
                  </p:nvSpPr>
                  <p:spPr>
                    <a:xfrm>
                      <a:off x="394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22584" name="Line 57"/>
                    <p:cNvSpPr>
                      <a:spLocks noChangeAspect="1"/>
                    </p:cNvSpPr>
                    <p:nvPr/>
                  </p:nvSpPr>
                  <p:spPr>
                    <a:xfrm>
                      <a:off x="4105" y="2760"/>
                      <a:ext cx="0" cy="120"/>
                    </a:xfrm>
                    <a:prstGeom prst="line">
                      <a:avLst/>
                    </a:prstGeom>
                    <a:ln w="38100" cap="flat" cmpd="sng">
                      <a:solidFill>
                        <a:srgbClr val="000000"/>
                      </a:solidFill>
                      <a:prstDash val="solid"/>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grpSp>
        </p:grpSp>
        <p:sp>
          <p:nvSpPr>
            <p:cNvPr id="22585" name="Text Box 58"/>
            <p:cNvSpPr txBox="1">
              <a:spLocks noChangeAspect="1"/>
            </p:cNvSpPr>
            <p:nvPr/>
          </p:nvSpPr>
          <p:spPr>
            <a:xfrm>
              <a:off x="2879" y="2356"/>
              <a:ext cx="241" cy="206"/>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22586" name="Text Box 59"/>
            <p:cNvSpPr txBox="1">
              <a:spLocks noChangeAspect="1"/>
            </p:cNvSpPr>
            <p:nvPr/>
          </p:nvSpPr>
          <p:spPr>
            <a:xfrm>
              <a:off x="3273" y="2356"/>
              <a:ext cx="241" cy="206"/>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4</a:t>
              </a:r>
            </a:p>
          </p:txBody>
        </p:sp>
        <p:sp>
          <p:nvSpPr>
            <p:cNvPr id="22587" name="Text Box 60"/>
            <p:cNvSpPr txBox="1">
              <a:spLocks noChangeAspect="1"/>
            </p:cNvSpPr>
            <p:nvPr/>
          </p:nvSpPr>
          <p:spPr>
            <a:xfrm>
              <a:off x="3648" y="2346"/>
              <a:ext cx="241" cy="207"/>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6</a:t>
              </a:r>
            </a:p>
          </p:txBody>
        </p:sp>
        <p:sp>
          <p:nvSpPr>
            <p:cNvPr id="22588" name="Text Box 61"/>
            <p:cNvSpPr txBox="1">
              <a:spLocks noChangeAspect="1"/>
            </p:cNvSpPr>
            <p:nvPr/>
          </p:nvSpPr>
          <p:spPr>
            <a:xfrm>
              <a:off x="4032" y="2346"/>
              <a:ext cx="241" cy="207"/>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8</a:t>
              </a:r>
            </a:p>
          </p:txBody>
        </p:sp>
        <p:sp>
          <p:nvSpPr>
            <p:cNvPr id="22589" name="Text Box 62"/>
            <p:cNvSpPr txBox="1">
              <a:spLocks noChangeAspect="1"/>
            </p:cNvSpPr>
            <p:nvPr/>
          </p:nvSpPr>
          <p:spPr>
            <a:xfrm>
              <a:off x="4407" y="2346"/>
              <a:ext cx="242" cy="207"/>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10</a:t>
              </a:r>
            </a:p>
          </p:txBody>
        </p:sp>
        <p:sp>
          <p:nvSpPr>
            <p:cNvPr id="22590" name="Text Box 63"/>
            <p:cNvSpPr txBox="1">
              <a:spLocks noChangeAspect="1"/>
            </p:cNvSpPr>
            <p:nvPr/>
          </p:nvSpPr>
          <p:spPr>
            <a:xfrm>
              <a:off x="4765" y="2346"/>
              <a:ext cx="241" cy="207"/>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12</a:t>
              </a:r>
            </a:p>
          </p:txBody>
        </p:sp>
        <p:sp>
          <p:nvSpPr>
            <p:cNvPr id="22591" name="Text Box 64"/>
            <p:cNvSpPr txBox="1">
              <a:spLocks noChangeAspect="1"/>
            </p:cNvSpPr>
            <p:nvPr/>
          </p:nvSpPr>
          <p:spPr>
            <a:xfrm>
              <a:off x="2118" y="2375"/>
              <a:ext cx="242" cy="206"/>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22592" name="Text Box 65"/>
            <p:cNvSpPr txBox="1">
              <a:spLocks noChangeAspect="1"/>
            </p:cNvSpPr>
            <p:nvPr/>
          </p:nvSpPr>
          <p:spPr>
            <a:xfrm>
              <a:off x="1707" y="2365"/>
              <a:ext cx="241" cy="207"/>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-4</a:t>
              </a:r>
            </a:p>
          </p:txBody>
        </p:sp>
        <p:sp>
          <p:nvSpPr>
            <p:cNvPr id="22593" name="Text Box 66"/>
            <p:cNvSpPr txBox="1">
              <a:spLocks noChangeAspect="1"/>
            </p:cNvSpPr>
            <p:nvPr/>
          </p:nvSpPr>
          <p:spPr>
            <a:xfrm>
              <a:off x="1322" y="2356"/>
              <a:ext cx="241" cy="206"/>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-6</a:t>
              </a:r>
            </a:p>
          </p:txBody>
        </p:sp>
        <p:sp>
          <p:nvSpPr>
            <p:cNvPr id="22594" name="Text Box 67"/>
            <p:cNvSpPr txBox="1">
              <a:spLocks noChangeAspect="1"/>
            </p:cNvSpPr>
            <p:nvPr/>
          </p:nvSpPr>
          <p:spPr>
            <a:xfrm>
              <a:off x="948" y="2356"/>
              <a:ext cx="241" cy="206"/>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-8</a:t>
              </a:r>
            </a:p>
          </p:txBody>
        </p:sp>
        <p:sp>
          <p:nvSpPr>
            <p:cNvPr id="22595" name="Text Box 68"/>
            <p:cNvSpPr txBox="1">
              <a:spLocks noChangeAspect="1"/>
            </p:cNvSpPr>
            <p:nvPr/>
          </p:nvSpPr>
          <p:spPr>
            <a:xfrm>
              <a:off x="525" y="2356"/>
              <a:ext cx="241" cy="206"/>
            </a:xfrm>
            <a:prstGeom prst="rect">
              <a:avLst/>
            </a:prstGeom>
            <a:noFill/>
            <a:ln w="38100">
              <a:noFill/>
            </a:ln>
          </p:spPr>
          <p:txBody>
            <a:bodyPr lIns="0" tIns="0" rIns="0" bIns="0" anchor="t"/>
            <a:lstStyle/>
            <a:p>
              <a:pPr algn="just" defTabSz="1219200"/>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-10</a:t>
              </a:r>
            </a:p>
          </p:txBody>
        </p:sp>
        <p:sp>
          <p:nvSpPr>
            <p:cNvPr id="22596" name="Line 69"/>
            <p:cNvSpPr>
              <a:spLocks noChangeAspect="1"/>
            </p:cNvSpPr>
            <p:nvPr/>
          </p:nvSpPr>
          <p:spPr>
            <a:xfrm flipV="1">
              <a:off x="1203" y="2106"/>
              <a:ext cx="0" cy="216"/>
            </a:xfrm>
            <a:prstGeom prst="line">
              <a:avLst/>
            </a:prstGeom>
            <a:ln w="57150" cap="flat" cmpd="sng">
              <a:solidFill>
                <a:srgbClr val="009900"/>
              </a:solidFill>
              <a:prstDash val="solid"/>
              <a:round/>
              <a:headEnd type="none" w="med" len="med"/>
              <a:tailEnd type="triangle" w="sm"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3" name="Group 70"/>
          <p:cNvGrpSpPr/>
          <p:nvPr/>
        </p:nvGrpSpPr>
        <p:grpSpPr>
          <a:xfrm>
            <a:off x="4179088" y="3220688"/>
            <a:ext cx="6674791" cy="1273199"/>
            <a:chOff x="816" y="1920"/>
            <a:chExt cx="4215" cy="804"/>
          </a:xfrm>
        </p:grpSpPr>
        <p:sp>
          <p:nvSpPr>
            <p:cNvPr id="22598" name="Freeform 71"/>
            <p:cNvSpPr>
              <a:spLocks noChangeAspect="1"/>
            </p:cNvSpPr>
            <p:nvPr/>
          </p:nvSpPr>
          <p:spPr>
            <a:xfrm>
              <a:off x="816" y="1920"/>
              <a:ext cx="2688" cy="80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0" b="0"/>
              <a:pathLst>
                <a:path w="12633" h="4000">
                  <a:moveTo>
                    <a:pt x="0" y="0"/>
                  </a:moveTo>
                  <a:cubicBezTo>
                    <a:pt x="66" y="5"/>
                    <a:pt x="133" y="10"/>
                    <a:pt x="200" y="30"/>
                  </a:cubicBezTo>
                  <a:cubicBezTo>
                    <a:pt x="267" y="50"/>
                    <a:pt x="333" y="81"/>
                    <a:pt x="400" y="121"/>
                  </a:cubicBezTo>
                  <a:cubicBezTo>
                    <a:pt x="467" y="161"/>
                    <a:pt x="533" y="210"/>
                    <a:pt x="600" y="268"/>
                  </a:cubicBezTo>
                  <a:cubicBezTo>
                    <a:pt x="667" y="326"/>
                    <a:pt x="733" y="394"/>
                    <a:pt x="800" y="468"/>
                  </a:cubicBezTo>
                  <a:cubicBezTo>
                    <a:pt x="867" y="542"/>
                    <a:pt x="933" y="625"/>
                    <a:pt x="1000" y="714"/>
                  </a:cubicBezTo>
                  <a:cubicBezTo>
                    <a:pt x="1067" y="803"/>
                    <a:pt x="1133" y="900"/>
                    <a:pt x="1200" y="1000"/>
                  </a:cubicBezTo>
                  <a:cubicBezTo>
                    <a:pt x="1267" y="1100"/>
                    <a:pt x="1333" y="1207"/>
                    <a:pt x="1400" y="1316"/>
                  </a:cubicBezTo>
                  <a:cubicBezTo>
                    <a:pt x="1467" y="1425"/>
                    <a:pt x="1533" y="1539"/>
                    <a:pt x="1600" y="1653"/>
                  </a:cubicBezTo>
                  <a:cubicBezTo>
                    <a:pt x="1667" y="1767"/>
                    <a:pt x="1733" y="1884"/>
                    <a:pt x="1800" y="2000"/>
                  </a:cubicBezTo>
                  <a:cubicBezTo>
                    <a:pt x="1867" y="2116"/>
                    <a:pt x="1933" y="2233"/>
                    <a:pt x="2000" y="2347"/>
                  </a:cubicBezTo>
                  <a:cubicBezTo>
                    <a:pt x="2067" y="2461"/>
                    <a:pt x="2133" y="2575"/>
                    <a:pt x="2200" y="2684"/>
                  </a:cubicBezTo>
                  <a:cubicBezTo>
                    <a:pt x="2267" y="2793"/>
                    <a:pt x="2333" y="2900"/>
                    <a:pt x="2400" y="3000"/>
                  </a:cubicBezTo>
                  <a:cubicBezTo>
                    <a:pt x="2467" y="3100"/>
                    <a:pt x="2533" y="3196"/>
                    <a:pt x="2600" y="3285"/>
                  </a:cubicBezTo>
                  <a:cubicBezTo>
                    <a:pt x="2667" y="3374"/>
                    <a:pt x="2733" y="3458"/>
                    <a:pt x="2800" y="3532"/>
                  </a:cubicBezTo>
                  <a:cubicBezTo>
                    <a:pt x="2867" y="3606"/>
                    <a:pt x="2933" y="3674"/>
                    <a:pt x="3000" y="3732"/>
                  </a:cubicBezTo>
                  <a:cubicBezTo>
                    <a:pt x="3067" y="3790"/>
                    <a:pt x="3133" y="3839"/>
                    <a:pt x="3200" y="3879"/>
                  </a:cubicBezTo>
                  <a:cubicBezTo>
                    <a:pt x="3267" y="3919"/>
                    <a:pt x="3333" y="3950"/>
                    <a:pt x="3400" y="3970"/>
                  </a:cubicBezTo>
                  <a:cubicBezTo>
                    <a:pt x="3467" y="3990"/>
                    <a:pt x="3533" y="4000"/>
                    <a:pt x="3600" y="4000"/>
                  </a:cubicBezTo>
                  <a:cubicBezTo>
                    <a:pt x="3667" y="4000"/>
                    <a:pt x="3733" y="3990"/>
                    <a:pt x="3800" y="3970"/>
                  </a:cubicBezTo>
                  <a:cubicBezTo>
                    <a:pt x="3867" y="3950"/>
                    <a:pt x="3933" y="3919"/>
                    <a:pt x="4000" y="3879"/>
                  </a:cubicBezTo>
                  <a:cubicBezTo>
                    <a:pt x="4067" y="3839"/>
                    <a:pt x="4133" y="3790"/>
                    <a:pt x="4200" y="3732"/>
                  </a:cubicBezTo>
                  <a:cubicBezTo>
                    <a:pt x="4267" y="3674"/>
                    <a:pt x="4333" y="3606"/>
                    <a:pt x="4400" y="3532"/>
                  </a:cubicBezTo>
                  <a:cubicBezTo>
                    <a:pt x="4467" y="3458"/>
                    <a:pt x="4533" y="3375"/>
                    <a:pt x="4600" y="3286"/>
                  </a:cubicBezTo>
                  <a:cubicBezTo>
                    <a:pt x="4667" y="3197"/>
                    <a:pt x="4733" y="3100"/>
                    <a:pt x="4800" y="3000"/>
                  </a:cubicBezTo>
                  <a:cubicBezTo>
                    <a:pt x="4867" y="2900"/>
                    <a:pt x="4933" y="2793"/>
                    <a:pt x="5000" y="2684"/>
                  </a:cubicBezTo>
                  <a:cubicBezTo>
                    <a:pt x="5067" y="2575"/>
                    <a:pt x="5133" y="2462"/>
                    <a:pt x="5200" y="2348"/>
                  </a:cubicBezTo>
                  <a:cubicBezTo>
                    <a:pt x="5267" y="2234"/>
                    <a:pt x="5333" y="2116"/>
                    <a:pt x="5400" y="2000"/>
                  </a:cubicBezTo>
                  <a:cubicBezTo>
                    <a:pt x="5467" y="1884"/>
                    <a:pt x="5533" y="1767"/>
                    <a:pt x="5600" y="1653"/>
                  </a:cubicBezTo>
                  <a:cubicBezTo>
                    <a:pt x="5667" y="1539"/>
                    <a:pt x="5733" y="1425"/>
                    <a:pt x="5800" y="1316"/>
                  </a:cubicBezTo>
                  <a:cubicBezTo>
                    <a:pt x="5867" y="1207"/>
                    <a:pt x="5933" y="1100"/>
                    <a:pt x="6000" y="1000"/>
                  </a:cubicBezTo>
                  <a:cubicBezTo>
                    <a:pt x="6067" y="900"/>
                    <a:pt x="6133" y="804"/>
                    <a:pt x="6200" y="715"/>
                  </a:cubicBezTo>
                  <a:cubicBezTo>
                    <a:pt x="6267" y="626"/>
                    <a:pt x="6333" y="542"/>
                    <a:pt x="6400" y="468"/>
                  </a:cubicBezTo>
                  <a:cubicBezTo>
                    <a:pt x="6467" y="394"/>
                    <a:pt x="6533" y="326"/>
                    <a:pt x="6600" y="268"/>
                  </a:cubicBezTo>
                  <a:cubicBezTo>
                    <a:pt x="6667" y="210"/>
                    <a:pt x="6733" y="161"/>
                    <a:pt x="6800" y="121"/>
                  </a:cubicBezTo>
                  <a:cubicBezTo>
                    <a:pt x="6867" y="81"/>
                    <a:pt x="6933" y="50"/>
                    <a:pt x="7000" y="30"/>
                  </a:cubicBezTo>
                  <a:cubicBezTo>
                    <a:pt x="7067" y="10"/>
                    <a:pt x="7133" y="0"/>
                    <a:pt x="7200" y="0"/>
                  </a:cubicBezTo>
                  <a:cubicBezTo>
                    <a:pt x="7267" y="0"/>
                    <a:pt x="7333" y="10"/>
                    <a:pt x="7400" y="30"/>
                  </a:cubicBezTo>
                  <a:cubicBezTo>
                    <a:pt x="7467" y="50"/>
                    <a:pt x="7533" y="80"/>
                    <a:pt x="7600" y="120"/>
                  </a:cubicBezTo>
                  <a:cubicBezTo>
                    <a:pt x="7667" y="160"/>
                    <a:pt x="7733" y="210"/>
                    <a:pt x="7800" y="268"/>
                  </a:cubicBezTo>
                  <a:cubicBezTo>
                    <a:pt x="7867" y="326"/>
                    <a:pt x="7933" y="394"/>
                    <a:pt x="8000" y="468"/>
                  </a:cubicBezTo>
                  <a:cubicBezTo>
                    <a:pt x="8067" y="542"/>
                    <a:pt x="8133" y="625"/>
                    <a:pt x="8200" y="714"/>
                  </a:cubicBezTo>
                  <a:cubicBezTo>
                    <a:pt x="8267" y="803"/>
                    <a:pt x="8333" y="900"/>
                    <a:pt x="8400" y="1000"/>
                  </a:cubicBezTo>
                  <a:cubicBezTo>
                    <a:pt x="8467" y="1100"/>
                    <a:pt x="8533" y="1206"/>
                    <a:pt x="8600" y="1315"/>
                  </a:cubicBezTo>
                  <a:cubicBezTo>
                    <a:pt x="8667" y="1424"/>
                    <a:pt x="8733" y="1538"/>
                    <a:pt x="8800" y="1652"/>
                  </a:cubicBezTo>
                  <a:cubicBezTo>
                    <a:pt x="8867" y="1766"/>
                    <a:pt x="8933" y="1883"/>
                    <a:pt x="9000" y="1999"/>
                  </a:cubicBezTo>
                  <a:cubicBezTo>
                    <a:pt x="9067" y="2115"/>
                    <a:pt x="9133" y="2233"/>
                    <a:pt x="9200" y="2347"/>
                  </a:cubicBezTo>
                  <a:cubicBezTo>
                    <a:pt x="9267" y="2461"/>
                    <a:pt x="9333" y="2574"/>
                    <a:pt x="9400" y="2683"/>
                  </a:cubicBezTo>
                  <a:cubicBezTo>
                    <a:pt x="9467" y="2792"/>
                    <a:pt x="9533" y="2899"/>
                    <a:pt x="9600" y="2999"/>
                  </a:cubicBezTo>
                  <a:cubicBezTo>
                    <a:pt x="9667" y="3099"/>
                    <a:pt x="9733" y="3196"/>
                    <a:pt x="9800" y="3285"/>
                  </a:cubicBezTo>
                  <a:cubicBezTo>
                    <a:pt x="9867" y="3374"/>
                    <a:pt x="9933" y="3458"/>
                    <a:pt x="10000" y="3532"/>
                  </a:cubicBezTo>
                  <a:cubicBezTo>
                    <a:pt x="10067" y="3606"/>
                    <a:pt x="10133" y="3674"/>
                    <a:pt x="10200" y="3732"/>
                  </a:cubicBezTo>
                  <a:cubicBezTo>
                    <a:pt x="10267" y="3790"/>
                    <a:pt x="10333" y="3839"/>
                    <a:pt x="10400" y="3879"/>
                  </a:cubicBezTo>
                  <a:cubicBezTo>
                    <a:pt x="10467" y="3919"/>
                    <a:pt x="10533" y="3950"/>
                    <a:pt x="10600" y="3970"/>
                  </a:cubicBezTo>
                  <a:cubicBezTo>
                    <a:pt x="10667" y="3990"/>
                    <a:pt x="10733" y="4000"/>
                    <a:pt x="10800" y="4000"/>
                  </a:cubicBezTo>
                  <a:cubicBezTo>
                    <a:pt x="10867" y="4000"/>
                    <a:pt x="10933" y="3990"/>
                    <a:pt x="11000" y="3970"/>
                  </a:cubicBezTo>
                  <a:cubicBezTo>
                    <a:pt x="11067" y="3950"/>
                    <a:pt x="11133" y="3920"/>
                    <a:pt x="11200" y="3880"/>
                  </a:cubicBezTo>
                  <a:cubicBezTo>
                    <a:pt x="11267" y="3840"/>
                    <a:pt x="11333" y="3790"/>
                    <a:pt x="11400" y="3732"/>
                  </a:cubicBezTo>
                  <a:cubicBezTo>
                    <a:pt x="11467" y="3674"/>
                    <a:pt x="11533" y="3607"/>
                    <a:pt x="11600" y="3533"/>
                  </a:cubicBezTo>
                  <a:cubicBezTo>
                    <a:pt x="11667" y="3459"/>
                    <a:pt x="11733" y="3375"/>
                    <a:pt x="11800" y="3286"/>
                  </a:cubicBezTo>
                  <a:cubicBezTo>
                    <a:pt x="11867" y="3197"/>
                    <a:pt x="11933" y="3101"/>
                    <a:pt x="12000" y="3001"/>
                  </a:cubicBezTo>
                  <a:cubicBezTo>
                    <a:pt x="12067" y="2901"/>
                    <a:pt x="12133" y="2794"/>
                    <a:pt x="12200" y="2685"/>
                  </a:cubicBezTo>
                  <a:cubicBezTo>
                    <a:pt x="12267" y="2576"/>
                    <a:pt x="12333" y="2462"/>
                    <a:pt x="12400" y="2348"/>
                  </a:cubicBezTo>
                  <a:cubicBezTo>
                    <a:pt x="12467" y="2234"/>
                    <a:pt x="12567" y="2059"/>
                    <a:pt x="12600" y="2001"/>
                  </a:cubicBezTo>
                  <a:cubicBezTo>
                    <a:pt x="12633" y="1943"/>
                    <a:pt x="12616" y="1972"/>
                    <a:pt x="12600" y="2001"/>
                  </a:cubicBezTo>
                </a:path>
              </a:pathLst>
            </a:custGeom>
            <a:noFill/>
            <a:ln w="38100" cap="flat" cmpd="sng">
              <a:solidFill>
                <a:srgbClr val="FF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2599" name="Freeform 72"/>
            <p:cNvSpPr>
              <a:spLocks noChangeAspect="1"/>
            </p:cNvSpPr>
            <p:nvPr/>
          </p:nvSpPr>
          <p:spPr>
            <a:xfrm>
              <a:off x="2343" y="1923"/>
              <a:ext cx="2688" cy="801"/>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0" b="0"/>
              <a:pathLst>
                <a:path w="12633" h="4000">
                  <a:moveTo>
                    <a:pt x="0" y="0"/>
                  </a:moveTo>
                  <a:cubicBezTo>
                    <a:pt x="66" y="5"/>
                    <a:pt x="133" y="10"/>
                    <a:pt x="200" y="30"/>
                  </a:cubicBezTo>
                  <a:cubicBezTo>
                    <a:pt x="267" y="50"/>
                    <a:pt x="333" y="81"/>
                    <a:pt x="400" y="121"/>
                  </a:cubicBezTo>
                  <a:cubicBezTo>
                    <a:pt x="467" y="161"/>
                    <a:pt x="533" y="210"/>
                    <a:pt x="600" y="268"/>
                  </a:cubicBezTo>
                  <a:cubicBezTo>
                    <a:pt x="667" y="326"/>
                    <a:pt x="733" y="394"/>
                    <a:pt x="800" y="468"/>
                  </a:cubicBezTo>
                  <a:cubicBezTo>
                    <a:pt x="867" y="542"/>
                    <a:pt x="933" y="625"/>
                    <a:pt x="1000" y="714"/>
                  </a:cubicBezTo>
                  <a:cubicBezTo>
                    <a:pt x="1067" y="803"/>
                    <a:pt x="1133" y="900"/>
                    <a:pt x="1200" y="1000"/>
                  </a:cubicBezTo>
                  <a:cubicBezTo>
                    <a:pt x="1267" y="1100"/>
                    <a:pt x="1333" y="1207"/>
                    <a:pt x="1400" y="1316"/>
                  </a:cubicBezTo>
                  <a:cubicBezTo>
                    <a:pt x="1467" y="1425"/>
                    <a:pt x="1533" y="1539"/>
                    <a:pt x="1600" y="1653"/>
                  </a:cubicBezTo>
                  <a:cubicBezTo>
                    <a:pt x="1667" y="1767"/>
                    <a:pt x="1733" y="1884"/>
                    <a:pt x="1800" y="2000"/>
                  </a:cubicBezTo>
                  <a:cubicBezTo>
                    <a:pt x="1867" y="2116"/>
                    <a:pt x="1933" y="2233"/>
                    <a:pt x="2000" y="2347"/>
                  </a:cubicBezTo>
                  <a:cubicBezTo>
                    <a:pt x="2067" y="2461"/>
                    <a:pt x="2133" y="2575"/>
                    <a:pt x="2200" y="2684"/>
                  </a:cubicBezTo>
                  <a:cubicBezTo>
                    <a:pt x="2267" y="2793"/>
                    <a:pt x="2333" y="2900"/>
                    <a:pt x="2400" y="3000"/>
                  </a:cubicBezTo>
                  <a:cubicBezTo>
                    <a:pt x="2467" y="3100"/>
                    <a:pt x="2533" y="3196"/>
                    <a:pt x="2600" y="3285"/>
                  </a:cubicBezTo>
                  <a:cubicBezTo>
                    <a:pt x="2667" y="3374"/>
                    <a:pt x="2733" y="3458"/>
                    <a:pt x="2800" y="3532"/>
                  </a:cubicBezTo>
                  <a:cubicBezTo>
                    <a:pt x="2867" y="3606"/>
                    <a:pt x="2933" y="3674"/>
                    <a:pt x="3000" y="3732"/>
                  </a:cubicBezTo>
                  <a:cubicBezTo>
                    <a:pt x="3067" y="3790"/>
                    <a:pt x="3133" y="3839"/>
                    <a:pt x="3200" y="3879"/>
                  </a:cubicBezTo>
                  <a:cubicBezTo>
                    <a:pt x="3267" y="3919"/>
                    <a:pt x="3333" y="3950"/>
                    <a:pt x="3400" y="3970"/>
                  </a:cubicBezTo>
                  <a:cubicBezTo>
                    <a:pt x="3467" y="3990"/>
                    <a:pt x="3533" y="4000"/>
                    <a:pt x="3600" y="4000"/>
                  </a:cubicBezTo>
                  <a:cubicBezTo>
                    <a:pt x="3667" y="4000"/>
                    <a:pt x="3733" y="3990"/>
                    <a:pt x="3800" y="3970"/>
                  </a:cubicBezTo>
                  <a:cubicBezTo>
                    <a:pt x="3867" y="3950"/>
                    <a:pt x="3933" y="3919"/>
                    <a:pt x="4000" y="3879"/>
                  </a:cubicBezTo>
                  <a:cubicBezTo>
                    <a:pt x="4067" y="3839"/>
                    <a:pt x="4133" y="3790"/>
                    <a:pt x="4200" y="3732"/>
                  </a:cubicBezTo>
                  <a:cubicBezTo>
                    <a:pt x="4267" y="3674"/>
                    <a:pt x="4333" y="3606"/>
                    <a:pt x="4400" y="3532"/>
                  </a:cubicBezTo>
                  <a:cubicBezTo>
                    <a:pt x="4467" y="3458"/>
                    <a:pt x="4533" y="3375"/>
                    <a:pt x="4600" y="3286"/>
                  </a:cubicBezTo>
                  <a:cubicBezTo>
                    <a:pt x="4667" y="3197"/>
                    <a:pt x="4733" y="3100"/>
                    <a:pt x="4800" y="3000"/>
                  </a:cubicBezTo>
                  <a:cubicBezTo>
                    <a:pt x="4867" y="2900"/>
                    <a:pt x="4933" y="2793"/>
                    <a:pt x="5000" y="2684"/>
                  </a:cubicBezTo>
                  <a:cubicBezTo>
                    <a:pt x="5067" y="2575"/>
                    <a:pt x="5133" y="2462"/>
                    <a:pt x="5200" y="2348"/>
                  </a:cubicBezTo>
                  <a:cubicBezTo>
                    <a:pt x="5267" y="2234"/>
                    <a:pt x="5333" y="2116"/>
                    <a:pt x="5400" y="2000"/>
                  </a:cubicBezTo>
                  <a:cubicBezTo>
                    <a:pt x="5467" y="1884"/>
                    <a:pt x="5533" y="1767"/>
                    <a:pt x="5600" y="1653"/>
                  </a:cubicBezTo>
                  <a:cubicBezTo>
                    <a:pt x="5667" y="1539"/>
                    <a:pt x="5733" y="1425"/>
                    <a:pt x="5800" y="1316"/>
                  </a:cubicBezTo>
                  <a:cubicBezTo>
                    <a:pt x="5867" y="1207"/>
                    <a:pt x="5933" y="1100"/>
                    <a:pt x="6000" y="1000"/>
                  </a:cubicBezTo>
                  <a:cubicBezTo>
                    <a:pt x="6067" y="900"/>
                    <a:pt x="6133" y="804"/>
                    <a:pt x="6200" y="715"/>
                  </a:cubicBezTo>
                  <a:cubicBezTo>
                    <a:pt x="6267" y="626"/>
                    <a:pt x="6333" y="542"/>
                    <a:pt x="6400" y="468"/>
                  </a:cubicBezTo>
                  <a:cubicBezTo>
                    <a:pt x="6467" y="394"/>
                    <a:pt x="6533" y="326"/>
                    <a:pt x="6600" y="268"/>
                  </a:cubicBezTo>
                  <a:cubicBezTo>
                    <a:pt x="6667" y="210"/>
                    <a:pt x="6733" y="161"/>
                    <a:pt x="6800" y="121"/>
                  </a:cubicBezTo>
                  <a:cubicBezTo>
                    <a:pt x="6867" y="81"/>
                    <a:pt x="6933" y="50"/>
                    <a:pt x="7000" y="30"/>
                  </a:cubicBezTo>
                  <a:cubicBezTo>
                    <a:pt x="7067" y="10"/>
                    <a:pt x="7133" y="0"/>
                    <a:pt x="7200" y="0"/>
                  </a:cubicBezTo>
                  <a:cubicBezTo>
                    <a:pt x="7267" y="0"/>
                    <a:pt x="7333" y="10"/>
                    <a:pt x="7400" y="30"/>
                  </a:cubicBezTo>
                  <a:cubicBezTo>
                    <a:pt x="7467" y="50"/>
                    <a:pt x="7533" y="80"/>
                    <a:pt x="7600" y="120"/>
                  </a:cubicBezTo>
                  <a:cubicBezTo>
                    <a:pt x="7667" y="160"/>
                    <a:pt x="7733" y="210"/>
                    <a:pt x="7800" y="268"/>
                  </a:cubicBezTo>
                  <a:cubicBezTo>
                    <a:pt x="7867" y="326"/>
                    <a:pt x="7933" y="394"/>
                    <a:pt x="8000" y="468"/>
                  </a:cubicBezTo>
                  <a:cubicBezTo>
                    <a:pt x="8067" y="542"/>
                    <a:pt x="8133" y="625"/>
                    <a:pt x="8200" y="714"/>
                  </a:cubicBezTo>
                  <a:cubicBezTo>
                    <a:pt x="8267" y="803"/>
                    <a:pt x="8333" y="900"/>
                    <a:pt x="8400" y="1000"/>
                  </a:cubicBezTo>
                  <a:cubicBezTo>
                    <a:pt x="8467" y="1100"/>
                    <a:pt x="8533" y="1206"/>
                    <a:pt x="8600" y="1315"/>
                  </a:cubicBezTo>
                  <a:cubicBezTo>
                    <a:pt x="8667" y="1424"/>
                    <a:pt x="8733" y="1538"/>
                    <a:pt x="8800" y="1652"/>
                  </a:cubicBezTo>
                  <a:cubicBezTo>
                    <a:pt x="8867" y="1766"/>
                    <a:pt x="8933" y="1883"/>
                    <a:pt x="9000" y="1999"/>
                  </a:cubicBezTo>
                  <a:cubicBezTo>
                    <a:pt x="9067" y="2115"/>
                    <a:pt x="9133" y="2233"/>
                    <a:pt x="9200" y="2347"/>
                  </a:cubicBezTo>
                  <a:cubicBezTo>
                    <a:pt x="9267" y="2461"/>
                    <a:pt x="9333" y="2574"/>
                    <a:pt x="9400" y="2683"/>
                  </a:cubicBezTo>
                  <a:cubicBezTo>
                    <a:pt x="9467" y="2792"/>
                    <a:pt x="9533" y="2899"/>
                    <a:pt x="9600" y="2999"/>
                  </a:cubicBezTo>
                  <a:cubicBezTo>
                    <a:pt x="9667" y="3099"/>
                    <a:pt x="9733" y="3196"/>
                    <a:pt x="9800" y="3285"/>
                  </a:cubicBezTo>
                  <a:cubicBezTo>
                    <a:pt x="9867" y="3374"/>
                    <a:pt x="9933" y="3458"/>
                    <a:pt x="10000" y="3532"/>
                  </a:cubicBezTo>
                  <a:cubicBezTo>
                    <a:pt x="10067" y="3606"/>
                    <a:pt x="10133" y="3674"/>
                    <a:pt x="10200" y="3732"/>
                  </a:cubicBezTo>
                  <a:cubicBezTo>
                    <a:pt x="10267" y="3790"/>
                    <a:pt x="10333" y="3839"/>
                    <a:pt x="10400" y="3879"/>
                  </a:cubicBezTo>
                  <a:cubicBezTo>
                    <a:pt x="10467" y="3919"/>
                    <a:pt x="10533" y="3950"/>
                    <a:pt x="10600" y="3970"/>
                  </a:cubicBezTo>
                  <a:cubicBezTo>
                    <a:pt x="10667" y="3990"/>
                    <a:pt x="10733" y="4000"/>
                    <a:pt x="10800" y="4000"/>
                  </a:cubicBezTo>
                  <a:cubicBezTo>
                    <a:pt x="10867" y="4000"/>
                    <a:pt x="10933" y="3990"/>
                    <a:pt x="11000" y="3970"/>
                  </a:cubicBezTo>
                  <a:cubicBezTo>
                    <a:pt x="11067" y="3950"/>
                    <a:pt x="11133" y="3920"/>
                    <a:pt x="11200" y="3880"/>
                  </a:cubicBezTo>
                  <a:cubicBezTo>
                    <a:pt x="11267" y="3840"/>
                    <a:pt x="11333" y="3790"/>
                    <a:pt x="11400" y="3732"/>
                  </a:cubicBezTo>
                  <a:cubicBezTo>
                    <a:pt x="11467" y="3674"/>
                    <a:pt x="11533" y="3607"/>
                    <a:pt x="11600" y="3533"/>
                  </a:cubicBezTo>
                  <a:cubicBezTo>
                    <a:pt x="11667" y="3459"/>
                    <a:pt x="11733" y="3375"/>
                    <a:pt x="11800" y="3286"/>
                  </a:cubicBezTo>
                  <a:cubicBezTo>
                    <a:pt x="11867" y="3197"/>
                    <a:pt x="11933" y="3101"/>
                    <a:pt x="12000" y="3001"/>
                  </a:cubicBezTo>
                  <a:cubicBezTo>
                    <a:pt x="12067" y="2901"/>
                    <a:pt x="12133" y="2794"/>
                    <a:pt x="12200" y="2685"/>
                  </a:cubicBezTo>
                  <a:cubicBezTo>
                    <a:pt x="12267" y="2576"/>
                    <a:pt x="12333" y="2462"/>
                    <a:pt x="12400" y="2348"/>
                  </a:cubicBezTo>
                  <a:cubicBezTo>
                    <a:pt x="12467" y="2234"/>
                    <a:pt x="12567" y="2059"/>
                    <a:pt x="12600" y="2001"/>
                  </a:cubicBezTo>
                  <a:cubicBezTo>
                    <a:pt x="12633" y="1943"/>
                    <a:pt x="12616" y="1972"/>
                    <a:pt x="12600" y="2001"/>
                  </a:cubicBezTo>
                </a:path>
              </a:pathLst>
            </a:custGeom>
            <a:noFill/>
            <a:ln w="38100" cap="flat" cmpd="sng">
              <a:solidFill>
                <a:srgbClr val="FF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4" name="Line 73"/>
          <p:cNvSpPr/>
          <p:nvPr/>
        </p:nvSpPr>
        <p:spPr>
          <a:xfrm>
            <a:off x="4103076" y="3220687"/>
            <a:ext cx="6765055" cy="0"/>
          </a:xfrm>
          <a:prstGeom prst="line">
            <a:avLst/>
          </a:prstGeom>
          <a:ln w="28575" cap="flat" cmpd="sng">
            <a:solidFill>
              <a:srgbClr val="0000FF"/>
            </a:solidFill>
            <a:prstDash val="dash"/>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5" name="Line 74"/>
          <p:cNvSpPr/>
          <p:nvPr/>
        </p:nvSpPr>
        <p:spPr>
          <a:xfrm>
            <a:off x="4027064" y="4512888"/>
            <a:ext cx="6765055" cy="0"/>
          </a:xfrm>
          <a:prstGeom prst="line">
            <a:avLst/>
          </a:prstGeom>
          <a:ln w="28575" cap="flat" cmpd="sng">
            <a:solidFill>
              <a:srgbClr val="0000FF"/>
            </a:solidFill>
            <a:prstDash val="dash"/>
            <a:round/>
            <a:headEnd type="non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6" name="Text Box 75"/>
          <p:cNvSpPr txBox="1"/>
          <p:nvPr/>
        </p:nvSpPr>
        <p:spPr>
          <a:xfrm>
            <a:off x="6915514" y="3016406"/>
            <a:ext cx="380059" cy="399020"/>
          </a:xfrm>
          <a:prstGeom prst="rect">
            <a:avLst/>
          </a:prstGeom>
          <a:noFill/>
          <a:ln w="9525">
            <a:noFill/>
          </a:ln>
        </p:spPr>
        <p:txBody>
          <a:bodyPr anchor="t">
            <a:spAutoFit/>
          </a:bodyPr>
          <a:lstStyle/>
          <a:p>
            <a:pPr defTabSz="1219200">
              <a:spcBef>
                <a:spcPct val="50000"/>
              </a:spcBef>
            </a:pPr>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7" name="Text Box 76"/>
          <p:cNvSpPr txBox="1"/>
          <p:nvPr/>
        </p:nvSpPr>
        <p:spPr>
          <a:xfrm>
            <a:off x="6830002" y="4289603"/>
            <a:ext cx="456071" cy="399020"/>
          </a:xfrm>
          <a:prstGeom prst="rect">
            <a:avLst/>
          </a:prstGeom>
          <a:noFill/>
          <a:ln w="9525">
            <a:noFill/>
          </a:ln>
        </p:spPr>
        <p:txBody>
          <a:bodyPr anchor="t">
            <a:spAutoFit/>
          </a:bodyPr>
          <a:lstStyle/>
          <a:p>
            <a:pPr defTabSz="1219200">
              <a:spcBef>
                <a:spcPct val="50000"/>
              </a:spcBef>
            </a:pPr>
            <a:r>
              <a:rPr lang="en-US" altLang="zh-CN" sz="19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8" name="Text Box 77"/>
          <p:cNvSpPr txBox="1"/>
          <p:nvPr/>
        </p:nvSpPr>
        <p:spPr>
          <a:xfrm>
            <a:off x="3956790" y="4864648"/>
            <a:ext cx="1590040" cy="460575"/>
          </a:xfrm>
          <a:prstGeom prst="rect">
            <a:avLst/>
          </a:prstGeom>
          <a:noFill/>
          <a:ln w="9525">
            <a:noFill/>
          </a:ln>
        </p:spPr>
        <p:txBody>
          <a:bodyPr wrap="square" anchor="t">
            <a:spAutoFit/>
          </a:bodyPr>
          <a:lstStyle/>
          <a:p>
            <a:pPr defTabSz="1219200">
              <a:spcBef>
                <a:spcPct val="50000"/>
              </a:spcBef>
            </a:pPr>
            <a:r>
              <a:rPr lang="zh-CN" altLang="en-US" sz="2395" b="1"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【解析】：</a:t>
            </a:r>
          </a:p>
        </p:txBody>
      </p:sp>
      <p:sp>
        <p:nvSpPr>
          <p:cNvPr id="9" name="Text Box 79"/>
          <p:cNvSpPr txBox="1"/>
          <p:nvPr/>
        </p:nvSpPr>
        <p:spPr>
          <a:xfrm>
            <a:off x="725821" y="3228364"/>
            <a:ext cx="2948369" cy="2670026"/>
          </a:xfrm>
          <a:prstGeom prst="rect">
            <a:avLst/>
          </a:prstGeom>
          <a:noFill/>
          <a:ln w="9525">
            <a:noFill/>
          </a:ln>
        </p:spPr>
        <p:txBody>
          <a:bodyPr wrap="square" anchor="t">
            <a:spAutoFit/>
          </a:bodyPr>
          <a:lstStyle/>
          <a:p>
            <a:pPr defTabSz="1219200"/>
            <a:r>
              <a:rPr lang="zh-CN" altLang="en-US" sz="2395" kern="0" dirty="0">
                <a:latin typeface="Arial" panose="020B0604020202020204" pitchFamily="34" charset="0"/>
                <a:ea typeface="思源黑体 CN Medium" panose="020B0600000000000000" pitchFamily="34" charset="-122"/>
                <a:sym typeface="Arial" panose="020B0604020202020204" pitchFamily="34" charset="0"/>
              </a:rPr>
              <a:t>定量确定某一时刻的波形除已知波的传播方向和某质点的振动方向外，还需要知道波的振幅和波长．（四要素定量确定波形）</a:t>
            </a:r>
          </a:p>
        </p:txBody>
      </p:sp>
      <p:sp>
        <p:nvSpPr>
          <p:cNvPr id="10" name="Text Box 3"/>
          <p:cNvSpPr txBox="1">
            <a:spLocks noChangeArrowheads="1"/>
          </p:cNvSpPr>
          <p:nvPr/>
        </p:nvSpPr>
        <p:spPr bwMode="auto">
          <a:xfrm>
            <a:off x="617794" y="1158158"/>
            <a:ext cx="8843979" cy="461665"/>
          </a:xfrm>
          <a:prstGeom prst="rect">
            <a:avLst/>
          </a:prstGeom>
          <a:noFill/>
          <a:ln w="9525">
            <a:noFill/>
            <a:miter lim="800000"/>
          </a:ln>
        </p:spPr>
        <p:txBody>
          <a:bodyPr wrap="square">
            <a:spAutoFit/>
          </a:bodyPr>
          <a:lstStyle/>
          <a:p>
            <a:pPr defTabSz="1219200">
              <a:defRPr/>
            </a:pPr>
            <a:r>
              <a:rPr lang="zh-CN" altLang="en-US" sz="2400" dirty="0">
                <a:latin typeface="Arial" panose="020B0604020202020204" pitchFamily="34" charset="0"/>
                <a:ea typeface="思源黑体 CN Medium" panose="020B0600000000000000" pitchFamily="34" charset="-122"/>
                <a:sym typeface="Arial" panose="020B0604020202020204" pitchFamily="34" charset="0"/>
              </a:rPr>
              <a:t>题型</a:t>
            </a:r>
            <a:r>
              <a:rPr lang="en-US" altLang="zh-CN" sz="2400" dirty="0">
                <a:latin typeface="Arial" panose="020B0604020202020204" pitchFamily="34" charset="0"/>
                <a:ea typeface="思源黑体 CN Medium" panose="020B0600000000000000" pitchFamily="34" charset="-122"/>
                <a:sym typeface="Arial" panose="020B0604020202020204" pitchFamily="34" charset="0"/>
              </a:rPr>
              <a:t>3.</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 已知波的传播方向和质点的振动方向画波形图。</a:t>
            </a:r>
          </a:p>
        </p:txBody>
      </p:sp>
      <p:sp>
        <p:nvSpPr>
          <p:cNvPr id="82" name="文本框 81"/>
          <p:cNvSpPr txBox="1"/>
          <p:nvPr/>
        </p:nvSpPr>
        <p:spPr>
          <a:xfrm>
            <a:off x="1475014" y="369102"/>
            <a:ext cx="592982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五、振动图象与波的图象的比较</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41988"/>
                                        </p:tgtEl>
                                        <p:attrNameLst>
                                          <p:attrName>style.visibility</p:attrName>
                                        </p:attrNameLst>
                                      </p:cBhvr>
                                      <p:to>
                                        <p:strVal val="visible"/>
                                      </p:to>
                                    </p:set>
                                    <p:animEffect transition="in" filter="blinds(horizontal)">
                                      <p:cBhvr>
                                        <p:cTn id="10" dur="500"/>
                                        <p:tgtEl>
                                          <p:spTgt spid="4198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1987"/>
                                        </p:tgtEl>
                                        <p:attrNameLst>
                                          <p:attrName>style.visibility</p:attrName>
                                        </p:attrNameLst>
                                      </p:cBhvr>
                                      <p:to>
                                        <p:strVal val="visible"/>
                                      </p:to>
                                    </p:set>
                                    <p:animEffect transition="in" filter="blinds(horizontal)">
                                      <p:cBhvr>
                                        <p:cTn id="15" dur="500"/>
                                        <p:tgtEl>
                                          <p:spTgt spid="4198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linds(horizont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par>
                                <p:cTn id="26" presetID="3" presetClass="entr" presetSubtype="1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dissolve">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ctangle 85"/>
          <p:cNvSpPr/>
          <p:nvPr/>
        </p:nvSpPr>
        <p:spPr>
          <a:xfrm>
            <a:off x="1" y="0"/>
            <a:ext cx="1447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600"/>
            <a:endParaRPr lang="en-US" sz="1350">
              <a:solidFill>
                <a:prstClr val="white"/>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87" name="Rectangle 50"/>
          <p:cNvSpPr>
            <a:spLocks noChangeArrowheads="1"/>
          </p:cNvSpPr>
          <p:nvPr/>
        </p:nvSpPr>
        <p:spPr bwMode="auto">
          <a:xfrm rot="16200000">
            <a:off x="-1953695" y="3244335"/>
            <a:ext cx="54243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algn="dist" defTabSz="1151890" latinLnBrk="1">
              <a:defRPr/>
            </a:pPr>
            <a:r>
              <a:rPr lang="zh-CN" altLang="en-US" sz="2400" kern="0" spc="300" dirty="0">
                <a:solidFill>
                  <a:prstClr val="white"/>
                </a:solidFill>
                <a:ea typeface="思源黑体 CN Medium" panose="020B0600000000000000" pitchFamily="34" charset="-122"/>
                <a:cs typeface="+mn-ea"/>
                <a:sym typeface="Arial" panose="020B0604020202020204" pitchFamily="34" charset="0"/>
              </a:rPr>
              <a:t>人教版高中物理选修</a:t>
            </a:r>
            <a:r>
              <a:rPr lang="en-US" altLang="zh-CN" sz="2400" kern="0" spc="300" dirty="0">
                <a:solidFill>
                  <a:prstClr val="white"/>
                </a:solidFill>
                <a:ea typeface="思源黑体 CN Medium" panose="020B0600000000000000" pitchFamily="34" charset="-122"/>
                <a:cs typeface="+mn-ea"/>
                <a:sym typeface="Arial" panose="020B0604020202020204" pitchFamily="34" charset="0"/>
              </a:rPr>
              <a:t>3-4</a:t>
            </a:r>
            <a:endParaRPr lang="zh-CN" altLang="en-US" sz="2400" kern="0" spc="300" dirty="0">
              <a:solidFill>
                <a:prstClr val="white"/>
              </a:solidFill>
              <a:ea typeface="思源黑体 CN Medium" panose="020B0600000000000000" pitchFamily="34" charset="-122"/>
              <a:cs typeface="+mn-ea"/>
              <a:sym typeface="Arial" panose="020B0604020202020204" pitchFamily="34" charset="0"/>
            </a:endParaRPr>
          </a:p>
        </p:txBody>
      </p:sp>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6" b="46"/>
          <a:stretch>
            <a:fillRect/>
          </a:stretch>
        </p:blipFill>
        <p:spPr/>
      </p:pic>
      <p:grpSp>
        <p:nvGrpSpPr>
          <p:cNvPr id="17" name="组合 16"/>
          <p:cNvGrpSpPr/>
          <p:nvPr/>
        </p:nvGrpSpPr>
        <p:grpSpPr>
          <a:xfrm>
            <a:off x="2061940" y="2015718"/>
            <a:ext cx="6634907" cy="2826563"/>
            <a:chOff x="6147269" y="2771837"/>
            <a:chExt cx="5112385" cy="2177946"/>
          </a:xfrm>
        </p:grpSpPr>
        <p:grpSp>
          <p:nvGrpSpPr>
            <p:cNvPr id="18" name="组合 17"/>
            <p:cNvGrpSpPr/>
            <p:nvPr/>
          </p:nvGrpSpPr>
          <p:grpSpPr>
            <a:xfrm>
              <a:off x="6147269" y="3331609"/>
              <a:ext cx="5033250" cy="1618174"/>
              <a:chOff x="-4714868" y="2110674"/>
              <a:chExt cx="5033250" cy="1618174"/>
            </a:xfrm>
          </p:grpSpPr>
          <p:sp>
            <p:nvSpPr>
              <p:cNvPr id="20" name="矩形: 圆角 19"/>
              <p:cNvSpPr/>
              <p:nvPr/>
            </p:nvSpPr>
            <p:spPr>
              <a:xfrm>
                <a:off x="-4648332" y="3374125"/>
                <a:ext cx="3562392" cy="354723"/>
              </a:xfrm>
              <a:prstGeom prst="roundRect">
                <a:avLst>
                  <a:gd name="adj" fmla="val 50000"/>
                </a:avLst>
              </a:prstGeom>
              <a:solidFill>
                <a:srgbClr val="3E538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defRPr/>
                </a:pPr>
                <a:r>
                  <a:rPr lang="zh-CN" altLang="en-US">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讲解人：</a:t>
                </a:r>
                <a:r>
                  <a:rPr lang="en-US" altLang="zh-CN">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xippt  </a:t>
                </a:r>
                <a:r>
                  <a:rPr lang="zh-CN" altLang="en-US">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时间：</a:t>
                </a:r>
                <a:r>
                  <a:rPr lang="en-US" altLang="zh-CN">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rPr>
                  <a:t>2020.5.25</a:t>
                </a:r>
                <a:endParaRPr lang="en-US" altLang="zh-CN" dirty="0">
                  <a:solidFill>
                    <a:prstClr val="white"/>
                  </a:solidFill>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21" name="组合 20"/>
              <p:cNvGrpSpPr/>
              <p:nvPr/>
            </p:nvGrpSpPr>
            <p:grpSpPr>
              <a:xfrm>
                <a:off x="-4714868" y="2110674"/>
                <a:ext cx="5033250" cy="956188"/>
                <a:chOff x="-4714868" y="2110674"/>
                <a:chExt cx="5033250" cy="956188"/>
              </a:xfrm>
            </p:grpSpPr>
            <p:sp>
              <p:nvSpPr>
                <p:cNvPr id="22" name="文本框 21"/>
                <p:cNvSpPr txBox="1"/>
                <p:nvPr/>
              </p:nvSpPr>
              <p:spPr>
                <a:xfrm>
                  <a:off x="-4714868" y="2808615"/>
                  <a:ext cx="5033249" cy="258247"/>
                </a:xfrm>
                <a:prstGeom prst="rect">
                  <a:avLst/>
                </a:prstGeom>
                <a:noFill/>
              </p:spPr>
              <p:txBody>
                <a:bodyPr wrap="square" rtlCol="0">
                  <a:spAutoFit/>
                </a:bodyPr>
                <a:lstStyle/>
                <a:p>
                  <a:pPr algn="dist">
                    <a:lnSpc>
                      <a:spcPct val="150000"/>
                    </a:lnSpc>
                  </a:pPr>
                  <a:r>
                    <a:rPr lang="en-US" altLang="zh-CN" sz="1200" dirty="0">
                      <a:solidFill>
                        <a:schemeClr val="tx1">
                          <a:lumMod val="65000"/>
                          <a:lumOff val="35000"/>
                        </a:schemeClr>
                      </a:solidFill>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23" name="直接连接符 22"/>
                <p:cNvCxnSpPr/>
                <p:nvPr/>
              </p:nvCxnSpPr>
              <p:spPr>
                <a:xfrm>
                  <a:off x="-4634728" y="2789746"/>
                  <a:ext cx="4953109"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4" name="文本占位符 19"/>
                <p:cNvSpPr txBox="1"/>
                <p:nvPr/>
              </p:nvSpPr>
              <p:spPr>
                <a:xfrm>
                  <a:off x="-4708756" y="2110674"/>
                  <a:ext cx="5027138" cy="66020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800" b="1" dirty="0">
                      <a:solidFill>
                        <a:srgbClr val="E5386D"/>
                      </a:solidFill>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p>
              </p:txBody>
            </p:sp>
          </p:grpSp>
        </p:grpSp>
        <p:sp>
          <p:nvSpPr>
            <p:cNvPr id="19" name="文本占位符 20"/>
            <p:cNvSpPr txBox="1"/>
            <p:nvPr/>
          </p:nvSpPr>
          <p:spPr>
            <a:xfrm>
              <a:off x="6147269" y="2771837"/>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第十二章  机械波</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down)">
                                      <p:cBhvr>
                                        <p:cTn id="7" dur="500"/>
                                        <p:tgtEl>
                                          <p:spTgt spid="8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wipe(up)">
                                      <p:cBhvr>
                                        <p:cTn id="11" dur="500"/>
                                        <p:tgtEl>
                                          <p:spTgt spid="8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down)">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Rot="1" noChangeArrowheads="1"/>
          </p:cNvSpPr>
          <p:nvPr/>
        </p:nvSpPr>
        <p:spPr>
          <a:xfrm>
            <a:off x="638305" y="1232933"/>
            <a:ext cx="9135533" cy="544407"/>
          </a:xfrm>
          <a:prstGeom prst="rect">
            <a:avLst/>
          </a:prstGeom>
        </p:spPr>
        <p:txBody>
          <a:bodyPr/>
          <a:lstStyle/>
          <a:p>
            <a:pPr defTabSz="1219200"/>
            <a:r>
              <a:rPr lang="zh-CN" altLang="en-US" sz="2400" kern="0" noProof="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从简谐运动图象可以求哪些物理量 </a:t>
            </a:r>
            <a:r>
              <a:rPr lang="en-US" altLang="zh-CN" sz="2400" kern="0" noProof="1">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4098" name="Line 5"/>
          <p:cNvSpPr>
            <a:spLocks noChangeAspect="1"/>
          </p:cNvSpPr>
          <p:nvPr/>
        </p:nvSpPr>
        <p:spPr>
          <a:xfrm flipV="1">
            <a:off x="7241527" y="1655070"/>
            <a:ext cx="0" cy="1843288"/>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4099" name="Line 6"/>
          <p:cNvSpPr>
            <a:spLocks noChangeAspect="1"/>
          </p:cNvSpPr>
          <p:nvPr/>
        </p:nvSpPr>
        <p:spPr>
          <a:xfrm>
            <a:off x="7241527" y="2652726"/>
            <a:ext cx="3458539" cy="0"/>
          </a:xfrm>
          <a:prstGeom prst="line">
            <a:avLst/>
          </a:prstGeom>
          <a:ln w="38100" cap="flat" cmpd="sng">
            <a:solidFill>
              <a:srgbClr val="000000"/>
            </a:solidFill>
            <a:prstDash val="solid"/>
            <a:round/>
            <a:headEnd type="none" w="med" len="med"/>
            <a:tailEnd type="triangle" w="sm"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3" name="Text Box 16"/>
          <p:cNvSpPr txBox="1">
            <a:spLocks noChangeAspect="1"/>
          </p:cNvSpPr>
          <p:nvPr/>
        </p:nvSpPr>
        <p:spPr>
          <a:xfrm>
            <a:off x="10316840" y="2215658"/>
            <a:ext cx="744283" cy="665104"/>
          </a:xfrm>
          <a:prstGeom prst="rect">
            <a:avLst/>
          </a:prstGeom>
          <a:noFill/>
          <a:ln w="38100">
            <a:noFill/>
          </a:ln>
        </p:spPr>
        <p:txBody>
          <a:bodyPr lIns="0" tIns="0" rIns="0" bIns="0" anchor="t"/>
          <a:lstStyle/>
          <a:p>
            <a:pPr algn="just" defTabSz="1219200"/>
            <a:r>
              <a:rPr lang="en-US" altLang="zh-CN" sz="23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t/s</a:t>
            </a:r>
          </a:p>
        </p:txBody>
      </p:sp>
      <p:sp>
        <p:nvSpPr>
          <p:cNvPr id="4" name="Text Box 17"/>
          <p:cNvSpPr txBox="1">
            <a:spLocks noChangeAspect="1"/>
          </p:cNvSpPr>
          <p:nvPr/>
        </p:nvSpPr>
        <p:spPr>
          <a:xfrm>
            <a:off x="7349210" y="1518883"/>
            <a:ext cx="986569" cy="400645"/>
          </a:xfrm>
          <a:prstGeom prst="rect">
            <a:avLst/>
          </a:prstGeom>
          <a:noFill/>
          <a:ln w="38100">
            <a:noFill/>
          </a:ln>
        </p:spPr>
        <p:txBody>
          <a:bodyPr lIns="0" tIns="0" rIns="0" bIns="0" anchor="t"/>
          <a:lstStyle/>
          <a:p>
            <a:pPr algn="just" defTabSz="1219200"/>
            <a:r>
              <a:rPr lang="en-US" altLang="zh-CN" sz="2395" b="1" i="1" kern="0" err="1">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x/m</a:t>
            </a:r>
          </a:p>
        </p:txBody>
      </p:sp>
      <p:sp>
        <p:nvSpPr>
          <p:cNvPr id="4102" name="Freeform 18"/>
          <p:cNvSpPr>
            <a:spLocks noChangeAspect="1"/>
          </p:cNvSpPr>
          <p:nvPr/>
        </p:nvSpPr>
        <p:spPr>
          <a:xfrm flipV="1">
            <a:off x="7247862" y="2046214"/>
            <a:ext cx="2096660" cy="1227275"/>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10833" h="4000">
                <a:moveTo>
                  <a:pt x="0" y="2000"/>
                </a:moveTo>
                <a:cubicBezTo>
                  <a:pt x="66" y="1883"/>
                  <a:pt x="133" y="1767"/>
                  <a:pt x="200" y="1653"/>
                </a:cubicBezTo>
                <a:cubicBezTo>
                  <a:pt x="267" y="1539"/>
                  <a:pt x="333" y="1425"/>
                  <a:pt x="400" y="1316"/>
                </a:cubicBezTo>
                <a:cubicBezTo>
                  <a:pt x="467" y="1207"/>
                  <a:pt x="533" y="1100"/>
                  <a:pt x="600" y="1000"/>
                </a:cubicBezTo>
                <a:cubicBezTo>
                  <a:pt x="667" y="900"/>
                  <a:pt x="733" y="803"/>
                  <a:pt x="800" y="714"/>
                </a:cubicBezTo>
                <a:cubicBezTo>
                  <a:pt x="867" y="625"/>
                  <a:pt x="933" y="542"/>
                  <a:pt x="1000" y="468"/>
                </a:cubicBezTo>
                <a:cubicBezTo>
                  <a:pt x="1067" y="394"/>
                  <a:pt x="1133" y="326"/>
                  <a:pt x="1200" y="268"/>
                </a:cubicBezTo>
                <a:cubicBezTo>
                  <a:pt x="1267" y="210"/>
                  <a:pt x="1333" y="161"/>
                  <a:pt x="1400" y="121"/>
                </a:cubicBezTo>
                <a:cubicBezTo>
                  <a:pt x="1467" y="81"/>
                  <a:pt x="1533" y="50"/>
                  <a:pt x="1600" y="30"/>
                </a:cubicBezTo>
                <a:cubicBezTo>
                  <a:pt x="1667" y="10"/>
                  <a:pt x="1733" y="0"/>
                  <a:pt x="1800" y="0"/>
                </a:cubicBezTo>
                <a:cubicBezTo>
                  <a:pt x="1867" y="0"/>
                  <a:pt x="1933" y="10"/>
                  <a:pt x="2000" y="30"/>
                </a:cubicBezTo>
                <a:cubicBezTo>
                  <a:pt x="2067" y="50"/>
                  <a:pt x="2133" y="81"/>
                  <a:pt x="2200" y="121"/>
                </a:cubicBezTo>
                <a:cubicBezTo>
                  <a:pt x="2267" y="161"/>
                  <a:pt x="2333" y="210"/>
                  <a:pt x="2400" y="268"/>
                </a:cubicBezTo>
                <a:cubicBezTo>
                  <a:pt x="2467" y="326"/>
                  <a:pt x="2533" y="394"/>
                  <a:pt x="2600" y="468"/>
                </a:cubicBezTo>
                <a:cubicBezTo>
                  <a:pt x="2667" y="542"/>
                  <a:pt x="2733" y="625"/>
                  <a:pt x="2800" y="714"/>
                </a:cubicBezTo>
                <a:cubicBezTo>
                  <a:pt x="2867" y="803"/>
                  <a:pt x="2933" y="900"/>
                  <a:pt x="3000" y="1000"/>
                </a:cubicBezTo>
                <a:cubicBezTo>
                  <a:pt x="3067" y="1100"/>
                  <a:pt x="3133" y="1207"/>
                  <a:pt x="3200" y="1316"/>
                </a:cubicBezTo>
                <a:cubicBezTo>
                  <a:pt x="3267" y="1425"/>
                  <a:pt x="3333" y="1539"/>
                  <a:pt x="3400" y="1653"/>
                </a:cubicBezTo>
                <a:cubicBezTo>
                  <a:pt x="3467" y="1767"/>
                  <a:pt x="3533" y="1884"/>
                  <a:pt x="3600" y="2000"/>
                </a:cubicBezTo>
                <a:cubicBezTo>
                  <a:pt x="3667" y="2116"/>
                  <a:pt x="3733" y="2233"/>
                  <a:pt x="3800" y="2347"/>
                </a:cubicBezTo>
                <a:cubicBezTo>
                  <a:pt x="3867" y="2461"/>
                  <a:pt x="3933" y="2575"/>
                  <a:pt x="4000" y="2684"/>
                </a:cubicBezTo>
                <a:cubicBezTo>
                  <a:pt x="4067" y="2793"/>
                  <a:pt x="4133" y="2900"/>
                  <a:pt x="4200" y="3000"/>
                </a:cubicBezTo>
                <a:cubicBezTo>
                  <a:pt x="4267" y="3100"/>
                  <a:pt x="4333" y="3196"/>
                  <a:pt x="4400" y="3285"/>
                </a:cubicBezTo>
                <a:cubicBezTo>
                  <a:pt x="4467" y="3374"/>
                  <a:pt x="4533" y="3458"/>
                  <a:pt x="4600" y="3532"/>
                </a:cubicBezTo>
                <a:cubicBezTo>
                  <a:pt x="4667" y="3606"/>
                  <a:pt x="4733" y="3674"/>
                  <a:pt x="4800" y="3732"/>
                </a:cubicBezTo>
                <a:cubicBezTo>
                  <a:pt x="4867" y="3790"/>
                  <a:pt x="4933" y="3839"/>
                  <a:pt x="5000" y="3879"/>
                </a:cubicBezTo>
                <a:cubicBezTo>
                  <a:pt x="5067" y="3919"/>
                  <a:pt x="5133" y="3950"/>
                  <a:pt x="5200" y="3970"/>
                </a:cubicBezTo>
                <a:cubicBezTo>
                  <a:pt x="5267" y="3990"/>
                  <a:pt x="5333" y="4000"/>
                  <a:pt x="5400" y="4000"/>
                </a:cubicBezTo>
                <a:cubicBezTo>
                  <a:pt x="5467" y="4000"/>
                  <a:pt x="5533" y="3990"/>
                  <a:pt x="5600" y="3970"/>
                </a:cubicBezTo>
                <a:cubicBezTo>
                  <a:pt x="5667" y="3950"/>
                  <a:pt x="5733" y="3919"/>
                  <a:pt x="5800" y="3879"/>
                </a:cubicBezTo>
                <a:cubicBezTo>
                  <a:pt x="5867" y="3839"/>
                  <a:pt x="5933" y="3790"/>
                  <a:pt x="6000" y="3732"/>
                </a:cubicBezTo>
                <a:cubicBezTo>
                  <a:pt x="6067" y="3674"/>
                  <a:pt x="6133" y="3606"/>
                  <a:pt x="6200" y="3532"/>
                </a:cubicBezTo>
                <a:cubicBezTo>
                  <a:pt x="6267" y="3458"/>
                  <a:pt x="6333" y="3375"/>
                  <a:pt x="6400" y="3286"/>
                </a:cubicBezTo>
                <a:cubicBezTo>
                  <a:pt x="6467" y="3197"/>
                  <a:pt x="6533" y="3100"/>
                  <a:pt x="6600" y="3000"/>
                </a:cubicBezTo>
                <a:cubicBezTo>
                  <a:pt x="6667" y="2900"/>
                  <a:pt x="6733" y="2793"/>
                  <a:pt x="6800" y="2684"/>
                </a:cubicBezTo>
                <a:cubicBezTo>
                  <a:pt x="6867" y="2575"/>
                  <a:pt x="6933" y="2462"/>
                  <a:pt x="7000" y="2348"/>
                </a:cubicBezTo>
                <a:cubicBezTo>
                  <a:pt x="7067" y="2234"/>
                  <a:pt x="7133" y="2116"/>
                  <a:pt x="7200" y="2000"/>
                </a:cubicBezTo>
                <a:cubicBezTo>
                  <a:pt x="7267" y="1884"/>
                  <a:pt x="7333" y="1767"/>
                  <a:pt x="7400" y="1653"/>
                </a:cubicBezTo>
                <a:cubicBezTo>
                  <a:pt x="7467" y="1539"/>
                  <a:pt x="7533" y="1425"/>
                  <a:pt x="7600" y="1316"/>
                </a:cubicBezTo>
                <a:cubicBezTo>
                  <a:pt x="7667" y="1207"/>
                  <a:pt x="7733" y="1100"/>
                  <a:pt x="7800" y="1000"/>
                </a:cubicBezTo>
                <a:cubicBezTo>
                  <a:pt x="7867" y="900"/>
                  <a:pt x="7933" y="804"/>
                  <a:pt x="8000" y="715"/>
                </a:cubicBezTo>
                <a:cubicBezTo>
                  <a:pt x="8067" y="626"/>
                  <a:pt x="8133" y="542"/>
                  <a:pt x="8200" y="468"/>
                </a:cubicBezTo>
                <a:cubicBezTo>
                  <a:pt x="8267" y="394"/>
                  <a:pt x="8333" y="326"/>
                  <a:pt x="8400" y="268"/>
                </a:cubicBezTo>
                <a:cubicBezTo>
                  <a:pt x="8467" y="210"/>
                  <a:pt x="8533" y="161"/>
                  <a:pt x="8600" y="121"/>
                </a:cubicBezTo>
                <a:cubicBezTo>
                  <a:pt x="8667" y="81"/>
                  <a:pt x="8733" y="50"/>
                  <a:pt x="8800" y="30"/>
                </a:cubicBezTo>
                <a:cubicBezTo>
                  <a:pt x="8867" y="10"/>
                  <a:pt x="8933" y="0"/>
                  <a:pt x="9000" y="0"/>
                </a:cubicBezTo>
                <a:cubicBezTo>
                  <a:pt x="9067" y="0"/>
                  <a:pt x="9133" y="10"/>
                  <a:pt x="9200" y="30"/>
                </a:cubicBezTo>
                <a:cubicBezTo>
                  <a:pt x="9267" y="50"/>
                  <a:pt x="9333" y="80"/>
                  <a:pt x="9400" y="120"/>
                </a:cubicBezTo>
                <a:cubicBezTo>
                  <a:pt x="9467" y="160"/>
                  <a:pt x="9533" y="210"/>
                  <a:pt x="9600" y="268"/>
                </a:cubicBezTo>
                <a:cubicBezTo>
                  <a:pt x="9667" y="326"/>
                  <a:pt x="9733" y="394"/>
                  <a:pt x="9800" y="468"/>
                </a:cubicBezTo>
                <a:cubicBezTo>
                  <a:pt x="9867" y="542"/>
                  <a:pt x="9933" y="625"/>
                  <a:pt x="10000" y="714"/>
                </a:cubicBezTo>
                <a:cubicBezTo>
                  <a:pt x="10067" y="803"/>
                  <a:pt x="10133" y="900"/>
                  <a:pt x="10200" y="1000"/>
                </a:cubicBezTo>
                <a:cubicBezTo>
                  <a:pt x="10267" y="1100"/>
                  <a:pt x="10333" y="1206"/>
                  <a:pt x="10400" y="1315"/>
                </a:cubicBezTo>
                <a:cubicBezTo>
                  <a:pt x="10467" y="1424"/>
                  <a:pt x="10533" y="1538"/>
                  <a:pt x="10600" y="1652"/>
                </a:cubicBezTo>
                <a:cubicBezTo>
                  <a:pt x="10667" y="1766"/>
                  <a:pt x="10767" y="1941"/>
                  <a:pt x="10800" y="1999"/>
                </a:cubicBezTo>
                <a:cubicBezTo>
                  <a:pt x="10833" y="2057"/>
                  <a:pt x="10816" y="2028"/>
                  <a:pt x="10800" y="1999"/>
                </a:cubicBezTo>
              </a:path>
            </a:pathLst>
          </a:custGeom>
          <a:noFill/>
          <a:ln w="38100" cap="flat" cmpd="sng">
            <a:solidFill>
              <a:srgbClr val="00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4103" name="Text Box 19"/>
          <p:cNvSpPr txBox="1">
            <a:spLocks noChangeAspect="1"/>
          </p:cNvSpPr>
          <p:nvPr/>
        </p:nvSpPr>
        <p:spPr>
          <a:xfrm>
            <a:off x="6994489" y="1827680"/>
            <a:ext cx="399063" cy="403813"/>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5</a:t>
            </a:r>
          </a:p>
        </p:txBody>
      </p:sp>
      <p:sp>
        <p:nvSpPr>
          <p:cNvPr id="4104" name="Text Box 20"/>
          <p:cNvSpPr txBox="1">
            <a:spLocks noChangeAspect="1"/>
          </p:cNvSpPr>
          <p:nvPr/>
        </p:nvSpPr>
        <p:spPr>
          <a:xfrm>
            <a:off x="6856717" y="3054956"/>
            <a:ext cx="399063" cy="403812"/>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-5</a:t>
            </a:r>
          </a:p>
        </p:txBody>
      </p:sp>
      <p:sp>
        <p:nvSpPr>
          <p:cNvPr id="4105" name="Text Box 21"/>
          <p:cNvSpPr txBox="1">
            <a:spLocks noChangeAspect="1"/>
          </p:cNvSpPr>
          <p:nvPr/>
        </p:nvSpPr>
        <p:spPr>
          <a:xfrm>
            <a:off x="7029327" y="2443694"/>
            <a:ext cx="399063" cy="403812"/>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0</a:t>
            </a:r>
          </a:p>
        </p:txBody>
      </p:sp>
      <p:sp>
        <p:nvSpPr>
          <p:cNvPr id="4106" name="Text Box 22"/>
          <p:cNvSpPr txBox="1">
            <a:spLocks noChangeAspect="1"/>
          </p:cNvSpPr>
          <p:nvPr/>
        </p:nvSpPr>
        <p:spPr>
          <a:xfrm>
            <a:off x="7928800" y="2693899"/>
            <a:ext cx="400645" cy="403812"/>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4107" name="Text Box 23"/>
          <p:cNvSpPr txBox="1">
            <a:spLocks noChangeAspect="1"/>
          </p:cNvSpPr>
          <p:nvPr/>
        </p:nvSpPr>
        <p:spPr>
          <a:xfrm>
            <a:off x="8532145" y="2673312"/>
            <a:ext cx="399063" cy="405396"/>
          </a:xfrm>
          <a:prstGeom prst="rect">
            <a:avLst/>
          </a:prstGeom>
          <a:noFill/>
          <a:ln w="38100">
            <a:noFill/>
          </a:ln>
        </p:spPr>
        <p:txBody>
          <a:bodyPr lIns="0" tIns="0" rIns="0" bIns="0" anchor="t"/>
          <a:lstStyle/>
          <a:p>
            <a:pPr algn="just" defTabSz="1219200"/>
            <a:r>
              <a:rPr lang="en-US" altLang="zh-CN" sz="23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4</a:t>
            </a:r>
          </a:p>
        </p:txBody>
      </p:sp>
      <p:sp>
        <p:nvSpPr>
          <p:cNvPr id="4108" name="Text Box 24"/>
          <p:cNvSpPr txBox="1">
            <a:spLocks noChangeAspect="1"/>
          </p:cNvSpPr>
          <p:nvPr/>
        </p:nvSpPr>
        <p:spPr>
          <a:xfrm>
            <a:off x="9304931" y="2673312"/>
            <a:ext cx="400647" cy="405396"/>
          </a:xfrm>
          <a:prstGeom prst="rect">
            <a:avLst/>
          </a:prstGeom>
          <a:noFill/>
          <a:ln w="38100">
            <a:noFill/>
          </a:ln>
        </p:spPr>
        <p:txBody>
          <a:bodyPr lIns="0" tIns="0" rIns="0" bIns="0" anchor="t"/>
          <a:lstStyle/>
          <a:p>
            <a:pPr algn="just" defTabSz="1219200"/>
            <a:r>
              <a:rPr lang="en-US" altLang="zh-CN" sz="2795" b="1"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6</a:t>
            </a:r>
          </a:p>
        </p:txBody>
      </p:sp>
      <p:cxnSp>
        <p:nvCxnSpPr>
          <p:cNvPr id="5" name="直接连接符 4"/>
          <p:cNvCxnSpPr/>
          <p:nvPr/>
        </p:nvCxnSpPr>
        <p:spPr>
          <a:xfrm>
            <a:off x="7284284" y="2030378"/>
            <a:ext cx="2137833" cy="1584"/>
          </a:xfrm>
          <a:prstGeom prst="line">
            <a:avLst/>
          </a:prstGeom>
          <a:ln w="28575">
            <a:solidFill>
              <a:srgbClr val="002060"/>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7284284" y="3284574"/>
            <a:ext cx="2137833" cy="1584"/>
          </a:xfrm>
          <a:prstGeom prst="line">
            <a:avLst/>
          </a:prstGeom>
          <a:ln w="28575">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7" name="Text Box 6"/>
          <p:cNvSpPr txBox="1">
            <a:spLocks noChangeArrowheads="1"/>
          </p:cNvSpPr>
          <p:nvPr/>
        </p:nvSpPr>
        <p:spPr bwMode="auto">
          <a:xfrm>
            <a:off x="573301" y="1764553"/>
            <a:ext cx="3629565" cy="461665"/>
          </a:xfrm>
          <a:prstGeom prst="rect">
            <a:avLst/>
          </a:prstGeom>
          <a:noFill/>
          <a:ln w="9525">
            <a:noFill/>
            <a:miter lim="800000"/>
          </a:ln>
        </p:spPr>
        <p:txBody>
          <a:bodyPr>
            <a:spAutoFit/>
          </a:bodyPr>
          <a:lstStyle/>
          <a:p>
            <a:pPr defTabSz="1219200">
              <a:spcBef>
                <a:spcPct val="50000"/>
              </a:spcBef>
              <a:defRPr/>
            </a:pPr>
            <a:r>
              <a:rPr kumimoji="1" lang="en-US" altLang="zh-CN" sz="2400" dirty="0">
                <a:latin typeface="Arial" panose="020B0604020202020204" pitchFamily="34" charset="0"/>
                <a:ea typeface="思源黑体 CN Medium" panose="020B0600000000000000" pitchFamily="34" charset="-122"/>
                <a:sym typeface="Arial" panose="020B0604020202020204" pitchFamily="34" charset="0"/>
              </a:rPr>
              <a:t>⑴</a:t>
            </a:r>
            <a:r>
              <a:rPr kumimoji="1" lang="zh-CN" altLang="en-US" sz="2400" dirty="0">
                <a:latin typeface="Arial" panose="020B0604020202020204" pitchFamily="34" charset="0"/>
                <a:ea typeface="思源黑体 CN Medium" panose="020B0600000000000000" pitchFamily="34" charset="-122"/>
                <a:sym typeface="Arial" panose="020B0604020202020204" pitchFamily="34" charset="0"/>
              </a:rPr>
              <a:t>直接描述量</a:t>
            </a: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a:t>
            </a:r>
          </a:p>
        </p:txBody>
      </p:sp>
      <p:sp>
        <p:nvSpPr>
          <p:cNvPr id="8" name="Text Box 7"/>
          <p:cNvSpPr txBox="1">
            <a:spLocks noChangeArrowheads="1"/>
          </p:cNvSpPr>
          <p:nvPr/>
        </p:nvSpPr>
        <p:spPr bwMode="auto">
          <a:xfrm>
            <a:off x="565629" y="2304590"/>
            <a:ext cx="4310505" cy="400110"/>
          </a:xfrm>
          <a:prstGeom prst="rect">
            <a:avLst/>
          </a:prstGeom>
          <a:noFill/>
          <a:ln w="9525">
            <a:noFill/>
            <a:miter lim="800000"/>
          </a:ln>
        </p:spPr>
        <p:txBody>
          <a:bodyPr>
            <a:spAutoFit/>
          </a:bodyPr>
          <a:lstStyle/>
          <a:p>
            <a:pPr defTabSz="1219200">
              <a:spcBef>
                <a:spcPct val="20000"/>
              </a:spcBef>
              <a:defRPr/>
            </a:pP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①</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振幅</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图像的峰值</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9" name="Text Box 8"/>
          <p:cNvSpPr txBox="1">
            <a:spLocks noChangeArrowheads="1"/>
          </p:cNvSpPr>
          <p:nvPr/>
        </p:nvSpPr>
        <p:spPr bwMode="auto">
          <a:xfrm>
            <a:off x="562899" y="2787190"/>
            <a:ext cx="5610535" cy="707886"/>
          </a:xfrm>
          <a:prstGeom prst="rect">
            <a:avLst/>
          </a:prstGeom>
          <a:noFill/>
          <a:ln w="9525">
            <a:noFill/>
            <a:miter lim="800000"/>
          </a:ln>
        </p:spPr>
        <p:txBody>
          <a:bodyPr wrap="square">
            <a:spAutoFit/>
          </a:bodyPr>
          <a:lstStyle/>
          <a:p>
            <a:pPr defTabSz="1219200">
              <a:spcBef>
                <a:spcPct val="20000"/>
              </a:spcBef>
              <a:defRPr/>
            </a:pP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②</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周期</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相邻两个位移为正的最大值或负的最大值之间的时间间隔 </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p>
        </p:txBody>
      </p:sp>
      <p:sp>
        <p:nvSpPr>
          <p:cNvPr id="10" name="矩形 9"/>
          <p:cNvSpPr/>
          <p:nvPr/>
        </p:nvSpPr>
        <p:spPr>
          <a:xfrm>
            <a:off x="562899" y="3599044"/>
            <a:ext cx="9571567" cy="400110"/>
          </a:xfrm>
          <a:prstGeom prst="rect">
            <a:avLst/>
          </a:prstGeom>
        </p:spPr>
        <p:txBody>
          <a:bodyPr wrap="square">
            <a:spAutoFit/>
          </a:bodyPr>
          <a:lstStyle/>
          <a:p>
            <a:pPr defTabSz="1219200" fontAlgn="base">
              <a:spcBef>
                <a:spcPct val="20000"/>
              </a:spcBef>
              <a:spcAft>
                <a:spcPct val="0"/>
              </a:spcAft>
              <a:defRPr/>
            </a:pP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③</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任意时刻的位移</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对应于图像上某一点的坐标（</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kumimoji="1" lang="zh-CN" altLang="en-US"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 </a:t>
            </a:r>
          </a:p>
        </p:txBody>
      </p:sp>
      <p:sp>
        <p:nvSpPr>
          <p:cNvPr id="11" name="Rectangle 5"/>
          <p:cNvSpPr>
            <a:spLocks noChangeArrowheads="1"/>
          </p:cNvSpPr>
          <p:nvPr/>
        </p:nvSpPr>
        <p:spPr bwMode="auto">
          <a:xfrm>
            <a:off x="676397" y="4163319"/>
            <a:ext cx="3241589" cy="461665"/>
          </a:xfrm>
          <a:prstGeom prst="rect">
            <a:avLst/>
          </a:prstGeom>
          <a:noFill/>
          <a:ln w="9525">
            <a:noFill/>
            <a:miter lim="800000"/>
          </a:ln>
        </p:spPr>
        <p:txBody>
          <a:bodyPr>
            <a:spAutoFit/>
          </a:bodyPr>
          <a:lstStyle/>
          <a:p>
            <a:pPr marL="457200" indent="-457200" defTabSz="1219200" fontAlgn="base">
              <a:spcBef>
                <a:spcPct val="50000"/>
              </a:spcBef>
              <a:spcAft>
                <a:spcPct val="0"/>
              </a:spcAft>
              <a:buClr>
                <a:schemeClr val="folHlink"/>
              </a:buClr>
              <a:defRPr/>
            </a:pPr>
            <a:r>
              <a:rPr kumimoji="1" lang="en-US" altLang="zh-CN"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⑵</a:t>
            </a:r>
            <a:r>
              <a:rPr kumimoji="1"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间接描述量 </a:t>
            </a:r>
          </a:p>
        </p:txBody>
      </p:sp>
      <p:sp>
        <p:nvSpPr>
          <p:cNvPr id="12" name="Text Box 9"/>
          <p:cNvSpPr txBox="1">
            <a:spLocks noChangeArrowheads="1"/>
          </p:cNvSpPr>
          <p:nvPr/>
        </p:nvSpPr>
        <p:spPr bwMode="auto">
          <a:xfrm>
            <a:off x="2763553" y="4199185"/>
            <a:ext cx="3064228" cy="400110"/>
          </a:xfrm>
          <a:prstGeom prst="rect">
            <a:avLst/>
          </a:prstGeom>
          <a:noFill/>
          <a:ln w="9525">
            <a:noFill/>
            <a:miter lim="800000"/>
          </a:ln>
        </p:spPr>
        <p:txBody>
          <a:bodyPr>
            <a:spAutoFit/>
          </a:bodyPr>
          <a:lstStyle/>
          <a:p>
            <a:pPr defTabSz="1219200">
              <a:spcBef>
                <a:spcPct val="20000"/>
              </a:spcBef>
              <a:defRPr/>
            </a:pP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①</a:t>
            </a:r>
            <a:r>
              <a:rPr kumimoji="1" lang="zh-CN" altLang="en-US"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频率</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f</a:t>
            </a:r>
            <a:r>
              <a:rPr kumimoji="1" lang="en-US" altLang="zh-CN" sz="20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kumimoji="1" lang="en-US" altLang="zh-CN" sz="2000" i="1"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p>
        </p:txBody>
      </p:sp>
      <p:sp>
        <p:nvSpPr>
          <p:cNvPr id="13" name="Text Box 10"/>
          <p:cNvSpPr txBox="1">
            <a:spLocks noChangeArrowheads="1"/>
          </p:cNvSpPr>
          <p:nvPr/>
        </p:nvSpPr>
        <p:spPr bwMode="auto">
          <a:xfrm>
            <a:off x="725946" y="5079325"/>
            <a:ext cx="4532207" cy="400110"/>
          </a:xfrm>
          <a:prstGeom prst="rect">
            <a:avLst/>
          </a:prstGeom>
          <a:noFill/>
          <a:ln w="9525">
            <a:noFill/>
            <a:miter lim="800000"/>
          </a:ln>
        </p:spPr>
        <p:txBody>
          <a:bodyPr>
            <a:spAutoFit/>
          </a:bodyPr>
          <a:lstStyle/>
          <a:p>
            <a:pPr defTabSz="1219200">
              <a:spcBef>
                <a:spcPct val="50000"/>
              </a:spcBef>
              <a:defRPr/>
            </a:pPr>
            <a:r>
              <a:rPr kumimoji="1" lang="en-US" altLang="zh-CN" sz="2000" dirty="0">
                <a:latin typeface="Arial" panose="020B0604020202020204" pitchFamily="34" charset="0"/>
                <a:ea typeface="思源黑体 CN Medium" panose="020B0600000000000000" pitchFamily="34" charset="-122"/>
                <a:sym typeface="Arial" panose="020B0604020202020204" pitchFamily="34" charset="0"/>
              </a:rPr>
              <a:t>③</a:t>
            </a: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速度系列：动能</a:t>
            </a:r>
          </a:p>
        </p:txBody>
      </p:sp>
      <p:sp>
        <p:nvSpPr>
          <p:cNvPr id="14" name="Text Box 9"/>
          <p:cNvSpPr txBox="1">
            <a:spLocks noChangeArrowheads="1"/>
          </p:cNvSpPr>
          <p:nvPr/>
        </p:nvSpPr>
        <p:spPr bwMode="auto">
          <a:xfrm>
            <a:off x="712482" y="4681785"/>
            <a:ext cx="6556023" cy="400110"/>
          </a:xfrm>
          <a:prstGeom prst="rect">
            <a:avLst/>
          </a:prstGeom>
          <a:noFill/>
          <a:ln w="9525">
            <a:noFill/>
            <a:miter lim="800000"/>
          </a:ln>
        </p:spPr>
        <p:txBody>
          <a:bodyPr>
            <a:spAutoFit/>
          </a:bodyPr>
          <a:lstStyle/>
          <a:p>
            <a:pPr defTabSz="1219200">
              <a:spcBef>
                <a:spcPct val="20000"/>
              </a:spcBef>
              <a:defRPr/>
            </a:pPr>
            <a:r>
              <a:rPr kumimoji="1" lang="en-US" altLang="zh-CN" sz="2000" dirty="0">
                <a:latin typeface="Arial" panose="020B0604020202020204" pitchFamily="34" charset="0"/>
                <a:ea typeface="思源黑体 CN Medium" panose="020B0600000000000000" pitchFamily="34" charset="-122"/>
                <a:sym typeface="Arial" panose="020B0604020202020204" pitchFamily="34" charset="0"/>
              </a:rPr>
              <a:t>②</a:t>
            </a:r>
            <a:r>
              <a:rPr kumimoji="1" lang="zh-CN" altLang="en-US" sz="2000" dirty="0">
                <a:latin typeface="Arial" panose="020B0604020202020204" pitchFamily="34" charset="0"/>
                <a:ea typeface="思源黑体 CN Medium" panose="020B0600000000000000" pitchFamily="34" charset="-122"/>
                <a:sym typeface="Arial" panose="020B0604020202020204" pitchFamily="34" charset="0"/>
              </a:rPr>
              <a:t>位移系列：回复力、加速度、势能</a:t>
            </a:r>
          </a:p>
        </p:txBody>
      </p:sp>
      <p:sp>
        <p:nvSpPr>
          <p:cNvPr id="15" name="Text Box 15"/>
          <p:cNvSpPr txBox="1"/>
          <p:nvPr/>
        </p:nvSpPr>
        <p:spPr>
          <a:xfrm>
            <a:off x="676397" y="5561925"/>
            <a:ext cx="6912328" cy="461665"/>
          </a:xfrm>
          <a:prstGeom prst="rect">
            <a:avLst/>
          </a:prstGeom>
          <a:noFill/>
          <a:ln w="28575" cap="flat" cmpd="sng">
            <a:solidFill>
              <a:srgbClr val="008000"/>
            </a:solidFill>
            <a:prstDash val="solid"/>
            <a:miter/>
            <a:headEnd type="none" w="med" len="med"/>
            <a:tailEnd type="none" w="med" len="med"/>
          </a:ln>
        </p:spPr>
        <p:txBody>
          <a:bodyPr anchor="t">
            <a:spAutoFit/>
          </a:bodyPr>
          <a:lstStyle/>
          <a:p>
            <a:pPr defTabSz="1219200">
              <a:spcBef>
                <a:spcPct val="50000"/>
              </a:spcBef>
            </a:pPr>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位移系列和速度系列，此消彼长。</a:t>
            </a:r>
          </a:p>
        </p:txBody>
      </p:sp>
      <p:sp>
        <p:nvSpPr>
          <p:cNvPr id="26" name="文本框 25"/>
          <p:cNvSpPr txBox="1"/>
          <p:nvPr/>
        </p:nvSpPr>
        <p:spPr>
          <a:xfrm>
            <a:off x="1475014" y="369102"/>
            <a:ext cx="1826141"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交流讨论</a:t>
            </a:r>
            <a:endParaRPr kumimoji="0" lang="zh-CN" altLang="en-US" sz="3200" b="0" i="0" u="none" strike="noStrike" kern="1200" cap="none" spc="0" normalizeH="0" baseline="0" noProof="0" dirty="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slide(fromBottom)">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lide(fromBottom)">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horizont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5" fill="hold" grpId="0"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randombar(vertical)">
                                      <p:cBhvr>
                                        <p:cTn id="39" dur="500"/>
                                        <p:tgtEl>
                                          <p:spTgt spid="11">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nodeType="clickEffect">
                                  <p:stCondLst>
                                    <p:cond delay="0"/>
                                  </p:stCondLst>
                                  <p:childTnLst>
                                    <p:set>
                                      <p:cBhvr>
                                        <p:cTn id="43" dur="1" fill="hold">
                                          <p:stCondLst>
                                            <p:cond delay="0"/>
                                          </p:stCondLst>
                                        </p:cTn>
                                        <p:tgtEl>
                                          <p:spTgt spid="12">
                                            <p:txEl>
                                              <p:pRg st="0" end="0"/>
                                            </p:txEl>
                                          </p:spTgt>
                                        </p:tgtEl>
                                        <p:attrNameLst>
                                          <p:attrName>style.visibility</p:attrName>
                                        </p:attrNameLst>
                                      </p:cBhvr>
                                      <p:to>
                                        <p:strVal val="visible"/>
                                      </p:to>
                                    </p:set>
                                    <p:animEffect transition="in" filter="slide(fromBottom)">
                                      <p:cBhvr>
                                        <p:cTn id="44" dur="500"/>
                                        <p:tgtEl>
                                          <p:spTgt spid="12">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14">
                                            <p:txEl>
                                              <p:pRg st="0" end="0"/>
                                            </p:txEl>
                                          </p:spTgt>
                                        </p:tgtEl>
                                        <p:attrNameLst>
                                          <p:attrName>style.visibility</p:attrName>
                                        </p:attrNameLst>
                                      </p:cBhvr>
                                      <p:to>
                                        <p:strVal val="visible"/>
                                      </p:to>
                                    </p:set>
                                    <p:animEffect transition="in" filter="slide(fromBottom)">
                                      <p:cBhvr>
                                        <p:cTn id="49" dur="500"/>
                                        <p:tgtEl>
                                          <p:spTgt spid="14">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blinds(horizontal)">
                                      <p:cBhvr>
                                        <p:cTn id="54" dur="500"/>
                                        <p:tgtEl>
                                          <p:spTgt spid="13"/>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9" grpId="0"/>
      <p:bldP spid="10" grpId="0"/>
      <p:bldP spid="11" grpId="0" build="p"/>
      <p:bldP spid="13" grpId="0"/>
      <p:bldP spid="15"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60400" y="1514988"/>
            <a:ext cx="10622252" cy="830997"/>
          </a:xfrm>
          <a:prstGeom prst="rect">
            <a:avLst/>
          </a:prstGeom>
        </p:spPr>
        <p:txBody>
          <a:bodyPr wrap="square">
            <a:spAutoFit/>
          </a:bodyPr>
          <a:lstStyle/>
          <a:p>
            <a:pPr defTabSz="1219200" fontAlgn="base">
              <a:spcBef>
                <a:spcPct val="20000"/>
              </a:spcBef>
              <a:spcAft>
                <a:spcPct val="0"/>
              </a:spcAft>
              <a:defRPr/>
            </a:pPr>
            <a:r>
              <a:rPr lang="zh-CN" altLang="en-US" sz="2400" dirty="0">
                <a:effectLst>
                  <a:outerShdw blurRad="38100" dist="38100" dir="2700000" algn="tl">
                    <a:srgbClr val="FFFFFF"/>
                  </a:outerShdw>
                </a:effectLst>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简谐运动的图像直观地反映了质点做简谐运动的物理过程，根据图像可以看出质点在任意时刻的位移。</a:t>
            </a:r>
            <a:r>
              <a:rPr lang="zh-CN" altLang="en-US" sz="2400" dirty="0">
                <a:effectLst>
                  <a:outerShdw blurRad="38100" dist="38100" dir="2700000" algn="tl">
                    <a:srgbClr val="FFFFFF"/>
                  </a:outerShdw>
                </a:effectLst>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 </a:t>
            </a:r>
          </a:p>
        </p:txBody>
      </p:sp>
      <p:sp>
        <p:nvSpPr>
          <p:cNvPr id="4" name="Text Box 8"/>
          <p:cNvSpPr txBox="1">
            <a:spLocks noChangeArrowheads="1"/>
          </p:cNvSpPr>
          <p:nvPr/>
        </p:nvSpPr>
        <p:spPr bwMode="auto">
          <a:xfrm>
            <a:off x="660400" y="3237564"/>
            <a:ext cx="8328328" cy="461665"/>
          </a:xfrm>
          <a:prstGeom prst="rect">
            <a:avLst/>
          </a:prstGeom>
        </p:spPr>
        <p:txBody>
          <a:bodyPr wrap="square">
            <a:spAutoFit/>
          </a:bodyPr>
          <a:lstStyle/>
          <a:p>
            <a:pPr defTabSz="1219200">
              <a:spcBef>
                <a:spcPct val="20000"/>
              </a:spcBef>
              <a:defRPr/>
            </a:pPr>
            <a:r>
              <a:rPr lang="zh-CN" altLang="en-US" sz="2400" dirty="0">
                <a:effectLst>
                  <a:outerShdw blurRad="38100" dist="38100" dir="2700000" algn="tl">
                    <a:srgbClr val="FFFFFF"/>
                  </a:outerShdw>
                </a:effectLst>
                <a:latin typeface="Arial" panose="020B0604020202020204" pitchFamily="34" charset="0"/>
                <a:ea typeface="思源黑体 CN Medium" panose="020B0600000000000000" pitchFamily="34" charset="-122"/>
                <a:sym typeface="Arial" panose="020B0604020202020204" pitchFamily="34" charset="0"/>
              </a:rPr>
              <a:t>如何描述同一时刻各质点的位移？</a:t>
            </a:r>
          </a:p>
        </p:txBody>
      </p:sp>
      <p:sp>
        <p:nvSpPr>
          <p:cNvPr id="5" name="文本框 4"/>
          <p:cNvSpPr txBox="1"/>
          <p:nvPr/>
        </p:nvSpPr>
        <p:spPr>
          <a:xfrm>
            <a:off x="1475014" y="369102"/>
            <a:ext cx="1826141"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交流讨论</a:t>
            </a:r>
            <a:endParaRPr kumimoji="0" lang="zh-CN" altLang="en-US" sz="3200" b="0" i="0" u="none" strike="noStrike" kern="1200" cap="none" spc="0" normalizeH="0" baseline="0" noProof="0" dirty="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
          <p:cNvSpPr txBox="1"/>
          <p:nvPr/>
        </p:nvSpPr>
        <p:spPr>
          <a:xfrm>
            <a:off x="660400" y="1564139"/>
            <a:ext cx="10781275" cy="2308324"/>
          </a:xfrm>
          <a:prstGeom prst="rect">
            <a:avLst/>
          </a:prstGeom>
          <a:noFill/>
          <a:ln w="9525">
            <a:noFill/>
          </a:ln>
        </p:spPr>
        <p:txBody>
          <a:bodyPr wrap="square" anchor="t">
            <a:spAutoFit/>
          </a:bodyPr>
          <a:lstStyle/>
          <a:p>
            <a:pPr defTabSz="1219200">
              <a:lnSpc>
                <a:spcPct val="300000"/>
              </a:lnSpc>
            </a:pP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我们可以用照象机把波的形状摄下来，就是按下</a:t>
            </a:r>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快门瞬间</a:t>
            </a: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各个质点</a:t>
            </a:r>
            <a:r>
              <a:rPr lang="zh-CN" altLang="en-US" sz="2400"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离开各自平衡位置</a:t>
            </a:r>
            <a:r>
              <a:rPr lang="zh-CN" altLang="en-US" sz="2400" kern="0" dirty="0">
                <a:latin typeface="Arial" panose="020B0604020202020204" pitchFamily="34" charset="0"/>
                <a:ea typeface="思源黑体 CN Medium" panose="020B0600000000000000" pitchFamily="34" charset="-122"/>
                <a:sym typeface="Arial" panose="020B0604020202020204" pitchFamily="34" charset="0"/>
              </a:rPr>
              <a:t>时的情形。我们就把这些质点连成曲线，就是该时刻的波的图象。</a:t>
            </a:r>
          </a:p>
        </p:txBody>
      </p:sp>
      <p:sp>
        <p:nvSpPr>
          <p:cNvPr id="6" name="文本框 5"/>
          <p:cNvSpPr txBox="1"/>
          <p:nvPr/>
        </p:nvSpPr>
        <p:spPr>
          <a:xfrm>
            <a:off x="1475014" y="369102"/>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一、波的图象</a:t>
            </a:r>
          </a:p>
        </p:txBody>
      </p:sp>
    </p:spTree>
  </p:cSld>
  <p:clrMapOvr>
    <a:masterClrMapping/>
  </p:clrMapOvr>
  <p:transition advClick="0">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313"/>
                                        </p:tgtEl>
                                        <p:attrNameLst>
                                          <p:attrName>style.visibility</p:attrName>
                                        </p:attrNameLst>
                                      </p:cBhvr>
                                      <p:to>
                                        <p:strVal val="visible"/>
                                      </p:to>
                                    </p:set>
                                    <p:anim calcmode="lin" valueType="num">
                                      <p:cBhvr>
                                        <p:cTn id="7" dur="500" fill="hold"/>
                                        <p:tgtEl>
                                          <p:spTgt spid="13313"/>
                                        </p:tgtEl>
                                        <p:attrNameLst>
                                          <p:attrName>ppt_w</p:attrName>
                                        </p:attrNameLst>
                                      </p:cBhvr>
                                      <p:tavLst>
                                        <p:tav tm="0">
                                          <p:val>
                                            <p:fltVal val="0"/>
                                          </p:val>
                                        </p:tav>
                                        <p:tav tm="100000">
                                          <p:val>
                                            <p:strVal val="#ppt_w"/>
                                          </p:val>
                                        </p:tav>
                                      </p:tavLst>
                                    </p:anim>
                                    <p:anim calcmode="lin" valueType="num">
                                      <p:cBhvr>
                                        <p:cTn id="8" dur="500" fill="hold"/>
                                        <p:tgtEl>
                                          <p:spTgt spid="13313"/>
                                        </p:tgtEl>
                                        <p:attrNameLst>
                                          <p:attrName>ppt_h</p:attrName>
                                        </p:attrNameLst>
                                      </p:cBhvr>
                                      <p:tavLst>
                                        <p:tav tm="0">
                                          <p:val>
                                            <p:fltVal val="0"/>
                                          </p:val>
                                        </p:tav>
                                        <p:tav tm="100000">
                                          <p:val>
                                            <p:strVal val="#ppt_h"/>
                                          </p:val>
                                        </p:tav>
                                      </p:tavLst>
                                    </p:anim>
                                    <p:animEffect transition="in" filter="fade">
                                      <p:cBhvr>
                                        <p:cTn id="9" dur="500"/>
                                        <p:tgtEl>
                                          <p:spTgt spid="13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238595" y="2680313"/>
            <a:ext cx="1464812" cy="3316017"/>
            <a:chOff x="912" y="1843"/>
            <a:chExt cx="818" cy="2093"/>
          </a:xfrm>
        </p:grpSpPr>
        <p:sp>
          <p:nvSpPr>
            <p:cNvPr id="14338" name="Line 3"/>
            <p:cNvSpPr/>
            <p:nvPr/>
          </p:nvSpPr>
          <p:spPr>
            <a:xfrm flipV="1">
              <a:off x="912" y="1920"/>
              <a:ext cx="0" cy="2016"/>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39" name="Text Box 4"/>
            <p:cNvSpPr txBox="1"/>
            <p:nvPr/>
          </p:nvSpPr>
          <p:spPr>
            <a:xfrm>
              <a:off x="960" y="1843"/>
              <a:ext cx="255" cy="368"/>
            </a:xfrm>
            <a:prstGeom prst="rect">
              <a:avLst/>
            </a:prstGeom>
            <a:noFill/>
            <a:ln w="9525">
              <a:noFill/>
            </a:ln>
          </p:spPr>
          <p:txBody>
            <a:bodyPr wrap="none" anchor="t">
              <a:spAutoFit/>
            </a:bodyPr>
            <a:lstStyle/>
            <a:p>
              <a:pPr defTabSz="1219200"/>
              <a:r>
                <a:rPr lang="en-US" altLang="zh-CN" sz="3195" b="1" i="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a:t>
              </a:r>
            </a:p>
          </p:txBody>
        </p:sp>
        <p:sp>
          <p:nvSpPr>
            <p:cNvPr id="14340" name="Text Box 5"/>
            <p:cNvSpPr txBox="1"/>
            <p:nvPr/>
          </p:nvSpPr>
          <p:spPr>
            <a:xfrm>
              <a:off x="1228" y="1920"/>
              <a:ext cx="502" cy="291"/>
            </a:xfrm>
            <a:prstGeom prst="rect">
              <a:avLst/>
            </a:prstGeom>
            <a:noFill/>
            <a:ln w="9525">
              <a:noFill/>
            </a:ln>
          </p:spPr>
          <p:txBody>
            <a:bodyPr anchor="t">
              <a:spAutoFit/>
            </a:bodyPr>
            <a:lstStyle/>
            <a:p>
              <a:pPr defTabSz="1219200"/>
              <a:r>
                <a:rPr lang="zh-CN" altLang="en-US" sz="2395"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位移</a:t>
              </a:r>
            </a:p>
          </p:txBody>
        </p:sp>
      </p:grpSp>
      <p:sp>
        <p:nvSpPr>
          <p:cNvPr id="9223" name="Text Box 7"/>
          <p:cNvSpPr txBox="1"/>
          <p:nvPr/>
        </p:nvSpPr>
        <p:spPr>
          <a:xfrm>
            <a:off x="697632" y="1155208"/>
            <a:ext cx="8640013" cy="461665"/>
          </a:xfrm>
          <a:prstGeom prst="rect">
            <a:avLst/>
          </a:prstGeom>
          <a:noFill/>
          <a:ln w="9525">
            <a:noFill/>
          </a:ln>
        </p:spPr>
        <p:txBody>
          <a:bodyPr anchor="t">
            <a:spAutoFit/>
          </a:bodyPr>
          <a:lstStyle/>
          <a:p>
            <a:pPr defTabSz="1219200"/>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用横坐标表示在波</a:t>
            </a:r>
            <a:r>
              <a:rPr lang="zh-CN" altLang="en-US" sz="2400" u="sng"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传播方向上</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各质点的平衡位置</a:t>
            </a:r>
          </a:p>
        </p:txBody>
      </p:sp>
      <p:sp>
        <p:nvSpPr>
          <p:cNvPr id="9224" name="Text Box 8"/>
          <p:cNvSpPr txBox="1"/>
          <p:nvPr/>
        </p:nvSpPr>
        <p:spPr>
          <a:xfrm>
            <a:off x="697632" y="1924828"/>
            <a:ext cx="8280540" cy="461665"/>
          </a:xfrm>
          <a:prstGeom prst="rect">
            <a:avLst/>
          </a:prstGeom>
          <a:noFill/>
          <a:ln w="9525">
            <a:noFill/>
          </a:ln>
        </p:spPr>
        <p:txBody>
          <a:bodyPr anchor="t">
            <a:spAutoFit/>
          </a:bodyPr>
          <a:lstStyle/>
          <a:p>
            <a:pPr defTabSz="1219200"/>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用纵坐标表示</a:t>
            </a:r>
            <a:r>
              <a:rPr lang="zh-CN" altLang="en-US" sz="2400" u="sng"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某时刻</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各质点偏离平衡位置的位移</a:t>
            </a:r>
          </a:p>
        </p:txBody>
      </p:sp>
      <p:grpSp>
        <p:nvGrpSpPr>
          <p:cNvPr id="3" name="Group 9"/>
          <p:cNvGrpSpPr/>
          <p:nvPr/>
        </p:nvGrpSpPr>
        <p:grpSpPr>
          <a:xfrm>
            <a:off x="3162584" y="4333568"/>
            <a:ext cx="6999425" cy="1107219"/>
            <a:chOff x="864" y="2928"/>
            <a:chExt cx="4248" cy="658"/>
          </a:xfrm>
        </p:grpSpPr>
        <p:grpSp>
          <p:nvGrpSpPr>
            <p:cNvPr id="14344" name="Group 10"/>
            <p:cNvGrpSpPr/>
            <p:nvPr/>
          </p:nvGrpSpPr>
          <p:grpSpPr>
            <a:xfrm>
              <a:off x="864" y="2928"/>
              <a:ext cx="3925" cy="395"/>
              <a:chOff x="864" y="2928"/>
              <a:chExt cx="3925" cy="395"/>
            </a:xfrm>
          </p:grpSpPr>
          <p:sp>
            <p:nvSpPr>
              <p:cNvPr id="14345" name="Line 11"/>
              <p:cNvSpPr/>
              <p:nvPr/>
            </p:nvSpPr>
            <p:spPr>
              <a:xfrm>
                <a:off x="864" y="2976"/>
                <a:ext cx="3888" cy="0"/>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4346" name="Text Box 12"/>
              <p:cNvSpPr txBox="1"/>
              <p:nvPr/>
            </p:nvSpPr>
            <p:spPr>
              <a:xfrm>
                <a:off x="4512" y="2976"/>
                <a:ext cx="277" cy="347"/>
              </a:xfrm>
              <a:prstGeom prst="rect">
                <a:avLst/>
              </a:prstGeom>
              <a:noFill/>
              <a:ln w="9525">
                <a:noFill/>
              </a:ln>
            </p:spPr>
            <p:txBody>
              <a:bodyPr wrap="none" anchor="t">
                <a:spAutoFit/>
              </a:bodyPr>
              <a:lstStyle/>
              <a:p>
                <a:pPr defTabSz="1219200"/>
                <a:r>
                  <a:rPr lang="en-US" altLang="zh-CN" sz="3195" b="1" i="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a:t>
                </a:r>
              </a:p>
            </p:txBody>
          </p:sp>
          <p:grpSp>
            <p:nvGrpSpPr>
              <p:cNvPr id="14347" name="Group 13"/>
              <p:cNvGrpSpPr/>
              <p:nvPr/>
            </p:nvGrpSpPr>
            <p:grpSpPr>
              <a:xfrm>
                <a:off x="864" y="2928"/>
                <a:ext cx="3600" cy="96"/>
                <a:chOff x="480" y="3408"/>
                <a:chExt cx="3600" cy="96"/>
              </a:xfrm>
            </p:grpSpPr>
            <p:sp>
              <p:nvSpPr>
                <p:cNvPr id="14348" name="Oval 14"/>
                <p:cNvSpPr/>
                <p:nvPr/>
              </p:nvSpPr>
              <p:spPr>
                <a:xfrm>
                  <a:off x="1019"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49" name="Oval 15"/>
                <p:cNvSpPr/>
                <p:nvPr/>
              </p:nvSpPr>
              <p:spPr>
                <a:xfrm>
                  <a:off x="1288"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0" name="Oval 16"/>
                <p:cNvSpPr/>
                <p:nvPr/>
              </p:nvSpPr>
              <p:spPr>
                <a:xfrm>
                  <a:off x="1558"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1" name="Oval 17"/>
                <p:cNvSpPr/>
                <p:nvPr/>
              </p:nvSpPr>
              <p:spPr>
                <a:xfrm>
                  <a:off x="1827"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2" name="Oval 18"/>
                <p:cNvSpPr/>
                <p:nvPr/>
              </p:nvSpPr>
              <p:spPr>
                <a:xfrm>
                  <a:off x="2097"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3" name="Oval 19"/>
                <p:cNvSpPr/>
                <p:nvPr/>
              </p:nvSpPr>
              <p:spPr>
                <a:xfrm>
                  <a:off x="2366"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4" name="Oval 20"/>
                <p:cNvSpPr/>
                <p:nvPr/>
              </p:nvSpPr>
              <p:spPr>
                <a:xfrm>
                  <a:off x="2636"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5" name="Oval 21"/>
                <p:cNvSpPr/>
                <p:nvPr/>
              </p:nvSpPr>
              <p:spPr>
                <a:xfrm>
                  <a:off x="2905"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6" name="Oval 22"/>
                <p:cNvSpPr/>
                <p:nvPr/>
              </p:nvSpPr>
              <p:spPr>
                <a:xfrm>
                  <a:off x="3175"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7" name="Oval 23"/>
                <p:cNvSpPr/>
                <p:nvPr/>
              </p:nvSpPr>
              <p:spPr>
                <a:xfrm>
                  <a:off x="3444"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8" name="Oval 24"/>
                <p:cNvSpPr/>
                <p:nvPr/>
              </p:nvSpPr>
              <p:spPr>
                <a:xfrm>
                  <a:off x="749"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59" name="Oval 25"/>
                <p:cNvSpPr/>
                <p:nvPr/>
              </p:nvSpPr>
              <p:spPr>
                <a:xfrm>
                  <a:off x="480"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60" name="Oval 26"/>
                <p:cNvSpPr/>
                <p:nvPr/>
              </p:nvSpPr>
              <p:spPr>
                <a:xfrm>
                  <a:off x="3714"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4361" name="Oval 27"/>
                <p:cNvSpPr/>
                <p:nvPr/>
              </p:nvSpPr>
              <p:spPr>
                <a:xfrm>
                  <a:off x="3984" y="340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14362" name="Text Box 28"/>
            <p:cNvSpPr txBox="1"/>
            <p:nvPr/>
          </p:nvSpPr>
          <p:spPr>
            <a:xfrm>
              <a:off x="4099" y="3312"/>
              <a:ext cx="1013" cy="274"/>
            </a:xfrm>
            <a:prstGeom prst="rect">
              <a:avLst/>
            </a:prstGeom>
            <a:noFill/>
            <a:ln w="9525">
              <a:noFill/>
            </a:ln>
          </p:spPr>
          <p:txBody>
            <a:bodyPr wrap="square" anchor="t">
              <a:spAutoFit/>
            </a:bodyPr>
            <a:lstStyle/>
            <a:p>
              <a:pPr defTabSz="1219200"/>
              <a:r>
                <a:rPr lang="zh-CN" altLang="en-US" sz="2395"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平衡位置</a:t>
              </a:r>
            </a:p>
          </p:txBody>
        </p:sp>
      </p:grpSp>
      <p:grpSp>
        <p:nvGrpSpPr>
          <p:cNvPr id="6" name="Group 29"/>
          <p:cNvGrpSpPr/>
          <p:nvPr/>
        </p:nvGrpSpPr>
        <p:grpSpPr>
          <a:xfrm>
            <a:off x="2478475" y="2757907"/>
            <a:ext cx="684106" cy="1010324"/>
            <a:chOff x="432" y="1891"/>
            <a:chExt cx="432" cy="638"/>
          </a:xfrm>
        </p:grpSpPr>
        <p:sp>
          <p:nvSpPr>
            <p:cNvPr id="14364" name="Text Box 30"/>
            <p:cNvSpPr txBox="1"/>
            <p:nvPr/>
          </p:nvSpPr>
          <p:spPr>
            <a:xfrm>
              <a:off x="515" y="1891"/>
              <a:ext cx="349" cy="638"/>
            </a:xfrm>
            <a:prstGeom prst="rect">
              <a:avLst/>
            </a:prstGeom>
            <a:noFill/>
            <a:ln w="9525">
              <a:noFill/>
            </a:ln>
          </p:spPr>
          <p:txBody>
            <a:bodyPr vert="eaVert" wrap="none" anchor="t">
              <a:spAutoFit/>
            </a:bodyPr>
            <a:lstStyle/>
            <a:p>
              <a:pPr defTabSz="1219200"/>
              <a:r>
                <a:rPr lang="zh-CN" altLang="en-US" sz="2395"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正方向</a:t>
              </a:r>
            </a:p>
          </p:txBody>
        </p:sp>
        <p:sp>
          <p:nvSpPr>
            <p:cNvPr id="14365" name="Line 31"/>
            <p:cNvSpPr/>
            <p:nvPr/>
          </p:nvSpPr>
          <p:spPr>
            <a:xfrm flipV="1">
              <a:off x="432" y="1920"/>
              <a:ext cx="0" cy="576"/>
            </a:xfrm>
            <a:prstGeom prst="line">
              <a:avLst/>
            </a:prstGeom>
            <a:ln w="57150" cap="flat" cmpd="sng">
              <a:solidFill>
                <a:srgbClr val="0000FF"/>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7" name="Group 32"/>
          <p:cNvGrpSpPr/>
          <p:nvPr/>
        </p:nvGrpSpPr>
        <p:grpSpPr>
          <a:xfrm>
            <a:off x="2476891" y="5123776"/>
            <a:ext cx="684106" cy="1010324"/>
            <a:chOff x="432" y="3398"/>
            <a:chExt cx="432" cy="638"/>
          </a:xfrm>
        </p:grpSpPr>
        <p:sp>
          <p:nvSpPr>
            <p:cNvPr id="14367" name="Text Box 33"/>
            <p:cNvSpPr txBox="1"/>
            <p:nvPr/>
          </p:nvSpPr>
          <p:spPr>
            <a:xfrm>
              <a:off x="515" y="3398"/>
              <a:ext cx="349" cy="638"/>
            </a:xfrm>
            <a:prstGeom prst="rect">
              <a:avLst/>
            </a:prstGeom>
            <a:noFill/>
            <a:ln w="9525">
              <a:noFill/>
            </a:ln>
          </p:spPr>
          <p:txBody>
            <a:bodyPr vert="eaVert" wrap="none" anchor="t">
              <a:spAutoFit/>
            </a:bodyPr>
            <a:lstStyle/>
            <a:p>
              <a:pPr defTabSz="1219200"/>
              <a:r>
                <a:rPr lang="zh-CN" altLang="en-US" sz="2395" kern="0" dirty="0">
                  <a:solidFill>
                    <a:srgbClr val="FF0000"/>
                  </a:solidFill>
                  <a:latin typeface="Arial" panose="020B0604020202020204" pitchFamily="34" charset="0"/>
                  <a:ea typeface="思源黑体 CN Medium" panose="020B0600000000000000" pitchFamily="34" charset="-122"/>
                  <a:sym typeface="Arial" panose="020B0604020202020204" pitchFamily="34" charset="0"/>
                </a:rPr>
                <a:t>负方向</a:t>
              </a:r>
            </a:p>
          </p:txBody>
        </p:sp>
        <p:sp>
          <p:nvSpPr>
            <p:cNvPr id="14368" name="Line 34"/>
            <p:cNvSpPr/>
            <p:nvPr/>
          </p:nvSpPr>
          <p:spPr>
            <a:xfrm flipV="1">
              <a:off x="432" y="3408"/>
              <a:ext cx="0" cy="576"/>
            </a:xfrm>
            <a:prstGeom prst="line">
              <a:avLst/>
            </a:prstGeom>
            <a:ln w="57150" cap="flat" cmpd="sng">
              <a:solidFill>
                <a:srgbClr val="0000FF"/>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34" name="文本框 33"/>
          <p:cNvSpPr txBox="1"/>
          <p:nvPr/>
        </p:nvSpPr>
        <p:spPr>
          <a:xfrm>
            <a:off x="1475014" y="369102"/>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一、波的图象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dissolve">
                                      <p:cBhvr>
                                        <p:cTn id="7" dur="500"/>
                                        <p:tgtEl>
                                          <p:spTgt spid="92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224"/>
                                        </p:tgtEl>
                                        <p:attrNameLst>
                                          <p:attrName>style.visibility</p:attrName>
                                        </p:attrNameLst>
                                      </p:cBhvr>
                                      <p:to>
                                        <p:strVal val="visible"/>
                                      </p:to>
                                    </p:set>
                                    <p:animEffect transition="in" filter="dissolve">
                                      <p:cBhvr>
                                        <p:cTn id="16" dur="500"/>
                                        <p:tgtEl>
                                          <p:spTgt spid="9224"/>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up)">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p:nvPr/>
        </p:nvSpPr>
        <p:spPr>
          <a:xfrm>
            <a:off x="660400" y="1139648"/>
            <a:ext cx="10765586" cy="2193677"/>
          </a:xfrm>
          <a:prstGeom prst="rect">
            <a:avLst/>
          </a:prstGeom>
          <a:noFill/>
          <a:ln w="9525">
            <a:noFill/>
          </a:ln>
        </p:spPr>
        <p:txBody>
          <a:bodyPr wrap="square" anchor="t">
            <a:spAutoFit/>
          </a:bodyPr>
          <a:lstStyle/>
          <a:p>
            <a:pPr defTabSz="1219200" eaLnBrk="0" hangingPunct="0">
              <a:lnSpc>
                <a:spcPct val="200000"/>
              </a:lnSpc>
            </a:pPr>
            <a:r>
              <a:rPr lang="en-US" altLang="zh-CN" sz="2400" kern="0" dirty="0">
                <a:latin typeface="Arial" panose="020B0604020202020204" pitchFamily="34" charset="0"/>
                <a:ea typeface="思源黑体 CN Medium" panose="020B0600000000000000" pitchFamily="34" charset="-122"/>
                <a:sym typeface="Arial" panose="020B0604020202020204" pitchFamily="34" charset="0"/>
              </a:rPr>
              <a:t> </a:t>
            </a: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波的图象是在波的传播方向上，介质中各振动质点在某一时刻的波形图．简称波形</a:t>
            </a:r>
          </a:p>
          <a:p>
            <a:pPr defTabSz="1219200" eaLnBrk="0" hangingPunct="0">
              <a:lnSpc>
                <a:spcPct val="200000"/>
              </a:lnSpc>
            </a:pPr>
            <a:endPar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endParaRPr>
          </a:p>
        </p:txBody>
      </p:sp>
      <p:grpSp>
        <p:nvGrpSpPr>
          <p:cNvPr id="2" name="Group 4"/>
          <p:cNvGrpSpPr/>
          <p:nvPr/>
        </p:nvGrpSpPr>
        <p:grpSpPr>
          <a:xfrm>
            <a:off x="2345974" y="2673567"/>
            <a:ext cx="7767460" cy="3314433"/>
            <a:chOff x="405" y="1036"/>
            <a:chExt cx="4905" cy="2093"/>
          </a:xfrm>
        </p:grpSpPr>
        <p:sp>
          <p:nvSpPr>
            <p:cNvPr id="15363" name="Line 5"/>
            <p:cNvSpPr/>
            <p:nvPr/>
          </p:nvSpPr>
          <p:spPr>
            <a:xfrm flipV="1">
              <a:off x="720" y="1113"/>
              <a:ext cx="0" cy="2016"/>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64" name="Text Box 6"/>
            <p:cNvSpPr txBox="1"/>
            <p:nvPr/>
          </p:nvSpPr>
          <p:spPr>
            <a:xfrm>
              <a:off x="768" y="1036"/>
              <a:ext cx="289" cy="369"/>
            </a:xfrm>
            <a:prstGeom prst="rect">
              <a:avLst/>
            </a:prstGeom>
            <a:noFill/>
            <a:ln w="9525">
              <a:noFill/>
            </a:ln>
          </p:spPr>
          <p:txBody>
            <a:bodyPr wrap="none" anchor="t">
              <a:spAutoFit/>
            </a:bodyPr>
            <a:lstStyle/>
            <a:p>
              <a:pPr defTabSz="1219200"/>
              <a:r>
                <a:rPr lang="en-US" altLang="zh-CN" sz="3195" b="1" i="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Y</a:t>
              </a:r>
            </a:p>
          </p:txBody>
        </p:sp>
        <p:sp>
          <p:nvSpPr>
            <p:cNvPr id="15365" name="Text Box 7"/>
            <p:cNvSpPr txBox="1"/>
            <p:nvPr/>
          </p:nvSpPr>
          <p:spPr>
            <a:xfrm>
              <a:off x="1036" y="1113"/>
              <a:ext cx="515" cy="291"/>
            </a:xfrm>
            <a:prstGeom prst="rect">
              <a:avLst/>
            </a:prstGeom>
            <a:noFill/>
            <a:ln w="9525">
              <a:noFill/>
            </a:ln>
          </p:spPr>
          <p:txBody>
            <a:bodyPr wrap="none" anchor="t">
              <a:spAutoFit/>
            </a:bodyPr>
            <a:lstStyle/>
            <a:p>
              <a:pPr defTabSz="1219200"/>
              <a:r>
                <a:rPr lang="zh-CN" altLang="en-US" sz="2395" b="1"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位移</a:t>
              </a:r>
            </a:p>
          </p:txBody>
        </p:sp>
        <p:sp>
          <p:nvSpPr>
            <p:cNvPr id="15366" name="Line 8"/>
            <p:cNvSpPr/>
            <p:nvPr/>
          </p:nvSpPr>
          <p:spPr>
            <a:xfrm>
              <a:off x="672" y="2169"/>
              <a:ext cx="3888" cy="0"/>
            </a:xfrm>
            <a:prstGeom prst="line">
              <a:avLst/>
            </a:prstGeom>
            <a:ln w="5715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67" name="Text Box 9"/>
            <p:cNvSpPr txBox="1"/>
            <p:nvPr/>
          </p:nvSpPr>
          <p:spPr>
            <a:xfrm>
              <a:off x="4320" y="2169"/>
              <a:ext cx="289" cy="369"/>
            </a:xfrm>
            <a:prstGeom prst="rect">
              <a:avLst/>
            </a:prstGeom>
            <a:noFill/>
            <a:ln w="9525">
              <a:noFill/>
            </a:ln>
          </p:spPr>
          <p:txBody>
            <a:bodyPr wrap="none" anchor="t">
              <a:spAutoFit/>
            </a:bodyPr>
            <a:lstStyle/>
            <a:p>
              <a:pPr defTabSz="1219200"/>
              <a:r>
                <a:rPr lang="en-US" altLang="zh-CN" sz="3195" b="1" i="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X</a:t>
              </a:r>
            </a:p>
          </p:txBody>
        </p:sp>
        <p:grpSp>
          <p:nvGrpSpPr>
            <p:cNvPr id="15368" name="Group 10"/>
            <p:cNvGrpSpPr/>
            <p:nvPr/>
          </p:nvGrpSpPr>
          <p:grpSpPr>
            <a:xfrm>
              <a:off x="672" y="1344"/>
              <a:ext cx="3330" cy="1632"/>
              <a:chOff x="672" y="1344"/>
              <a:chExt cx="3330" cy="1632"/>
            </a:xfrm>
          </p:grpSpPr>
          <p:grpSp>
            <p:nvGrpSpPr>
              <p:cNvPr id="15369" name="Group 11"/>
              <p:cNvGrpSpPr/>
              <p:nvPr/>
            </p:nvGrpSpPr>
            <p:grpSpPr>
              <a:xfrm>
                <a:off x="1480" y="1344"/>
                <a:ext cx="366" cy="240"/>
                <a:chOff x="1480" y="1344"/>
                <a:chExt cx="366" cy="240"/>
              </a:xfrm>
            </p:grpSpPr>
            <p:sp>
              <p:nvSpPr>
                <p:cNvPr id="15370" name="Oval 12"/>
                <p:cNvSpPr/>
                <p:nvPr/>
              </p:nvSpPr>
              <p:spPr>
                <a:xfrm>
                  <a:off x="1480" y="1344"/>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71" name="Oval 13"/>
                <p:cNvSpPr/>
                <p:nvPr/>
              </p:nvSpPr>
              <p:spPr>
                <a:xfrm>
                  <a:off x="1750" y="1488"/>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nvGrpSpPr>
              <p:cNvPr id="15372" name="Group 14"/>
              <p:cNvGrpSpPr/>
              <p:nvPr/>
            </p:nvGrpSpPr>
            <p:grpSpPr>
              <a:xfrm>
                <a:off x="941" y="1460"/>
                <a:ext cx="366" cy="378"/>
                <a:chOff x="941" y="1460"/>
                <a:chExt cx="366" cy="378"/>
              </a:xfrm>
            </p:grpSpPr>
            <p:sp>
              <p:nvSpPr>
                <p:cNvPr id="15373" name="Oval 15"/>
                <p:cNvSpPr/>
                <p:nvPr/>
              </p:nvSpPr>
              <p:spPr>
                <a:xfrm>
                  <a:off x="1211" y="146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74" name="Oval 16"/>
                <p:cNvSpPr/>
                <p:nvPr/>
              </p:nvSpPr>
              <p:spPr>
                <a:xfrm>
                  <a:off x="941" y="1742"/>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5375" name="Oval 17"/>
              <p:cNvSpPr/>
              <p:nvPr/>
            </p:nvSpPr>
            <p:spPr>
              <a:xfrm>
                <a:off x="672"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5376" name="Group 18"/>
              <p:cNvGrpSpPr/>
              <p:nvPr/>
            </p:nvGrpSpPr>
            <p:grpSpPr>
              <a:xfrm>
                <a:off x="2019" y="1776"/>
                <a:ext cx="1983" cy="1200"/>
                <a:chOff x="2019" y="1776"/>
                <a:chExt cx="1983" cy="1200"/>
              </a:xfrm>
            </p:grpSpPr>
            <p:sp>
              <p:nvSpPr>
                <p:cNvPr id="15377" name="Oval 19"/>
                <p:cNvSpPr/>
                <p:nvPr/>
              </p:nvSpPr>
              <p:spPr>
                <a:xfrm>
                  <a:off x="2019" y="1776"/>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78" name="Oval 20"/>
                <p:cNvSpPr/>
                <p:nvPr/>
              </p:nvSpPr>
              <p:spPr>
                <a:xfrm>
                  <a:off x="2289"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79" name="Oval 21"/>
                <p:cNvSpPr/>
                <p:nvPr/>
              </p:nvSpPr>
              <p:spPr>
                <a:xfrm>
                  <a:off x="2558" y="240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80" name="Oval 22"/>
                <p:cNvSpPr/>
                <p:nvPr/>
              </p:nvSpPr>
              <p:spPr>
                <a:xfrm>
                  <a:off x="2828" y="2702"/>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81" name="Oval 23"/>
                <p:cNvSpPr/>
                <p:nvPr/>
              </p:nvSpPr>
              <p:spPr>
                <a:xfrm>
                  <a:off x="3097" y="288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82" name="Oval 24"/>
                <p:cNvSpPr/>
                <p:nvPr/>
              </p:nvSpPr>
              <p:spPr>
                <a:xfrm>
                  <a:off x="3367" y="2784"/>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83" name="Oval 25"/>
                <p:cNvSpPr/>
                <p:nvPr/>
              </p:nvSpPr>
              <p:spPr>
                <a:xfrm>
                  <a:off x="3636" y="2530"/>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5384" name="Oval 26"/>
                <p:cNvSpPr/>
                <p:nvPr/>
              </p:nvSpPr>
              <p:spPr>
                <a:xfrm>
                  <a:off x="3906" y="2121"/>
                  <a:ext cx="96" cy="96"/>
                </a:xfrm>
                <a:prstGeom prst="ellipse">
                  <a:avLst/>
                </a:prstGeom>
                <a:solidFill>
                  <a:srgbClr val="FF0000"/>
                </a:solidFill>
                <a:ln w="9525" cap="flat" cmpd="sng">
                  <a:solidFill>
                    <a:srgbClr val="FFFF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15385" name="Text Box 27"/>
            <p:cNvSpPr txBox="1"/>
            <p:nvPr/>
          </p:nvSpPr>
          <p:spPr>
            <a:xfrm>
              <a:off x="4396" y="2505"/>
              <a:ext cx="914" cy="291"/>
            </a:xfrm>
            <a:prstGeom prst="rect">
              <a:avLst/>
            </a:prstGeom>
            <a:noFill/>
            <a:ln w="9525">
              <a:noFill/>
            </a:ln>
          </p:spPr>
          <p:txBody>
            <a:bodyPr wrap="none" anchor="t">
              <a:spAutoFit/>
            </a:bodyPr>
            <a:lstStyle/>
            <a:p>
              <a:pPr defTabSz="1219200"/>
              <a:r>
                <a:rPr lang="zh-CN" altLang="en-US" sz="2395" b="1" kern="0" dirty="0">
                  <a:solidFill>
                    <a:srgbClr val="E519E3"/>
                  </a:solidFill>
                  <a:latin typeface="Arial" panose="020B0604020202020204" pitchFamily="34" charset="0"/>
                  <a:ea typeface="思源黑体 CN Medium" panose="020B0600000000000000" pitchFamily="34" charset="-122"/>
                  <a:sym typeface="Arial" panose="020B0604020202020204" pitchFamily="34" charset="0"/>
                </a:rPr>
                <a:t>平衡位置</a:t>
              </a:r>
            </a:p>
          </p:txBody>
        </p:sp>
        <p:sp>
          <p:nvSpPr>
            <p:cNvPr id="15386" name="Text Box 28"/>
            <p:cNvSpPr txBox="1"/>
            <p:nvPr/>
          </p:nvSpPr>
          <p:spPr>
            <a:xfrm>
              <a:off x="405" y="2083"/>
              <a:ext cx="318" cy="369"/>
            </a:xfrm>
            <a:prstGeom prst="rect">
              <a:avLst/>
            </a:prstGeom>
            <a:noFill/>
            <a:ln w="9525">
              <a:noFill/>
            </a:ln>
          </p:spPr>
          <p:txBody>
            <a:bodyPr wrap="none" anchor="t">
              <a:spAutoFit/>
            </a:bodyPr>
            <a:lstStyle/>
            <a:p>
              <a:pPr defTabSz="1219200"/>
              <a:r>
                <a:rPr lang="en-US" altLang="zh-CN" sz="3195" b="1"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O</a:t>
              </a:r>
            </a:p>
          </p:txBody>
        </p:sp>
      </p:grpSp>
      <p:sp>
        <p:nvSpPr>
          <p:cNvPr id="10269" name="Freeform 29"/>
          <p:cNvSpPr/>
          <p:nvPr/>
        </p:nvSpPr>
        <p:spPr>
          <a:xfrm>
            <a:off x="2879326" y="3253172"/>
            <a:ext cx="5168805" cy="2432379"/>
          </a:xfrm>
          <a:custGeom>
            <a:avLst/>
            <a:gdLst/>
            <a:ahLst/>
            <a:cxnLst>
              <a:cxn ang="0">
                <a:pos x="0" y="2147483647"/>
              </a:cxn>
              <a:cxn ang="0">
                <a:pos x="2147483647" y="0"/>
              </a:cxn>
              <a:cxn ang="0">
                <a:pos x="2147483647" y="2147483647"/>
              </a:cxn>
              <a:cxn ang="0">
                <a:pos x="2147483647" y="2147483647"/>
              </a:cxn>
              <a:cxn ang="0">
                <a:pos x="2147483647" y="2147483647"/>
              </a:cxn>
            </a:cxnLst>
            <a:rect l="0" t="0" r="0" b="0"/>
            <a:pathLst>
              <a:path w="3264" h="1536">
                <a:moveTo>
                  <a:pt x="0" y="768"/>
                </a:moveTo>
                <a:cubicBezTo>
                  <a:pt x="272" y="384"/>
                  <a:pt x="544" y="0"/>
                  <a:pt x="816" y="0"/>
                </a:cubicBezTo>
                <a:cubicBezTo>
                  <a:pt x="1088" y="0"/>
                  <a:pt x="1360" y="512"/>
                  <a:pt x="1632" y="768"/>
                </a:cubicBezTo>
                <a:cubicBezTo>
                  <a:pt x="1904" y="1024"/>
                  <a:pt x="2176" y="1536"/>
                  <a:pt x="2448" y="1536"/>
                </a:cubicBezTo>
                <a:cubicBezTo>
                  <a:pt x="2720" y="1536"/>
                  <a:pt x="2992" y="1152"/>
                  <a:pt x="3264" y="768"/>
                </a:cubicBezTo>
              </a:path>
            </a:pathLst>
          </a:custGeom>
          <a:noFill/>
          <a:ln w="38100" cap="flat" cmpd="sng">
            <a:solidFill>
              <a:srgbClr val="9900CC"/>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0" name="Line 30"/>
          <p:cNvSpPr/>
          <p:nvPr/>
        </p:nvSpPr>
        <p:spPr>
          <a:xfrm flipV="1">
            <a:off x="3724957" y="3438451"/>
            <a:ext cx="0" cy="1064165"/>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1" name="Line 31"/>
          <p:cNvSpPr/>
          <p:nvPr/>
        </p:nvSpPr>
        <p:spPr>
          <a:xfrm flipV="1">
            <a:off x="4181028" y="3286427"/>
            <a:ext cx="0" cy="1216189"/>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2" name="Line 32"/>
          <p:cNvSpPr/>
          <p:nvPr/>
        </p:nvSpPr>
        <p:spPr>
          <a:xfrm flipV="1">
            <a:off x="4614929" y="3514463"/>
            <a:ext cx="0" cy="988155"/>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3" name="Line 33"/>
          <p:cNvSpPr/>
          <p:nvPr/>
        </p:nvSpPr>
        <p:spPr>
          <a:xfrm flipV="1">
            <a:off x="5039328" y="3938863"/>
            <a:ext cx="0" cy="563755"/>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0274" name="Line 34"/>
          <p:cNvSpPr/>
          <p:nvPr/>
        </p:nvSpPr>
        <p:spPr>
          <a:xfrm flipV="1">
            <a:off x="3344897" y="3894524"/>
            <a:ext cx="0" cy="608095"/>
          </a:xfrm>
          <a:prstGeom prst="line">
            <a:avLst/>
          </a:prstGeom>
          <a:ln w="38100" cap="flat" cmpd="sng">
            <a:solidFill>
              <a:schemeClr val="tx1"/>
            </a:solidFill>
            <a:prstDash val="solid"/>
            <a:round/>
            <a:headEnd type="none" w="med" len="med"/>
            <a:tailEnd type="triangl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7" name="Group 35"/>
          <p:cNvGrpSpPr/>
          <p:nvPr/>
        </p:nvGrpSpPr>
        <p:grpSpPr>
          <a:xfrm>
            <a:off x="5894462" y="4502618"/>
            <a:ext cx="1684929" cy="1216189"/>
            <a:chOff x="2618" y="2160"/>
            <a:chExt cx="1064" cy="768"/>
          </a:xfrm>
        </p:grpSpPr>
        <p:sp>
          <p:nvSpPr>
            <p:cNvPr id="15394" name="Line 36"/>
            <p:cNvSpPr/>
            <p:nvPr/>
          </p:nvSpPr>
          <p:spPr>
            <a:xfrm flipV="1">
              <a:off x="2618" y="2160"/>
              <a:ext cx="0" cy="336"/>
            </a:xfrm>
            <a:prstGeom prst="line">
              <a:avLst/>
            </a:prstGeom>
            <a:ln w="38100" cap="flat" cmpd="sng">
              <a:solidFill>
                <a:schemeClr val="tx1"/>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95" name="Line 37"/>
            <p:cNvSpPr/>
            <p:nvPr/>
          </p:nvSpPr>
          <p:spPr>
            <a:xfrm flipV="1">
              <a:off x="2880" y="2160"/>
              <a:ext cx="0" cy="624"/>
            </a:xfrm>
            <a:prstGeom prst="line">
              <a:avLst/>
            </a:prstGeom>
            <a:ln w="38100" cap="flat" cmpd="sng">
              <a:solidFill>
                <a:schemeClr val="tx1"/>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96" name="Line 38"/>
            <p:cNvSpPr/>
            <p:nvPr/>
          </p:nvSpPr>
          <p:spPr>
            <a:xfrm flipV="1">
              <a:off x="3154" y="2160"/>
              <a:ext cx="0" cy="768"/>
            </a:xfrm>
            <a:prstGeom prst="line">
              <a:avLst/>
            </a:prstGeom>
            <a:ln w="38100" cap="flat" cmpd="sng">
              <a:solidFill>
                <a:schemeClr val="tx1"/>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97" name="Line 39"/>
            <p:cNvSpPr/>
            <p:nvPr/>
          </p:nvSpPr>
          <p:spPr>
            <a:xfrm flipV="1">
              <a:off x="3428" y="2160"/>
              <a:ext cx="0" cy="672"/>
            </a:xfrm>
            <a:prstGeom prst="line">
              <a:avLst/>
            </a:prstGeom>
            <a:ln w="38100" cap="flat" cmpd="sng">
              <a:solidFill>
                <a:schemeClr val="tx1"/>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5398" name="Line 40"/>
            <p:cNvSpPr/>
            <p:nvPr/>
          </p:nvSpPr>
          <p:spPr>
            <a:xfrm flipV="1">
              <a:off x="3682" y="2160"/>
              <a:ext cx="0" cy="432"/>
            </a:xfrm>
            <a:prstGeom prst="line">
              <a:avLst/>
            </a:prstGeom>
            <a:ln w="38100" cap="flat" cmpd="sng">
              <a:solidFill>
                <a:schemeClr val="tx1"/>
              </a:solidFill>
              <a:prstDash val="solid"/>
              <a:round/>
              <a:headEnd type="triangle" w="med" len="med"/>
              <a:tailEnd type="none" w="med" len="med"/>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40" name="文本框 39"/>
          <p:cNvSpPr txBox="1"/>
          <p:nvPr/>
        </p:nvSpPr>
        <p:spPr>
          <a:xfrm>
            <a:off x="1475014" y="369102"/>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一、波的图象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74"/>
                                        </p:tgtEl>
                                        <p:attrNameLst>
                                          <p:attrName>style.visibility</p:attrName>
                                        </p:attrNameLst>
                                      </p:cBhvr>
                                      <p:to>
                                        <p:strVal val="visible"/>
                                      </p:to>
                                    </p:set>
                                    <p:animEffect transition="in" filter="wipe(down)">
                                      <p:cBhvr>
                                        <p:cTn id="12" dur="500"/>
                                        <p:tgtEl>
                                          <p:spTgt spid="102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70"/>
                                        </p:tgtEl>
                                        <p:attrNameLst>
                                          <p:attrName>style.visibility</p:attrName>
                                        </p:attrNameLst>
                                      </p:cBhvr>
                                      <p:to>
                                        <p:strVal val="visible"/>
                                      </p:to>
                                    </p:set>
                                    <p:animEffect transition="in" filter="wipe(down)">
                                      <p:cBhvr>
                                        <p:cTn id="17" dur="500"/>
                                        <p:tgtEl>
                                          <p:spTgt spid="1027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271"/>
                                        </p:tgtEl>
                                        <p:attrNameLst>
                                          <p:attrName>style.visibility</p:attrName>
                                        </p:attrNameLst>
                                      </p:cBhvr>
                                      <p:to>
                                        <p:strVal val="visible"/>
                                      </p:to>
                                    </p:set>
                                    <p:animEffect transition="in" filter="wipe(down)">
                                      <p:cBhvr>
                                        <p:cTn id="22" dur="500"/>
                                        <p:tgtEl>
                                          <p:spTgt spid="1027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0272"/>
                                        </p:tgtEl>
                                        <p:attrNameLst>
                                          <p:attrName>style.visibility</p:attrName>
                                        </p:attrNameLst>
                                      </p:cBhvr>
                                      <p:to>
                                        <p:strVal val="visible"/>
                                      </p:to>
                                    </p:set>
                                    <p:animEffect transition="in" filter="wipe(down)">
                                      <p:cBhvr>
                                        <p:cTn id="27" dur="500"/>
                                        <p:tgtEl>
                                          <p:spTgt spid="1027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0273"/>
                                        </p:tgtEl>
                                        <p:attrNameLst>
                                          <p:attrName>style.visibility</p:attrName>
                                        </p:attrNameLst>
                                      </p:cBhvr>
                                      <p:to>
                                        <p:strVal val="visible"/>
                                      </p:to>
                                    </p:set>
                                    <p:animEffect transition="in" filter="wipe(down)">
                                      <p:cBhvr>
                                        <p:cTn id="32" dur="500"/>
                                        <p:tgtEl>
                                          <p:spTgt spid="1027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269"/>
                                        </p:tgtEl>
                                        <p:attrNameLst>
                                          <p:attrName>style.visibility</p:attrName>
                                        </p:attrNameLst>
                                      </p:cBhvr>
                                      <p:to>
                                        <p:strVal val="visible"/>
                                      </p:to>
                                    </p:set>
                                    <p:animEffect transition="in" filter="wipe(left)">
                                      <p:cBhvr>
                                        <p:cTn id="42" dur="500"/>
                                        <p:tgtEl>
                                          <p:spTgt spid="1026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10243">
                                            <p:txEl>
                                              <p:pRg st="0" end="0"/>
                                            </p:txEl>
                                          </p:spTgt>
                                        </p:tgtEl>
                                        <p:attrNameLst>
                                          <p:attrName>style.visibility</p:attrName>
                                        </p:attrNameLst>
                                      </p:cBhvr>
                                      <p:to>
                                        <p:strVal val="visible"/>
                                      </p:to>
                                    </p:set>
                                    <p:anim calcmode="lin" valueType="num">
                                      <p:cBhvr additive="base">
                                        <p:cTn id="47"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p:nvPr/>
        </p:nvSpPr>
        <p:spPr>
          <a:xfrm>
            <a:off x="660400" y="1213695"/>
            <a:ext cx="2514725" cy="461665"/>
          </a:xfrm>
          <a:prstGeom prst="rect">
            <a:avLst/>
          </a:prstGeom>
          <a:noFill/>
          <a:ln w="9525">
            <a:noFill/>
          </a:ln>
        </p:spPr>
        <p:txBody>
          <a:bodyPr anchor="t">
            <a:spAutoFit/>
          </a:bodyPr>
          <a:lstStyle/>
          <a:p>
            <a:pPr defTabSz="1219200"/>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4</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．简谐波</a:t>
            </a:r>
          </a:p>
        </p:txBody>
      </p:sp>
      <p:sp>
        <p:nvSpPr>
          <p:cNvPr id="81925" name="Rectangle 5"/>
          <p:cNvSpPr/>
          <p:nvPr/>
        </p:nvSpPr>
        <p:spPr>
          <a:xfrm>
            <a:off x="469444" y="1789278"/>
            <a:ext cx="4758034" cy="400110"/>
          </a:xfrm>
          <a:prstGeom prst="rect">
            <a:avLst/>
          </a:prstGeom>
          <a:noFill/>
          <a:ln w="9525">
            <a:noFill/>
          </a:ln>
        </p:spPr>
        <p:txBody>
          <a:bodyPr wrap="none" anchor="t">
            <a:spAutoFit/>
          </a:bodyPr>
          <a:lstStyle/>
          <a:p>
            <a:pPr defTabSz="1219200"/>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（1）简谐运动在介质中传播形成简谐波.</a:t>
            </a:r>
          </a:p>
        </p:txBody>
      </p:sp>
      <p:sp>
        <p:nvSpPr>
          <p:cNvPr id="81926" name="Rectangle 6"/>
          <p:cNvSpPr/>
          <p:nvPr/>
        </p:nvSpPr>
        <p:spPr>
          <a:xfrm>
            <a:off x="463108" y="2364117"/>
            <a:ext cx="5527475" cy="400110"/>
          </a:xfrm>
          <a:prstGeom prst="rect">
            <a:avLst/>
          </a:prstGeom>
          <a:noFill/>
          <a:ln w="9525">
            <a:noFill/>
          </a:ln>
        </p:spPr>
        <p:txBody>
          <a:bodyPr wrap="none" anchor="t">
            <a:spAutoFit/>
          </a:bodyPr>
          <a:lstStyle/>
          <a:p>
            <a:pPr defTabSz="1219200">
              <a:spcBef>
                <a:spcPct val="50000"/>
              </a:spcBef>
            </a:pP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（2）简谐波的图象是正弦曲线（或余弦曲线）.</a:t>
            </a:r>
          </a:p>
        </p:txBody>
      </p:sp>
      <p:sp>
        <p:nvSpPr>
          <p:cNvPr id="81927" name="Rectangle 7"/>
          <p:cNvSpPr/>
          <p:nvPr/>
        </p:nvSpPr>
        <p:spPr>
          <a:xfrm>
            <a:off x="469444" y="2938957"/>
            <a:ext cx="4758034" cy="400110"/>
          </a:xfrm>
          <a:prstGeom prst="rect">
            <a:avLst/>
          </a:prstGeom>
          <a:noFill/>
          <a:ln w="9525">
            <a:noFill/>
          </a:ln>
        </p:spPr>
        <p:txBody>
          <a:bodyPr wrap="none" anchor="t">
            <a:spAutoFit/>
          </a:bodyPr>
          <a:lstStyle/>
          <a:p>
            <a:pPr defTabSz="1219200"/>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（3）简谐波是一种最基本、最简单的波.</a:t>
            </a:r>
          </a:p>
        </p:txBody>
      </p:sp>
      <p:grpSp>
        <p:nvGrpSpPr>
          <p:cNvPr id="16389" name="Group 16"/>
          <p:cNvGrpSpPr/>
          <p:nvPr/>
        </p:nvGrpSpPr>
        <p:grpSpPr>
          <a:xfrm>
            <a:off x="3175125" y="3825138"/>
            <a:ext cx="5254318" cy="2011147"/>
            <a:chOff x="1158" y="2432"/>
            <a:chExt cx="3318" cy="1270"/>
          </a:xfrm>
        </p:grpSpPr>
        <p:sp>
          <p:nvSpPr>
            <p:cNvPr id="16390" name="Freeform 9"/>
            <p:cNvSpPr/>
            <p:nvPr/>
          </p:nvSpPr>
          <p:spPr>
            <a:xfrm>
              <a:off x="1430" y="2840"/>
              <a:ext cx="2585" cy="64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Lst>
              <a:rect l="0" t="0" r="0" b="0"/>
              <a:pathLst>
                <a:path w="10833" h="4000">
                  <a:moveTo>
                    <a:pt x="0" y="2000"/>
                  </a:moveTo>
                  <a:cubicBezTo>
                    <a:pt x="66" y="1883"/>
                    <a:pt x="133" y="1767"/>
                    <a:pt x="200" y="1653"/>
                  </a:cubicBezTo>
                  <a:cubicBezTo>
                    <a:pt x="267" y="1539"/>
                    <a:pt x="333" y="1425"/>
                    <a:pt x="400" y="1316"/>
                  </a:cubicBezTo>
                  <a:cubicBezTo>
                    <a:pt x="467" y="1207"/>
                    <a:pt x="533" y="1100"/>
                    <a:pt x="600" y="1000"/>
                  </a:cubicBezTo>
                  <a:cubicBezTo>
                    <a:pt x="667" y="900"/>
                    <a:pt x="733" y="803"/>
                    <a:pt x="800" y="714"/>
                  </a:cubicBezTo>
                  <a:cubicBezTo>
                    <a:pt x="867" y="625"/>
                    <a:pt x="933" y="542"/>
                    <a:pt x="1000" y="468"/>
                  </a:cubicBezTo>
                  <a:cubicBezTo>
                    <a:pt x="1067" y="394"/>
                    <a:pt x="1133" y="326"/>
                    <a:pt x="1200" y="268"/>
                  </a:cubicBezTo>
                  <a:cubicBezTo>
                    <a:pt x="1267" y="210"/>
                    <a:pt x="1333" y="161"/>
                    <a:pt x="1400" y="121"/>
                  </a:cubicBezTo>
                  <a:cubicBezTo>
                    <a:pt x="1467" y="81"/>
                    <a:pt x="1533" y="50"/>
                    <a:pt x="1600" y="30"/>
                  </a:cubicBezTo>
                  <a:cubicBezTo>
                    <a:pt x="1667" y="10"/>
                    <a:pt x="1733" y="0"/>
                    <a:pt x="1800" y="0"/>
                  </a:cubicBezTo>
                  <a:cubicBezTo>
                    <a:pt x="1867" y="0"/>
                    <a:pt x="1933" y="10"/>
                    <a:pt x="2000" y="30"/>
                  </a:cubicBezTo>
                  <a:cubicBezTo>
                    <a:pt x="2067" y="50"/>
                    <a:pt x="2133" y="81"/>
                    <a:pt x="2200" y="121"/>
                  </a:cubicBezTo>
                  <a:cubicBezTo>
                    <a:pt x="2267" y="161"/>
                    <a:pt x="2333" y="210"/>
                    <a:pt x="2400" y="268"/>
                  </a:cubicBezTo>
                  <a:cubicBezTo>
                    <a:pt x="2467" y="326"/>
                    <a:pt x="2533" y="394"/>
                    <a:pt x="2600" y="468"/>
                  </a:cubicBezTo>
                  <a:cubicBezTo>
                    <a:pt x="2667" y="542"/>
                    <a:pt x="2733" y="625"/>
                    <a:pt x="2800" y="714"/>
                  </a:cubicBezTo>
                  <a:cubicBezTo>
                    <a:pt x="2867" y="803"/>
                    <a:pt x="2933" y="900"/>
                    <a:pt x="3000" y="1000"/>
                  </a:cubicBezTo>
                  <a:cubicBezTo>
                    <a:pt x="3067" y="1100"/>
                    <a:pt x="3133" y="1207"/>
                    <a:pt x="3200" y="1316"/>
                  </a:cubicBezTo>
                  <a:cubicBezTo>
                    <a:pt x="3267" y="1425"/>
                    <a:pt x="3333" y="1539"/>
                    <a:pt x="3400" y="1653"/>
                  </a:cubicBezTo>
                  <a:cubicBezTo>
                    <a:pt x="3467" y="1767"/>
                    <a:pt x="3533" y="1884"/>
                    <a:pt x="3600" y="2000"/>
                  </a:cubicBezTo>
                  <a:cubicBezTo>
                    <a:pt x="3667" y="2116"/>
                    <a:pt x="3733" y="2233"/>
                    <a:pt x="3800" y="2347"/>
                  </a:cubicBezTo>
                  <a:cubicBezTo>
                    <a:pt x="3867" y="2461"/>
                    <a:pt x="3933" y="2575"/>
                    <a:pt x="4000" y="2684"/>
                  </a:cubicBezTo>
                  <a:cubicBezTo>
                    <a:pt x="4067" y="2793"/>
                    <a:pt x="4133" y="2900"/>
                    <a:pt x="4200" y="3000"/>
                  </a:cubicBezTo>
                  <a:cubicBezTo>
                    <a:pt x="4267" y="3100"/>
                    <a:pt x="4333" y="3196"/>
                    <a:pt x="4400" y="3285"/>
                  </a:cubicBezTo>
                  <a:cubicBezTo>
                    <a:pt x="4467" y="3374"/>
                    <a:pt x="4533" y="3458"/>
                    <a:pt x="4600" y="3532"/>
                  </a:cubicBezTo>
                  <a:cubicBezTo>
                    <a:pt x="4667" y="3606"/>
                    <a:pt x="4733" y="3674"/>
                    <a:pt x="4800" y="3732"/>
                  </a:cubicBezTo>
                  <a:cubicBezTo>
                    <a:pt x="4867" y="3790"/>
                    <a:pt x="4933" y="3839"/>
                    <a:pt x="5000" y="3879"/>
                  </a:cubicBezTo>
                  <a:cubicBezTo>
                    <a:pt x="5067" y="3919"/>
                    <a:pt x="5133" y="3950"/>
                    <a:pt x="5200" y="3970"/>
                  </a:cubicBezTo>
                  <a:cubicBezTo>
                    <a:pt x="5267" y="3990"/>
                    <a:pt x="5333" y="4000"/>
                    <a:pt x="5400" y="4000"/>
                  </a:cubicBezTo>
                  <a:cubicBezTo>
                    <a:pt x="5467" y="4000"/>
                    <a:pt x="5533" y="3990"/>
                    <a:pt x="5600" y="3970"/>
                  </a:cubicBezTo>
                  <a:cubicBezTo>
                    <a:pt x="5667" y="3950"/>
                    <a:pt x="5733" y="3919"/>
                    <a:pt x="5800" y="3879"/>
                  </a:cubicBezTo>
                  <a:cubicBezTo>
                    <a:pt x="5867" y="3839"/>
                    <a:pt x="5933" y="3790"/>
                    <a:pt x="6000" y="3732"/>
                  </a:cubicBezTo>
                  <a:cubicBezTo>
                    <a:pt x="6067" y="3674"/>
                    <a:pt x="6133" y="3606"/>
                    <a:pt x="6200" y="3532"/>
                  </a:cubicBezTo>
                  <a:cubicBezTo>
                    <a:pt x="6267" y="3458"/>
                    <a:pt x="6333" y="3375"/>
                    <a:pt x="6400" y="3286"/>
                  </a:cubicBezTo>
                  <a:cubicBezTo>
                    <a:pt x="6467" y="3197"/>
                    <a:pt x="6533" y="3100"/>
                    <a:pt x="6600" y="3000"/>
                  </a:cubicBezTo>
                  <a:cubicBezTo>
                    <a:pt x="6667" y="2900"/>
                    <a:pt x="6733" y="2793"/>
                    <a:pt x="6800" y="2684"/>
                  </a:cubicBezTo>
                  <a:cubicBezTo>
                    <a:pt x="6867" y="2575"/>
                    <a:pt x="6933" y="2462"/>
                    <a:pt x="7000" y="2348"/>
                  </a:cubicBezTo>
                  <a:cubicBezTo>
                    <a:pt x="7067" y="2234"/>
                    <a:pt x="7133" y="2116"/>
                    <a:pt x="7200" y="2000"/>
                  </a:cubicBezTo>
                  <a:cubicBezTo>
                    <a:pt x="7267" y="1884"/>
                    <a:pt x="7333" y="1767"/>
                    <a:pt x="7400" y="1653"/>
                  </a:cubicBezTo>
                  <a:cubicBezTo>
                    <a:pt x="7467" y="1539"/>
                    <a:pt x="7533" y="1425"/>
                    <a:pt x="7600" y="1316"/>
                  </a:cubicBezTo>
                  <a:cubicBezTo>
                    <a:pt x="7667" y="1207"/>
                    <a:pt x="7733" y="1100"/>
                    <a:pt x="7800" y="1000"/>
                  </a:cubicBezTo>
                  <a:cubicBezTo>
                    <a:pt x="7867" y="900"/>
                    <a:pt x="7933" y="804"/>
                    <a:pt x="8000" y="715"/>
                  </a:cubicBezTo>
                  <a:cubicBezTo>
                    <a:pt x="8067" y="626"/>
                    <a:pt x="8133" y="542"/>
                    <a:pt x="8200" y="468"/>
                  </a:cubicBezTo>
                  <a:cubicBezTo>
                    <a:pt x="8267" y="394"/>
                    <a:pt x="8333" y="326"/>
                    <a:pt x="8400" y="268"/>
                  </a:cubicBezTo>
                  <a:cubicBezTo>
                    <a:pt x="8467" y="210"/>
                    <a:pt x="8533" y="161"/>
                    <a:pt x="8600" y="121"/>
                  </a:cubicBezTo>
                  <a:cubicBezTo>
                    <a:pt x="8667" y="81"/>
                    <a:pt x="8733" y="50"/>
                    <a:pt x="8800" y="30"/>
                  </a:cubicBezTo>
                  <a:cubicBezTo>
                    <a:pt x="8867" y="10"/>
                    <a:pt x="8933" y="0"/>
                    <a:pt x="9000" y="0"/>
                  </a:cubicBezTo>
                  <a:cubicBezTo>
                    <a:pt x="9067" y="0"/>
                    <a:pt x="9133" y="10"/>
                    <a:pt x="9200" y="30"/>
                  </a:cubicBezTo>
                  <a:cubicBezTo>
                    <a:pt x="9267" y="50"/>
                    <a:pt x="9333" y="80"/>
                    <a:pt x="9400" y="120"/>
                  </a:cubicBezTo>
                  <a:cubicBezTo>
                    <a:pt x="9467" y="160"/>
                    <a:pt x="9533" y="210"/>
                    <a:pt x="9600" y="268"/>
                  </a:cubicBezTo>
                  <a:cubicBezTo>
                    <a:pt x="9667" y="326"/>
                    <a:pt x="9733" y="394"/>
                    <a:pt x="9800" y="468"/>
                  </a:cubicBezTo>
                  <a:cubicBezTo>
                    <a:pt x="9867" y="542"/>
                    <a:pt x="9933" y="625"/>
                    <a:pt x="10000" y="714"/>
                  </a:cubicBezTo>
                  <a:cubicBezTo>
                    <a:pt x="10067" y="803"/>
                    <a:pt x="10133" y="900"/>
                    <a:pt x="10200" y="1000"/>
                  </a:cubicBezTo>
                  <a:cubicBezTo>
                    <a:pt x="10267" y="1100"/>
                    <a:pt x="10333" y="1206"/>
                    <a:pt x="10400" y="1315"/>
                  </a:cubicBezTo>
                  <a:cubicBezTo>
                    <a:pt x="10467" y="1424"/>
                    <a:pt x="10533" y="1538"/>
                    <a:pt x="10600" y="1652"/>
                  </a:cubicBezTo>
                  <a:cubicBezTo>
                    <a:pt x="10667" y="1766"/>
                    <a:pt x="10767" y="1941"/>
                    <a:pt x="10800" y="1999"/>
                  </a:cubicBezTo>
                  <a:cubicBezTo>
                    <a:pt x="10833" y="2057"/>
                    <a:pt x="10816" y="2028"/>
                    <a:pt x="10800" y="1999"/>
                  </a:cubicBezTo>
                </a:path>
              </a:pathLst>
            </a:custGeom>
            <a:noFill/>
            <a:ln w="25400" cap="flat" cmpd="sng">
              <a:solidFill>
                <a:srgbClr val="00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6391" name="Line 10"/>
            <p:cNvSpPr/>
            <p:nvPr/>
          </p:nvSpPr>
          <p:spPr>
            <a:xfrm>
              <a:off x="1430" y="3158"/>
              <a:ext cx="2948" cy="0"/>
            </a:xfrm>
            <a:prstGeom prst="line">
              <a:avLst/>
            </a:prstGeom>
            <a:ln w="25400" cap="flat" cmpd="sng">
              <a:solidFill>
                <a:schemeClr val="tx1"/>
              </a:solidFill>
              <a:prstDash val="solid"/>
              <a:round/>
              <a:headEnd type="none" w="med" len="med"/>
              <a:tailEnd type="stealth" w="med"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392" name="Line 11"/>
            <p:cNvSpPr/>
            <p:nvPr/>
          </p:nvSpPr>
          <p:spPr>
            <a:xfrm flipV="1">
              <a:off x="1430" y="2568"/>
              <a:ext cx="0" cy="1134"/>
            </a:xfrm>
            <a:prstGeom prst="line">
              <a:avLst/>
            </a:prstGeom>
            <a:ln w="25400" cap="flat" cmpd="sng">
              <a:solidFill>
                <a:schemeClr val="tx1"/>
              </a:solidFill>
              <a:prstDash val="solid"/>
              <a:round/>
              <a:headEnd type="none" w="med" len="med"/>
              <a:tailEnd type="stealth" w="med"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6393" name="Rectangle 12"/>
            <p:cNvSpPr/>
            <p:nvPr/>
          </p:nvSpPr>
          <p:spPr>
            <a:xfrm>
              <a:off x="1430" y="2432"/>
              <a:ext cx="632" cy="330"/>
            </a:xfrm>
            <a:prstGeom prst="rect">
              <a:avLst/>
            </a:prstGeom>
            <a:noFill/>
            <a:ln w="9525">
              <a:noFill/>
            </a:ln>
          </p:spPr>
          <p:txBody>
            <a:bodyPr wrap="none" anchor="t">
              <a:spAutoFit/>
            </a:bodyPr>
            <a:lstStyle/>
            <a:p>
              <a:pPr defTabSz="1219200"/>
              <a:r>
                <a:rPr lang="en-US" altLang="zh-CN" sz="2795" b="1" i="1"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y/cm</a:t>
              </a:r>
            </a:p>
          </p:txBody>
        </p:sp>
        <p:sp>
          <p:nvSpPr>
            <p:cNvPr id="16394" name="Rectangle 13"/>
            <p:cNvSpPr/>
            <p:nvPr/>
          </p:nvSpPr>
          <p:spPr>
            <a:xfrm>
              <a:off x="3970" y="3158"/>
              <a:ext cx="506" cy="330"/>
            </a:xfrm>
            <a:prstGeom prst="rect">
              <a:avLst/>
            </a:prstGeom>
            <a:noFill/>
            <a:ln w="9525">
              <a:noFill/>
            </a:ln>
          </p:spPr>
          <p:txBody>
            <a:bodyPr wrap="none" anchor="t">
              <a:spAutoFit/>
            </a:bodyPr>
            <a:lstStyle/>
            <a:p>
              <a:pPr defTabSz="1219200"/>
              <a:r>
                <a:rPr lang="en-US" altLang="zh-CN" sz="2795" b="1" i="1"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x/m</a:t>
              </a:r>
            </a:p>
          </p:txBody>
        </p:sp>
        <p:sp>
          <p:nvSpPr>
            <p:cNvPr id="16395" name="Rectangle 14"/>
            <p:cNvSpPr/>
            <p:nvPr/>
          </p:nvSpPr>
          <p:spPr>
            <a:xfrm>
              <a:off x="1158" y="2976"/>
              <a:ext cx="242" cy="330"/>
            </a:xfrm>
            <a:prstGeom prst="rect">
              <a:avLst/>
            </a:prstGeom>
            <a:noFill/>
            <a:ln w="9525">
              <a:noFill/>
            </a:ln>
          </p:spPr>
          <p:txBody>
            <a:bodyPr wrap="none" anchor="t">
              <a:spAutoFit/>
            </a:bodyPr>
            <a:lstStyle/>
            <a:p>
              <a:pPr defTabSz="1219200"/>
              <a:r>
                <a:rPr lang="en-US" altLang="zh-CN" sz="2795" b="1" i="1" kern="0" dirty="0">
                  <a:solidFill>
                    <a:srgbClr val="E519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0</a:t>
              </a:r>
            </a:p>
          </p:txBody>
        </p:sp>
      </p:grpSp>
      <p:sp>
        <p:nvSpPr>
          <p:cNvPr id="13" name="文本框 12"/>
          <p:cNvSpPr txBox="1"/>
          <p:nvPr/>
        </p:nvSpPr>
        <p:spPr>
          <a:xfrm>
            <a:off x="1475014" y="369102"/>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一、波的图象</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linds(horizontal)">
                                      <p:cBhvr>
                                        <p:cTn id="7" dur="500"/>
                                        <p:tgtEl>
                                          <p:spTgt spid="819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5"/>
                                        </p:tgtEl>
                                        <p:attrNameLst>
                                          <p:attrName>style.visibility</p:attrName>
                                        </p:attrNameLst>
                                      </p:cBhvr>
                                      <p:to>
                                        <p:strVal val="visible"/>
                                      </p:to>
                                    </p:set>
                                    <p:animEffect transition="in" filter="blinds(horizontal)">
                                      <p:cBhvr>
                                        <p:cTn id="12" dur="500"/>
                                        <p:tgtEl>
                                          <p:spTgt spid="8192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6"/>
                                        </p:tgtEl>
                                        <p:attrNameLst>
                                          <p:attrName>style.visibility</p:attrName>
                                        </p:attrNameLst>
                                      </p:cBhvr>
                                      <p:to>
                                        <p:strVal val="visible"/>
                                      </p:to>
                                    </p:set>
                                    <p:animEffect transition="in" filter="blinds(horizontal)">
                                      <p:cBhvr>
                                        <p:cTn id="17" dur="500"/>
                                        <p:tgtEl>
                                          <p:spTgt spid="819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blinds(horizontal)">
                                      <p:cBhvr>
                                        <p:cTn id="22" dur="500"/>
                                        <p:tgtEl>
                                          <p:spTgt spid="81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6"/>
          <p:cNvSpPr/>
          <p:nvPr/>
        </p:nvSpPr>
        <p:spPr>
          <a:xfrm>
            <a:off x="478715" y="1831036"/>
            <a:ext cx="10147011" cy="400110"/>
          </a:xfrm>
          <a:prstGeom prst="rect">
            <a:avLst/>
          </a:prstGeom>
          <a:noFill/>
          <a:ln w="9525">
            <a:noFill/>
          </a:ln>
        </p:spPr>
        <p:txBody>
          <a:bodyPr wrap="square" anchor="t">
            <a:spAutoFit/>
          </a:bodyPr>
          <a:lstStyle/>
          <a:p>
            <a:pPr defTabSz="1219200">
              <a:spcBef>
                <a:spcPct val="20000"/>
              </a:spcBef>
            </a:pP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1</a:t>
            </a: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）波的图象表示某一时刻各个质点相对于平衡位置的位移.</a:t>
            </a:r>
          </a:p>
        </p:txBody>
      </p:sp>
      <p:sp>
        <p:nvSpPr>
          <p:cNvPr id="28687" name="Freeform 15"/>
          <p:cNvSpPr/>
          <p:nvPr/>
        </p:nvSpPr>
        <p:spPr>
          <a:xfrm>
            <a:off x="3231915" y="3578452"/>
            <a:ext cx="4091972" cy="1005573"/>
          </a:xfrm>
          <a:custGeom>
            <a:avLst/>
            <a:gdLst/>
            <a:ahLst/>
            <a:cxnLst>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10833" h="4000">
                <a:moveTo>
                  <a:pt x="0" y="3286"/>
                </a:moveTo>
                <a:cubicBezTo>
                  <a:pt x="66" y="3193"/>
                  <a:pt x="133" y="3100"/>
                  <a:pt x="200" y="3000"/>
                </a:cubicBezTo>
                <a:cubicBezTo>
                  <a:pt x="267" y="2900"/>
                  <a:pt x="333" y="2793"/>
                  <a:pt x="400" y="2684"/>
                </a:cubicBezTo>
                <a:cubicBezTo>
                  <a:pt x="467" y="2575"/>
                  <a:pt x="533" y="2461"/>
                  <a:pt x="600" y="2347"/>
                </a:cubicBezTo>
                <a:cubicBezTo>
                  <a:pt x="667" y="2233"/>
                  <a:pt x="733" y="2116"/>
                  <a:pt x="800" y="2000"/>
                </a:cubicBezTo>
                <a:cubicBezTo>
                  <a:pt x="867" y="1884"/>
                  <a:pt x="933" y="1767"/>
                  <a:pt x="1000" y="1653"/>
                </a:cubicBezTo>
                <a:cubicBezTo>
                  <a:pt x="1067" y="1539"/>
                  <a:pt x="1133" y="1425"/>
                  <a:pt x="1200" y="1316"/>
                </a:cubicBezTo>
                <a:cubicBezTo>
                  <a:pt x="1267" y="1207"/>
                  <a:pt x="1333" y="1100"/>
                  <a:pt x="1400" y="1000"/>
                </a:cubicBezTo>
                <a:cubicBezTo>
                  <a:pt x="1467" y="900"/>
                  <a:pt x="1533" y="803"/>
                  <a:pt x="1600" y="714"/>
                </a:cubicBezTo>
                <a:cubicBezTo>
                  <a:pt x="1667" y="625"/>
                  <a:pt x="1733" y="542"/>
                  <a:pt x="1800" y="468"/>
                </a:cubicBezTo>
                <a:cubicBezTo>
                  <a:pt x="1867" y="394"/>
                  <a:pt x="1933" y="326"/>
                  <a:pt x="2000" y="268"/>
                </a:cubicBezTo>
                <a:cubicBezTo>
                  <a:pt x="2067" y="210"/>
                  <a:pt x="2133" y="161"/>
                  <a:pt x="2200" y="121"/>
                </a:cubicBezTo>
                <a:cubicBezTo>
                  <a:pt x="2267" y="81"/>
                  <a:pt x="2333" y="50"/>
                  <a:pt x="2400" y="30"/>
                </a:cubicBezTo>
                <a:cubicBezTo>
                  <a:pt x="2467" y="10"/>
                  <a:pt x="2533" y="0"/>
                  <a:pt x="2600" y="0"/>
                </a:cubicBezTo>
                <a:cubicBezTo>
                  <a:pt x="2667" y="0"/>
                  <a:pt x="2733" y="10"/>
                  <a:pt x="2800" y="30"/>
                </a:cubicBezTo>
                <a:cubicBezTo>
                  <a:pt x="2867" y="50"/>
                  <a:pt x="2933" y="81"/>
                  <a:pt x="3000" y="121"/>
                </a:cubicBezTo>
                <a:cubicBezTo>
                  <a:pt x="3067" y="161"/>
                  <a:pt x="3133" y="210"/>
                  <a:pt x="3200" y="268"/>
                </a:cubicBezTo>
                <a:cubicBezTo>
                  <a:pt x="3267" y="326"/>
                  <a:pt x="3333" y="394"/>
                  <a:pt x="3400" y="468"/>
                </a:cubicBezTo>
                <a:cubicBezTo>
                  <a:pt x="3467" y="542"/>
                  <a:pt x="3533" y="625"/>
                  <a:pt x="3600" y="714"/>
                </a:cubicBezTo>
                <a:cubicBezTo>
                  <a:pt x="3667" y="803"/>
                  <a:pt x="3733" y="900"/>
                  <a:pt x="3800" y="1000"/>
                </a:cubicBezTo>
                <a:cubicBezTo>
                  <a:pt x="3867" y="1100"/>
                  <a:pt x="3933" y="1207"/>
                  <a:pt x="4000" y="1316"/>
                </a:cubicBezTo>
                <a:cubicBezTo>
                  <a:pt x="4067" y="1425"/>
                  <a:pt x="4133" y="1539"/>
                  <a:pt x="4200" y="1653"/>
                </a:cubicBezTo>
                <a:cubicBezTo>
                  <a:pt x="4267" y="1767"/>
                  <a:pt x="4333" y="1884"/>
                  <a:pt x="4400" y="2000"/>
                </a:cubicBezTo>
                <a:cubicBezTo>
                  <a:pt x="4467" y="2116"/>
                  <a:pt x="4533" y="2233"/>
                  <a:pt x="4600" y="2347"/>
                </a:cubicBezTo>
                <a:cubicBezTo>
                  <a:pt x="4667" y="2461"/>
                  <a:pt x="4733" y="2575"/>
                  <a:pt x="4800" y="2684"/>
                </a:cubicBezTo>
                <a:cubicBezTo>
                  <a:pt x="4867" y="2793"/>
                  <a:pt x="4933" y="2900"/>
                  <a:pt x="5000" y="3000"/>
                </a:cubicBezTo>
                <a:cubicBezTo>
                  <a:pt x="5067" y="3100"/>
                  <a:pt x="5133" y="3196"/>
                  <a:pt x="5200" y="3285"/>
                </a:cubicBezTo>
                <a:cubicBezTo>
                  <a:pt x="5267" y="3374"/>
                  <a:pt x="5333" y="3458"/>
                  <a:pt x="5400" y="3532"/>
                </a:cubicBezTo>
                <a:cubicBezTo>
                  <a:pt x="5467" y="3606"/>
                  <a:pt x="5533" y="3674"/>
                  <a:pt x="5600" y="3732"/>
                </a:cubicBezTo>
                <a:cubicBezTo>
                  <a:pt x="5667" y="3790"/>
                  <a:pt x="5733" y="3839"/>
                  <a:pt x="5800" y="3879"/>
                </a:cubicBezTo>
                <a:cubicBezTo>
                  <a:pt x="5867" y="3919"/>
                  <a:pt x="5933" y="3950"/>
                  <a:pt x="6000" y="3970"/>
                </a:cubicBezTo>
                <a:cubicBezTo>
                  <a:pt x="6067" y="3990"/>
                  <a:pt x="6133" y="4000"/>
                  <a:pt x="6200" y="4000"/>
                </a:cubicBezTo>
                <a:cubicBezTo>
                  <a:pt x="6267" y="4000"/>
                  <a:pt x="6333" y="3990"/>
                  <a:pt x="6400" y="3970"/>
                </a:cubicBezTo>
                <a:cubicBezTo>
                  <a:pt x="6467" y="3950"/>
                  <a:pt x="6533" y="3919"/>
                  <a:pt x="6600" y="3879"/>
                </a:cubicBezTo>
                <a:cubicBezTo>
                  <a:pt x="6667" y="3839"/>
                  <a:pt x="6733" y="3790"/>
                  <a:pt x="6800" y="3732"/>
                </a:cubicBezTo>
                <a:cubicBezTo>
                  <a:pt x="6867" y="3674"/>
                  <a:pt x="6933" y="3606"/>
                  <a:pt x="7000" y="3532"/>
                </a:cubicBezTo>
                <a:cubicBezTo>
                  <a:pt x="7067" y="3458"/>
                  <a:pt x="7133" y="3375"/>
                  <a:pt x="7200" y="3286"/>
                </a:cubicBezTo>
                <a:cubicBezTo>
                  <a:pt x="7267" y="3197"/>
                  <a:pt x="7333" y="3100"/>
                  <a:pt x="7400" y="3000"/>
                </a:cubicBezTo>
                <a:cubicBezTo>
                  <a:pt x="7467" y="2900"/>
                  <a:pt x="7533" y="2793"/>
                  <a:pt x="7600" y="2684"/>
                </a:cubicBezTo>
                <a:cubicBezTo>
                  <a:pt x="7667" y="2575"/>
                  <a:pt x="7733" y="2462"/>
                  <a:pt x="7800" y="2348"/>
                </a:cubicBezTo>
                <a:cubicBezTo>
                  <a:pt x="7867" y="2234"/>
                  <a:pt x="7933" y="2116"/>
                  <a:pt x="8000" y="2000"/>
                </a:cubicBezTo>
                <a:cubicBezTo>
                  <a:pt x="8067" y="1884"/>
                  <a:pt x="8133" y="1767"/>
                  <a:pt x="8200" y="1653"/>
                </a:cubicBezTo>
                <a:cubicBezTo>
                  <a:pt x="8267" y="1539"/>
                  <a:pt x="8333" y="1425"/>
                  <a:pt x="8400" y="1316"/>
                </a:cubicBezTo>
                <a:cubicBezTo>
                  <a:pt x="8467" y="1207"/>
                  <a:pt x="8533" y="1100"/>
                  <a:pt x="8600" y="1000"/>
                </a:cubicBezTo>
                <a:cubicBezTo>
                  <a:pt x="8667" y="900"/>
                  <a:pt x="8733" y="804"/>
                  <a:pt x="8800" y="715"/>
                </a:cubicBezTo>
                <a:cubicBezTo>
                  <a:pt x="8867" y="626"/>
                  <a:pt x="8933" y="542"/>
                  <a:pt x="9000" y="468"/>
                </a:cubicBezTo>
                <a:cubicBezTo>
                  <a:pt x="9067" y="394"/>
                  <a:pt x="9133" y="326"/>
                  <a:pt x="9200" y="268"/>
                </a:cubicBezTo>
                <a:cubicBezTo>
                  <a:pt x="9267" y="210"/>
                  <a:pt x="9333" y="161"/>
                  <a:pt x="9400" y="121"/>
                </a:cubicBezTo>
                <a:cubicBezTo>
                  <a:pt x="9467" y="81"/>
                  <a:pt x="9533" y="50"/>
                  <a:pt x="9600" y="30"/>
                </a:cubicBezTo>
                <a:cubicBezTo>
                  <a:pt x="9667" y="10"/>
                  <a:pt x="9733" y="0"/>
                  <a:pt x="9800" y="0"/>
                </a:cubicBezTo>
                <a:cubicBezTo>
                  <a:pt x="9867" y="0"/>
                  <a:pt x="9933" y="10"/>
                  <a:pt x="10000" y="30"/>
                </a:cubicBezTo>
                <a:cubicBezTo>
                  <a:pt x="10067" y="50"/>
                  <a:pt x="10133" y="80"/>
                  <a:pt x="10200" y="120"/>
                </a:cubicBezTo>
                <a:cubicBezTo>
                  <a:pt x="10267" y="160"/>
                  <a:pt x="10333" y="210"/>
                  <a:pt x="10400" y="268"/>
                </a:cubicBezTo>
                <a:cubicBezTo>
                  <a:pt x="10467" y="326"/>
                  <a:pt x="10533" y="394"/>
                  <a:pt x="10600" y="468"/>
                </a:cubicBezTo>
                <a:cubicBezTo>
                  <a:pt x="10667" y="542"/>
                  <a:pt x="10767" y="673"/>
                  <a:pt x="10800" y="714"/>
                </a:cubicBezTo>
                <a:cubicBezTo>
                  <a:pt x="10833" y="755"/>
                  <a:pt x="10816" y="734"/>
                  <a:pt x="10800" y="714"/>
                </a:cubicBezTo>
              </a:path>
            </a:pathLst>
          </a:custGeom>
          <a:noFill/>
          <a:ln w="25400" cap="flat" cmpd="sng">
            <a:solidFill>
              <a:srgbClr val="FF6600"/>
            </a:solidFill>
            <a:prstDash val="dash"/>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8688" name="Rectangle 16"/>
          <p:cNvSpPr/>
          <p:nvPr/>
        </p:nvSpPr>
        <p:spPr>
          <a:xfrm>
            <a:off x="478715" y="2394229"/>
            <a:ext cx="8168797" cy="400110"/>
          </a:xfrm>
          <a:prstGeom prst="rect">
            <a:avLst/>
          </a:prstGeom>
          <a:noFill/>
          <a:ln w="9525">
            <a:noFill/>
          </a:ln>
        </p:spPr>
        <p:txBody>
          <a:bodyPr wrap="square" anchor="t">
            <a:spAutoFit/>
          </a:bodyPr>
          <a:lstStyle/>
          <a:p>
            <a:pPr defTabSz="1219200">
              <a:spcBef>
                <a:spcPct val="20000"/>
              </a:spcBef>
            </a:pP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n-US" altLang="zh-CN"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2</a:t>
            </a:r>
            <a:r>
              <a:rPr lang="zh-CN" altLang="en-US" sz="20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）波的图象（随时间）的变化情况.</a:t>
            </a:r>
          </a:p>
        </p:txBody>
      </p:sp>
      <p:grpSp>
        <p:nvGrpSpPr>
          <p:cNvPr id="17412" name="Group 39"/>
          <p:cNvGrpSpPr/>
          <p:nvPr/>
        </p:nvGrpSpPr>
        <p:grpSpPr>
          <a:xfrm>
            <a:off x="2801182" y="2932351"/>
            <a:ext cx="5192560" cy="2011147"/>
            <a:chOff x="886" y="1752"/>
            <a:chExt cx="3279" cy="1270"/>
          </a:xfrm>
        </p:grpSpPr>
        <p:sp>
          <p:nvSpPr>
            <p:cNvPr id="17413" name="Freeform 17"/>
            <p:cNvSpPr/>
            <p:nvPr/>
          </p:nvSpPr>
          <p:spPr>
            <a:xfrm>
              <a:off x="1158" y="2160"/>
              <a:ext cx="2585" cy="64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 ang="0">
                  <a:pos x="2" y="0"/>
                </a:cxn>
              </a:cxnLst>
              <a:rect l="0" t="0" r="0" b="0"/>
              <a:pathLst>
                <a:path w="10833" h="4000">
                  <a:moveTo>
                    <a:pt x="0" y="2000"/>
                  </a:moveTo>
                  <a:cubicBezTo>
                    <a:pt x="66" y="1883"/>
                    <a:pt x="133" y="1767"/>
                    <a:pt x="200" y="1653"/>
                  </a:cubicBezTo>
                  <a:cubicBezTo>
                    <a:pt x="267" y="1539"/>
                    <a:pt x="333" y="1425"/>
                    <a:pt x="400" y="1316"/>
                  </a:cubicBezTo>
                  <a:cubicBezTo>
                    <a:pt x="467" y="1207"/>
                    <a:pt x="533" y="1100"/>
                    <a:pt x="600" y="1000"/>
                  </a:cubicBezTo>
                  <a:cubicBezTo>
                    <a:pt x="667" y="900"/>
                    <a:pt x="733" y="803"/>
                    <a:pt x="800" y="714"/>
                  </a:cubicBezTo>
                  <a:cubicBezTo>
                    <a:pt x="867" y="625"/>
                    <a:pt x="933" y="542"/>
                    <a:pt x="1000" y="468"/>
                  </a:cubicBezTo>
                  <a:cubicBezTo>
                    <a:pt x="1067" y="394"/>
                    <a:pt x="1133" y="326"/>
                    <a:pt x="1200" y="268"/>
                  </a:cubicBezTo>
                  <a:cubicBezTo>
                    <a:pt x="1267" y="210"/>
                    <a:pt x="1333" y="161"/>
                    <a:pt x="1400" y="121"/>
                  </a:cubicBezTo>
                  <a:cubicBezTo>
                    <a:pt x="1467" y="81"/>
                    <a:pt x="1533" y="50"/>
                    <a:pt x="1600" y="30"/>
                  </a:cubicBezTo>
                  <a:cubicBezTo>
                    <a:pt x="1667" y="10"/>
                    <a:pt x="1733" y="0"/>
                    <a:pt x="1800" y="0"/>
                  </a:cubicBezTo>
                  <a:cubicBezTo>
                    <a:pt x="1867" y="0"/>
                    <a:pt x="1933" y="10"/>
                    <a:pt x="2000" y="30"/>
                  </a:cubicBezTo>
                  <a:cubicBezTo>
                    <a:pt x="2067" y="50"/>
                    <a:pt x="2133" y="81"/>
                    <a:pt x="2200" y="121"/>
                  </a:cubicBezTo>
                  <a:cubicBezTo>
                    <a:pt x="2267" y="161"/>
                    <a:pt x="2333" y="210"/>
                    <a:pt x="2400" y="268"/>
                  </a:cubicBezTo>
                  <a:cubicBezTo>
                    <a:pt x="2467" y="326"/>
                    <a:pt x="2533" y="394"/>
                    <a:pt x="2600" y="468"/>
                  </a:cubicBezTo>
                  <a:cubicBezTo>
                    <a:pt x="2667" y="542"/>
                    <a:pt x="2733" y="625"/>
                    <a:pt x="2800" y="714"/>
                  </a:cubicBezTo>
                  <a:cubicBezTo>
                    <a:pt x="2867" y="803"/>
                    <a:pt x="2933" y="900"/>
                    <a:pt x="3000" y="1000"/>
                  </a:cubicBezTo>
                  <a:cubicBezTo>
                    <a:pt x="3067" y="1100"/>
                    <a:pt x="3133" y="1207"/>
                    <a:pt x="3200" y="1316"/>
                  </a:cubicBezTo>
                  <a:cubicBezTo>
                    <a:pt x="3267" y="1425"/>
                    <a:pt x="3333" y="1539"/>
                    <a:pt x="3400" y="1653"/>
                  </a:cubicBezTo>
                  <a:cubicBezTo>
                    <a:pt x="3467" y="1767"/>
                    <a:pt x="3533" y="1884"/>
                    <a:pt x="3600" y="2000"/>
                  </a:cubicBezTo>
                  <a:cubicBezTo>
                    <a:pt x="3667" y="2116"/>
                    <a:pt x="3733" y="2233"/>
                    <a:pt x="3800" y="2347"/>
                  </a:cubicBezTo>
                  <a:cubicBezTo>
                    <a:pt x="3867" y="2461"/>
                    <a:pt x="3933" y="2575"/>
                    <a:pt x="4000" y="2684"/>
                  </a:cubicBezTo>
                  <a:cubicBezTo>
                    <a:pt x="4067" y="2793"/>
                    <a:pt x="4133" y="2900"/>
                    <a:pt x="4200" y="3000"/>
                  </a:cubicBezTo>
                  <a:cubicBezTo>
                    <a:pt x="4267" y="3100"/>
                    <a:pt x="4333" y="3196"/>
                    <a:pt x="4400" y="3285"/>
                  </a:cubicBezTo>
                  <a:cubicBezTo>
                    <a:pt x="4467" y="3374"/>
                    <a:pt x="4533" y="3458"/>
                    <a:pt x="4600" y="3532"/>
                  </a:cubicBezTo>
                  <a:cubicBezTo>
                    <a:pt x="4667" y="3606"/>
                    <a:pt x="4733" y="3674"/>
                    <a:pt x="4800" y="3732"/>
                  </a:cubicBezTo>
                  <a:cubicBezTo>
                    <a:pt x="4867" y="3790"/>
                    <a:pt x="4933" y="3839"/>
                    <a:pt x="5000" y="3879"/>
                  </a:cubicBezTo>
                  <a:cubicBezTo>
                    <a:pt x="5067" y="3919"/>
                    <a:pt x="5133" y="3950"/>
                    <a:pt x="5200" y="3970"/>
                  </a:cubicBezTo>
                  <a:cubicBezTo>
                    <a:pt x="5267" y="3990"/>
                    <a:pt x="5333" y="4000"/>
                    <a:pt x="5400" y="4000"/>
                  </a:cubicBezTo>
                  <a:cubicBezTo>
                    <a:pt x="5467" y="4000"/>
                    <a:pt x="5533" y="3990"/>
                    <a:pt x="5600" y="3970"/>
                  </a:cubicBezTo>
                  <a:cubicBezTo>
                    <a:pt x="5667" y="3950"/>
                    <a:pt x="5733" y="3919"/>
                    <a:pt x="5800" y="3879"/>
                  </a:cubicBezTo>
                  <a:cubicBezTo>
                    <a:pt x="5867" y="3839"/>
                    <a:pt x="5933" y="3790"/>
                    <a:pt x="6000" y="3732"/>
                  </a:cubicBezTo>
                  <a:cubicBezTo>
                    <a:pt x="6067" y="3674"/>
                    <a:pt x="6133" y="3606"/>
                    <a:pt x="6200" y="3532"/>
                  </a:cubicBezTo>
                  <a:cubicBezTo>
                    <a:pt x="6267" y="3458"/>
                    <a:pt x="6333" y="3375"/>
                    <a:pt x="6400" y="3286"/>
                  </a:cubicBezTo>
                  <a:cubicBezTo>
                    <a:pt x="6467" y="3197"/>
                    <a:pt x="6533" y="3100"/>
                    <a:pt x="6600" y="3000"/>
                  </a:cubicBezTo>
                  <a:cubicBezTo>
                    <a:pt x="6667" y="2900"/>
                    <a:pt x="6733" y="2793"/>
                    <a:pt x="6800" y="2684"/>
                  </a:cubicBezTo>
                  <a:cubicBezTo>
                    <a:pt x="6867" y="2575"/>
                    <a:pt x="6933" y="2462"/>
                    <a:pt x="7000" y="2348"/>
                  </a:cubicBezTo>
                  <a:cubicBezTo>
                    <a:pt x="7067" y="2234"/>
                    <a:pt x="7133" y="2116"/>
                    <a:pt x="7200" y="2000"/>
                  </a:cubicBezTo>
                  <a:cubicBezTo>
                    <a:pt x="7267" y="1884"/>
                    <a:pt x="7333" y="1767"/>
                    <a:pt x="7400" y="1653"/>
                  </a:cubicBezTo>
                  <a:cubicBezTo>
                    <a:pt x="7467" y="1539"/>
                    <a:pt x="7533" y="1425"/>
                    <a:pt x="7600" y="1316"/>
                  </a:cubicBezTo>
                  <a:cubicBezTo>
                    <a:pt x="7667" y="1207"/>
                    <a:pt x="7733" y="1100"/>
                    <a:pt x="7800" y="1000"/>
                  </a:cubicBezTo>
                  <a:cubicBezTo>
                    <a:pt x="7867" y="900"/>
                    <a:pt x="7933" y="804"/>
                    <a:pt x="8000" y="715"/>
                  </a:cubicBezTo>
                  <a:cubicBezTo>
                    <a:pt x="8067" y="626"/>
                    <a:pt x="8133" y="542"/>
                    <a:pt x="8200" y="468"/>
                  </a:cubicBezTo>
                  <a:cubicBezTo>
                    <a:pt x="8267" y="394"/>
                    <a:pt x="8333" y="326"/>
                    <a:pt x="8400" y="268"/>
                  </a:cubicBezTo>
                  <a:cubicBezTo>
                    <a:pt x="8467" y="210"/>
                    <a:pt x="8533" y="161"/>
                    <a:pt x="8600" y="121"/>
                  </a:cubicBezTo>
                  <a:cubicBezTo>
                    <a:pt x="8667" y="81"/>
                    <a:pt x="8733" y="50"/>
                    <a:pt x="8800" y="30"/>
                  </a:cubicBezTo>
                  <a:cubicBezTo>
                    <a:pt x="8867" y="10"/>
                    <a:pt x="8933" y="0"/>
                    <a:pt x="9000" y="0"/>
                  </a:cubicBezTo>
                  <a:cubicBezTo>
                    <a:pt x="9067" y="0"/>
                    <a:pt x="9133" y="10"/>
                    <a:pt x="9200" y="30"/>
                  </a:cubicBezTo>
                  <a:cubicBezTo>
                    <a:pt x="9267" y="50"/>
                    <a:pt x="9333" y="80"/>
                    <a:pt x="9400" y="120"/>
                  </a:cubicBezTo>
                  <a:cubicBezTo>
                    <a:pt x="9467" y="160"/>
                    <a:pt x="9533" y="210"/>
                    <a:pt x="9600" y="268"/>
                  </a:cubicBezTo>
                  <a:cubicBezTo>
                    <a:pt x="9667" y="326"/>
                    <a:pt x="9733" y="394"/>
                    <a:pt x="9800" y="468"/>
                  </a:cubicBezTo>
                  <a:cubicBezTo>
                    <a:pt x="9867" y="542"/>
                    <a:pt x="9933" y="625"/>
                    <a:pt x="10000" y="714"/>
                  </a:cubicBezTo>
                  <a:cubicBezTo>
                    <a:pt x="10067" y="803"/>
                    <a:pt x="10133" y="900"/>
                    <a:pt x="10200" y="1000"/>
                  </a:cubicBezTo>
                  <a:cubicBezTo>
                    <a:pt x="10267" y="1100"/>
                    <a:pt x="10333" y="1206"/>
                    <a:pt x="10400" y="1315"/>
                  </a:cubicBezTo>
                  <a:cubicBezTo>
                    <a:pt x="10467" y="1424"/>
                    <a:pt x="10533" y="1538"/>
                    <a:pt x="10600" y="1652"/>
                  </a:cubicBezTo>
                  <a:cubicBezTo>
                    <a:pt x="10667" y="1766"/>
                    <a:pt x="10767" y="1941"/>
                    <a:pt x="10800" y="1999"/>
                  </a:cubicBezTo>
                  <a:cubicBezTo>
                    <a:pt x="10833" y="2057"/>
                    <a:pt x="10816" y="2028"/>
                    <a:pt x="10800" y="1999"/>
                  </a:cubicBezTo>
                </a:path>
              </a:pathLst>
            </a:custGeom>
            <a:noFill/>
            <a:ln w="25400" cap="flat" cmpd="sng">
              <a:solidFill>
                <a:srgbClr val="000000"/>
              </a:solidFill>
              <a:prstDash val="solid"/>
              <a:round/>
              <a:headEnd type="none" w="med" len="med"/>
              <a:tailEnd type="none" w="med" len="med"/>
            </a:ln>
          </p:spPr>
          <p:txBody>
            <a:bodyPr/>
            <a:lstStyle/>
            <a:p>
              <a:pPr defTabSz="1219200"/>
              <a:endParaRPr lang="zh-CN" altLang="en-US" sz="135" kern="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414" name="Line 18"/>
            <p:cNvSpPr/>
            <p:nvPr/>
          </p:nvSpPr>
          <p:spPr>
            <a:xfrm>
              <a:off x="1158" y="2478"/>
              <a:ext cx="2948" cy="0"/>
            </a:xfrm>
            <a:prstGeom prst="line">
              <a:avLst/>
            </a:prstGeom>
            <a:ln w="25400" cap="flat" cmpd="sng">
              <a:solidFill>
                <a:schemeClr val="tx1"/>
              </a:solidFill>
              <a:prstDash val="solid"/>
              <a:round/>
              <a:headEnd type="none" w="med" len="med"/>
              <a:tailEnd type="stealth" w="med"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15" name="Line 19"/>
            <p:cNvSpPr/>
            <p:nvPr/>
          </p:nvSpPr>
          <p:spPr>
            <a:xfrm flipV="1">
              <a:off x="1158" y="1888"/>
              <a:ext cx="0" cy="1134"/>
            </a:xfrm>
            <a:prstGeom prst="line">
              <a:avLst/>
            </a:prstGeom>
            <a:ln w="25400" cap="flat" cmpd="sng">
              <a:solidFill>
                <a:schemeClr val="tx1"/>
              </a:solidFill>
              <a:prstDash val="solid"/>
              <a:round/>
              <a:headEnd type="none" w="med" len="med"/>
              <a:tailEnd type="stealth" w="med"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16" name="Rectangle 20"/>
            <p:cNvSpPr/>
            <p:nvPr/>
          </p:nvSpPr>
          <p:spPr>
            <a:xfrm>
              <a:off x="1158" y="1752"/>
              <a:ext cx="242" cy="330"/>
            </a:xfrm>
            <a:prstGeom prst="rect">
              <a:avLst/>
            </a:prstGeom>
            <a:noFill/>
            <a:ln w="9525">
              <a:noFill/>
            </a:ln>
          </p:spPr>
          <p:txBody>
            <a:bodyPr wrap="none" anchor="t">
              <a:spAutoFit/>
            </a:bodyPr>
            <a:lstStyle/>
            <a:p>
              <a:pPr defTabSz="1219200"/>
              <a:r>
                <a:rPr lang="en-US" altLang="zh-CN" sz="2795" b="1" i="1" kern="0" dirty="0">
                  <a:solidFill>
                    <a:srgbClr val="E11B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y</a:t>
              </a:r>
            </a:p>
          </p:txBody>
        </p:sp>
        <p:sp>
          <p:nvSpPr>
            <p:cNvPr id="17417" name="Rectangle 21"/>
            <p:cNvSpPr/>
            <p:nvPr/>
          </p:nvSpPr>
          <p:spPr>
            <a:xfrm>
              <a:off x="3923" y="2478"/>
              <a:ext cx="242" cy="330"/>
            </a:xfrm>
            <a:prstGeom prst="rect">
              <a:avLst/>
            </a:prstGeom>
            <a:noFill/>
            <a:ln w="9525">
              <a:noFill/>
            </a:ln>
          </p:spPr>
          <p:txBody>
            <a:bodyPr wrap="none" anchor="t">
              <a:spAutoFit/>
            </a:bodyPr>
            <a:lstStyle/>
            <a:p>
              <a:pPr defTabSz="1219200"/>
              <a:r>
                <a:rPr lang="en-US" altLang="zh-CN" sz="2795" b="1" i="1" kern="0" dirty="0">
                  <a:solidFill>
                    <a:srgbClr val="E11BE3"/>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x</a:t>
              </a:r>
            </a:p>
          </p:txBody>
        </p:sp>
        <p:sp>
          <p:nvSpPr>
            <p:cNvPr id="17418" name="Rectangle 22"/>
            <p:cNvSpPr/>
            <p:nvPr/>
          </p:nvSpPr>
          <p:spPr>
            <a:xfrm>
              <a:off x="886" y="2296"/>
              <a:ext cx="245" cy="330"/>
            </a:xfrm>
            <a:prstGeom prst="rect">
              <a:avLst/>
            </a:prstGeom>
            <a:noFill/>
            <a:ln w="9525">
              <a:noFill/>
            </a:ln>
          </p:spPr>
          <p:txBody>
            <a:bodyPr wrap="none" anchor="t">
              <a:spAutoFit/>
            </a:bodyPr>
            <a:lstStyle/>
            <a:p>
              <a:pPr defTabSz="1219200"/>
              <a:r>
                <a:rPr lang="en-US" altLang="zh-CN" sz="279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0</a:t>
              </a:r>
            </a:p>
          </p:txBody>
        </p:sp>
      </p:grpSp>
      <p:sp>
        <p:nvSpPr>
          <p:cNvPr id="28695" name="AutoShape 23"/>
          <p:cNvSpPr/>
          <p:nvPr/>
        </p:nvSpPr>
        <p:spPr>
          <a:xfrm>
            <a:off x="1756229" y="5604092"/>
            <a:ext cx="2695042" cy="631608"/>
          </a:xfrm>
          <a:prstGeom prst="wedgeRoundRectCallout">
            <a:avLst>
              <a:gd name="adj1" fmla="val 61370"/>
              <a:gd name="adj2" fmla="val -237255"/>
              <a:gd name="adj3" fmla="val 16667"/>
            </a:avLst>
          </a:prstGeom>
          <a:noFill/>
          <a:ln w="25400" cap="flat" cmpd="sng">
            <a:solidFill>
              <a:schemeClr val="tx1"/>
            </a:solidFill>
            <a:prstDash val="solid"/>
            <a:miter/>
            <a:headEnd type="none" w="med" len="med"/>
            <a:tailEnd type="none" w="med" len="med"/>
          </a:ln>
        </p:spPr>
        <p:txBody>
          <a:bodyPr anchor="t"/>
          <a:lstStyle/>
          <a:p>
            <a:pPr algn="ctr" defTabSz="1219200"/>
            <a:r>
              <a:rPr lang="zh-CN" altLang="en-US" sz="2400"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时刻</a:t>
            </a:r>
            <a:r>
              <a:rPr lang="en-US" altLang="zh-CN" sz="2400"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的波形</a:t>
            </a:r>
          </a:p>
        </p:txBody>
      </p:sp>
      <p:sp>
        <p:nvSpPr>
          <p:cNvPr id="28696" name="AutoShape 24"/>
          <p:cNvSpPr/>
          <p:nvPr/>
        </p:nvSpPr>
        <p:spPr>
          <a:xfrm>
            <a:off x="5599370" y="5589599"/>
            <a:ext cx="3283374" cy="544501"/>
          </a:xfrm>
          <a:prstGeom prst="wedgeRoundRectCallout">
            <a:avLst>
              <a:gd name="adj1" fmla="val -39273"/>
              <a:gd name="adj2" fmla="val -238236"/>
              <a:gd name="adj3" fmla="val 16667"/>
            </a:avLst>
          </a:prstGeom>
          <a:noFill/>
          <a:ln w="25400" cap="flat" cmpd="sng">
            <a:solidFill>
              <a:srgbClr val="FF6600"/>
            </a:solidFill>
            <a:prstDash val="solid"/>
            <a:miter/>
            <a:headEnd type="none" w="med" len="med"/>
            <a:tailEnd type="none" w="med" len="med"/>
          </a:ln>
        </p:spPr>
        <p:txBody>
          <a:bodyPr anchor="t"/>
          <a:lstStyle/>
          <a:p>
            <a:pPr algn="ctr" defTabSz="1219200"/>
            <a:r>
              <a:rPr lang="zh-CN" altLang="en-US" sz="2400"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时刻</a:t>
            </a:r>
            <a:r>
              <a:rPr lang="en-US" altLang="zh-CN" sz="2400"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en-US" altLang="zh-CN" sz="2400"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a:t>
            </a:r>
            <a:r>
              <a:rPr lang="el-GR" altLang="zh-CN" sz="2400"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Δ</a:t>
            </a:r>
            <a:r>
              <a:rPr lang="en-US" altLang="zh-CN" sz="2400" i="1"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t</a:t>
            </a:r>
            <a:r>
              <a:rPr lang="zh-CN" altLang="en-US" sz="2400" kern="0" dirty="0">
                <a:solidFill>
                  <a:srgbClr val="9933FF"/>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的波形</a:t>
            </a:r>
          </a:p>
        </p:txBody>
      </p:sp>
      <p:grpSp>
        <p:nvGrpSpPr>
          <p:cNvPr id="3" name="Group 38"/>
          <p:cNvGrpSpPr/>
          <p:nvPr/>
        </p:nvGrpSpPr>
        <p:grpSpPr>
          <a:xfrm>
            <a:off x="3876431" y="2859511"/>
            <a:ext cx="1100587" cy="522583"/>
            <a:chOff x="1565" y="1706"/>
            <a:chExt cx="695" cy="330"/>
          </a:xfrm>
        </p:grpSpPr>
        <p:sp>
          <p:nvSpPr>
            <p:cNvPr id="17422" name="Line 25"/>
            <p:cNvSpPr/>
            <p:nvPr/>
          </p:nvSpPr>
          <p:spPr>
            <a:xfrm>
              <a:off x="1565" y="1933"/>
              <a:ext cx="453" cy="0"/>
            </a:xfrm>
            <a:prstGeom prst="line">
              <a:avLst/>
            </a:prstGeom>
            <a:ln w="25400" cap="flat" cmpd="sng">
              <a:solidFill>
                <a:srgbClr val="FF6600"/>
              </a:solidFill>
              <a:prstDash val="solid"/>
              <a:round/>
              <a:headEnd type="none" w="med" len="med"/>
              <a:tailEnd type="stealth" w="med" len="lg"/>
            </a:ln>
          </p:spPr>
          <p:txBody>
            <a:bodyPr/>
            <a:lstStyle/>
            <a:p>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
          <p:nvSpPr>
            <p:cNvPr id="17423" name="Rectangle 26"/>
            <p:cNvSpPr/>
            <p:nvPr/>
          </p:nvSpPr>
          <p:spPr>
            <a:xfrm>
              <a:off x="2018" y="1706"/>
              <a:ext cx="242" cy="330"/>
            </a:xfrm>
            <a:prstGeom prst="rect">
              <a:avLst/>
            </a:prstGeom>
            <a:noFill/>
            <a:ln w="9525">
              <a:noFill/>
            </a:ln>
          </p:spPr>
          <p:txBody>
            <a:bodyPr wrap="none" anchor="t">
              <a:spAutoFit/>
            </a:bodyPr>
            <a:lstStyle/>
            <a:p>
              <a:pPr defTabSz="1219200"/>
              <a:r>
                <a:rPr lang="en-US" altLang="zh-CN" sz="2795" b="1" i="1" kern="0" dirty="0">
                  <a:solidFill>
                    <a:srgbClr val="FF0000"/>
                  </a:solidFill>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v</a:t>
              </a:r>
            </a:p>
          </p:txBody>
        </p:sp>
      </p:grpSp>
      <p:grpSp>
        <p:nvGrpSpPr>
          <p:cNvPr id="4" name="Group 37"/>
          <p:cNvGrpSpPr/>
          <p:nvPr/>
        </p:nvGrpSpPr>
        <p:grpSpPr>
          <a:xfrm>
            <a:off x="3301592" y="3290239"/>
            <a:ext cx="3232088" cy="1513902"/>
            <a:chOff x="1202" y="1978"/>
            <a:chExt cx="2041" cy="956"/>
          </a:xfrm>
        </p:grpSpPr>
        <p:sp>
          <p:nvSpPr>
            <p:cNvPr id="17425" name="Rectangle 33"/>
            <p:cNvSpPr/>
            <p:nvPr/>
          </p:nvSpPr>
          <p:spPr>
            <a:xfrm>
              <a:off x="1655" y="2205"/>
              <a:ext cx="227" cy="291"/>
            </a:xfrm>
            <a:prstGeom prst="rect">
              <a:avLst/>
            </a:prstGeom>
            <a:noFill/>
            <a:ln w="9525">
              <a:noFill/>
            </a:ln>
          </p:spPr>
          <p:txBody>
            <a:bodyPr wrap="none" anchor="t">
              <a:spAutoFit/>
            </a:bodyPr>
            <a:lstStyle/>
            <a:p>
              <a:pPr defTabSz="1219200"/>
              <a:r>
                <a:rPr lang="en-US" altLang="zh-CN" sz="239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2</a:t>
              </a:r>
            </a:p>
          </p:txBody>
        </p:sp>
        <p:sp>
          <p:nvSpPr>
            <p:cNvPr id="17426" name="Rectangle 34"/>
            <p:cNvSpPr/>
            <p:nvPr/>
          </p:nvSpPr>
          <p:spPr>
            <a:xfrm>
              <a:off x="2064" y="2643"/>
              <a:ext cx="227" cy="291"/>
            </a:xfrm>
            <a:prstGeom prst="rect">
              <a:avLst/>
            </a:prstGeom>
            <a:noFill/>
            <a:ln w="9525">
              <a:noFill/>
            </a:ln>
          </p:spPr>
          <p:txBody>
            <a:bodyPr wrap="none" anchor="t">
              <a:spAutoFit/>
            </a:bodyPr>
            <a:lstStyle/>
            <a:p>
              <a:pPr defTabSz="1219200"/>
              <a:r>
                <a:rPr lang="en-US" altLang="zh-CN" sz="239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3</a:t>
              </a:r>
            </a:p>
          </p:txBody>
        </p:sp>
        <p:sp>
          <p:nvSpPr>
            <p:cNvPr id="17427" name="Rectangle 35"/>
            <p:cNvSpPr/>
            <p:nvPr/>
          </p:nvSpPr>
          <p:spPr>
            <a:xfrm>
              <a:off x="2563" y="2386"/>
              <a:ext cx="227" cy="291"/>
            </a:xfrm>
            <a:prstGeom prst="rect">
              <a:avLst/>
            </a:prstGeom>
            <a:noFill/>
            <a:ln w="9525">
              <a:noFill/>
            </a:ln>
          </p:spPr>
          <p:txBody>
            <a:bodyPr wrap="none" anchor="t">
              <a:spAutoFit/>
            </a:bodyPr>
            <a:lstStyle/>
            <a:p>
              <a:pPr defTabSz="1219200"/>
              <a:r>
                <a:rPr lang="en-US" altLang="zh-CN" sz="239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4</a:t>
              </a:r>
            </a:p>
          </p:txBody>
        </p:sp>
        <p:sp>
          <p:nvSpPr>
            <p:cNvPr id="17428" name="Rectangle 36"/>
            <p:cNvSpPr/>
            <p:nvPr/>
          </p:nvSpPr>
          <p:spPr>
            <a:xfrm>
              <a:off x="2971" y="1978"/>
              <a:ext cx="227" cy="291"/>
            </a:xfrm>
            <a:prstGeom prst="rect">
              <a:avLst/>
            </a:prstGeom>
            <a:noFill/>
            <a:ln w="9525">
              <a:noFill/>
            </a:ln>
          </p:spPr>
          <p:txBody>
            <a:bodyPr wrap="none" anchor="t">
              <a:spAutoFit/>
            </a:bodyPr>
            <a:lstStyle/>
            <a:p>
              <a:pPr defTabSz="1219200"/>
              <a:r>
                <a:rPr lang="en-US" altLang="zh-CN" sz="239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5</a:t>
              </a:r>
            </a:p>
          </p:txBody>
        </p:sp>
        <p:sp>
          <p:nvSpPr>
            <p:cNvPr id="17429" name="Rectangle 32"/>
            <p:cNvSpPr/>
            <p:nvPr/>
          </p:nvSpPr>
          <p:spPr>
            <a:xfrm>
              <a:off x="1202" y="2008"/>
              <a:ext cx="227" cy="291"/>
            </a:xfrm>
            <a:prstGeom prst="rect">
              <a:avLst/>
            </a:prstGeom>
            <a:noFill/>
            <a:ln w="9525">
              <a:noFill/>
            </a:ln>
          </p:spPr>
          <p:txBody>
            <a:bodyPr wrap="none" anchor="t">
              <a:spAutoFit/>
            </a:bodyPr>
            <a:lstStyle/>
            <a:p>
              <a:pPr defTabSz="1219200"/>
              <a:r>
                <a:rPr lang="en-US" altLang="zh-CN" sz="239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rPr>
                <a:t>1</a:t>
              </a:r>
            </a:p>
          </p:txBody>
        </p:sp>
        <p:sp>
          <p:nvSpPr>
            <p:cNvPr id="17430" name="Oval 27"/>
            <p:cNvSpPr/>
            <p:nvPr/>
          </p:nvSpPr>
          <p:spPr>
            <a:xfrm>
              <a:off x="1383" y="2205"/>
              <a:ext cx="45" cy="45"/>
            </a:xfrm>
            <a:prstGeom prst="ellipse">
              <a:avLst/>
            </a:prstGeom>
            <a:solidFill>
              <a:schemeClr val="tx1"/>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1" name="Oval 28"/>
            <p:cNvSpPr/>
            <p:nvPr/>
          </p:nvSpPr>
          <p:spPr>
            <a:xfrm>
              <a:off x="1883" y="2341"/>
              <a:ext cx="45" cy="45"/>
            </a:xfrm>
            <a:prstGeom prst="ellipse">
              <a:avLst/>
            </a:prstGeom>
            <a:solidFill>
              <a:schemeClr val="tx1"/>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2" name="Oval 29"/>
            <p:cNvSpPr/>
            <p:nvPr/>
          </p:nvSpPr>
          <p:spPr>
            <a:xfrm>
              <a:off x="2245" y="2704"/>
              <a:ext cx="45" cy="45"/>
            </a:xfrm>
            <a:prstGeom prst="ellipse">
              <a:avLst/>
            </a:prstGeom>
            <a:solidFill>
              <a:schemeClr val="tx1"/>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3" name="Oval 30"/>
            <p:cNvSpPr/>
            <p:nvPr/>
          </p:nvSpPr>
          <p:spPr>
            <a:xfrm>
              <a:off x="2790" y="2523"/>
              <a:ext cx="45" cy="45"/>
            </a:xfrm>
            <a:prstGeom prst="ellipse">
              <a:avLst/>
            </a:prstGeom>
            <a:solidFill>
              <a:schemeClr val="tx1"/>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434" name="Oval 31"/>
            <p:cNvSpPr/>
            <p:nvPr/>
          </p:nvSpPr>
          <p:spPr>
            <a:xfrm>
              <a:off x="3198" y="2160"/>
              <a:ext cx="45" cy="45"/>
            </a:xfrm>
            <a:prstGeom prst="ellipse">
              <a:avLst/>
            </a:prstGeom>
            <a:solidFill>
              <a:schemeClr val="tx1"/>
            </a:solidFill>
            <a:ln w="9525" cap="flat" cmpd="sng">
              <a:solidFill>
                <a:schemeClr val="tx1"/>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8718" name="Oval 46"/>
          <p:cNvSpPr/>
          <p:nvPr/>
        </p:nvSpPr>
        <p:spPr>
          <a:xfrm>
            <a:off x="3588222" y="3937926"/>
            <a:ext cx="71260" cy="71260"/>
          </a:xfrm>
          <a:prstGeom prst="ellipse">
            <a:avLst/>
          </a:prstGeom>
          <a:solidFill>
            <a:srgbClr val="FF6600"/>
          </a:solidFill>
          <a:ln w="9525" cap="flat" cmpd="sng">
            <a:solidFill>
              <a:srgbClr val="FF66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8719" name="Oval 47"/>
          <p:cNvSpPr/>
          <p:nvPr/>
        </p:nvSpPr>
        <p:spPr>
          <a:xfrm>
            <a:off x="4378427" y="3578452"/>
            <a:ext cx="71261" cy="71261"/>
          </a:xfrm>
          <a:prstGeom prst="ellipse">
            <a:avLst/>
          </a:prstGeom>
          <a:solidFill>
            <a:srgbClr val="FF6600"/>
          </a:solidFill>
          <a:ln w="9525" cap="flat" cmpd="sng">
            <a:solidFill>
              <a:srgbClr val="FF66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8720" name="Oval 48"/>
          <p:cNvSpPr/>
          <p:nvPr/>
        </p:nvSpPr>
        <p:spPr>
          <a:xfrm>
            <a:off x="4953267" y="4153293"/>
            <a:ext cx="71260" cy="71260"/>
          </a:xfrm>
          <a:prstGeom prst="ellipse">
            <a:avLst/>
          </a:prstGeom>
          <a:solidFill>
            <a:srgbClr val="FF6600"/>
          </a:solidFill>
          <a:ln w="9525" cap="flat" cmpd="sng">
            <a:solidFill>
              <a:srgbClr val="FF66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8721" name="Oval 49"/>
          <p:cNvSpPr/>
          <p:nvPr/>
        </p:nvSpPr>
        <p:spPr>
          <a:xfrm>
            <a:off x="5814735" y="4439920"/>
            <a:ext cx="71260" cy="71261"/>
          </a:xfrm>
          <a:prstGeom prst="ellipse">
            <a:avLst/>
          </a:prstGeom>
          <a:solidFill>
            <a:srgbClr val="FF6600"/>
          </a:solidFill>
          <a:ln w="9525" cap="flat" cmpd="sng">
            <a:solidFill>
              <a:srgbClr val="FF66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28722" name="Oval 50"/>
          <p:cNvSpPr/>
          <p:nvPr/>
        </p:nvSpPr>
        <p:spPr>
          <a:xfrm>
            <a:off x="6462419" y="3793819"/>
            <a:ext cx="71261" cy="71261"/>
          </a:xfrm>
          <a:prstGeom prst="ellipse">
            <a:avLst/>
          </a:prstGeom>
          <a:solidFill>
            <a:srgbClr val="FF6600"/>
          </a:solidFill>
          <a:ln w="9525" cap="flat" cmpd="sng">
            <a:solidFill>
              <a:srgbClr val="FF6600"/>
            </a:solidFill>
            <a:prstDash val="solid"/>
            <a:round/>
            <a:headEnd type="none" w="med" len="med"/>
            <a:tailEnd type="none" w="med" len="med"/>
          </a:ln>
        </p:spPr>
        <p:txBody>
          <a:bodyPr wrap="none" anchor="ctr"/>
          <a:lstStyle/>
          <a:p>
            <a:pPr defTabSz="1219200"/>
            <a:endParaRPr lang="zh-CN" altLang="en-US" sz="135" kern="0" dirty="0">
              <a:solidFill>
                <a:sysClr val="windowText" lastClr="000000"/>
              </a:solidFill>
              <a:latin typeface="Arial" panose="020B0604020202020204" pitchFamily="34" charset="0"/>
              <a:ea typeface="思源黑体 CN Medium" panose="020B0600000000000000" pitchFamily="34" charset="-122"/>
              <a:sym typeface="Arial" panose="020B0604020202020204" pitchFamily="34" charset="0"/>
            </a:endParaRPr>
          </a:p>
        </p:txBody>
      </p:sp>
      <p:sp>
        <p:nvSpPr>
          <p:cNvPr id="17440" name="Text Box 52"/>
          <p:cNvSpPr txBox="1"/>
          <p:nvPr/>
        </p:nvSpPr>
        <p:spPr>
          <a:xfrm>
            <a:off x="619366" y="1308135"/>
            <a:ext cx="4631972" cy="461665"/>
          </a:xfrm>
          <a:prstGeom prst="rect">
            <a:avLst/>
          </a:prstGeom>
          <a:noFill/>
          <a:ln w="9525">
            <a:noFill/>
          </a:ln>
        </p:spPr>
        <p:txBody>
          <a:bodyPr anchor="t">
            <a:spAutoFit/>
          </a:bodyPr>
          <a:lstStyle/>
          <a:p>
            <a:pPr defTabSz="1219200">
              <a:spcBef>
                <a:spcPct val="50000"/>
              </a:spcBef>
            </a:pPr>
            <a:r>
              <a:rPr lang="en-US" altLang="zh-CN"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5.</a:t>
            </a:r>
            <a:r>
              <a:rPr lang="zh-CN" altLang="en-US" sz="2400" kern="0" dirty="0">
                <a:latin typeface="Arial" panose="020B0604020202020204" pitchFamily="34" charset="0"/>
                <a:ea typeface="思源黑体 CN Medium" panose="020B0600000000000000" pitchFamily="34" charset="-122"/>
                <a:cs typeface="Times New Roman" panose="02020603050405020304" charset="0"/>
                <a:sym typeface="Arial" panose="020B0604020202020204" pitchFamily="34" charset="0"/>
              </a:rPr>
              <a:t>物理意义</a:t>
            </a:r>
          </a:p>
        </p:txBody>
      </p:sp>
      <p:sp>
        <p:nvSpPr>
          <p:cNvPr id="34" name="文本框 33"/>
          <p:cNvSpPr txBox="1"/>
          <p:nvPr/>
        </p:nvSpPr>
        <p:spPr>
          <a:xfrm>
            <a:off x="1475014" y="369102"/>
            <a:ext cx="2646878" cy="584775"/>
          </a:xfrm>
          <a:prstGeom prst="rect">
            <a:avLst/>
          </a:prstGeom>
          <a:noFill/>
        </p:spPr>
        <p:txBody>
          <a:bodyPr wrap="none" rtlCol="0">
            <a:spAutoFit/>
          </a:bodyPr>
          <a:lstStyle/>
          <a:p>
            <a:pPr lvl="0">
              <a:defRPr/>
            </a:pPr>
            <a:r>
              <a:rPr lang="zh-CN" altLang="en-US" sz="32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一、波的图象</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blinds(horizontal)">
                                      <p:cBhvr>
                                        <p:cTn id="7" dur="500"/>
                                        <p:tgtEl>
                                          <p:spTgt spid="286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8688"/>
                                        </p:tgtEl>
                                        <p:attrNameLst>
                                          <p:attrName>style.visibility</p:attrName>
                                        </p:attrNameLst>
                                      </p:cBhvr>
                                      <p:to>
                                        <p:strVal val="visible"/>
                                      </p:to>
                                    </p:set>
                                    <p:animEffect transition="in" filter="blinds(horizontal)">
                                      <p:cBhvr>
                                        <p:cTn id="17" dur="500"/>
                                        <p:tgtEl>
                                          <p:spTgt spid="2868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8695"/>
                                        </p:tgtEl>
                                        <p:attrNameLst>
                                          <p:attrName>style.visibility</p:attrName>
                                        </p:attrNameLst>
                                      </p:cBhvr>
                                      <p:to>
                                        <p:strVal val="visible"/>
                                      </p:to>
                                    </p:set>
                                    <p:animEffect transition="in" filter="blinds(horizontal)">
                                      <p:cBhvr>
                                        <p:cTn id="22" dur="500"/>
                                        <p:tgtEl>
                                          <p:spTgt spid="2869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linds(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8718"/>
                                        </p:tgtEl>
                                        <p:attrNameLst>
                                          <p:attrName>style.visibility</p:attrName>
                                        </p:attrNameLst>
                                      </p:cBhvr>
                                      <p:to>
                                        <p:strVal val="visible"/>
                                      </p:to>
                                    </p:set>
                                    <p:animEffect transition="in" filter="blinds(horizontal)">
                                      <p:cBhvr>
                                        <p:cTn id="32" dur="500"/>
                                        <p:tgtEl>
                                          <p:spTgt spid="2871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8719"/>
                                        </p:tgtEl>
                                        <p:attrNameLst>
                                          <p:attrName>style.visibility</p:attrName>
                                        </p:attrNameLst>
                                      </p:cBhvr>
                                      <p:to>
                                        <p:strVal val="visible"/>
                                      </p:to>
                                    </p:set>
                                    <p:animEffect transition="in" filter="blinds(horizontal)">
                                      <p:cBhvr>
                                        <p:cTn id="37" dur="500"/>
                                        <p:tgtEl>
                                          <p:spTgt spid="287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8720"/>
                                        </p:tgtEl>
                                        <p:attrNameLst>
                                          <p:attrName>style.visibility</p:attrName>
                                        </p:attrNameLst>
                                      </p:cBhvr>
                                      <p:to>
                                        <p:strVal val="visible"/>
                                      </p:to>
                                    </p:set>
                                    <p:animEffect transition="in" filter="blinds(horizontal)">
                                      <p:cBhvr>
                                        <p:cTn id="42" dur="500"/>
                                        <p:tgtEl>
                                          <p:spTgt spid="287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8721"/>
                                        </p:tgtEl>
                                        <p:attrNameLst>
                                          <p:attrName>style.visibility</p:attrName>
                                        </p:attrNameLst>
                                      </p:cBhvr>
                                      <p:to>
                                        <p:strVal val="visible"/>
                                      </p:to>
                                    </p:set>
                                    <p:animEffect transition="in" filter="blinds(horizontal)">
                                      <p:cBhvr>
                                        <p:cTn id="47" dur="500"/>
                                        <p:tgtEl>
                                          <p:spTgt spid="2872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8722"/>
                                        </p:tgtEl>
                                        <p:attrNameLst>
                                          <p:attrName>style.visibility</p:attrName>
                                        </p:attrNameLst>
                                      </p:cBhvr>
                                      <p:to>
                                        <p:strVal val="visible"/>
                                      </p:to>
                                    </p:set>
                                    <p:animEffect transition="in" filter="blinds(horizontal)">
                                      <p:cBhvr>
                                        <p:cTn id="52" dur="500"/>
                                        <p:tgtEl>
                                          <p:spTgt spid="287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8687"/>
                                        </p:tgtEl>
                                        <p:attrNameLst>
                                          <p:attrName>style.visibility</p:attrName>
                                        </p:attrNameLst>
                                      </p:cBhvr>
                                      <p:to>
                                        <p:strVal val="visible"/>
                                      </p:to>
                                    </p:set>
                                    <p:animEffect transition="in" filter="blinds(horizontal)">
                                      <p:cBhvr>
                                        <p:cTn id="57" dur="500"/>
                                        <p:tgtEl>
                                          <p:spTgt spid="2868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8696"/>
                                        </p:tgtEl>
                                        <p:attrNameLst>
                                          <p:attrName>style.visibility</p:attrName>
                                        </p:attrNameLst>
                                      </p:cBhvr>
                                      <p:to>
                                        <p:strVal val="visible"/>
                                      </p:to>
                                    </p:set>
                                    <p:animEffect transition="in" filter="blinds(horizontal)">
                                      <p:cBhvr>
                                        <p:cTn id="62" dur="500"/>
                                        <p:tgtEl>
                                          <p:spTgt spid="286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p:bldP spid="28687" grpId="0" bldLvl="0" animBg="1"/>
      <p:bldP spid="28688" grpId="0"/>
      <p:bldP spid="28695" grpId="0" bldLvl="0" animBg="1"/>
      <p:bldP spid="28696" grpId="0" bldLvl="0" animBg="1"/>
      <p:bldP spid="28718" grpId="0" bldLvl="0" animBg="1"/>
      <p:bldP spid="28719" grpId="0" bldLvl="0" animBg="1"/>
      <p:bldP spid="28720" grpId="0" bldLvl="0" animBg="1"/>
      <p:bldP spid="28721" grpId="0" bldLvl="0" animBg="1"/>
      <p:bldP spid="28722"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American">
      <a:dk1>
        <a:srgbClr val="3C3C3C"/>
      </a:dk1>
      <a:lt1>
        <a:sysClr val="window" lastClr="FFFFFF"/>
      </a:lt1>
      <a:dk2>
        <a:srgbClr val="313C41"/>
      </a:dk2>
      <a:lt2>
        <a:srgbClr val="FFFFFF"/>
      </a:lt2>
      <a:accent1>
        <a:srgbClr val="2747A0"/>
      </a:accent1>
      <a:accent2>
        <a:srgbClr val="53D0EC"/>
      </a:accent2>
      <a:accent3>
        <a:srgbClr val="F8F0EE"/>
      </a:accent3>
      <a:accent4>
        <a:srgbClr val="E5386D"/>
      </a:accent4>
      <a:accent5>
        <a:srgbClr val="5800B8"/>
      </a:accent5>
      <a:accent6>
        <a:srgbClr val="F61289"/>
      </a:accent6>
      <a:hlink>
        <a:srgbClr val="0563C1"/>
      </a:hlink>
      <a:folHlink>
        <a:srgbClr val="954F72"/>
      </a:folHlink>
    </a:clrScheme>
    <a:fontScheme name="American">
      <a:majorFont>
        <a:latin typeface="Work Sans ExtraBold"/>
        <a:ea typeface=""/>
        <a:cs typeface=""/>
      </a:majorFont>
      <a:minorFont>
        <a:latin typeface="Poppi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1994</Words>
  <Application>Microsoft Office PowerPoint</Application>
  <PresentationFormat>宽屏</PresentationFormat>
  <Paragraphs>283</Paragraphs>
  <Slides>24</Slides>
  <Notes>5</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24</vt:i4>
      </vt:variant>
    </vt:vector>
  </HeadingPairs>
  <TitlesOfParts>
    <vt:vector size="32" baseType="lpstr">
      <vt:lpstr>FandolFang R</vt:lpstr>
      <vt:lpstr>Poppins</vt:lpstr>
      <vt:lpstr>Work Sans ExtraBold</vt:lpstr>
      <vt:lpstr>思源黑体 CN Light</vt:lpstr>
      <vt:lpstr>Arial</vt:lpstr>
      <vt:lpstr>办公资源网：www.bangongziyuan.com</vt:lpstr>
      <vt:lpstr>Microsoft 公式 3.0</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2020-05-28T01:56:52Z</dcterms:created>
  <dcterms:modified xsi:type="dcterms:W3CDTF">2021-01-09T09:34:37Z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