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61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8" r:id="rId15"/>
    <p:sldId id="277" r:id="rId16"/>
    <p:sldId id="279" r:id="rId17"/>
    <p:sldId id="287" r:id="rId18"/>
    <p:sldId id="280" r:id="rId19"/>
    <p:sldId id="262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712">
          <p15:clr>
            <a:srgbClr val="A4A3A4"/>
          </p15:clr>
        </p15:guide>
        <p15:guide id="4" orient="horz" pos="3928">
          <p15:clr>
            <a:srgbClr val="A4A3A4"/>
          </p15:clr>
        </p15:guide>
        <p15:guide id="5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orient="horz" pos="663"/>
        <p:guide orient="horz" pos="712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D0A6FE6-0EF6-4D3F-8197-38D4F4E6B136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9EAED91-3119-4113-854C-D10DA6CBAD4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EAED91-3119-4113-854C-D10DA6CBAD4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EAED91-3119-4113-854C-D10DA6CBAD4F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7908759" y="1"/>
            <a:ext cx="4283243" cy="5706135"/>
          </a:xfrm>
          <a:custGeom>
            <a:avLst/>
            <a:gdLst>
              <a:gd name="connsiteX0" fmla="*/ 3369128 w 4283243"/>
              <a:gd name="connsiteY0" fmla="*/ 2482667 h 5706134"/>
              <a:gd name="connsiteX1" fmla="*/ 4283243 w 4283243"/>
              <a:gd name="connsiteY1" fmla="*/ 3396781 h 5706134"/>
              <a:gd name="connsiteX2" fmla="*/ 4283243 w 4283243"/>
              <a:gd name="connsiteY2" fmla="*/ 4792020 h 5706134"/>
              <a:gd name="connsiteX3" fmla="*/ 3369128 w 4283243"/>
              <a:gd name="connsiteY3" fmla="*/ 5706134 h 5706134"/>
              <a:gd name="connsiteX4" fmla="*/ 1757395 w 4283243"/>
              <a:gd name="connsiteY4" fmla="*/ 4094400 h 5706134"/>
              <a:gd name="connsiteX5" fmla="*/ 1611734 w 4283243"/>
              <a:gd name="connsiteY5" fmla="*/ 744188 h 5706134"/>
              <a:gd name="connsiteX6" fmla="*/ 3223467 w 4283243"/>
              <a:gd name="connsiteY6" fmla="*/ 2355922 h 5706134"/>
              <a:gd name="connsiteX7" fmla="*/ 1611734 w 4283243"/>
              <a:gd name="connsiteY7" fmla="*/ 3967656 h 5706134"/>
              <a:gd name="connsiteX8" fmla="*/ 0 w 4283243"/>
              <a:gd name="connsiteY8" fmla="*/ 2355922 h 5706134"/>
              <a:gd name="connsiteX9" fmla="*/ 2374840 w 4283243"/>
              <a:gd name="connsiteY9" fmla="*/ 0 h 5706134"/>
              <a:gd name="connsiteX10" fmla="*/ 4283243 w 4283243"/>
              <a:gd name="connsiteY10" fmla="*/ 0 h 5706134"/>
              <a:gd name="connsiteX11" fmla="*/ 4283243 w 4283243"/>
              <a:gd name="connsiteY11" fmla="*/ 1315063 h 5706134"/>
              <a:gd name="connsiteX12" fmla="*/ 3369128 w 4283243"/>
              <a:gd name="connsiteY12" fmla="*/ 2229178 h 5706134"/>
              <a:gd name="connsiteX13" fmla="*/ 1757395 w 4283243"/>
              <a:gd name="connsiteY13" fmla="*/ 617444 h 570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83243" h="5706134">
                <a:moveTo>
                  <a:pt x="3369128" y="2482667"/>
                </a:moveTo>
                <a:lnTo>
                  <a:pt x="4283243" y="3396781"/>
                </a:lnTo>
                <a:lnTo>
                  <a:pt x="4283243" y="4792020"/>
                </a:lnTo>
                <a:lnTo>
                  <a:pt x="3369128" y="5706134"/>
                </a:lnTo>
                <a:lnTo>
                  <a:pt x="1757395" y="4094400"/>
                </a:lnTo>
                <a:close/>
                <a:moveTo>
                  <a:pt x="1611734" y="744188"/>
                </a:moveTo>
                <a:lnTo>
                  <a:pt x="3223467" y="2355922"/>
                </a:lnTo>
                <a:lnTo>
                  <a:pt x="1611734" y="3967656"/>
                </a:lnTo>
                <a:lnTo>
                  <a:pt x="0" y="2355922"/>
                </a:lnTo>
                <a:close/>
                <a:moveTo>
                  <a:pt x="2374840" y="0"/>
                </a:moveTo>
                <a:lnTo>
                  <a:pt x="4283243" y="0"/>
                </a:lnTo>
                <a:lnTo>
                  <a:pt x="4283243" y="1315063"/>
                </a:lnTo>
                <a:lnTo>
                  <a:pt x="3369128" y="2229178"/>
                </a:lnTo>
                <a:lnTo>
                  <a:pt x="1757395" y="617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345234" y="302727"/>
            <a:ext cx="1062870" cy="640702"/>
            <a:chOff x="606490" y="317241"/>
            <a:chExt cx="1996751" cy="1203649"/>
          </a:xfrm>
        </p:grpSpPr>
        <p:sp>
          <p:nvSpPr>
            <p:cNvPr id="7" name="箭头: V 形 6"/>
            <p:cNvSpPr/>
            <p:nvPr userDrawn="1"/>
          </p:nvSpPr>
          <p:spPr>
            <a:xfrm>
              <a:off x="606490" y="317241"/>
              <a:ext cx="1203649" cy="1203649"/>
            </a:xfrm>
            <a:prstGeom prst="chevron">
              <a:avLst/>
            </a:prstGeom>
            <a:solidFill>
              <a:srgbClr val="3E53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箭头: V 形 7"/>
            <p:cNvSpPr/>
            <p:nvPr userDrawn="1"/>
          </p:nvSpPr>
          <p:spPr>
            <a:xfrm>
              <a:off x="1399592" y="317241"/>
              <a:ext cx="1203649" cy="1203649"/>
            </a:xfrm>
            <a:prstGeom prst="chevron">
              <a:avLst/>
            </a:prstGeom>
            <a:solidFill>
              <a:srgbClr val="E538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image" Target="../media/image2.wmf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1" y="0"/>
            <a:ext cx="1447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/>
            <a:endParaRPr lang="en-US" sz="1350">
              <a:solidFill>
                <a:prstClr val="white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" name="Rectangle 50"/>
          <p:cNvSpPr>
            <a:spLocks noChangeArrowheads="1"/>
          </p:cNvSpPr>
          <p:nvPr/>
        </p:nvSpPr>
        <p:spPr bwMode="auto">
          <a:xfrm rot="16200000">
            <a:off x="-1953695" y="3244335"/>
            <a:ext cx="54243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dist" defTabSz="1151890" latinLnBrk="1">
              <a:defRPr/>
            </a:pPr>
            <a:r>
              <a:rPr lang="zh-CN" altLang="en-US" sz="2400" kern="0" spc="300" dirty="0">
                <a:solidFill>
                  <a:prstClr val="white"/>
                </a:solidFill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人教版高中物理选修</a:t>
            </a:r>
            <a:r>
              <a:rPr lang="en-US" altLang="zh-CN" sz="2400" kern="0" spc="300" dirty="0">
                <a:solidFill>
                  <a:prstClr val="white"/>
                </a:solidFill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3-4</a:t>
            </a:r>
            <a:endParaRPr lang="zh-CN" altLang="en-US" sz="2400" kern="0" spc="300" dirty="0">
              <a:solidFill>
                <a:prstClr val="white"/>
              </a:solidFill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" b="46"/>
          <a:stretch>
            <a:fillRect/>
          </a:stretch>
        </p:blipFill>
        <p:spPr/>
      </p:pic>
      <p:grpSp>
        <p:nvGrpSpPr>
          <p:cNvPr id="17" name="组合 16"/>
          <p:cNvGrpSpPr/>
          <p:nvPr/>
        </p:nvGrpSpPr>
        <p:grpSpPr>
          <a:xfrm>
            <a:off x="1973609" y="2300857"/>
            <a:ext cx="6812871" cy="2541423"/>
            <a:chOff x="6079207" y="2991545"/>
            <a:chExt cx="5249511" cy="1958238"/>
          </a:xfrm>
        </p:grpSpPr>
        <p:grpSp>
          <p:nvGrpSpPr>
            <p:cNvPr id="18" name="组合 17"/>
            <p:cNvGrpSpPr/>
            <p:nvPr/>
          </p:nvGrpSpPr>
          <p:grpSpPr>
            <a:xfrm>
              <a:off x="6079207" y="3418692"/>
              <a:ext cx="5249511" cy="1531091"/>
              <a:chOff x="-4782930" y="2197757"/>
              <a:chExt cx="5249511" cy="1531091"/>
            </a:xfrm>
          </p:grpSpPr>
          <p:sp>
            <p:nvSpPr>
              <p:cNvPr id="20" name="矩形: 圆角 19"/>
              <p:cNvSpPr/>
              <p:nvPr/>
            </p:nvSpPr>
            <p:spPr>
              <a:xfrm>
                <a:off x="-4648332" y="3374125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E538E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-4782930" y="2197757"/>
                <a:ext cx="5249511" cy="869105"/>
                <a:chOff x="-4782930" y="2197757"/>
                <a:chExt cx="5249511" cy="869105"/>
              </a:xfrm>
            </p:grpSpPr>
            <p:sp>
              <p:nvSpPr>
                <p:cNvPr id="22" name="文本框 21"/>
                <p:cNvSpPr txBox="1"/>
                <p:nvPr/>
              </p:nvSpPr>
              <p:spPr>
                <a:xfrm>
                  <a:off x="-4714868" y="2808615"/>
                  <a:ext cx="5033249" cy="2582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3" name="直接连接符 22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文本占位符 19"/>
                <p:cNvSpPr txBox="1"/>
                <p:nvPr/>
              </p:nvSpPr>
              <p:spPr>
                <a:xfrm>
                  <a:off x="-4782930" y="2197757"/>
                  <a:ext cx="5249511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4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sz="44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r>
                    <a:rPr lang="zh-CN" altLang="en-US" sz="44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节 波长、频率和波速</a:t>
                  </a:r>
                </a:p>
              </p:txBody>
            </p:sp>
          </p:grpSp>
        </p:grpSp>
        <p:sp>
          <p:nvSpPr>
            <p:cNvPr id="19" name="文本占位符 20"/>
            <p:cNvSpPr txBox="1"/>
            <p:nvPr/>
          </p:nvSpPr>
          <p:spPr>
            <a:xfrm>
              <a:off x="6116197" y="299154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第十二章  机械波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60400" y="1926499"/>
          <a:ext cx="10858500" cy="3686210"/>
        </p:xfrm>
        <a:graphic>
          <a:graphicData uri="http://schemas.openxmlformats.org/drawingml/2006/table">
            <a:tbl>
              <a:tblPr firstRow="1" firstCol="1" bandRow="1"/>
              <a:tblGrid>
                <a:gridCol w="1425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6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6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343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物理量</a:t>
                      </a:r>
                    </a:p>
                  </a:txBody>
                  <a:tcPr marL="68409" marR="6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决定因素</a:t>
                      </a:r>
                    </a:p>
                  </a:txBody>
                  <a:tcPr marL="68409" marR="6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zh-CN" sz="2000" b="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关系</a:t>
                      </a:r>
                    </a:p>
                  </a:txBody>
                  <a:tcPr marL="68409" marR="6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400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周期和频率</a:t>
                      </a:r>
                    </a:p>
                  </a:txBody>
                  <a:tcPr marL="68409" marR="6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取决于波源，而与</a:t>
                      </a:r>
                      <a:r>
                        <a:rPr lang="en-US" sz="2000" b="0" i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v</a:t>
                      </a: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、</a:t>
                      </a:r>
                      <a:r>
                        <a:rPr lang="en-US" sz="2000" b="0" i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λ</a:t>
                      </a: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无直接关系</a:t>
                      </a:r>
                    </a:p>
                  </a:txBody>
                  <a:tcPr marL="68409" marR="6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zh-CN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409" marR="6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426647" t="-21707" r="-599" b="-3154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5924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波长</a:t>
                      </a:r>
                    </a:p>
                  </a:txBody>
                  <a:tcPr marL="68409" marR="6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波长</a:t>
                      </a:r>
                      <a:r>
                        <a:rPr lang="en-US" sz="2000" b="0" i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λ</a:t>
                      </a: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则只取决于</a:t>
                      </a:r>
                      <a:r>
                        <a:rPr lang="en-US" sz="2000" b="0" i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v</a:t>
                      </a: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和</a:t>
                      </a:r>
                      <a:r>
                        <a:rPr lang="en-US" sz="2000" b="0" i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T</a:t>
                      </a: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，只要</a:t>
                      </a:r>
                      <a:r>
                        <a:rPr lang="en-US" sz="2000" b="0" i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v</a:t>
                      </a: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、</a:t>
                      </a:r>
                      <a:r>
                        <a:rPr lang="en-US" sz="2000" b="0" i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T</a:t>
                      </a: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其中一个发生变化，</a:t>
                      </a:r>
                      <a:endParaRPr lang="en-US" altLang="zh-CN" sz="20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n-US" sz="2000" b="0" i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λ</a:t>
                      </a: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值必然发生变化</a:t>
                      </a:r>
                    </a:p>
                  </a:txBody>
                  <a:tcPr marL="68409" marR="6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543"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波速</a:t>
                      </a:r>
                    </a:p>
                  </a:txBody>
                  <a:tcPr marL="68409" marR="6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5000"/>
                        </a:lnSpc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取决于介质的物理性质。它与</a:t>
                      </a:r>
                      <a:r>
                        <a:rPr lang="en-US" sz="2000" b="0" i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T</a:t>
                      </a: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、</a:t>
                      </a:r>
                      <a:r>
                        <a:rPr lang="en-US" sz="2000" b="0" i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λ</a:t>
                      </a:r>
                      <a:r>
                        <a:rPr lang="zh-CN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无直接关系</a:t>
                      </a:r>
                    </a:p>
                  </a:txBody>
                  <a:tcPr marL="68409" marR="68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660400" y="1260930"/>
            <a:ext cx="8781141" cy="861772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 latinLnBrk="1" hangingPunct="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波速和波长、频率的决定因素及关系</a:t>
            </a: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 latinLnBrk="1" hangingPunct="0"/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三、波速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60400" y="1242084"/>
            <a:ext cx="10858500" cy="4558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>
              <a:lnSpc>
                <a:spcPct val="20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由波的图象确定振动图像</a:t>
            </a:r>
            <a:endParaRPr lang="en-US" altLang="zh-CN" sz="2400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由波的图象确定振动图像时，必须先明确所给波形图是哪一时刻的波形图，再在振动图像中找到相对应的时刻，明确该质点在此时刻相对平衡位置的位移及振动方向，最后结合波的传播方向及波形图进行综合分析判断。</a:t>
            </a:r>
            <a:endParaRPr lang="en-US" altLang="zh-CN" sz="2000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由振动方向画波的图像</a:t>
            </a:r>
            <a:endParaRPr lang="en-US" altLang="zh-CN" sz="2400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给出振动图像和波的传播方向，便可画出任一时刻的波形图，或是给出两个质点的振动图像，加上两质点平衡位置间的距离和波源方位，便可画出多种情况下的波形图。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75014" y="369102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四、波与振动的综合问题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660400" y="1130300"/>
                <a:ext cx="11013440" cy="4582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219170">
                  <a:lnSpc>
                    <a:spcPct val="150000"/>
                  </a:lnSpc>
                </a:pPr>
                <a:r>
                  <a:rPr lang="en-US" altLang="zh-CN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3.</a:t>
                </a:r>
                <a:r>
                  <a:rPr lang="zh-CN" altLang="en-US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已知波的图像和一质点的振动图像确定波速及传播方向</a:t>
                </a:r>
                <a:endPara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zh-CN" altLang="en-US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由已知振动图像可直接读出周期，由波的图像可直接读出波长，进而根据</a:t>
                </a:r>
                <a:r>
                  <a:rPr lang="en-US" altLang="zh-CN" sz="2000" b="1" i="1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v</a:t>
                </a:r>
                <a:r>
                  <a:rPr lang="zh-CN" altLang="zh-CN" sz="2000" b="1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zh-CN" altLang="zh-CN" sz="2000" b="1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Arial" panose="020B0604020202020204" pitchFamily="34" charset="0"/>
                          </a:rPr>
                          <m:t>𝜆</m:t>
                        </m:r>
                      </m:num>
                      <m:den>
                        <m:r>
                          <a:rPr lang="zh-CN" altLang="zh-CN" sz="2000" b="1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Arial" panose="020B0604020202020204" pitchFamily="34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zh-CN" altLang="en-US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求出波速。由所给某时刻的波形图，在振动图像上找到对应时刻，判断此时刻质点振动的方向，进而应用波的传播方向和质点振动方向的关系，求得波的传播方向。</a:t>
                </a:r>
                <a:endPara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en-US" altLang="zh-CN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4.</a:t>
                </a:r>
                <a:r>
                  <a:rPr lang="zh-CN" altLang="en-US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根据振幅</a:t>
                </a:r>
                <a:r>
                  <a:rPr lang="en-US" altLang="zh-CN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A</a:t>
                </a:r>
                <a:r>
                  <a:rPr lang="zh-CN" altLang="en-US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和周期</a:t>
                </a:r>
                <a:r>
                  <a:rPr lang="en-US" altLang="zh-CN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T</a:t>
                </a:r>
                <a:r>
                  <a:rPr lang="zh-CN" altLang="en-US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求质点振动在</a:t>
                </a:r>
                <a14:m>
                  <m:oMath xmlns:m="http://schemas.openxmlformats.org/officeDocument/2006/math">
                    <m:r>
                      <a:rPr lang="zh-CN" altLang="en-US" sz="2400" b="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Arial" panose="020B0604020202020204" pitchFamily="34" charset="0"/>
                      </a:rPr>
                      <m:t>𝛥</m:t>
                    </m:r>
                    <m:r>
                      <a:rPr lang="zh-CN" altLang="en-US" sz="2400" b="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zh-CN" altLang="en-US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时间内的路程和位移</a:t>
                </a:r>
                <a:endPara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zh-CN" altLang="en-US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求振动质点的路程和位移由于涉及质点的初始状态，利用正弦函数较复杂。</a:t>
                </a:r>
                <a:endPara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zh-CN" altLang="en-US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zh-CN" altLang="en-US" sz="2000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sym typeface="Arial" panose="020B0604020202020204" pitchFamily="34" charset="0"/>
                      </a:rPr>
                      <m:t>Δ</m:t>
                    </m:r>
                    <m:r>
                      <a:rPr lang="zh-CN" altLang="en-US" sz="20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sym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zh-CN" altLang="en-US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若为半周期的整数倍则很容易求解，在半个周期内质点的路程为</a:t>
                </a:r>
                <a:r>
                  <a:rPr lang="en-US" altLang="zh-CN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2A</a:t>
                </a:r>
                <a:r>
                  <a:rPr lang="zh-CN" altLang="en-US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，则</a:t>
                </a:r>
                <a:endPara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zh-CN" altLang="en-US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点在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zh-CN" altLang="en-US" sz="2000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sym typeface="Arial" panose="020B0604020202020204" pitchFamily="34" charset="0"/>
                      </a:rPr>
                      <m:t>Δ</m:t>
                    </m:r>
                    <m:r>
                      <a:rPr lang="zh-CN" altLang="en-US" sz="20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sym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altLang="zh-CN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=</a:t>
                </a:r>
                <a:r>
                  <a:rPr lang="zh-CN" altLang="zh-CN" sz="2000" b="1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</a:t>
                </a:r>
                <a:r>
                  <a:rPr lang="en-US" altLang="zh-CN" sz="2000" b="1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zh-CN" sz="2000" b="1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Arial" panose="020B0604020202020204" pitchFamily="34" charset="0"/>
                          </a:rPr>
                          <m:t>𝑻</m:t>
                        </m:r>
                      </m:num>
                      <m:den>
                        <m:r>
                          <a:rPr lang="en-US" altLang="zh-CN" sz="2000" b="1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zh-CN" altLang="zh-CN" sz="2000" b="1" i="1" kern="1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zh-CN" altLang="en-US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（</a:t>
                </a:r>
                <a:r>
                  <a:rPr lang="en-US" altLang="zh-CN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n=1,2,3……</a:t>
                </a:r>
                <a:r>
                  <a:rPr lang="zh-CN" altLang="en-US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）时间内的路程</a:t>
                </a:r>
                <a:r>
                  <a:rPr lang="en-US" altLang="zh-CN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sym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zh-CN" altLang="en-US" sz="20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sym typeface="Arial" panose="020B0604020202020204" pitchFamily="34" charset="0"/>
                          </a:rPr>
                          <m:t>Δ</m:t>
                        </m:r>
                        <m:r>
                          <a:rPr lang="zh-CN" altLang="en-US" sz="20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sym typeface="Arial" panose="020B0604020202020204" pitchFamily="34" charset="0"/>
                          </a:rPr>
                          <m:t>𝑡</m:t>
                        </m:r>
                      </m:num>
                      <m:den>
                        <m:f>
                          <m:fPr>
                            <m:ctrlPr>
                              <a:rPr lang="zh-CN" altLang="en-US" sz="2000" i="1" ker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  <a:sym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zh-CN" altLang="en-US" sz="2000" i="1" ker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  <a:sym typeface="Arial" panose="020B0604020202020204" pitchFamily="34" charset="0"/>
                              </a:rPr>
                              <m:t>𝑇</m:t>
                            </m:r>
                          </m:num>
                          <m:den>
                            <m:r>
                              <a:rPr lang="zh-CN" altLang="en-US" sz="2000" ker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  <a:sym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en-US" altLang="zh-CN" sz="2000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sym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US" altLang="zh-CN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2A=n </a:t>
                </a:r>
                <a14:m>
                  <m:oMath xmlns:m="http://schemas.openxmlformats.org/officeDocument/2006/math">
                    <m:r>
                      <a:rPr lang="en-US" altLang="zh-CN" sz="2000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sym typeface="Arial" panose="020B0604020202020204" pitchFamily="34" charset="0"/>
                      </a:rPr>
                      <m:t>×</m:t>
                    </m:r>
                    <m:r>
                      <a:rPr lang="en-US" altLang="zh-CN" sz="2000" i="1" ker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sym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altLang="zh-CN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2A</a:t>
                </a:r>
                <a:r>
                  <a:rPr lang="zh-CN" altLang="en-US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（</a:t>
                </a:r>
                <a:r>
                  <a:rPr lang="en-US" altLang="zh-CN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n=1,2,3……</a:t>
                </a:r>
                <a:r>
                  <a:rPr lang="zh-CN" altLang="en-US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）</a:t>
                </a:r>
                <a:r>
                  <a:rPr lang="en-US" altLang="zh-CN" sz="20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.</a:t>
                </a:r>
                <a:endPara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00" y="1130300"/>
                <a:ext cx="11013440" cy="4582986"/>
              </a:xfrm>
              <a:prstGeom prst="rect">
                <a:avLst/>
              </a:prstGeom>
              <a:blipFill rotWithShape="1">
                <a:blip r:embed="rId2"/>
                <a:stretch>
                  <a:fillRect l="-8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1475014" y="369102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四、波与振动的综合问题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60400" y="1130300"/>
            <a:ext cx="10955775" cy="1685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13" tIns="45607" rIns="91213" bIns="45607" numCol="1" anchor="ctr" anchorCtr="0" compatLnSpc="1">
            <a:spAutoFit/>
          </a:bodyPr>
          <a:lstStyle/>
          <a:p>
            <a:pPr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【例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.</a:t>
            </a:r>
            <a:r>
              <a:rPr lang="zh-CN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图甲为一列简谐横波在某一时刻波形图，图乙为质点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P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以此时刻为计时起点的振动图象。从该时刻起（　　）</a:t>
            </a:r>
          </a:p>
          <a:p>
            <a:pPr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pic>
        <p:nvPicPr>
          <p:cNvPr id="2049" name="图片24" descr="菁优网：http://www.jyeoo.com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973" y="2338138"/>
            <a:ext cx="6432371" cy="15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1654" y="4113728"/>
            <a:ext cx="11264164" cy="186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213" tIns="45607" rIns="91213" bIns="45607" numCol="1" anchor="ctr" anchorCtr="0" compatLnSpc="1">
            <a:spAutoFit/>
          </a:bodyPr>
          <a:lstStyle>
            <a:lvl1pPr indent="17335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231140" defTabSz="1219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．经过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0.35s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时，质点</a:t>
            </a:r>
            <a:r>
              <a:rPr lang="en-US" altLang="zh-CN" sz="2400" i="1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Q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距平衡位置的距离小于质点</a:t>
            </a:r>
            <a:r>
              <a:rPr lang="en-US" altLang="zh-CN" sz="2400" i="1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P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距平衡位置的距离	</a:t>
            </a:r>
          </a:p>
          <a:p>
            <a:pPr indent="231140" defTabSz="1219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．经过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0.25s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时，质点</a:t>
            </a:r>
            <a:r>
              <a:rPr lang="en-US" altLang="zh-CN" sz="2400" i="1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Q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的加速度大于质点</a:t>
            </a:r>
            <a:r>
              <a:rPr lang="en-US" altLang="zh-CN" sz="2400" i="1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P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的加速度	</a:t>
            </a:r>
          </a:p>
          <a:p>
            <a:pPr indent="231140" defTabSz="1219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．经过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0.15s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，波沿</a:t>
            </a:r>
            <a:r>
              <a:rPr lang="en-US" altLang="zh-CN" sz="2400" i="1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x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轴的正方向传播了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3m	</a:t>
            </a:r>
          </a:p>
          <a:p>
            <a:pPr indent="231140" defTabSz="12192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．经过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0.1s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时，质点</a:t>
            </a:r>
            <a:r>
              <a:rPr lang="en-US" altLang="zh-CN" sz="2400" i="1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Q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的运动方向沿</a:t>
            </a:r>
            <a:r>
              <a:rPr lang="en-US" altLang="zh-CN" sz="2400" i="1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y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轴正方向（拓展：求质点</a:t>
            </a:r>
            <a:r>
              <a:rPr lang="en-US" altLang="zh-CN" sz="2400" i="1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Q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运动的路程）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930094" y="1753363"/>
            <a:ext cx="1116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en-US" altLang="zh-CN" sz="3200" b="1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AC</a:t>
            </a:r>
            <a:endParaRPr lang="zh-CN" altLang="en-US" sz="3200" b="1" i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75014" y="369102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四、波与振动的综合问题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-2147482623" descr="59wl155.TIF"/>
          <p:cNvPicPr>
            <a:picLocks noChangeAspect="1"/>
          </p:cNvPicPr>
          <p:nvPr/>
        </p:nvPicPr>
        <p:blipFill>
          <a:blip r:embed="rId2" r:link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2905" y="1966633"/>
            <a:ext cx="4144433" cy="250782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1475014" y="369102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四、波与振动的综合问题</a:t>
            </a:r>
          </a:p>
        </p:txBody>
      </p:sp>
      <p:sp>
        <p:nvSpPr>
          <p:cNvPr id="3" name="矩形 2"/>
          <p:cNvSpPr/>
          <p:nvPr/>
        </p:nvSpPr>
        <p:spPr>
          <a:xfrm>
            <a:off x="579545" y="2066384"/>
            <a:ext cx="65633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(1)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这列波的可能波速的表达式？</a:t>
            </a:r>
            <a:endParaRPr lang="zh-CN" altLang="en-US" sz="1200" kern="100" dirty="0"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(2)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若波向左传播，且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3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T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＜</a:t>
            </a:r>
            <a:r>
              <a:rPr lang="en-US" altLang="zh-CN" sz="2400" kern="100" dirty="0" err="1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Δ</a:t>
            </a:r>
            <a:r>
              <a:rPr lang="en-US" altLang="zh-CN" sz="2400" i="1" kern="100" dirty="0" err="1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t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＜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4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T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，波速多大？</a:t>
            </a:r>
            <a:endParaRPr lang="zh-CN" altLang="en-US" sz="1200" kern="100" dirty="0"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(3)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若波速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v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＝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68 m/s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，则波向哪个方向传播？</a:t>
            </a:r>
            <a:endParaRPr lang="zh-CN" altLang="en-US" sz="1200" kern="100" dirty="0">
              <a:effectLst/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9545" y="4379774"/>
            <a:ext cx="8422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</a:t>
            </a:r>
            <a:r>
              <a:rPr lang="zh-CN" altLang="en-US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答案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(1)</a:t>
            </a:r>
            <a:r>
              <a:rPr lang="zh-CN" altLang="en-US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向右传播时：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4(4</a:t>
            </a:r>
            <a:r>
              <a:rPr lang="en-US" altLang="zh-CN" sz="2400" i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n</a:t>
            </a:r>
            <a:r>
              <a:rPr lang="zh-CN" altLang="en-US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＋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1) m/s(</a:t>
            </a:r>
            <a:r>
              <a:rPr lang="en-US" altLang="zh-CN" sz="2400" i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n</a:t>
            </a:r>
            <a:r>
              <a:rPr lang="zh-CN" altLang="en-US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＝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0,1,2</a:t>
            </a:r>
            <a:r>
              <a:rPr lang="zh-CN" altLang="en-US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，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…) </a:t>
            </a:r>
            <a:endParaRPr lang="en-US" altLang="zh-CN" sz="1200" kern="100" dirty="0"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向左传播时：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4(4</a:t>
            </a:r>
            <a:r>
              <a:rPr lang="en-US" altLang="zh-CN" sz="2400" i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n</a:t>
            </a:r>
            <a:r>
              <a:rPr lang="zh-CN" altLang="en-US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＋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3) m/s(</a:t>
            </a:r>
            <a:r>
              <a:rPr lang="en-US" altLang="zh-CN" sz="2400" i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n</a:t>
            </a:r>
            <a:r>
              <a:rPr lang="zh-CN" altLang="en-US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＝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0,1,2</a:t>
            </a:r>
            <a:r>
              <a:rPr lang="zh-CN" altLang="en-US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，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…)</a:t>
            </a:r>
            <a:endParaRPr lang="en-US" altLang="zh-CN" sz="1200" kern="100" dirty="0"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(2)60 m/s (3)</a:t>
            </a:r>
            <a:r>
              <a:rPr lang="zh-CN" altLang="en-US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向右传播</a:t>
            </a:r>
            <a:endParaRPr lang="zh-CN" altLang="en-US" sz="1200" kern="100" dirty="0">
              <a:effectLst/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0400" y="1118877"/>
            <a:ext cx="10858500" cy="1011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例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5】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 一列简谐横波图象如图所示，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t</a:t>
            </a:r>
            <a:r>
              <a:rPr lang="en-US" altLang="zh-CN" sz="2400" kern="10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1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时刻的波形如图中实线所示，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t</a:t>
            </a:r>
            <a:r>
              <a:rPr lang="en-US" altLang="zh-CN" sz="2400" kern="10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2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时刻的波形如图中虚线所示，已知</a:t>
            </a:r>
            <a:r>
              <a:rPr lang="en-US" altLang="zh-CN" sz="2400" kern="100" dirty="0" err="1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Δ</a:t>
            </a:r>
            <a:r>
              <a:rPr lang="en-US" altLang="zh-CN" sz="2400" i="1" kern="100" dirty="0" err="1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t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＝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t</a:t>
            </a:r>
            <a:r>
              <a:rPr lang="en-US" altLang="zh-CN" sz="2400" kern="10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2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－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t</a:t>
            </a:r>
            <a:r>
              <a:rPr lang="en-US" altLang="zh-CN" sz="2400" kern="10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1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＝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0.5 s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，问：</a:t>
            </a:r>
            <a:endParaRPr lang="zh-CN" altLang="en-US" sz="1200" kern="100" dirty="0">
              <a:effectLst/>
              <a:latin typeface="Arial" panose="020B0604020202020204" pitchFamily="34" charset="0"/>
              <a:ea typeface="思源黑体 CN Medium" panose="020B06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3317" y="1634246"/>
            <a:ext cx="114414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505" algn="just" defTabSz="1219200">
              <a:lnSpc>
                <a:spcPct val="150000"/>
              </a:lnSpc>
              <a:tabLst>
                <a:tab pos="3199765" algn="l"/>
              </a:tabLst>
            </a:pPr>
            <a:r>
              <a:rPr lang="en-US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 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根据定义确定：</a:t>
            </a:r>
          </a:p>
          <a:p>
            <a:pPr indent="357505" algn="just" defTabSz="1219200">
              <a:lnSpc>
                <a:spcPct val="150000"/>
              </a:lnSpc>
              <a:tabLst>
                <a:tab pos="3199765" algn="l"/>
              </a:tabLst>
            </a:pP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①在波动中，振动相位总是相同的两个相邻质点间的距离等于一个波长。</a:t>
            </a:r>
          </a:p>
          <a:p>
            <a:pPr indent="357505" algn="just" defTabSz="1219200">
              <a:lnSpc>
                <a:spcPct val="150000"/>
              </a:lnSpc>
              <a:tabLst>
                <a:tab pos="3199765" algn="l"/>
              </a:tabLst>
            </a:pP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②波在一个周期内传播的距离等于一个波长。</a:t>
            </a:r>
          </a:p>
          <a:p>
            <a:pPr indent="357505" algn="just" defTabSz="1219200">
              <a:lnSpc>
                <a:spcPct val="150000"/>
              </a:lnSpc>
              <a:tabLst>
                <a:tab pos="3199765" algn="l"/>
              </a:tabLst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根据波的图像确定：</a:t>
            </a:r>
          </a:p>
          <a:p>
            <a:pPr indent="357505" algn="just" defTabSz="1219200">
              <a:lnSpc>
                <a:spcPct val="150000"/>
              </a:lnSpc>
              <a:tabLst>
                <a:tab pos="3199765" algn="l"/>
              </a:tabLst>
            </a:pP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①在波的图像上，振动位移总是相同的两个相邻质点间的距离为一个波长。</a:t>
            </a:r>
          </a:p>
          <a:p>
            <a:pPr indent="357505" algn="just" defTabSz="1219200">
              <a:lnSpc>
                <a:spcPct val="150000"/>
              </a:lnSpc>
              <a:tabLst>
                <a:tab pos="3199765" algn="l"/>
              </a:tabLst>
            </a:pP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②在波的图像上，运动状态</a:t>
            </a:r>
            <a:r>
              <a:rPr lang="en-US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速度</a:t>
            </a:r>
            <a:r>
              <a:rPr lang="en-US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)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总是相同的两个相邻质点间的距离为一个波长。</a:t>
            </a:r>
            <a:endParaRPr lang="en-US" altLang="zh-CN" sz="2000" kern="10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indent="357505" algn="just" defTabSz="1219200">
              <a:lnSpc>
                <a:spcPct val="150000"/>
              </a:lnSpc>
              <a:tabLst>
                <a:tab pos="3199765" algn="l"/>
              </a:tabLst>
            </a:pP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③在波的图像上，两个相邻波峰</a:t>
            </a:r>
            <a:r>
              <a:rPr lang="en-US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或波谷</a:t>
            </a:r>
            <a:r>
              <a:rPr lang="en-US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)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间的距离为一个波长。</a:t>
            </a:r>
          </a:p>
          <a:p>
            <a:pPr defTabSz="1219200">
              <a:lnSpc>
                <a:spcPct val="150000"/>
              </a:lnSpc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(3)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根据公式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λ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＝</a:t>
            </a:r>
            <a:r>
              <a:rPr lang="en-US" altLang="zh-CN" sz="2400" i="1" kern="1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vT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来确定。　　</a:t>
            </a:r>
            <a:r>
              <a:rPr lang="zh-CN" altLang="zh-CN" sz="28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　　 </a:t>
            </a:r>
            <a:endParaRPr lang="zh-CN" altLang="en-US" sz="2800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5215" y="1101709"/>
            <a:ext cx="3315651" cy="5307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57505" algn="ctr" defTabSz="1219200">
              <a:lnSpc>
                <a:spcPct val="130000"/>
              </a:lnSpc>
              <a:tabLst>
                <a:tab pos="3199765" algn="l"/>
              </a:tabLst>
            </a:pP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波长的三种确定方法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规律总结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535413" y="4143925"/>
            <a:ext cx="184272" cy="11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213" tIns="45607" rIns="91213" bIns="45607" numCol="1" anchor="ctr" anchorCtr="0" compatLnSpc="1">
            <a:spAutoFit/>
          </a:bodyPr>
          <a:lstStyle/>
          <a:p>
            <a:pPr defTabSz="1219200"/>
            <a:endParaRPr lang="zh-CN" altLang="en-US" sz="135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8853" y="1587137"/>
            <a:ext cx="6953048" cy="470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213" tIns="45607" rIns="91213" bIns="45607" numCol="1" anchor="ctr" anchorCtr="0" compatLnSpc="1">
            <a:spAutoFit/>
          </a:bodyPr>
          <a:lstStyle>
            <a:lvl1pPr indent="268605">
              <a:tabLst>
                <a:tab pos="240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40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40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40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40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0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58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99765" algn="l"/>
              </a:tabLst>
            </a:pPr>
            <a:r>
              <a:rPr lang="en-US" altLang="zh-CN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．波的周期性造成多解</a:t>
            </a:r>
          </a:p>
          <a:p>
            <a:pPr indent="358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99765" algn="l"/>
              </a:tabLst>
            </a:pPr>
            <a:r>
              <a:rPr lang="en-US" altLang="zh-CN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</a:t>
            </a:r>
            <a:r>
              <a:rPr lang="zh-CN" altLang="en-US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时间的周期性：时间间隔</a:t>
            </a:r>
            <a:r>
              <a:rPr lang="en-US" altLang="zh-CN" sz="1600" kern="0" dirty="0" err="1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Δ</a:t>
            </a:r>
            <a:r>
              <a:rPr lang="en-US" altLang="zh-CN" sz="1600" i="1" kern="0" dirty="0" err="1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t</a:t>
            </a:r>
            <a:r>
              <a:rPr lang="zh-CN" altLang="en-US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与周期</a:t>
            </a:r>
            <a:r>
              <a:rPr lang="en-US" altLang="zh-CN" sz="1600" i="1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T</a:t>
            </a:r>
            <a:r>
              <a:rPr lang="zh-CN" altLang="en-US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的关系不明确。</a:t>
            </a:r>
          </a:p>
          <a:p>
            <a:pPr indent="358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99765" algn="l"/>
              </a:tabLst>
            </a:pPr>
            <a:r>
              <a:rPr lang="en-US" altLang="zh-CN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</a:t>
            </a:r>
            <a:r>
              <a:rPr lang="zh-CN" altLang="en-US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空间的周期性：波的传播距离</a:t>
            </a:r>
            <a:r>
              <a:rPr lang="en-US" altLang="zh-CN" sz="1600" kern="0" dirty="0" err="1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Δ</a:t>
            </a:r>
            <a:r>
              <a:rPr lang="en-US" altLang="zh-CN" sz="1600" i="1" kern="0" dirty="0" err="1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x</a:t>
            </a:r>
            <a:r>
              <a:rPr lang="zh-CN" altLang="en-US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与波长</a:t>
            </a:r>
            <a:r>
              <a:rPr lang="en-US" altLang="zh-CN" sz="1600" i="1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λ</a:t>
            </a:r>
            <a:r>
              <a:rPr lang="zh-CN" altLang="en-US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的关系不明确。</a:t>
            </a:r>
          </a:p>
          <a:p>
            <a:pPr indent="358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99765" algn="l"/>
              </a:tabLst>
            </a:pPr>
            <a:r>
              <a:rPr lang="en-US" altLang="zh-CN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．传播方向的双向性造成多解</a:t>
            </a:r>
          </a:p>
          <a:p>
            <a:pPr indent="358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99765" algn="l"/>
              </a:tabLst>
            </a:pPr>
            <a:r>
              <a:rPr lang="en-US" altLang="zh-CN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</a:t>
            </a:r>
            <a:r>
              <a:rPr lang="zh-CN" altLang="en-US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波的传播方向不确定。</a:t>
            </a:r>
          </a:p>
          <a:p>
            <a:pPr indent="358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99765" algn="l"/>
              </a:tabLst>
            </a:pPr>
            <a:r>
              <a:rPr lang="en-US" altLang="zh-CN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</a:t>
            </a:r>
            <a:r>
              <a:rPr lang="zh-CN" altLang="en-US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质点振动方向不确定。</a:t>
            </a:r>
          </a:p>
          <a:p>
            <a:pPr indent="358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99765" algn="l"/>
              </a:tabLst>
            </a:pPr>
            <a:r>
              <a:rPr lang="en-US" altLang="zh-CN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zh-CN" altLang="en-US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．解决波的多解问题的注意事项</a:t>
            </a:r>
          </a:p>
          <a:p>
            <a:pPr indent="358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99765" algn="l"/>
              </a:tabLst>
            </a:pPr>
            <a:r>
              <a:rPr lang="en-US" altLang="zh-CN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</a:t>
            </a:r>
            <a:r>
              <a:rPr lang="zh-CN" altLang="en-US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质点到达最大位移处，则有正向和负向最大位移两种可能。</a:t>
            </a:r>
          </a:p>
          <a:p>
            <a:pPr indent="358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99765" algn="l"/>
              </a:tabLst>
            </a:pPr>
            <a:r>
              <a:rPr lang="en-US" altLang="zh-CN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</a:t>
            </a:r>
            <a:r>
              <a:rPr lang="zh-CN" altLang="en-US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质点由平衡位置开始振动，则有起振方向相反的两种可能。</a:t>
            </a:r>
          </a:p>
          <a:p>
            <a:pPr indent="358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99765" algn="l"/>
              </a:tabLst>
            </a:pPr>
            <a:r>
              <a:rPr lang="en-US" altLang="zh-CN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(3)</a:t>
            </a:r>
            <a:r>
              <a:rPr lang="zh-CN" altLang="en-US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只告诉波速，不指明波的传播方向，应考虑沿两个方向传播的可能。</a:t>
            </a:r>
          </a:p>
          <a:p>
            <a:pPr indent="358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99765" algn="l"/>
              </a:tabLst>
            </a:pPr>
            <a:r>
              <a:rPr lang="en-US" altLang="zh-CN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(4)</a:t>
            </a:r>
            <a:r>
              <a:rPr lang="zh-CN" altLang="en-US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只给出两时刻的波形，则有多次重复出现的可能。</a:t>
            </a:r>
          </a:p>
          <a:p>
            <a:pPr indent="358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199765" algn="l"/>
              </a:tabLst>
            </a:pPr>
            <a:r>
              <a:rPr lang="en-US" altLang="zh-CN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(5)</a:t>
            </a:r>
            <a:r>
              <a:rPr lang="zh-CN" altLang="en-US" sz="16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当题目中有限光条件时，多解可能变为有限个解或单解。</a:t>
            </a:r>
          </a:p>
        </p:txBody>
      </p:sp>
      <p:sp>
        <p:nvSpPr>
          <p:cNvPr id="8" name="矩形 7"/>
          <p:cNvSpPr/>
          <p:nvPr/>
        </p:nvSpPr>
        <p:spPr>
          <a:xfrm>
            <a:off x="278853" y="1052513"/>
            <a:ext cx="2392322" cy="5307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57505" algn="ctr" defTabSz="1219200">
              <a:lnSpc>
                <a:spcPct val="130000"/>
              </a:lnSpc>
              <a:tabLst>
                <a:tab pos="3199765" algn="l"/>
              </a:tabLst>
            </a:pP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波的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多解问题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规律总结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15260" y="1851296"/>
            <a:ext cx="1101950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algn="just" defTabSz="1219200">
              <a:lnSpc>
                <a:spcPct val="150000"/>
              </a:lnSpc>
              <a:tabLst>
                <a:tab pos="3199765" algn="l"/>
              </a:tabLst>
            </a:pPr>
            <a:r>
              <a:rPr lang="en-US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首先考虑双向性，若题目未告知波的传播方向或没有其他条件暗示，应首先按波传播的可能性进行讨论。</a:t>
            </a:r>
          </a:p>
          <a:p>
            <a:pPr marL="152400" algn="just" defTabSz="1219200">
              <a:lnSpc>
                <a:spcPct val="150000"/>
              </a:lnSpc>
              <a:tabLst>
                <a:tab pos="3199765" algn="l"/>
              </a:tabLst>
            </a:pPr>
            <a:r>
              <a:rPr lang="en-US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对设定的传播方向，确定</a:t>
            </a:r>
            <a:r>
              <a:rPr lang="en-US" altLang="zh-CN" sz="2000" kern="1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Δ</a:t>
            </a:r>
            <a:r>
              <a:rPr lang="en-US" altLang="zh-CN" sz="2000" i="1" kern="1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t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和</a:t>
            </a:r>
            <a:r>
              <a:rPr lang="en-US" altLang="zh-CN" sz="20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T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的关系，一般先确定最简单的情况，即一个周期内的情况，然后在此基础上加</a:t>
            </a:r>
            <a:r>
              <a:rPr lang="en-US" altLang="zh-CN" sz="2000" i="1" kern="1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nT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</a:t>
            </a:r>
            <a:endParaRPr lang="en-US" altLang="zh-CN" sz="2000" kern="10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marL="152400" algn="just" defTabSz="1219200">
              <a:lnSpc>
                <a:spcPct val="150000"/>
              </a:lnSpc>
              <a:tabLst>
                <a:tab pos="3199765" algn="l"/>
              </a:tabLst>
            </a:pPr>
            <a:r>
              <a:rPr lang="en-US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(3)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应注意题目是否有限制条件，如有的题目限制波的传播方向，或限制时间</a:t>
            </a:r>
            <a:r>
              <a:rPr lang="en-US" altLang="zh-CN" sz="2000" kern="1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Δ</a:t>
            </a:r>
            <a:r>
              <a:rPr lang="en-US" altLang="zh-CN" sz="2000" i="1" kern="1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t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大于或小于一个周期等，所以解题时应综合考虑，加强多解意识，认真分析题意。</a:t>
            </a:r>
          </a:p>
          <a:p>
            <a:pPr defTabSz="1219200">
              <a:lnSpc>
                <a:spcPct val="150000"/>
              </a:lnSpc>
            </a:pPr>
            <a:r>
              <a:rPr lang="en-US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(4)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空间的周期性与时间的周期性是一致的，实质上是波形平移规律的应用，所以应用时我们可以针对不同题目选择其中一种方法求解。　</a:t>
            </a:r>
          </a:p>
        </p:txBody>
      </p:sp>
      <p:sp>
        <p:nvSpPr>
          <p:cNvPr id="4" name="矩形 3"/>
          <p:cNvSpPr/>
          <p:nvPr/>
        </p:nvSpPr>
        <p:spPr>
          <a:xfrm>
            <a:off x="285844" y="1130300"/>
            <a:ext cx="4546758" cy="544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57505" algn="ctr" defTabSz="1219200">
              <a:lnSpc>
                <a:spcPct val="135000"/>
              </a:lnSpc>
              <a:tabLst>
                <a:tab pos="3199765" algn="l"/>
              </a:tabLst>
            </a:pP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解决波的多解问题的一般思路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规律总结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1" y="0"/>
            <a:ext cx="1447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0"/>
            <a:endParaRPr lang="en-US" sz="1350">
              <a:solidFill>
                <a:prstClr val="white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" name="Rectangle 50"/>
          <p:cNvSpPr>
            <a:spLocks noChangeArrowheads="1"/>
          </p:cNvSpPr>
          <p:nvPr/>
        </p:nvSpPr>
        <p:spPr bwMode="auto">
          <a:xfrm rot="16200000">
            <a:off x="-1953695" y="3244335"/>
            <a:ext cx="54243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dist" defTabSz="1151890" latinLnBrk="1">
              <a:defRPr/>
            </a:pPr>
            <a:r>
              <a:rPr lang="zh-CN" altLang="en-US" sz="2400" kern="0" spc="300" dirty="0">
                <a:solidFill>
                  <a:prstClr val="white"/>
                </a:solidFill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人教版高中物理选修</a:t>
            </a:r>
            <a:r>
              <a:rPr lang="en-US" altLang="zh-CN" sz="2400" kern="0" spc="300" dirty="0">
                <a:solidFill>
                  <a:prstClr val="white"/>
                </a:solidFill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3-4</a:t>
            </a:r>
            <a:endParaRPr lang="zh-CN" altLang="en-US" sz="2400" kern="0" spc="300" dirty="0">
              <a:solidFill>
                <a:prstClr val="white"/>
              </a:solidFill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" b="46"/>
          <a:stretch>
            <a:fillRect/>
          </a:stretch>
        </p:blipFill>
        <p:spPr/>
      </p:pic>
      <p:grpSp>
        <p:nvGrpSpPr>
          <p:cNvPr id="17" name="组合 16"/>
          <p:cNvGrpSpPr/>
          <p:nvPr/>
        </p:nvGrpSpPr>
        <p:grpSpPr>
          <a:xfrm>
            <a:off x="2061940" y="2015718"/>
            <a:ext cx="6634907" cy="2826563"/>
            <a:chOff x="6147269" y="2771837"/>
            <a:chExt cx="5112385" cy="2177946"/>
          </a:xfrm>
        </p:grpSpPr>
        <p:grpSp>
          <p:nvGrpSpPr>
            <p:cNvPr id="18" name="组合 17"/>
            <p:cNvGrpSpPr/>
            <p:nvPr/>
          </p:nvGrpSpPr>
          <p:grpSpPr>
            <a:xfrm>
              <a:off x="6147269" y="3331609"/>
              <a:ext cx="5033250" cy="1618174"/>
              <a:chOff x="-4714868" y="2110674"/>
              <a:chExt cx="5033250" cy="1618174"/>
            </a:xfrm>
          </p:grpSpPr>
          <p:sp>
            <p:nvSpPr>
              <p:cNvPr id="20" name="矩形: 圆角 19"/>
              <p:cNvSpPr/>
              <p:nvPr/>
            </p:nvSpPr>
            <p:spPr>
              <a:xfrm>
                <a:off x="-4648332" y="3374125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E538E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-4714868" y="2110674"/>
                <a:ext cx="5033250" cy="956188"/>
                <a:chOff x="-4714868" y="2110674"/>
                <a:chExt cx="5033250" cy="956188"/>
              </a:xfrm>
            </p:grpSpPr>
            <p:sp>
              <p:nvSpPr>
                <p:cNvPr id="22" name="文本框 21"/>
                <p:cNvSpPr txBox="1"/>
                <p:nvPr/>
              </p:nvSpPr>
              <p:spPr>
                <a:xfrm>
                  <a:off x="-4714868" y="2808615"/>
                  <a:ext cx="5033249" cy="2582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3" name="直接连接符 22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8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感谢各位的聆听</a:t>
                  </a:r>
                </a:p>
              </p:txBody>
            </p:sp>
          </p:grpSp>
        </p:grpSp>
        <p:sp>
          <p:nvSpPr>
            <p:cNvPr id="19" name="文本占位符 20"/>
            <p:cNvSpPr txBox="1"/>
            <p:nvPr/>
          </p:nvSpPr>
          <p:spPr>
            <a:xfrm>
              <a:off x="6147269" y="2771837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第十二章  机械波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 bwMode="auto">
          <a:xfrm>
            <a:off x="2388084" y="2375879"/>
            <a:ext cx="7382240" cy="2660415"/>
            <a:chOff x="1265" y="1089"/>
            <a:chExt cx="3863" cy="2089"/>
          </a:xfrm>
        </p:grpSpPr>
        <p:grpSp>
          <p:nvGrpSpPr>
            <p:cNvPr id="3" name="Group 9"/>
            <p:cNvGrpSpPr/>
            <p:nvPr/>
          </p:nvGrpSpPr>
          <p:grpSpPr bwMode="auto">
            <a:xfrm>
              <a:off x="1265" y="1089"/>
              <a:ext cx="3863" cy="2089"/>
              <a:chOff x="843" y="647"/>
              <a:chExt cx="4185" cy="2089"/>
            </a:xfrm>
          </p:grpSpPr>
          <p:sp>
            <p:nvSpPr>
              <p:cNvPr id="15363" name="Freeform 10"/>
              <p:cNvSpPr>
                <a:spLocks noChangeArrowheads="1"/>
              </p:cNvSpPr>
              <p:nvPr/>
            </p:nvSpPr>
            <p:spPr bwMode="auto">
              <a:xfrm>
                <a:off x="1061" y="1056"/>
                <a:ext cx="3168" cy="1440"/>
              </a:xfrm>
              <a:custGeom>
                <a:avLst/>
                <a:gdLst/>
                <a:ahLst/>
                <a:cxnLst>
                  <a:cxn ang="0">
                    <a:pos x="0" y="2000"/>
                  </a:cxn>
                  <a:cxn ang="0">
                    <a:pos x="200" y="1653"/>
                  </a:cxn>
                  <a:cxn ang="0">
                    <a:pos x="400" y="1316"/>
                  </a:cxn>
                  <a:cxn ang="0">
                    <a:pos x="600" y="1000"/>
                  </a:cxn>
                  <a:cxn ang="0">
                    <a:pos x="800" y="714"/>
                  </a:cxn>
                  <a:cxn ang="0">
                    <a:pos x="1000" y="468"/>
                  </a:cxn>
                  <a:cxn ang="0">
                    <a:pos x="1200" y="268"/>
                  </a:cxn>
                  <a:cxn ang="0">
                    <a:pos x="1400" y="121"/>
                  </a:cxn>
                  <a:cxn ang="0">
                    <a:pos x="1600" y="30"/>
                  </a:cxn>
                  <a:cxn ang="0">
                    <a:pos x="1800" y="0"/>
                  </a:cxn>
                  <a:cxn ang="0">
                    <a:pos x="2000" y="30"/>
                  </a:cxn>
                  <a:cxn ang="0">
                    <a:pos x="2200" y="121"/>
                  </a:cxn>
                  <a:cxn ang="0">
                    <a:pos x="2400" y="268"/>
                  </a:cxn>
                  <a:cxn ang="0">
                    <a:pos x="2600" y="468"/>
                  </a:cxn>
                  <a:cxn ang="0">
                    <a:pos x="2800" y="714"/>
                  </a:cxn>
                  <a:cxn ang="0">
                    <a:pos x="3000" y="1000"/>
                  </a:cxn>
                  <a:cxn ang="0">
                    <a:pos x="3200" y="1316"/>
                  </a:cxn>
                  <a:cxn ang="0">
                    <a:pos x="3400" y="1653"/>
                  </a:cxn>
                  <a:cxn ang="0">
                    <a:pos x="3600" y="2000"/>
                  </a:cxn>
                  <a:cxn ang="0">
                    <a:pos x="3800" y="2347"/>
                  </a:cxn>
                  <a:cxn ang="0">
                    <a:pos x="4000" y="2684"/>
                  </a:cxn>
                  <a:cxn ang="0">
                    <a:pos x="4200" y="3000"/>
                  </a:cxn>
                  <a:cxn ang="0">
                    <a:pos x="4400" y="3285"/>
                  </a:cxn>
                  <a:cxn ang="0">
                    <a:pos x="4600" y="3532"/>
                  </a:cxn>
                  <a:cxn ang="0">
                    <a:pos x="4800" y="3732"/>
                  </a:cxn>
                  <a:cxn ang="0">
                    <a:pos x="5000" y="3879"/>
                  </a:cxn>
                  <a:cxn ang="0">
                    <a:pos x="5200" y="3970"/>
                  </a:cxn>
                  <a:cxn ang="0">
                    <a:pos x="5400" y="4000"/>
                  </a:cxn>
                  <a:cxn ang="0">
                    <a:pos x="5600" y="3970"/>
                  </a:cxn>
                  <a:cxn ang="0">
                    <a:pos x="5800" y="3879"/>
                  </a:cxn>
                  <a:cxn ang="0">
                    <a:pos x="6000" y="3732"/>
                  </a:cxn>
                  <a:cxn ang="0">
                    <a:pos x="6200" y="3532"/>
                  </a:cxn>
                  <a:cxn ang="0">
                    <a:pos x="6400" y="3286"/>
                  </a:cxn>
                  <a:cxn ang="0">
                    <a:pos x="6600" y="3000"/>
                  </a:cxn>
                  <a:cxn ang="0">
                    <a:pos x="6800" y="2684"/>
                  </a:cxn>
                  <a:cxn ang="0">
                    <a:pos x="7000" y="2348"/>
                  </a:cxn>
                  <a:cxn ang="0">
                    <a:pos x="7200" y="2000"/>
                  </a:cxn>
                  <a:cxn ang="0">
                    <a:pos x="7400" y="1653"/>
                  </a:cxn>
                  <a:cxn ang="0">
                    <a:pos x="7600" y="1316"/>
                  </a:cxn>
                  <a:cxn ang="0">
                    <a:pos x="7800" y="1000"/>
                  </a:cxn>
                  <a:cxn ang="0">
                    <a:pos x="8000" y="715"/>
                  </a:cxn>
                  <a:cxn ang="0">
                    <a:pos x="8200" y="468"/>
                  </a:cxn>
                  <a:cxn ang="0">
                    <a:pos x="8400" y="268"/>
                  </a:cxn>
                  <a:cxn ang="0">
                    <a:pos x="8600" y="121"/>
                  </a:cxn>
                  <a:cxn ang="0">
                    <a:pos x="8800" y="30"/>
                  </a:cxn>
                  <a:cxn ang="0">
                    <a:pos x="9000" y="0"/>
                  </a:cxn>
                  <a:cxn ang="0">
                    <a:pos x="9200" y="30"/>
                  </a:cxn>
                  <a:cxn ang="0">
                    <a:pos x="9400" y="120"/>
                  </a:cxn>
                  <a:cxn ang="0">
                    <a:pos x="9600" y="268"/>
                  </a:cxn>
                  <a:cxn ang="0">
                    <a:pos x="9800" y="468"/>
                  </a:cxn>
                  <a:cxn ang="0">
                    <a:pos x="10000" y="714"/>
                  </a:cxn>
                  <a:cxn ang="0">
                    <a:pos x="10200" y="1000"/>
                  </a:cxn>
                  <a:cxn ang="0">
                    <a:pos x="10400" y="1315"/>
                  </a:cxn>
                  <a:cxn ang="0">
                    <a:pos x="10600" y="1652"/>
                  </a:cxn>
                  <a:cxn ang="0">
                    <a:pos x="10800" y="1999"/>
                  </a:cxn>
                  <a:cxn ang="0">
                    <a:pos x="10800" y="1999"/>
                  </a:cxn>
                </a:cxnLst>
                <a:rect l="0" t="0" r="r" b="b"/>
                <a:pathLst>
                  <a:path w="10833" h="4000">
                    <a:moveTo>
                      <a:pt x="0" y="2000"/>
                    </a:moveTo>
                    <a:cubicBezTo>
                      <a:pt x="66" y="1883"/>
                      <a:pt x="133" y="1767"/>
                      <a:pt x="200" y="1653"/>
                    </a:cubicBezTo>
                    <a:cubicBezTo>
                      <a:pt x="267" y="1539"/>
                      <a:pt x="333" y="1425"/>
                      <a:pt x="400" y="1316"/>
                    </a:cubicBezTo>
                    <a:cubicBezTo>
                      <a:pt x="467" y="1207"/>
                      <a:pt x="533" y="1100"/>
                      <a:pt x="600" y="1000"/>
                    </a:cubicBezTo>
                    <a:cubicBezTo>
                      <a:pt x="667" y="900"/>
                      <a:pt x="733" y="803"/>
                      <a:pt x="800" y="714"/>
                    </a:cubicBezTo>
                    <a:cubicBezTo>
                      <a:pt x="867" y="625"/>
                      <a:pt x="933" y="542"/>
                      <a:pt x="1000" y="468"/>
                    </a:cubicBezTo>
                    <a:cubicBezTo>
                      <a:pt x="1067" y="394"/>
                      <a:pt x="1133" y="326"/>
                      <a:pt x="1200" y="268"/>
                    </a:cubicBezTo>
                    <a:cubicBezTo>
                      <a:pt x="1267" y="210"/>
                      <a:pt x="1333" y="161"/>
                      <a:pt x="1400" y="121"/>
                    </a:cubicBezTo>
                    <a:cubicBezTo>
                      <a:pt x="1467" y="81"/>
                      <a:pt x="1533" y="50"/>
                      <a:pt x="1600" y="30"/>
                    </a:cubicBezTo>
                    <a:cubicBezTo>
                      <a:pt x="1667" y="10"/>
                      <a:pt x="1733" y="0"/>
                      <a:pt x="1800" y="0"/>
                    </a:cubicBezTo>
                    <a:cubicBezTo>
                      <a:pt x="1867" y="0"/>
                      <a:pt x="1933" y="10"/>
                      <a:pt x="2000" y="30"/>
                    </a:cubicBezTo>
                    <a:cubicBezTo>
                      <a:pt x="2067" y="50"/>
                      <a:pt x="2133" y="81"/>
                      <a:pt x="2200" y="121"/>
                    </a:cubicBezTo>
                    <a:cubicBezTo>
                      <a:pt x="2267" y="161"/>
                      <a:pt x="2333" y="210"/>
                      <a:pt x="2400" y="268"/>
                    </a:cubicBezTo>
                    <a:cubicBezTo>
                      <a:pt x="2467" y="326"/>
                      <a:pt x="2533" y="394"/>
                      <a:pt x="2600" y="468"/>
                    </a:cubicBezTo>
                    <a:cubicBezTo>
                      <a:pt x="2667" y="542"/>
                      <a:pt x="2733" y="625"/>
                      <a:pt x="2800" y="714"/>
                    </a:cubicBezTo>
                    <a:cubicBezTo>
                      <a:pt x="2867" y="803"/>
                      <a:pt x="2933" y="900"/>
                      <a:pt x="3000" y="1000"/>
                    </a:cubicBezTo>
                    <a:cubicBezTo>
                      <a:pt x="3067" y="1100"/>
                      <a:pt x="3133" y="1207"/>
                      <a:pt x="3200" y="1316"/>
                    </a:cubicBezTo>
                    <a:cubicBezTo>
                      <a:pt x="3267" y="1425"/>
                      <a:pt x="3333" y="1539"/>
                      <a:pt x="3400" y="1653"/>
                    </a:cubicBezTo>
                    <a:cubicBezTo>
                      <a:pt x="3467" y="1767"/>
                      <a:pt x="3533" y="1884"/>
                      <a:pt x="3600" y="2000"/>
                    </a:cubicBezTo>
                    <a:cubicBezTo>
                      <a:pt x="3667" y="2116"/>
                      <a:pt x="3733" y="2233"/>
                      <a:pt x="3800" y="2347"/>
                    </a:cubicBezTo>
                    <a:cubicBezTo>
                      <a:pt x="3867" y="2461"/>
                      <a:pt x="3933" y="2575"/>
                      <a:pt x="4000" y="2684"/>
                    </a:cubicBezTo>
                    <a:cubicBezTo>
                      <a:pt x="4067" y="2793"/>
                      <a:pt x="4133" y="2900"/>
                      <a:pt x="4200" y="3000"/>
                    </a:cubicBezTo>
                    <a:cubicBezTo>
                      <a:pt x="4267" y="3100"/>
                      <a:pt x="4333" y="3196"/>
                      <a:pt x="4400" y="3285"/>
                    </a:cubicBezTo>
                    <a:cubicBezTo>
                      <a:pt x="4467" y="3374"/>
                      <a:pt x="4533" y="3458"/>
                      <a:pt x="4600" y="3532"/>
                    </a:cubicBezTo>
                    <a:cubicBezTo>
                      <a:pt x="4667" y="3606"/>
                      <a:pt x="4733" y="3674"/>
                      <a:pt x="4800" y="3732"/>
                    </a:cubicBezTo>
                    <a:cubicBezTo>
                      <a:pt x="4867" y="3790"/>
                      <a:pt x="4933" y="3839"/>
                      <a:pt x="5000" y="3879"/>
                    </a:cubicBezTo>
                    <a:cubicBezTo>
                      <a:pt x="5067" y="3919"/>
                      <a:pt x="5133" y="3950"/>
                      <a:pt x="5200" y="3970"/>
                    </a:cubicBezTo>
                    <a:cubicBezTo>
                      <a:pt x="5267" y="3990"/>
                      <a:pt x="5333" y="4000"/>
                      <a:pt x="5400" y="4000"/>
                    </a:cubicBezTo>
                    <a:cubicBezTo>
                      <a:pt x="5467" y="4000"/>
                      <a:pt x="5533" y="3990"/>
                      <a:pt x="5600" y="3970"/>
                    </a:cubicBezTo>
                    <a:cubicBezTo>
                      <a:pt x="5667" y="3950"/>
                      <a:pt x="5733" y="3919"/>
                      <a:pt x="5800" y="3879"/>
                    </a:cubicBezTo>
                    <a:cubicBezTo>
                      <a:pt x="5867" y="3839"/>
                      <a:pt x="5933" y="3790"/>
                      <a:pt x="6000" y="3732"/>
                    </a:cubicBezTo>
                    <a:cubicBezTo>
                      <a:pt x="6067" y="3674"/>
                      <a:pt x="6133" y="3606"/>
                      <a:pt x="6200" y="3532"/>
                    </a:cubicBezTo>
                    <a:cubicBezTo>
                      <a:pt x="6267" y="3458"/>
                      <a:pt x="6333" y="3375"/>
                      <a:pt x="6400" y="3286"/>
                    </a:cubicBezTo>
                    <a:cubicBezTo>
                      <a:pt x="6467" y="3197"/>
                      <a:pt x="6533" y="3100"/>
                      <a:pt x="6600" y="3000"/>
                    </a:cubicBezTo>
                    <a:cubicBezTo>
                      <a:pt x="6667" y="2900"/>
                      <a:pt x="6733" y="2793"/>
                      <a:pt x="6800" y="2684"/>
                    </a:cubicBezTo>
                    <a:cubicBezTo>
                      <a:pt x="6867" y="2575"/>
                      <a:pt x="6933" y="2462"/>
                      <a:pt x="7000" y="2348"/>
                    </a:cubicBezTo>
                    <a:cubicBezTo>
                      <a:pt x="7067" y="2234"/>
                      <a:pt x="7133" y="2116"/>
                      <a:pt x="7200" y="2000"/>
                    </a:cubicBezTo>
                    <a:cubicBezTo>
                      <a:pt x="7267" y="1884"/>
                      <a:pt x="7333" y="1767"/>
                      <a:pt x="7400" y="1653"/>
                    </a:cubicBezTo>
                    <a:cubicBezTo>
                      <a:pt x="7467" y="1539"/>
                      <a:pt x="7533" y="1425"/>
                      <a:pt x="7600" y="1316"/>
                    </a:cubicBezTo>
                    <a:cubicBezTo>
                      <a:pt x="7667" y="1207"/>
                      <a:pt x="7733" y="1100"/>
                      <a:pt x="7800" y="1000"/>
                    </a:cubicBezTo>
                    <a:cubicBezTo>
                      <a:pt x="7867" y="900"/>
                      <a:pt x="7933" y="804"/>
                      <a:pt x="8000" y="715"/>
                    </a:cubicBezTo>
                    <a:cubicBezTo>
                      <a:pt x="8067" y="626"/>
                      <a:pt x="8133" y="542"/>
                      <a:pt x="8200" y="468"/>
                    </a:cubicBezTo>
                    <a:cubicBezTo>
                      <a:pt x="8267" y="394"/>
                      <a:pt x="8333" y="326"/>
                      <a:pt x="8400" y="268"/>
                    </a:cubicBezTo>
                    <a:cubicBezTo>
                      <a:pt x="8467" y="210"/>
                      <a:pt x="8533" y="161"/>
                      <a:pt x="8600" y="121"/>
                    </a:cubicBezTo>
                    <a:cubicBezTo>
                      <a:pt x="8667" y="81"/>
                      <a:pt x="8733" y="50"/>
                      <a:pt x="8800" y="30"/>
                    </a:cubicBezTo>
                    <a:cubicBezTo>
                      <a:pt x="8867" y="10"/>
                      <a:pt x="8933" y="0"/>
                      <a:pt x="9000" y="0"/>
                    </a:cubicBezTo>
                    <a:cubicBezTo>
                      <a:pt x="9067" y="0"/>
                      <a:pt x="9133" y="10"/>
                      <a:pt x="9200" y="30"/>
                    </a:cubicBezTo>
                    <a:cubicBezTo>
                      <a:pt x="9267" y="50"/>
                      <a:pt x="9333" y="80"/>
                      <a:pt x="9400" y="120"/>
                    </a:cubicBezTo>
                    <a:cubicBezTo>
                      <a:pt x="9467" y="160"/>
                      <a:pt x="9533" y="210"/>
                      <a:pt x="9600" y="268"/>
                    </a:cubicBezTo>
                    <a:cubicBezTo>
                      <a:pt x="9667" y="326"/>
                      <a:pt x="9733" y="394"/>
                      <a:pt x="9800" y="468"/>
                    </a:cubicBezTo>
                    <a:cubicBezTo>
                      <a:pt x="9867" y="542"/>
                      <a:pt x="9933" y="625"/>
                      <a:pt x="10000" y="714"/>
                    </a:cubicBezTo>
                    <a:cubicBezTo>
                      <a:pt x="10067" y="803"/>
                      <a:pt x="10133" y="900"/>
                      <a:pt x="10200" y="1000"/>
                    </a:cubicBezTo>
                    <a:cubicBezTo>
                      <a:pt x="10267" y="1100"/>
                      <a:pt x="10333" y="1206"/>
                      <a:pt x="10400" y="1315"/>
                    </a:cubicBezTo>
                    <a:cubicBezTo>
                      <a:pt x="10467" y="1424"/>
                      <a:pt x="10533" y="1538"/>
                      <a:pt x="10600" y="1652"/>
                    </a:cubicBezTo>
                    <a:cubicBezTo>
                      <a:pt x="10667" y="1766"/>
                      <a:pt x="10767" y="1941"/>
                      <a:pt x="10800" y="1999"/>
                    </a:cubicBezTo>
                    <a:cubicBezTo>
                      <a:pt x="10833" y="2057"/>
                      <a:pt x="10816" y="2028"/>
                      <a:pt x="10800" y="1999"/>
                    </a:cubicBezTo>
                  </a:path>
                </a:pathLst>
              </a:custGeom>
              <a:noFill/>
              <a:ln w="31750">
                <a:solidFill>
                  <a:srgbClr val="FF6600"/>
                </a:solidFill>
                <a:round/>
              </a:ln>
            </p:spPr>
            <p:txBody>
              <a:bodyPr/>
              <a:lstStyle/>
              <a:p>
                <a:pPr defTabSz="1219200"/>
                <a:endParaRPr lang="zh-CN" altLang="en-US" sz="135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64" name="Text Box 11"/>
              <p:cNvSpPr txBox="1">
                <a:spLocks noChangeArrowheads="1"/>
              </p:cNvSpPr>
              <p:nvPr/>
            </p:nvSpPr>
            <p:spPr bwMode="auto">
              <a:xfrm>
                <a:off x="4577" y="1488"/>
                <a:ext cx="451" cy="3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just" defTabSz="1219200" eaLnBrk="0" hangingPunct="0"/>
                <a:r>
                  <a:rPr lang="en-US" altLang="zh-CN" sz="1995" i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x /cm</a:t>
                </a:r>
              </a:p>
            </p:txBody>
          </p:sp>
          <p:sp>
            <p:nvSpPr>
              <p:cNvPr id="15365" name="Text Box 12"/>
              <p:cNvSpPr txBox="1">
                <a:spLocks noChangeArrowheads="1"/>
              </p:cNvSpPr>
              <p:nvPr/>
            </p:nvSpPr>
            <p:spPr bwMode="auto">
              <a:xfrm>
                <a:off x="1163" y="720"/>
                <a:ext cx="451" cy="3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just" defTabSz="1219200" eaLnBrk="0" hangingPunct="0"/>
                <a:r>
                  <a:rPr lang="en-US" altLang="zh-CN" sz="1995" i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y /cm</a:t>
                </a:r>
              </a:p>
            </p:txBody>
          </p:sp>
          <p:grpSp>
            <p:nvGrpSpPr>
              <p:cNvPr id="4" name="Group 13"/>
              <p:cNvGrpSpPr/>
              <p:nvPr/>
            </p:nvGrpSpPr>
            <p:grpSpPr bwMode="auto">
              <a:xfrm>
                <a:off x="965" y="1008"/>
                <a:ext cx="3312" cy="1584"/>
                <a:chOff x="1440" y="528"/>
                <a:chExt cx="3312" cy="1584"/>
              </a:xfrm>
            </p:grpSpPr>
            <p:graphicFrame>
              <p:nvGraphicFramePr>
                <p:cNvPr id="15367" name="Object 14"/>
                <p:cNvGraphicFramePr/>
                <p:nvPr/>
              </p:nvGraphicFramePr>
              <p:xfrm>
                <a:off x="2016" y="528"/>
                <a:ext cx="144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r:id="rId2" imgW="303530" imgH="303530" progId="">
                        <p:embed/>
                      </p:oleObj>
                    </mc:Choice>
                    <mc:Fallback>
                      <p:oleObj r:id="rId2" imgW="303530" imgH="303530" progId="">
                        <p:embed/>
                        <p:pic>
                          <p:nvPicPr>
                            <p:cNvPr id="0" name="Object 14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16" y="528"/>
                              <a:ext cx="144" cy="14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68" name="Object 15"/>
                <p:cNvGraphicFramePr/>
                <p:nvPr/>
              </p:nvGraphicFramePr>
              <p:xfrm>
                <a:off x="1440" y="1200"/>
                <a:ext cx="144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r:id="rId4" imgW="303530" imgH="303530" progId="">
                        <p:embed/>
                      </p:oleObj>
                    </mc:Choice>
                    <mc:Fallback>
                      <p:oleObj r:id="rId4" imgW="303530" imgH="303530" progId="">
                        <p:embed/>
                        <p:pic>
                          <p:nvPicPr>
                            <p:cNvPr id="0" name="Object 15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40" y="1200"/>
                              <a:ext cx="144" cy="14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69" name="Object 16"/>
                <p:cNvGraphicFramePr/>
                <p:nvPr/>
              </p:nvGraphicFramePr>
              <p:xfrm>
                <a:off x="1680" y="768"/>
                <a:ext cx="144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r:id="rId5" imgW="303530" imgH="303530" progId="">
                        <p:embed/>
                      </p:oleObj>
                    </mc:Choice>
                    <mc:Fallback>
                      <p:oleObj r:id="rId5" imgW="303530" imgH="303530" progId="">
                        <p:embed/>
                        <p:pic>
                          <p:nvPicPr>
                            <p:cNvPr id="0" name="Object 16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80" y="768"/>
                              <a:ext cx="144" cy="14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70" name="Object 17"/>
                <p:cNvGraphicFramePr/>
                <p:nvPr/>
              </p:nvGraphicFramePr>
              <p:xfrm>
                <a:off x="2304" y="768"/>
                <a:ext cx="144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r:id="rId6" imgW="303530" imgH="303530" progId="">
                        <p:embed/>
                      </p:oleObj>
                    </mc:Choice>
                    <mc:Fallback>
                      <p:oleObj r:id="rId6" imgW="303530" imgH="303530" progId="">
                        <p:embed/>
                        <p:pic>
                          <p:nvPicPr>
                            <p:cNvPr id="0" name="Object 17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304" y="768"/>
                              <a:ext cx="144" cy="14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71" name="Object 18"/>
                <p:cNvGraphicFramePr/>
                <p:nvPr/>
              </p:nvGraphicFramePr>
              <p:xfrm>
                <a:off x="3792" y="768"/>
                <a:ext cx="144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r:id="rId7" imgW="303530" imgH="303530" progId="">
                        <p:embed/>
                      </p:oleObj>
                    </mc:Choice>
                    <mc:Fallback>
                      <p:oleObj r:id="rId7" imgW="303530" imgH="303530" progId="">
                        <p:embed/>
                        <p:pic>
                          <p:nvPicPr>
                            <p:cNvPr id="0" name="Object 18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92" y="768"/>
                              <a:ext cx="144" cy="14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72" name="Object 19"/>
                <p:cNvGraphicFramePr/>
                <p:nvPr/>
              </p:nvGraphicFramePr>
              <p:xfrm>
                <a:off x="4416" y="768"/>
                <a:ext cx="144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r:id="rId8" imgW="303530" imgH="303530" progId="">
                        <p:embed/>
                      </p:oleObj>
                    </mc:Choice>
                    <mc:Fallback>
                      <p:oleObj r:id="rId8" imgW="303530" imgH="303530" progId="">
                        <p:embed/>
                        <p:pic>
                          <p:nvPicPr>
                            <p:cNvPr id="0" name="Object 19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416" y="768"/>
                              <a:ext cx="144" cy="14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73" name="Object 20"/>
                <p:cNvGraphicFramePr/>
                <p:nvPr/>
              </p:nvGraphicFramePr>
              <p:xfrm>
                <a:off x="2736" y="1680"/>
                <a:ext cx="144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r:id="rId9" imgW="303530" imgH="303530" progId="">
                        <p:embed/>
                      </p:oleObj>
                    </mc:Choice>
                    <mc:Fallback>
                      <p:oleObj r:id="rId9" imgW="303530" imgH="303530" progId="">
                        <p:embed/>
                        <p:pic>
                          <p:nvPicPr>
                            <p:cNvPr id="0" name="Object 20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36" y="1680"/>
                              <a:ext cx="144" cy="14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74" name="Object 21"/>
                <p:cNvGraphicFramePr/>
                <p:nvPr/>
              </p:nvGraphicFramePr>
              <p:xfrm>
                <a:off x="4080" y="528"/>
                <a:ext cx="144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r:id="rId10" imgW="303530" imgH="303530" progId="">
                        <p:embed/>
                      </p:oleObj>
                    </mc:Choice>
                    <mc:Fallback>
                      <p:oleObj r:id="rId10" imgW="303530" imgH="303530" progId="">
                        <p:embed/>
                        <p:pic>
                          <p:nvPicPr>
                            <p:cNvPr id="0" name="Object 21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080" y="528"/>
                              <a:ext cx="144" cy="14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75" name="Object 22"/>
                <p:cNvGraphicFramePr/>
                <p:nvPr/>
              </p:nvGraphicFramePr>
              <p:xfrm>
                <a:off x="3360" y="1680"/>
                <a:ext cx="144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r:id="rId11" imgW="303530" imgH="303530" progId="">
                        <p:embed/>
                      </p:oleObj>
                    </mc:Choice>
                    <mc:Fallback>
                      <p:oleObj r:id="rId11" imgW="303530" imgH="303530" progId="">
                        <p:embed/>
                        <p:pic>
                          <p:nvPicPr>
                            <p:cNvPr id="0" name="Object 22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360" y="1680"/>
                              <a:ext cx="144" cy="14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76" name="Object 23"/>
                <p:cNvGraphicFramePr/>
                <p:nvPr/>
              </p:nvGraphicFramePr>
              <p:xfrm>
                <a:off x="3072" y="1968"/>
                <a:ext cx="144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r:id="rId12" imgW="303530" imgH="303530" progId="">
                        <p:embed/>
                      </p:oleObj>
                    </mc:Choice>
                    <mc:Fallback>
                      <p:oleObj r:id="rId12" imgW="303530" imgH="303530" progId="">
                        <p:embed/>
                        <p:pic>
                          <p:nvPicPr>
                            <p:cNvPr id="0" name="Object 23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72" y="1968"/>
                              <a:ext cx="144" cy="14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77" name="Object 24"/>
                <p:cNvGraphicFramePr/>
                <p:nvPr/>
              </p:nvGraphicFramePr>
              <p:xfrm>
                <a:off x="2544" y="1248"/>
                <a:ext cx="144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r:id="rId13" imgW="303530" imgH="303530" progId="">
                        <p:embed/>
                      </p:oleObj>
                    </mc:Choice>
                    <mc:Fallback>
                      <p:oleObj r:id="rId13" imgW="303530" imgH="303530" progId="">
                        <p:embed/>
                        <p:pic>
                          <p:nvPicPr>
                            <p:cNvPr id="0" name="Object 24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544" y="1248"/>
                              <a:ext cx="144" cy="14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78" name="Object 25"/>
                <p:cNvGraphicFramePr/>
                <p:nvPr/>
              </p:nvGraphicFramePr>
              <p:xfrm>
                <a:off x="3552" y="1248"/>
                <a:ext cx="144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r:id="rId14" imgW="303530" imgH="303530" progId="">
                        <p:embed/>
                      </p:oleObj>
                    </mc:Choice>
                    <mc:Fallback>
                      <p:oleObj r:id="rId14" imgW="303530" imgH="303530" progId="">
                        <p:embed/>
                        <p:pic>
                          <p:nvPicPr>
                            <p:cNvPr id="0" name="Object 25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52" y="1248"/>
                              <a:ext cx="144" cy="14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379" name="Object 26"/>
                <p:cNvGraphicFramePr/>
                <p:nvPr/>
              </p:nvGraphicFramePr>
              <p:xfrm>
                <a:off x="4608" y="1248"/>
                <a:ext cx="144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r:id="rId15" imgW="303530" imgH="303530" progId="">
                        <p:embed/>
                      </p:oleObj>
                    </mc:Choice>
                    <mc:Fallback>
                      <p:oleObj r:id="rId15" imgW="303530" imgH="303530" progId="">
                        <p:embed/>
                        <p:pic>
                          <p:nvPicPr>
                            <p:cNvPr id="0" name="Object 26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608" y="1248"/>
                              <a:ext cx="144" cy="14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5" name="Group 27"/>
              <p:cNvGrpSpPr/>
              <p:nvPr/>
            </p:nvGrpSpPr>
            <p:grpSpPr bwMode="auto">
              <a:xfrm>
                <a:off x="843" y="647"/>
                <a:ext cx="3912" cy="2089"/>
                <a:chOff x="843" y="647"/>
                <a:chExt cx="3912" cy="2089"/>
              </a:xfrm>
            </p:grpSpPr>
            <p:grpSp>
              <p:nvGrpSpPr>
                <p:cNvPr id="6" name="Group 28"/>
                <p:cNvGrpSpPr/>
                <p:nvPr/>
              </p:nvGrpSpPr>
              <p:grpSpPr bwMode="auto">
                <a:xfrm>
                  <a:off x="843" y="780"/>
                  <a:ext cx="3912" cy="1956"/>
                  <a:chOff x="1361" y="336"/>
                  <a:chExt cx="3487" cy="1860"/>
                </a:xfrm>
              </p:grpSpPr>
              <p:sp>
                <p:nvSpPr>
                  <p:cNvPr id="15382" name="Freeform 29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336"/>
                    <a:ext cx="3312" cy="186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27"/>
                      </a:cxn>
                      <a:cxn ang="0">
                        <a:pos x="0" y="836"/>
                      </a:cxn>
                      <a:cxn ang="0">
                        <a:pos x="29" y="834"/>
                      </a:cxn>
                      <a:cxn ang="0">
                        <a:pos x="1709" y="836"/>
                      </a:cxn>
                    </a:cxnLst>
                    <a:rect l="0" t="0" r="r" b="b"/>
                    <a:pathLst>
                      <a:path w="1709" h="1627">
                        <a:moveTo>
                          <a:pt x="0" y="0"/>
                        </a:moveTo>
                        <a:lnTo>
                          <a:pt x="0" y="1627"/>
                        </a:lnTo>
                        <a:lnTo>
                          <a:pt x="0" y="836"/>
                        </a:lnTo>
                        <a:lnTo>
                          <a:pt x="29" y="834"/>
                        </a:lnTo>
                        <a:lnTo>
                          <a:pt x="1709" y="836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 type="stealth" w="sm" len="sm"/>
                    <a:tailEnd type="stealth" w="sm" len="sm"/>
                  </a:ln>
                </p:spPr>
                <p:txBody>
                  <a:bodyPr/>
                  <a:lstStyle/>
                  <a:p>
                    <a:pPr defTabSz="1219200"/>
                    <a:endParaRPr lang="zh-CN" altLang="en-US" sz="135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383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1" y="1152"/>
                    <a:ext cx="165" cy="2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just" defTabSz="1219200" eaLnBrk="0" hangingPunct="0"/>
                    <a:r>
                      <a:rPr lang="en-US" altLang="zh-CN" sz="1995" ker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rPr>
                      <a:t>0</a:t>
                    </a:r>
                  </a:p>
                </p:txBody>
              </p:sp>
            </p:grpSp>
            <p:sp>
              <p:nvSpPr>
                <p:cNvPr id="15384" name="Line 31"/>
                <p:cNvSpPr>
                  <a:spLocks noChangeShapeType="1"/>
                </p:cNvSpPr>
                <p:nvPr/>
              </p:nvSpPr>
              <p:spPr bwMode="auto">
                <a:xfrm>
                  <a:off x="4032" y="912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tailEnd type="triangl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38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266" y="647"/>
                  <a:ext cx="109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algn="ctr" defTabSz="1219200" eaLnBrk="0" hangingPunct="0"/>
                  <a:r>
                    <a:rPr lang="en-US" altLang="zh-CN" sz="135" i="1" kern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v</a:t>
                  </a:r>
                </a:p>
              </p:txBody>
            </p:sp>
          </p:grpSp>
        </p:grpSp>
        <p:sp>
          <p:nvSpPr>
            <p:cNvPr id="15386" name="Text Box 33"/>
            <p:cNvSpPr txBox="1">
              <a:spLocks noChangeArrowheads="1"/>
            </p:cNvSpPr>
            <p:nvPr/>
          </p:nvSpPr>
          <p:spPr bwMode="auto">
            <a:xfrm>
              <a:off x="1824" y="2257"/>
              <a:ext cx="288" cy="4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1219200">
                <a:spcBef>
                  <a:spcPct val="50000"/>
                </a:spcBef>
              </a:pPr>
              <a:r>
                <a:rPr lang="en-US" altLang="zh-CN" sz="3195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5387" name="Text Box 34"/>
            <p:cNvSpPr txBox="1">
              <a:spLocks noChangeArrowheads="1"/>
            </p:cNvSpPr>
            <p:nvPr/>
          </p:nvSpPr>
          <p:spPr bwMode="auto">
            <a:xfrm>
              <a:off x="2304" y="2257"/>
              <a:ext cx="288" cy="4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1219200">
                <a:spcBef>
                  <a:spcPct val="50000"/>
                </a:spcBef>
              </a:pPr>
              <a:r>
                <a:rPr lang="en-US" altLang="zh-CN" sz="3195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5388" name="Text Box 35"/>
            <p:cNvSpPr txBox="1">
              <a:spLocks noChangeArrowheads="1"/>
            </p:cNvSpPr>
            <p:nvPr/>
          </p:nvSpPr>
          <p:spPr bwMode="auto">
            <a:xfrm>
              <a:off x="2736" y="2257"/>
              <a:ext cx="288" cy="4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1219200">
                <a:spcBef>
                  <a:spcPct val="50000"/>
                </a:spcBef>
              </a:pPr>
              <a:r>
                <a:rPr lang="en-US" altLang="zh-CN" sz="3195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5389" name="Text Box 36"/>
            <p:cNvSpPr txBox="1">
              <a:spLocks noChangeArrowheads="1"/>
            </p:cNvSpPr>
            <p:nvPr/>
          </p:nvSpPr>
          <p:spPr bwMode="auto">
            <a:xfrm>
              <a:off x="3264" y="2257"/>
              <a:ext cx="288" cy="4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1219200">
                <a:spcBef>
                  <a:spcPct val="50000"/>
                </a:spcBef>
              </a:pPr>
              <a:r>
                <a:rPr lang="en-US" altLang="zh-CN" sz="3195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5390" name="Text Box 37"/>
            <p:cNvSpPr txBox="1">
              <a:spLocks noChangeArrowheads="1"/>
            </p:cNvSpPr>
            <p:nvPr/>
          </p:nvSpPr>
          <p:spPr bwMode="auto">
            <a:xfrm>
              <a:off x="3743" y="2257"/>
              <a:ext cx="289" cy="4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1219200">
                <a:spcBef>
                  <a:spcPct val="50000"/>
                </a:spcBef>
              </a:pPr>
              <a:r>
                <a:rPr lang="en-US" altLang="zh-CN" sz="3195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15391" name="Text Box 38"/>
            <p:cNvSpPr txBox="1">
              <a:spLocks noChangeArrowheads="1"/>
            </p:cNvSpPr>
            <p:nvPr/>
          </p:nvSpPr>
          <p:spPr bwMode="auto">
            <a:xfrm>
              <a:off x="4271" y="2257"/>
              <a:ext cx="289" cy="4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defTabSz="1219200">
                <a:spcBef>
                  <a:spcPct val="50000"/>
                </a:spcBef>
              </a:pPr>
              <a:r>
                <a:rPr lang="en-US" altLang="zh-CN" sz="3195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-537227" y="1463697"/>
            <a:ext cx="90878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已知波的传播方向，怎样判定质点的振动方向？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课程回顾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427278" y="1141916"/>
                <a:ext cx="10882979" cy="14225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57284" algn="just" defTabSz="1219170">
                  <a:lnSpc>
                    <a:spcPct val="135000"/>
                  </a:lnSpc>
                  <a:tabLst>
                    <a:tab pos="3200320" algn="l"/>
                  </a:tabLst>
                </a:pPr>
                <a:r>
                  <a:rPr lang="en-US" altLang="zh-CN" sz="2400" kern="100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1</a:t>
                </a:r>
                <a:r>
                  <a:rPr lang="zh-CN" altLang="zh-CN" sz="2400" kern="100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．定义：</a:t>
                </a:r>
                <a:r>
                  <a:rPr lang="zh-CN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在波动中，</a:t>
                </a:r>
                <a:r>
                  <a:rPr lang="zh-CN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振动</a:t>
                </a:r>
                <a:r>
                  <a:rPr lang="zh-CN" altLang="zh-CN" sz="2400" u="sng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相位总是相同</a:t>
                </a:r>
                <a:r>
                  <a:rPr lang="zh-CN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的两个</a:t>
                </a:r>
                <a:r>
                  <a:rPr lang="zh-CN" altLang="zh-CN" sz="2400" u="sng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相邻</a:t>
                </a:r>
                <a:r>
                  <a:rPr lang="zh-CN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质点间的距离</a:t>
                </a:r>
                <a:r>
                  <a:rPr lang="zh-CN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。通常用</a:t>
                </a:r>
                <a:r>
                  <a:rPr lang="zh-CN" altLang="en-US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“</a:t>
                </a:r>
                <a14:m>
                  <m:oMath xmlns:m="http://schemas.openxmlformats.org/officeDocument/2006/math">
                    <m:r>
                      <a:rPr lang="zh-CN" altLang="en-US" sz="2400" b="0" i="1" kern="10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sym typeface="Arial" panose="020B0604020202020204" pitchFamily="34" charset="0"/>
                      </a:rPr>
                      <m:t>𝜆</m:t>
                    </m:r>
                  </m:oMath>
                </a14:m>
                <a:r>
                  <a:rPr lang="zh-CN" altLang="en-US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”</a:t>
                </a:r>
                <a:r>
                  <a:rPr lang="zh-CN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表示。</a:t>
                </a:r>
                <a:endParaRPr lang="en-US" altLang="zh-CN" sz="2400" kern="1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  <a:p>
                <a:pPr indent="357284" algn="just" defTabSz="1219170">
                  <a:lnSpc>
                    <a:spcPct val="135000"/>
                  </a:lnSpc>
                  <a:tabLst>
                    <a:tab pos="3200320" algn="l"/>
                  </a:tabLst>
                </a:pPr>
                <a:endParaRPr lang="zh-CN" altLang="zh-CN" sz="1600" kern="1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Courier New" panose="02070309020205020404" pitchFamily="49" charset="0"/>
                  <a:sym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78" y="1141916"/>
                <a:ext cx="10882979" cy="1422569"/>
              </a:xfrm>
              <a:prstGeom prst="rect">
                <a:avLst/>
              </a:prstGeom>
              <a:blipFill rotWithShape="1">
                <a:blip r:embed="rId2"/>
                <a:stretch>
                  <a:fillRect l="-840" r="-8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764540" y="3828970"/>
            <a:ext cx="1069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200000"/>
              </a:lnSpc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注意：</a:t>
            </a:r>
            <a:endParaRPr lang="en-US" altLang="zh-CN" sz="2000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“相邻”和“振动相位总是相同的”是波长定义的关键要素，二者缺一不可。</a:t>
            </a:r>
            <a:endParaRPr lang="en-US" altLang="zh-CN" sz="2000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“相位总是相同”的含义是</a:t>
            </a: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: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任何时刻质点相对平衡位置的位移的大小和方向总是相等。</a:t>
            </a:r>
          </a:p>
          <a:p>
            <a:pPr defTabSz="1219200">
              <a:lnSpc>
                <a:spcPct val="200000"/>
              </a:lnSpc>
            </a:pPr>
            <a:endParaRPr lang="zh-CN" altLang="en-US" sz="2000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0400" y="2079452"/>
            <a:ext cx="71259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>
              <a:lnSpc>
                <a:spcPct val="200000"/>
              </a:lnSpc>
            </a:pP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特征：在横波中，两个</a:t>
            </a:r>
            <a:r>
              <a:rPr lang="zh-CN" altLang="zh-CN" sz="2000" u="sng" kern="100" dirty="0">
                <a:solidFill>
                  <a:srgbClr val="E519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相邻波峰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或两个</a:t>
            </a:r>
            <a:r>
              <a:rPr lang="zh-CN" altLang="zh-CN" sz="2000" u="sng" kern="100" dirty="0">
                <a:solidFill>
                  <a:srgbClr val="E519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相邻波谷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之间的距离等于波长。在纵波中，两个</a:t>
            </a:r>
            <a:r>
              <a:rPr lang="zh-CN" altLang="zh-CN" sz="2000" u="sng" kern="100" dirty="0">
                <a:solidFill>
                  <a:srgbClr val="E519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相邻密部</a:t>
            </a:r>
            <a:r>
              <a:rPr lang="zh-CN" altLang="zh-CN" sz="2000" kern="10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或两个</a:t>
            </a:r>
            <a:r>
              <a:rPr lang="zh-CN" altLang="zh-CN" sz="2000" u="sng" kern="100" dirty="0">
                <a:solidFill>
                  <a:srgbClr val="E519E3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相邻疏部</a:t>
            </a:r>
            <a:r>
              <a:rPr lang="zh-CN" altLang="zh-CN" sz="20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之间的距离等于波长。</a:t>
            </a:r>
          </a:p>
        </p:txBody>
      </p:sp>
      <p:pic>
        <p:nvPicPr>
          <p:cNvPr id="9" name="图片 8" descr="10-10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13" b="15170"/>
          <a:stretch>
            <a:fillRect/>
          </a:stretch>
        </p:blipFill>
        <p:spPr bwMode="auto">
          <a:xfrm>
            <a:off x="8189647" y="1903786"/>
            <a:ext cx="2760845" cy="170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一、波长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400" y="1130300"/>
            <a:ext cx="10480040" cy="4374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140" defTabSz="1219200">
              <a:lnSpc>
                <a:spcPct val="150000"/>
              </a:lnSpc>
              <a:tabLst>
                <a:tab pos="3199765" algn="l"/>
              </a:tabLst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．对波长的理解</a:t>
            </a:r>
          </a:p>
          <a:p>
            <a:pPr indent="358140" defTabSz="1219200">
              <a:lnSpc>
                <a:spcPct val="150000"/>
              </a:lnSpc>
              <a:tabLst>
                <a:tab pos="3199765" algn="l"/>
              </a:tabLst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波长在数值上等于一个周期内振动在介质中传播的距离，波源振动一个周期，能且仅能产生一个波长的波形。</a:t>
            </a:r>
            <a:endParaRPr lang="en-US" altLang="zh-CN" sz="2000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indent="358140" defTabSz="1219200">
              <a:lnSpc>
                <a:spcPct val="150000"/>
              </a:lnSpc>
              <a:tabLst>
                <a:tab pos="3199765" algn="l"/>
              </a:tabLst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相距一个（或整数个）波长的两个质点的振动位移在任何时刻都相同，而且振动速度的大小和方向也相同，即相距一个（或整数个）波长的两个质点的振动状态相同。</a:t>
            </a:r>
            <a:endParaRPr lang="en-US" altLang="zh-CN" sz="2000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相距</a:t>
            </a:r>
            <a:r>
              <a:rPr lang="en-US" altLang="zh-CN" sz="20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λ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整数倍的质点振动步调总是相同的；    </a:t>
            </a:r>
          </a:p>
          <a:p>
            <a:pPr defTabSz="1219200">
              <a:lnSpc>
                <a:spcPct val="150000"/>
              </a:lnSpc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相距</a:t>
            </a:r>
            <a:r>
              <a:rPr lang="en-US" altLang="zh-CN" sz="20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λ</a:t>
            </a: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/2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奇数倍的质点振动步调总是相反的。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</a:t>
            </a:r>
          </a:p>
          <a:p>
            <a:pPr indent="358140" defTabSz="1219200">
              <a:lnSpc>
                <a:spcPct val="150000"/>
              </a:lnSpc>
              <a:tabLst>
                <a:tab pos="3199765" algn="l"/>
              </a:tabLst>
            </a:pP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(3)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物理意义：表示波在空间上的周期性。</a:t>
            </a:r>
            <a:endParaRPr lang="en-US" altLang="zh-CN" sz="2000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indent="357505" algn="just" defTabSz="1219200">
              <a:lnSpc>
                <a:spcPct val="150000"/>
              </a:lnSpc>
              <a:tabLst>
                <a:tab pos="3199765" algn="l"/>
              </a:tabLst>
            </a:pPr>
            <a:endParaRPr lang="en-US" altLang="zh-CN" sz="2000" kern="10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一、波长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60400" y="1186395"/>
            <a:ext cx="10858500" cy="270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13" tIns="45607" rIns="91213" bIns="45607" numCol="1" anchor="ctr" anchorCtr="0" compatLnSpc="1">
            <a:spAutoFit/>
          </a:bodyPr>
          <a:lstStyle/>
          <a:p>
            <a:pPr defTabSz="1219200" eaLnBrk="0" fontAlgn="base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【例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（多选）如</a:t>
            </a:r>
            <a:r>
              <a:rPr lang="zh-CN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图所示的是一列简谐波在某一时刻的波形图象，下列说法中正确的是（　　）</a:t>
            </a:r>
          </a:p>
          <a:p>
            <a:pPr defTabSz="1219200" eaLnBrk="0" fontAlgn="base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endParaRPr lang="zh-CN" altLang="zh-CN" sz="2400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pic>
        <p:nvPicPr>
          <p:cNvPr id="1025" name="图片24" descr="菁优网：http://www.jyeoo.com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500197"/>
            <a:ext cx="2662756" cy="161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44280" y="3310196"/>
            <a:ext cx="11647720" cy="230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13" tIns="45607" rIns="91213" bIns="45607" numCol="1" anchor="ctr" anchorCtr="0" compatLnSpc="1">
            <a:spAutoFit/>
          </a:bodyPr>
          <a:lstStyle>
            <a:lvl1pPr indent="17335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231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．质点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E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G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I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在振动过程中位移总是相同	</a:t>
            </a:r>
          </a:p>
          <a:p>
            <a:pPr indent="231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．质点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在振动过程中位移总是相等	</a:t>
            </a:r>
          </a:p>
          <a:p>
            <a:pPr indent="231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．质点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的平衡位置间的距离是一个波长	</a:t>
            </a:r>
          </a:p>
          <a:p>
            <a:pPr indent="231140" defTabSz="1219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．质点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I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在振动过程中位移总是相同，它们的平衡位置间的距离是一个波长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20494" y="2320208"/>
            <a:ext cx="93858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en-US" altLang="zh-CN" sz="2665" b="1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BC</a:t>
            </a:r>
            <a:endParaRPr lang="zh-CN" altLang="en-US" sz="2665" b="1" i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一、波长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320628" y="1348014"/>
                <a:ext cx="10588672" cy="4614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r>
                  <a:rPr lang="en-US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1.</a:t>
                </a:r>
                <a:r>
                  <a:rPr lang="zh-CN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定义：</a:t>
                </a:r>
                <a:r>
                  <a:rPr lang="zh-CN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波上各</a:t>
                </a:r>
                <a:r>
                  <a:rPr lang="zh-CN" altLang="en-US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个</a:t>
                </a:r>
                <a:r>
                  <a:rPr lang="zh-CN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质点的振动周期或频率</a:t>
                </a:r>
                <a:r>
                  <a:rPr lang="zh-CN" altLang="en-US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是相同的</a:t>
                </a:r>
                <a:r>
                  <a:rPr lang="zh-CN" altLang="en-US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，它们都等于</a:t>
                </a:r>
                <a:endParaRPr lang="en-US" altLang="zh-CN" sz="2400" kern="1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r>
                  <a:rPr lang="zh-CN" altLang="en-US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波源的</a:t>
                </a:r>
                <a:r>
                  <a:rPr lang="zh-CN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振动周期或频率</a:t>
                </a:r>
                <a:r>
                  <a:rPr lang="zh-CN" altLang="en-US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，这个周期或频率也叫做</a:t>
                </a:r>
                <a:r>
                  <a:rPr lang="zh-CN" altLang="en-US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波的周期或频率。</a:t>
                </a:r>
                <a:endParaRPr lang="zh-CN" altLang="zh-CN" sz="2400" kern="1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Courier New" panose="02070309020205020404" pitchFamily="49" charset="0"/>
                  <a:sym typeface="Arial" panose="020B0604020202020204" pitchFamily="34" charset="0"/>
                </a:endParaRPr>
              </a:p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r>
                  <a:rPr lang="en-US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2.</a:t>
                </a:r>
                <a:r>
                  <a:rPr lang="zh-CN" altLang="en-US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决定因素：</a:t>
                </a:r>
                <a:r>
                  <a:rPr lang="zh-CN" altLang="en-US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波的周期或频率由波源决定，与介质无关。</a:t>
                </a:r>
                <a:endParaRPr lang="en-US" altLang="zh-CN" sz="2400" kern="1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Courier New" panose="02070309020205020404" pitchFamily="49" charset="0"/>
                  <a:sym typeface="Arial" panose="020B0604020202020204" pitchFamily="34" charset="0"/>
                </a:endParaRPr>
              </a:p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r>
                  <a:rPr lang="en-US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3.</a:t>
                </a:r>
                <a:r>
                  <a:rPr lang="zh-CN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关系：</a:t>
                </a:r>
                <a:r>
                  <a:rPr lang="zh-CN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周期</a:t>
                </a:r>
                <a:r>
                  <a:rPr lang="en-US" altLang="zh-CN" sz="2400" i="1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T</a:t>
                </a:r>
                <a:r>
                  <a:rPr lang="zh-CN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和频率</a:t>
                </a:r>
                <a:r>
                  <a:rPr lang="en-US" altLang="zh-CN" sz="2400" i="1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f</a:t>
                </a:r>
                <a:r>
                  <a:rPr lang="zh-CN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互为</a:t>
                </a:r>
                <a:r>
                  <a:rPr lang="zh-CN" altLang="zh-CN" sz="2400" u="sng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倒数</a:t>
                </a:r>
                <a:r>
                  <a:rPr lang="zh-CN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，即</a:t>
                </a:r>
                <a:r>
                  <a:rPr lang="en-US" altLang="zh-CN" sz="2400" i="1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f</a:t>
                </a:r>
                <a:r>
                  <a:rPr lang="zh-CN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kern="10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  <a:sym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zh-CN" sz="2400" b="0" i="1" kern="10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  <a:sym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kern="10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  <a:sym typeface="Arial" panose="020B0604020202020204" pitchFamily="34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zh-CN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。</a:t>
                </a:r>
                <a:endParaRPr lang="en-US" altLang="zh-CN" sz="2400" kern="1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r>
                  <a:rPr lang="en-US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4.</a:t>
                </a:r>
                <a:r>
                  <a:rPr lang="zh-CN" altLang="en-US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物理意义：</a:t>
                </a:r>
                <a:r>
                  <a:rPr lang="zh-CN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振动周期</a:t>
                </a:r>
                <a:r>
                  <a:rPr lang="en-US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(</a:t>
                </a:r>
                <a:r>
                  <a:rPr lang="zh-CN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或频率</a:t>
                </a:r>
                <a:r>
                  <a:rPr lang="en-US" altLang="zh-CN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)</a:t>
                </a:r>
                <a:r>
                  <a:rPr lang="zh-CN" altLang="en-US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是描述波的“时间周期性”的物理量。</a:t>
                </a:r>
                <a:endParaRPr lang="en-US" altLang="zh-CN" sz="2400" kern="1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Courier New" panose="02070309020205020404" pitchFamily="49" charset="0"/>
                  <a:sym typeface="Arial" panose="020B0604020202020204" pitchFamily="34" charset="0"/>
                </a:endParaRPr>
              </a:p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endParaRPr lang="en-US" altLang="zh-CN" sz="2400" kern="1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Courier New" panose="02070309020205020404" pitchFamily="49" charset="0"/>
                  <a:sym typeface="Arial" panose="020B0604020202020204" pitchFamily="34" charset="0"/>
                </a:endParaRPr>
              </a:p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r>
                  <a:rPr lang="en-US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5.</a:t>
                </a:r>
                <a:r>
                  <a:rPr lang="zh-CN" altLang="en-US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时空关系：</a:t>
                </a:r>
                <a:r>
                  <a:rPr lang="zh-CN" altLang="en-US" sz="2400" kern="1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在一个周期的时间内振动在介质中传播的距离等于一个波长</a:t>
                </a:r>
                <a:endParaRPr lang="en-US" altLang="zh-CN" sz="2400" kern="1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Courier New" panose="02070309020205020404" pitchFamily="49" charset="0"/>
                  <a:sym typeface="Arial" panose="020B0604020202020204" pitchFamily="34" charset="0"/>
                </a:endParaRPr>
              </a:p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endParaRPr lang="zh-CN" altLang="zh-CN" kern="1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Courier New" panose="02070309020205020404" pitchFamily="49" charset="0"/>
                  <a:sym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28" y="1348014"/>
                <a:ext cx="10588672" cy="46141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035887" y="4463686"/>
            <a:ext cx="10381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400" kern="0" dirty="0">
                <a:solidFill>
                  <a:srgbClr val="E519E3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即每经历一个周期的时间，当前的波形图与原有的波形图相同。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35887" y="5500497"/>
            <a:ext cx="102931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/>
            <a:r>
              <a:rPr lang="zh-CN" altLang="en-US" sz="2400" kern="0" dirty="0">
                <a:solidFill>
                  <a:srgbClr val="E519E3"/>
                </a:solidFill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即每经过一个周期的时间波就沿传播方向传播一个波长的距离。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75014" y="369102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二、周期和频率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4524" y="1275572"/>
            <a:ext cx="1064165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140" indent="-231140" algn="just" defTabSz="1219200">
              <a:lnSpc>
                <a:spcPct val="250000"/>
              </a:lnSpc>
            </a:pP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【例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.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关于波的周期，下列说法错误的是（　　）</a:t>
            </a:r>
          </a:p>
          <a:p>
            <a:pPr indent="231140" defTabSz="1219200">
              <a:lnSpc>
                <a:spcPct val="250000"/>
              </a:lnSpc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．波的周期与质点的振动周期相同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	</a:t>
            </a:r>
            <a:endParaRPr lang="zh-CN" altLang="zh-CN" sz="2400" kern="10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indent="231140" defTabSz="1219200">
              <a:lnSpc>
                <a:spcPct val="250000"/>
              </a:lnSpc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．波的周期是由波源驱动力的频率决定的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	</a:t>
            </a:r>
            <a:endParaRPr lang="zh-CN" altLang="zh-CN" sz="2400" kern="10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indent="231140" defTabSz="1219200">
              <a:lnSpc>
                <a:spcPct val="250000"/>
              </a:lnSpc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．波的周期与形成波的介质有关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	</a:t>
            </a:r>
            <a:endParaRPr lang="zh-CN" altLang="zh-CN" sz="2400" kern="10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indent="231140" defTabSz="1219200">
              <a:lnSpc>
                <a:spcPct val="250000"/>
              </a:lnSpc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．经历整数个周期波形图重复出现，只是波向前移动了一段距离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43096" y="1629713"/>
            <a:ext cx="62314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en-US" altLang="zh-CN" sz="2665" b="1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75014" y="369102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二、周期和频率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348827" y="1130920"/>
                <a:ext cx="12386365" cy="4227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r>
                  <a:rPr lang="en-US" altLang="zh-CN" sz="2400" kern="100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1</a:t>
                </a:r>
                <a:r>
                  <a:rPr lang="zh-CN" altLang="zh-CN" sz="2400" kern="100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．定义</a:t>
                </a:r>
                <a:endParaRPr lang="zh-CN" altLang="zh-CN" sz="2400" kern="10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Courier New" panose="02070309020205020404" pitchFamily="49" charset="0"/>
                  <a:sym typeface="Arial" panose="020B0604020202020204" pitchFamily="34" charset="0"/>
                </a:endParaRPr>
              </a:p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r>
                  <a:rPr lang="zh-CN" altLang="zh-CN" sz="2400" kern="10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波</a:t>
                </a:r>
                <a:r>
                  <a:rPr lang="zh-CN" altLang="en-US" sz="2400" kern="10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在介质中传播的距离跟所用时间的比值叫做波速。</a:t>
                </a:r>
                <a:r>
                  <a:rPr lang="en-US" altLang="zh-CN" sz="2400" kern="10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 </a:t>
                </a:r>
              </a:p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r>
                  <a:rPr lang="zh-CN" altLang="en-US" sz="2400" kern="10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即</a:t>
                </a:r>
                <a:r>
                  <a:rPr lang="zh-CN" altLang="zh-CN" sz="2400" kern="10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波在</a:t>
                </a:r>
                <a:r>
                  <a:rPr lang="zh-CN" altLang="zh-CN" sz="2400" u="sng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介质中</a:t>
                </a:r>
                <a:r>
                  <a:rPr lang="zh-CN" altLang="zh-CN" sz="2400" kern="10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传播的速度。</a:t>
                </a:r>
                <a:endParaRPr lang="zh-CN" altLang="zh-CN" sz="2400" kern="10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Courier New" panose="02070309020205020404" pitchFamily="49" charset="0"/>
                  <a:sym typeface="Arial" panose="020B0604020202020204" pitchFamily="34" charset="0"/>
                </a:endParaRPr>
              </a:p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r>
                  <a:rPr lang="en-US" altLang="zh-CN" sz="2400" kern="100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2</a:t>
                </a:r>
                <a:r>
                  <a:rPr lang="zh-CN" altLang="zh-CN" sz="2400" kern="100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．</a:t>
                </a:r>
                <a:r>
                  <a:rPr lang="zh-CN" altLang="en-US" sz="2400" kern="100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物理意义</a:t>
                </a:r>
                <a:endParaRPr lang="zh-CN" altLang="zh-CN" sz="2400" kern="10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Courier New" panose="02070309020205020404" pitchFamily="49" charset="0"/>
                  <a:sym typeface="Arial" panose="020B0604020202020204" pitchFamily="34" charset="0"/>
                </a:endParaRPr>
              </a:p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r>
                  <a:rPr lang="zh-CN" altLang="en-US" sz="2400" kern="10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描述</a:t>
                </a:r>
                <a:r>
                  <a:rPr lang="zh-CN" altLang="en-US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振动或波形</a:t>
                </a:r>
                <a:r>
                  <a:rPr lang="zh-CN" altLang="en-US" sz="2400" kern="100" dirty="0">
                    <a:solidFill>
                      <a:srgbClr val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在介质中传播的快慢。</a:t>
                </a:r>
                <a:endParaRPr lang="en-US" altLang="zh-CN" sz="2400" kern="10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Courier New" panose="02070309020205020404" pitchFamily="49" charset="0"/>
                  <a:sym typeface="Arial" panose="020B0604020202020204" pitchFamily="34" charset="0"/>
                </a:endParaRPr>
              </a:p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r>
                  <a:rPr lang="en-US" altLang="zh-CN" sz="2400" kern="100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3</a:t>
                </a:r>
                <a:r>
                  <a:rPr lang="zh-CN" altLang="zh-CN" sz="2400" kern="100" dirty="0">
                    <a:solidFill>
                      <a:srgbClr val="0070C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．波长、频率和波速之间的关系</a:t>
                </a:r>
                <a:endParaRPr lang="en-US" altLang="zh-CN" sz="2400" kern="100" dirty="0">
                  <a:solidFill>
                    <a:srgbClr val="0070C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endParaRPr>
              </a:p>
              <a:p>
                <a:pPr indent="357284" algn="just" defTabSz="1219170">
                  <a:lnSpc>
                    <a:spcPct val="150000"/>
                  </a:lnSpc>
                  <a:tabLst>
                    <a:tab pos="3200320" algn="l"/>
                  </a:tabLst>
                </a:pPr>
                <a:r>
                  <a:rPr lang="en-US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             v</a:t>
                </a:r>
                <a:r>
                  <a:rPr lang="zh-CN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zh-CN" altLang="zh-CN" sz="2400" b="0" i="0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Arial" panose="020B0604020202020204" pitchFamily="34" charset="0"/>
                          </a:rPr>
                          <m:t>λ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zh-CN" altLang="zh-CN" sz="2400" b="0" i="0" kern="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Arial" panose="020B0604020202020204" pitchFamily="34" charset="0"/>
                          </a:rPr>
                          <m:t>T</m:t>
                        </m:r>
                      </m:den>
                    </m:f>
                  </m:oMath>
                </a14:m>
                <a:r>
                  <a:rPr lang="en-US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 </a:t>
                </a:r>
                <a:r>
                  <a:rPr lang="zh-CN" altLang="en-US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， </a:t>
                </a:r>
                <a:r>
                  <a:rPr lang="en-US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v </a:t>
                </a:r>
                <a:r>
                  <a:rPr lang="zh-CN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＝</a:t>
                </a:r>
                <a:r>
                  <a:rPr lang="en-US" altLang="zh-CN" sz="2400" kern="100" dirty="0" err="1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λf</a:t>
                </a:r>
                <a:r>
                  <a:rPr lang="en-US" altLang="zh-CN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           </a:t>
                </a:r>
                <a:r>
                  <a:rPr lang="zh-CN" altLang="en-US" sz="2400" kern="10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Courier New" panose="02070309020205020404" pitchFamily="49" charset="0"/>
                    <a:sym typeface="Arial" panose="020B0604020202020204" pitchFamily="34" charset="0"/>
                  </a:rPr>
                  <a:t>（适用于一切波）</a:t>
                </a:r>
                <a:endParaRPr lang="zh-CN" altLang="zh-CN" sz="2400" kern="10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Courier New" panose="02070309020205020404" pitchFamily="49" charset="0"/>
                  <a:sym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27" y="1130920"/>
                <a:ext cx="12386365" cy="42274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graphicFrame>
        <p:nvGraphicFramePr>
          <p:cNvPr id="4" name="内容占位符 26781"/>
          <p:cNvGraphicFramePr/>
          <p:nvPr/>
        </p:nvGraphicFramePr>
        <p:xfrm>
          <a:off x="4673599" y="2234160"/>
          <a:ext cx="1394707" cy="107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57200" imgH="393700" progId="Equation.3">
                  <p:embed/>
                </p:oleObj>
              </mc:Choice>
              <mc:Fallback>
                <p:oleObj r:id="rId3" imgW="457200" imgH="393700" progId="Equation.3">
                  <p:embed/>
                  <p:pic>
                    <p:nvPicPr>
                      <p:cNvPr id="0" name="内容占位符 26781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599" y="2234160"/>
                        <a:ext cx="1394707" cy="107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772822" y="5531318"/>
            <a:ext cx="115383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E11BE3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这一关系虽从机械波得到，但对其他形式的波（电磁波、光波）也成立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331978" y="2816145"/>
            <a:ext cx="5186922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200" latinLnBrk="1" hangingPunct="0"/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注意：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波速与质点的振动速度不同。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三、波速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5543" y="1545298"/>
            <a:ext cx="12125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140" algn="just" defTabSz="1219200">
              <a:lnSpc>
                <a:spcPct val="200000"/>
              </a:lnSpc>
            </a:pP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【例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.</a:t>
            </a:r>
            <a:r>
              <a:rPr lang="zh-CN" altLang="en-US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（多选）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对机械波关于公式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＝</a:t>
            </a:r>
            <a:r>
              <a:rPr lang="en-US" altLang="zh-CN" sz="2400" i="1" kern="1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λf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的理解，正确的是（　　）</a:t>
            </a:r>
          </a:p>
          <a:p>
            <a:pPr defTabSz="1219200">
              <a:lnSpc>
                <a:spcPct val="200000"/>
              </a:lnSpc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＝</a:t>
            </a:r>
            <a:r>
              <a:rPr lang="en-US" altLang="zh-CN" sz="2400" i="1" kern="1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λf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适用于一切波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	</a:t>
            </a:r>
            <a:endParaRPr lang="zh-CN" altLang="zh-CN" sz="2400" kern="10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．由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＝</a:t>
            </a:r>
            <a:r>
              <a:rPr lang="en-US" altLang="zh-CN" sz="2400" i="1" kern="1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λf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知，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增大，则波速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也增大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	</a:t>
            </a:r>
            <a:endParaRPr lang="zh-CN" altLang="zh-CN" sz="2400" kern="10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zh-CN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λ</a:t>
            </a:r>
            <a:r>
              <a:rPr lang="zh-CN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三个量中，对同一列波来说，在不同介质中传播时保持不变的只有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	</a:t>
            </a:r>
            <a:endParaRPr lang="zh-CN" altLang="zh-CN" sz="2400" kern="10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</a:pP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．由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v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＝</a:t>
            </a:r>
            <a:r>
              <a:rPr lang="en-US" altLang="zh-CN" sz="2400" i="1" kern="1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λf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知，波长是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 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的声音比波长是</a:t>
            </a:r>
            <a:r>
              <a:rPr lang="en-US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 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</a:t>
            </a:r>
            <a:r>
              <a:rPr lang="zh-CN" altLang="zh-CN" sz="2400" kern="1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的声音传播速度小一半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369690" y="1758372"/>
            <a:ext cx="93858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en-US" altLang="zh-CN" sz="2665" b="1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AC</a:t>
            </a:r>
            <a:endParaRPr lang="zh-CN" altLang="en-US" sz="2665" b="1" i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75014" y="36910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三、波速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1bdc470-ca04-4134-96d4-339ff763ac7a}"/>
</p:tagLst>
</file>

<file path=ppt/theme/theme1.xml><?xml version="1.0" encoding="utf-8"?>
<a:theme xmlns:a="http://schemas.openxmlformats.org/drawingml/2006/main" name="办公资源网：www.bangongziyuan.com">
  <a:themeElements>
    <a:clrScheme name="American">
      <a:dk1>
        <a:srgbClr val="3C3C3C"/>
      </a:dk1>
      <a:lt1>
        <a:sysClr val="window" lastClr="FFFFFF"/>
      </a:lt1>
      <a:dk2>
        <a:srgbClr val="313C41"/>
      </a:dk2>
      <a:lt2>
        <a:srgbClr val="FFFFFF"/>
      </a:lt2>
      <a:accent1>
        <a:srgbClr val="2747A0"/>
      </a:accent1>
      <a:accent2>
        <a:srgbClr val="53D0EC"/>
      </a:accent2>
      <a:accent3>
        <a:srgbClr val="F8F0EE"/>
      </a:accent3>
      <a:accent4>
        <a:srgbClr val="E5386D"/>
      </a:accent4>
      <a:accent5>
        <a:srgbClr val="5800B8"/>
      </a:accent5>
      <a:accent6>
        <a:srgbClr val="F61289"/>
      </a:accent6>
      <a:hlink>
        <a:srgbClr val="0563C1"/>
      </a:hlink>
      <a:folHlink>
        <a:srgbClr val="954F72"/>
      </a:folHlink>
    </a:clrScheme>
    <a:fontScheme name="American">
      <a:majorFont>
        <a:latin typeface="Work Sans ExtraBold"/>
        <a:ea typeface=""/>
        <a:cs typeface=""/>
      </a:majorFont>
      <a:minorFont>
        <a:latin typeface="Poppi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2251</Words>
  <Application>Microsoft Office PowerPoint</Application>
  <PresentationFormat>宽屏</PresentationFormat>
  <Paragraphs>153</Paragraphs>
  <Slides>19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FandolFang R</vt:lpstr>
      <vt:lpstr>Poppins</vt:lpstr>
      <vt:lpstr>Work Sans ExtraBold</vt:lpstr>
      <vt:lpstr>思源黑体 CN Light</vt:lpstr>
      <vt:lpstr>Arial</vt:lpstr>
      <vt:lpstr>Cambria Math</vt:lpstr>
      <vt:lpstr>办公资源网：www.bangongziyuan.com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2020-05-28T01:57:15Z</dcterms:created>
  <dcterms:modified xsi:type="dcterms:W3CDTF">2021-01-09T09:34:46Z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