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1"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7" r:id="rId18"/>
    <p:sldId id="262"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29">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12" y="678"/>
      </p:cViewPr>
      <p:guideLst>
        <p:guide pos="416"/>
        <p:guide pos="7256"/>
        <p:guide orient="horz" pos="648"/>
        <p:guide orient="horz" pos="712"/>
        <p:guide orient="horz" pos="3929"/>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BD0A6FE6-0EF6-4D3F-8197-38D4F4E6B136}"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79EAED91-3119-4113-854C-D10DA6CBAD4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EAED91-3119-4113-854C-D10DA6CBAD4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EAED91-3119-4113-854C-D10DA6CBAD4F}"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908759" y="1"/>
            <a:ext cx="4283243" cy="5706135"/>
          </a:xfrm>
          <a:custGeom>
            <a:avLst/>
            <a:gdLst>
              <a:gd name="connsiteX0" fmla="*/ 3369128 w 4283243"/>
              <a:gd name="connsiteY0" fmla="*/ 2482667 h 5706134"/>
              <a:gd name="connsiteX1" fmla="*/ 4283243 w 4283243"/>
              <a:gd name="connsiteY1" fmla="*/ 3396781 h 5706134"/>
              <a:gd name="connsiteX2" fmla="*/ 4283243 w 4283243"/>
              <a:gd name="connsiteY2" fmla="*/ 4792020 h 5706134"/>
              <a:gd name="connsiteX3" fmla="*/ 3369128 w 4283243"/>
              <a:gd name="connsiteY3" fmla="*/ 5706134 h 5706134"/>
              <a:gd name="connsiteX4" fmla="*/ 1757395 w 4283243"/>
              <a:gd name="connsiteY4" fmla="*/ 4094400 h 5706134"/>
              <a:gd name="connsiteX5" fmla="*/ 1611734 w 4283243"/>
              <a:gd name="connsiteY5" fmla="*/ 744188 h 5706134"/>
              <a:gd name="connsiteX6" fmla="*/ 3223467 w 4283243"/>
              <a:gd name="connsiteY6" fmla="*/ 2355922 h 5706134"/>
              <a:gd name="connsiteX7" fmla="*/ 1611734 w 4283243"/>
              <a:gd name="connsiteY7" fmla="*/ 3967656 h 5706134"/>
              <a:gd name="connsiteX8" fmla="*/ 0 w 4283243"/>
              <a:gd name="connsiteY8" fmla="*/ 2355922 h 5706134"/>
              <a:gd name="connsiteX9" fmla="*/ 2374840 w 4283243"/>
              <a:gd name="connsiteY9" fmla="*/ 0 h 5706134"/>
              <a:gd name="connsiteX10" fmla="*/ 4283243 w 4283243"/>
              <a:gd name="connsiteY10" fmla="*/ 0 h 5706134"/>
              <a:gd name="connsiteX11" fmla="*/ 4283243 w 4283243"/>
              <a:gd name="connsiteY11" fmla="*/ 1315063 h 5706134"/>
              <a:gd name="connsiteX12" fmla="*/ 3369128 w 4283243"/>
              <a:gd name="connsiteY12" fmla="*/ 2229178 h 5706134"/>
              <a:gd name="connsiteX13" fmla="*/ 1757395 w 4283243"/>
              <a:gd name="connsiteY13" fmla="*/ 617444 h 570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3243" h="5706134">
                <a:moveTo>
                  <a:pt x="3369128" y="2482667"/>
                </a:moveTo>
                <a:lnTo>
                  <a:pt x="4283243" y="3396781"/>
                </a:lnTo>
                <a:lnTo>
                  <a:pt x="4283243" y="4792020"/>
                </a:lnTo>
                <a:lnTo>
                  <a:pt x="3369128" y="5706134"/>
                </a:lnTo>
                <a:lnTo>
                  <a:pt x="1757395" y="4094400"/>
                </a:lnTo>
                <a:close/>
                <a:moveTo>
                  <a:pt x="1611734" y="744188"/>
                </a:moveTo>
                <a:lnTo>
                  <a:pt x="3223467" y="2355922"/>
                </a:lnTo>
                <a:lnTo>
                  <a:pt x="1611734" y="3967656"/>
                </a:lnTo>
                <a:lnTo>
                  <a:pt x="0" y="2355922"/>
                </a:lnTo>
                <a:close/>
                <a:moveTo>
                  <a:pt x="2374840" y="0"/>
                </a:moveTo>
                <a:lnTo>
                  <a:pt x="4283243" y="0"/>
                </a:lnTo>
                <a:lnTo>
                  <a:pt x="4283243" y="1315063"/>
                </a:lnTo>
                <a:lnTo>
                  <a:pt x="3369128" y="2229178"/>
                </a:lnTo>
                <a:lnTo>
                  <a:pt x="1757395" y="617444"/>
                </a:lnTo>
                <a:close/>
              </a:path>
            </a:pathLst>
          </a:custGeom>
          <a:solidFill>
            <a:schemeClr val="bg1">
              <a:lumMod val="95000"/>
            </a:schemeClr>
          </a:solidFill>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345234" y="302727"/>
            <a:ext cx="1062870" cy="640702"/>
            <a:chOff x="606490" y="317241"/>
            <a:chExt cx="1996751" cy="1203649"/>
          </a:xfrm>
        </p:grpSpPr>
        <p:sp>
          <p:nvSpPr>
            <p:cNvPr id="7" name="箭头: V 形 6"/>
            <p:cNvSpPr/>
            <p:nvPr userDrawn="1"/>
          </p:nvSpPr>
          <p:spPr>
            <a:xfrm>
              <a:off x="606490" y="317241"/>
              <a:ext cx="1203649" cy="1203649"/>
            </a:xfrm>
            <a:prstGeom prst="chevron">
              <a:avLst/>
            </a:prstGeom>
            <a:solidFill>
              <a:srgbClr val="3E5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1399592" y="317241"/>
              <a:ext cx="1203649" cy="1203649"/>
            </a:xfrm>
            <a:prstGeom prst="chevron">
              <a:avLst/>
            </a:prstGeom>
            <a:solidFill>
              <a:srgbClr val="E5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36710;&#38745;&#20154;&#38745;.swf" TargetMode="External"/><Relationship Id="rId7" Type="http://schemas.openxmlformats.org/officeDocument/2006/relationships/hyperlink" Target="../&#36710;&#38745;&#20154;&#36817;.swf"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36710;&#38745;&#20154;&#36828;.swf" TargetMode="External"/><Relationship Id="rId5" Type="http://schemas.openxmlformats.org/officeDocument/2006/relationships/hyperlink" Target="../&#20154;&#38745;&#36710;&#36817;.swf" TargetMode="External"/><Relationship Id="rId4" Type="http://schemas.openxmlformats.org/officeDocument/2006/relationships/hyperlink" Target="../&#20154;&#38745;&#36710;&#36828;.sw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 y="0"/>
            <a:ext cx="1447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350">
              <a:solidFill>
                <a:prstClr val="white"/>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7" name="Rectangle 50"/>
          <p:cNvSpPr>
            <a:spLocks noChangeArrowheads="1"/>
          </p:cNvSpPr>
          <p:nvPr/>
        </p:nvSpPr>
        <p:spPr bwMode="auto">
          <a:xfrm rot="16200000">
            <a:off x="-1953695" y="3244335"/>
            <a:ext cx="5424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dist" defTabSz="1151890" latinLnBrk="1">
              <a:defRPr/>
            </a:pPr>
            <a:r>
              <a:rPr lang="zh-CN" altLang="en-US" sz="2400" kern="0" spc="300" dirty="0">
                <a:solidFill>
                  <a:prstClr val="white"/>
                </a:solidFill>
                <a:ea typeface="思源黑体 CN Medium" panose="020B0600000000000000" pitchFamily="34" charset="-122"/>
                <a:cs typeface="+mn-ea"/>
                <a:sym typeface="Arial" panose="020B0604020202020204" pitchFamily="34" charset="0"/>
              </a:rPr>
              <a:t>人教版高中物理选修</a:t>
            </a:r>
            <a:r>
              <a:rPr lang="en-US" altLang="zh-CN" sz="2400" kern="0" spc="300" dirty="0">
                <a:solidFill>
                  <a:prstClr val="white"/>
                </a:solidFill>
                <a:ea typeface="思源黑体 CN Medium" panose="020B0600000000000000" pitchFamily="34" charset="-122"/>
                <a:cs typeface="+mn-ea"/>
                <a:sym typeface="Arial" panose="020B0604020202020204" pitchFamily="34" charset="0"/>
              </a:rPr>
              <a:t>3-4</a:t>
            </a:r>
            <a:endParaRPr lang="zh-CN" altLang="en-US" sz="2400" kern="0" spc="300" dirty="0">
              <a:solidFill>
                <a:prstClr val="white"/>
              </a:solidFill>
              <a:ea typeface="思源黑体 CN Medium" panose="020B0600000000000000" pitchFamily="34" charset="-122"/>
              <a:cs typeface="+mn-ea"/>
              <a:sym typeface="Arial" panose="020B0604020202020204" pitchFamily="34" charset="0"/>
            </a:endParaRP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6" b="46"/>
          <a:stretch>
            <a:fillRect/>
          </a:stretch>
        </p:blipFill>
        <p:spPr/>
      </p:pic>
      <p:grpSp>
        <p:nvGrpSpPr>
          <p:cNvPr id="17" name="组合 16"/>
          <p:cNvGrpSpPr/>
          <p:nvPr/>
        </p:nvGrpSpPr>
        <p:grpSpPr>
          <a:xfrm>
            <a:off x="2061940" y="2015718"/>
            <a:ext cx="6634907" cy="2826563"/>
            <a:chOff x="6147269" y="2771837"/>
            <a:chExt cx="5112385" cy="2177946"/>
          </a:xfrm>
        </p:grpSpPr>
        <p:grpSp>
          <p:nvGrpSpPr>
            <p:cNvPr id="18" name="组合 17"/>
            <p:cNvGrpSpPr/>
            <p:nvPr/>
          </p:nvGrpSpPr>
          <p:grpSpPr>
            <a:xfrm>
              <a:off x="6147269" y="3331609"/>
              <a:ext cx="5033250" cy="1618174"/>
              <a:chOff x="-4714868" y="2110674"/>
              <a:chExt cx="5033250" cy="1618174"/>
            </a:xfrm>
          </p:grpSpPr>
          <p:sp>
            <p:nvSpPr>
              <p:cNvPr id="20" name="矩形: 圆角 19"/>
              <p:cNvSpPr/>
              <p:nvPr/>
            </p:nvSpPr>
            <p:spPr>
              <a:xfrm>
                <a:off x="-4648332" y="3374125"/>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1" name="组合 20"/>
              <p:cNvGrpSpPr/>
              <p:nvPr/>
            </p:nvGrpSpPr>
            <p:grpSpPr>
              <a:xfrm>
                <a:off x="-4714868" y="2110674"/>
                <a:ext cx="5033250" cy="956188"/>
                <a:chOff x="-4714868" y="2110674"/>
                <a:chExt cx="5033250" cy="956188"/>
              </a:xfrm>
            </p:grpSpPr>
            <p:sp>
              <p:nvSpPr>
                <p:cNvPr id="22" name="文本框 21"/>
                <p:cNvSpPr txBox="1"/>
                <p:nvPr/>
              </p:nvSpPr>
              <p:spPr>
                <a:xfrm>
                  <a:off x="-4714868" y="2808615"/>
                  <a:ext cx="5033249" cy="258247"/>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3" name="直接连接符 22"/>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E5386D"/>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sz="4800" b="1" dirty="0">
                      <a:solidFill>
                        <a:srgbClr val="E5386D"/>
                      </a:solidFill>
                      <a:latin typeface="Arial" panose="020B0604020202020204" pitchFamily="34" charset="0"/>
                      <a:ea typeface="思源黑体 CN Medium" panose="020B0600000000000000" pitchFamily="34" charset="-122"/>
                      <a:cs typeface="+mn-ea"/>
                      <a:sym typeface="Arial" panose="020B0604020202020204" pitchFamily="34" charset="0"/>
                    </a:rPr>
                    <a:t>5</a:t>
                  </a:r>
                  <a:r>
                    <a:rPr lang="zh-CN" altLang="en-US" sz="4800" b="1" dirty="0">
                      <a:solidFill>
                        <a:srgbClr val="E5386D"/>
                      </a:solidFill>
                      <a:latin typeface="Arial" panose="020B0604020202020204" pitchFamily="34" charset="0"/>
                      <a:ea typeface="思源黑体 CN Medium" panose="020B0600000000000000" pitchFamily="34" charset="-122"/>
                      <a:cs typeface="+mn-ea"/>
                      <a:sym typeface="Arial" panose="020B0604020202020204" pitchFamily="34" charset="0"/>
                    </a:rPr>
                    <a:t>节 多普勒效应</a:t>
                  </a:r>
                </a:p>
              </p:txBody>
            </p:sp>
          </p:grpSp>
        </p:grpSp>
        <p:sp>
          <p:nvSpPr>
            <p:cNvPr id="19" name="文本占位符 20"/>
            <p:cNvSpPr txBox="1"/>
            <p:nvPr/>
          </p:nvSpPr>
          <p:spPr>
            <a:xfrm>
              <a:off x="6147269" y="27718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第十二章   机械波</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up)">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20833"/>
          <p:cNvSpPr>
            <a:spLocks noGrp="1"/>
          </p:cNvSpPr>
          <p:nvPr>
            <p:ph type="title" idx="4294967295"/>
          </p:nvPr>
        </p:nvSpPr>
        <p:spPr>
          <a:xfrm>
            <a:off x="660400" y="1287181"/>
            <a:ext cx="2508250" cy="684212"/>
          </a:xfrm>
        </p:spPr>
        <p:txBody>
          <a:bodyPr lIns="89777" tIns="46684" rIns="89777" bIns="46684" rtlCol="0" anchor="ctr" anchorCtr="0">
            <a:normAutofit/>
          </a:bodyPr>
          <a:lstStyle/>
          <a:p>
            <a:pPr algn="l" defTabSz="1219200" rtl="0">
              <a:spcBef>
                <a:spcPct val="0"/>
              </a:spcBef>
              <a:spcAft>
                <a:spcPct val="0"/>
              </a:spcAft>
            </a:pPr>
            <a:r>
              <a:rPr lang="zh-CN" altLang="en-US" sz="2400" kern="1200" spc="400" noProof="1">
                <a:latin typeface="Arial" panose="020B0604020202020204" pitchFamily="34" charset="0"/>
                <a:ea typeface="思源黑体 CN Medium" panose="020B0600000000000000" pitchFamily="34" charset="-122"/>
                <a:sym typeface="Arial" panose="020B0604020202020204" pitchFamily="34" charset="0"/>
              </a:rPr>
              <a:t>注意：</a:t>
            </a:r>
          </a:p>
        </p:txBody>
      </p:sp>
      <p:sp>
        <p:nvSpPr>
          <p:cNvPr id="120835" name="内容占位符 120834"/>
          <p:cNvSpPr>
            <a:spLocks noGrp="1"/>
          </p:cNvSpPr>
          <p:nvPr>
            <p:ph idx="4294967295"/>
          </p:nvPr>
        </p:nvSpPr>
        <p:spPr>
          <a:xfrm>
            <a:off x="764401" y="1971393"/>
            <a:ext cx="10664825" cy="3040062"/>
          </a:xfrm>
        </p:spPr>
        <p:txBody>
          <a:bodyPr lIns="89777" tIns="46684" rIns="89777" bIns="46684" anchor="t">
            <a:normAutofit/>
          </a:bodyPr>
          <a:lstStyle/>
          <a:p>
            <a:pPr marL="0" indent="0" algn="just" defTabSz="1219200">
              <a:lnSpc>
                <a:spcPct val="150000"/>
              </a:lnSpc>
              <a:buNone/>
            </a:pPr>
            <a:r>
              <a:rPr lang="en-US" altLang="zh-CN" sz="20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sz="20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在多普勒效应中，波源的频率是不改变的，只是由于波源和观察者之间有相对运动，观察者感到频率发生了变化．</a:t>
            </a:r>
          </a:p>
          <a:p>
            <a:pPr marL="0" indent="0" algn="just" defTabSz="1219200">
              <a:lnSpc>
                <a:spcPct val="150000"/>
              </a:lnSpc>
              <a:buNone/>
            </a:pPr>
            <a:r>
              <a:rPr lang="en-US" altLang="zh-CN" sz="20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2.</a:t>
            </a:r>
            <a:r>
              <a:rPr lang="zh-CN" altLang="en-US" sz="20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多普勒效应是波动过程共有的特征，不仅机械波，电磁波和光波也会发生多普勒效应． </a:t>
            </a:r>
          </a:p>
        </p:txBody>
      </p:sp>
      <p:sp>
        <p:nvSpPr>
          <p:cNvPr id="120836" name="文本框 120835"/>
          <p:cNvSpPr txBox="1"/>
          <p:nvPr/>
        </p:nvSpPr>
        <p:spPr>
          <a:xfrm>
            <a:off x="660400" y="3725560"/>
            <a:ext cx="10994799" cy="503856"/>
          </a:xfrm>
          <a:prstGeom prst="rect">
            <a:avLst/>
          </a:prstGeom>
          <a:noFill/>
          <a:ln w="38100">
            <a:noFill/>
          </a:ln>
        </p:spPr>
        <p:txBody>
          <a:bodyPr wrap="square">
            <a:spAutoFit/>
          </a:bodyPr>
          <a:lstStyle/>
          <a:p>
            <a:pPr defTabSz="1219200">
              <a:lnSpc>
                <a:spcPct val="150000"/>
              </a:lnSpc>
            </a:pP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多普勒效应是指由于波源和观察者之间有相对运动，使观察者感到频率发生变化的现象，</a:t>
            </a:r>
          </a:p>
        </p:txBody>
      </p:sp>
      <p:sp>
        <p:nvSpPr>
          <p:cNvPr id="5" name="文本框 4"/>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box(in)">
                                      <p:cBhvr>
                                        <p:cTn id="17"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6"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79" name="表格 37978"/>
          <p:cNvGraphicFramePr/>
          <p:nvPr>
            <p:custDataLst>
              <p:tags r:id="rId1"/>
            </p:custDataLst>
          </p:nvPr>
        </p:nvGraphicFramePr>
        <p:xfrm>
          <a:off x="660400" y="1651171"/>
          <a:ext cx="10748358" cy="3817850"/>
        </p:xfrm>
        <a:graphic>
          <a:graphicData uri="http://schemas.openxmlformats.org/drawingml/2006/table">
            <a:tbl>
              <a:tblPr/>
              <a:tblGrid>
                <a:gridCol w="2958842">
                  <a:extLst>
                    <a:ext uri="{9D8B030D-6E8A-4147-A177-3AD203B41FA5}">
                      <a16:colId xmlns:a16="http://schemas.microsoft.com/office/drawing/2014/main" val="20000"/>
                    </a:ext>
                  </a:extLst>
                </a:gridCol>
                <a:gridCol w="2627300">
                  <a:extLst>
                    <a:ext uri="{9D8B030D-6E8A-4147-A177-3AD203B41FA5}">
                      <a16:colId xmlns:a16="http://schemas.microsoft.com/office/drawing/2014/main" val="20001"/>
                    </a:ext>
                  </a:extLst>
                </a:gridCol>
                <a:gridCol w="904834">
                  <a:extLst>
                    <a:ext uri="{9D8B030D-6E8A-4147-A177-3AD203B41FA5}">
                      <a16:colId xmlns:a16="http://schemas.microsoft.com/office/drawing/2014/main" val="20002"/>
                    </a:ext>
                  </a:extLst>
                </a:gridCol>
                <a:gridCol w="3396581">
                  <a:extLst>
                    <a:ext uri="{9D8B030D-6E8A-4147-A177-3AD203B41FA5}">
                      <a16:colId xmlns:a16="http://schemas.microsoft.com/office/drawing/2014/main" val="20003"/>
                    </a:ext>
                  </a:extLst>
                </a:gridCol>
                <a:gridCol w="860801">
                  <a:extLst>
                    <a:ext uri="{9D8B030D-6E8A-4147-A177-3AD203B41FA5}">
                      <a16:colId xmlns:a16="http://schemas.microsoft.com/office/drawing/2014/main" val="20004"/>
                    </a:ext>
                  </a:extLst>
                </a:gridCol>
              </a:tblGrid>
              <a:tr h="81478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波源的运动情况</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观察者运动情况</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频率的关系</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tc hMerge="1">
                  <a:txBody>
                    <a:bodyPr/>
                    <a:lstStyle/>
                    <a:p>
                      <a:endParaRPr lang="zh-CN"/>
                    </a:p>
                  </a:txBody>
                  <a:tcPr>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570091">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观察者接收频率</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endParaRPr lang="zh-CN" altLang="en-US" sz="2000" b="0" dirty="0">
                        <a:solidFill>
                          <a:schemeClr val="tx1"/>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rowSpan="5">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波源的频率</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37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观察者朝着波源运动</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endPar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2"/>
                  </a:ext>
                </a:extLst>
              </a:tr>
              <a:tr h="60837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观察者远离波源运动</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endPar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3"/>
                  </a:ext>
                </a:extLst>
              </a:tr>
              <a:tr h="60785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波源朝着观察者运动</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endPar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tcPr>
                </a:tc>
                <a:extLst>
                  <a:ext uri="{0D108BD9-81ED-4DB2-BD59-A6C34878D82A}">
                    <a16:rowId xmlns:a16="http://schemas.microsoft.com/office/drawing/2014/main" val="10004"/>
                  </a:ext>
                </a:extLst>
              </a:tr>
              <a:tr h="608373">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波源远离观察者运动</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观察者静止</a:t>
                      </a: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Verdan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Verdan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Verdan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endParaRPr lang="zh-CN" altLang="en-US" sz="2000" b="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a:txBody>
                  <a:tcPr marL="91213" marR="91213" marT="45607" marB="45607" anchor="ct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T w="3175" cap="flat" cmpd="sng">
                      <a:solidFill>
                        <a:schemeClr val="tx1"/>
                      </a:solidFill>
                      <a:prstDash val="solid"/>
                      <a:headEnd type="none" w="med" len="med"/>
                      <a:tailEnd type="none" w="med" len="med"/>
                    </a:lnT>
                    <a:lnB w="3175"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3175" cap="flat" cmpd="sng">
                      <a:solidFill>
                        <a:schemeClr val="tx1"/>
                      </a:solidFill>
                      <a:prstDash val="solid"/>
                      <a:headEnd type="none" w="med" len="med"/>
                      <a:tailEnd type="none" w="med" len="med"/>
                    </a:lnL>
                    <a:lnR w="3175" cap="flat" cmpd="sng">
                      <a:solidFill>
                        <a:schemeClr val="tx1"/>
                      </a:solidFill>
                      <a:prstDash val="solid"/>
                      <a:headEnd type="none" w="med" len="med"/>
                      <a:tailEnd type="none" w="med" len="med"/>
                    </a:lnR>
                    <a:lnB w="3175" cap="flat" cmpd="sng">
                      <a:solidFill>
                        <a:schemeClr val="tx1"/>
                      </a:solidFill>
                      <a:prstDash val="solid"/>
                      <a:headEnd type="none" w="med" len="med"/>
                      <a:tailEnd type="none" w="med" len="med"/>
                    </a:lnB>
                  </a:tcPr>
                </a:tc>
                <a:extLst>
                  <a:ext uri="{0D108BD9-81ED-4DB2-BD59-A6C34878D82A}">
                    <a16:rowId xmlns:a16="http://schemas.microsoft.com/office/drawing/2014/main" val="10005"/>
                  </a:ext>
                </a:extLst>
              </a:tr>
            </a:tbl>
          </a:graphicData>
        </a:graphic>
      </p:graphicFrame>
      <p:sp>
        <p:nvSpPr>
          <p:cNvPr id="16423" name="矩形 37928">
            <a:hlinkClick r:id="rId3" action="ppaction://hlinkfile"/>
          </p:cNvPr>
          <p:cNvSpPr/>
          <p:nvPr/>
        </p:nvSpPr>
        <p:spPr>
          <a:xfrm>
            <a:off x="2792010" y="2583616"/>
            <a:ext cx="490840" cy="460575"/>
          </a:xfrm>
          <a:prstGeom prst="rect">
            <a:avLst/>
          </a:prstGeom>
          <a:noFill/>
          <a:ln w="9525">
            <a:noFill/>
          </a:ln>
        </p:spPr>
        <p:txBody>
          <a:bodyPr wrap="none" anchor="t">
            <a:spAutoFit/>
          </a:bodyPr>
          <a:lstStyle/>
          <a:p>
            <a:pPr defTabSz="1219200"/>
            <a:r>
              <a:rPr lang="en-US" altLang="zh-CN" sz="2395"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24" name="矩形 37929">
            <a:hlinkClick r:id="rId4" action="ppaction://hlinkfile"/>
          </p:cNvPr>
          <p:cNvSpPr/>
          <p:nvPr/>
        </p:nvSpPr>
        <p:spPr>
          <a:xfrm>
            <a:off x="3193110" y="4952579"/>
            <a:ext cx="490840" cy="460575"/>
          </a:xfrm>
          <a:prstGeom prst="rect">
            <a:avLst/>
          </a:prstGeom>
          <a:noFill/>
          <a:ln w="9525">
            <a:noFill/>
          </a:ln>
        </p:spPr>
        <p:txBody>
          <a:bodyPr wrap="none" anchor="t">
            <a:spAutoFit/>
          </a:bodyPr>
          <a:lstStyle/>
          <a:p>
            <a:pPr defTabSz="1219200"/>
            <a:r>
              <a:rPr lang="en-US" altLang="zh-CN" sz="2395"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25" name="矩形 37930">
            <a:hlinkClick r:id="rId5" action="ppaction://hlinkfile"/>
          </p:cNvPr>
          <p:cNvSpPr/>
          <p:nvPr/>
        </p:nvSpPr>
        <p:spPr>
          <a:xfrm>
            <a:off x="3193110" y="4377396"/>
            <a:ext cx="490840" cy="460575"/>
          </a:xfrm>
          <a:prstGeom prst="rect">
            <a:avLst/>
          </a:prstGeom>
          <a:noFill/>
          <a:ln w="9525">
            <a:noFill/>
          </a:ln>
        </p:spPr>
        <p:txBody>
          <a:bodyPr wrap="none" anchor="t">
            <a:spAutoFit/>
          </a:bodyPr>
          <a:lstStyle/>
          <a:p>
            <a:pPr defTabSz="1219200"/>
            <a:r>
              <a:rPr lang="en-US" altLang="zh-CN" sz="2395"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26" name="矩形 37931">
            <a:hlinkClick r:id="rId6" action="ppaction://hlinkfile"/>
          </p:cNvPr>
          <p:cNvSpPr/>
          <p:nvPr/>
        </p:nvSpPr>
        <p:spPr>
          <a:xfrm>
            <a:off x="2792010" y="3746348"/>
            <a:ext cx="490840" cy="460575"/>
          </a:xfrm>
          <a:prstGeom prst="rect">
            <a:avLst/>
          </a:prstGeom>
          <a:noFill/>
          <a:ln w="9525">
            <a:noFill/>
          </a:ln>
        </p:spPr>
        <p:txBody>
          <a:bodyPr wrap="none" anchor="t">
            <a:spAutoFit/>
          </a:bodyPr>
          <a:lstStyle/>
          <a:p>
            <a:pPr defTabSz="1219200"/>
            <a:r>
              <a:rPr lang="en-US" altLang="zh-CN" sz="2395"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27" name="矩形 37932">
            <a:hlinkClick r:id="rId7" action="ppaction://hlinkfile"/>
          </p:cNvPr>
          <p:cNvSpPr/>
          <p:nvPr/>
        </p:nvSpPr>
        <p:spPr>
          <a:xfrm>
            <a:off x="2792010" y="3250831"/>
            <a:ext cx="490840" cy="460575"/>
          </a:xfrm>
          <a:prstGeom prst="rect">
            <a:avLst/>
          </a:prstGeom>
          <a:noFill/>
          <a:ln w="9525">
            <a:noFill/>
          </a:ln>
        </p:spPr>
        <p:txBody>
          <a:bodyPr wrap="none" anchor="t">
            <a:spAutoFit/>
          </a:bodyPr>
          <a:lstStyle/>
          <a:p>
            <a:pPr defTabSz="1219200"/>
            <a:r>
              <a:rPr lang="en-US" altLang="zh-CN" sz="2395"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37935" name="文本框 37934"/>
          <p:cNvSpPr txBox="1"/>
          <p:nvPr/>
        </p:nvSpPr>
        <p:spPr>
          <a:xfrm>
            <a:off x="8319450" y="2510477"/>
            <a:ext cx="1456267" cy="461665"/>
          </a:xfrm>
          <a:prstGeom prst="rect">
            <a:avLst/>
          </a:prstGeom>
          <a:noFill/>
          <a:ln w="9525">
            <a:noFill/>
          </a:ln>
        </p:spPr>
        <p:txBody>
          <a:bodyPr wrap="square">
            <a:spAutoFit/>
          </a:bodyPr>
          <a:lstStyle/>
          <a:p>
            <a:pPr defTabSz="1219200">
              <a:spcBef>
                <a:spcPct val="50000"/>
              </a:spcBef>
              <a:buClr>
                <a:schemeClr val="bg1"/>
              </a:buClr>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等于</a:t>
            </a:r>
          </a:p>
        </p:txBody>
      </p:sp>
      <p:sp>
        <p:nvSpPr>
          <p:cNvPr id="37936" name="文本框 37935"/>
          <p:cNvSpPr txBox="1"/>
          <p:nvPr/>
        </p:nvSpPr>
        <p:spPr>
          <a:xfrm>
            <a:off x="8319450" y="4338514"/>
            <a:ext cx="1365047" cy="461665"/>
          </a:xfrm>
          <a:prstGeom prst="rect">
            <a:avLst/>
          </a:prstGeom>
          <a:noFill/>
          <a:ln w="9525">
            <a:noFill/>
          </a:ln>
        </p:spPr>
        <p:txBody>
          <a:bodyPr wrap="square">
            <a:spAutoFit/>
          </a:bodyPr>
          <a:lstStyle/>
          <a:p>
            <a:pPr defTabSz="1219200">
              <a:spcBef>
                <a:spcPct val="50000"/>
              </a:spcBef>
              <a:buClr>
                <a:schemeClr val="bg1"/>
              </a:buClr>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大于</a:t>
            </a:r>
          </a:p>
        </p:txBody>
      </p:sp>
      <p:sp>
        <p:nvSpPr>
          <p:cNvPr id="37937" name="文本框 37936"/>
          <p:cNvSpPr txBox="1"/>
          <p:nvPr/>
        </p:nvSpPr>
        <p:spPr>
          <a:xfrm>
            <a:off x="8319450" y="3098431"/>
            <a:ext cx="1637453" cy="461665"/>
          </a:xfrm>
          <a:prstGeom prst="rect">
            <a:avLst/>
          </a:prstGeom>
          <a:noFill/>
          <a:ln w="9525">
            <a:noFill/>
          </a:ln>
        </p:spPr>
        <p:txBody>
          <a:bodyPr wrap="square">
            <a:spAutoFit/>
          </a:bodyPr>
          <a:lstStyle/>
          <a:p>
            <a:pPr defTabSz="1219200">
              <a:spcBef>
                <a:spcPct val="50000"/>
              </a:spcBef>
              <a:buClr>
                <a:schemeClr val="bg1"/>
              </a:buClr>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大于</a:t>
            </a:r>
          </a:p>
        </p:txBody>
      </p:sp>
      <p:sp>
        <p:nvSpPr>
          <p:cNvPr id="37938" name="文本框 37937"/>
          <p:cNvSpPr txBox="1"/>
          <p:nvPr/>
        </p:nvSpPr>
        <p:spPr>
          <a:xfrm>
            <a:off x="8327603" y="4951489"/>
            <a:ext cx="1348740" cy="461665"/>
          </a:xfrm>
          <a:prstGeom prst="rect">
            <a:avLst/>
          </a:prstGeom>
          <a:noFill/>
          <a:ln w="9525">
            <a:noFill/>
          </a:ln>
        </p:spPr>
        <p:txBody>
          <a:bodyPr wrap="square">
            <a:spAutoFit/>
          </a:bodyPr>
          <a:lstStyle/>
          <a:p>
            <a:pPr defTabSz="1219200">
              <a:spcBef>
                <a:spcPct val="50000"/>
              </a:spcBef>
              <a:buClr>
                <a:schemeClr val="bg1"/>
              </a:buClr>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小于</a:t>
            </a:r>
          </a:p>
        </p:txBody>
      </p:sp>
      <p:sp>
        <p:nvSpPr>
          <p:cNvPr id="37939" name="文本框 37938"/>
          <p:cNvSpPr txBox="1"/>
          <p:nvPr/>
        </p:nvSpPr>
        <p:spPr>
          <a:xfrm>
            <a:off x="8319450" y="3711406"/>
            <a:ext cx="1397000" cy="461665"/>
          </a:xfrm>
          <a:prstGeom prst="rect">
            <a:avLst/>
          </a:prstGeom>
          <a:noFill/>
          <a:ln w="9525">
            <a:noFill/>
          </a:ln>
        </p:spPr>
        <p:txBody>
          <a:bodyPr wrap="square">
            <a:spAutoFit/>
          </a:bodyPr>
          <a:lstStyle/>
          <a:p>
            <a:pPr defTabSz="1219200">
              <a:spcBef>
                <a:spcPct val="50000"/>
              </a:spcBef>
              <a:buClr>
                <a:schemeClr val="bg1"/>
              </a:buClr>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小于</a:t>
            </a:r>
          </a:p>
        </p:txBody>
      </p:sp>
      <p:sp>
        <p:nvSpPr>
          <p:cNvPr id="13" name="文本框 12"/>
          <p:cNvSpPr txBox="1"/>
          <p:nvPr/>
        </p:nvSpPr>
        <p:spPr>
          <a:xfrm>
            <a:off x="1475014" y="369102"/>
            <a:ext cx="4402167" cy="584775"/>
          </a:xfrm>
          <a:prstGeom prst="rect">
            <a:avLst/>
          </a:prstGeom>
          <a:noFill/>
        </p:spPr>
        <p:txBody>
          <a:bodyPr wrap="none" rtlCol="0">
            <a:spAutoFit/>
          </a:bodyPr>
          <a:lstStyle/>
          <a:p>
            <a:pPr lvl="0">
              <a:defRPr/>
            </a:pPr>
            <a:r>
              <a:rPr lang="zh-CN" altLang="en-US" sz="3200" dirty="0">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979"/>
                                        </p:tgtEl>
                                        <p:attrNameLst>
                                          <p:attrName>style.visibility</p:attrName>
                                        </p:attrNameLst>
                                      </p:cBhvr>
                                      <p:to>
                                        <p:strVal val="visible"/>
                                      </p:to>
                                    </p:set>
                                    <p:anim calcmode="lin" valueType="num">
                                      <p:cBhvr additive="base">
                                        <p:cTn id="7" dur="500" fill="hold"/>
                                        <p:tgtEl>
                                          <p:spTgt spid="37979"/>
                                        </p:tgtEl>
                                        <p:attrNameLst>
                                          <p:attrName>ppt_x</p:attrName>
                                        </p:attrNameLst>
                                      </p:cBhvr>
                                      <p:tavLst>
                                        <p:tav tm="0">
                                          <p:val>
                                            <p:strVal val="#ppt_x"/>
                                          </p:val>
                                        </p:tav>
                                        <p:tav tm="100000">
                                          <p:val>
                                            <p:strVal val="#ppt_x"/>
                                          </p:val>
                                        </p:tav>
                                      </p:tavLst>
                                    </p:anim>
                                    <p:anim calcmode="lin" valueType="num">
                                      <p:cBhvr additive="base">
                                        <p:cTn id="8" dur="500" fill="hold"/>
                                        <p:tgtEl>
                                          <p:spTgt spid="379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423"/>
                                        </p:tgtEl>
                                        <p:attrNameLst>
                                          <p:attrName>style.visibility</p:attrName>
                                        </p:attrNameLst>
                                      </p:cBhvr>
                                      <p:to>
                                        <p:strVal val="visible"/>
                                      </p:to>
                                    </p:set>
                                    <p:anim calcmode="lin" valueType="num">
                                      <p:cBhvr additive="base">
                                        <p:cTn id="11" dur="500" fill="hold"/>
                                        <p:tgtEl>
                                          <p:spTgt spid="16423"/>
                                        </p:tgtEl>
                                        <p:attrNameLst>
                                          <p:attrName>ppt_x</p:attrName>
                                        </p:attrNameLst>
                                      </p:cBhvr>
                                      <p:tavLst>
                                        <p:tav tm="0">
                                          <p:val>
                                            <p:strVal val="#ppt_x"/>
                                          </p:val>
                                        </p:tav>
                                        <p:tav tm="100000">
                                          <p:val>
                                            <p:strVal val="#ppt_x"/>
                                          </p:val>
                                        </p:tav>
                                      </p:tavLst>
                                    </p:anim>
                                    <p:anim calcmode="lin" valueType="num">
                                      <p:cBhvr additive="base">
                                        <p:cTn id="12" dur="500" fill="hold"/>
                                        <p:tgtEl>
                                          <p:spTgt spid="164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424"/>
                                        </p:tgtEl>
                                        <p:attrNameLst>
                                          <p:attrName>style.visibility</p:attrName>
                                        </p:attrNameLst>
                                      </p:cBhvr>
                                      <p:to>
                                        <p:strVal val="visible"/>
                                      </p:to>
                                    </p:set>
                                    <p:anim calcmode="lin" valueType="num">
                                      <p:cBhvr additive="base">
                                        <p:cTn id="15" dur="500" fill="hold"/>
                                        <p:tgtEl>
                                          <p:spTgt spid="16424"/>
                                        </p:tgtEl>
                                        <p:attrNameLst>
                                          <p:attrName>ppt_x</p:attrName>
                                        </p:attrNameLst>
                                      </p:cBhvr>
                                      <p:tavLst>
                                        <p:tav tm="0">
                                          <p:val>
                                            <p:strVal val="#ppt_x"/>
                                          </p:val>
                                        </p:tav>
                                        <p:tav tm="100000">
                                          <p:val>
                                            <p:strVal val="#ppt_x"/>
                                          </p:val>
                                        </p:tav>
                                      </p:tavLst>
                                    </p:anim>
                                    <p:anim calcmode="lin" valueType="num">
                                      <p:cBhvr additive="base">
                                        <p:cTn id="16" dur="500" fill="hold"/>
                                        <p:tgtEl>
                                          <p:spTgt spid="164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425"/>
                                        </p:tgtEl>
                                        <p:attrNameLst>
                                          <p:attrName>style.visibility</p:attrName>
                                        </p:attrNameLst>
                                      </p:cBhvr>
                                      <p:to>
                                        <p:strVal val="visible"/>
                                      </p:to>
                                    </p:set>
                                    <p:anim calcmode="lin" valueType="num">
                                      <p:cBhvr additive="base">
                                        <p:cTn id="19" dur="500" fill="hold"/>
                                        <p:tgtEl>
                                          <p:spTgt spid="16425"/>
                                        </p:tgtEl>
                                        <p:attrNameLst>
                                          <p:attrName>ppt_x</p:attrName>
                                        </p:attrNameLst>
                                      </p:cBhvr>
                                      <p:tavLst>
                                        <p:tav tm="0">
                                          <p:val>
                                            <p:strVal val="#ppt_x"/>
                                          </p:val>
                                        </p:tav>
                                        <p:tav tm="100000">
                                          <p:val>
                                            <p:strVal val="#ppt_x"/>
                                          </p:val>
                                        </p:tav>
                                      </p:tavLst>
                                    </p:anim>
                                    <p:anim calcmode="lin" valueType="num">
                                      <p:cBhvr additive="base">
                                        <p:cTn id="20" dur="500" fill="hold"/>
                                        <p:tgtEl>
                                          <p:spTgt spid="164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26"/>
                                        </p:tgtEl>
                                        <p:attrNameLst>
                                          <p:attrName>style.visibility</p:attrName>
                                        </p:attrNameLst>
                                      </p:cBhvr>
                                      <p:to>
                                        <p:strVal val="visible"/>
                                      </p:to>
                                    </p:set>
                                    <p:anim calcmode="lin" valueType="num">
                                      <p:cBhvr additive="base">
                                        <p:cTn id="23" dur="500" fill="hold"/>
                                        <p:tgtEl>
                                          <p:spTgt spid="16426"/>
                                        </p:tgtEl>
                                        <p:attrNameLst>
                                          <p:attrName>ppt_x</p:attrName>
                                        </p:attrNameLst>
                                      </p:cBhvr>
                                      <p:tavLst>
                                        <p:tav tm="0">
                                          <p:val>
                                            <p:strVal val="#ppt_x"/>
                                          </p:val>
                                        </p:tav>
                                        <p:tav tm="100000">
                                          <p:val>
                                            <p:strVal val="#ppt_x"/>
                                          </p:val>
                                        </p:tav>
                                      </p:tavLst>
                                    </p:anim>
                                    <p:anim calcmode="lin" valueType="num">
                                      <p:cBhvr additive="base">
                                        <p:cTn id="24" dur="500" fill="hold"/>
                                        <p:tgtEl>
                                          <p:spTgt spid="164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427"/>
                                        </p:tgtEl>
                                        <p:attrNameLst>
                                          <p:attrName>style.visibility</p:attrName>
                                        </p:attrNameLst>
                                      </p:cBhvr>
                                      <p:to>
                                        <p:strVal val="visible"/>
                                      </p:to>
                                    </p:set>
                                    <p:anim calcmode="lin" valueType="num">
                                      <p:cBhvr additive="base">
                                        <p:cTn id="27" dur="500" fill="hold"/>
                                        <p:tgtEl>
                                          <p:spTgt spid="16427"/>
                                        </p:tgtEl>
                                        <p:attrNameLst>
                                          <p:attrName>ppt_x</p:attrName>
                                        </p:attrNameLst>
                                      </p:cBhvr>
                                      <p:tavLst>
                                        <p:tav tm="0">
                                          <p:val>
                                            <p:strVal val="#ppt_x"/>
                                          </p:val>
                                        </p:tav>
                                        <p:tav tm="100000">
                                          <p:val>
                                            <p:strVal val="#ppt_x"/>
                                          </p:val>
                                        </p:tav>
                                      </p:tavLst>
                                    </p:anim>
                                    <p:anim calcmode="lin" valueType="num">
                                      <p:cBhvr additive="base">
                                        <p:cTn id="28" dur="500" fill="hold"/>
                                        <p:tgtEl>
                                          <p:spTgt spid="164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935"/>
                                        </p:tgtEl>
                                        <p:attrNameLst>
                                          <p:attrName>style.visibility</p:attrName>
                                        </p:attrNameLst>
                                      </p:cBhvr>
                                      <p:to>
                                        <p:strVal val="visible"/>
                                      </p:to>
                                    </p:set>
                                    <p:anim calcmode="lin" valueType="num">
                                      <p:cBhvr additive="base">
                                        <p:cTn id="31" dur="500" fill="hold"/>
                                        <p:tgtEl>
                                          <p:spTgt spid="37935"/>
                                        </p:tgtEl>
                                        <p:attrNameLst>
                                          <p:attrName>ppt_x</p:attrName>
                                        </p:attrNameLst>
                                      </p:cBhvr>
                                      <p:tavLst>
                                        <p:tav tm="0">
                                          <p:val>
                                            <p:strVal val="#ppt_x"/>
                                          </p:val>
                                        </p:tav>
                                        <p:tav tm="100000">
                                          <p:val>
                                            <p:strVal val="#ppt_x"/>
                                          </p:val>
                                        </p:tav>
                                      </p:tavLst>
                                    </p:anim>
                                    <p:anim calcmode="lin" valueType="num">
                                      <p:cBhvr additive="base">
                                        <p:cTn id="32" dur="500" fill="hold"/>
                                        <p:tgtEl>
                                          <p:spTgt spid="379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936"/>
                                        </p:tgtEl>
                                        <p:attrNameLst>
                                          <p:attrName>style.visibility</p:attrName>
                                        </p:attrNameLst>
                                      </p:cBhvr>
                                      <p:to>
                                        <p:strVal val="visible"/>
                                      </p:to>
                                    </p:set>
                                    <p:anim calcmode="lin" valueType="num">
                                      <p:cBhvr additive="base">
                                        <p:cTn id="35" dur="500" fill="hold"/>
                                        <p:tgtEl>
                                          <p:spTgt spid="37936"/>
                                        </p:tgtEl>
                                        <p:attrNameLst>
                                          <p:attrName>ppt_x</p:attrName>
                                        </p:attrNameLst>
                                      </p:cBhvr>
                                      <p:tavLst>
                                        <p:tav tm="0">
                                          <p:val>
                                            <p:strVal val="#ppt_x"/>
                                          </p:val>
                                        </p:tav>
                                        <p:tav tm="100000">
                                          <p:val>
                                            <p:strVal val="#ppt_x"/>
                                          </p:val>
                                        </p:tav>
                                      </p:tavLst>
                                    </p:anim>
                                    <p:anim calcmode="lin" valueType="num">
                                      <p:cBhvr additive="base">
                                        <p:cTn id="36" dur="500" fill="hold"/>
                                        <p:tgtEl>
                                          <p:spTgt spid="379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7937"/>
                                        </p:tgtEl>
                                        <p:attrNameLst>
                                          <p:attrName>style.visibility</p:attrName>
                                        </p:attrNameLst>
                                      </p:cBhvr>
                                      <p:to>
                                        <p:strVal val="visible"/>
                                      </p:to>
                                    </p:set>
                                    <p:anim calcmode="lin" valueType="num">
                                      <p:cBhvr additive="base">
                                        <p:cTn id="39" dur="500" fill="hold"/>
                                        <p:tgtEl>
                                          <p:spTgt spid="37937"/>
                                        </p:tgtEl>
                                        <p:attrNameLst>
                                          <p:attrName>ppt_x</p:attrName>
                                        </p:attrNameLst>
                                      </p:cBhvr>
                                      <p:tavLst>
                                        <p:tav tm="0">
                                          <p:val>
                                            <p:strVal val="#ppt_x"/>
                                          </p:val>
                                        </p:tav>
                                        <p:tav tm="100000">
                                          <p:val>
                                            <p:strVal val="#ppt_x"/>
                                          </p:val>
                                        </p:tav>
                                      </p:tavLst>
                                    </p:anim>
                                    <p:anim calcmode="lin" valueType="num">
                                      <p:cBhvr additive="base">
                                        <p:cTn id="40" dur="500" fill="hold"/>
                                        <p:tgtEl>
                                          <p:spTgt spid="379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938"/>
                                        </p:tgtEl>
                                        <p:attrNameLst>
                                          <p:attrName>style.visibility</p:attrName>
                                        </p:attrNameLst>
                                      </p:cBhvr>
                                      <p:to>
                                        <p:strVal val="visible"/>
                                      </p:to>
                                    </p:set>
                                    <p:anim calcmode="lin" valueType="num">
                                      <p:cBhvr additive="base">
                                        <p:cTn id="43" dur="500" fill="hold"/>
                                        <p:tgtEl>
                                          <p:spTgt spid="37938"/>
                                        </p:tgtEl>
                                        <p:attrNameLst>
                                          <p:attrName>ppt_x</p:attrName>
                                        </p:attrNameLst>
                                      </p:cBhvr>
                                      <p:tavLst>
                                        <p:tav tm="0">
                                          <p:val>
                                            <p:strVal val="#ppt_x"/>
                                          </p:val>
                                        </p:tav>
                                        <p:tav tm="100000">
                                          <p:val>
                                            <p:strVal val="#ppt_x"/>
                                          </p:val>
                                        </p:tav>
                                      </p:tavLst>
                                    </p:anim>
                                    <p:anim calcmode="lin" valueType="num">
                                      <p:cBhvr additive="base">
                                        <p:cTn id="44" dur="500" fill="hold"/>
                                        <p:tgtEl>
                                          <p:spTgt spid="379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939"/>
                                        </p:tgtEl>
                                        <p:attrNameLst>
                                          <p:attrName>style.visibility</p:attrName>
                                        </p:attrNameLst>
                                      </p:cBhvr>
                                      <p:to>
                                        <p:strVal val="visible"/>
                                      </p:to>
                                    </p:set>
                                    <p:anim calcmode="lin" valueType="num">
                                      <p:cBhvr additive="base">
                                        <p:cTn id="47" dur="500" fill="hold"/>
                                        <p:tgtEl>
                                          <p:spTgt spid="37939"/>
                                        </p:tgtEl>
                                        <p:attrNameLst>
                                          <p:attrName>ppt_x</p:attrName>
                                        </p:attrNameLst>
                                      </p:cBhvr>
                                      <p:tavLst>
                                        <p:tav tm="0">
                                          <p:val>
                                            <p:strVal val="#ppt_x"/>
                                          </p:val>
                                        </p:tav>
                                        <p:tav tm="100000">
                                          <p:val>
                                            <p:strVal val="#ppt_x"/>
                                          </p:val>
                                        </p:tav>
                                      </p:tavLst>
                                    </p:anim>
                                    <p:anim calcmode="lin" valueType="num">
                                      <p:cBhvr additive="base">
                                        <p:cTn id="48" dur="500" fill="hold"/>
                                        <p:tgtEl>
                                          <p:spTgt spid="37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3" grpId="0"/>
      <p:bldP spid="16424" grpId="0"/>
      <p:bldP spid="16425" grpId="0"/>
      <p:bldP spid="16426" grpId="0"/>
      <p:bldP spid="16427" grpId="0"/>
      <p:bldP spid="37935" grpId="0"/>
      <p:bldP spid="37936" grpId="0"/>
      <p:bldP spid="37937" grpId="0"/>
      <p:bldP spid="37938" grpId="0"/>
      <p:bldP spid="379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内容占位符 121858"/>
          <p:cNvSpPr>
            <a:spLocks noGrp="1"/>
          </p:cNvSpPr>
          <p:nvPr>
            <p:ph idx="4294967295"/>
          </p:nvPr>
        </p:nvSpPr>
        <p:spPr>
          <a:xfrm>
            <a:off x="660400" y="1304471"/>
            <a:ext cx="10858500" cy="5189537"/>
          </a:xfrm>
        </p:spPr>
        <p:txBody>
          <a:bodyPr lIns="89777" tIns="46684" rIns="89777" bIns="46684" anchor="t">
            <a:normAutofit/>
          </a:bodyPr>
          <a:lstStyle/>
          <a:p>
            <a:pPr marL="0" indent="0" algn="just" defTabSz="1219200">
              <a:lnSpc>
                <a:spcPct val="200000"/>
              </a:lnSpc>
              <a:buNone/>
            </a:pP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有经验的铁路工人可以从火车的汽笛声判断火车的运动方向和快慢</a:t>
            </a: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p>
          <a:p>
            <a:pPr marL="0" indent="0" algn="just" defTabSz="1219200">
              <a:lnSpc>
                <a:spcPct val="200000"/>
              </a:lnSpc>
              <a:buNone/>
            </a:pP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2.</a:t>
            </a:r>
            <a:r>
              <a:rPr lang="zh-CN" altLang="en-US"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有经验的战士可以从炮弹飞行时的尖叫声判断飞行的炮弹是接近还是远去</a:t>
            </a: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p>
          <a:p>
            <a:pPr marL="0" indent="0" algn="just" defTabSz="1219200">
              <a:lnSpc>
                <a:spcPct val="200000"/>
              </a:lnSpc>
              <a:buNone/>
            </a:pP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3.</a:t>
            </a:r>
            <a:r>
              <a:rPr lang="zh-CN" altLang="en-US"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由地球上接收到遥远天体发出的光波的频率可以判断遥远天体相对于地球的运动速度</a:t>
            </a:r>
            <a:r>
              <a:rPr lang="en-US" altLang="zh-CN" sz="24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p>
        </p:txBody>
      </p:sp>
      <p:sp>
        <p:nvSpPr>
          <p:cNvPr id="5" name="文本框 4"/>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三、多普勒效应的应用</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slide(fromTop)">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slide(fromTop)">
                                      <p:cBhvr>
                                        <p:cTn id="12" dur="500"/>
                                        <p:tgtEl>
                                          <p:spTgt spid="1218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19809"/>
          <p:cNvPicPr>
            <a:picLocks noChangeAspect="1"/>
          </p:cNvPicPr>
          <p:nvPr/>
        </p:nvPicPr>
        <p:blipFill>
          <a:blip r:embed="rId2"/>
          <a:srcRect l="4532" t="42239"/>
          <a:stretch>
            <a:fillRect/>
          </a:stretch>
        </p:blipFill>
        <p:spPr>
          <a:xfrm>
            <a:off x="660400" y="1295401"/>
            <a:ext cx="9123202" cy="4671060"/>
          </a:xfrm>
          <a:prstGeom prst="rect">
            <a:avLst/>
          </a:prstGeom>
          <a:noFill/>
          <a:ln w="9525">
            <a:noFill/>
          </a:ln>
        </p:spPr>
      </p:pic>
      <p:sp>
        <p:nvSpPr>
          <p:cNvPr id="5" name="文本框 4"/>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三、多普勒效应的应用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文本框 147457"/>
          <p:cNvSpPr txBox="1"/>
          <p:nvPr/>
        </p:nvSpPr>
        <p:spPr>
          <a:xfrm>
            <a:off x="660400" y="1130300"/>
            <a:ext cx="10777677" cy="4664162"/>
          </a:xfrm>
          <a:prstGeom prst="rect">
            <a:avLst/>
          </a:prstGeom>
          <a:noFill/>
          <a:ln w="9525">
            <a:noFill/>
          </a:ln>
        </p:spPr>
        <p:txBody>
          <a:bodyPr wrap="square">
            <a:spAutoFit/>
          </a:bodyPr>
          <a:lstStyle/>
          <a:p>
            <a:pPr defTabSz="1219200">
              <a:lnSpc>
                <a:spcPct val="200000"/>
              </a:lnSpc>
            </a:pPr>
            <a:r>
              <a:rPr lang="zh-CN" altLang="en-US" sz="3200" kern="0" noProof="1">
                <a:effectLst>
                  <a:outerShdw blurRad="38100" dist="25400" dir="5400000" algn="ctr" rotWithShape="0">
                    <a:srgbClr val="6E747A">
                      <a:alpha val="43000"/>
                    </a:srgbClr>
                  </a:outerShdw>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【例</a:t>
            </a:r>
            <a:r>
              <a:rPr lang="en-US" altLang="zh-CN" sz="3200" kern="0" noProof="1">
                <a:effectLst>
                  <a:outerShdw blurRad="38100" dist="25400" dir="5400000" algn="ctr" rotWithShape="0">
                    <a:srgbClr val="6E747A">
                      <a:alpha val="43000"/>
                    </a:srgbClr>
                  </a:outerShdw>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sz="3200" kern="0" noProof="1">
                <a:effectLst>
                  <a:outerShdw blurRad="38100" dist="25400" dir="5400000" algn="ctr" rotWithShape="0">
                    <a:srgbClr val="6E747A">
                      <a:alpha val="43000"/>
                    </a:srgbClr>
                  </a:outerShdw>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如图所示，男同学站立不动吹口哨，一位女同学坐在秋千上来回摆动，下列关于女同学的感受的说法正确的是</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p>
          <a:p>
            <a:pPr defTabSz="1219200">
              <a:lnSpc>
                <a:spcPct val="200000"/>
              </a:lnSpc>
            </a:pP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女同学从</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向</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运动过程中，她感觉哨声音调变高</a:t>
            </a:r>
          </a:p>
          <a:p>
            <a:pPr defTabSz="1219200">
              <a:lnSpc>
                <a:spcPct val="200000"/>
              </a:lnSpc>
            </a:pP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女同学从</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E</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向</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D</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运动过程中，她感觉哨声音调变高</a:t>
            </a:r>
          </a:p>
          <a:p>
            <a:pPr defTabSz="1219200">
              <a:lnSpc>
                <a:spcPct val="200000"/>
              </a:lnSpc>
            </a:pP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女同学在</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点向右运动时，她感觉哨声音调不变</a:t>
            </a:r>
          </a:p>
          <a:p>
            <a:pPr defTabSz="1219200">
              <a:lnSpc>
                <a:spcPct val="200000"/>
              </a:lnSpc>
            </a:pP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D.</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女同学在</a:t>
            </a: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点向左运动时，她感觉哨声音调变低</a:t>
            </a:r>
          </a:p>
        </p:txBody>
      </p:sp>
      <p:pic>
        <p:nvPicPr>
          <p:cNvPr id="19458" name="图片 147458"/>
          <p:cNvPicPr>
            <a:picLocks noChangeAspect="1"/>
          </p:cNvPicPr>
          <p:nvPr/>
        </p:nvPicPr>
        <p:blipFill>
          <a:blip r:embed="rId2"/>
          <a:stretch>
            <a:fillRect/>
          </a:stretch>
        </p:blipFill>
        <p:spPr>
          <a:xfrm>
            <a:off x="8530167" y="2905160"/>
            <a:ext cx="2378287" cy="2265680"/>
          </a:xfrm>
          <a:prstGeom prst="rect">
            <a:avLst/>
          </a:prstGeom>
          <a:noFill/>
          <a:ln w="9525">
            <a:noFill/>
          </a:ln>
        </p:spPr>
      </p:pic>
      <p:sp>
        <p:nvSpPr>
          <p:cNvPr id="2" name="文本框 1"/>
          <p:cNvSpPr txBox="1"/>
          <p:nvPr/>
        </p:nvSpPr>
        <p:spPr>
          <a:xfrm>
            <a:off x="6670904" y="2320385"/>
            <a:ext cx="777777" cy="584775"/>
          </a:xfrm>
          <a:prstGeom prst="rect">
            <a:avLst/>
          </a:prstGeom>
          <a:noFill/>
          <a:ln w="9525">
            <a:noFill/>
          </a:ln>
        </p:spPr>
        <p:txBody>
          <a:bodyPr wrap="none" anchor="t">
            <a:spAutoFit/>
          </a:bodyPr>
          <a:lstStyle/>
          <a:p>
            <a:pPr defTabSz="1219200"/>
            <a:r>
              <a:rPr lang="en-US" altLang="zh-CN" sz="3200" b="1" i="1" kern="0" dirty="0">
                <a:solidFill>
                  <a:srgbClr val="FF0000"/>
                </a:solidFill>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AD</a:t>
            </a:r>
          </a:p>
        </p:txBody>
      </p:sp>
      <p:sp>
        <p:nvSpPr>
          <p:cNvPr id="5" name="文本框 4"/>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152577"/>
          <p:cNvSpPr txBox="1"/>
          <p:nvPr/>
        </p:nvSpPr>
        <p:spPr>
          <a:xfrm>
            <a:off x="660400" y="1130300"/>
            <a:ext cx="10723880" cy="4524315"/>
          </a:xfrm>
          <a:prstGeom prst="rect">
            <a:avLst/>
          </a:prstGeom>
          <a:noFill/>
          <a:ln w="9525">
            <a:noFill/>
          </a:ln>
        </p:spPr>
        <p:txBody>
          <a:bodyPr wrap="square" anchor="t">
            <a:spAutoFit/>
          </a:bodyPr>
          <a:lstStyle/>
          <a:p>
            <a:pPr defTabSz="1219200">
              <a:lnSpc>
                <a:spcPct val="200000"/>
              </a:lnSpc>
            </a:pP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【例</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如图所示，为一波源</a:t>
            </a: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O</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做匀速直线运动时在均匀介质中产生球面波的情况，则</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p>
          <a:p>
            <a:pPr defTabSz="121920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该波源正在移向</a:t>
            </a: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点</a:t>
            </a:r>
          </a:p>
          <a:p>
            <a:pPr defTabSz="121920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该波源正在移向</a:t>
            </a: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点</a:t>
            </a:r>
          </a:p>
          <a:p>
            <a:pPr defTabSz="121920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C.</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在</a:t>
            </a: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处观察</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波的频率变低</a:t>
            </a:r>
          </a:p>
          <a:p>
            <a:pPr defTabSz="1219200">
              <a:lnSpc>
                <a:spcPct val="200000"/>
              </a:lnSpc>
            </a:pP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D.</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在</a:t>
            </a:r>
            <a:r>
              <a:rPr lang="en-US" altLang="zh-CN" sz="2400" i="1"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处观察</a:t>
            </a:r>
            <a:r>
              <a:rPr lang="en-US" altLang="zh-CN"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波的频率变低</a:t>
            </a:r>
          </a:p>
        </p:txBody>
      </p:sp>
      <p:pic>
        <p:nvPicPr>
          <p:cNvPr id="21506" name="图片 152578"/>
          <p:cNvPicPr>
            <a:picLocks noChangeAspect="1"/>
          </p:cNvPicPr>
          <p:nvPr/>
        </p:nvPicPr>
        <p:blipFill>
          <a:blip r:embed="rId2"/>
          <a:stretch>
            <a:fillRect/>
          </a:stretch>
        </p:blipFill>
        <p:spPr>
          <a:xfrm>
            <a:off x="5586419" y="2529841"/>
            <a:ext cx="4923693" cy="2661118"/>
          </a:xfrm>
          <a:prstGeom prst="rect">
            <a:avLst/>
          </a:prstGeom>
          <a:noFill/>
          <a:ln w="9525">
            <a:noFill/>
          </a:ln>
        </p:spPr>
      </p:pic>
      <p:sp>
        <p:nvSpPr>
          <p:cNvPr id="2" name="文本框 1"/>
          <p:cNvSpPr txBox="1"/>
          <p:nvPr/>
        </p:nvSpPr>
        <p:spPr>
          <a:xfrm>
            <a:off x="2038862" y="2016060"/>
            <a:ext cx="851515" cy="645241"/>
          </a:xfrm>
          <a:prstGeom prst="rect">
            <a:avLst/>
          </a:prstGeom>
          <a:noFill/>
        </p:spPr>
        <p:txBody>
          <a:bodyPr wrap="none" rtlCol="0" anchor="t">
            <a:spAutoFit/>
            <a:scene3d>
              <a:camera prst="orthographicFront"/>
              <a:lightRig rig="soft" dir="t">
                <a:rot lat="0" lon="0" rev="15600000"/>
              </a:lightRig>
            </a:scene3d>
            <a:sp3d extrusionH="57150" prstMaterial="softEdge">
              <a:bevelT w="25400" h="38100"/>
            </a:sp3d>
          </a:bodyPr>
          <a:lstStyle/>
          <a:p>
            <a:pPr defTabSz="1219200"/>
            <a:r>
              <a:rPr lang="en-US" altLang="zh-CN" sz="3595" b="1" i="1" kern="0" noProof="1">
                <a:solidFill>
                  <a:srgbClr val="FF0000"/>
                </a:solidFill>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AD</a:t>
            </a:r>
          </a:p>
        </p:txBody>
      </p:sp>
      <p:sp>
        <p:nvSpPr>
          <p:cNvPr id="5" name="文本框 4"/>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203777"/>
          <p:cNvSpPr txBox="1"/>
          <p:nvPr/>
        </p:nvSpPr>
        <p:spPr>
          <a:xfrm>
            <a:off x="660400" y="1098657"/>
            <a:ext cx="10343727" cy="5139869"/>
          </a:xfrm>
          <a:prstGeom prst="rect">
            <a:avLst/>
          </a:prstGeom>
          <a:noFill/>
          <a:ln w="9525">
            <a:noFill/>
          </a:ln>
        </p:spPr>
        <p:txBody>
          <a:bodyPr wrap="square" anchor="t">
            <a:spAutoFit/>
          </a:bodyPr>
          <a:lstStyle/>
          <a:p>
            <a:pPr defTabSz="1219200">
              <a:lnSpc>
                <a:spcPct val="200000"/>
              </a:lnSpc>
            </a:pPr>
            <a:r>
              <a:rPr lang="en-US" altLang="zh-CN"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一、多普勒效应</a:t>
            </a:r>
          </a:p>
          <a:p>
            <a:pPr defTabSz="1219200">
              <a:lnSpc>
                <a:spcPct val="200000"/>
              </a:lnSpc>
            </a:pPr>
            <a:r>
              <a:rPr lang="en-US" altLang="zh-CN" sz="2000" kern="0" noProof="1">
                <a:effectLst>
                  <a:outerShdw blurRad="38100" dist="19050" dir="2700000" algn="tl" rotWithShape="0">
                    <a:schemeClr val="dk1">
                      <a:alpha val="40000"/>
                    </a:schemeClr>
                  </a:outerShdw>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sz="20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如果波源和观察者相对于介质静止,则观察者接收到的频率与波源的频率相等,如果波源或观察者相对于介质运动时,则观察者接收到的频率与波源的频率不相等,这一现象就叫多普勒效应</a:t>
            </a:r>
          </a:p>
          <a:p>
            <a:pPr defTabSz="1219200">
              <a:lnSpc>
                <a:spcPct val="200000"/>
              </a:lnSpc>
            </a:pP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二、多普勒效应的成因</a:t>
            </a:r>
          </a:p>
          <a:p>
            <a:pPr defTabSz="1219200">
              <a:lnSpc>
                <a:spcPct val="200000"/>
              </a:lnSpc>
            </a:pPr>
            <a:r>
              <a:rPr lang="zh-CN" altLang="en-US" sz="24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三、多普勒效应的应用</a:t>
            </a:r>
          </a:p>
          <a:p>
            <a:pPr defTabSz="1219200">
              <a:lnSpc>
                <a:spcPct val="200000"/>
              </a:lnSpc>
            </a:pPr>
            <a:endParaRPr lang="zh-CN" altLang="en-US" sz="2800" kern="0" noProof="1">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endParaRPr>
          </a:p>
        </p:txBody>
      </p:sp>
      <p:sp>
        <p:nvSpPr>
          <p:cNvPr id="5" name="文本框 4"/>
          <p:cNvSpPr txBox="1"/>
          <p:nvPr/>
        </p:nvSpPr>
        <p:spPr>
          <a:xfrm>
            <a:off x="1475014" y="3691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ipe(down)">
                                      <p:cBhvr>
                                        <p:cTn id="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 y="0"/>
            <a:ext cx="1447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350">
              <a:solidFill>
                <a:prstClr val="white"/>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7" name="Rectangle 50"/>
          <p:cNvSpPr>
            <a:spLocks noChangeArrowheads="1"/>
          </p:cNvSpPr>
          <p:nvPr/>
        </p:nvSpPr>
        <p:spPr bwMode="auto">
          <a:xfrm rot="16200000">
            <a:off x="-1953695" y="3244335"/>
            <a:ext cx="5424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dist" defTabSz="1151890" latinLnBrk="1">
              <a:defRPr/>
            </a:pPr>
            <a:r>
              <a:rPr lang="zh-CN" altLang="en-US" sz="2400" kern="0" spc="300" dirty="0">
                <a:solidFill>
                  <a:prstClr val="white"/>
                </a:solidFill>
                <a:ea typeface="思源黑体 CN Medium" panose="020B0600000000000000" pitchFamily="34" charset="-122"/>
                <a:cs typeface="+mn-ea"/>
                <a:sym typeface="Arial" panose="020B0604020202020204" pitchFamily="34" charset="0"/>
              </a:rPr>
              <a:t>人教版高中物理选修</a:t>
            </a:r>
            <a:r>
              <a:rPr lang="en-US" altLang="zh-CN" sz="2400" kern="0" spc="300" dirty="0">
                <a:solidFill>
                  <a:prstClr val="white"/>
                </a:solidFill>
                <a:ea typeface="思源黑体 CN Medium" panose="020B0600000000000000" pitchFamily="34" charset="-122"/>
                <a:cs typeface="+mn-ea"/>
                <a:sym typeface="Arial" panose="020B0604020202020204" pitchFamily="34" charset="0"/>
              </a:rPr>
              <a:t>3-4</a:t>
            </a:r>
            <a:endParaRPr lang="zh-CN" altLang="en-US" sz="2400" kern="0" spc="300" dirty="0">
              <a:solidFill>
                <a:prstClr val="white"/>
              </a:solidFill>
              <a:ea typeface="思源黑体 CN Medium" panose="020B0600000000000000" pitchFamily="34" charset="-122"/>
              <a:cs typeface="+mn-ea"/>
              <a:sym typeface="Arial" panose="020B0604020202020204" pitchFamily="34" charset="0"/>
            </a:endParaRP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6" b="46"/>
          <a:stretch>
            <a:fillRect/>
          </a:stretch>
        </p:blipFill>
        <p:spPr/>
      </p:pic>
      <p:grpSp>
        <p:nvGrpSpPr>
          <p:cNvPr id="17" name="组合 16"/>
          <p:cNvGrpSpPr/>
          <p:nvPr/>
        </p:nvGrpSpPr>
        <p:grpSpPr>
          <a:xfrm>
            <a:off x="2061940" y="2015718"/>
            <a:ext cx="6634907" cy="2826563"/>
            <a:chOff x="6147269" y="2771837"/>
            <a:chExt cx="5112385" cy="2177946"/>
          </a:xfrm>
        </p:grpSpPr>
        <p:grpSp>
          <p:nvGrpSpPr>
            <p:cNvPr id="18" name="组合 17"/>
            <p:cNvGrpSpPr/>
            <p:nvPr/>
          </p:nvGrpSpPr>
          <p:grpSpPr>
            <a:xfrm>
              <a:off x="6147269" y="3331609"/>
              <a:ext cx="5033250" cy="1618174"/>
              <a:chOff x="-4714868" y="2110674"/>
              <a:chExt cx="5033250" cy="1618174"/>
            </a:xfrm>
          </p:grpSpPr>
          <p:sp>
            <p:nvSpPr>
              <p:cNvPr id="20" name="矩形: 圆角 19"/>
              <p:cNvSpPr/>
              <p:nvPr/>
            </p:nvSpPr>
            <p:spPr>
              <a:xfrm>
                <a:off x="-4648332" y="3374125"/>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1" name="组合 20"/>
              <p:cNvGrpSpPr/>
              <p:nvPr/>
            </p:nvGrpSpPr>
            <p:grpSpPr>
              <a:xfrm>
                <a:off x="-4714868" y="2110674"/>
                <a:ext cx="5033250" cy="956188"/>
                <a:chOff x="-4714868" y="2110674"/>
                <a:chExt cx="5033250" cy="956188"/>
              </a:xfrm>
            </p:grpSpPr>
            <p:sp>
              <p:nvSpPr>
                <p:cNvPr id="22" name="文本框 21"/>
                <p:cNvSpPr txBox="1"/>
                <p:nvPr/>
              </p:nvSpPr>
              <p:spPr>
                <a:xfrm>
                  <a:off x="-4714868" y="2808615"/>
                  <a:ext cx="5033249" cy="258247"/>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3" name="直接连接符 22"/>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E5386D"/>
                      </a:solidFill>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19" name="文本占位符 20"/>
            <p:cNvSpPr txBox="1"/>
            <p:nvPr/>
          </p:nvSpPr>
          <p:spPr>
            <a:xfrm>
              <a:off x="6147269" y="277183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第十二章   机械波</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up)">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文本占位符 113665"/>
          <p:cNvSpPr>
            <a:spLocks noGrp="1"/>
          </p:cNvSpPr>
          <p:nvPr>
            <p:ph idx="4294967295"/>
          </p:nvPr>
        </p:nvSpPr>
        <p:spPr>
          <a:xfrm>
            <a:off x="660400" y="1357482"/>
            <a:ext cx="7070725" cy="684212"/>
          </a:xfrm>
          <a:noFill/>
          <a:ln>
            <a:noFill/>
          </a:ln>
        </p:spPr>
        <p:txBody>
          <a:bodyPr lIns="89777" tIns="46684" rIns="89777" bIns="46684" rtlCol="0">
            <a:normAutofit/>
          </a:bodyPr>
          <a:lstStyle/>
          <a:p>
            <a:pPr marL="0" indent="0" algn="l" defTabSz="1219200" rtl="0">
              <a:lnSpc>
                <a:spcPct val="130000"/>
              </a:lnSpc>
              <a:spcBef>
                <a:spcPts val="0"/>
              </a:spcBef>
              <a:spcAft>
                <a:spcPts val="1335"/>
              </a:spcAft>
              <a:buSzTx/>
              <a:buNone/>
            </a:pPr>
            <a:r>
              <a:rPr lang="zh-CN" altLang="en-US" sz="2400" kern="1200" noProof="1">
                <a:latin typeface="Arial" panose="020B0604020202020204" pitchFamily="34" charset="0"/>
                <a:ea typeface="思源黑体 CN Medium" panose="020B0600000000000000" pitchFamily="34" charset="-122"/>
                <a:sym typeface="Arial" panose="020B0604020202020204" pitchFamily="34" charset="0"/>
              </a:rPr>
              <a:t>观看视频，留意听到的汽车声调的变化</a:t>
            </a:r>
          </a:p>
        </p:txBody>
      </p:sp>
      <p:pic>
        <p:nvPicPr>
          <p:cNvPr id="6146" name="图片 118785"/>
          <p:cNvPicPr>
            <a:picLocks noChangeAspect="1"/>
          </p:cNvPicPr>
          <p:nvPr/>
        </p:nvPicPr>
        <p:blipFill>
          <a:blip r:embed="rId4"/>
          <a:stretch>
            <a:fillRect/>
          </a:stretch>
        </p:blipFill>
        <p:spPr>
          <a:xfrm>
            <a:off x="660400" y="4211623"/>
            <a:ext cx="8354969" cy="921644"/>
          </a:xfrm>
          <a:prstGeom prst="rect">
            <a:avLst/>
          </a:prstGeom>
          <a:noFill/>
          <a:ln w="9525">
            <a:noFill/>
          </a:ln>
        </p:spPr>
      </p:pic>
      <p:pic>
        <p:nvPicPr>
          <p:cNvPr id="118787" name="图片 118786"/>
          <p:cNvPicPr>
            <a:picLocks noChangeAspect="1"/>
          </p:cNvPicPr>
          <p:nvPr/>
        </p:nvPicPr>
        <p:blipFill>
          <a:blip r:embed="rId5"/>
          <a:stretch>
            <a:fillRect/>
          </a:stretch>
        </p:blipFill>
        <p:spPr>
          <a:xfrm>
            <a:off x="660400" y="5133267"/>
            <a:ext cx="8354969" cy="1235192"/>
          </a:xfrm>
          <a:prstGeom prst="rect">
            <a:avLst/>
          </a:prstGeom>
          <a:noFill/>
          <a:ln w="9525">
            <a:noFill/>
          </a:ln>
        </p:spPr>
      </p:pic>
      <p:pic>
        <p:nvPicPr>
          <p:cNvPr id="2" name="火车">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731125" y="1357482"/>
            <a:ext cx="3490231" cy="2854141"/>
          </a:xfrm>
          <a:prstGeom prst="rect">
            <a:avLst/>
          </a:prstGeom>
        </p:spPr>
      </p:pic>
      <p:sp>
        <p:nvSpPr>
          <p:cNvPr id="7" name="文本框 6"/>
          <p:cNvSpPr txBox="1"/>
          <p:nvPr/>
        </p:nvSpPr>
        <p:spPr>
          <a:xfrm>
            <a:off x="1475014" y="369102"/>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60400" y="5316794"/>
            <a:ext cx="10617200" cy="586122"/>
          </a:xfrm>
          <a:prstGeom prst="rect">
            <a:avLst/>
          </a:prstGeom>
          <a:noFill/>
          <a:ln w="9525">
            <a:noFill/>
          </a:ln>
        </p:spPr>
        <p:txBody>
          <a:bodyPr wrap="square">
            <a:spAutoFit/>
          </a:bodyPr>
          <a:lstStyle/>
          <a:p>
            <a:pPr defTabSz="121920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叙述火车向你驶来时，汽笛本身的音调如何变？人听到的汽笛音调如何变？</a:t>
            </a:r>
          </a:p>
        </p:txBody>
      </p:sp>
      <p:sp>
        <p:nvSpPr>
          <p:cNvPr id="5" name="文本框 4"/>
          <p:cNvSpPr txBox="1"/>
          <p:nvPr/>
        </p:nvSpPr>
        <p:spPr>
          <a:xfrm>
            <a:off x="660400" y="1248145"/>
            <a:ext cx="11945353" cy="461665"/>
          </a:xfrm>
          <a:prstGeom prst="rect">
            <a:avLst/>
          </a:prstGeom>
          <a:noFill/>
          <a:ln>
            <a:noFill/>
          </a:ln>
        </p:spPr>
        <p:txBody>
          <a:bodyPr wrap="square" rtlCol="0" anchor="t">
            <a:spAutoFit/>
          </a:bodyPr>
          <a:lstStyle/>
          <a:p>
            <a:pPr defTabSz="1219200"/>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音调由频率决定，频率高音调高；频率低音调低</a:t>
            </a:r>
          </a:p>
        </p:txBody>
      </p:sp>
      <p:sp>
        <p:nvSpPr>
          <p:cNvPr id="7" name="文本框 6"/>
          <p:cNvSpPr txBox="1"/>
          <p:nvPr/>
        </p:nvSpPr>
        <p:spPr>
          <a:xfrm>
            <a:off x="1475014" y="369102"/>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pic>
        <p:nvPicPr>
          <p:cNvPr id="2" name="汽车">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56880" y="1925057"/>
            <a:ext cx="3678239" cy="300788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文本占位符 114690"/>
          <p:cNvSpPr>
            <a:spLocks noGrp="1"/>
          </p:cNvSpPr>
          <p:nvPr>
            <p:ph idx="4294967295"/>
          </p:nvPr>
        </p:nvSpPr>
        <p:spPr>
          <a:xfrm>
            <a:off x="472534" y="1259531"/>
            <a:ext cx="11046366" cy="4181475"/>
          </a:xfrm>
        </p:spPr>
        <p:txBody>
          <a:bodyPr lIns="89777" tIns="46684" rIns="89777" bIns="46684" rtlCol="0">
            <a:noAutofit/>
          </a:bodyPr>
          <a:lstStyle/>
          <a:p>
            <a:pPr fontAlgn="auto">
              <a:lnSpc>
                <a:spcPct val="100000"/>
              </a:lnSpc>
            </a:pPr>
            <a:r>
              <a:rPr lang="zh-CN" altLang="en-US" sz="2400" noProof="1">
                <a:latin typeface="Arial" panose="020B0604020202020204" pitchFamily="34" charset="0"/>
                <a:ea typeface="思源黑体 CN Medium" panose="020B0600000000000000" pitchFamily="34" charset="-122"/>
                <a:sym typeface="Arial" panose="020B0604020202020204" pitchFamily="34" charset="0"/>
              </a:rPr>
              <a:t>现象：当汽车向你驶来时，感觉音调变高；当汽车离你远去时，感觉音调变低（音调由频率决定，频率高音调高；频率低音调低）．</a:t>
            </a:r>
          </a:p>
          <a:p>
            <a:pPr algn="just" fontAlgn="auto">
              <a:lnSpc>
                <a:spcPct val="100000"/>
              </a:lnSpc>
            </a:pPr>
            <a:r>
              <a:rPr lang="zh-CN" altLang="en-US" sz="2400" noProof="1">
                <a:latin typeface="Arial" panose="020B0604020202020204" pitchFamily="34" charset="0"/>
                <a:ea typeface="思源黑体 CN Medium" panose="020B0600000000000000" pitchFamily="34" charset="-122"/>
                <a:sym typeface="Arial" panose="020B0604020202020204" pitchFamily="34" charset="0"/>
              </a:rPr>
              <a:t>多普勒效应：由于波源和观察者之间有相对运动，使观察者感到频率变化的现象叫做多普勒效应．</a:t>
            </a:r>
          </a:p>
        </p:txBody>
      </p:sp>
      <p:pic>
        <p:nvPicPr>
          <p:cNvPr id="8195" name="图片 1"/>
          <p:cNvPicPr>
            <a:picLocks noChangeAspect="1"/>
          </p:cNvPicPr>
          <p:nvPr/>
        </p:nvPicPr>
        <p:blipFill>
          <a:blip r:embed="rId2"/>
          <a:srcRect b="16136"/>
          <a:stretch>
            <a:fillRect/>
          </a:stretch>
        </p:blipFill>
        <p:spPr>
          <a:xfrm>
            <a:off x="2835832" y="4007663"/>
            <a:ext cx="6520337" cy="1895004"/>
          </a:xfrm>
          <a:prstGeom prst="rect">
            <a:avLst/>
          </a:prstGeom>
          <a:noFill/>
          <a:ln w="9525">
            <a:noFill/>
          </a:ln>
        </p:spPr>
      </p:pic>
      <p:sp>
        <p:nvSpPr>
          <p:cNvPr id="3" name="文本框 2"/>
          <p:cNvSpPr txBox="1"/>
          <p:nvPr/>
        </p:nvSpPr>
        <p:spPr>
          <a:xfrm>
            <a:off x="660400" y="3119437"/>
            <a:ext cx="9049657" cy="461665"/>
          </a:xfrm>
          <a:prstGeom prst="rect">
            <a:avLst/>
          </a:prstGeom>
          <a:noFill/>
          <a:ln>
            <a:noFill/>
          </a:ln>
        </p:spPr>
        <p:txBody>
          <a:bodyPr wrap="square" rtlCol="0" anchor="t">
            <a:spAutoFit/>
          </a:bodyPr>
          <a:lstStyle/>
          <a:p>
            <a:pPr defTabSz="1219200"/>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奥地利物理学家多普勒在</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1842</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年发现．</a:t>
            </a:r>
            <a:r>
              <a:rPr lang="zh-CN" altLang="en-US" sz="2400" b="1" kern="0" noProof="1">
                <a:effectLst>
                  <a:outerShdw blurRad="38100" dist="19050" dir="2700000" algn="tl" rotWithShape="0">
                    <a:schemeClr val="dk1">
                      <a:alpha val="40000"/>
                    </a:schemeClr>
                  </a:outerShdw>
                </a:effectLst>
                <a:latin typeface="Arial" panose="020B0604020202020204" pitchFamily="34" charset="0"/>
                <a:ea typeface="思源黑体 CN Medium" panose="020B0600000000000000" pitchFamily="34" charset="-122"/>
                <a:sym typeface="Arial" panose="020B0604020202020204" pitchFamily="34" charset="0"/>
              </a:rPr>
              <a:t> </a:t>
            </a:r>
          </a:p>
        </p:txBody>
      </p:sp>
      <p:sp>
        <p:nvSpPr>
          <p:cNvPr id="7" name="文本框 6"/>
          <p:cNvSpPr txBox="1"/>
          <p:nvPr/>
        </p:nvSpPr>
        <p:spPr>
          <a:xfrm>
            <a:off x="1475014" y="369102"/>
            <a:ext cx="317106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 、多普勒效应</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up)">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up)">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8195"/>
                                        </p:tgtEl>
                                        <p:attrNameLst>
                                          <p:attrName>style.visibility</p:attrName>
                                        </p:attrNameLst>
                                      </p:cBhvr>
                                      <p:to>
                                        <p:strVal val="visible"/>
                                      </p:to>
                                    </p:set>
                                    <p:animEffect transition="in" filter="wipe(down)">
                                      <p:cBhvr>
                                        <p:cTn id="33" dur="580">
                                          <p:stCondLst>
                                            <p:cond delay="0"/>
                                          </p:stCondLst>
                                        </p:cTn>
                                        <p:tgtEl>
                                          <p:spTgt spid="8195"/>
                                        </p:tgtEl>
                                      </p:cBhvr>
                                    </p:animEffect>
                                    <p:anim calcmode="lin" valueType="num">
                                      <p:cBhvr>
                                        <p:cTn id="34"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39" dur="26">
                                          <p:stCondLst>
                                            <p:cond delay="650"/>
                                          </p:stCondLst>
                                        </p:cTn>
                                        <p:tgtEl>
                                          <p:spTgt spid="8195"/>
                                        </p:tgtEl>
                                      </p:cBhvr>
                                      <p:to x="100000" y="60000"/>
                                    </p:animScale>
                                    <p:animScale>
                                      <p:cBhvr>
                                        <p:cTn id="40" dur="166" decel="50000">
                                          <p:stCondLst>
                                            <p:cond delay="676"/>
                                          </p:stCondLst>
                                        </p:cTn>
                                        <p:tgtEl>
                                          <p:spTgt spid="8195"/>
                                        </p:tgtEl>
                                      </p:cBhvr>
                                      <p:to x="100000" y="100000"/>
                                    </p:animScale>
                                    <p:animScale>
                                      <p:cBhvr>
                                        <p:cTn id="41" dur="26">
                                          <p:stCondLst>
                                            <p:cond delay="1312"/>
                                          </p:stCondLst>
                                        </p:cTn>
                                        <p:tgtEl>
                                          <p:spTgt spid="8195"/>
                                        </p:tgtEl>
                                      </p:cBhvr>
                                      <p:to x="100000" y="80000"/>
                                    </p:animScale>
                                    <p:animScale>
                                      <p:cBhvr>
                                        <p:cTn id="42" dur="166" decel="50000">
                                          <p:stCondLst>
                                            <p:cond delay="1338"/>
                                          </p:stCondLst>
                                        </p:cTn>
                                        <p:tgtEl>
                                          <p:spTgt spid="8195"/>
                                        </p:tgtEl>
                                      </p:cBhvr>
                                      <p:to x="100000" y="100000"/>
                                    </p:animScale>
                                    <p:animScale>
                                      <p:cBhvr>
                                        <p:cTn id="43" dur="26">
                                          <p:stCondLst>
                                            <p:cond delay="1642"/>
                                          </p:stCondLst>
                                        </p:cTn>
                                        <p:tgtEl>
                                          <p:spTgt spid="8195"/>
                                        </p:tgtEl>
                                      </p:cBhvr>
                                      <p:to x="100000" y="90000"/>
                                    </p:animScale>
                                    <p:animScale>
                                      <p:cBhvr>
                                        <p:cTn id="44" dur="166" decel="50000">
                                          <p:stCondLst>
                                            <p:cond delay="1668"/>
                                          </p:stCondLst>
                                        </p:cTn>
                                        <p:tgtEl>
                                          <p:spTgt spid="8195"/>
                                        </p:tgtEl>
                                      </p:cBhvr>
                                      <p:to x="100000" y="100000"/>
                                    </p:animScale>
                                    <p:animScale>
                                      <p:cBhvr>
                                        <p:cTn id="45" dur="26">
                                          <p:stCondLst>
                                            <p:cond delay="1808"/>
                                          </p:stCondLst>
                                        </p:cTn>
                                        <p:tgtEl>
                                          <p:spTgt spid="8195"/>
                                        </p:tgtEl>
                                      </p:cBhvr>
                                      <p:to x="100000" y="95000"/>
                                    </p:animScale>
                                    <p:animScale>
                                      <p:cBhvr>
                                        <p:cTn id="46" dur="166" decel="50000">
                                          <p:stCondLst>
                                            <p:cond delay="1834"/>
                                          </p:stCondLst>
                                        </p:cTn>
                                        <p:tgtEl>
                                          <p:spTgt spid="81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3"/>
          <p:cNvPicPr>
            <a:picLocks noChangeAspect="1"/>
          </p:cNvPicPr>
          <p:nvPr/>
        </p:nvPicPr>
        <p:blipFill>
          <a:blip r:embed="rId2">
            <a:lum bright="29999" contrast="17999"/>
          </a:blip>
          <a:srcRect l="-417" t="5511" r="6126" b="17763"/>
          <a:stretch>
            <a:fillRect/>
          </a:stretch>
        </p:blipFill>
        <p:spPr>
          <a:xfrm rot="-5400000">
            <a:off x="5419097" y="435252"/>
            <a:ext cx="4808212" cy="6589484"/>
          </a:xfrm>
          <a:prstGeom prst="rect">
            <a:avLst/>
          </a:prstGeom>
          <a:noFill/>
          <a:ln w="9525">
            <a:noFill/>
          </a:ln>
        </p:spPr>
      </p:pic>
      <p:sp>
        <p:nvSpPr>
          <p:cNvPr id="5" name="文本框 4"/>
          <p:cNvSpPr txBox="1"/>
          <p:nvPr/>
        </p:nvSpPr>
        <p:spPr>
          <a:xfrm>
            <a:off x="815558" y="1282027"/>
            <a:ext cx="3205167" cy="523220"/>
          </a:xfrm>
          <a:prstGeom prst="rect">
            <a:avLst/>
          </a:prstGeom>
          <a:noFill/>
          <a:ln>
            <a:noFill/>
          </a:ln>
        </p:spPr>
        <p:txBody>
          <a:bodyPr wrap="square" rtlCol="0" anchor="t">
            <a:spAutoFit/>
          </a:bodyPr>
          <a:lstStyle/>
          <a:p>
            <a:pPr defTabSz="1219200"/>
            <a:r>
              <a:rPr lang="zh-CN" altLang="en-US" sz="2800" kern="0" noProof="1">
                <a:latin typeface="Arial" panose="020B0604020202020204" pitchFamily="34" charset="0"/>
                <a:ea typeface="思源黑体 CN Medium" panose="020B0600000000000000" pitchFamily="34" charset="-122"/>
                <a:sym typeface="Arial" panose="020B0604020202020204" pitchFamily="34" charset="0"/>
              </a:rPr>
              <a:t>模拟实验</a:t>
            </a:r>
          </a:p>
        </p:txBody>
      </p:sp>
      <p:sp>
        <p:nvSpPr>
          <p:cNvPr id="114690" name="标题 114689"/>
          <p:cNvSpPr>
            <a:spLocks noGrp="1"/>
          </p:cNvSpPr>
          <p:nvPr/>
        </p:nvSpPr>
        <p:spPr>
          <a:xfrm>
            <a:off x="2156884" y="2072385"/>
            <a:ext cx="885221" cy="4036547"/>
          </a:xfrm>
          <a:prstGeom prst="rect">
            <a:avLst/>
          </a:prstGeom>
          <a:solidFill>
            <a:srgbClr val="FFC000"/>
          </a:solidFill>
        </p:spPr>
        <p:txBody>
          <a:bodyPr vert="horz" lIns="89777" tIns="46684" rIns="89777" bIns="46684" rtlCol="0" anchor="ctr" anchorCtr="0">
            <a:normAutofit fontScale="97500" lnSpcReduction="10000"/>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defTabSz="1219200"/>
            <a:r>
              <a:rPr lang="en-US" altLang="zh-CN"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a:t>
            </a:r>
            <a:r>
              <a:rPr lang="zh-CN" altLang="en-US"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过</a:t>
            </a:r>
          </a:p>
          <a:p>
            <a:pPr defTabSz="1219200"/>
            <a:r>
              <a:rPr lang="zh-CN" altLang="en-US"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人</a:t>
            </a:r>
          </a:p>
          <a:p>
            <a:pPr defTabSz="1219200"/>
            <a:r>
              <a:rPr lang="zh-CN" altLang="en-US"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频</a:t>
            </a:r>
          </a:p>
          <a:p>
            <a:pPr defTabSz="1219200"/>
            <a:r>
              <a:rPr lang="zh-CN" altLang="en-US"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率</a:t>
            </a:r>
          </a:p>
          <a:p>
            <a:pPr defTabSz="1219200"/>
            <a:r>
              <a:rPr lang="en-US" altLang="zh-CN" sz="4785" spc="400" dirty="0">
                <a:solidFill>
                  <a:srgbClr val="E11BE3"/>
                </a:solidFill>
                <a:ea typeface="思源黑体 CN Medium" panose="020B0600000000000000" pitchFamily="34" charset="-122"/>
                <a:cs typeface="Times New Roman" panose="02020603050405020304" charset="0"/>
                <a:sym typeface="Arial" panose="020B0604020202020204" pitchFamily="34" charset="0"/>
              </a:rPr>
              <a:t>”</a:t>
            </a:r>
          </a:p>
        </p:txBody>
      </p:sp>
      <p:sp>
        <p:nvSpPr>
          <p:cNvPr id="6" name="文本框 5"/>
          <p:cNvSpPr txBox="1"/>
          <p:nvPr/>
        </p:nvSpPr>
        <p:spPr>
          <a:xfrm>
            <a:off x="1475014" y="369102"/>
            <a:ext cx="317106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 、多普勒效应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down)">
                                      <p:cBhvr>
                                        <p:cTn id="7" dur="500"/>
                                        <p:tgtEl>
                                          <p:spTgt spid="92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wipe(down)">
                                      <p:cBhvr>
                                        <p:cTn id="13"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46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内容占位符 115714"/>
          <p:cNvSpPr>
            <a:spLocks noGrp="1"/>
          </p:cNvSpPr>
          <p:nvPr>
            <p:ph idx="4294967295"/>
          </p:nvPr>
        </p:nvSpPr>
        <p:spPr>
          <a:xfrm>
            <a:off x="644525" y="1501094"/>
            <a:ext cx="10874375" cy="4029075"/>
          </a:xfrm>
        </p:spPr>
        <p:txBody>
          <a:bodyPr lIns="89777" tIns="46684" rIns="89777" bIns="46684" anchor="t">
            <a:normAutofit/>
          </a:bodyPr>
          <a:lstStyle/>
          <a:p>
            <a:pPr defTabSz="1219200">
              <a:lnSpc>
                <a:spcPct val="200000"/>
              </a:lnSpc>
            </a:pPr>
            <a:r>
              <a:rPr lang="zh-CN" altLang="en-US" sz="2400" kern="1200" dirty="0">
                <a:latin typeface="Arial" panose="020B0604020202020204" pitchFamily="34" charset="0"/>
                <a:ea typeface="思源黑体 CN Medium" panose="020B0600000000000000" pitchFamily="34" charset="-122"/>
                <a:sym typeface="Arial" panose="020B0604020202020204" pitchFamily="34" charset="0"/>
              </a:rPr>
              <a:t>声源完成一次全振动，向外发出一个波长的波，频率表示单位时间内完成的全振动的次数，因此波源的频率等于单位时间内波源发出的完全波的个数，而观察者听到的声音的音调，是由观察者接收到的频率，即单位时间接收到的完全波的个数决定的．</a:t>
            </a:r>
          </a:p>
        </p:txBody>
      </p:sp>
      <p:sp>
        <p:nvSpPr>
          <p:cNvPr id="6" name="文本框 5"/>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571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1571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内容占位符 116738"/>
          <p:cNvSpPr>
            <a:spLocks noGrp="1"/>
          </p:cNvSpPr>
          <p:nvPr>
            <p:ph idx="4294967295"/>
          </p:nvPr>
        </p:nvSpPr>
        <p:spPr>
          <a:xfrm>
            <a:off x="660400" y="3551007"/>
            <a:ext cx="6843486" cy="2066925"/>
          </a:xfrm>
          <a:noFill/>
          <a:ln>
            <a:noFill/>
          </a:ln>
        </p:spPr>
        <p:txBody>
          <a:bodyPr lIns="89777" tIns="46684" rIns="89777" bIns="46684" anchor="t">
            <a:normAutofit/>
          </a:bodyPr>
          <a:lstStyle/>
          <a:p>
            <a:pPr marL="0" indent="0" algn="just" defTabSz="1219200">
              <a:lnSpc>
                <a:spcPct val="160000"/>
              </a:lnSpc>
              <a:buNone/>
            </a:pPr>
            <a:r>
              <a:rPr lang="zh-CN" altLang="en-US" sz="2000" kern="1200" dirty="0">
                <a:latin typeface="Arial" panose="020B0604020202020204" pitchFamily="34" charset="0"/>
                <a:ea typeface="思源黑体 CN Medium" panose="020B0600000000000000" pitchFamily="34" charset="-122"/>
                <a:sym typeface="Arial" panose="020B0604020202020204" pitchFamily="34" charset="0"/>
              </a:rPr>
              <a:t>单位时间内波源发出几个完全波，观察者在单位时间内就接收到几个完全波．观察者接收到的频率等于波源的频率．</a:t>
            </a:r>
          </a:p>
        </p:txBody>
      </p:sp>
      <p:pic>
        <p:nvPicPr>
          <p:cNvPr id="116740" name="图片 116739" descr="多普勒效应图01"/>
          <p:cNvPicPr>
            <a:picLocks noChangeAspect="1"/>
          </p:cNvPicPr>
          <p:nvPr/>
        </p:nvPicPr>
        <p:blipFill>
          <a:blip r:embed="rId2">
            <a:clrChange>
              <a:clrFrom>
                <a:srgbClr val="FCFEFB"/>
              </a:clrFrom>
              <a:clrTo>
                <a:srgbClr val="FCFEFB">
                  <a:alpha val="0"/>
                </a:srgbClr>
              </a:clrTo>
            </a:clrChange>
          </a:blip>
          <a:stretch>
            <a:fillRect/>
          </a:stretch>
        </p:blipFill>
        <p:spPr>
          <a:xfrm>
            <a:off x="7809577" y="2216700"/>
            <a:ext cx="3535151" cy="3094222"/>
          </a:xfrm>
          <a:prstGeom prst="rect">
            <a:avLst/>
          </a:prstGeom>
          <a:noFill/>
          <a:ln w="9525">
            <a:noFill/>
          </a:ln>
        </p:spPr>
      </p:pic>
      <p:sp>
        <p:nvSpPr>
          <p:cNvPr id="22547" name="矩形 22546"/>
          <p:cNvSpPr/>
          <p:nvPr/>
        </p:nvSpPr>
        <p:spPr>
          <a:xfrm>
            <a:off x="660400" y="1910390"/>
            <a:ext cx="9102598" cy="588520"/>
          </a:xfrm>
          <a:prstGeom prst="rect">
            <a:avLst/>
          </a:prstGeom>
          <a:noFill/>
          <a:ln w="76200">
            <a:noFill/>
          </a:ln>
        </p:spPr>
        <p:txBody>
          <a:bodyPr anchor="b"/>
          <a:lstStyle>
            <a:lvl1pPr marL="0" lvl="0" indent="0" algn="ctr" defTabSz="914400" rtl="0" eaLnBrk="1" fontAlgn="base" latinLnBrk="0" hangingPunct="1">
              <a:lnSpc>
                <a:spcPct val="90000"/>
              </a:lnSpc>
              <a:spcBef>
                <a:spcPct val="0"/>
              </a:spcBef>
              <a:spcAft>
                <a:spcPct val="0"/>
              </a:spcAft>
              <a:buNone/>
              <a:defRPr sz="4400" u="none" kern="1200" baseline="0">
                <a:solidFill>
                  <a:schemeClr val="tx2"/>
                </a:solidFill>
                <a:effectLst>
                  <a:outerShdw blurRad="38100" dist="38100" dir="2700000">
                    <a:srgbClr val="C0C0C0"/>
                  </a:outerShdw>
                </a:effectLst>
                <a:latin typeface="Verdana" panose="020B0604030504040204" pitchFamily="34" charset="0"/>
                <a:ea typeface="宋体" panose="02010600030101010101" pitchFamily="2" charset="-122"/>
              </a:defRPr>
            </a:lvl1pPr>
          </a:lstStyle>
          <a:p>
            <a:pPr algn="l" defTabSz="1219200"/>
            <a:r>
              <a:rPr lang="zh-CN" altLang="en-US" sz="2400"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设波源频率为</a:t>
            </a:r>
            <a:r>
              <a:rPr lang="en-US" altLang="zh-CN" sz="2400" i="1"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f</a:t>
            </a:r>
            <a:r>
              <a:rPr lang="en-US" altLang="zh-CN" sz="2400"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 </a:t>
            </a:r>
            <a:r>
              <a:rPr lang="zh-CN" altLang="en-US" sz="2400"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观察者接收到的频率为</a:t>
            </a:r>
            <a:r>
              <a:rPr lang="en-US" altLang="zh-CN" sz="2400" i="1"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f’</a:t>
            </a:r>
            <a:r>
              <a:rPr lang="zh-CN" altLang="en-US" sz="2400" i="1" noProof="1">
                <a:solidFill>
                  <a:schemeClr val="tx1"/>
                </a:solidFill>
                <a:effectLst/>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a:t>
            </a:r>
          </a:p>
        </p:txBody>
      </p:sp>
      <p:graphicFrame>
        <p:nvGraphicFramePr>
          <p:cNvPr id="22548" name="对象 22547"/>
          <p:cNvGraphicFramePr/>
          <p:nvPr/>
        </p:nvGraphicFramePr>
        <p:xfrm>
          <a:off x="3106887" y="2691804"/>
          <a:ext cx="1417338" cy="728967"/>
        </p:xfrm>
        <a:graphic>
          <a:graphicData uri="http://schemas.openxmlformats.org/presentationml/2006/ole">
            <mc:AlternateContent xmlns:mc="http://schemas.openxmlformats.org/markup-compatibility/2006">
              <mc:Choice xmlns:v="urn:schemas-microsoft-com:vml" Requires="v">
                <p:oleObj r:id="rId3" imgW="444500" imgH="228600" progId="Equation.3">
                  <p:embed/>
                </p:oleObj>
              </mc:Choice>
              <mc:Fallback>
                <p:oleObj r:id="rId3" imgW="444500" imgH="228600" progId="Equation.3">
                  <p:embed/>
                  <p:pic>
                    <p:nvPicPr>
                      <p:cNvPr id="0" name="对象 22547"/>
                      <p:cNvPicPr/>
                      <p:nvPr/>
                    </p:nvPicPr>
                    <p:blipFill>
                      <a:blip r:embed="rId4"/>
                      <a:stretch>
                        <a:fillRect/>
                      </a:stretch>
                    </p:blipFill>
                    <p:spPr>
                      <a:xfrm>
                        <a:off x="3106887" y="2691804"/>
                        <a:ext cx="1417338" cy="728967"/>
                      </a:xfrm>
                      <a:prstGeom prst="rect">
                        <a:avLst/>
                      </a:prstGeom>
                      <a:solidFill>
                        <a:schemeClr val="bg1"/>
                      </a:solidFill>
                      <a:ln w="76200" cap="flat" cmpd="tri">
                        <a:noFill/>
                        <a:prstDash val="solid"/>
                        <a:miter/>
                        <a:headEnd type="none" w="med" len="med"/>
                        <a:tailEnd type="none" w="med" len="med"/>
                      </a:ln>
                    </p:spPr>
                  </p:pic>
                </p:oleObj>
              </mc:Fallback>
            </mc:AlternateContent>
          </a:graphicData>
        </a:graphic>
      </p:graphicFrame>
      <p:sp>
        <p:nvSpPr>
          <p:cNvPr id="2" name="文本框 1"/>
          <p:cNvSpPr txBox="1"/>
          <p:nvPr/>
        </p:nvSpPr>
        <p:spPr>
          <a:xfrm>
            <a:off x="660400" y="1338472"/>
            <a:ext cx="10858500" cy="492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9" tIns="60959" rIns="60959" bIns="60959" numCol="1" spcCol="38100" rtlCol="0" anchor="t" forceAA="0">
            <a:spAutoFit/>
          </a:bodyPr>
          <a:lstStyle/>
          <a:p>
            <a:pPr defTabSz="1219200" latinLnBrk="1" hangingPunct="0"/>
            <a:r>
              <a:rPr lang="en-US" altLang="zh-CN" sz="2400" spc="4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1</a:t>
            </a:r>
            <a:r>
              <a:rPr lang="zh-CN" altLang="en-US" sz="2400" spc="4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、当波源和观察者相对介质都静止不动． 即二者没有相对运动时</a:t>
            </a:r>
            <a:endParaRPr lang="zh-CN" altLang="en-US" sz="2400" kern="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endParaRPr>
          </a:p>
        </p:txBody>
      </p:sp>
      <p:sp>
        <p:nvSpPr>
          <p:cNvPr id="7" name="文本框 6"/>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500" fill="hold"/>
                                        <p:tgtEl>
                                          <p:spTgt spid="116740"/>
                                        </p:tgtEl>
                                        <p:attrNameLst>
                                          <p:attrName>ppt_w</p:attrName>
                                        </p:attrNameLst>
                                      </p:cBhvr>
                                      <p:tavLst>
                                        <p:tav tm="0">
                                          <p:val>
                                            <p:strVal val="4/3*#ppt_w"/>
                                          </p:val>
                                        </p:tav>
                                        <p:tav tm="100000">
                                          <p:val>
                                            <p:strVal val="#ppt_w"/>
                                          </p:val>
                                        </p:tav>
                                      </p:tavLst>
                                    </p:anim>
                                    <p:anim calcmode="lin" valueType="num">
                                      <p:cBhvr>
                                        <p:cTn id="8" dur="500" fill="hold"/>
                                        <p:tgtEl>
                                          <p:spTgt spid="116740"/>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slide(fromRight)">
                                      <p:cBhvr>
                                        <p:cTn id="13" dur="500"/>
                                        <p:tgtEl>
                                          <p:spTgt spid="1167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2548"/>
                                        </p:tgtEl>
                                        <p:attrNameLst>
                                          <p:attrName>style.visibility</p:attrName>
                                        </p:attrNameLst>
                                      </p:cBhvr>
                                      <p:to>
                                        <p:strVal val="visible"/>
                                      </p:to>
                                    </p:set>
                                    <p:animEffect transition="in" filter="box(in)">
                                      <p:cBhvr>
                                        <p:cTn id="18" dur="500"/>
                                        <p:tgtEl>
                                          <p:spTgt spid="2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内容占位符 117762"/>
          <p:cNvSpPr>
            <a:spLocks noGrp="1"/>
          </p:cNvSpPr>
          <p:nvPr>
            <p:ph idx="4294967295"/>
          </p:nvPr>
        </p:nvSpPr>
        <p:spPr>
          <a:xfrm>
            <a:off x="768063" y="3814536"/>
            <a:ext cx="5676280" cy="2143125"/>
          </a:xfrm>
          <a:noFill/>
          <a:ln>
            <a:noFill/>
          </a:ln>
        </p:spPr>
        <p:txBody>
          <a:bodyPr lIns="89777" tIns="46684" rIns="89777" bIns="46684" anchor="t">
            <a:normAutofit/>
          </a:bodyPr>
          <a:lstStyle/>
          <a:p>
            <a:pPr defTabSz="1219200">
              <a:lnSpc>
                <a:spcPct val="150000"/>
              </a:lnSpc>
            </a:pPr>
            <a:r>
              <a:rPr lang="zh-CN" altLang="en-US" sz="2000" kern="12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观察者在单位时间内接收到的完全波的个数增多，即接收到的频率增大． </a:t>
            </a:r>
          </a:p>
        </p:txBody>
      </p:sp>
      <p:pic>
        <p:nvPicPr>
          <p:cNvPr id="117764" name="图片 117763" descr="多普勒效应图02"/>
          <p:cNvPicPr>
            <a:picLocks noChangeAspect="1"/>
          </p:cNvPicPr>
          <p:nvPr/>
        </p:nvPicPr>
        <p:blipFill>
          <a:blip r:embed="rId2">
            <a:clrChange>
              <a:clrFrom>
                <a:srgbClr val="FCFEFB"/>
              </a:clrFrom>
              <a:clrTo>
                <a:srgbClr val="FCFEFB">
                  <a:alpha val="0"/>
                </a:srgbClr>
              </a:clrTo>
            </a:clrChange>
          </a:blip>
          <a:stretch>
            <a:fillRect/>
          </a:stretch>
        </p:blipFill>
        <p:spPr>
          <a:xfrm>
            <a:off x="6943031" y="2017486"/>
            <a:ext cx="4073313" cy="3594100"/>
          </a:xfrm>
          <a:prstGeom prst="rect">
            <a:avLst/>
          </a:prstGeom>
          <a:noFill/>
          <a:ln w="9525">
            <a:noFill/>
          </a:ln>
        </p:spPr>
      </p:pic>
      <p:graphicFrame>
        <p:nvGraphicFramePr>
          <p:cNvPr id="65551" name="对象 65550"/>
          <p:cNvGraphicFramePr>
            <a:graphicFrameLocks noGrp="1"/>
          </p:cNvGraphicFramePr>
          <p:nvPr/>
        </p:nvGraphicFramePr>
        <p:xfrm>
          <a:off x="3676097" y="2383408"/>
          <a:ext cx="2088009" cy="1121266"/>
        </p:xfrm>
        <a:graphic>
          <a:graphicData uri="http://schemas.openxmlformats.org/presentationml/2006/ole">
            <mc:AlternateContent xmlns:mc="http://schemas.openxmlformats.org/markup-compatibility/2006">
              <mc:Choice xmlns:v="urn:schemas-microsoft-com:vml" Requires="v">
                <p:oleObj r:id="rId3" imgW="444500" imgH="228600" progId="Equation.3">
                  <p:embed/>
                </p:oleObj>
              </mc:Choice>
              <mc:Fallback>
                <p:oleObj r:id="rId3" imgW="444500" imgH="228600" progId="Equation.3">
                  <p:embed/>
                  <p:pic>
                    <p:nvPicPr>
                      <p:cNvPr id="0" name="对象 65550"/>
                      <p:cNvPicPr/>
                      <p:nvPr/>
                    </p:nvPicPr>
                    <p:blipFill>
                      <a:blip r:embed="rId4"/>
                      <a:stretch>
                        <a:fillRect/>
                      </a:stretch>
                    </p:blipFill>
                    <p:spPr>
                      <a:xfrm>
                        <a:off x="3676097" y="2383408"/>
                        <a:ext cx="2088009" cy="1121266"/>
                      </a:xfrm>
                      <a:prstGeom prst="rect">
                        <a:avLst/>
                      </a:prstGeom>
                      <a:noFill/>
                      <a:ln w="76200" cap="flat" cmpd="tri">
                        <a:noFill/>
                        <a:prstDash val="solid"/>
                        <a:miter/>
                        <a:headEnd type="none" w="med" len="med"/>
                        <a:tailEnd type="none" w="med" len="med"/>
                      </a:ln>
                    </p:spPr>
                  </p:pic>
                </p:oleObj>
              </mc:Fallback>
            </mc:AlternateContent>
          </a:graphicData>
        </a:graphic>
      </p:graphicFrame>
      <p:sp>
        <p:nvSpPr>
          <p:cNvPr id="2" name="文本框 1"/>
          <p:cNvSpPr txBox="1"/>
          <p:nvPr/>
        </p:nvSpPr>
        <p:spPr>
          <a:xfrm>
            <a:off x="660400" y="1263739"/>
            <a:ext cx="10770795" cy="123110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9" tIns="60959" rIns="60959" bIns="60959" numCol="1" spcCol="38100" rtlCol="0" anchor="t" forceAA="0">
            <a:spAutoFit/>
          </a:bodyPr>
          <a:lstStyle/>
          <a:p>
            <a:pPr defTabSz="1219200" latinLnBrk="1" hangingPunct="0"/>
            <a:r>
              <a:rPr lang="en-US" altLang="zh-CN" sz="2400" spc="4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2</a:t>
            </a:r>
            <a:r>
              <a:rPr lang="zh-CN" altLang="en-US" sz="2400" spc="4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rPr>
              <a:t>、波源相对介质不动，观察者朝波源运动时（或观察者不动，波源朝观察者运动时） </a:t>
            </a:r>
          </a:p>
          <a:p>
            <a:pPr defTabSz="1219200" latinLnBrk="1" hangingPunct="0"/>
            <a:endParaRPr lang="zh-CN" altLang="en-US" sz="2400" spc="400" dirty="0">
              <a:latin typeface="Arial" panose="020B0604020202020204" pitchFamily="34" charset="0"/>
              <a:ea typeface="思源黑体 CN Medium" panose="020B0600000000000000" pitchFamily="34" charset="-122"/>
              <a:cs typeface="Times New Roman" panose="02020603050405020304" charset="0"/>
              <a:sym typeface="Arial" panose="020B0604020202020204" pitchFamily="34" charset="0"/>
            </a:endParaRPr>
          </a:p>
        </p:txBody>
      </p:sp>
      <p:sp>
        <p:nvSpPr>
          <p:cNvPr id="6" name="文本框 5"/>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p:cTn id="7" dur="500" fill="hold"/>
                                        <p:tgtEl>
                                          <p:spTgt spid="117764"/>
                                        </p:tgtEl>
                                        <p:attrNameLst>
                                          <p:attrName>ppt_w</p:attrName>
                                        </p:attrNameLst>
                                      </p:cBhvr>
                                      <p:tavLst>
                                        <p:tav tm="0">
                                          <p:val>
                                            <p:fltVal val="0"/>
                                          </p:val>
                                        </p:tav>
                                        <p:tav tm="100000">
                                          <p:val>
                                            <p:strVal val="#ppt_w"/>
                                          </p:val>
                                        </p:tav>
                                      </p:tavLst>
                                    </p:anim>
                                    <p:anim calcmode="lin" valueType="num">
                                      <p:cBhvr>
                                        <p:cTn id="8" dur="500" fill="hold"/>
                                        <p:tgtEl>
                                          <p:spTgt spid="117764"/>
                                        </p:tgtEl>
                                        <p:attrNameLst>
                                          <p:attrName>ppt_h</p:attrName>
                                        </p:attrNameLst>
                                      </p:cBhvr>
                                      <p:tavLst>
                                        <p:tav tm="0">
                                          <p:val>
                                            <p:fltVal val="0"/>
                                          </p:val>
                                        </p:tav>
                                        <p:tav tm="100000">
                                          <p:val>
                                            <p:strVal val="#ppt_h"/>
                                          </p:val>
                                        </p:tav>
                                      </p:tavLst>
                                    </p:anim>
                                    <p:anim calcmode="lin" valueType="num">
                                      <p:cBhvr>
                                        <p:cTn id="9" dur="500" fill="hold"/>
                                        <p:tgtEl>
                                          <p:spTgt spid="117764"/>
                                        </p:tgtEl>
                                        <p:attrNameLst>
                                          <p:attrName>ppt_x</p:attrName>
                                        </p:attrNameLst>
                                      </p:cBhvr>
                                      <p:tavLst>
                                        <p:tav tm="0">
                                          <p:val>
                                            <p:fltVal val="0.5"/>
                                          </p:val>
                                        </p:tav>
                                        <p:tav tm="100000">
                                          <p:val>
                                            <p:strVal val="#ppt_x"/>
                                          </p:val>
                                        </p:tav>
                                      </p:tavLst>
                                    </p:anim>
                                    <p:anim calcmode="lin" valueType="num">
                                      <p:cBhvr>
                                        <p:cTn id="10" dur="500" fill="hold"/>
                                        <p:tgtEl>
                                          <p:spTgt spid="11776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7763">
                                            <p:txEl>
                                              <p:pRg st="0" end="0"/>
                                            </p:txEl>
                                          </p:spTgt>
                                        </p:tgtEl>
                                        <p:attrNameLst>
                                          <p:attrName>style.visibility</p:attrName>
                                        </p:attrNameLst>
                                      </p:cBhvr>
                                      <p:to>
                                        <p:strVal val="visible"/>
                                      </p:to>
                                    </p:set>
                                    <p:anim calcmode="lin" valueType="num">
                                      <p:cBhvr>
                                        <p:cTn id="15"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5551"/>
                                        </p:tgtEl>
                                        <p:attrNameLst>
                                          <p:attrName>style.visibility</p:attrName>
                                        </p:attrNameLst>
                                      </p:cBhvr>
                                      <p:to>
                                        <p:strVal val="visible"/>
                                      </p:to>
                                    </p:set>
                                    <p:anim calcmode="lin" valueType="num">
                                      <p:cBhvr>
                                        <p:cTn id="21" dur="500" fill="hold"/>
                                        <p:tgtEl>
                                          <p:spTgt spid="65551"/>
                                        </p:tgtEl>
                                        <p:attrNameLst>
                                          <p:attrName>ppt_x</p:attrName>
                                        </p:attrNameLst>
                                      </p:cBhvr>
                                      <p:tavLst>
                                        <p:tav tm="0">
                                          <p:val>
                                            <p:strVal val="0-#ppt_w/2"/>
                                          </p:val>
                                        </p:tav>
                                        <p:tav tm="100000">
                                          <p:val>
                                            <p:strVal val="#ppt_x"/>
                                          </p:val>
                                        </p:tav>
                                      </p:tavLst>
                                    </p:anim>
                                    <p:anim calcmode="lin" valueType="num">
                                      <p:cBhvr>
                                        <p:cTn id="22" dur="500" fill="hold"/>
                                        <p:tgtEl>
                                          <p:spTgt spid="655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内容占位符 119809"/>
          <p:cNvSpPr>
            <a:spLocks noGrp="1"/>
          </p:cNvSpPr>
          <p:nvPr>
            <p:ph idx="4294967295"/>
          </p:nvPr>
        </p:nvSpPr>
        <p:spPr>
          <a:xfrm>
            <a:off x="660400" y="1681324"/>
            <a:ext cx="5027613" cy="4432300"/>
          </a:xfrm>
          <a:noFill/>
          <a:ln>
            <a:noFill/>
          </a:ln>
        </p:spPr>
        <p:txBody>
          <a:bodyPr lIns="89777" tIns="46684" rIns="89777" bIns="46684" anchor="t">
            <a:normAutofit/>
          </a:bodyPr>
          <a:lstStyle/>
          <a:p>
            <a:pPr marL="0" indent="0" algn="just" defTabSz="1219200">
              <a:lnSpc>
                <a:spcPct val="210000"/>
              </a:lnSpc>
              <a:buNone/>
            </a:pPr>
            <a:r>
              <a:rPr lang="zh-CN" altLang="en-US" sz="2400" kern="1200" dirty="0">
                <a:latin typeface="Arial" panose="020B0604020202020204" pitchFamily="34" charset="0"/>
                <a:ea typeface="思源黑体 CN Medium" panose="020B0600000000000000" pitchFamily="34" charset="-122"/>
                <a:sym typeface="Arial" panose="020B0604020202020204" pitchFamily="34" charset="0"/>
              </a:rPr>
              <a:t>总之：当波源与观察者有相对运动时，如果二者相互接近，观察者接收到的频率增大；如果二者远离，观察者接收到的频率减小．</a:t>
            </a:r>
          </a:p>
          <a:p>
            <a:pPr defTabSz="1219200">
              <a:lnSpc>
                <a:spcPct val="210000"/>
              </a:lnSpc>
            </a:pPr>
            <a:endParaRPr lang="zh-CN" altLang="en-US" sz="2400" kern="1200" dirty="0">
              <a:latin typeface="Arial" panose="020B0604020202020204" pitchFamily="34" charset="0"/>
              <a:ea typeface="思源黑体 CN Medium" panose="020B0600000000000000" pitchFamily="34" charset="-122"/>
              <a:sym typeface="Arial" panose="020B0604020202020204" pitchFamily="34" charset="0"/>
            </a:endParaRPr>
          </a:p>
        </p:txBody>
      </p:sp>
      <p:pic>
        <p:nvPicPr>
          <p:cNvPr id="14338" name="图片 1"/>
          <p:cNvPicPr>
            <a:picLocks noChangeAspect="1"/>
          </p:cNvPicPr>
          <p:nvPr/>
        </p:nvPicPr>
        <p:blipFill>
          <a:blip r:embed="rId2"/>
          <a:stretch>
            <a:fillRect/>
          </a:stretch>
        </p:blipFill>
        <p:spPr>
          <a:xfrm>
            <a:off x="6807200" y="1681324"/>
            <a:ext cx="3941790" cy="3323692"/>
          </a:xfrm>
          <a:prstGeom prst="rect">
            <a:avLst/>
          </a:prstGeom>
          <a:noFill/>
          <a:ln w="9525">
            <a:noFill/>
          </a:ln>
        </p:spPr>
      </p:pic>
      <p:sp>
        <p:nvSpPr>
          <p:cNvPr id="4" name="文本框 3"/>
          <p:cNvSpPr txBox="1"/>
          <p:nvPr/>
        </p:nvSpPr>
        <p:spPr>
          <a:xfrm>
            <a:off x="1475014" y="369102"/>
            <a:ext cx="4402167"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 、多普勒效应的成因</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 calcmode="lin" valueType="num">
                                      <p:cBhvr>
                                        <p:cTn id="7" dur="500" fill="hold"/>
                                        <p:tgtEl>
                                          <p:spTgt spid="119810">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9810">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70b2e7f-9aa5-4567-94b2-99176e3f670a}"/>
</p:tagLst>
</file>

<file path=ppt/theme/theme1.xml><?xml version="1.0" encoding="utf-8"?>
<a:theme xmlns:a="http://schemas.openxmlformats.org/drawingml/2006/main" name="办公资源网：www.bangongziyuan.com">
  <a:themeElements>
    <a:clrScheme name="American">
      <a:dk1>
        <a:srgbClr val="3C3C3C"/>
      </a:dk1>
      <a:lt1>
        <a:sysClr val="window" lastClr="FFFFFF"/>
      </a:lt1>
      <a:dk2>
        <a:srgbClr val="313C41"/>
      </a:dk2>
      <a:lt2>
        <a:srgbClr val="FFFFFF"/>
      </a:lt2>
      <a:accent1>
        <a:srgbClr val="2747A0"/>
      </a:accent1>
      <a:accent2>
        <a:srgbClr val="53D0EC"/>
      </a:accent2>
      <a:accent3>
        <a:srgbClr val="F8F0EE"/>
      </a:accent3>
      <a:accent4>
        <a:srgbClr val="E5386D"/>
      </a:accent4>
      <a:accent5>
        <a:srgbClr val="5800B8"/>
      </a:accent5>
      <a:accent6>
        <a:srgbClr val="F61289"/>
      </a:accent6>
      <a:hlink>
        <a:srgbClr val="0563C1"/>
      </a:hlink>
      <a:folHlink>
        <a:srgbClr val="954F72"/>
      </a:folHlink>
    </a:clrScheme>
    <a:fontScheme name="American">
      <a:majorFont>
        <a:latin typeface="Work Sa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宽屏</PresentationFormat>
  <Paragraphs>100</Paragraphs>
  <Slides>18</Slides>
  <Notes>3</Notes>
  <HiddenSlides>0</HiddenSlides>
  <MMClips>2</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5" baseType="lpstr">
      <vt:lpstr>FandolFang R</vt:lpstr>
      <vt:lpstr>Poppins</vt:lpstr>
      <vt:lpstr>Work Sans ExtraBold</vt:lpstr>
      <vt:lpstr>思源黑体 CN Light</vt:lpstr>
      <vt:lpstr>Arial</vt:lpstr>
      <vt:lpstr>办公资源网：www.bangongziyuan.com</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注意：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2020-05-28T01:57:44Z</dcterms:created>
  <dcterms:modified xsi:type="dcterms:W3CDTF">2021-01-09T09:35:07Z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