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63" r:id="rId2"/>
    <p:sldId id="267" r:id="rId3"/>
    <p:sldId id="268" r:id="rId4"/>
    <p:sldId id="269" r:id="rId5"/>
    <p:sldId id="270" r:id="rId6"/>
    <p:sldId id="271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1" r:id="rId15"/>
    <p:sldId id="282" r:id="rId16"/>
    <p:sldId id="283" r:id="rId17"/>
    <p:sldId id="287" r:id="rId18"/>
    <p:sldId id="264" r:id="rId19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63">
          <p15:clr>
            <a:srgbClr val="A4A3A4"/>
          </p15:clr>
        </p15:guide>
        <p15:guide id="4" orient="horz" pos="686">
          <p15:clr>
            <a:srgbClr val="A4A3A4"/>
          </p15:clr>
        </p15:guide>
        <p15:guide id="5" orient="horz" pos="3906">
          <p15:clr>
            <a:srgbClr val="A4A3A4"/>
          </p15:clr>
        </p15:guide>
        <p15:guide id="6" orient="horz" pos="3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114"/>
      </p:cViewPr>
      <p:guideLst>
        <p:guide pos="416"/>
        <p:guide pos="7256"/>
        <p:guide orient="horz" pos="663"/>
        <p:guide orient="horz" pos="686"/>
        <p:guide orient="horz" pos="3906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DDB17A4E-73C6-4F3B-97F0-AA00389E43BA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15DFFA88-8214-4CA9-840A-49C97260B295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DFFA88-8214-4CA9-840A-49C97260B29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DFFA88-8214-4CA9-840A-49C97260B295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1175656" y="-1"/>
            <a:ext cx="4419600" cy="6008916"/>
          </a:xfrm>
          <a:custGeom>
            <a:avLst/>
            <a:gdLst>
              <a:gd name="connsiteX0" fmla="*/ 631371 w 4419600"/>
              <a:gd name="connsiteY0" fmla="*/ 5050974 h 6008916"/>
              <a:gd name="connsiteX1" fmla="*/ 4419600 w 4419600"/>
              <a:gd name="connsiteY1" fmla="*/ 5050974 h 6008916"/>
              <a:gd name="connsiteX2" fmla="*/ 4419600 w 4419600"/>
              <a:gd name="connsiteY2" fmla="*/ 6008916 h 6008916"/>
              <a:gd name="connsiteX3" fmla="*/ 631371 w 4419600"/>
              <a:gd name="connsiteY3" fmla="*/ 6008916 h 6008916"/>
              <a:gd name="connsiteX4" fmla="*/ 3461657 w 4419600"/>
              <a:gd name="connsiteY4" fmla="*/ 1088570 h 6008916"/>
              <a:gd name="connsiteX5" fmla="*/ 4419599 w 4419600"/>
              <a:gd name="connsiteY5" fmla="*/ 1088570 h 6008916"/>
              <a:gd name="connsiteX6" fmla="*/ 4419599 w 4419600"/>
              <a:gd name="connsiteY6" fmla="*/ 4876799 h 6008916"/>
              <a:gd name="connsiteX7" fmla="*/ 3461657 w 4419600"/>
              <a:gd name="connsiteY7" fmla="*/ 4876799 h 6008916"/>
              <a:gd name="connsiteX8" fmla="*/ 0 w 4419600"/>
              <a:gd name="connsiteY8" fmla="*/ 0 h 6008916"/>
              <a:gd name="connsiteX9" fmla="*/ 3265713 w 4419600"/>
              <a:gd name="connsiteY9" fmla="*/ 0 h 6008916"/>
              <a:gd name="connsiteX10" fmla="*/ 3265713 w 4419600"/>
              <a:gd name="connsiteY10" fmla="*/ 4876800 h 6008916"/>
              <a:gd name="connsiteX11" fmla="*/ 0 w 4419600"/>
              <a:gd name="connsiteY11" fmla="*/ 4876800 h 600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19600" h="6008916">
                <a:moveTo>
                  <a:pt x="631371" y="5050974"/>
                </a:moveTo>
                <a:lnTo>
                  <a:pt x="4419600" y="5050974"/>
                </a:lnTo>
                <a:lnTo>
                  <a:pt x="4419600" y="6008916"/>
                </a:lnTo>
                <a:lnTo>
                  <a:pt x="631371" y="6008916"/>
                </a:lnTo>
                <a:close/>
                <a:moveTo>
                  <a:pt x="3461657" y="1088570"/>
                </a:moveTo>
                <a:lnTo>
                  <a:pt x="4419599" y="1088570"/>
                </a:lnTo>
                <a:lnTo>
                  <a:pt x="4419599" y="4876799"/>
                </a:lnTo>
                <a:lnTo>
                  <a:pt x="3461657" y="4876799"/>
                </a:lnTo>
                <a:close/>
                <a:moveTo>
                  <a:pt x="0" y="0"/>
                </a:moveTo>
                <a:lnTo>
                  <a:pt x="3265713" y="0"/>
                </a:lnTo>
                <a:lnTo>
                  <a:pt x="3265713" y="4876800"/>
                </a:lnTo>
                <a:lnTo>
                  <a:pt x="0" y="48768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/>
        </p:nvGrpSpPr>
        <p:grpSpPr>
          <a:xfrm>
            <a:off x="372188" y="361820"/>
            <a:ext cx="977641" cy="977641"/>
            <a:chOff x="270588" y="289248"/>
            <a:chExt cx="643813" cy="643813"/>
          </a:xfrm>
        </p:grpSpPr>
        <p:sp>
          <p:nvSpPr>
            <p:cNvPr id="7" name="泪滴形 6"/>
            <p:cNvSpPr/>
            <p:nvPr userDrawn="1"/>
          </p:nvSpPr>
          <p:spPr>
            <a:xfrm>
              <a:off x="270588" y="289248"/>
              <a:ext cx="643813" cy="643813"/>
            </a:xfrm>
            <a:prstGeom prst="teardrop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8" name="atom_106226"/>
            <p:cNvSpPr>
              <a:spLocks noChangeAspect="1"/>
            </p:cNvSpPr>
            <p:nvPr userDrawn="1"/>
          </p:nvSpPr>
          <p:spPr bwMode="auto">
            <a:xfrm>
              <a:off x="426228" y="423389"/>
              <a:ext cx="330964" cy="371948"/>
            </a:xfrm>
            <a:custGeom>
              <a:avLst/>
              <a:gdLst>
                <a:gd name="connsiteX0" fmla="*/ 270011 w 540120"/>
                <a:gd name="connsiteY0" fmla="*/ 432024 h 607004"/>
                <a:gd name="connsiteX1" fmla="*/ 198589 w 540120"/>
                <a:gd name="connsiteY1" fmla="*/ 461672 h 607004"/>
                <a:gd name="connsiteX2" fmla="*/ 210913 w 540120"/>
                <a:gd name="connsiteY2" fmla="*/ 504690 h 607004"/>
                <a:gd name="connsiteX3" fmla="*/ 270011 w 540120"/>
                <a:gd name="connsiteY3" fmla="*/ 581135 h 607004"/>
                <a:gd name="connsiteX4" fmla="*/ 329207 w 540120"/>
                <a:gd name="connsiteY4" fmla="*/ 504690 h 607004"/>
                <a:gd name="connsiteX5" fmla="*/ 341531 w 540120"/>
                <a:gd name="connsiteY5" fmla="*/ 461672 h 607004"/>
                <a:gd name="connsiteX6" fmla="*/ 270011 w 540120"/>
                <a:gd name="connsiteY6" fmla="*/ 432024 h 607004"/>
                <a:gd name="connsiteX7" fmla="*/ 353952 w 540120"/>
                <a:gd name="connsiteY7" fmla="*/ 385808 h 607004"/>
                <a:gd name="connsiteX8" fmla="*/ 326975 w 540120"/>
                <a:gd name="connsiteY8" fmla="*/ 401989 h 607004"/>
                <a:gd name="connsiteX9" fmla="*/ 299512 w 540120"/>
                <a:gd name="connsiteY9" fmla="*/ 417200 h 607004"/>
                <a:gd name="connsiteX10" fmla="*/ 346771 w 540120"/>
                <a:gd name="connsiteY10" fmla="*/ 436190 h 607004"/>
                <a:gd name="connsiteX11" fmla="*/ 353952 w 540120"/>
                <a:gd name="connsiteY11" fmla="*/ 385808 h 607004"/>
                <a:gd name="connsiteX12" fmla="*/ 186168 w 540120"/>
                <a:gd name="connsiteY12" fmla="*/ 385808 h 607004"/>
                <a:gd name="connsiteX13" fmla="*/ 193349 w 540120"/>
                <a:gd name="connsiteY13" fmla="*/ 436190 h 607004"/>
                <a:gd name="connsiteX14" fmla="*/ 240608 w 540120"/>
                <a:gd name="connsiteY14" fmla="*/ 417200 h 607004"/>
                <a:gd name="connsiteX15" fmla="*/ 213145 w 540120"/>
                <a:gd name="connsiteY15" fmla="*/ 401989 h 607004"/>
                <a:gd name="connsiteX16" fmla="*/ 186168 w 540120"/>
                <a:gd name="connsiteY16" fmla="*/ 385808 h 607004"/>
                <a:gd name="connsiteX17" fmla="*/ 443037 w 540120"/>
                <a:gd name="connsiteY17" fmla="*/ 320797 h 607004"/>
                <a:gd name="connsiteX18" fmla="*/ 381512 w 540120"/>
                <a:gd name="connsiteY18" fmla="*/ 367787 h 607004"/>
                <a:gd name="connsiteX19" fmla="*/ 371517 w 540120"/>
                <a:gd name="connsiteY19" fmla="*/ 444329 h 607004"/>
                <a:gd name="connsiteX20" fmla="*/ 409363 w 540120"/>
                <a:gd name="connsiteY20" fmla="*/ 454115 h 607004"/>
                <a:gd name="connsiteX21" fmla="*/ 438184 w 540120"/>
                <a:gd name="connsiteY21" fmla="*/ 438031 h 607004"/>
                <a:gd name="connsiteX22" fmla="*/ 469917 w 540120"/>
                <a:gd name="connsiteY22" fmla="*/ 459734 h 607004"/>
                <a:gd name="connsiteX23" fmla="*/ 510869 w 540120"/>
                <a:gd name="connsiteY23" fmla="*/ 442294 h 607004"/>
                <a:gd name="connsiteX24" fmla="*/ 474187 w 540120"/>
                <a:gd name="connsiteY24" fmla="*/ 352963 h 607004"/>
                <a:gd name="connsiteX25" fmla="*/ 443037 w 540120"/>
                <a:gd name="connsiteY25" fmla="*/ 320797 h 607004"/>
                <a:gd name="connsiteX26" fmla="*/ 97084 w 540120"/>
                <a:gd name="connsiteY26" fmla="*/ 320797 h 607004"/>
                <a:gd name="connsiteX27" fmla="*/ 78160 w 540120"/>
                <a:gd name="connsiteY27" fmla="*/ 339593 h 607004"/>
                <a:gd name="connsiteX28" fmla="*/ 82139 w 540120"/>
                <a:gd name="connsiteY28" fmla="*/ 355482 h 607004"/>
                <a:gd name="connsiteX29" fmla="*/ 48078 w 540120"/>
                <a:gd name="connsiteY29" fmla="*/ 389393 h 607004"/>
                <a:gd name="connsiteX30" fmla="*/ 39829 w 540120"/>
                <a:gd name="connsiteY30" fmla="*/ 388424 h 607004"/>
                <a:gd name="connsiteX31" fmla="*/ 29251 w 540120"/>
                <a:gd name="connsiteY31" fmla="*/ 442294 h 607004"/>
                <a:gd name="connsiteX32" fmla="*/ 125128 w 540120"/>
                <a:gd name="connsiteY32" fmla="*/ 455277 h 607004"/>
                <a:gd name="connsiteX33" fmla="*/ 168506 w 540120"/>
                <a:gd name="connsiteY33" fmla="*/ 444329 h 607004"/>
                <a:gd name="connsiteX34" fmla="*/ 158608 w 540120"/>
                <a:gd name="connsiteY34" fmla="*/ 367787 h 607004"/>
                <a:gd name="connsiteX35" fmla="*/ 97084 w 540120"/>
                <a:gd name="connsiteY35" fmla="*/ 320797 h 607004"/>
                <a:gd name="connsiteX36" fmla="*/ 270011 w 540120"/>
                <a:gd name="connsiteY36" fmla="*/ 275742 h 607004"/>
                <a:gd name="connsiteX37" fmla="*/ 242245 w 540120"/>
                <a:gd name="connsiteY37" fmla="*/ 303453 h 607004"/>
                <a:gd name="connsiteX38" fmla="*/ 270011 w 540120"/>
                <a:gd name="connsiteY38" fmla="*/ 331261 h 607004"/>
                <a:gd name="connsiteX39" fmla="*/ 297874 w 540120"/>
                <a:gd name="connsiteY39" fmla="*/ 303453 h 607004"/>
                <a:gd name="connsiteX40" fmla="*/ 270011 w 540120"/>
                <a:gd name="connsiteY40" fmla="*/ 275742 h 607004"/>
                <a:gd name="connsiteX41" fmla="*/ 383356 w 540120"/>
                <a:gd name="connsiteY41" fmla="*/ 272159 h 607004"/>
                <a:gd name="connsiteX42" fmla="*/ 383938 w 540120"/>
                <a:gd name="connsiteY42" fmla="*/ 303454 h 607004"/>
                <a:gd name="connsiteX43" fmla="*/ 383356 w 540120"/>
                <a:gd name="connsiteY43" fmla="*/ 334845 h 607004"/>
                <a:gd name="connsiteX44" fmla="*/ 423531 w 540120"/>
                <a:gd name="connsiteY44" fmla="*/ 303454 h 607004"/>
                <a:gd name="connsiteX45" fmla="*/ 383356 w 540120"/>
                <a:gd name="connsiteY45" fmla="*/ 272159 h 607004"/>
                <a:gd name="connsiteX46" fmla="*/ 156764 w 540120"/>
                <a:gd name="connsiteY46" fmla="*/ 272159 h 607004"/>
                <a:gd name="connsiteX47" fmla="*/ 116589 w 540120"/>
                <a:gd name="connsiteY47" fmla="*/ 303454 h 607004"/>
                <a:gd name="connsiteX48" fmla="*/ 156764 w 540120"/>
                <a:gd name="connsiteY48" fmla="*/ 334845 h 607004"/>
                <a:gd name="connsiteX49" fmla="*/ 156182 w 540120"/>
                <a:gd name="connsiteY49" fmla="*/ 303454 h 607004"/>
                <a:gd name="connsiteX50" fmla="*/ 156764 w 540120"/>
                <a:gd name="connsiteY50" fmla="*/ 272159 h 607004"/>
                <a:gd name="connsiteX51" fmla="*/ 270011 w 540120"/>
                <a:gd name="connsiteY51" fmla="*/ 249872 h 607004"/>
                <a:gd name="connsiteX52" fmla="*/ 323795 w 540120"/>
                <a:gd name="connsiteY52" fmla="*/ 303453 h 607004"/>
                <a:gd name="connsiteX53" fmla="*/ 270011 w 540120"/>
                <a:gd name="connsiteY53" fmla="*/ 357131 h 607004"/>
                <a:gd name="connsiteX54" fmla="*/ 216324 w 540120"/>
                <a:gd name="connsiteY54" fmla="*/ 303453 h 607004"/>
                <a:gd name="connsiteX55" fmla="*/ 270011 w 540120"/>
                <a:gd name="connsiteY55" fmla="*/ 249872 h 607004"/>
                <a:gd name="connsiteX56" fmla="*/ 270011 w 540120"/>
                <a:gd name="connsiteY56" fmla="*/ 203756 h 607004"/>
                <a:gd name="connsiteX57" fmla="*/ 226052 w 540120"/>
                <a:gd name="connsiteY57" fmla="*/ 227396 h 607004"/>
                <a:gd name="connsiteX58" fmla="*/ 183547 w 540120"/>
                <a:gd name="connsiteY58" fmla="*/ 253653 h 607004"/>
                <a:gd name="connsiteX59" fmla="*/ 181995 w 540120"/>
                <a:gd name="connsiteY59" fmla="*/ 303454 h 607004"/>
                <a:gd name="connsiteX60" fmla="*/ 183547 w 540120"/>
                <a:gd name="connsiteY60" fmla="*/ 353351 h 607004"/>
                <a:gd name="connsiteX61" fmla="*/ 226052 w 540120"/>
                <a:gd name="connsiteY61" fmla="*/ 379608 h 607004"/>
                <a:gd name="connsiteX62" fmla="*/ 270011 w 540120"/>
                <a:gd name="connsiteY62" fmla="*/ 403248 h 607004"/>
                <a:gd name="connsiteX63" fmla="*/ 314068 w 540120"/>
                <a:gd name="connsiteY63" fmla="*/ 379608 h 607004"/>
                <a:gd name="connsiteX64" fmla="*/ 356573 w 540120"/>
                <a:gd name="connsiteY64" fmla="*/ 353351 h 607004"/>
                <a:gd name="connsiteX65" fmla="*/ 358028 w 540120"/>
                <a:gd name="connsiteY65" fmla="*/ 303454 h 607004"/>
                <a:gd name="connsiteX66" fmla="*/ 356573 w 540120"/>
                <a:gd name="connsiteY66" fmla="*/ 253653 h 607004"/>
                <a:gd name="connsiteX67" fmla="*/ 314068 w 540120"/>
                <a:gd name="connsiteY67" fmla="*/ 227396 h 607004"/>
                <a:gd name="connsiteX68" fmla="*/ 270011 w 540120"/>
                <a:gd name="connsiteY68" fmla="*/ 203756 h 607004"/>
                <a:gd name="connsiteX69" fmla="*/ 346771 w 540120"/>
                <a:gd name="connsiteY69" fmla="*/ 170814 h 607004"/>
                <a:gd name="connsiteX70" fmla="*/ 299512 w 540120"/>
                <a:gd name="connsiteY70" fmla="*/ 189804 h 607004"/>
                <a:gd name="connsiteX71" fmla="*/ 326975 w 540120"/>
                <a:gd name="connsiteY71" fmla="*/ 205015 h 607004"/>
                <a:gd name="connsiteX72" fmla="*/ 353952 w 540120"/>
                <a:gd name="connsiteY72" fmla="*/ 221196 h 607004"/>
                <a:gd name="connsiteX73" fmla="*/ 346771 w 540120"/>
                <a:gd name="connsiteY73" fmla="*/ 170814 h 607004"/>
                <a:gd name="connsiteX74" fmla="*/ 193349 w 540120"/>
                <a:gd name="connsiteY74" fmla="*/ 170814 h 607004"/>
                <a:gd name="connsiteX75" fmla="*/ 186168 w 540120"/>
                <a:gd name="connsiteY75" fmla="*/ 221196 h 607004"/>
                <a:gd name="connsiteX76" fmla="*/ 213145 w 540120"/>
                <a:gd name="connsiteY76" fmla="*/ 205015 h 607004"/>
                <a:gd name="connsiteX77" fmla="*/ 240608 w 540120"/>
                <a:gd name="connsiteY77" fmla="*/ 189804 h 607004"/>
                <a:gd name="connsiteX78" fmla="*/ 193349 w 540120"/>
                <a:gd name="connsiteY78" fmla="*/ 170814 h 607004"/>
                <a:gd name="connsiteX79" fmla="*/ 477814 w 540120"/>
                <a:gd name="connsiteY79" fmla="*/ 147972 h 607004"/>
                <a:gd name="connsiteX80" fmla="*/ 414992 w 540120"/>
                <a:gd name="connsiteY80" fmla="*/ 151727 h 607004"/>
                <a:gd name="connsiteX81" fmla="*/ 371517 w 540120"/>
                <a:gd name="connsiteY81" fmla="*/ 162578 h 607004"/>
                <a:gd name="connsiteX82" fmla="*/ 381512 w 540120"/>
                <a:gd name="connsiteY82" fmla="*/ 239217 h 607004"/>
                <a:gd name="connsiteX83" fmla="*/ 443037 w 540120"/>
                <a:gd name="connsiteY83" fmla="*/ 286207 h 607004"/>
                <a:gd name="connsiteX84" fmla="*/ 474187 w 540120"/>
                <a:gd name="connsiteY84" fmla="*/ 254041 h 607004"/>
                <a:gd name="connsiteX85" fmla="*/ 510869 w 540120"/>
                <a:gd name="connsiteY85" fmla="*/ 164710 h 607004"/>
                <a:gd name="connsiteX86" fmla="*/ 477814 w 540120"/>
                <a:gd name="connsiteY86" fmla="*/ 147972 h 607004"/>
                <a:gd name="connsiteX87" fmla="*/ 79810 w 540120"/>
                <a:gd name="connsiteY87" fmla="*/ 146882 h 607004"/>
                <a:gd name="connsiteX88" fmla="*/ 29251 w 540120"/>
                <a:gd name="connsiteY88" fmla="*/ 164710 h 607004"/>
                <a:gd name="connsiteX89" fmla="*/ 65933 w 540120"/>
                <a:gd name="connsiteY89" fmla="*/ 254041 h 607004"/>
                <a:gd name="connsiteX90" fmla="*/ 97084 w 540120"/>
                <a:gd name="connsiteY90" fmla="*/ 286207 h 607004"/>
                <a:gd name="connsiteX91" fmla="*/ 158608 w 540120"/>
                <a:gd name="connsiteY91" fmla="*/ 239217 h 607004"/>
                <a:gd name="connsiteX92" fmla="*/ 168506 w 540120"/>
                <a:gd name="connsiteY92" fmla="*/ 162578 h 607004"/>
                <a:gd name="connsiteX93" fmla="*/ 125128 w 540120"/>
                <a:gd name="connsiteY93" fmla="*/ 151727 h 607004"/>
                <a:gd name="connsiteX94" fmla="*/ 79810 w 540120"/>
                <a:gd name="connsiteY94" fmla="*/ 146882 h 607004"/>
                <a:gd name="connsiteX95" fmla="*/ 270011 w 540120"/>
                <a:gd name="connsiteY95" fmla="*/ 25869 h 607004"/>
                <a:gd name="connsiteX96" fmla="*/ 210913 w 540120"/>
                <a:gd name="connsiteY96" fmla="*/ 102217 h 607004"/>
                <a:gd name="connsiteX97" fmla="*/ 198589 w 540120"/>
                <a:gd name="connsiteY97" fmla="*/ 145332 h 607004"/>
                <a:gd name="connsiteX98" fmla="*/ 270011 w 540120"/>
                <a:gd name="connsiteY98" fmla="*/ 174980 h 607004"/>
                <a:gd name="connsiteX99" fmla="*/ 341531 w 540120"/>
                <a:gd name="connsiteY99" fmla="*/ 145332 h 607004"/>
                <a:gd name="connsiteX100" fmla="*/ 330759 w 540120"/>
                <a:gd name="connsiteY100" fmla="*/ 106868 h 607004"/>
                <a:gd name="connsiteX101" fmla="*/ 297474 w 540120"/>
                <a:gd name="connsiteY101" fmla="*/ 72860 h 607004"/>
                <a:gd name="connsiteX102" fmla="*/ 305043 w 540120"/>
                <a:gd name="connsiteY102" fmla="*/ 51544 h 607004"/>
                <a:gd name="connsiteX103" fmla="*/ 270011 w 540120"/>
                <a:gd name="connsiteY103" fmla="*/ 25869 h 607004"/>
                <a:gd name="connsiteX104" fmla="*/ 270011 w 540120"/>
                <a:gd name="connsiteY104" fmla="*/ 0 h 607004"/>
                <a:gd name="connsiteX105" fmla="*/ 319309 w 540120"/>
                <a:gd name="connsiteY105" fmla="*/ 27516 h 607004"/>
                <a:gd name="connsiteX106" fmla="*/ 327848 w 540120"/>
                <a:gd name="connsiteY106" fmla="*/ 39143 h 607004"/>
                <a:gd name="connsiteX107" fmla="*/ 331439 w 540120"/>
                <a:gd name="connsiteY107" fmla="*/ 38949 h 607004"/>
                <a:gd name="connsiteX108" fmla="*/ 365500 w 540120"/>
                <a:gd name="connsiteY108" fmla="*/ 72860 h 607004"/>
                <a:gd name="connsiteX109" fmla="*/ 354923 w 540120"/>
                <a:gd name="connsiteY109" fmla="*/ 97469 h 607004"/>
                <a:gd name="connsiteX110" fmla="*/ 366180 w 540120"/>
                <a:gd name="connsiteY110" fmla="*/ 137290 h 607004"/>
                <a:gd name="connsiteX111" fmla="*/ 410139 w 540120"/>
                <a:gd name="connsiteY111" fmla="*/ 126342 h 607004"/>
                <a:gd name="connsiteX112" fmla="*/ 484764 w 540120"/>
                <a:gd name="connsiteY112" fmla="*/ 122854 h 607004"/>
                <a:gd name="connsiteX113" fmla="*/ 533285 w 540120"/>
                <a:gd name="connsiteY113" fmla="*/ 151727 h 607004"/>
                <a:gd name="connsiteX114" fmla="*/ 534061 w 540120"/>
                <a:gd name="connsiteY114" fmla="*/ 208116 h 607004"/>
                <a:gd name="connsiteX115" fmla="*/ 493789 w 540120"/>
                <a:gd name="connsiteY115" fmla="*/ 270899 h 607004"/>
                <a:gd name="connsiteX116" fmla="*/ 462348 w 540120"/>
                <a:gd name="connsiteY116" fmla="*/ 303454 h 607004"/>
                <a:gd name="connsiteX117" fmla="*/ 493789 w 540120"/>
                <a:gd name="connsiteY117" fmla="*/ 336008 h 607004"/>
                <a:gd name="connsiteX118" fmla="*/ 534061 w 540120"/>
                <a:gd name="connsiteY118" fmla="*/ 398791 h 607004"/>
                <a:gd name="connsiteX119" fmla="*/ 533285 w 540120"/>
                <a:gd name="connsiteY119" fmla="*/ 455277 h 607004"/>
                <a:gd name="connsiteX120" fmla="*/ 484764 w 540120"/>
                <a:gd name="connsiteY120" fmla="*/ 484053 h 607004"/>
                <a:gd name="connsiteX121" fmla="*/ 469335 w 540120"/>
                <a:gd name="connsiteY121" fmla="*/ 485700 h 607004"/>
                <a:gd name="connsiteX122" fmla="*/ 438184 w 540120"/>
                <a:gd name="connsiteY122" fmla="*/ 505950 h 607004"/>
                <a:gd name="connsiteX123" fmla="*/ 405093 w 540120"/>
                <a:gd name="connsiteY123" fmla="*/ 479596 h 607004"/>
                <a:gd name="connsiteX124" fmla="*/ 366180 w 540120"/>
                <a:gd name="connsiteY124" fmla="*/ 469714 h 607004"/>
                <a:gd name="connsiteX125" fmla="*/ 353661 w 540120"/>
                <a:gd name="connsiteY125" fmla="*/ 513216 h 607004"/>
                <a:gd name="connsiteX126" fmla="*/ 319309 w 540120"/>
                <a:gd name="connsiteY126" fmla="*/ 579391 h 607004"/>
                <a:gd name="connsiteX127" fmla="*/ 270011 w 540120"/>
                <a:gd name="connsiteY127" fmla="*/ 607004 h 607004"/>
                <a:gd name="connsiteX128" fmla="*/ 220714 w 540120"/>
                <a:gd name="connsiteY128" fmla="*/ 579391 h 607004"/>
                <a:gd name="connsiteX129" fmla="*/ 186459 w 540120"/>
                <a:gd name="connsiteY129" fmla="*/ 513216 h 607004"/>
                <a:gd name="connsiteX130" fmla="*/ 173940 w 540120"/>
                <a:gd name="connsiteY130" fmla="*/ 469714 h 607004"/>
                <a:gd name="connsiteX131" fmla="*/ 129981 w 540120"/>
                <a:gd name="connsiteY131" fmla="*/ 480662 h 607004"/>
                <a:gd name="connsiteX132" fmla="*/ 79810 w 540120"/>
                <a:gd name="connsiteY132" fmla="*/ 485894 h 607004"/>
                <a:gd name="connsiteX133" fmla="*/ 55356 w 540120"/>
                <a:gd name="connsiteY133" fmla="*/ 484053 h 607004"/>
                <a:gd name="connsiteX134" fmla="*/ 6835 w 540120"/>
                <a:gd name="connsiteY134" fmla="*/ 455277 h 607004"/>
                <a:gd name="connsiteX135" fmla="*/ 6059 w 540120"/>
                <a:gd name="connsiteY135" fmla="*/ 398791 h 607004"/>
                <a:gd name="connsiteX136" fmla="*/ 18965 w 540120"/>
                <a:gd name="connsiteY136" fmla="*/ 372922 h 607004"/>
                <a:gd name="connsiteX137" fmla="*/ 14113 w 540120"/>
                <a:gd name="connsiteY137" fmla="*/ 355482 h 607004"/>
                <a:gd name="connsiteX138" fmla="*/ 48078 w 540120"/>
                <a:gd name="connsiteY138" fmla="*/ 321572 h 607004"/>
                <a:gd name="connsiteX139" fmla="*/ 58170 w 540120"/>
                <a:gd name="connsiteY139" fmla="*/ 323025 h 607004"/>
                <a:gd name="connsiteX140" fmla="*/ 77772 w 540120"/>
                <a:gd name="connsiteY140" fmla="*/ 303454 h 607004"/>
                <a:gd name="connsiteX141" fmla="*/ 46331 w 540120"/>
                <a:gd name="connsiteY141" fmla="*/ 270899 h 607004"/>
                <a:gd name="connsiteX142" fmla="*/ 6059 w 540120"/>
                <a:gd name="connsiteY142" fmla="*/ 208116 h 607004"/>
                <a:gd name="connsiteX143" fmla="*/ 6835 w 540120"/>
                <a:gd name="connsiteY143" fmla="*/ 151727 h 607004"/>
                <a:gd name="connsiteX144" fmla="*/ 55356 w 540120"/>
                <a:gd name="connsiteY144" fmla="*/ 122854 h 607004"/>
                <a:gd name="connsiteX145" fmla="*/ 129981 w 540120"/>
                <a:gd name="connsiteY145" fmla="*/ 126342 h 607004"/>
                <a:gd name="connsiteX146" fmla="*/ 173940 w 540120"/>
                <a:gd name="connsiteY146" fmla="*/ 137290 h 607004"/>
                <a:gd name="connsiteX147" fmla="*/ 186459 w 540120"/>
                <a:gd name="connsiteY147" fmla="*/ 93788 h 607004"/>
                <a:gd name="connsiteX148" fmla="*/ 220714 w 540120"/>
                <a:gd name="connsiteY148" fmla="*/ 27516 h 607004"/>
                <a:gd name="connsiteX149" fmla="*/ 270011 w 540120"/>
                <a:gd name="connsiteY149" fmla="*/ 0 h 607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</a:cxnLst>
              <a:rect l="l" t="t" r="r" b="b"/>
              <a:pathLst>
                <a:path w="540120" h="607004">
                  <a:moveTo>
                    <a:pt x="270011" y="432024"/>
                  </a:moveTo>
                  <a:cubicBezTo>
                    <a:pt x="245751" y="443651"/>
                    <a:pt x="221782" y="453630"/>
                    <a:pt x="198589" y="461672"/>
                  </a:cubicBezTo>
                  <a:cubicBezTo>
                    <a:pt x="202179" y="476980"/>
                    <a:pt x="206255" y="491416"/>
                    <a:pt x="210913" y="504690"/>
                  </a:cubicBezTo>
                  <a:cubicBezTo>
                    <a:pt x="227507" y="552553"/>
                    <a:pt x="249633" y="581135"/>
                    <a:pt x="270011" y="581135"/>
                  </a:cubicBezTo>
                  <a:cubicBezTo>
                    <a:pt x="290487" y="581135"/>
                    <a:pt x="312613" y="552553"/>
                    <a:pt x="329207" y="504690"/>
                  </a:cubicBezTo>
                  <a:cubicBezTo>
                    <a:pt x="333865" y="491416"/>
                    <a:pt x="337941" y="476980"/>
                    <a:pt x="341531" y="461672"/>
                  </a:cubicBezTo>
                  <a:cubicBezTo>
                    <a:pt x="318338" y="453630"/>
                    <a:pt x="294369" y="443651"/>
                    <a:pt x="270011" y="432024"/>
                  </a:cubicBezTo>
                  <a:close/>
                  <a:moveTo>
                    <a:pt x="353952" y="385808"/>
                  </a:moveTo>
                  <a:cubicBezTo>
                    <a:pt x="345122" y="391331"/>
                    <a:pt x="336194" y="396660"/>
                    <a:pt x="326975" y="401989"/>
                  </a:cubicBezTo>
                  <a:cubicBezTo>
                    <a:pt x="317853" y="407221"/>
                    <a:pt x="308634" y="412259"/>
                    <a:pt x="299512" y="417200"/>
                  </a:cubicBezTo>
                  <a:cubicBezTo>
                    <a:pt x="315524" y="424273"/>
                    <a:pt x="331342" y="430668"/>
                    <a:pt x="346771" y="436190"/>
                  </a:cubicBezTo>
                  <a:cubicBezTo>
                    <a:pt x="349683" y="420107"/>
                    <a:pt x="352109" y="403248"/>
                    <a:pt x="353952" y="385808"/>
                  </a:cubicBezTo>
                  <a:close/>
                  <a:moveTo>
                    <a:pt x="186168" y="385808"/>
                  </a:moveTo>
                  <a:cubicBezTo>
                    <a:pt x="188011" y="403248"/>
                    <a:pt x="190437" y="420107"/>
                    <a:pt x="193349" y="436190"/>
                  </a:cubicBezTo>
                  <a:cubicBezTo>
                    <a:pt x="208778" y="430668"/>
                    <a:pt x="224596" y="424273"/>
                    <a:pt x="240608" y="417200"/>
                  </a:cubicBezTo>
                  <a:cubicBezTo>
                    <a:pt x="231389" y="412259"/>
                    <a:pt x="222267" y="407221"/>
                    <a:pt x="213145" y="401989"/>
                  </a:cubicBezTo>
                  <a:cubicBezTo>
                    <a:pt x="203926" y="396660"/>
                    <a:pt x="194998" y="391331"/>
                    <a:pt x="186168" y="385808"/>
                  </a:cubicBezTo>
                  <a:close/>
                  <a:moveTo>
                    <a:pt x="443037" y="320797"/>
                  </a:moveTo>
                  <a:cubicBezTo>
                    <a:pt x="424405" y="336783"/>
                    <a:pt x="403735" y="352576"/>
                    <a:pt x="381512" y="367787"/>
                  </a:cubicBezTo>
                  <a:cubicBezTo>
                    <a:pt x="379474" y="394528"/>
                    <a:pt x="376078" y="420301"/>
                    <a:pt x="371517" y="444329"/>
                  </a:cubicBezTo>
                  <a:cubicBezTo>
                    <a:pt x="384520" y="448301"/>
                    <a:pt x="397233" y="451595"/>
                    <a:pt x="409363" y="454115"/>
                  </a:cubicBezTo>
                  <a:cubicBezTo>
                    <a:pt x="415283" y="444523"/>
                    <a:pt x="426054" y="438031"/>
                    <a:pt x="438184" y="438031"/>
                  </a:cubicBezTo>
                  <a:cubicBezTo>
                    <a:pt x="452644" y="438031"/>
                    <a:pt x="464968" y="447042"/>
                    <a:pt x="469917" y="459734"/>
                  </a:cubicBezTo>
                  <a:cubicBezTo>
                    <a:pt x="490587" y="458378"/>
                    <a:pt x="505046" y="452467"/>
                    <a:pt x="510869" y="442294"/>
                  </a:cubicBezTo>
                  <a:cubicBezTo>
                    <a:pt x="521058" y="424661"/>
                    <a:pt x="507375" y="391234"/>
                    <a:pt x="474187" y="352963"/>
                  </a:cubicBezTo>
                  <a:cubicBezTo>
                    <a:pt x="464968" y="342306"/>
                    <a:pt x="454487" y="331551"/>
                    <a:pt x="443037" y="320797"/>
                  </a:cubicBezTo>
                  <a:close/>
                  <a:moveTo>
                    <a:pt x="97084" y="320797"/>
                  </a:moveTo>
                  <a:cubicBezTo>
                    <a:pt x="90388" y="327094"/>
                    <a:pt x="84080" y="333295"/>
                    <a:pt x="78160" y="339593"/>
                  </a:cubicBezTo>
                  <a:cubicBezTo>
                    <a:pt x="80683" y="344340"/>
                    <a:pt x="82139" y="349766"/>
                    <a:pt x="82139" y="355482"/>
                  </a:cubicBezTo>
                  <a:cubicBezTo>
                    <a:pt x="82139" y="374182"/>
                    <a:pt x="66904" y="389393"/>
                    <a:pt x="48078" y="389393"/>
                  </a:cubicBezTo>
                  <a:cubicBezTo>
                    <a:pt x="45263" y="389393"/>
                    <a:pt x="42546" y="389103"/>
                    <a:pt x="39829" y="388424"/>
                  </a:cubicBezTo>
                  <a:cubicBezTo>
                    <a:pt x="26340" y="411290"/>
                    <a:pt x="22362" y="430377"/>
                    <a:pt x="29251" y="442294"/>
                  </a:cubicBezTo>
                  <a:cubicBezTo>
                    <a:pt x="39441" y="460025"/>
                    <a:pt x="75249" y="464772"/>
                    <a:pt x="125128" y="455277"/>
                  </a:cubicBezTo>
                  <a:cubicBezTo>
                    <a:pt x="138908" y="452564"/>
                    <a:pt x="153465" y="448980"/>
                    <a:pt x="168506" y="444329"/>
                  </a:cubicBezTo>
                  <a:cubicBezTo>
                    <a:pt x="164042" y="420301"/>
                    <a:pt x="160646" y="394528"/>
                    <a:pt x="158608" y="367787"/>
                  </a:cubicBezTo>
                  <a:cubicBezTo>
                    <a:pt x="136385" y="352576"/>
                    <a:pt x="115715" y="336783"/>
                    <a:pt x="97084" y="320797"/>
                  </a:cubicBezTo>
                  <a:close/>
                  <a:moveTo>
                    <a:pt x="270011" y="275742"/>
                  </a:moveTo>
                  <a:cubicBezTo>
                    <a:pt x="254672" y="275742"/>
                    <a:pt x="242245" y="288144"/>
                    <a:pt x="242245" y="303453"/>
                  </a:cubicBezTo>
                  <a:cubicBezTo>
                    <a:pt x="242245" y="318762"/>
                    <a:pt x="254672" y="331261"/>
                    <a:pt x="270011" y="331261"/>
                  </a:cubicBezTo>
                  <a:cubicBezTo>
                    <a:pt x="285350" y="331261"/>
                    <a:pt x="297874" y="318762"/>
                    <a:pt x="297874" y="303453"/>
                  </a:cubicBezTo>
                  <a:cubicBezTo>
                    <a:pt x="297874" y="288144"/>
                    <a:pt x="285350" y="275742"/>
                    <a:pt x="270011" y="275742"/>
                  </a:cubicBezTo>
                  <a:close/>
                  <a:moveTo>
                    <a:pt x="383356" y="272159"/>
                  </a:moveTo>
                  <a:cubicBezTo>
                    <a:pt x="383744" y="282526"/>
                    <a:pt x="383938" y="292990"/>
                    <a:pt x="383938" y="303454"/>
                  </a:cubicBezTo>
                  <a:cubicBezTo>
                    <a:pt x="383938" y="314014"/>
                    <a:pt x="383744" y="324478"/>
                    <a:pt x="383356" y="334845"/>
                  </a:cubicBezTo>
                  <a:cubicBezTo>
                    <a:pt x="397621" y="324575"/>
                    <a:pt x="411013" y="314111"/>
                    <a:pt x="423531" y="303454"/>
                  </a:cubicBezTo>
                  <a:cubicBezTo>
                    <a:pt x="411013" y="292893"/>
                    <a:pt x="397621" y="282429"/>
                    <a:pt x="383356" y="272159"/>
                  </a:cubicBezTo>
                  <a:close/>
                  <a:moveTo>
                    <a:pt x="156764" y="272159"/>
                  </a:moveTo>
                  <a:cubicBezTo>
                    <a:pt x="142499" y="282429"/>
                    <a:pt x="129107" y="292893"/>
                    <a:pt x="116589" y="303454"/>
                  </a:cubicBezTo>
                  <a:cubicBezTo>
                    <a:pt x="129107" y="314111"/>
                    <a:pt x="142499" y="324575"/>
                    <a:pt x="156764" y="334845"/>
                  </a:cubicBezTo>
                  <a:cubicBezTo>
                    <a:pt x="156376" y="324478"/>
                    <a:pt x="156182" y="314014"/>
                    <a:pt x="156182" y="303454"/>
                  </a:cubicBezTo>
                  <a:cubicBezTo>
                    <a:pt x="156182" y="292990"/>
                    <a:pt x="156376" y="282526"/>
                    <a:pt x="156764" y="272159"/>
                  </a:cubicBezTo>
                  <a:close/>
                  <a:moveTo>
                    <a:pt x="270011" y="249872"/>
                  </a:moveTo>
                  <a:cubicBezTo>
                    <a:pt x="299718" y="249872"/>
                    <a:pt x="323795" y="273901"/>
                    <a:pt x="323795" y="303453"/>
                  </a:cubicBezTo>
                  <a:cubicBezTo>
                    <a:pt x="323795" y="333102"/>
                    <a:pt x="299718" y="357131"/>
                    <a:pt x="270011" y="357131"/>
                  </a:cubicBezTo>
                  <a:cubicBezTo>
                    <a:pt x="240401" y="357131"/>
                    <a:pt x="216324" y="333102"/>
                    <a:pt x="216324" y="303453"/>
                  </a:cubicBezTo>
                  <a:cubicBezTo>
                    <a:pt x="216324" y="273901"/>
                    <a:pt x="240401" y="249872"/>
                    <a:pt x="270011" y="249872"/>
                  </a:cubicBezTo>
                  <a:close/>
                  <a:moveTo>
                    <a:pt x="270011" y="203756"/>
                  </a:moveTo>
                  <a:cubicBezTo>
                    <a:pt x="255455" y="211022"/>
                    <a:pt x="240705" y="218967"/>
                    <a:pt x="226052" y="227396"/>
                  </a:cubicBezTo>
                  <a:cubicBezTo>
                    <a:pt x="211398" y="235826"/>
                    <a:pt x="197133" y="244642"/>
                    <a:pt x="183547" y="253653"/>
                  </a:cubicBezTo>
                  <a:cubicBezTo>
                    <a:pt x="182577" y="269930"/>
                    <a:pt x="181995" y="286595"/>
                    <a:pt x="181995" y="303454"/>
                  </a:cubicBezTo>
                  <a:cubicBezTo>
                    <a:pt x="181995" y="320409"/>
                    <a:pt x="182577" y="337074"/>
                    <a:pt x="183547" y="353351"/>
                  </a:cubicBezTo>
                  <a:cubicBezTo>
                    <a:pt x="197133" y="362362"/>
                    <a:pt x="211398" y="371178"/>
                    <a:pt x="226052" y="379608"/>
                  </a:cubicBezTo>
                  <a:cubicBezTo>
                    <a:pt x="240705" y="388037"/>
                    <a:pt x="255455" y="395982"/>
                    <a:pt x="270011" y="403248"/>
                  </a:cubicBezTo>
                  <a:cubicBezTo>
                    <a:pt x="284665" y="395982"/>
                    <a:pt x="299415" y="388037"/>
                    <a:pt x="314068" y="379608"/>
                  </a:cubicBezTo>
                  <a:cubicBezTo>
                    <a:pt x="328722" y="371178"/>
                    <a:pt x="342890" y="362362"/>
                    <a:pt x="356573" y="353351"/>
                  </a:cubicBezTo>
                  <a:cubicBezTo>
                    <a:pt x="357543" y="337074"/>
                    <a:pt x="358028" y="320409"/>
                    <a:pt x="358028" y="303454"/>
                  </a:cubicBezTo>
                  <a:cubicBezTo>
                    <a:pt x="358028" y="286595"/>
                    <a:pt x="357543" y="269930"/>
                    <a:pt x="356573" y="253653"/>
                  </a:cubicBezTo>
                  <a:cubicBezTo>
                    <a:pt x="342890" y="244642"/>
                    <a:pt x="328722" y="235826"/>
                    <a:pt x="314068" y="227396"/>
                  </a:cubicBezTo>
                  <a:cubicBezTo>
                    <a:pt x="299415" y="218967"/>
                    <a:pt x="284665" y="211022"/>
                    <a:pt x="270011" y="203756"/>
                  </a:cubicBezTo>
                  <a:close/>
                  <a:moveTo>
                    <a:pt x="346771" y="170814"/>
                  </a:moveTo>
                  <a:cubicBezTo>
                    <a:pt x="331342" y="176336"/>
                    <a:pt x="315524" y="182634"/>
                    <a:pt x="299512" y="189804"/>
                  </a:cubicBezTo>
                  <a:cubicBezTo>
                    <a:pt x="308634" y="194648"/>
                    <a:pt x="317853" y="199783"/>
                    <a:pt x="326975" y="205015"/>
                  </a:cubicBezTo>
                  <a:cubicBezTo>
                    <a:pt x="336194" y="210247"/>
                    <a:pt x="345122" y="215673"/>
                    <a:pt x="353952" y="221196"/>
                  </a:cubicBezTo>
                  <a:cubicBezTo>
                    <a:pt x="352109" y="203756"/>
                    <a:pt x="349683" y="186897"/>
                    <a:pt x="346771" y="170814"/>
                  </a:cubicBezTo>
                  <a:close/>
                  <a:moveTo>
                    <a:pt x="193349" y="170814"/>
                  </a:moveTo>
                  <a:cubicBezTo>
                    <a:pt x="190437" y="186897"/>
                    <a:pt x="188011" y="203756"/>
                    <a:pt x="186168" y="221196"/>
                  </a:cubicBezTo>
                  <a:cubicBezTo>
                    <a:pt x="194998" y="215673"/>
                    <a:pt x="203926" y="210247"/>
                    <a:pt x="213145" y="205015"/>
                  </a:cubicBezTo>
                  <a:cubicBezTo>
                    <a:pt x="222267" y="199783"/>
                    <a:pt x="231389" y="194648"/>
                    <a:pt x="240608" y="189804"/>
                  </a:cubicBezTo>
                  <a:cubicBezTo>
                    <a:pt x="224596" y="182634"/>
                    <a:pt x="208778" y="176336"/>
                    <a:pt x="193349" y="170814"/>
                  </a:cubicBezTo>
                  <a:close/>
                  <a:moveTo>
                    <a:pt x="477814" y="147972"/>
                  </a:moveTo>
                  <a:cubicBezTo>
                    <a:pt x="461353" y="145744"/>
                    <a:pt x="439931" y="146931"/>
                    <a:pt x="414992" y="151727"/>
                  </a:cubicBezTo>
                  <a:cubicBezTo>
                    <a:pt x="401212" y="154343"/>
                    <a:pt x="386655" y="158024"/>
                    <a:pt x="371517" y="162578"/>
                  </a:cubicBezTo>
                  <a:cubicBezTo>
                    <a:pt x="376078" y="186703"/>
                    <a:pt x="379474" y="212476"/>
                    <a:pt x="381512" y="239217"/>
                  </a:cubicBezTo>
                  <a:cubicBezTo>
                    <a:pt x="403735" y="254428"/>
                    <a:pt x="424405" y="270221"/>
                    <a:pt x="443037" y="286207"/>
                  </a:cubicBezTo>
                  <a:cubicBezTo>
                    <a:pt x="454487" y="275453"/>
                    <a:pt x="464968" y="264698"/>
                    <a:pt x="474187" y="254041"/>
                  </a:cubicBezTo>
                  <a:cubicBezTo>
                    <a:pt x="507375" y="215770"/>
                    <a:pt x="521058" y="182343"/>
                    <a:pt x="510869" y="164710"/>
                  </a:cubicBezTo>
                  <a:cubicBezTo>
                    <a:pt x="505774" y="155845"/>
                    <a:pt x="494274" y="150201"/>
                    <a:pt x="477814" y="147972"/>
                  </a:cubicBezTo>
                  <a:close/>
                  <a:moveTo>
                    <a:pt x="79810" y="146882"/>
                  </a:moveTo>
                  <a:cubicBezTo>
                    <a:pt x="53997" y="146882"/>
                    <a:pt x="35947" y="152986"/>
                    <a:pt x="29251" y="164710"/>
                  </a:cubicBezTo>
                  <a:cubicBezTo>
                    <a:pt x="18965" y="182343"/>
                    <a:pt x="32745" y="215770"/>
                    <a:pt x="65933" y="254041"/>
                  </a:cubicBezTo>
                  <a:cubicBezTo>
                    <a:pt x="75152" y="264698"/>
                    <a:pt x="85633" y="275453"/>
                    <a:pt x="97084" y="286207"/>
                  </a:cubicBezTo>
                  <a:cubicBezTo>
                    <a:pt x="115715" y="270221"/>
                    <a:pt x="136385" y="254428"/>
                    <a:pt x="158608" y="239217"/>
                  </a:cubicBezTo>
                  <a:cubicBezTo>
                    <a:pt x="160646" y="212476"/>
                    <a:pt x="164042" y="186703"/>
                    <a:pt x="168506" y="162578"/>
                  </a:cubicBezTo>
                  <a:cubicBezTo>
                    <a:pt x="153465" y="158024"/>
                    <a:pt x="138908" y="154343"/>
                    <a:pt x="125128" y="151727"/>
                  </a:cubicBezTo>
                  <a:cubicBezTo>
                    <a:pt x="108243" y="148529"/>
                    <a:pt x="93008" y="146882"/>
                    <a:pt x="79810" y="146882"/>
                  </a:cubicBezTo>
                  <a:close/>
                  <a:moveTo>
                    <a:pt x="270011" y="25869"/>
                  </a:moveTo>
                  <a:cubicBezTo>
                    <a:pt x="249633" y="25869"/>
                    <a:pt x="227507" y="54451"/>
                    <a:pt x="210913" y="102217"/>
                  </a:cubicBezTo>
                  <a:cubicBezTo>
                    <a:pt x="206255" y="115588"/>
                    <a:pt x="202179" y="130024"/>
                    <a:pt x="198589" y="145332"/>
                  </a:cubicBezTo>
                  <a:cubicBezTo>
                    <a:pt x="221782" y="153374"/>
                    <a:pt x="245751" y="163353"/>
                    <a:pt x="270011" y="174980"/>
                  </a:cubicBezTo>
                  <a:cubicBezTo>
                    <a:pt x="294369" y="163353"/>
                    <a:pt x="318338" y="153374"/>
                    <a:pt x="341531" y="145332"/>
                  </a:cubicBezTo>
                  <a:cubicBezTo>
                    <a:pt x="338329" y="131671"/>
                    <a:pt x="334738" y="118882"/>
                    <a:pt x="330759" y="106868"/>
                  </a:cubicBezTo>
                  <a:cubicBezTo>
                    <a:pt x="312322" y="106480"/>
                    <a:pt x="297474" y="91365"/>
                    <a:pt x="297474" y="72860"/>
                  </a:cubicBezTo>
                  <a:cubicBezTo>
                    <a:pt x="297474" y="64818"/>
                    <a:pt x="300288" y="57455"/>
                    <a:pt x="305043" y="51544"/>
                  </a:cubicBezTo>
                  <a:cubicBezTo>
                    <a:pt x="293690" y="34977"/>
                    <a:pt x="281559" y="25869"/>
                    <a:pt x="270011" y="25869"/>
                  </a:cubicBezTo>
                  <a:close/>
                  <a:moveTo>
                    <a:pt x="270011" y="0"/>
                  </a:moveTo>
                  <a:cubicBezTo>
                    <a:pt x="287770" y="0"/>
                    <a:pt x="304364" y="9301"/>
                    <a:pt x="319309" y="27516"/>
                  </a:cubicBezTo>
                  <a:cubicBezTo>
                    <a:pt x="322220" y="31101"/>
                    <a:pt x="325034" y="34977"/>
                    <a:pt x="327848" y="39143"/>
                  </a:cubicBezTo>
                  <a:cubicBezTo>
                    <a:pt x="329013" y="39046"/>
                    <a:pt x="330274" y="38949"/>
                    <a:pt x="331439" y="38949"/>
                  </a:cubicBezTo>
                  <a:cubicBezTo>
                    <a:pt x="350265" y="38949"/>
                    <a:pt x="365500" y="54160"/>
                    <a:pt x="365500" y="72860"/>
                  </a:cubicBezTo>
                  <a:cubicBezTo>
                    <a:pt x="365500" y="82549"/>
                    <a:pt x="361425" y="91269"/>
                    <a:pt x="354923" y="97469"/>
                  </a:cubicBezTo>
                  <a:cubicBezTo>
                    <a:pt x="359096" y="109871"/>
                    <a:pt x="362880" y="123242"/>
                    <a:pt x="366180" y="137290"/>
                  </a:cubicBezTo>
                  <a:cubicBezTo>
                    <a:pt x="381415" y="132737"/>
                    <a:pt x="396068" y="129055"/>
                    <a:pt x="410139" y="126342"/>
                  </a:cubicBezTo>
                  <a:cubicBezTo>
                    <a:pt x="439446" y="120723"/>
                    <a:pt x="464483" y="119560"/>
                    <a:pt x="484764" y="122854"/>
                  </a:cubicBezTo>
                  <a:cubicBezTo>
                    <a:pt x="508151" y="126730"/>
                    <a:pt x="524454" y="136418"/>
                    <a:pt x="533285" y="151727"/>
                  </a:cubicBezTo>
                  <a:cubicBezTo>
                    <a:pt x="542116" y="167035"/>
                    <a:pt x="542407" y="186025"/>
                    <a:pt x="534061" y="208116"/>
                  </a:cubicBezTo>
                  <a:cubicBezTo>
                    <a:pt x="526783" y="227300"/>
                    <a:pt x="513295" y="248421"/>
                    <a:pt x="493789" y="270899"/>
                  </a:cubicBezTo>
                  <a:cubicBezTo>
                    <a:pt x="484376" y="281751"/>
                    <a:pt x="473799" y="292602"/>
                    <a:pt x="462348" y="303454"/>
                  </a:cubicBezTo>
                  <a:cubicBezTo>
                    <a:pt x="473799" y="314402"/>
                    <a:pt x="484376" y="325253"/>
                    <a:pt x="493789" y="336008"/>
                  </a:cubicBezTo>
                  <a:cubicBezTo>
                    <a:pt x="513295" y="358583"/>
                    <a:pt x="526783" y="379704"/>
                    <a:pt x="534061" y="398791"/>
                  </a:cubicBezTo>
                  <a:cubicBezTo>
                    <a:pt x="542407" y="420979"/>
                    <a:pt x="542116" y="439969"/>
                    <a:pt x="533285" y="455277"/>
                  </a:cubicBezTo>
                  <a:cubicBezTo>
                    <a:pt x="524454" y="470586"/>
                    <a:pt x="508151" y="480274"/>
                    <a:pt x="484764" y="484053"/>
                  </a:cubicBezTo>
                  <a:cubicBezTo>
                    <a:pt x="479912" y="484925"/>
                    <a:pt x="474769" y="485409"/>
                    <a:pt x="469335" y="485700"/>
                  </a:cubicBezTo>
                  <a:cubicBezTo>
                    <a:pt x="463997" y="497617"/>
                    <a:pt x="452061" y="505950"/>
                    <a:pt x="438184" y="505950"/>
                  </a:cubicBezTo>
                  <a:cubicBezTo>
                    <a:pt x="422076" y="505950"/>
                    <a:pt x="408587" y="494711"/>
                    <a:pt x="405093" y="479596"/>
                  </a:cubicBezTo>
                  <a:cubicBezTo>
                    <a:pt x="392575" y="477077"/>
                    <a:pt x="379571" y="473686"/>
                    <a:pt x="366180" y="469714"/>
                  </a:cubicBezTo>
                  <a:cubicBezTo>
                    <a:pt x="362492" y="485119"/>
                    <a:pt x="358319" y="499652"/>
                    <a:pt x="353661" y="513216"/>
                  </a:cubicBezTo>
                  <a:cubicBezTo>
                    <a:pt x="343860" y="541314"/>
                    <a:pt x="332312" y="563598"/>
                    <a:pt x="319309" y="579391"/>
                  </a:cubicBezTo>
                  <a:cubicBezTo>
                    <a:pt x="304364" y="597703"/>
                    <a:pt x="287770" y="607004"/>
                    <a:pt x="270011" y="607004"/>
                  </a:cubicBezTo>
                  <a:cubicBezTo>
                    <a:pt x="252350" y="607004"/>
                    <a:pt x="235756" y="597703"/>
                    <a:pt x="220714" y="579391"/>
                  </a:cubicBezTo>
                  <a:cubicBezTo>
                    <a:pt x="207808" y="563598"/>
                    <a:pt x="196260" y="541314"/>
                    <a:pt x="186459" y="513216"/>
                  </a:cubicBezTo>
                  <a:cubicBezTo>
                    <a:pt x="181801" y="499652"/>
                    <a:pt x="177531" y="485119"/>
                    <a:pt x="173940" y="469714"/>
                  </a:cubicBezTo>
                  <a:cubicBezTo>
                    <a:pt x="158705" y="474267"/>
                    <a:pt x="144052" y="477949"/>
                    <a:pt x="129981" y="480662"/>
                  </a:cubicBezTo>
                  <a:cubicBezTo>
                    <a:pt x="111543" y="484150"/>
                    <a:pt x="94755" y="485894"/>
                    <a:pt x="79810" y="485894"/>
                  </a:cubicBezTo>
                  <a:cubicBezTo>
                    <a:pt x="71076" y="485894"/>
                    <a:pt x="62828" y="485313"/>
                    <a:pt x="55356" y="484053"/>
                  </a:cubicBezTo>
                  <a:cubicBezTo>
                    <a:pt x="31969" y="480274"/>
                    <a:pt x="15666" y="470586"/>
                    <a:pt x="6835" y="455277"/>
                  </a:cubicBezTo>
                  <a:cubicBezTo>
                    <a:pt x="-1996" y="439969"/>
                    <a:pt x="-2287" y="420979"/>
                    <a:pt x="6059" y="398791"/>
                  </a:cubicBezTo>
                  <a:cubicBezTo>
                    <a:pt x="9164" y="390556"/>
                    <a:pt x="13531" y="381933"/>
                    <a:pt x="18965" y="372922"/>
                  </a:cubicBezTo>
                  <a:cubicBezTo>
                    <a:pt x="15860" y="367787"/>
                    <a:pt x="14113" y="361877"/>
                    <a:pt x="14113" y="355482"/>
                  </a:cubicBezTo>
                  <a:cubicBezTo>
                    <a:pt x="14113" y="336783"/>
                    <a:pt x="29349" y="321572"/>
                    <a:pt x="48078" y="321572"/>
                  </a:cubicBezTo>
                  <a:cubicBezTo>
                    <a:pt x="51571" y="321572"/>
                    <a:pt x="54967" y="322056"/>
                    <a:pt x="58170" y="323025"/>
                  </a:cubicBezTo>
                  <a:cubicBezTo>
                    <a:pt x="64283" y="316533"/>
                    <a:pt x="70882" y="310042"/>
                    <a:pt x="77772" y="303454"/>
                  </a:cubicBezTo>
                  <a:cubicBezTo>
                    <a:pt x="66224" y="292602"/>
                    <a:pt x="55744" y="281751"/>
                    <a:pt x="46331" y="270899"/>
                  </a:cubicBezTo>
                  <a:cubicBezTo>
                    <a:pt x="26825" y="248421"/>
                    <a:pt x="13240" y="227300"/>
                    <a:pt x="6059" y="208116"/>
                  </a:cubicBezTo>
                  <a:cubicBezTo>
                    <a:pt x="-2287" y="186025"/>
                    <a:pt x="-1996" y="167035"/>
                    <a:pt x="6835" y="151727"/>
                  </a:cubicBezTo>
                  <a:cubicBezTo>
                    <a:pt x="15666" y="136418"/>
                    <a:pt x="31969" y="126730"/>
                    <a:pt x="55356" y="122854"/>
                  </a:cubicBezTo>
                  <a:cubicBezTo>
                    <a:pt x="75540" y="119560"/>
                    <a:pt x="100674" y="120723"/>
                    <a:pt x="129981" y="126342"/>
                  </a:cubicBezTo>
                  <a:cubicBezTo>
                    <a:pt x="144052" y="129055"/>
                    <a:pt x="158705" y="132737"/>
                    <a:pt x="173940" y="137290"/>
                  </a:cubicBezTo>
                  <a:cubicBezTo>
                    <a:pt x="177531" y="121885"/>
                    <a:pt x="181801" y="107255"/>
                    <a:pt x="186459" y="93788"/>
                  </a:cubicBezTo>
                  <a:cubicBezTo>
                    <a:pt x="196260" y="65690"/>
                    <a:pt x="207808" y="43406"/>
                    <a:pt x="220714" y="27516"/>
                  </a:cubicBezTo>
                  <a:cubicBezTo>
                    <a:pt x="235756" y="9301"/>
                    <a:pt x="252350" y="0"/>
                    <a:pt x="27001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a typeface="FandolFang R" panose="00000500000000000000" pitchFamily="50" charset="-122"/>
              </a:defRPr>
            </a:lvl1pPr>
            <a:lvl2pPr>
              <a:defRPr>
                <a:ea typeface="FandolFang R" panose="00000500000000000000" pitchFamily="50" charset="-122"/>
              </a:defRPr>
            </a:lvl2pPr>
            <a:lvl3pPr>
              <a:defRPr>
                <a:ea typeface="FandolFang R" panose="00000500000000000000" pitchFamily="50" charset="-122"/>
              </a:defRPr>
            </a:lvl3pPr>
            <a:lvl4pPr>
              <a:defRPr>
                <a:ea typeface="FandolFang R" panose="00000500000000000000" pitchFamily="50" charset="-122"/>
              </a:defRPr>
            </a:lvl4pPr>
            <a:lvl5pPr>
              <a:defRPr>
                <a:ea typeface="FandolFang R" panose="00000500000000000000" pitchFamily="50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FandolFang R" panose="00000500000000000000" pitchFamily="50" charset="-122"/>
              </a:defRPr>
            </a:lvl1pPr>
          </a:lstStyle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FandolFang R" panose="00000500000000000000" pitchFamily="50" charset="-122"/>
              </a:defRPr>
            </a:lvl1pPr>
          </a:lstStyle>
          <a:p>
            <a:fld id="{643A03F8-67D8-4B14-B435-8036BD8CFE8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65" r="24065"/>
          <a:stretch>
            <a:fillRect/>
          </a:stretch>
        </p:blipFill>
        <p:spPr/>
      </p:pic>
      <p:grpSp>
        <p:nvGrpSpPr>
          <p:cNvPr id="11" name="组合 10"/>
          <p:cNvGrpSpPr/>
          <p:nvPr/>
        </p:nvGrpSpPr>
        <p:grpSpPr>
          <a:xfrm>
            <a:off x="5938520" y="3473450"/>
            <a:ext cx="5633720" cy="1447165"/>
            <a:chOff x="-4714868" y="2252564"/>
            <a:chExt cx="5425040" cy="1447225"/>
          </a:xfrm>
        </p:grpSpPr>
        <p:sp>
          <p:nvSpPr>
            <p:cNvPr id="12" name="矩形: 圆角 11"/>
            <p:cNvSpPr/>
            <p:nvPr/>
          </p:nvSpPr>
          <p:spPr>
            <a:xfrm>
              <a:off x="-4648332" y="3345066"/>
              <a:ext cx="3562392" cy="354723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defRPr/>
              </a:pPr>
              <a:r>
                <a:rPr lang="zh-CN" altLang="en-US" sz="160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讲解人：</a:t>
              </a:r>
              <a:r>
                <a:rPr lang="en-US" altLang="zh-CN" sz="160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xippt  </a:t>
              </a:r>
              <a:r>
                <a:rPr lang="zh-CN" altLang="en-US" sz="160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时间：</a:t>
              </a:r>
              <a:r>
                <a:rPr lang="en-US" altLang="zh-CN" sz="160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2020.5.25</a:t>
              </a:r>
              <a:endParaRPr lang="en-US" altLang="zh-CN" sz="1600" dirty="0">
                <a:solidFill>
                  <a:prstClr val="white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-4714868" y="2252564"/>
              <a:ext cx="5425040" cy="900870"/>
              <a:chOff x="-4714868" y="2252564"/>
              <a:chExt cx="5425040" cy="900870"/>
            </a:xfrm>
          </p:grpSpPr>
          <p:sp>
            <p:nvSpPr>
              <p:cNvPr id="14" name="文本框 13"/>
              <p:cNvSpPr txBox="1"/>
              <p:nvPr/>
            </p:nvSpPr>
            <p:spPr>
              <a:xfrm>
                <a:off x="-4714868" y="2808615"/>
                <a:ext cx="5282731" cy="344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MENTAL HEALTH COUNSELING PPT</a:t>
                </a:r>
              </a:p>
            </p:txBody>
          </p:sp>
          <p:cxnSp>
            <p:nvCxnSpPr>
              <p:cNvPr id="15" name="直接连接符 14"/>
              <p:cNvCxnSpPr/>
              <p:nvPr/>
            </p:nvCxnSpPr>
            <p:spPr>
              <a:xfrm>
                <a:off x="-4634728" y="2789746"/>
                <a:ext cx="5202591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文本占位符 19"/>
              <p:cNvSpPr txBox="1"/>
              <p:nvPr/>
            </p:nvSpPr>
            <p:spPr>
              <a:xfrm>
                <a:off x="-4708756" y="2252564"/>
                <a:ext cx="5418928" cy="423546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 algn="dist">
                  <a:buNone/>
                  <a:defRPr/>
                </a:pPr>
                <a:r>
                  <a:rPr lang="zh-CN" altLang="en-US" b="1" dirty="0">
                    <a:solidFill>
                      <a:srgbClr val="0070C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第</a:t>
                </a:r>
                <a:r>
                  <a:rPr lang="en-US" altLang="zh-CN" b="1" dirty="0">
                    <a:solidFill>
                      <a:srgbClr val="0070C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3</a:t>
                </a:r>
                <a:r>
                  <a:rPr lang="zh-CN" altLang="en-US" b="1" dirty="0">
                    <a:solidFill>
                      <a:srgbClr val="0070C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节 油膜法测分子的直径</a:t>
                </a:r>
              </a:p>
            </p:txBody>
          </p:sp>
        </p:grpSp>
      </p:grpSp>
      <p:sp>
        <p:nvSpPr>
          <p:cNvPr id="17" name="文本占位符 20"/>
          <p:cNvSpPr txBox="1"/>
          <p:nvPr/>
        </p:nvSpPr>
        <p:spPr>
          <a:xfrm>
            <a:off x="6007735" y="2921000"/>
            <a:ext cx="528256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24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第七章  分子动理论</a:t>
            </a:r>
          </a:p>
        </p:txBody>
      </p:sp>
      <p:sp>
        <p:nvSpPr>
          <p:cNvPr id="18" name="矩形 17"/>
          <p:cNvSpPr/>
          <p:nvPr/>
        </p:nvSpPr>
        <p:spPr>
          <a:xfrm>
            <a:off x="9748933" y="324651"/>
            <a:ext cx="4062342" cy="300975"/>
          </a:xfrm>
          <a:prstGeom prst="rect">
            <a:avLst/>
          </a:prstGeom>
          <a:solidFill>
            <a:schemeClr val="accent2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lvl="0" defTabSz="1151890" latinLnBrk="1"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人教</a:t>
            </a:r>
            <a:r>
              <a:rPr lang="zh-CN" altLang="en-US" sz="1200" kern="0" spc="300" dirty="0">
                <a:solidFill>
                  <a:prstClr val="white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版高中物理选修</a:t>
            </a:r>
            <a:r>
              <a:rPr kumimoji="0" lang="en-US" altLang="zh-CN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3-3</a:t>
            </a:r>
            <a:endParaRPr kumimoji="0" lang="zh-CN" altLang="en-US" sz="1200" b="0" i="0" u="none" strike="noStrike" kern="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文本框 29700"/>
          <p:cNvSpPr txBox="1"/>
          <p:nvPr/>
        </p:nvSpPr>
        <p:spPr>
          <a:xfrm>
            <a:off x="660400" y="2102486"/>
            <a:ext cx="10965543" cy="378565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200">
              <a:lnSpc>
                <a:spcPct val="200000"/>
              </a:lnSpc>
            </a:pPr>
            <a:r>
              <a:rPr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完成下列填空：</a:t>
            </a:r>
          </a:p>
          <a:p>
            <a:pPr defTabSz="1219200">
              <a:lnSpc>
                <a:spcPct val="200000"/>
              </a:lnSpc>
            </a:pPr>
            <a:r>
              <a:rPr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(1)上述步骤中，正确的顺序是________(填写步骤前面的数字)．</a:t>
            </a:r>
          </a:p>
          <a:p>
            <a:pPr defTabSz="1219200">
              <a:lnSpc>
                <a:spcPct val="200000"/>
              </a:lnSpc>
            </a:pPr>
            <a:r>
              <a:rPr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(2)将1 cm3的油酸溶于酒精，制成300 cm3的油酸酒精溶液，测得1 cm3的油酸酒精溶液有50滴．现取一滴该油酸酒精溶液滴在水面上，测得所形成的油膜的面积是0.13 m2.由此估算出油酸分子的直径为________m(结果保留1位有效数字)</a:t>
            </a:r>
          </a:p>
        </p:txBody>
      </p:sp>
      <p:sp>
        <p:nvSpPr>
          <p:cNvPr id="5" name="文本框 9222"/>
          <p:cNvSpPr txBox="1"/>
          <p:nvPr/>
        </p:nvSpPr>
        <p:spPr>
          <a:xfrm>
            <a:off x="326572" y="1519057"/>
            <a:ext cx="9602047" cy="116685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795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【典例应用类型一】</a:t>
            </a:r>
          </a:p>
          <a:p>
            <a:pPr defTabSz="1219200">
              <a:spcBef>
                <a:spcPct val="50000"/>
              </a:spcBef>
            </a:pPr>
            <a:endParaRPr lang="zh-CN" altLang="en-US" sz="2795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491342" y="570487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典例应用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9222"/>
          <p:cNvSpPr txBox="1"/>
          <p:nvPr/>
        </p:nvSpPr>
        <p:spPr>
          <a:xfrm>
            <a:off x="346991" y="1632406"/>
            <a:ext cx="7469748" cy="5221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795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【典例应用类型一】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660400" y="2453102"/>
            <a:ext cx="10472057" cy="171111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grayscl/>
          </a:blip>
          <a:stretch>
            <a:fillRect/>
          </a:stretch>
        </p:blipFill>
        <p:spPr>
          <a:xfrm>
            <a:off x="2023293" y="4309358"/>
            <a:ext cx="9993207" cy="124968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491342" y="570487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典例应用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文本框 29700"/>
          <p:cNvSpPr txBox="1"/>
          <p:nvPr/>
        </p:nvSpPr>
        <p:spPr>
          <a:xfrm>
            <a:off x="640443" y="2140925"/>
            <a:ext cx="10878457" cy="409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  <a:spcBef>
                <a:spcPct val="50000"/>
              </a:spcBef>
            </a:pPr>
            <a:r>
              <a:rPr 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、</a:t>
            </a:r>
            <a:r>
              <a:rPr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(多选)下面哪些措施可以减小“用油膜法估测分子的大小”的实验的误差(　　)</a:t>
            </a:r>
          </a:p>
          <a:p>
            <a:pPr defTabSz="1219200">
              <a:lnSpc>
                <a:spcPct val="150000"/>
              </a:lnSpc>
              <a:spcBef>
                <a:spcPct val="50000"/>
              </a:spcBef>
            </a:pPr>
            <a:r>
              <a:rPr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A．装在浅盘中的水用蒸馏水</a:t>
            </a:r>
          </a:p>
          <a:p>
            <a:pPr defTabSz="1219200">
              <a:lnSpc>
                <a:spcPct val="150000"/>
              </a:lnSpc>
              <a:spcBef>
                <a:spcPct val="50000"/>
              </a:spcBef>
            </a:pPr>
            <a:r>
              <a:rPr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B．向水中滴油酸酒精溶液液滴时，只要注射器针尖离水面近一些就可以，没有其他要求</a:t>
            </a:r>
          </a:p>
          <a:p>
            <a:pPr defTabSz="1219200">
              <a:lnSpc>
                <a:spcPct val="150000"/>
              </a:lnSpc>
              <a:spcBef>
                <a:spcPct val="50000"/>
              </a:spcBef>
            </a:pPr>
            <a:r>
              <a:rPr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C．在描绘油膜形状时，透明盖板要离水面近些</a:t>
            </a:r>
          </a:p>
          <a:p>
            <a:pPr defTabSz="1219200">
              <a:lnSpc>
                <a:spcPct val="150000"/>
              </a:lnSpc>
              <a:spcBef>
                <a:spcPct val="50000"/>
              </a:spcBef>
            </a:pPr>
            <a:r>
              <a:rPr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D．在油膜稳定后再描绘油膜的形状</a:t>
            </a:r>
          </a:p>
        </p:txBody>
      </p:sp>
      <p:sp>
        <p:nvSpPr>
          <p:cNvPr id="5" name="文本框 9222"/>
          <p:cNvSpPr txBox="1"/>
          <p:nvPr/>
        </p:nvSpPr>
        <p:spPr>
          <a:xfrm>
            <a:off x="521427" y="1536459"/>
            <a:ext cx="11119030" cy="5221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795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【典例应用类型二】油膜法测分子的大小的注意事项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491342" y="570487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典例应用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文本框 29700"/>
          <p:cNvSpPr txBox="1"/>
          <p:nvPr/>
        </p:nvSpPr>
        <p:spPr>
          <a:xfrm>
            <a:off x="660400" y="2058590"/>
            <a:ext cx="10858500" cy="332398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sz="2000" kern="0" dirty="0"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【解析】：蒸馏水中不含杂质，不对实验产生影响，因此A选项正确．在向水中滴油酸溶液液滴时，注射器针尖要尽量靠近水面，避免对水面产生太大的冲击．如果液滴下落高度太大，对水面冲击太大，会形成爆炸式的、含有大锯齿形的油膜面，给测量造成困难．同时，滴液滴时还要求滴在膜的中央，因此B选项错误．在描绘油膜形状时，盖板离水面近些便于描绘，C选项正确．同时还要注意：①眼睛应在油膜的正上方，并使视线与油膜垂直；②在描绘过程中要避免引起水面振动．在油酸溶液滴入水中后，会发现油膜面积先增大、后减小的现象，这是因为油膜中的无水乙醇的溶解和蒸发需要时间，一般在大油膜形成后1～2 s的时间，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491342" y="570487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典例应用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" name="文本框 9222"/>
          <p:cNvSpPr txBox="1"/>
          <p:nvPr/>
        </p:nvSpPr>
        <p:spPr>
          <a:xfrm>
            <a:off x="521427" y="1536459"/>
            <a:ext cx="11119030" cy="5221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795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【典例应用类型二】油膜法测分子的大小的注意事项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60400" y="5382577"/>
            <a:ext cx="11286067" cy="86177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sz="2000" kern="0" dirty="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就可以收缩成稳定的、面积较小的油膜，应在此时测量，D选项正确．答案A、C、D.</a:t>
            </a:r>
          </a:p>
          <a:p>
            <a:pPr defTabSz="1219200">
              <a:spcBef>
                <a:spcPct val="50000"/>
              </a:spcBef>
            </a:pPr>
            <a:r>
              <a:rPr lang="en-US" altLang="zh-CN" sz="2000" kern="0" dirty="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【</a:t>
            </a:r>
            <a:r>
              <a:rPr sz="2000" kern="0" dirty="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答案</a:t>
            </a:r>
            <a:r>
              <a:rPr lang="en-US" altLang="zh-CN" sz="2000" kern="0" dirty="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】</a:t>
            </a:r>
            <a:r>
              <a:rPr sz="2000" kern="0" dirty="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：ACD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文本框 29700"/>
          <p:cNvSpPr txBox="1"/>
          <p:nvPr/>
        </p:nvSpPr>
        <p:spPr>
          <a:xfrm>
            <a:off x="660400" y="1947543"/>
            <a:ext cx="10858500" cy="230832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、</a:t>
            </a:r>
            <a:r>
              <a:rPr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在“用油膜法估测分子大小”实验中所用的油酸酒精溶液的浓度为1 000 mL溶液中有纯油酸0.6 mL，用注射器测得1 mL上述溶液为80滴，把1滴该溶液滴入盛水的浅盘内，让油膜在水面上尽可能散开，测得油酸薄膜的轮廓形状和尺寸如图所示，图中每一小方格的边长为1 cm，试求：</a:t>
            </a:r>
          </a:p>
        </p:txBody>
      </p:sp>
      <p:sp>
        <p:nvSpPr>
          <p:cNvPr id="5" name="文本框 9222"/>
          <p:cNvSpPr txBox="1"/>
          <p:nvPr/>
        </p:nvSpPr>
        <p:spPr>
          <a:xfrm>
            <a:off x="363461" y="1480390"/>
            <a:ext cx="9602047" cy="5221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795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【类型应用三】油膜法测分子的大小的数据处理</a:t>
            </a:r>
          </a:p>
        </p:txBody>
      </p:sp>
      <p:pic>
        <p:nvPicPr>
          <p:cNvPr id="22531" name="Picture 2" descr="1-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1342" y="4381149"/>
            <a:ext cx="1604797" cy="1457102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22530" name="Object 3"/>
          <p:cNvGraphicFramePr/>
          <p:nvPr/>
        </p:nvGraphicFramePr>
        <p:xfrm>
          <a:off x="3907487" y="4472578"/>
          <a:ext cx="7476067" cy="13656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7499350" imgH="1772285" progId="Word.Document.8">
                  <p:embed/>
                </p:oleObj>
              </mc:Choice>
              <mc:Fallback>
                <p:oleObj r:id="rId3" imgW="7499350" imgH="1772285" progId="Word.Document.8">
                  <p:embed/>
                  <p:pic>
                    <p:nvPicPr>
                      <p:cNvPr id="0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07487" y="4472578"/>
                        <a:ext cx="7476067" cy="136567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1491342" y="570487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典例应用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文本框 29700"/>
          <p:cNvSpPr txBox="1"/>
          <p:nvPr/>
        </p:nvSpPr>
        <p:spPr>
          <a:xfrm>
            <a:off x="660401" y="2294643"/>
            <a:ext cx="10739120" cy="36009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(3)实验中为什么要让油膜尽可能散开？</a:t>
            </a:r>
          </a:p>
          <a:p>
            <a:pPr defTabSz="1219200">
              <a:spcBef>
                <a:spcPct val="50000"/>
              </a:spcBef>
            </a:pPr>
            <a:r>
              <a:rPr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___________________________________________.</a:t>
            </a:r>
          </a:p>
          <a:p>
            <a:pPr defTabSz="1219200">
              <a:spcBef>
                <a:spcPct val="50000"/>
              </a:spcBef>
            </a:pPr>
            <a:r>
              <a:rPr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_____________________________________________</a:t>
            </a:r>
          </a:p>
          <a:p>
            <a:pPr defTabSz="1219200">
              <a:spcBef>
                <a:spcPct val="50000"/>
              </a:spcBef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【</a:t>
            </a:r>
            <a:r>
              <a:rPr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解析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】</a:t>
            </a:r>
            <a:r>
              <a:rPr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：(1)舍去不足半格的，多于半格的算一格，数一下共有114(113～115)个；</a:t>
            </a:r>
          </a:p>
          <a:p>
            <a:pPr defTabSz="1219200">
              <a:spcBef>
                <a:spcPct val="50000"/>
              </a:spcBef>
            </a:pPr>
            <a:r>
              <a:rPr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一个小方格的面积S0＝L2＝1 cm2，</a:t>
            </a:r>
          </a:p>
          <a:p>
            <a:pPr defTabSz="1219200">
              <a:spcBef>
                <a:spcPct val="50000"/>
              </a:spcBef>
            </a:pPr>
            <a:r>
              <a:rPr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所以面积S＝114×1 cm2＝114 cm2.</a:t>
            </a:r>
          </a:p>
        </p:txBody>
      </p:sp>
      <p:sp>
        <p:nvSpPr>
          <p:cNvPr id="5" name="文本框 9222"/>
          <p:cNvSpPr txBox="1"/>
          <p:nvPr/>
        </p:nvSpPr>
        <p:spPr>
          <a:xfrm>
            <a:off x="289198" y="1463887"/>
            <a:ext cx="9602047" cy="5221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795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【类型应用三】油膜法测分子的大小的数据处理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491342" y="570487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典例应用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9222"/>
          <p:cNvSpPr txBox="1"/>
          <p:nvPr/>
        </p:nvSpPr>
        <p:spPr>
          <a:xfrm>
            <a:off x="307341" y="1509607"/>
            <a:ext cx="9602047" cy="5221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795" b="1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【类型应用三】油膜法测分子的大小的数据处理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6520" y="2167467"/>
            <a:ext cx="11422380" cy="2419773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491342" y="570487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典例应用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 r="32941"/>
          <a:stretch>
            <a:fillRect/>
          </a:stretch>
        </p:blipFill>
        <p:spPr>
          <a:xfrm>
            <a:off x="660400" y="4587240"/>
            <a:ext cx="8375227" cy="173228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65" r="24065"/>
          <a:stretch>
            <a:fillRect/>
          </a:stretch>
        </p:blipFill>
        <p:spPr/>
      </p:pic>
      <p:grpSp>
        <p:nvGrpSpPr>
          <p:cNvPr id="11" name="组合 10"/>
          <p:cNvGrpSpPr/>
          <p:nvPr/>
        </p:nvGrpSpPr>
        <p:grpSpPr>
          <a:xfrm>
            <a:off x="5969000" y="3255010"/>
            <a:ext cx="5603240" cy="1666240"/>
            <a:chOff x="-4714868" y="2033820"/>
            <a:chExt cx="5425040" cy="1665969"/>
          </a:xfrm>
        </p:grpSpPr>
        <p:sp>
          <p:nvSpPr>
            <p:cNvPr id="12" name="矩形: 圆角 11"/>
            <p:cNvSpPr/>
            <p:nvPr/>
          </p:nvSpPr>
          <p:spPr>
            <a:xfrm>
              <a:off x="-4648332" y="3345066"/>
              <a:ext cx="3562392" cy="354723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defRPr/>
              </a:pPr>
              <a:r>
                <a:rPr lang="zh-CN" altLang="en-US" sz="160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讲解人：</a:t>
              </a:r>
              <a:r>
                <a:rPr lang="en-US" altLang="zh-CN" sz="160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xippt  </a:t>
              </a:r>
              <a:r>
                <a:rPr lang="zh-CN" altLang="en-US" sz="160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时间：</a:t>
              </a:r>
              <a:r>
                <a:rPr lang="en-US" altLang="zh-CN" sz="160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2020.5.25</a:t>
              </a:r>
              <a:endParaRPr lang="en-US" altLang="zh-CN" sz="1600" dirty="0">
                <a:solidFill>
                  <a:prstClr val="white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-4714868" y="2033820"/>
              <a:ext cx="5425040" cy="1119544"/>
              <a:chOff x="-4714868" y="2033820"/>
              <a:chExt cx="5425040" cy="1119544"/>
            </a:xfrm>
          </p:grpSpPr>
          <p:sp>
            <p:nvSpPr>
              <p:cNvPr id="14" name="文本框 13"/>
              <p:cNvSpPr txBox="1"/>
              <p:nvPr/>
            </p:nvSpPr>
            <p:spPr>
              <a:xfrm>
                <a:off x="-4714868" y="2808615"/>
                <a:ext cx="5282731" cy="3447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MENTAL HEALTH COUNSELING PPT</a:t>
                </a:r>
              </a:p>
            </p:txBody>
          </p:sp>
          <p:cxnSp>
            <p:nvCxnSpPr>
              <p:cNvPr id="15" name="直接连接符 14"/>
              <p:cNvCxnSpPr/>
              <p:nvPr/>
            </p:nvCxnSpPr>
            <p:spPr>
              <a:xfrm>
                <a:off x="-4634728" y="2789746"/>
                <a:ext cx="5202591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文本占位符 19"/>
              <p:cNvSpPr txBox="1"/>
              <p:nvPr/>
            </p:nvSpPr>
            <p:spPr>
              <a:xfrm>
                <a:off x="-4708756" y="2033820"/>
                <a:ext cx="5418928" cy="666581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 algn="dist">
                  <a:buNone/>
                  <a:defRPr/>
                </a:pPr>
                <a:r>
                  <a:rPr lang="zh-CN" altLang="en-US" sz="4400" b="1" dirty="0">
                    <a:solidFill>
                      <a:srgbClr val="0070C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感谢各位的聆听</a:t>
                </a:r>
              </a:p>
            </p:txBody>
          </p:sp>
        </p:grpSp>
      </p:grpSp>
      <p:sp>
        <p:nvSpPr>
          <p:cNvPr id="17" name="文本占位符 20"/>
          <p:cNvSpPr txBox="1"/>
          <p:nvPr/>
        </p:nvSpPr>
        <p:spPr>
          <a:xfrm>
            <a:off x="5968365" y="2776855"/>
            <a:ext cx="532193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24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第七章  分子动理论</a:t>
            </a:r>
          </a:p>
        </p:txBody>
      </p:sp>
      <p:sp>
        <p:nvSpPr>
          <p:cNvPr id="18" name="矩形 17"/>
          <p:cNvSpPr/>
          <p:nvPr/>
        </p:nvSpPr>
        <p:spPr>
          <a:xfrm>
            <a:off x="9748933" y="324651"/>
            <a:ext cx="4062342" cy="300975"/>
          </a:xfrm>
          <a:prstGeom prst="rect">
            <a:avLst/>
          </a:prstGeom>
          <a:solidFill>
            <a:schemeClr val="accent2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lvl="0" defTabSz="1151890" latinLnBrk="1"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人教</a:t>
            </a:r>
            <a:r>
              <a:rPr lang="zh-CN" altLang="en-US" sz="1200" kern="0" spc="300" dirty="0">
                <a:solidFill>
                  <a:prstClr val="white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版高中物理选修</a:t>
            </a:r>
            <a:r>
              <a:rPr kumimoji="0" lang="en-US" altLang="zh-CN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3-3</a:t>
            </a:r>
            <a:endParaRPr kumimoji="0" lang="zh-CN" altLang="en-US" sz="1200" b="0" i="0" u="none" strike="noStrike" kern="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文本框 9217"/>
          <p:cNvSpPr txBox="1"/>
          <p:nvPr/>
        </p:nvSpPr>
        <p:spPr>
          <a:xfrm>
            <a:off x="660400" y="1331444"/>
            <a:ext cx="11353800" cy="41967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200">
              <a:lnSpc>
                <a:spcPct val="250000"/>
              </a:lnSpc>
            </a:pPr>
            <a:r>
              <a:rPr sz="2665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1．知道本实验的原理及所需的器材，了解实验注意的事项．</a:t>
            </a:r>
          </a:p>
          <a:p>
            <a:pPr defTabSz="1219200">
              <a:lnSpc>
                <a:spcPct val="250000"/>
              </a:lnSpc>
            </a:pPr>
            <a:r>
              <a:rPr sz="2665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2．会正确测出一滴油酸酒精溶液中油酸的体积及形成油膜的面积．</a:t>
            </a:r>
          </a:p>
          <a:p>
            <a:pPr defTabSz="1219200">
              <a:lnSpc>
                <a:spcPct val="250000"/>
              </a:lnSpc>
            </a:pPr>
            <a:r>
              <a:rPr sz="2665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3．会计算分子的大小，处理好实验数据．</a:t>
            </a:r>
          </a:p>
          <a:p>
            <a:pPr defTabSz="1219200">
              <a:lnSpc>
                <a:spcPct val="250000"/>
              </a:lnSpc>
            </a:pPr>
            <a:r>
              <a:rPr sz="2665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4．领会本实验方法构思的特点，理解间接测量微观量的思想．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491342" y="570487"/>
            <a:ext cx="27606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 一、实验目的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ldLvl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60400" y="1155262"/>
            <a:ext cx="11033760" cy="508421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60959" tIns="60959" rIns="60959" bIns="60959" numCol="1" spcCol="38100" rtlCol="0" anchor="t" forceAA="0">
            <a:spAutoFit/>
          </a:bodyPr>
          <a:lstStyle/>
          <a:p>
            <a:pPr defTabSz="1219200" latinLnBrk="1" hangingPunct="0">
              <a:lnSpc>
                <a:spcPct val="250000"/>
              </a:lnSpc>
            </a:pPr>
            <a:r>
              <a:rPr lang="zh-CN" altLang="en-US" sz="2665" kern="0" dirty="0"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油酸分子的一端具有亲水性，另一端具有憎水性，当把酒精稀释过的油酸滴在水面上时，油酸便在水面上散开，其中酒精溶于水，并很快挥发，在水面上形成有自由边界的一层纯油酸薄膜，形成单分子油膜．如果将油酸看作是球状模型，测出一定体积的油酸溶液在水面上形成的油膜面积，计算出油膜的厚度，这个厚度就等于分子的直径．</a:t>
            </a:r>
            <a:endParaRPr lang="en-US" altLang="zh-CN" sz="2665" kern="0" dirty="0">
              <a:latin typeface="Arial" panose="020B0604020202020204" pitchFamily="34" charset="0"/>
              <a:ea typeface="思源黑体 CN Medium" panose="020B0600000000000000" pitchFamily="34" charset="-122"/>
              <a:cs typeface="黑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91342" y="570487"/>
            <a:ext cx="27606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 二、实验原理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660400" y="1490012"/>
            <a:ext cx="10858500" cy="3596239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60959" tIns="60959" rIns="60959" bIns="60959" numCol="1" spcCol="38100" rtlCol="0" anchor="t" forceAA="0">
            <a:spAutoFit/>
          </a:bodyPr>
          <a:lstStyle/>
          <a:p>
            <a:pPr defTabSz="1219200" latinLnBrk="1" hangingPunct="0">
              <a:lnSpc>
                <a:spcPct val="300000"/>
              </a:lnSpc>
            </a:pPr>
            <a:r>
              <a:rPr lang="en-US" sz="21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华文中宋" panose="02010600040101010101" charset="-122"/>
                <a:sym typeface="Arial" panose="020B0604020202020204" pitchFamily="34" charset="0"/>
              </a:rPr>
              <a:t>  </a:t>
            </a:r>
            <a:r>
              <a:rPr lang="en-US" sz="266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华文中宋" panose="02010600040101010101" charset="-122"/>
                <a:sym typeface="Arial" panose="020B0604020202020204" pitchFamily="34" charset="0"/>
              </a:rPr>
              <a:t> </a:t>
            </a:r>
            <a:r>
              <a:rPr sz="266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华文中宋" panose="02010600040101010101" charset="-122"/>
                <a:sym typeface="Arial" panose="020B0604020202020204" pitchFamily="34" charset="0"/>
              </a:rPr>
              <a:t>盛水的容器，滴管或注射器，一个量筒，按一定的比例(一般为1∶200)稀释了的油酸溶液，带有坐标方格的透明有机玻璃盖板(面积略大于容器的上表面积)，少量痱子粉或石膏粉，彩笔.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491342" y="570487"/>
            <a:ext cx="27606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 三、实验器材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66750" y="1526877"/>
            <a:ext cx="10858500" cy="460722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sz="2665" kern="0" dirty="0"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1．用注射器或滴管将一定容积的油酸溶液一滴一滴地滴入量筒，记下量筒内增加一定体积的滴数，求出一滴油酸溶液中所含纯油酸的体积V.</a:t>
            </a:r>
          </a:p>
          <a:p>
            <a:pPr defTabSz="1219200">
              <a:spcBef>
                <a:spcPct val="50000"/>
              </a:spcBef>
            </a:pPr>
            <a:r>
              <a:rPr sz="2665" kern="0" dirty="0"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2．向容器中倒入约2 cm深的水，将痱子粉均匀地撒在水面上．</a:t>
            </a:r>
          </a:p>
          <a:p>
            <a:pPr defTabSz="1219200">
              <a:spcBef>
                <a:spcPct val="50000"/>
              </a:spcBef>
            </a:pPr>
            <a:r>
              <a:rPr sz="2665" kern="0" dirty="0"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3．小心地将一滴油酸溶液滴到水面上，让它在水面上自由地扩展为油酸膜．</a:t>
            </a:r>
          </a:p>
          <a:p>
            <a:pPr defTabSz="1219200">
              <a:spcBef>
                <a:spcPct val="50000"/>
              </a:spcBef>
            </a:pPr>
            <a:r>
              <a:rPr sz="2665" kern="0" dirty="0"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4．轻轻地将有机玻璃盖板放到容器上，用彩笔将油酸膜的形状画在玻璃板上．</a:t>
            </a:r>
          </a:p>
          <a:p>
            <a:pPr defTabSz="1219200">
              <a:spcBef>
                <a:spcPct val="50000"/>
              </a:spcBef>
            </a:pPr>
            <a:r>
              <a:rPr sz="2665" kern="0" dirty="0"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5．利用坐标方格计算出油膜的面积S，再根据一滴溶液中纯油酸的体积和油膜的面积求出油膜的厚度D＝V</a:t>
            </a:r>
            <a:r>
              <a:rPr lang="en-US" sz="2665" kern="0" dirty="0"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/</a:t>
            </a:r>
            <a:r>
              <a:rPr sz="2665" kern="0" dirty="0"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S，即为所测分子和直径.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491342" y="570487"/>
            <a:ext cx="27606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 四、实验步骤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660400" y="1659402"/>
            <a:ext cx="10717953" cy="2175273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60959" tIns="60959" rIns="60959" bIns="60959" numCol="1" spcCol="38100" rtlCol="0" anchor="t" forceAA="0">
            <a:spAutoFit/>
          </a:bodyPr>
          <a:lstStyle/>
          <a:p>
            <a:pPr defTabSz="1219200"/>
            <a:r>
              <a:rPr 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en-US" sz="266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 1</a:t>
            </a:r>
            <a:r>
              <a:rPr lang="zh-CN" altLang="en-US" sz="266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、</a:t>
            </a:r>
            <a:r>
              <a:rPr sz="266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计算分子直径时，注意加的不是纯油酸，而是酒精油酸溶液，在利用公式d＝V</a:t>
            </a:r>
            <a:r>
              <a:rPr lang="en-US" sz="266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/</a:t>
            </a:r>
            <a:r>
              <a:rPr sz="266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S计算时，式中的V不是溶液的体积．而应该进行换算，计算出1滴酒精油酸溶液中纯油酸的体积，方法是：设n滴酒精油酸溶液是1 mL，则每1滴的酒精油酸溶液的体积是1</a:t>
            </a:r>
            <a:r>
              <a:rPr lang="en-US" sz="266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/</a:t>
            </a:r>
            <a:r>
              <a:rPr sz="266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nmL</a:t>
            </a:r>
            <a:r>
              <a:rPr lang="zh-CN" altLang="en-US" sz="266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。</a:t>
            </a:r>
          </a:p>
          <a:p>
            <a:pPr defTabSz="1219200"/>
            <a:endParaRPr lang="zh-CN" altLang="en-US" sz="2665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黑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491342" y="570487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五、数据处理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60400" y="3558904"/>
            <a:ext cx="10858500" cy="2175273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60959" tIns="60959" rIns="60959" bIns="60959" numCol="1" spcCol="38100" rtlCol="0" anchor="t" forceAA="0">
            <a:spAutoFit/>
          </a:bodyPr>
          <a:lstStyle/>
          <a:p>
            <a:pPr defTabSz="1219200"/>
            <a:r>
              <a:rPr 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z="266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2</a:t>
            </a:r>
            <a:r>
              <a:rPr lang="zh-CN" altLang="en-US" sz="266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、事先知道配制溶液的比例是</a:t>
            </a:r>
            <a:r>
              <a:rPr lang="en-US" altLang="zh-CN" sz="266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1M</a:t>
            </a:r>
            <a:r>
              <a:rPr lang="zh-CN" altLang="en-US" sz="266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，则</a:t>
            </a:r>
            <a:r>
              <a:rPr lang="en-US" altLang="zh-CN" sz="266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1</a:t>
            </a:r>
            <a:r>
              <a:rPr lang="zh-CN" altLang="en-US" sz="266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滴溶液中的纯油酸体积</a:t>
            </a:r>
            <a:r>
              <a:rPr lang="en-US" altLang="zh-CN" sz="266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V</a:t>
            </a:r>
            <a:r>
              <a:rPr lang="zh-CN" altLang="en-US" sz="266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＝</a:t>
            </a:r>
            <a:r>
              <a:rPr lang="en-US" altLang="zh-CN" sz="266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1n·1MmL.</a:t>
            </a:r>
            <a:r>
              <a:rPr lang="zh-CN" altLang="en-US" sz="266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式中的</a:t>
            </a:r>
            <a:r>
              <a:rPr lang="en-US" altLang="zh-CN" sz="266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S</a:t>
            </a:r>
            <a:r>
              <a:rPr lang="zh-CN" altLang="en-US" sz="266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是滴入水中后，纯油酸形成的油膜，其面积用数坐标纸上对应的格数来计算，以</a:t>
            </a:r>
            <a:r>
              <a:rPr lang="en-US" altLang="zh-CN" sz="266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1 cm</a:t>
            </a:r>
            <a:r>
              <a:rPr lang="zh-CN" altLang="en-US" sz="266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为边长的坐标纸上占了多少个格，其面积就是多少平方厘米，数格时，不足半个格的舍去，多于半格的算</a:t>
            </a:r>
            <a:r>
              <a:rPr lang="en-US" altLang="zh-CN" sz="266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1</a:t>
            </a:r>
            <a:r>
              <a:rPr lang="zh-CN" altLang="en-US" sz="266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个格．这样就可粗略地计算出油酸分子的直径．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808689" y="1446470"/>
            <a:ext cx="10242127" cy="4109264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60959" tIns="60959" rIns="60959" bIns="60959" numCol="1" spcCol="38100" rtlCol="0" anchor="t" forceAA="0">
            <a:spAutoFit/>
          </a:bodyPr>
          <a:lstStyle/>
          <a:p>
            <a:pPr defTabSz="1219200">
              <a:lnSpc>
                <a:spcPct val="200000"/>
              </a:lnSpc>
            </a:pPr>
            <a:r>
              <a:rPr sz="266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1．由于我们是采用间接测量的方式测量分子的直径，实验室中配制的酒精溶液的浓度、油酸在水面展开的程度、油酸面积的计算都直接影响测量的准确程度．</a:t>
            </a:r>
          </a:p>
          <a:p>
            <a:pPr defTabSz="1219200">
              <a:lnSpc>
                <a:spcPct val="200000"/>
              </a:lnSpc>
            </a:pPr>
            <a:r>
              <a:rPr sz="266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2．虽然分子直径的数量级应在10－10m.但中学阶段，对于本实验只要能测出油酸分子直径的数量级在10－9m上即可认为是成功的．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491342" y="570487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六、误差分析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660401" y="1355593"/>
            <a:ext cx="10858500" cy="5048431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60959" tIns="60959" rIns="60959" bIns="60959" numCol="1" spcCol="38100" rtlCol="0" anchor="t" forceAA="0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665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1．痱子粉不要撒得太多，只要能够帮助看清油膜边界即可．</a:t>
            </a:r>
          </a:p>
          <a:p>
            <a:pPr defTabSz="1219200">
              <a:spcBef>
                <a:spcPct val="50000"/>
              </a:spcBef>
            </a:pPr>
            <a:r>
              <a:rPr lang="zh-CN" altLang="en-US" sz="2665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2．滴入油酸溶液时，一定要细心，不要一下滴得太多，使油膜的面积过大．</a:t>
            </a:r>
          </a:p>
          <a:p>
            <a:pPr defTabSz="1219200">
              <a:spcBef>
                <a:spcPct val="50000"/>
              </a:spcBef>
            </a:pPr>
            <a:r>
              <a:rPr lang="zh-CN" altLang="en-US" sz="2665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3．待测油酸面扩散后又收缩，要在稳定后再画轮廓．扩散后又收缩有两个原因：第一是水面受油酸滴冲击凹陷后恢复；第二是酒精挥发后液面收缩．</a:t>
            </a:r>
          </a:p>
          <a:p>
            <a:pPr defTabSz="1219200">
              <a:spcBef>
                <a:spcPct val="50000"/>
              </a:spcBef>
            </a:pPr>
            <a:r>
              <a:rPr lang="zh-CN" altLang="en-US" sz="2665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4．利用坐标求油膜面积时，以边长1 cm的正方形为单位，计算轮廓内正方形的个数时，不足半格的舍去，多于半格的算一个．</a:t>
            </a:r>
          </a:p>
          <a:p>
            <a:pPr defTabSz="1219200">
              <a:spcBef>
                <a:spcPct val="50000"/>
              </a:spcBef>
            </a:pPr>
            <a:r>
              <a:rPr lang="zh-CN" altLang="en-US" sz="2665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5．当重做实验时，水从盘的一侧边缘倒出，在这侧面会残留油酸，用少量酒精清洗，并用脱脂棉擦去再用清水冲洗．这样可保持盘的清洁.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491342" y="570487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七、注意事项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文本框 29700"/>
          <p:cNvSpPr txBox="1"/>
          <p:nvPr/>
        </p:nvSpPr>
        <p:spPr>
          <a:xfrm>
            <a:off x="597446" y="1849967"/>
            <a:ext cx="10962760" cy="43396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1.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在“用油膜法估测油酸分子的大小”实验中，有下列实验步骤：</a:t>
            </a:r>
          </a:p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①往边长约为40 cm的浅盘里倒入约2 cm深的水，待水面稳定后将适量的痱子粉均匀地撒在水面上．</a:t>
            </a:r>
          </a:p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②用注射器将事先配好的油酸酒精溶液滴在水面上，待薄膜形状稳定．</a:t>
            </a:r>
          </a:p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③将画有油膜形状的玻璃板平放在坐标纸上，计算出油膜的面积，根据油酸的体积和面积计算出油酸分子直径的大小．</a:t>
            </a:r>
          </a:p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④用注射器将事先配好的油酸酒精溶液一滴一滴地滴入量筒中，记下量筒内每增加一定体积时的滴数，由此计算出一滴油酸酒精溶液的体积．</a:t>
            </a:r>
          </a:p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⑤将玻璃板放在浅盘上，然后将油膜的形状用彩笔描绘在玻璃板上．</a:t>
            </a:r>
          </a:p>
        </p:txBody>
      </p:sp>
      <p:sp>
        <p:nvSpPr>
          <p:cNvPr id="5" name="文本框 9222"/>
          <p:cNvSpPr txBox="1"/>
          <p:nvPr/>
        </p:nvSpPr>
        <p:spPr>
          <a:xfrm>
            <a:off x="556140" y="1342136"/>
            <a:ext cx="5522686" cy="10156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油膜法测分子大小的实验步骤</a:t>
            </a:r>
          </a:p>
          <a:p>
            <a:pPr defTabSz="1219200">
              <a:spcBef>
                <a:spcPct val="50000"/>
              </a:spcBef>
            </a:pPr>
            <a:endParaRPr lang="zh-CN" altLang="en-US" sz="240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491342" y="570487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典例应用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1286</Words>
  <Application>Microsoft Office PowerPoint</Application>
  <PresentationFormat>宽屏</PresentationFormat>
  <Paragraphs>85</Paragraphs>
  <Slides>18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5" baseType="lpstr">
      <vt:lpstr>FandolFang R</vt:lpstr>
      <vt:lpstr>思源黑体 CN Light</vt:lpstr>
      <vt:lpstr>Arial</vt:lpstr>
      <vt:lpstr>Calibri</vt:lpstr>
      <vt:lpstr>Calibri Light</vt:lpstr>
      <vt:lpstr>办公资源网：www.bangongziyuan.com</vt:lpstr>
      <vt:lpstr>Microsoft Word 97 - 2003 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2020-05-29T01:23:58Z</dcterms:created>
  <dcterms:modified xsi:type="dcterms:W3CDTF">2021-01-09T09:37:00Z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