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7" r:id="rId20"/>
    <p:sldId id="282" r:id="rId21"/>
    <p:sldId id="26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>
        <p:scale>
          <a:sx n="75" d="100"/>
          <a:sy n="75" d="100"/>
        </p:scale>
        <p:origin x="1842" y="678"/>
      </p:cViewPr>
      <p:guideLst>
        <p:guide pos="416"/>
        <p:guide pos="7256"/>
        <p:guide orient="horz" pos="640"/>
        <p:guide orient="horz" pos="712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9CA2B2-FCC9-473D-923C-0D6CB584C7E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45C2FF1-31C1-4605-BDCE-03E1D79E30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C2FF1-31C1-4605-BDCE-03E1D79E30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C2FF1-31C1-4605-BDCE-03E1D79E306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1" cy="6858001"/>
          </a:xfrm>
          <a:custGeom>
            <a:avLst/>
            <a:gdLst>
              <a:gd name="connsiteX0" fmla="*/ 6858001 w 6858001"/>
              <a:gd name="connsiteY0" fmla="*/ 0 h 6858001"/>
              <a:gd name="connsiteX1" fmla="*/ 6838257 w 6858001"/>
              <a:gd name="connsiteY1" fmla="*/ 4220950 h 6858001"/>
              <a:gd name="connsiteX2" fmla="*/ 4223138 w 6858001"/>
              <a:gd name="connsiteY2" fmla="*/ 6836068 h 6858001"/>
              <a:gd name="connsiteX3" fmla="*/ 4245070 w 6858001"/>
              <a:gd name="connsiteY3" fmla="*/ 6858000 h 6858001"/>
              <a:gd name="connsiteX4" fmla="*/ 4201205 w 6858001"/>
              <a:gd name="connsiteY4" fmla="*/ 6858000 h 6858001"/>
              <a:gd name="connsiteX5" fmla="*/ 4201204 w 6858001"/>
              <a:gd name="connsiteY5" fmla="*/ 6858001 h 6858001"/>
              <a:gd name="connsiteX6" fmla="*/ 4201203 w 6858001"/>
              <a:gd name="connsiteY6" fmla="*/ 6858000 h 6858001"/>
              <a:gd name="connsiteX7" fmla="*/ 0 w 6858001"/>
              <a:gd name="connsiteY7" fmla="*/ 6858000 h 6858001"/>
              <a:gd name="connsiteX8" fmla="*/ 0 w 6858001"/>
              <a:gd name="connsiteY8" fmla="*/ 2656798 h 6858001"/>
              <a:gd name="connsiteX9" fmla="*/ 0 w 6858001"/>
              <a:gd name="connsiteY9" fmla="*/ 2612930 h 6858001"/>
              <a:gd name="connsiteX10" fmla="*/ 21934 w 6858001"/>
              <a:gd name="connsiteY10" fmla="*/ 2634864 h 6858001"/>
              <a:gd name="connsiteX11" fmla="*/ 2637053 w 6858001"/>
              <a:gd name="connsiteY11" fmla="*/ 1974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6858001">
                <a:moveTo>
                  <a:pt x="6858001" y="0"/>
                </a:moveTo>
                <a:lnTo>
                  <a:pt x="6838257" y="4220950"/>
                </a:lnTo>
                <a:lnTo>
                  <a:pt x="4223138" y="6836068"/>
                </a:lnTo>
                <a:lnTo>
                  <a:pt x="4245070" y="6858000"/>
                </a:lnTo>
                <a:lnTo>
                  <a:pt x="4201205" y="6858000"/>
                </a:lnTo>
                <a:lnTo>
                  <a:pt x="4201204" y="6858001"/>
                </a:lnTo>
                <a:lnTo>
                  <a:pt x="4201203" y="6858000"/>
                </a:lnTo>
                <a:lnTo>
                  <a:pt x="0" y="6858000"/>
                </a:lnTo>
                <a:lnTo>
                  <a:pt x="0" y="2656798"/>
                </a:lnTo>
                <a:lnTo>
                  <a:pt x="0" y="2612930"/>
                </a:lnTo>
                <a:lnTo>
                  <a:pt x="21934" y="2634864"/>
                </a:lnTo>
                <a:lnTo>
                  <a:pt x="2637053" y="19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延期 2"/>
          <p:cNvSpPr/>
          <p:nvPr userDrawn="1"/>
        </p:nvSpPr>
        <p:spPr>
          <a:xfrm>
            <a:off x="0" y="377372"/>
            <a:ext cx="638629" cy="638629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5" name="组合 4"/>
          <p:cNvGrpSpPr/>
          <p:nvPr/>
        </p:nvGrpSpPr>
        <p:grpSpPr>
          <a:xfrm>
            <a:off x="4768215" y="2778125"/>
            <a:ext cx="6965950" cy="2222500"/>
            <a:chOff x="6147269" y="3076242"/>
            <a:chExt cx="5609062" cy="1844482"/>
          </a:xfrm>
        </p:grpSpPr>
        <p:grpSp>
          <p:nvGrpSpPr>
            <p:cNvPr id="17" name="组合 16"/>
            <p:cNvGrpSpPr/>
            <p:nvPr/>
          </p:nvGrpSpPr>
          <p:grpSpPr>
            <a:xfrm>
              <a:off x="6147269" y="3499787"/>
              <a:ext cx="5609062" cy="1420937"/>
              <a:chOff x="-4714868" y="2278852"/>
              <a:chExt cx="5609062" cy="1420937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278852"/>
                <a:ext cx="5609062" cy="835420"/>
                <a:chOff x="-4714868" y="2278852"/>
                <a:chExt cx="5609062" cy="83542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282731" cy="305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4" y="2278852"/>
                  <a:ext cx="560294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32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第</a:t>
                  </a:r>
                  <a:r>
                    <a:rPr lang="en-US" altLang="zh-CN" sz="32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lang="zh-CN" altLang="en-US" sz="32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节 气体的等容变化和等压变化</a:t>
                  </a:r>
                </a:p>
              </p:txBody>
            </p:sp>
          </p:grpSp>
        </p:grpSp>
        <p:sp>
          <p:nvSpPr>
            <p:cNvPr id="23" name="文本占位符 20"/>
            <p:cNvSpPr txBox="1"/>
            <p:nvPr/>
          </p:nvSpPr>
          <p:spPr>
            <a:xfrm>
              <a:off x="6227409" y="3076242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第八章  气体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9748933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>
            <a:spLocks noChangeArrowheads="1"/>
          </p:cNvSpPr>
          <p:nvPr/>
        </p:nvSpPr>
        <p:spPr bwMode="auto">
          <a:xfrm>
            <a:off x="660400" y="1130300"/>
            <a:ext cx="10465699" cy="15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等压变化：一定质量的某种气体，在压强不变时，体积随温度的变化.</a:t>
            </a:r>
          </a:p>
        </p:txBody>
      </p:sp>
      <p:grpSp>
        <p:nvGrpSpPr>
          <p:cNvPr id="15365" name="Group 5"/>
          <p:cNvGrpSpPr/>
          <p:nvPr/>
        </p:nvGrpSpPr>
        <p:grpSpPr bwMode="auto">
          <a:xfrm>
            <a:off x="7378960" y="3883704"/>
            <a:ext cx="3222534" cy="1746927"/>
            <a:chOff x="-5" y="1"/>
            <a:chExt cx="1673" cy="1361"/>
          </a:xfrm>
        </p:grpSpPr>
        <p:sp>
          <p:nvSpPr>
            <p:cNvPr id="27651" name="AutoShape 6"/>
            <p:cNvSpPr>
              <a:spLocks noChangeArrowheads="1"/>
            </p:cNvSpPr>
            <p:nvPr/>
          </p:nvSpPr>
          <p:spPr bwMode="auto">
            <a:xfrm rot="5400000">
              <a:off x="116" y="-127"/>
              <a:ext cx="1361" cy="16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12700" cap="sq">
              <a:solidFill>
                <a:schemeClr val="tx1"/>
              </a:solidFill>
              <a:bevel/>
            </a:ln>
          </p:spPr>
          <p:txBody>
            <a:bodyPr rot="10800000"/>
            <a:lstStyle/>
            <a:p>
              <a:pPr algn="ctr" defTabSz="913765"/>
              <a:endParaRPr lang="zh-CN" altLang="zh-CN" sz="29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2" name="Text Box 7"/>
            <p:cNvSpPr>
              <a:spLocks noChangeArrowheads="1"/>
            </p:cNvSpPr>
            <p:nvPr/>
          </p:nvSpPr>
          <p:spPr bwMode="auto">
            <a:xfrm>
              <a:off x="308" y="327"/>
              <a:ext cx="136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7095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猜想</a:t>
              </a:r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68" name="Text Box 4"/>
          <p:cNvSpPr>
            <a:spLocks noChangeArrowheads="1"/>
          </p:cNvSpPr>
          <p:nvPr/>
        </p:nvSpPr>
        <p:spPr bwMode="auto">
          <a:xfrm>
            <a:off x="660400" y="2916894"/>
            <a:ext cx="10632300" cy="5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在等压变化中，气体的体积与温度可能存在着什么关系呢？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/>
      <p:bldP spid="15368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lum bright="-17999" contrast="52000"/>
          </a:blip>
          <a:stretch>
            <a:fillRect/>
          </a:stretch>
        </p:blipFill>
        <p:spPr>
          <a:xfrm>
            <a:off x="1772629" y="1382032"/>
            <a:ext cx="4555660" cy="4093618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564070" y="1963708"/>
            <a:ext cx="4477593" cy="267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一定质量的气体，保持压强不变，当温度升高时，气体的体积增大；当温度降低时，气体的体积减小。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0" descr="01300000016998121800678651880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16" y="1474710"/>
            <a:ext cx="3016267" cy="314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6731976" y="4724218"/>
            <a:ext cx="3614442" cy="92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765"/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盖</a:t>
            </a:r>
            <a:r>
              <a:rPr lang="en-US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吕萨克（</a:t>
            </a:r>
            <a:r>
              <a:rPr lang="en-US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UosephLollis Gay—lussac</a:t>
            </a:r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1778—1850</a:t>
            </a:r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年）法国物理学家</a:t>
            </a:r>
            <a:r>
              <a:rPr lang="en-US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392" name="矩形 3"/>
          <p:cNvSpPr>
            <a:spLocks noChangeArrowheads="1"/>
          </p:cNvSpPr>
          <p:nvPr/>
        </p:nvSpPr>
        <p:spPr bwMode="auto">
          <a:xfrm>
            <a:off x="1005610" y="1474710"/>
            <a:ext cx="4480790" cy="34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3765">
              <a:lnSpc>
                <a:spcPct val="200000"/>
              </a:lnSpc>
            </a:pPr>
            <a:r>
              <a:rPr lang="en-US" altLang="zh-CN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年，盖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吕萨克发现热膨胀定律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即盖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吕萨克定律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压强不变时，一定质量气体的体积跟热力学温度成正比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39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90" y="5008435"/>
            <a:ext cx="152321" cy="2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Objec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90" y="5008435"/>
            <a:ext cx="152321" cy="2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5296382" y="3611536"/>
            <a:ext cx="450516" cy="38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9" tIns="54420" rIns="108839" bIns="54420">
            <a:spAutoFit/>
          </a:bodyPr>
          <a:lstStyle/>
          <a:p>
            <a:pPr defTabSz="913765"/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21513" name="Text Box 36"/>
          <p:cNvSpPr>
            <a:spLocks noChangeArrowheads="1"/>
          </p:cNvSpPr>
          <p:nvPr/>
        </p:nvSpPr>
        <p:spPr bwMode="auto">
          <a:xfrm>
            <a:off x="742628" y="3348149"/>
            <a:ext cx="2768746" cy="6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en-US" altLang="zh-CN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、公式表述：</a:t>
            </a:r>
            <a:endParaRPr lang="zh-CN" altLang="en-US" sz="2800" i="1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Text Box 61"/>
          <p:cNvSpPr>
            <a:spLocks noChangeArrowheads="1"/>
          </p:cNvSpPr>
          <p:nvPr/>
        </p:nvSpPr>
        <p:spPr bwMode="auto">
          <a:xfrm>
            <a:off x="524738" y="1907869"/>
            <a:ext cx="10670381" cy="13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、文字表述：一定质量的某种气体，在压强不变的情况下，体积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与热力学温度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成正比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1517" name="Text Box 8"/>
          <p:cNvSpPr>
            <a:spLocks noChangeArrowheads="1"/>
          </p:cNvSpPr>
          <p:nvPr/>
        </p:nvSpPr>
        <p:spPr bwMode="auto">
          <a:xfrm>
            <a:off x="660400" y="4245006"/>
            <a:ext cx="10399059" cy="6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体积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与热力学温度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成正比可以表示为另外形式：</a:t>
            </a:r>
          </a:p>
        </p:txBody>
      </p:sp>
      <p:sp>
        <p:nvSpPr>
          <p:cNvPr id="30727" name="Text Box 4"/>
          <p:cNvSpPr>
            <a:spLocks noChangeArrowheads="1"/>
          </p:cNvSpPr>
          <p:nvPr/>
        </p:nvSpPr>
        <p:spPr bwMode="auto">
          <a:xfrm>
            <a:off x="660400" y="1308774"/>
            <a:ext cx="3449428" cy="6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3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盖—吕萨克定律</a:t>
            </a:r>
          </a:p>
        </p:txBody>
      </p:sp>
      <p:graphicFrame>
        <p:nvGraphicFramePr>
          <p:cNvPr id="19465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511374" y="3559176"/>
          <a:ext cx="1608887" cy="56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7365" imgH="177800" progId="Equation.3">
                  <p:embed/>
                </p:oleObj>
              </mc:Choice>
              <mc:Fallback>
                <p:oleObj r:id="rId3" imgW="507365" imgH="177800" progId="Equation.3">
                  <p:embed/>
                  <p:pic>
                    <p:nvPicPr>
                      <p:cNvPr id="0" name="对象 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374" y="3559176"/>
                        <a:ext cx="1608887" cy="560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042117" y="3287855"/>
          <a:ext cx="1294726" cy="110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31800" imgH="393700" progId="Equation.3">
                  <p:embed/>
                </p:oleObj>
              </mc:Choice>
              <mc:Fallback>
                <p:oleObj r:id="rId5" imgW="431800" imgH="393700" progId="Equation.3">
                  <p:embed/>
                  <p:pic>
                    <p:nvPicPr>
                      <p:cNvPr id="0" name="对象 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117" y="3287855"/>
                        <a:ext cx="1294726" cy="110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3489439" y="5311251"/>
            <a:ext cx="3945105" cy="1204286"/>
            <a:chOff x="6152" y="7429"/>
            <a:chExt cx="6217" cy="1899"/>
          </a:xfrm>
        </p:grpSpPr>
        <p:sp>
          <p:nvSpPr>
            <p:cNvPr id="30732" name="Rectangle 11"/>
            <p:cNvSpPr>
              <a:spLocks noChangeArrowheads="1"/>
            </p:cNvSpPr>
            <p:nvPr/>
          </p:nvSpPr>
          <p:spPr bwMode="auto">
            <a:xfrm>
              <a:off x="8790" y="7977"/>
              <a:ext cx="710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39" tIns="54420" rIns="108839" bIns="54420">
              <a:spAutoFit/>
            </a:bodyPr>
            <a:lstStyle/>
            <a:p>
              <a:pPr defTabSz="913765"/>
              <a:r>
                <a:rPr lang="zh-CN" altLang="en-US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graphicFrame>
          <p:nvGraphicFramePr>
            <p:cNvPr id="30733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152" y="7429"/>
            <a:ext cx="2229" cy="1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508000" imgH="431800" progId="Equation.3">
                    <p:embed/>
                  </p:oleObj>
                </mc:Choice>
                <mc:Fallback>
                  <p:oleObj r:id="rId7" imgW="508000" imgH="431800" progId="Equation.3">
                    <p:embed/>
                    <p:pic>
                      <p:nvPicPr>
                        <p:cNvPr id="0" name="对象 6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2" y="7429"/>
                          <a:ext cx="2229" cy="18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4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140" y="7430"/>
            <a:ext cx="2229" cy="1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520700" imgH="431800" progId="Equation.3">
                    <p:embed/>
                  </p:oleObj>
                </mc:Choice>
                <mc:Fallback>
                  <p:oleObj r:id="rId9" imgW="520700" imgH="431800" progId="Equation.3">
                    <p:embed/>
                    <p:pic>
                      <p:nvPicPr>
                        <p:cNvPr id="0" name="对象 8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0" y="7430"/>
                          <a:ext cx="2229" cy="18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 bldLvl="0"/>
      <p:bldP spid="21514" grpId="0" bldLvl="0"/>
      <p:bldP spid="2151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660400" y="1728371"/>
            <a:ext cx="10751300" cy="99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①图线上每一个点表示气体一个确定的状态，同一根等压线上各状态的压强相同</a:t>
            </a:r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660400" y="2627843"/>
            <a:ext cx="10751300" cy="10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②不同压强下的等压线，斜率越大，压强越小（同一温度下，体积大的压强小）如图所示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b="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b="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1513" name="Text Box 36"/>
          <p:cNvSpPr>
            <a:spLocks noChangeArrowheads="1"/>
          </p:cNvSpPr>
          <p:nvPr/>
        </p:nvSpPr>
        <p:spPr bwMode="auto">
          <a:xfrm>
            <a:off x="893298" y="941890"/>
            <a:ext cx="2768745" cy="6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、图象表述：</a:t>
            </a:r>
            <a:endParaRPr lang="zh-CN" altLang="en-US" sz="2800" i="1" kern="0" baseline="-25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860381" y="3828049"/>
            <a:ext cx="0" cy="2294330"/>
          </a:xfrm>
          <a:prstGeom prst="line">
            <a:avLst/>
          </a:prstGeom>
          <a:ln w="508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 bwMode="auto">
          <a:xfrm>
            <a:off x="3137328" y="3697941"/>
            <a:ext cx="3343121" cy="3035307"/>
            <a:chOff x="3083" y="5824"/>
            <a:chExt cx="5266" cy="4784"/>
          </a:xfrm>
        </p:grpSpPr>
        <p:grpSp>
          <p:nvGrpSpPr>
            <p:cNvPr id="31751" name="Group 33"/>
            <p:cNvGrpSpPr/>
            <p:nvPr/>
          </p:nvGrpSpPr>
          <p:grpSpPr bwMode="auto">
            <a:xfrm>
              <a:off x="3082" y="5823"/>
              <a:ext cx="5267" cy="4785"/>
              <a:chOff x="371" y="-145"/>
              <a:chExt cx="1580" cy="1913"/>
            </a:xfrm>
          </p:grpSpPr>
          <p:sp>
            <p:nvSpPr>
              <p:cNvPr id="31752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3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4" name="Line 25"/>
              <p:cNvSpPr>
                <a:spLocks noChangeShapeType="1"/>
              </p:cNvSpPr>
              <p:nvPr/>
            </p:nvSpPr>
            <p:spPr bwMode="auto">
              <a:xfrm flipV="1">
                <a:off x="837" y="304"/>
                <a:ext cx="833" cy="81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5" name="Text Box 26"/>
              <p:cNvSpPr>
                <a:spLocks noChangeArrowheads="1"/>
              </p:cNvSpPr>
              <p:nvPr/>
            </p:nvSpPr>
            <p:spPr bwMode="auto">
              <a:xfrm>
                <a:off x="371" y="1286"/>
                <a:ext cx="263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1756" name="Text Box 27"/>
              <p:cNvSpPr>
                <a:spLocks noChangeArrowheads="1"/>
              </p:cNvSpPr>
              <p:nvPr/>
            </p:nvSpPr>
            <p:spPr bwMode="auto">
              <a:xfrm>
                <a:off x="371" y="-145"/>
                <a:ext cx="219" cy="3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31757" name="Text Box 28"/>
              <p:cNvSpPr>
                <a:spLocks noChangeArrowheads="1"/>
              </p:cNvSpPr>
              <p:nvPr/>
            </p:nvSpPr>
            <p:spPr bwMode="auto">
              <a:xfrm>
                <a:off x="1725" y="1391"/>
                <a:ext cx="226" cy="3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58" name="Line 25"/>
            <p:cNvSpPr>
              <a:spLocks noChangeShapeType="1"/>
            </p:cNvSpPr>
            <p:nvPr/>
          </p:nvSpPr>
          <p:spPr bwMode="auto">
            <a:xfrm flipV="1">
              <a:off x="3813" y="8402"/>
              <a:ext cx="1611" cy="12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024679" y="3697941"/>
            <a:ext cx="3689016" cy="3035307"/>
            <a:chOff x="9628" y="5825"/>
            <a:chExt cx="5812" cy="4782"/>
          </a:xfrm>
        </p:grpSpPr>
        <p:grpSp>
          <p:nvGrpSpPr>
            <p:cNvPr id="31760" name="组合 26"/>
            <p:cNvGrpSpPr/>
            <p:nvPr/>
          </p:nvGrpSpPr>
          <p:grpSpPr bwMode="auto">
            <a:xfrm>
              <a:off x="9627" y="5825"/>
              <a:ext cx="5812" cy="4782"/>
              <a:chOff x="9627" y="5826"/>
              <a:chExt cx="5814" cy="4783"/>
            </a:xfrm>
          </p:grpSpPr>
          <p:grpSp>
            <p:nvGrpSpPr>
              <p:cNvPr id="31761" name="Group 33"/>
              <p:cNvGrpSpPr/>
              <p:nvPr/>
            </p:nvGrpSpPr>
            <p:grpSpPr bwMode="auto">
              <a:xfrm>
                <a:off x="9627" y="5826"/>
                <a:ext cx="5268" cy="4783"/>
                <a:chOff x="371" y="-145"/>
                <a:chExt cx="1580" cy="1913"/>
              </a:xfrm>
            </p:grpSpPr>
            <p:sp>
              <p:nvSpPr>
                <p:cNvPr id="3176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90" y="0"/>
                  <a:ext cx="1" cy="136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63" name="Line 24"/>
                <p:cNvSpPr>
                  <a:spLocks noChangeShapeType="1"/>
                </p:cNvSpPr>
                <p:nvPr/>
              </p:nvSpPr>
              <p:spPr bwMode="auto">
                <a:xfrm>
                  <a:off x="590" y="1361"/>
                  <a:ext cx="1361" cy="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6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35" y="0"/>
                  <a:ext cx="550" cy="95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65" name="Text Box 26"/>
                <p:cNvSpPr>
                  <a:spLocks noChangeArrowheads="1"/>
                </p:cNvSpPr>
                <p:nvPr/>
              </p:nvSpPr>
              <p:spPr bwMode="auto">
                <a:xfrm>
                  <a:off x="371" y="1286"/>
                  <a:ext cx="263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31766" name="Text Box 27"/>
                <p:cNvSpPr>
                  <a:spLocks noChangeArrowheads="1"/>
                </p:cNvSpPr>
                <p:nvPr/>
              </p:nvSpPr>
              <p:spPr bwMode="auto">
                <a:xfrm>
                  <a:off x="371" y="-145"/>
                  <a:ext cx="219" cy="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31767" name="Text Box 28"/>
                <p:cNvSpPr>
                  <a:spLocks noChangeArrowheads="1"/>
                </p:cNvSpPr>
                <p:nvPr/>
              </p:nvSpPr>
              <p:spPr bwMode="auto">
                <a:xfrm>
                  <a:off x="1725" y="1391"/>
                  <a:ext cx="226" cy="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T</a:t>
                  </a:r>
                  <a:endPara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768" name="Line 25"/>
              <p:cNvSpPr>
                <a:spLocks noChangeShapeType="1"/>
              </p:cNvSpPr>
              <p:nvPr/>
            </p:nvSpPr>
            <p:spPr bwMode="auto">
              <a:xfrm flipV="1">
                <a:off x="11544" y="7420"/>
                <a:ext cx="3352" cy="161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9" name="Text Box 27"/>
              <p:cNvSpPr>
                <a:spLocks noChangeArrowheads="1"/>
              </p:cNvSpPr>
              <p:nvPr/>
            </p:nvSpPr>
            <p:spPr bwMode="auto">
              <a:xfrm>
                <a:off x="12886" y="5826"/>
                <a:ext cx="1095" cy="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  <a:r>
                  <a:rPr lang="en-US" altLang="zh-CN" sz="3300" i="1" kern="0" baseline="-25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1770" name="Text Box 27"/>
              <p:cNvSpPr>
                <a:spLocks noChangeArrowheads="1"/>
              </p:cNvSpPr>
              <p:nvPr/>
            </p:nvSpPr>
            <p:spPr bwMode="auto">
              <a:xfrm>
                <a:off x="14346" y="7494"/>
                <a:ext cx="1095" cy="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  <a:r>
                  <a:rPr lang="en-US" altLang="zh-CN" sz="3300" i="1" kern="0" baseline="-25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31771" name="Line 25"/>
            <p:cNvSpPr>
              <a:spLocks noChangeShapeType="1"/>
            </p:cNvSpPr>
            <p:nvPr/>
          </p:nvSpPr>
          <p:spPr bwMode="auto">
            <a:xfrm flipV="1">
              <a:off x="10361" y="8581"/>
              <a:ext cx="813" cy="97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2" name="Line 25"/>
            <p:cNvSpPr>
              <a:spLocks noChangeShapeType="1"/>
            </p:cNvSpPr>
            <p:nvPr/>
          </p:nvSpPr>
          <p:spPr bwMode="auto">
            <a:xfrm flipV="1">
              <a:off x="10362" y="8912"/>
              <a:ext cx="1437" cy="6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73124" y="4504304"/>
          <a:ext cx="2018249" cy="110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673100" imgH="393700" progId="Equation.3">
                  <p:embed/>
                </p:oleObj>
              </mc:Choice>
              <mc:Fallback>
                <p:oleObj name="公式" r:id="rId2" imgW="673100" imgH="393700" progId="Equation.3">
                  <p:embed/>
                  <p:pic>
                    <p:nvPicPr>
                      <p:cNvPr id="0" name="对象 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4" y="4504304"/>
                        <a:ext cx="2018249" cy="11027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文本框 14"/>
          <p:cNvSpPr txBox="1">
            <a:spLocks noChangeArrowheads="1"/>
          </p:cNvSpPr>
          <p:nvPr/>
        </p:nvSpPr>
        <p:spPr bwMode="auto">
          <a:xfrm>
            <a:off x="4608578" y="3990606"/>
            <a:ext cx="492443" cy="15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defTabSz="913765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等压线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/>
      <p:bldP spid="20488" grpId="0" bldLvl="0"/>
      <p:bldP spid="21513" grpId="0" bldLvl="0"/>
      <p:bldP spid="18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>
            <a:spLocks noChangeArrowheads="1"/>
          </p:cNvSpPr>
          <p:nvPr/>
        </p:nvSpPr>
        <p:spPr bwMode="auto">
          <a:xfrm>
            <a:off x="681026" y="1287538"/>
            <a:ext cx="6563836" cy="54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9" tIns="54420" rIns="108839" bIns="54420">
            <a:spAutoFit/>
          </a:bodyPr>
          <a:lstStyle/>
          <a:p>
            <a:pPr algn="just" defTabSz="913765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盖—吕萨克定律的说明</a:t>
            </a:r>
          </a:p>
        </p:txBody>
      </p:sp>
      <p:sp>
        <p:nvSpPr>
          <p:cNvPr id="22533" name="Text Box 11"/>
          <p:cNvSpPr>
            <a:spLocks noChangeArrowheads="1"/>
          </p:cNvSpPr>
          <p:nvPr/>
        </p:nvSpPr>
        <p:spPr bwMode="auto">
          <a:xfrm>
            <a:off x="660401" y="2092842"/>
            <a:ext cx="10621193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（1）盖·吕萨克定律是实验定律，由法国科学家盖·吕萨克通过实验发现的．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681026" y="3501014"/>
            <a:ext cx="10981369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defTabSz="913765">
              <a:spcBef>
                <a:spcPct val="2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（3）在 V/Ｔ=C 中的C与气体的种类、质量、压强有关．</a:t>
            </a:r>
          </a:p>
        </p:txBody>
      </p:sp>
      <p:sp>
        <p:nvSpPr>
          <p:cNvPr id="22535" name="Text Box 11"/>
          <p:cNvSpPr>
            <a:spLocks noChangeArrowheads="1"/>
          </p:cNvSpPr>
          <p:nvPr/>
        </p:nvSpPr>
        <p:spPr bwMode="auto">
          <a:xfrm>
            <a:off x="660400" y="2796928"/>
            <a:ext cx="10249912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（2）适用条件：某种气体质量一定，压强不变．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860321" y="4205100"/>
            <a:ext cx="10621193" cy="4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正比于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而不正比于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但Δ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正比于Δ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660401" y="4909188"/>
            <a:ext cx="10621193" cy="12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defTabSz="913765">
              <a:spcBef>
                <a:spcPct val="20000"/>
              </a:spcBef>
            </a:pP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（4）一定质量的气体发生等压变化时，升高（或降低）相同的温度，增加（或减小）的体积是相同的．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二、气体的等压变化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/>
      <p:bldP spid="22534" grpId="0" bldLvl="0"/>
      <p:bldP spid="22535" grpId="0" bldLvl="0"/>
      <p:bldP spid="22536" grpId="0" bldLvl="0"/>
      <p:bldP spid="2253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40906" y="934409"/>
            <a:ext cx="10058400" cy="157003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一定质量的气体在等容变化时，遵守查理定律</a:t>
            </a:r>
          </a:p>
          <a:p>
            <a:pPr algn="just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795" name="Group 4"/>
          <p:cNvGrpSpPr/>
          <p:nvPr/>
        </p:nvGrpSpPr>
        <p:grpSpPr bwMode="auto">
          <a:xfrm>
            <a:off x="1718369" y="4542052"/>
            <a:ext cx="5796118" cy="1380406"/>
            <a:chOff x="84" y="-18"/>
            <a:chExt cx="2738" cy="870"/>
          </a:xfrm>
        </p:grpSpPr>
        <p:pic>
          <p:nvPicPr>
            <p:cNvPr id="33796" name="Object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-18"/>
              <a:ext cx="1056" cy="8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Object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-18"/>
              <a:ext cx="864" cy="8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798" name="Text Box 7"/>
            <p:cNvSpPr>
              <a:spLocks noChangeArrowheads="1"/>
            </p:cNvSpPr>
            <p:nvPr/>
          </p:nvSpPr>
          <p:spPr bwMode="auto">
            <a:xfrm>
              <a:off x="84" y="262"/>
              <a:ext cx="1844" cy="2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913765"/>
              <a:r>
                <a:rPr lang="zh-CN" altLang="en-US" sz="18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可写成　                 　　　　　　 或</a:t>
              </a:r>
            </a:p>
          </p:txBody>
        </p:sp>
      </p:grpSp>
      <p:grpSp>
        <p:nvGrpSpPr>
          <p:cNvPr id="33799" name="Group 8"/>
          <p:cNvGrpSpPr/>
          <p:nvPr/>
        </p:nvGrpSpPr>
        <p:grpSpPr bwMode="auto">
          <a:xfrm>
            <a:off x="1786110" y="2024001"/>
            <a:ext cx="5722030" cy="1321699"/>
            <a:chOff x="116" y="0"/>
            <a:chExt cx="2703" cy="833"/>
          </a:xfrm>
        </p:grpSpPr>
        <p:pic>
          <p:nvPicPr>
            <p:cNvPr id="33800" name="Object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" y="0"/>
              <a:ext cx="1056" cy="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Object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0"/>
              <a:ext cx="864" cy="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 Box 11"/>
            <p:cNvSpPr>
              <a:spLocks noChangeArrowheads="1"/>
            </p:cNvSpPr>
            <p:nvPr/>
          </p:nvSpPr>
          <p:spPr bwMode="auto">
            <a:xfrm>
              <a:off x="116" y="239"/>
              <a:ext cx="1832" cy="2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8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可写成　                 　　　　　　 或</a:t>
              </a:r>
            </a:p>
          </p:txBody>
        </p:sp>
      </p:grpSp>
      <p:sp>
        <p:nvSpPr>
          <p:cNvPr id="33803" name="Rectangle 3"/>
          <p:cNvSpPr>
            <a:spLocks noChangeArrowheads="1"/>
          </p:cNvSpPr>
          <p:nvPr/>
        </p:nvSpPr>
        <p:spPr bwMode="auto">
          <a:xfrm>
            <a:off x="660400" y="3509895"/>
            <a:ext cx="10373672" cy="112653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一定质量的气体在等压变化时，遵守盖</a:t>
            </a:r>
            <a:r>
              <a:rPr lang="en-US" altLang="zh-CN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吕萨克定律</a:t>
            </a:r>
          </a:p>
        </p:txBody>
      </p:sp>
      <p:grpSp>
        <p:nvGrpSpPr>
          <p:cNvPr id="33804" name="组合 6"/>
          <p:cNvGrpSpPr/>
          <p:nvPr/>
        </p:nvGrpSpPr>
        <p:grpSpPr bwMode="auto">
          <a:xfrm>
            <a:off x="7625553" y="4238998"/>
            <a:ext cx="2457758" cy="2076955"/>
            <a:chOff x="2499" y="5824"/>
            <a:chExt cx="6503" cy="5017"/>
          </a:xfrm>
        </p:grpSpPr>
        <p:grpSp>
          <p:nvGrpSpPr>
            <p:cNvPr id="33805" name="Group 33"/>
            <p:cNvGrpSpPr/>
            <p:nvPr/>
          </p:nvGrpSpPr>
          <p:grpSpPr bwMode="auto">
            <a:xfrm>
              <a:off x="2499" y="5824"/>
              <a:ext cx="6503" cy="5017"/>
              <a:chOff x="196" y="-145"/>
              <a:chExt cx="1951" cy="2006"/>
            </a:xfrm>
          </p:grpSpPr>
          <p:sp>
            <p:nvSpPr>
              <p:cNvPr id="33806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7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8" name="Line 25"/>
              <p:cNvSpPr>
                <a:spLocks noChangeShapeType="1"/>
              </p:cNvSpPr>
              <p:nvPr/>
            </p:nvSpPr>
            <p:spPr bwMode="auto">
              <a:xfrm flipV="1">
                <a:off x="837" y="304"/>
                <a:ext cx="833" cy="81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09" name="Text Box 26"/>
              <p:cNvSpPr>
                <a:spLocks noChangeArrowheads="1"/>
              </p:cNvSpPr>
              <p:nvPr/>
            </p:nvSpPr>
            <p:spPr bwMode="auto">
              <a:xfrm>
                <a:off x="371" y="1286"/>
                <a:ext cx="263" cy="5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3810" name="Text Box 27"/>
              <p:cNvSpPr>
                <a:spLocks noChangeArrowheads="1"/>
              </p:cNvSpPr>
              <p:nvPr/>
            </p:nvSpPr>
            <p:spPr bwMode="auto">
              <a:xfrm>
                <a:off x="196" y="-145"/>
                <a:ext cx="219" cy="5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33811" name="Text Box 28"/>
              <p:cNvSpPr>
                <a:spLocks noChangeArrowheads="1"/>
              </p:cNvSpPr>
              <p:nvPr/>
            </p:nvSpPr>
            <p:spPr bwMode="auto">
              <a:xfrm>
                <a:off x="1922" y="1118"/>
                <a:ext cx="225" cy="5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12" name="Line 25"/>
            <p:cNvSpPr>
              <a:spLocks noChangeShapeType="1"/>
            </p:cNvSpPr>
            <p:nvPr/>
          </p:nvSpPr>
          <p:spPr bwMode="auto">
            <a:xfrm flipV="1">
              <a:off x="3813" y="8402"/>
              <a:ext cx="1611" cy="12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组合 4"/>
          <p:cNvGrpSpPr/>
          <p:nvPr/>
        </p:nvGrpSpPr>
        <p:grpSpPr bwMode="auto">
          <a:xfrm>
            <a:off x="7669981" y="1674933"/>
            <a:ext cx="2524398" cy="2084889"/>
            <a:chOff x="2752" y="5843"/>
            <a:chExt cx="6177" cy="5004"/>
          </a:xfrm>
        </p:grpSpPr>
        <p:grpSp>
          <p:nvGrpSpPr>
            <p:cNvPr id="33814" name="Group 33"/>
            <p:cNvGrpSpPr/>
            <p:nvPr/>
          </p:nvGrpSpPr>
          <p:grpSpPr bwMode="auto">
            <a:xfrm>
              <a:off x="2752" y="5843"/>
              <a:ext cx="6177" cy="5004"/>
              <a:chOff x="272" y="-145"/>
              <a:chExt cx="1853" cy="2001"/>
            </a:xfrm>
          </p:grpSpPr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6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7" name="Line 25"/>
              <p:cNvSpPr>
                <a:spLocks noChangeShapeType="1"/>
              </p:cNvSpPr>
              <p:nvPr/>
            </p:nvSpPr>
            <p:spPr bwMode="auto">
              <a:xfrm flipV="1">
                <a:off x="926" y="268"/>
                <a:ext cx="778" cy="77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818" name="Text Box 26"/>
              <p:cNvSpPr>
                <a:spLocks noChangeArrowheads="1"/>
              </p:cNvSpPr>
              <p:nvPr/>
            </p:nvSpPr>
            <p:spPr bwMode="auto">
              <a:xfrm>
                <a:off x="371" y="1285"/>
                <a:ext cx="263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3819" name="Text Box 27"/>
              <p:cNvSpPr>
                <a:spLocks noChangeArrowheads="1"/>
              </p:cNvSpPr>
              <p:nvPr/>
            </p:nvSpPr>
            <p:spPr bwMode="auto">
              <a:xfrm>
                <a:off x="272" y="-145"/>
                <a:ext cx="219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3820" name="Text Box 28"/>
              <p:cNvSpPr>
                <a:spLocks noChangeArrowheads="1"/>
              </p:cNvSpPr>
              <p:nvPr/>
            </p:nvSpPr>
            <p:spPr bwMode="auto">
              <a:xfrm>
                <a:off x="1899" y="1147"/>
                <a:ext cx="226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21" name="Line 25"/>
            <p:cNvSpPr>
              <a:spLocks noChangeShapeType="1"/>
            </p:cNvSpPr>
            <p:nvPr/>
          </p:nvSpPr>
          <p:spPr bwMode="auto">
            <a:xfrm flipV="1">
              <a:off x="3813" y="8268"/>
              <a:ext cx="1841" cy="1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09171" y="4398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8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85" name="Object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22" y="4194906"/>
            <a:ext cx="1631100" cy="912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圆角矩形 1"/>
          <p:cNvSpPr>
            <a:spLocks noChangeArrowheads="1"/>
          </p:cNvSpPr>
          <p:nvPr/>
        </p:nvSpPr>
        <p:spPr bwMode="auto">
          <a:xfrm>
            <a:off x="1973029" y="2136045"/>
            <a:ext cx="1475606" cy="585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圆角矩形 7"/>
          <p:cNvSpPr>
            <a:spLocks noChangeArrowheads="1"/>
          </p:cNvSpPr>
          <p:nvPr/>
        </p:nvSpPr>
        <p:spPr bwMode="auto">
          <a:xfrm>
            <a:off x="4167883" y="3633865"/>
            <a:ext cx="1439112" cy="6029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9" name="Text Box 4"/>
          <p:cNvSpPr>
            <a:spLocks noChangeArrowheads="1"/>
          </p:cNvSpPr>
          <p:nvPr/>
        </p:nvSpPr>
        <p:spPr bwMode="auto">
          <a:xfrm>
            <a:off x="746661" y="1130300"/>
            <a:ext cx="10772239" cy="377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某种气体在状态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时压强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2×10</a:t>
            </a:r>
            <a:r>
              <a:rPr lang="en-US" altLang="zh-CN" sz="280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体积为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1m</a:t>
            </a:r>
            <a:r>
              <a:rPr lang="en-US" altLang="zh-CN" sz="280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200K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algn="just" defTabSz="913765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它在等温过程中由状态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变为状态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的体积为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2m</a:t>
            </a:r>
            <a:r>
              <a:rPr lang="en-US" altLang="zh-CN" sz="280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的压强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algn="just" defTabSz="913765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随后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又由状态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在等容过程中变为状态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的温度为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300K,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求状态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的压强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431575" y="1795926"/>
            <a:ext cx="219869" cy="38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9" tIns="54420" rIns="108839" bIns="54420" anchor="ctr">
            <a:spAutoFit/>
          </a:bodyPr>
          <a:lstStyle/>
          <a:p>
            <a:pPr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431575" y="1795926"/>
            <a:ext cx="219869" cy="38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9" tIns="54420" rIns="108839" bIns="54420" anchor="ctr">
            <a:spAutoFit/>
          </a:bodyPr>
          <a:lstStyle/>
          <a:p>
            <a:pPr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0" y="4717785"/>
            <a:ext cx="219869" cy="38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9" tIns="54420" rIns="108839" bIns="54420" anchor="ctr">
            <a:spAutoFit/>
          </a:bodyPr>
          <a:lstStyle/>
          <a:p>
            <a:pPr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823" name="Group 51"/>
          <p:cNvGrpSpPr/>
          <p:nvPr/>
        </p:nvGrpSpPr>
        <p:grpSpPr bwMode="auto">
          <a:xfrm>
            <a:off x="2301213" y="4983527"/>
            <a:ext cx="5115747" cy="1471756"/>
            <a:chOff x="0" y="0"/>
            <a:chExt cx="2041" cy="998"/>
          </a:xfrm>
        </p:grpSpPr>
        <p:sp>
          <p:nvSpPr>
            <p:cNvPr id="34824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2041" cy="998"/>
            </a:xfrm>
            <a:prstGeom prst="rect">
              <a:avLst/>
            </a:prstGeom>
            <a:solidFill>
              <a:srgbClr val="339966">
                <a:alpha val="57999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825" name="Group 14"/>
            <p:cNvGrpSpPr/>
            <p:nvPr/>
          </p:nvGrpSpPr>
          <p:grpSpPr bwMode="auto">
            <a:xfrm>
              <a:off x="314" y="69"/>
              <a:ext cx="1563" cy="884"/>
              <a:chOff x="331" y="0"/>
              <a:chExt cx="3909" cy="2209"/>
            </a:xfrm>
          </p:grpSpPr>
          <p:grpSp>
            <p:nvGrpSpPr>
              <p:cNvPr id="34826" name="Group 15"/>
              <p:cNvGrpSpPr/>
              <p:nvPr/>
            </p:nvGrpSpPr>
            <p:grpSpPr bwMode="auto">
              <a:xfrm>
                <a:off x="1411" y="7"/>
                <a:ext cx="929" cy="1285"/>
                <a:chOff x="0" y="0"/>
                <a:chExt cx="929" cy="1285"/>
              </a:xfrm>
            </p:grpSpPr>
            <p:grpSp>
              <p:nvGrpSpPr>
                <p:cNvPr id="34827" name="Group 16"/>
                <p:cNvGrpSpPr/>
                <p:nvPr/>
              </p:nvGrpSpPr>
              <p:grpSpPr bwMode="auto">
                <a:xfrm>
                  <a:off x="0" y="0"/>
                  <a:ext cx="929" cy="1285"/>
                  <a:chOff x="0" y="0"/>
                  <a:chExt cx="929" cy="1285"/>
                </a:xfrm>
              </p:grpSpPr>
              <p:grpSp>
                <p:nvGrpSpPr>
                  <p:cNvPr id="34828" name="Group 17"/>
                  <p:cNvGrpSpPr/>
                  <p:nvPr/>
                </p:nvGrpSpPr>
                <p:grpSpPr bwMode="auto">
                  <a:xfrm>
                    <a:off x="0" y="0"/>
                    <a:ext cx="929" cy="1285"/>
                    <a:chOff x="0" y="0"/>
                    <a:chExt cx="929" cy="1285"/>
                  </a:xfrm>
                </p:grpSpPr>
                <p:sp>
                  <p:nvSpPr>
                    <p:cNvPr id="34829" name="Freeform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" y="0"/>
                      <a:ext cx="840" cy="1248"/>
                    </a:xfrm>
                    <a:custGeom>
                      <a:avLst/>
                      <a:gdLst>
                        <a:gd name="T0" fmla="*/ 0 w 840"/>
                        <a:gd name="T1" fmla="*/ 0 h 1248"/>
                        <a:gd name="T2" fmla="*/ 0 w 840"/>
                        <a:gd name="T3" fmla="*/ 1248 h 1248"/>
                        <a:gd name="T4" fmla="*/ 840 w 840"/>
                        <a:gd name="T5" fmla="*/ 1248 h 1248"/>
                        <a:gd name="T6" fmla="*/ 840 w 840"/>
                        <a:gd name="T7" fmla="*/ 0 h 1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40" h="1248">
                          <a:moveTo>
                            <a:pt x="0" y="0"/>
                          </a:moveTo>
                          <a:lnTo>
                            <a:pt x="0" y="1248"/>
                          </a:lnTo>
                          <a:lnTo>
                            <a:pt x="840" y="1248"/>
                          </a:lnTo>
                          <a:lnTo>
                            <a:pt x="8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3765"/>
                      <a:endParaRPr lang="zh-CN" altLang="en-US" sz="1800" kern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30" name="Freeform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"/>
                      <a:ext cx="929" cy="1284"/>
                    </a:xfrm>
                    <a:custGeom>
                      <a:avLst/>
                      <a:gdLst>
                        <a:gd name="T0" fmla="*/ 0 w 840"/>
                        <a:gd name="T1" fmla="*/ 0 h 1248"/>
                        <a:gd name="T2" fmla="*/ 0 w 840"/>
                        <a:gd name="T3" fmla="*/ 1248 h 1248"/>
                        <a:gd name="T4" fmla="*/ 840 w 840"/>
                        <a:gd name="T5" fmla="*/ 1248 h 1248"/>
                        <a:gd name="T6" fmla="*/ 840 w 840"/>
                        <a:gd name="T7" fmla="*/ 0 h 1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40" h="1248">
                          <a:moveTo>
                            <a:pt x="0" y="0"/>
                          </a:moveTo>
                          <a:lnTo>
                            <a:pt x="0" y="1248"/>
                          </a:lnTo>
                          <a:lnTo>
                            <a:pt x="840" y="1248"/>
                          </a:lnTo>
                          <a:lnTo>
                            <a:pt x="8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3765"/>
                      <a:endParaRPr lang="zh-CN" altLang="en-US" sz="1800" kern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831" name="Rectangle 20" descr="宽上对角线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321"/>
                    <a:ext cx="832" cy="6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4832" name="xjhhxtx20" descr="栎木"/>
                <p:cNvSpPr>
                  <a:spLocks noChangeArrowheads="1"/>
                </p:cNvSpPr>
                <p:nvPr/>
              </p:nvSpPr>
              <p:spPr bwMode="auto">
                <a:xfrm>
                  <a:off x="567" y="34"/>
                  <a:ext cx="108" cy="27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33" name="xjhhxtx20" descr="栎木"/>
                <p:cNvSpPr>
                  <a:spLocks noChangeArrowheads="1"/>
                </p:cNvSpPr>
                <p:nvPr/>
              </p:nvSpPr>
              <p:spPr bwMode="auto">
                <a:xfrm>
                  <a:off x="294" y="34"/>
                  <a:ext cx="108" cy="27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834" name="Group 23"/>
              <p:cNvGrpSpPr/>
              <p:nvPr/>
            </p:nvGrpSpPr>
            <p:grpSpPr bwMode="auto">
              <a:xfrm>
                <a:off x="331" y="0"/>
                <a:ext cx="929" cy="1285"/>
                <a:chOff x="0" y="0"/>
                <a:chExt cx="929" cy="1285"/>
              </a:xfrm>
            </p:grpSpPr>
            <p:sp>
              <p:nvSpPr>
                <p:cNvPr id="34835" name="Rectangle 24" descr="宽上对角线"/>
                <p:cNvSpPr>
                  <a:spLocks noChangeArrowheads="1"/>
                </p:cNvSpPr>
                <p:nvPr/>
              </p:nvSpPr>
              <p:spPr bwMode="auto">
                <a:xfrm>
                  <a:off x="44" y="636"/>
                  <a:ext cx="832" cy="60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4836" name="Group 25"/>
                <p:cNvGrpSpPr/>
                <p:nvPr/>
              </p:nvGrpSpPr>
              <p:grpSpPr bwMode="auto">
                <a:xfrm>
                  <a:off x="0" y="0"/>
                  <a:ext cx="929" cy="1285"/>
                  <a:chOff x="0" y="0"/>
                  <a:chExt cx="929" cy="1285"/>
                </a:xfrm>
              </p:grpSpPr>
              <p:grpSp>
                <p:nvGrpSpPr>
                  <p:cNvPr id="34837" name="Group 26"/>
                  <p:cNvGrpSpPr/>
                  <p:nvPr/>
                </p:nvGrpSpPr>
                <p:grpSpPr bwMode="auto">
                  <a:xfrm>
                    <a:off x="0" y="0"/>
                    <a:ext cx="929" cy="1285"/>
                    <a:chOff x="0" y="0"/>
                    <a:chExt cx="929" cy="1285"/>
                  </a:xfrm>
                </p:grpSpPr>
                <p:sp>
                  <p:nvSpPr>
                    <p:cNvPr id="34838" name="Freeform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" y="0"/>
                      <a:ext cx="840" cy="1248"/>
                    </a:xfrm>
                    <a:custGeom>
                      <a:avLst/>
                      <a:gdLst>
                        <a:gd name="T0" fmla="*/ 0 w 840"/>
                        <a:gd name="T1" fmla="*/ 0 h 1248"/>
                        <a:gd name="T2" fmla="*/ 0 w 840"/>
                        <a:gd name="T3" fmla="*/ 1248 h 1248"/>
                        <a:gd name="T4" fmla="*/ 840 w 840"/>
                        <a:gd name="T5" fmla="*/ 1248 h 1248"/>
                        <a:gd name="T6" fmla="*/ 840 w 840"/>
                        <a:gd name="T7" fmla="*/ 0 h 1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40" h="1248">
                          <a:moveTo>
                            <a:pt x="0" y="0"/>
                          </a:moveTo>
                          <a:lnTo>
                            <a:pt x="0" y="1248"/>
                          </a:lnTo>
                          <a:lnTo>
                            <a:pt x="840" y="1248"/>
                          </a:lnTo>
                          <a:lnTo>
                            <a:pt x="8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3765"/>
                      <a:endParaRPr lang="zh-CN" altLang="en-US" sz="1800" kern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839" name="Freeform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"/>
                      <a:ext cx="929" cy="1284"/>
                    </a:xfrm>
                    <a:custGeom>
                      <a:avLst/>
                      <a:gdLst>
                        <a:gd name="T0" fmla="*/ 0 w 840"/>
                        <a:gd name="T1" fmla="*/ 0 h 1248"/>
                        <a:gd name="T2" fmla="*/ 0 w 840"/>
                        <a:gd name="T3" fmla="*/ 1248 h 1248"/>
                        <a:gd name="T4" fmla="*/ 840 w 840"/>
                        <a:gd name="T5" fmla="*/ 1248 h 1248"/>
                        <a:gd name="T6" fmla="*/ 840 w 840"/>
                        <a:gd name="T7" fmla="*/ 0 h 12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40" h="1248">
                          <a:moveTo>
                            <a:pt x="0" y="0"/>
                          </a:moveTo>
                          <a:lnTo>
                            <a:pt x="0" y="1248"/>
                          </a:lnTo>
                          <a:lnTo>
                            <a:pt x="840" y="1248"/>
                          </a:lnTo>
                          <a:lnTo>
                            <a:pt x="84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3765"/>
                      <a:endParaRPr lang="zh-CN" altLang="en-US" sz="1800" kern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840" name="xjhhxtx20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354"/>
                    <a:ext cx="108" cy="27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841" name="xjhhxtx20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677" y="348"/>
                    <a:ext cx="108" cy="27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842" name="xjhhxtx20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173" y="357"/>
                    <a:ext cx="108" cy="27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843" name="xjhhxtx20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353" y="348"/>
                    <a:ext cx="108" cy="278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4844" name="Group 33"/>
              <p:cNvGrpSpPr/>
              <p:nvPr/>
            </p:nvGrpSpPr>
            <p:grpSpPr bwMode="auto">
              <a:xfrm>
                <a:off x="2520" y="7"/>
                <a:ext cx="929" cy="2202"/>
                <a:chOff x="0" y="0"/>
                <a:chExt cx="929" cy="2202"/>
              </a:xfrm>
            </p:grpSpPr>
            <p:sp>
              <p:nvSpPr>
                <p:cNvPr id="34845" name="xjhhxtx20" descr="栎木"/>
                <p:cNvSpPr>
                  <a:spLocks noChangeArrowheads="1"/>
                </p:cNvSpPr>
                <p:nvPr/>
              </p:nvSpPr>
              <p:spPr bwMode="auto">
                <a:xfrm>
                  <a:off x="378" y="28"/>
                  <a:ext cx="108" cy="27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46" name="xjhhxtx20" descr="栎木"/>
                <p:cNvSpPr>
                  <a:spLocks noChangeArrowheads="1"/>
                </p:cNvSpPr>
                <p:nvPr/>
              </p:nvSpPr>
              <p:spPr bwMode="auto">
                <a:xfrm>
                  <a:off x="198" y="28"/>
                  <a:ext cx="108" cy="27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47" name="xjhhxtx20" descr="栎木"/>
                <p:cNvSpPr>
                  <a:spLocks noChangeArrowheads="1"/>
                </p:cNvSpPr>
                <p:nvPr/>
              </p:nvSpPr>
              <p:spPr bwMode="auto">
                <a:xfrm>
                  <a:off x="594" y="28"/>
                  <a:ext cx="108" cy="278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4848" name="Group 37"/>
                <p:cNvGrpSpPr/>
                <p:nvPr/>
              </p:nvGrpSpPr>
              <p:grpSpPr bwMode="auto">
                <a:xfrm>
                  <a:off x="0" y="0"/>
                  <a:ext cx="929" cy="2202"/>
                  <a:chOff x="0" y="0"/>
                  <a:chExt cx="929" cy="2202"/>
                </a:xfrm>
              </p:grpSpPr>
              <p:grpSp>
                <p:nvGrpSpPr>
                  <p:cNvPr id="34849" name="Group 38"/>
                  <p:cNvGrpSpPr/>
                  <p:nvPr/>
                </p:nvGrpSpPr>
                <p:grpSpPr bwMode="auto">
                  <a:xfrm>
                    <a:off x="209" y="1320"/>
                    <a:ext cx="657" cy="882"/>
                    <a:chOff x="0" y="0"/>
                    <a:chExt cx="1017" cy="1782"/>
                  </a:xfrm>
                </p:grpSpPr>
                <p:pic>
                  <p:nvPicPr>
                    <p:cNvPr id="34850" name="Object 3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744"/>
                      <a:ext cx="1017" cy="1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34851" name="Group 40"/>
                    <p:cNvGrpSpPr/>
                    <p:nvPr/>
                  </p:nvGrpSpPr>
                  <p:grpSpPr bwMode="auto">
                    <a:xfrm>
                      <a:off x="360" y="0"/>
                      <a:ext cx="348" cy="785"/>
                      <a:chOff x="0" y="0"/>
                      <a:chExt cx="1110" cy="2496"/>
                    </a:xfrm>
                  </p:grpSpPr>
                  <p:sp>
                    <p:nvSpPr>
                      <p:cNvPr id="34852" name="Freeform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110" cy="2496"/>
                      </a:xfrm>
                      <a:custGeom>
                        <a:avLst/>
                        <a:gdLst>
                          <a:gd name="T0" fmla="*/ 1290 w 3120"/>
                          <a:gd name="T1" fmla="*/ 0 h 5798"/>
                          <a:gd name="T2" fmla="*/ 30 w 3120"/>
                          <a:gd name="T3" fmla="*/ 4836 h 5798"/>
                          <a:gd name="T4" fmla="*/ 1470 w 3120"/>
                          <a:gd name="T5" fmla="*/ 5772 h 5798"/>
                          <a:gd name="T6" fmla="*/ 3090 w 3120"/>
                          <a:gd name="T7" fmla="*/ 4836 h 5798"/>
                          <a:gd name="T8" fmla="*/ 1290 w 3120"/>
                          <a:gd name="T9" fmla="*/ 0 h 57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120" h="5798">
                            <a:moveTo>
                              <a:pt x="1290" y="0"/>
                            </a:moveTo>
                            <a:cubicBezTo>
                              <a:pt x="780" y="0"/>
                              <a:pt x="0" y="3874"/>
                              <a:pt x="30" y="4836"/>
                            </a:cubicBezTo>
                            <a:cubicBezTo>
                              <a:pt x="60" y="5798"/>
                              <a:pt x="960" y="5772"/>
                              <a:pt x="1470" y="5772"/>
                            </a:cubicBezTo>
                            <a:cubicBezTo>
                              <a:pt x="1980" y="5772"/>
                              <a:pt x="3120" y="5798"/>
                              <a:pt x="3090" y="4836"/>
                            </a:cubicBezTo>
                            <a:cubicBezTo>
                              <a:pt x="3060" y="3874"/>
                              <a:pt x="1800" y="0"/>
                              <a:pt x="1290" y="0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FFCC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3765"/>
                        <a:endParaRPr lang="zh-CN" altLang="en-US" sz="1800" kern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853" name="Freeform 42"/>
                      <p:cNvSpPr>
                        <a:spLocks noChangeArrowheads="1"/>
                      </p:cNvSpPr>
                      <p:nvPr/>
                    </p:nvSpPr>
                    <p:spPr bwMode="auto">
                      <a:xfrm rot="-10750569">
                        <a:off x="285" y="1374"/>
                        <a:ext cx="540" cy="1118"/>
                      </a:xfrm>
                      <a:custGeom>
                        <a:avLst/>
                        <a:gdLst>
                          <a:gd name="T0" fmla="*/ 930 w 1500"/>
                          <a:gd name="T1" fmla="*/ 1742 h 1768"/>
                          <a:gd name="T2" fmla="*/ 30 w 1500"/>
                          <a:gd name="T3" fmla="*/ 494 h 1768"/>
                          <a:gd name="T4" fmla="*/ 750 w 1500"/>
                          <a:gd name="T5" fmla="*/ 26 h 1768"/>
                          <a:gd name="T6" fmla="*/ 1470 w 1500"/>
                          <a:gd name="T7" fmla="*/ 338 h 1768"/>
                          <a:gd name="T8" fmla="*/ 930 w 1500"/>
                          <a:gd name="T9" fmla="*/ 1742 h 1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500" h="1768">
                            <a:moveTo>
                              <a:pt x="930" y="1742"/>
                            </a:moveTo>
                            <a:cubicBezTo>
                              <a:pt x="690" y="1768"/>
                              <a:pt x="60" y="780"/>
                              <a:pt x="30" y="494"/>
                            </a:cubicBezTo>
                            <a:cubicBezTo>
                              <a:pt x="0" y="208"/>
                              <a:pt x="510" y="52"/>
                              <a:pt x="750" y="26"/>
                            </a:cubicBezTo>
                            <a:cubicBezTo>
                              <a:pt x="990" y="0"/>
                              <a:pt x="1440" y="52"/>
                              <a:pt x="1470" y="338"/>
                            </a:cubicBezTo>
                            <a:cubicBezTo>
                              <a:pt x="1500" y="624"/>
                              <a:pt x="1170" y="1716"/>
                              <a:pt x="930" y="1742"/>
                            </a:cubicBezTo>
                            <a:close/>
                          </a:path>
                        </a:pathLst>
                      </a:cu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3765"/>
                        <a:endParaRPr lang="zh-CN" altLang="en-US" sz="1800" kern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854" name="Freeform 43"/>
                      <p:cNvSpPr>
                        <a:spLocks noChangeArrowheads="1"/>
                      </p:cNvSpPr>
                      <p:nvPr/>
                    </p:nvSpPr>
                    <p:spPr bwMode="auto">
                      <a:xfrm rot="-10750569">
                        <a:off x="360" y="1998"/>
                        <a:ext cx="360" cy="494"/>
                      </a:xfrm>
                      <a:custGeom>
                        <a:avLst/>
                        <a:gdLst>
                          <a:gd name="T0" fmla="*/ 930 w 1500"/>
                          <a:gd name="T1" fmla="*/ 1742 h 1768"/>
                          <a:gd name="T2" fmla="*/ 30 w 1500"/>
                          <a:gd name="T3" fmla="*/ 494 h 1768"/>
                          <a:gd name="T4" fmla="*/ 750 w 1500"/>
                          <a:gd name="T5" fmla="*/ 26 h 1768"/>
                          <a:gd name="T6" fmla="*/ 1470 w 1500"/>
                          <a:gd name="T7" fmla="*/ 338 h 1768"/>
                          <a:gd name="T8" fmla="*/ 930 w 1500"/>
                          <a:gd name="T9" fmla="*/ 1742 h 1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500" h="1768">
                            <a:moveTo>
                              <a:pt x="930" y="1742"/>
                            </a:moveTo>
                            <a:cubicBezTo>
                              <a:pt x="690" y="1768"/>
                              <a:pt x="60" y="780"/>
                              <a:pt x="30" y="494"/>
                            </a:cubicBezTo>
                            <a:cubicBezTo>
                              <a:pt x="0" y="208"/>
                              <a:pt x="510" y="52"/>
                              <a:pt x="750" y="26"/>
                            </a:cubicBezTo>
                            <a:cubicBezTo>
                              <a:pt x="990" y="0"/>
                              <a:pt x="1440" y="52"/>
                              <a:pt x="1470" y="338"/>
                            </a:cubicBezTo>
                            <a:cubicBezTo>
                              <a:pt x="1500" y="624"/>
                              <a:pt x="1170" y="1716"/>
                              <a:pt x="930" y="1742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9900"/>
                          </a:gs>
                          <a:gs pos="100000">
                            <a:srgbClr val="333300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913765"/>
                        <a:endParaRPr lang="zh-CN" altLang="en-US" sz="1800" kern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855" name="Group 44"/>
                  <p:cNvGrpSpPr/>
                  <p:nvPr/>
                </p:nvGrpSpPr>
                <p:grpSpPr bwMode="auto">
                  <a:xfrm>
                    <a:off x="0" y="0"/>
                    <a:ext cx="929" cy="1285"/>
                    <a:chOff x="0" y="0"/>
                    <a:chExt cx="929" cy="1285"/>
                  </a:xfrm>
                </p:grpSpPr>
                <p:grpSp>
                  <p:nvGrpSpPr>
                    <p:cNvPr id="34856" name="Group 45"/>
                    <p:cNvGrpSpPr/>
                    <p:nvPr/>
                  </p:nvGrpSpPr>
                  <p:grpSpPr bwMode="auto">
                    <a:xfrm>
                      <a:off x="0" y="0"/>
                      <a:ext cx="929" cy="1285"/>
                      <a:chOff x="0" y="0"/>
                      <a:chExt cx="929" cy="1285"/>
                    </a:xfrm>
                  </p:grpSpPr>
                  <p:sp>
                    <p:nvSpPr>
                      <p:cNvPr id="34857" name="Freeform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" y="0"/>
                        <a:ext cx="840" cy="1248"/>
                      </a:xfrm>
                      <a:custGeom>
                        <a:avLst/>
                        <a:gdLst>
                          <a:gd name="T0" fmla="*/ 0 w 840"/>
                          <a:gd name="T1" fmla="*/ 0 h 1248"/>
                          <a:gd name="T2" fmla="*/ 0 w 840"/>
                          <a:gd name="T3" fmla="*/ 1248 h 1248"/>
                          <a:gd name="T4" fmla="*/ 840 w 840"/>
                          <a:gd name="T5" fmla="*/ 1248 h 1248"/>
                          <a:gd name="T6" fmla="*/ 840 w 840"/>
                          <a:gd name="T7" fmla="*/ 0 h 12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40" h="1248">
                            <a:moveTo>
                              <a:pt x="0" y="0"/>
                            </a:moveTo>
                            <a:lnTo>
                              <a:pt x="0" y="1248"/>
                            </a:lnTo>
                            <a:lnTo>
                              <a:pt x="840" y="1248"/>
                            </a:lnTo>
                            <a:lnTo>
                              <a:pt x="84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beve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3765"/>
                        <a:endParaRPr lang="zh-CN" altLang="en-US" sz="1800" kern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858" name="Freeform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"/>
                        <a:ext cx="929" cy="1284"/>
                      </a:xfrm>
                      <a:custGeom>
                        <a:avLst/>
                        <a:gdLst>
                          <a:gd name="T0" fmla="*/ 0 w 840"/>
                          <a:gd name="T1" fmla="*/ 0 h 1248"/>
                          <a:gd name="T2" fmla="*/ 0 w 840"/>
                          <a:gd name="T3" fmla="*/ 1248 h 1248"/>
                          <a:gd name="T4" fmla="*/ 840 w 840"/>
                          <a:gd name="T5" fmla="*/ 1248 h 1248"/>
                          <a:gd name="T6" fmla="*/ 840 w 840"/>
                          <a:gd name="T7" fmla="*/ 0 h 12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40" h="1248">
                            <a:moveTo>
                              <a:pt x="0" y="0"/>
                            </a:moveTo>
                            <a:lnTo>
                              <a:pt x="0" y="1248"/>
                            </a:lnTo>
                            <a:lnTo>
                              <a:pt x="840" y="1248"/>
                            </a:lnTo>
                            <a:lnTo>
                              <a:pt x="840" y="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beve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defTabSz="913765"/>
                        <a:endParaRPr lang="zh-CN" altLang="en-US" sz="1800" kern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4859" name="Rectangle 48" descr="宽上对角线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" y="321"/>
                      <a:ext cx="832" cy="60"/>
                    </a:xfrm>
                    <a:prstGeom prst="rect">
                      <a:avLst/>
                    </a:prstGeom>
                    <a:pattFill prst="wd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pPr defTabSz="913765"/>
                      <a:endParaRPr lang="zh-CN" altLang="zh-CN" sz="1800" kern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4860" name="Text Box 49"/>
              <p:cNvSpPr>
                <a:spLocks noChangeArrowheads="1"/>
              </p:cNvSpPr>
              <p:nvPr/>
            </p:nvSpPr>
            <p:spPr bwMode="auto">
              <a:xfrm>
                <a:off x="352" y="1237"/>
                <a:ext cx="3888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802255" indent="-51625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3259455" indent="-51625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716655" indent="-51625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4173855" indent="-51625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lvl="1" algn="just" defTabSz="913765"/>
                <a:r>
                  <a:rPr lang="en-US" altLang="zh-CN" sz="2400" b="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              B                C</a:t>
                </a:r>
                <a:endParaRPr lang="en-US" altLang="zh-CN" sz="5195" b="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6674" name="圆角右箭头 2"/>
          <p:cNvSpPr>
            <a:spLocks noChangeArrowheads="1"/>
          </p:cNvSpPr>
          <p:nvPr/>
        </p:nvSpPr>
        <p:spPr bwMode="auto">
          <a:xfrm>
            <a:off x="2731950" y="1771110"/>
            <a:ext cx="921857" cy="364935"/>
          </a:xfrm>
          <a:custGeom>
            <a:avLst/>
            <a:gdLst>
              <a:gd name="T0" fmla="*/ 21600 w 21600"/>
              <a:gd name="T1" fmla="*/ 6079 h 21600"/>
              <a:gd name="T2" fmla="*/ 19469 w 21600"/>
              <a:gd name="T3" fmla="*/ 0 h 21600"/>
              <a:gd name="T4" fmla="*/ 19469 w 21600"/>
              <a:gd name="T5" fmla="*/ 4335 h 21600"/>
              <a:gd name="T6" fmla="*/ 12427 w 21600"/>
              <a:gd name="T7" fmla="*/ 4335 h 21600"/>
              <a:gd name="T8" fmla="*/ 0 w 21600"/>
              <a:gd name="T9" fmla="*/ 12158 h 21600"/>
              <a:gd name="T10" fmla="*/ 0 w 21600"/>
              <a:gd name="T11" fmla="*/ 21600 h 21600"/>
              <a:gd name="T12" fmla="*/ 3565 w 21600"/>
              <a:gd name="T13" fmla="*/ 21600 h 21600"/>
              <a:gd name="T14" fmla="*/ 3565 w 21600"/>
              <a:gd name="T15" fmla="*/ 12158 h 21600"/>
              <a:gd name="T16" fmla="*/ 12427 w 21600"/>
              <a:gd name="T17" fmla="*/ 7823 h 21600"/>
              <a:gd name="T18" fmla="*/ 19469 w 21600"/>
              <a:gd name="T19" fmla="*/ 7823 h 21600"/>
              <a:gd name="T20" fmla="*/ 19469 w 21600"/>
              <a:gd name="T21" fmla="*/ 1215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9469" y="0"/>
                </a:lnTo>
                <a:lnTo>
                  <a:pt x="19469" y="4335"/>
                </a:lnTo>
                <a:lnTo>
                  <a:pt x="12427" y="4335"/>
                </a:lnTo>
                <a:cubicBezTo>
                  <a:pt x="5564" y="4335"/>
                  <a:pt x="0" y="7837"/>
                  <a:pt x="0" y="12158"/>
                </a:cubicBezTo>
                <a:lnTo>
                  <a:pt x="0" y="21600"/>
                </a:lnTo>
                <a:lnTo>
                  <a:pt x="3565" y="21600"/>
                </a:lnTo>
                <a:lnTo>
                  <a:pt x="3565" y="12158"/>
                </a:lnTo>
                <a:cubicBezTo>
                  <a:pt x="3565" y="9764"/>
                  <a:pt x="7533" y="7823"/>
                  <a:pt x="12427" y="7823"/>
                </a:cubicBezTo>
                <a:lnTo>
                  <a:pt x="19469" y="7823"/>
                </a:lnTo>
                <a:lnTo>
                  <a:pt x="19469" y="1215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/>
          <a:lstStyle/>
          <a:p>
            <a:pPr defTabSz="913765"/>
            <a:endParaRPr lang="zh-CN" altLang="en-US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75" name="矩形 3"/>
          <p:cNvSpPr>
            <a:spLocks noChangeArrowheads="1"/>
          </p:cNvSpPr>
          <p:nvPr/>
        </p:nvSpPr>
        <p:spPr bwMode="auto">
          <a:xfrm>
            <a:off x="3652340" y="1758416"/>
            <a:ext cx="2119796" cy="3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玻意耳定律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76" name="右箭头 4"/>
          <p:cNvSpPr>
            <a:spLocks noChangeArrowheads="1"/>
          </p:cNvSpPr>
          <p:nvPr/>
        </p:nvSpPr>
        <p:spPr bwMode="auto">
          <a:xfrm>
            <a:off x="5542069" y="1913910"/>
            <a:ext cx="694963" cy="179295"/>
          </a:xfrm>
          <a:prstGeom prst="rightArrow">
            <a:avLst>
              <a:gd name="adj1" fmla="val 50000"/>
              <a:gd name="adj2" fmla="val 49600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77" name="矩形 5"/>
          <p:cNvSpPr>
            <a:spLocks noChangeArrowheads="1"/>
          </p:cNvSpPr>
          <p:nvPr/>
        </p:nvSpPr>
        <p:spPr bwMode="auto">
          <a:xfrm>
            <a:off x="6338578" y="1758416"/>
            <a:ext cx="1358064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en-US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78" name="右箭头 51"/>
          <p:cNvSpPr>
            <a:spLocks noChangeArrowheads="1"/>
          </p:cNvSpPr>
          <p:nvPr/>
        </p:nvSpPr>
        <p:spPr bwMode="auto">
          <a:xfrm>
            <a:off x="8223547" y="1956751"/>
            <a:ext cx="693376" cy="179294"/>
          </a:xfrm>
          <a:prstGeom prst="rightArrow">
            <a:avLst>
              <a:gd name="adj1" fmla="val 50000"/>
              <a:gd name="adj2" fmla="val 49487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79" name="矩形 6"/>
          <p:cNvSpPr>
            <a:spLocks noChangeArrowheads="1"/>
          </p:cNvSpPr>
          <p:nvPr/>
        </p:nvSpPr>
        <p:spPr bwMode="auto">
          <a:xfrm>
            <a:off x="9008950" y="1758416"/>
            <a:ext cx="1194558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</a:t>
            </a:r>
            <a:r>
              <a:rPr lang="en-US" altLang="zh-CN" sz="18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</a:t>
            </a:r>
          </a:p>
        </p:txBody>
      </p:sp>
      <p:sp>
        <p:nvSpPr>
          <p:cNvPr id="26680" name="圆角右箭头 55"/>
          <p:cNvSpPr>
            <a:spLocks noChangeArrowheads="1"/>
          </p:cNvSpPr>
          <p:nvPr/>
        </p:nvSpPr>
        <p:spPr bwMode="auto">
          <a:xfrm flipV="1">
            <a:off x="4689182" y="4242550"/>
            <a:ext cx="701310" cy="740977"/>
          </a:xfrm>
          <a:custGeom>
            <a:avLst/>
            <a:gdLst>
              <a:gd name="T0" fmla="*/ 21600 w 21600"/>
              <a:gd name="T1" fmla="*/ 6079 h 21600"/>
              <a:gd name="T2" fmla="*/ 17604 w 21600"/>
              <a:gd name="T3" fmla="*/ 0 h 21600"/>
              <a:gd name="T4" fmla="*/ 17604 w 21600"/>
              <a:gd name="T5" fmla="*/ 3402 h 21600"/>
              <a:gd name="T6" fmla="*/ 12427 w 21600"/>
              <a:gd name="T7" fmla="*/ 3402 h 21600"/>
              <a:gd name="T8" fmla="*/ 0 w 21600"/>
              <a:gd name="T9" fmla="*/ 12158 h 21600"/>
              <a:gd name="T10" fmla="*/ 0 w 21600"/>
              <a:gd name="T11" fmla="*/ 21600 h 21600"/>
              <a:gd name="T12" fmla="*/ 5472 w 21600"/>
              <a:gd name="T13" fmla="*/ 21600 h 21600"/>
              <a:gd name="T14" fmla="*/ 5472 w 21600"/>
              <a:gd name="T15" fmla="*/ 12158 h 21600"/>
              <a:gd name="T16" fmla="*/ 12427 w 21600"/>
              <a:gd name="T17" fmla="*/ 8756 h 21600"/>
              <a:gd name="T18" fmla="*/ 17604 w 21600"/>
              <a:gd name="T19" fmla="*/ 8756 h 21600"/>
              <a:gd name="T20" fmla="*/ 17604 w 21600"/>
              <a:gd name="T21" fmla="*/ 1215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7604" y="0"/>
                </a:lnTo>
                <a:lnTo>
                  <a:pt x="17604" y="3402"/>
                </a:lnTo>
                <a:lnTo>
                  <a:pt x="12427" y="3402"/>
                </a:lnTo>
                <a:cubicBezTo>
                  <a:pt x="5564" y="3402"/>
                  <a:pt x="0" y="7322"/>
                  <a:pt x="0" y="12158"/>
                </a:cubicBezTo>
                <a:lnTo>
                  <a:pt x="0" y="21600"/>
                </a:lnTo>
                <a:lnTo>
                  <a:pt x="5472" y="21600"/>
                </a:lnTo>
                <a:lnTo>
                  <a:pt x="5472" y="12158"/>
                </a:lnTo>
                <a:cubicBezTo>
                  <a:pt x="5472" y="10279"/>
                  <a:pt x="8586" y="8756"/>
                  <a:pt x="12427" y="8756"/>
                </a:cubicBezTo>
                <a:lnTo>
                  <a:pt x="17604" y="8756"/>
                </a:lnTo>
                <a:lnTo>
                  <a:pt x="17604" y="1215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/>
          <a:lstStyle/>
          <a:p>
            <a:pPr defTabSz="913765"/>
            <a:endParaRPr lang="zh-CN" altLang="en-US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81" name="矩形 56"/>
          <p:cNvSpPr>
            <a:spLocks noChangeArrowheads="1"/>
          </p:cNvSpPr>
          <p:nvPr/>
        </p:nvSpPr>
        <p:spPr bwMode="auto">
          <a:xfrm>
            <a:off x="5564519" y="4445601"/>
            <a:ext cx="1526380" cy="3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查理定律</a:t>
            </a:r>
            <a:endParaRPr lang="en-US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82" name="右箭头 57"/>
          <p:cNvSpPr>
            <a:spLocks noChangeArrowheads="1"/>
          </p:cNvSpPr>
          <p:nvPr/>
        </p:nvSpPr>
        <p:spPr bwMode="auto">
          <a:xfrm>
            <a:off x="7117873" y="4599508"/>
            <a:ext cx="542642" cy="185641"/>
          </a:xfrm>
          <a:prstGeom prst="rightArrow">
            <a:avLst>
              <a:gd name="adj1" fmla="val 50000"/>
              <a:gd name="adj2" fmla="val 49665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83" name="右箭头 59"/>
          <p:cNvSpPr>
            <a:spLocks noChangeArrowheads="1"/>
          </p:cNvSpPr>
          <p:nvPr/>
        </p:nvSpPr>
        <p:spPr bwMode="auto">
          <a:xfrm>
            <a:off x="9420135" y="4575708"/>
            <a:ext cx="539469" cy="209441"/>
          </a:xfrm>
          <a:prstGeom prst="rightArrow">
            <a:avLst>
              <a:gd name="adj1" fmla="val 50000"/>
              <a:gd name="adj2" fmla="val 49870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84" name="矩形 60"/>
          <p:cNvSpPr>
            <a:spLocks noChangeArrowheads="1"/>
          </p:cNvSpPr>
          <p:nvPr/>
        </p:nvSpPr>
        <p:spPr bwMode="auto">
          <a:xfrm>
            <a:off x="9959605" y="4405933"/>
            <a:ext cx="1752403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en-US" altLang="zh-CN" sz="18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18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=1.5×10</a:t>
            </a:r>
            <a:r>
              <a:rPr lang="en-US" altLang="zh-CN" sz="18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Pa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09171" y="439859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3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6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3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nimBg="1"/>
      <p:bldP spid="26630" grpId="0" bldLvl="0" animBg="1"/>
      <p:bldP spid="26674" grpId="0" bldLvl="0" animBg="1"/>
      <p:bldP spid="26675" grpId="0" bldLvl="0"/>
      <p:bldP spid="26676" grpId="0" bldLvl="0" animBg="1"/>
      <p:bldP spid="26677" grpId="0" bldLvl="0"/>
      <p:bldP spid="26678" grpId="0" bldLvl="0" animBg="1"/>
      <p:bldP spid="26679" grpId="0" bldLvl="0"/>
      <p:bldP spid="26680" grpId="0" bldLvl="0" animBg="1"/>
      <p:bldP spid="26681" grpId="0" bldLvl="0"/>
      <p:bldP spid="26682" grpId="0" bldLvl="0" animBg="1"/>
      <p:bldP spid="26683" grpId="0" bldLvl="0" animBg="1"/>
      <p:bldP spid="26684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8" name="Rectangle 4"/>
          <p:cNvSpPr>
            <a:spLocks noChangeArrowheads="1"/>
          </p:cNvSpPr>
          <p:nvPr/>
        </p:nvSpPr>
        <p:spPr bwMode="auto">
          <a:xfrm>
            <a:off x="630162" y="1024634"/>
            <a:ext cx="7552566" cy="39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在图所示的气缸中封闭着温度为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100℃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的空气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一重物用绳索经滑轮与缸中活塞相连接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重物和活塞均处于平衡状态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这时活塞离缸底的高度为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cm,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如果缸内空气变为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0℃,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defTabSz="913765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重物是上升还是下降？</a:t>
            </a:r>
          </a:p>
          <a:p>
            <a:pPr algn="just" defTabSz="913765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②这时重物将从原处移动多少厘米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defTabSz="913765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设活塞与气缸壁间无摩擦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</a:p>
        </p:txBody>
      </p:sp>
      <p:grpSp>
        <p:nvGrpSpPr>
          <p:cNvPr id="35843" name="Group 5"/>
          <p:cNvGrpSpPr/>
          <p:nvPr/>
        </p:nvGrpSpPr>
        <p:grpSpPr bwMode="auto">
          <a:xfrm>
            <a:off x="8412544" y="1149744"/>
            <a:ext cx="2946453" cy="1938915"/>
            <a:chOff x="0" y="0"/>
            <a:chExt cx="1468" cy="1588"/>
          </a:xfrm>
        </p:grpSpPr>
        <p:grpSp>
          <p:nvGrpSpPr>
            <p:cNvPr id="35844" name="Group 6"/>
            <p:cNvGrpSpPr/>
            <p:nvPr/>
          </p:nvGrpSpPr>
          <p:grpSpPr bwMode="auto">
            <a:xfrm>
              <a:off x="0" y="1542"/>
              <a:ext cx="1133" cy="46"/>
              <a:chOff x="0" y="0"/>
              <a:chExt cx="1338" cy="130"/>
            </a:xfrm>
          </p:grpSpPr>
          <p:sp>
            <p:nvSpPr>
              <p:cNvPr id="35845" name="Line 7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6" name="Line 8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7" name="Line 9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8" name="Line 10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49" name="Line 11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0" name="Line 12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1" name="Line 13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2" name="Line 14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3" name="Line 15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4" name="Line 16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5" name="Line 17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56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57" name="Group 19"/>
            <p:cNvGrpSpPr/>
            <p:nvPr/>
          </p:nvGrpSpPr>
          <p:grpSpPr bwMode="auto">
            <a:xfrm>
              <a:off x="933" y="0"/>
              <a:ext cx="535" cy="855"/>
              <a:chOff x="0" y="0"/>
              <a:chExt cx="535" cy="855"/>
            </a:xfrm>
          </p:grpSpPr>
          <p:grpSp>
            <p:nvGrpSpPr>
              <p:cNvPr id="35858" name="xjhlx8"/>
              <p:cNvGrpSpPr>
                <a:grpSpLocks noChangeAspect="1"/>
              </p:cNvGrpSpPr>
              <p:nvPr/>
            </p:nvGrpSpPr>
            <p:grpSpPr bwMode="auto">
              <a:xfrm rot="5400000">
                <a:off x="90" y="81"/>
                <a:ext cx="299" cy="214"/>
                <a:chOff x="0" y="0"/>
                <a:chExt cx="813" cy="579"/>
              </a:xfrm>
            </p:grpSpPr>
            <p:grpSp>
              <p:nvGrpSpPr>
                <p:cNvPr id="35859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233" y="0"/>
                  <a:ext cx="580" cy="579"/>
                  <a:chOff x="0" y="0"/>
                  <a:chExt cx="1440" cy="1440"/>
                </a:xfrm>
              </p:grpSpPr>
              <p:sp>
                <p:nvSpPr>
                  <p:cNvPr id="35860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E8E8E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000000"/>
                    </a:solidFill>
                    <a:bevel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861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" y="2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ln w="28575">
                    <a:solidFill>
                      <a:srgbClr val="000000"/>
                    </a:solidFill>
                    <a:bevel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862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" y="4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000000"/>
                    </a:solidFill>
                    <a:bevel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863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0" y="6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28575">
                    <a:solidFill>
                      <a:srgbClr val="000000"/>
                    </a:solidFill>
                    <a:bevel/>
                  </a:ln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864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241"/>
                  <a:ext cx="555" cy="97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2857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865" name="Freeform 27" descr="栎木"/>
              <p:cNvSpPr>
                <a:spLocks noChangeArrowheads="1"/>
              </p:cNvSpPr>
              <p:nvPr/>
            </p:nvSpPr>
            <p:spPr bwMode="auto">
              <a:xfrm>
                <a:off x="240" y="660"/>
                <a:ext cx="261" cy="195"/>
              </a:xfrm>
              <a:custGeom>
                <a:avLst/>
                <a:gdLst>
                  <a:gd name="T0" fmla="*/ 0 w 400"/>
                  <a:gd name="T1" fmla="*/ 0 h 400"/>
                  <a:gd name="T2" fmla="*/ 400 w 400"/>
                  <a:gd name="T3" fmla="*/ 0 h 400"/>
                  <a:gd name="T4" fmla="*/ 400 w 400"/>
                  <a:gd name="T5" fmla="*/ 400 h 400"/>
                  <a:gd name="T6" fmla="*/ 0 w 400"/>
                  <a:gd name="T7" fmla="*/ 400 h 400"/>
                  <a:gd name="T8" fmla="*/ 0 w 40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pPr defTabSz="913765"/>
                <a:endParaRPr lang="zh-CN" altLang="en-US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5866" name="Group 28"/>
              <p:cNvGrpSpPr/>
              <p:nvPr/>
            </p:nvGrpSpPr>
            <p:grpSpPr bwMode="auto">
              <a:xfrm flipH="1" flipV="1">
                <a:off x="0" y="0"/>
                <a:ext cx="535" cy="52"/>
                <a:chOff x="0" y="0"/>
                <a:chExt cx="1338" cy="130"/>
              </a:xfrm>
            </p:grpSpPr>
            <p:sp>
              <p:nvSpPr>
                <p:cNvPr id="3586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0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6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0" y="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6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41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1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81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601" y="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722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842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962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082" y="8"/>
                  <a:ext cx="121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203" y="8"/>
                  <a:ext cx="120" cy="1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78" name="Line 40"/>
                <p:cNvSpPr>
                  <a:spLocks noChangeShapeType="1"/>
                </p:cNvSpPr>
                <p:nvPr/>
              </p:nvSpPr>
              <p:spPr bwMode="auto">
                <a:xfrm>
                  <a:off x="23" y="0"/>
                  <a:ext cx="1315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879" name="Line 41"/>
              <p:cNvSpPr>
                <a:spLocks noChangeShapeType="1"/>
              </p:cNvSpPr>
              <p:nvPr/>
            </p:nvSpPr>
            <p:spPr bwMode="auto">
              <a:xfrm>
                <a:off x="366" y="228"/>
                <a:ext cx="1" cy="4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80" name="xjhlx8"/>
            <p:cNvGrpSpPr>
              <a:grpSpLocks noChangeAspect="1"/>
            </p:cNvGrpSpPr>
            <p:nvPr/>
          </p:nvGrpSpPr>
          <p:grpSpPr bwMode="auto">
            <a:xfrm rot="5400000">
              <a:off x="497" y="81"/>
              <a:ext cx="299" cy="214"/>
              <a:chOff x="0" y="0"/>
              <a:chExt cx="813" cy="579"/>
            </a:xfrm>
          </p:grpSpPr>
          <p:grpSp>
            <p:nvGrpSpPr>
              <p:cNvPr id="35881" name="Group 43"/>
              <p:cNvGrpSpPr>
                <a:grpSpLocks noChangeAspect="1"/>
              </p:cNvGrpSpPr>
              <p:nvPr/>
            </p:nvGrpSpPr>
            <p:grpSpPr bwMode="auto">
              <a:xfrm>
                <a:off x="233" y="0"/>
                <a:ext cx="580" cy="579"/>
                <a:chOff x="0" y="0"/>
                <a:chExt cx="1440" cy="1440"/>
              </a:xfrm>
            </p:grpSpPr>
            <p:sp>
              <p:nvSpPr>
                <p:cNvPr id="3588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E8E8E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8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00" y="2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28575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8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00" y="4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8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600" y="6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28575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88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0" y="241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2857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887" name="Group 49"/>
            <p:cNvGrpSpPr/>
            <p:nvPr/>
          </p:nvGrpSpPr>
          <p:grpSpPr bwMode="auto">
            <a:xfrm flipH="1" flipV="1">
              <a:off x="407" y="0"/>
              <a:ext cx="535" cy="52"/>
              <a:chOff x="0" y="0"/>
              <a:chExt cx="1338" cy="130"/>
            </a:xfrm>
          </p:grpSpPr>
          <p:sp>
            <p:nvSpPr>
              <p:cNvPr id="35888" name="Line 50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9" name="Line 51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0" name="Line 52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1" name="Line 53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2" name="Line 54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3" name="Line 55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4" name="Line 56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5" name="Line 57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6" name="Line 58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7" name="Line 59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8" name="Line 60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99" name="Line 61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900" name="Line 62"/>
            <p:cNvSpPr>
              <a:spLocks noChangeShapeType="1"/>
            </p:cNvSpPr>
            <p:nvPr/>
          </p:nvSpPr>
          <p:spPr bwMode="auto">
            <a:xfrm flipH="1">
              <a:off x="543" y="227"/>
              <a:ext cx="1" cy="9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901" name="Line 63"/>
            <p:cNvSpPr>
              <a:spLocks noChangeShapeType="1"/>
            </p:cNvSpPr>
            <p:nvPr/>
          </p:nvSpPr>
          <p:spPr bwMode="auto">
            <a:xfrm rot="16200000" flipH="1">
              <a:off x="941" y="-148"/>
              <a:ext cx="1" cy="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902" name="Group 64"/>
            <p:cNvGrpSpPr/>
            <p:nvPr/>
          </p:nvGrpSpPr>
          <p:grpSpPr bwMode="auto">
            <a:xfrm>
              <a:off x="226" y="907"/>
              <a:ext cx="681" cy="635"/>
              <a:chOff x="0" y="0"/>
              <a:chExt cx="1361" cy="934"/>
            </a:xfrm>
          </p:grpSpPr>
          <p:sp>
            <p:nvSpPr>
              <p:cNvPr id="35903" name="Rectangle 65" descr="宽上对角线"/>
              <p:cNvSpPr>
                <a:spLocks noChangeArrowheads="1"/>
              </p:cNvSpPr>
              <p:nvPr/>
            </p:nvSpPr>
            <p:spPr bwMode="auto">
              <a:xfrm>
                <a:off x="91" y="273"/>
                <a:ext cx="1134" cy="131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28575">
                <a:solidFill>
                  <a:srgbClr val="000000"/>
                </a:solidFill>
                <a:miter lim="800000"/>
              </a:ln>
            </p:spPr>
            <p:txBody>
              <a:bodyPr anchor="ctr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5904" name="Group 66"/>
              <p:cNvGrpSpPr/>
              <p:nvPr/>
            </p:nvGrpSpPr>
            <p:grpSpPr bwMode="auto">
              <a:xfrm>
                <a:off x="0" y="0"/>
                <a:ext cx="1361" cy="934"/>
                <a:chOff x="0" y="0"/>
                <a:chExt cx="2630" cy="1693"/>
              </a:xfrm>
            </p:grpSpPr>
            <p:grpSp>
              <p:nvGrpSpPr>
                <p:cNvPr id="35905" name="Group 67"/>
                <p:cNvGrpSpPr/>
                <p:nvPr/>
              </p:nvGrpSpPr>
              <p:grpSpPr bwMode="auto">
                <a:xfrm>
                  <a:off x="0" y="0"/>
                  <a:ext cx="2630" cy="1693"/>
                  <a:chOff x="0" y="0"/>
                  <a:chExt cx="935" cy="526"/>
                </a:xfrm>
              </p:grpSpPr>
              <p:sp>
                <p:nvSpPr>
                  <p:cNvPr id="35906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0"/>
                    <a:ext cx="935" cy="5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907" name="xjhzja25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0"/>
                    <a:ext cx="741" cy="444"/>
                  </a:xfrm>
                  <a:custGeom>
                    <a:avLst/>
                    <a:gdLst>
                      <a:gd name="T0" fmla="*/ 0 w 2420"/>
                      <a:gd name="T1" fmla="*/ 0 h 840"/>
                      <a:gd name="T2" fmla="*/ 0 w 2420"/>
                      <a:gd name="T3" fmla="*/ 840 h 840"/>
                      <a:gd name="T4" fmla="*/ 2420 w 2420"/>
                      <a:gd name="T5" fmla="*/ 840 h 840"/>
                      <a:gd name="T6" fmla="*/ 2420 w 2420"/>
                      <a:gd name="T7" fmla="*/ 0 h 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20" h="840">
                        <a:moveTo>
                          <a:pt x="0" y="0"/>
                        </a:moveTo>
                        <a:lnTo>
                          <a:pt x="0" y="840"/>
                        </a:lnTo>
                        <a:lnTo>
                          <a:pt x="2420" y="840"/>
                        </a:lnTo>
                        <a:lnTo>
                          <a:pt x="242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3765"/>
                    <a:endParaRPr lang="zh-CN" altLang="en-US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908" name="xjhzja25"/>
                  <p:cNvSpPr>
                    <a:spLocks noChangeArrowheads="1"/>
                  </p:cNvSpPr>
                  <p:nvPr/>
                </p:nvSpPr>
                <p:spPr bwMode="auto">
                  <a:xfrm>
                    <a:off x="9" y="9"/>
                    <a:ext cx="917" cy="508"/>
                  </a:xfrm>
                  <a:custGeom>
                    <a:avLst/>
                    <a:gdLst>
                      <a:gd name="T0" fmla="*/ 0 w 2420"/>
                      <a:gd name="T1" fmla="*/ 0 h 840"/>
                      <a:gd name="T2" fmla="*/ 0 w 2420"/>
                      <a:gd name="T3" fmla="*/ 840 h 840"/>
                      <a:gd name="T4" fmla="*/ 2420 w 2420"/>
                      <a:gd name="T5" fmla="*/ 840 h 840"/>
                      <a:gd name="T6" fmla="*/ 2420 w 2420"/>
                      <a:gd name="T7" fmla="*/ 0 h 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420" h="840">
                        <a:moveTo>
                          <a:pt x="0" y="0"/>
                        </a:moveTo>
                        <a:lnTo>
                          <a:pt x="0" y="840"/>
                        </a:lnTo>
                        <a:lnTo>
                          <a:pt x="2420" y="840"/>
                        </a:lnTo>
                        <a:lnTo>
                          <a:pt x="242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3765"/>
                    <a:endParaRPr lang="zh-CN" altLang="en-US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90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" y="9"/>
                    <a:ext cx="91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591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826" y="9"/>
                    <a:ext cx="91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3765"/>
                    <a:endParaRPr lang="zh-CN" altLang="zh-CN" sz="1800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911" name="Rectangle 73" descr="宽上对角线"/>
                <p:cNvSpPr>
                  <a:spLocks noChangeArrowheads="1"/>
                </p:cNvSpPr>
                <p:nvPr/>
              </p:nvSpPr>
              <p:spPr bwMode="auto">
                <a:xfrm>
                  <a:off x="45" y="46"/>
                  <a:ext cx="181" cy="1587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912" name="Rectangle 74" descr="宽上对角线"/>
                <p:cNvSpPr>
                  <a:spLocks noChangeArrowheads="1"/>
                </p:cNvSpPr>
                <p:nvPr/>
              </p:nvSpPr>
              <p:spPr bwMode="auto">
                <a:xfrm>
                  <a:off x="2358" y="46"/>
                  <a:ext cx="227" cy="1587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913" name="Rectangle 75" descr="宽上对角线"/>
                <p:cNvSpPr>
                  <a:spLocks noChangeArrowheads="1"/>
                </p:cNvSpPr>
                <p:nvPr/>
              </p:nvSpPr>
              <p:spPr bwMode="auto">
                <a:xfrm rot="-5400000">
                  <a:off x="1190" y="467"/>
                  <a:ext cx="181" cy="2132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5680" name="矩形 3"/>
          <p:cNvSpPr>
            <a:spLocks noChangeArrowheads="1"/>
          </p:cNvSpPr>
          <p:nvPr/>
        </p:nvSpPr>
        <p:spPr bwMode="auto">
          <a:xfrm>
            <a:off x="6097562" y="3702953"/>
            <a:ext cx="1777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765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温度降低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82" name="矩形 78"/>
          <p:cNvSpPr>
            <a:spLocks noChangeArrowheads="1"/>
          </p:cNvSpPr>
          <p:nvPr/>
        </p:nvSpPr>
        <p:spPr bwMode="auto">
          <a:xfrm>
            <a:off x="5737546" y="4176253"/>
            <a:ext cx="5588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3765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压强减小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故活塞下移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重物上升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25683" name="对象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64" y="3502192"/>
            <a:ext cx="1237605" cy="8472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84" name="右箭头 5"/>
          <p:cNvSpPr>
            <a:spLocks noChangeArrowheads="1"/>
          </p:cNvSpPr>
          <p:nvPr/>
        </p:nvSpPr>
        <p:spPr bwMode="auto">
          <a:xfrm>
            <a:off x="7854252" y="3824873"/>
            <a:ext cx="553749" cy="261802"/>
          </a:xfrm>
          <a:prstGeom prst="rightArrow">
            <a:avLst>
              <a:gd name="adj1" fmla="val 50000"/>
              <a:gd name="adj2" fmla="val 49804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85" name="矩形 81"/>
          <p:cNvSpPr>
            <a:spLocks noChangeArrowheads="1"/>
          </p:cNvSpPr>
          <p:nvPr/>
        </p:nvSpPr>
        <p:spPr bwMode="auto">
          <a:xfrm>
            <a:off x="8245918" y="3695020"/>
            <a:ext cx="2503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765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利用等容变化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86" name="圆角右箭头 6"/>
          <p:cNvSpPr>
            <a:spLocks noChangeArrowheads="1"/>
          </p:cNvSpPr>
          <p:nvPr/>
        </p:nvSpPr>
        <p:spPr bwMode="auto">
          <a:xfrm rot="10800000">
            <a:off x="10619581" y="4318582"/>
            <a:ext cx="560096" cy="334789"/>
          </a:xfrm>
          <a:custGeom>
            <a:avLst/>
            <a:gdLst>
              <a:gd name="T0" fmla="*/ 21600 w 21600"/>
              <a:gd name="T1" fmla="*/ 6079 h 21600"/>
              <a:gd name="T2" fmla="*/ 16200 w 21600"/>
              <a:gd name="T3" fmla="*/ 0 h 21600"/>
              <a:gd name="T4" fmla="*/ 16200 w 21600"/>
              <a:gd name="T5" fmla="*/ 2700 h 21600"/>
              <a:gd name="T6" fmla="*/ 12427 w 21600"/>
              <a:gd name="T7" fmla="*/ 2700 h 21600"/>
              <a:gd name="T8" fmla="*/ 0 w 21600"/>
              <a:gd name="T9" fmla="*/ 12158 h 21600"/>
              <a:gd name="T10" fmla="*/ 0 w 21600"/>
              <a:gd name="T11" fmla="*/ 21600 h 21600"/>
              <a:gd name="T12" fmla="*/ 6907 w 21600"/>
              <a:gd name="T13" fmla="*/ 21600 h 21600"/>
              <a:gd name="T14" fmla="*/ 6907 w 21600"/>
              <a:gd name="T15" fmla="*/ 12158 h 21600"/>
              <a:gd name="T16" fmla="*/ 12427 w 21600"/>
              <a:gd name="T17" fmla="*/ 9458 h 21600"/>
              <a:gd name="T18" fmla="*/ 16200 w 21600"/>
              <a:gd name="T19" fmla="*/ 9458 h 21600"/>
              <a:gd name="T20" fmla="*/ 16200 w 21600"/>
              <a:gd name="T21" fmla="*/ 1215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6200" y="0"/>
                </a:lnTo>
                <a:lnTo>
                  <a:pt x="16200" y="2700"/>
                </a:lnTo>
                <a:lnTo>
                  <a:pt x="12427" y="2700"/>
                </a:lnTo>
                <a:cubicBezTo>
                  <a:pt x="5564" y="2700"/>
                  <a:pt x="0" y="6934"/>
                  <a:pt x="0" y="12158"/>
                </a:cubicBezTo>
                <a:lnTo>
                  <a:pt x="0" y="21600"/>
                </a:lnTo>
                <a:lnTo>
                  <a:pt x="6907" y="21600"/>
                </a:lnTo>
                <a:lnTo>
                  <a:pt x="6907" y="12158"/>
                </a:lnTo>
                <a:cubicBezTo>
                  <a:pt x="6907" y="10667"/>
                  <a:pt x="9378" y="9458"/>
                  <a:pt x="12427" y="9458"/>
                </a:cubicBezTo>
                <a:lnTo>
                  <a:pt x="16200" y="9458"/>
                </a:lnTo>
                <a:lnTo>
                  <a:pt x="16200" y="1215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/>
          <a:lstStyle/>
          <a:p>
            <a:pPr defTabSz="913765"/>
            <a:endParaRPr lang="zh-CN" altLang="en-US" sz="1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87" name="矩形 7"/>
          <p:cNvSpPr>
            <a:spLocks noChangeArrowheads="1"/>
          </p:cNvSpPr>
          <p:nvPr/>
        </p:nvSpPr>
        <p:spPr bwMode="auto">
          <a:xfrm>
            <a:off x="6736992" y="4705731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765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等压变化</a:t>
            </a:r>
            <a:endParaRPr lang="zh-CN" altLang="en-US" sz="1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88" name="右箭头 84"/>
          <p:cNvSpPr>
            <a:spLocks noChangeArrowheads="1"/>
          </p:cNvSpPr>
          <p:nvPr/>
        </p:nvSpPr>
        <p:spPr bwMode="auto">
          <a:xfrm>
            <a:off x="8377612" y="4867571"/>
            <a:ext cx="553749" cy="260214"/>
          </a:xfrm>
          <a:prstGeom prst="rightArrow">
            <a:avLst>
              <a:gd name="adj1" fmla="val 50000"/>
              <a:gd name="adj2" fmla="val 50108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689" name="对象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54" y="4642264"/>
            <a:ext cx="1364539" cy="7980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0" name="Rectangle 10"/>
          <p:cNvSpPr>
            <a:spLocks noChangeArrowheads="1"/>
          </p:cNvSpPr>
          <p:nvPr/>
        </p:nvSpPr>
        <p:spPr bwMode="auto">
          <a:xfrm>
            <a:off x="7259007" y="5322947"/>
            <a:ext cx="234193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defTabSz="913765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i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 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≈7.3 cm</a:t>
            </a:r>
          </a:p>
        </p:txBody>
      </p:sp>
      <p:sp>
        <p:nvSpPr>
          <p:cNvPr id="25691" name="矩形 9"/>
          <p:cNvSpPr>
            <a:spLocks noChangeArrowheads="1"/>
          </p:cNvSpPr>
          <p:nvPr/>
        </p:nvSpPr>
        <p:spPr bwMode="auto">
          <a:xfrm>
            <a:off x="5329612" y="5775148"/>
            <a:ext cx="3924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765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重物上升高度</a:t>
            </a:r>
            <a:r>
              <a:rPr lang="en-US" altLang="zh-CN" sz="2000" kern="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Δ</a:t>
            </a:r>
            <a:r>
              <a:rPr lang="en-US" altLang="zh-CN" sz="2000" i="1" kern="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=10-7.3=2.7 cm</a:t>
            </a:r>
            <a:endParaRPr lang="zh-CN" altLang="en-US" sz="1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92" name="右箭头 89"/>
          <p:cNvSpPr>
            <a:spLocks noChangeArrowheads="1"/>
          </p:cNvSpPr>
          <p:nvPr/>
        </p:nvSpPr>
        <p:spPr bwMode="auto">
          <a:xfrm rot="18770870">
            <a:off x="6454564" y="5016719"/>
            <a:ext cx="456962" cy="282428"/>
          </a:xfrm>
          <a:prstGeom prst="rightArrow">
            <a:avLst>
              <a:gd name="adj1" fmla="val 50000"/>
              <a:gd name="adj2" fmla="val 49813"/>
            </a:avLst>
          </a:prstGeom>
          <a:solidFill>
            <a:schemeClr val="accent1"/>
          </a:solidFill>
          <a:ln w="25400">
            <a:solidFill>
              <a:srgbClr val="3681A6"/>
            </a:solidFill>
            <a:bevel/>
          </a:ln>
        </p:spPr>
        <p:txBody>
          <a:bodyPr anchor="ctr"/>
          <a:lstStyle/>
          <a:p>
            <a:pPr algn="ctr" defTabSz="913765"/>
            <a:endParaRPr lang="zh-CN" altLang="zh-CN" sz="1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09171" y="439859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5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5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0" grpId="0" bldLvl="0"/>
      <p:bldP spid="25682" grpId="0" bldLvl="0"/>
      <p:bldP spid="25684" grpId="0" bldLvl="0" animBg="1"/>
      <p:bldP spid="25685" grpId="0" bldLvl="0"/>
      <p:bldP spid="25686" grpId="0" bldLvl="0" animBg="1"/>
      <p:bldP spid="25687" grpId="0" bldLvl="0"/>
      <p:bldP spid="25688" grpId="0" bldLvl="0" animBg="1"/>
      <p:bldP spid="25690" grpId="0" bldLvl="0"/>
      <p:bldP spid="25691" grpId="0" bldLvl="0"/>
      <p:bldP spid="2569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>
            <a:spLocks noChangeArrowheads="1"/>
          </p:cNvSpPr>
          <p:nvPr/>
        </p:nvSpPr>
        <p:spPr bwMode="auto">
          <a:xfrm>
            <a:off x="696549" y="1756371"/>
            <a:ext cx="10632300" cy="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等容变化：一定质量的某种气体，在体积不变时，压强随温度的变化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4101" name="Group 5"/>
          <p:cNvGrpSpPr/>
          <p:nvPr/>
        </p:nvGrpSpPr>
        <p:grpSpPr bwMode="auto">
          <a:xfrm>
            <a:off x="7771062" y="4073141"/>
            <a:ext cx="3208984" cy="1721540"/>
            <a:chOff x="-219" y="48"/>
            <a:chExt cx="1702" cy="1361"/>
          </a:xfrm>
        </p:grpSpPr>
        <p:sp>
          <p:nvSpPr>
            <p:cNvPr id="19459" name="AutoShape 6"/>
            <p:cNvSpPr>
              <a:spLocks noChangeArrowheads="1"/>
            </p:cNvSpPr>
            <p:nvPr/>
          </p:nvSpPr>
          <p:spPr bwMode="auto">
            <a:xfrm rot="5400000">
              <a:off x="-92" y="-79"/>
              <a:ext cx="1361" cy="16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12700" cap="sq">
              <a:solidFill>
                <a:schemeClr val="tx1"/>
              </a:solidFill>
              <a:bevel/>
            </a:ln>
          </p:spPr>
          <p:txBody>
            <a:bodyPr rot="10800000"/>
            <a:lstStyle/>
            <a:p>
              <a:pPr algn="ctr" defTabSz="913765"/>
              <a:endParaRPr lang="zh-CN" altLang="zh-CN" sz="29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0" name="Text Box 7"/>
            <p:cNvSpPr>
              <a:spLocks noChangeArrowheads="1"/>
            </p:cNvSpPr>
            <p:nvPr/>
          </p:nvSpPr>
          <p:spPr bwMode="auto">
            <a:xfrm>
              <a:off x="123" y="261"/>
              <a:ext cx="1360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7095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猜想</a:t>
              </a:r>
              <a:endPara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04" name="Text Box 4"/>
          <p:cNvSpPr>
            <a:spLocks noChangeArrowheads="1"/>
          </p:cNvSpPr>
          <p:nvPr/>
        </p:nvSpPr>
        <p:spPr bwMode="auto">
          <a:xfrm>
            <a:off x="696549" y="3020897"/>
            <a:ext cx="10632300" cy="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在等容变化中，气体的压强与温度可能存在着什么关系呢？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/>
      <p:bldP spid="4104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占位符 2457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0400" y="1270927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图象或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图象中，靠近原点的部分要用虚线表示．这是为什么？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867" name="组合 4"/>
          <p:cNvGrpSpPr/>
          <p:nvPr/>
        </p:nvGrpSpPr>
        <p:grpSpPr bwMode="auto">
          <a:xfrm>
            <a:off x="2522835" y="2788421"/>
            <a:ext cx="2524397" cy="2084889"/>
            <a:chOff x="2752" y="5843"/>
            <a:chExt cx="6177" cy="5004"/>
          </a:xfrm>
        </p:grpSpPr>
        <p:grpSp>
          <p:nvGrpSpPr>
            <p:cNvPr id="36868" name="Group 33"/>
            <p:cNvGrpSpPr/>
            <p:nvPr/>
          </p:nvGrpSpPr>
          <p:grpSpPr bwMode="auto">
            <a:xfrm>
              <a:off x="2752" y="5843"/>
              <a:ext cx="6177" cy="5004"/>
              <a:chOff x="272" y="-145"/>
              <a:chExt cx="1853" cy="2001"/>
            </a:xfrm>
          </p:grpSpPr>
          <p:sp>
            <p:nvSpPr>
              <p:cNvPr id="36869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0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1" name="Line 25"/>
              <p:cNvSpPr>
                <a:spLocks noChangeShapeType="1"/>
              </p:cNvSpPr>
              <p:nvPr/>
            </p:nvSpPr>
            <p:spPr bwMode="auto">
              <a:xfrm flipV="1">
                <a:off x="926" y="268"/>
                <a:ext cx="778" cy="77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2" name="Text Box 26"/>
              <p:cNvSpPr>
                <a:spLocks noChangeArrowheads="1"/>
              </p:cNvSpPr>
              <p:nvPr/>
            </p:nvSpPr>
            <p:spPr bwMode="auto">
              <a:xfrm>
                <a:off x="371" y="1285"/>
                <a:ext cx="263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6873" name="Text Box 27"/>
              <p:cNvSpPr>
                <a:spLocks noChangeArrowheads="1"/>
              </p:cNvSpPr>
              <p:nvPr/>
            </p:nvSpPr>
            <p:spPr bwMode="auto">
              <a:xfrm>
                <a:off x="272" y="-145"/>
                <a:ext cx="219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6874" name="Text Box 28"/>
              <p:cNvSpPr>
                <a:spLocks noChangeArrowheads="1"/>
              </p:cNvSpPr>
              <p:nvPr/>
            </p:nvSpPr>
            <p:spPr bwMode="auto">
              <a:xfrm>
                <a:off x="1899" y="1147"/>
                <a:ext cx="226" cy="5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75" name="Line 25"/>
            <p:cNvSpPr>
              <a:spLocks noChangeShapeType="1"/>
            </p:cNvSpPr>
            <p:nvPr/>
          </p:nvSpPr>
          <p:spPr bwMode="auto">
            <a:xfrm flipV="1">
              <a:off x="3813" y="8268"/>
              <a:ext cx="1841" cy="1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76" name="组合 6"/>
          <p:cNvGrpSpPr/>
          <p:nvPr/>
        </p:nvGrpSpPr>
        <p:grpSpPr bwMode="auto">
          <a:xfrm>
            <a:off x="6886188" y="2697980"/>
            <a:ext cx="2457757" cy="2076956"/>
            <a:chOff x="2499" y="5824"/>
            <a:chExt cx="6503" cy="5017"/>
          </a:xfrm>
        </p:grpSpPr>
        <p:grpSp>
          <p:nvGrpSpPr>
            <p:cNvPr id="36877" name="Group 33"/>
            <p:cNvGrpSpPr/>
            <p:nvPr/>
          </p:nvGrpSpPr>
          <p:grpSpPr bwMode="auto">
            <a:xfrm>
              <a:off x="2499" y="5824"/>
              <a:ext cx="6503" cy="5017"/>
              <a:chOff x="196" y="-145"/>
              <a:chExt cx="1951" cy="2006"/>
            </a:xfrm>
          </p:grpSpPr>
          <p:sp>
            <p:nvSpPr>
              <p:cNvPr id="36878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79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0" name="Line 25"/>
              <p:cNvSpPr>
                <a:spLocks noChangeShapeType="1"/>
              </p:cNvSpPr>
              <p:nvPr/>
            </p:nvSpPr>
            <p:spPr bwMode="auto">
              <a:xfrm flipV="1">
                <a:off x="837" y="304"/>
                <a:ext cx="833" cy="81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81" name="Text Box 26"/>
              <p:cNvSpPr>
                <a:spLocks noChangeArrowheads="1"/>
              </p:cNvSpPr>
              <p:nvPr/>
            </p:nvSpPr>
            <p:spPr bwMode="auto">
              <a:xfrm>
                <a:off x="371" y="1286"/>
                <a:ext cx="263" cy="5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6882" name="Text Box 27"/>
              <p:cNvSpPr>
                <a:spLocks noChangeArrowheads="1"/>
              </p:cNvSpPr>
              <p:nvPr/>
            </p:nvSpPr>
            <p:spPr bwMode="auto">
              <a:xfrm>
                <a:off x="196" y="-145"/>
                <a:ext cx="219" cy="5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36883" name="Text Box 28"/>
              <p:cNvSpPr>
                <a:spLocks noChangeArrowheads="1"/>
              </p:cNvSpPr>
              <p:nvPr/>
            </p:nvSpPr>
            <p:spPr bwMode="auto">
              <a:xfrm>
                <a:off x="1922" y="1118"/>
                <a:ext cx="225" cy="5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884" name="Line 25"/>
            <p:cNvSpPr>
              <a:spLocks noChangeShapeType="1"/>
            </p:cNvSpPr>
            <p:nvPr/>
          </p:nvSpPr>
          <p:spPr bwMode="auto">
            <a:xfrm flipV="1">
              <a:off x="3813" y="8402"/>
              <a:ext cx="1611" cy="12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09171" y="4398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思考题</a:t>
            </a:r>
            <a:endParaRPr lang="zh-CN" altLang="en-US" sz="3200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5" name="组合 4"/>
          <p:cNvGrpSpPr/>
          <p:nvPr/>
        </p:nvGrpSpPr>
        <p:grpSpPr>
          <a:xfrm>
            <a:off x="5184775" y="2608580"/>
            <a:ext cx="6539230" cy="2374900"/>
            <a:chOff x="6147269" y="2844265"/>
            <a:chExt cx="5425040" cy="2076459"/>
          </a:xfrm>
        </p:grpSpPr>
        <p:grpSp>
          <p:nvGrpSpPr>
            <p:cNvPr id="17" name="组合 16"/>
            <p:cNvGrpSpPr/>
            <p:nvPr/>
          </p:nvGrpSpPr>
          <p:grpSpPr>
            <a:xfrm>
              <a:off x="6147269" y="3331609"/>
              <a:ext cx="5425040" cy="1589115"/>
              <a:chOff x="-4714868" y="2110674"/>
              <a:chExt cx="5425040" cy="1589115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lang="en-US" altLang="zh-CN">
                    <a:solidFill>
                      <a:prstClr val="white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2020.5.25</a:t>
                </a:r>
                <a:endParaRPr lang="en-US" altLang="zh-CN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425040" cy="1019959"/>
                <a:chOff x="-4714868" y="2110674"/>
                <a:chExt cx="5425040" cy="101995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282731" cy="32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520259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41892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800" b="1" dirty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3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第八章  气体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9748933" y="324651"/>
            <a:ext cx="4062342" cy="30097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890" latinLnBrk="1"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</a:t>
            </a: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版高中物理选修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04849" y="5207659"/>
            <a:ext cx="342741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Symbol" panose="05050102010706020507" pitchFamily="18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高压锅内的食物易熟</a:t>
            </a:r>
          </a:p>
        </p:txBody>
      </p:sp>
      <p:pic>
        <p:nvPicPr>
          <p:cNvPr id="16389" name="Picture 13" descr="2008321182916390eewi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64" y="2073096"/>
            <a:ext cx="4265584" cy="26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7075815" y="2042491"/>
            <a:ext cx="3650706" cy="4100133"/>
            <a:chOff x="9319" y="1837"/>
            <a:chExt cx="7641" cy="7769"/>
          </a:xfrm>
        </p:grpSpPr>
        <p:sp>
          <p:nvSpPr>
            <p:cNvPr id="20484" name="Rectangle 3"/>
            <p:cNvSpPr>
              <a:spLocks noGrp="1" noChangeArrowheads="1"/>
            </p:cNvSpPr>
            <p:nvPr/>
          </p:nvSpPr>
          <p:spPr bwMode="auto">
            <a:xfrm>
              <a:off x="9319" y="8446"/>
              <a:ext cx="7090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40055" indent="-440055"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802255" indent="-51625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3259455" indent="-51625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716655" indent="-51625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4173855" indent="-51625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6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439420" indent="-439420" algn="ctr" defTabSz="913765" eaLnBrk="0" hangingPunct="0">
                <a:spcBef>
                  <a:spcPct val="20000"/>
                </a:spcBef>
                <a:buClr>
                  <a:schemeClr val="folHlink"/>
                </a:buClr>
              </a:pPr>
              <a:r>
                <a:rPr lang="zh-CN" altLang="en-US" sz="2800" b="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打足了气的车胎在阳光下曝晒会胀破</a:t>
              </a:r>
            </a:p>
          </p:txBody>
        </p:sp>
        <p:pic>
          <p:nvPicPr>
            <p:cNvPr id="20485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" y="1837"/>
              <a:ext cx="7175" cy="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7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lum bright="-17999" contrast="52000"/>
          </a:blip>
          <a:stretch>
            <a:fillRect/>
          </a:stretch>
        </p:blipFill>
        <p:spPr>
          <a:xfrm>
            <a:off x="988857" y="1764248"/>
            <a:ext cx="4555660" cy="4093618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281042" y="1764248"/>
            <a:ext cx="4477593" cy="34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3765">
              <a:lnSpc>
                <a:spcPct val="200000"/>
              </a:lnSpc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一定质量的某种气体，保持体积不变，当温度升高时，气体的压强增大；当温度降低时，气体的压强减小。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" descr="char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749" y="1371407"/>
            <a:ext cx="2710900" cy="25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13"/>
          <p:cNvSpPr>
            <a:spLocks noChangeArrowheads="1"/>
          </p:cNvSpPr>
          <p:nvPr/>
        </p:nvSpPr>
        <p:spPr bwMode="auto">
          <a:xfrm>
            <a:off x="8879026" y="4508732"/>
            <a:ext cx="2592625" cy="6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defTabSz="913765">
              <a:spcBef>
                <a:spcPct val="50000"/>
              </a:spcBef>
            </a:pPr>
            <a:endParaRPr lang="zh-CN" altLang="zh-CN" sz="33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574866" y="1848595"/>
            <a:ext cx="8304160" cy="13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查理是法国物理学家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algn="just" defTabSz="913765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1746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日诞生于法国卢瓦雷的贝奥京西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60400" y="3069396"/>
            <a:ext cx="7264400" cy="26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大约在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1787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年，查理着手研究气体的膨胀性质，发现：</a:t>
            </a:r>
          </a:p>
          <a:p>
            <a:pPr algn="just" defTabSz="913765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对于一定质量的气体，当体积不变的时候，各种气体的压强与温度之间有线性关系</a:t>
            </a:r>
            <a:endParaRPr lang="en-US" altLang="zh-CN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8" name="矩形 3"/>
          <p:cNvSpPr>
            <a:spLocks noChangeArrowheads="1"/>
          </p:cNvSpPr>
          <p:nvPr/>
        </p:nvSpPr>
        <p:spPr bwMode="auto">
          <a:xfrm>
            <a:off x="8327800" y="4149502"/>
            <a:ext cx="2952799" cy="181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3765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查理（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Jacques-Alexandre-César Charles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1746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1823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0" y="1256058"/>
            <a:ext cx="3308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3765">
              <a:spcBef>
                <a:spcPct val="50000"/>
              </a:spcBef>
            </a:pPr>
            <a:r>
              <a:rPr lang="zh-CN" altLang="en-US" sz="4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查理定律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Text Box 37"/>
          <p:cNvSpPr>
            <a:spLocks noChangeArrowheads="1"/>
          </p:cNvSpPr>
          <p:nvPr/>
        </p:nvSpPr>
        <p:spPr bwMode="auto">
          <a:xfrm>
            <a:off x="1102252" y="4937137"/>
            <a:ext cx="4767954" cy="96945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39" tIns="54420" rIns="108839" bIns="54420">
            <a:spAutoFit/>
          </a:bodyPr>
          <a:lstStyle/>
          <a:p>
            <a:pPr algn="ctr" defTabSz="913765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右图中坐标原点的物理意义为压强为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时，其温度为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grpSp>
        <p:nvGrpSpPr>
          <p:cNvPr id="11285" name="组合 2"/>
          <p:cNvGrpSpPr/>
          <p:nvPr/>
        </p:nvGrpSpPr>
        <p:grpSpPr bwMode="auto">
          <a:xfrm>
            <a:off x="1193179" y="1719359"/>
            <a:ext cx="4460140" cy="2991834"/>
            <a:chOff x="4014" y="2984"/>
            <a:chExt cx="7026" cy="4717"/>
          </a:xfrm>
        </p:grpSpPr>
        <p:grpSp>
          <p:nvGrpSpPr>
            <p:cNvPr id="23555" name="Group 21"/>
            <p:cNvGrpSpPr/>
            <p:nvPr/>
          </p:nvGrpSpPr>
          <p:grpSpPr bwMode="auto">
            <a:xfrm>
              <a:off x="4014" y="2984"/>
              <a:ext cx="7026" cy="4717"/>
              <a:chOff x="365" y="-150"/>
              <a:chExt cx="2107" cy="1886"/>
            </a:xfrm>
          </p:grpSpPr>
          <p:sp>
            <p:nvSpPr>
              <p:cNvPr id="23556" name="Line 12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57" name="Line 13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58" name="Line 15"/>
              <p:cNvSpPr>
                <a:spLocks noChangeShapeType="1"/>
              </p:cNvSpPr>
              <p:nvPr/>
            </p:nvSpPr>
            <p:spPr bwMode="auto">
              <a:xfrm flipV="1">
                <a:off x="590" y="181"/>
                <a:ext cx="544" cy="49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rot="10800000"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59" name="Text Box 16"/>
              <p:cNvSpPr>
                <a:spLocks noChangeArrowheads="1"/>
              </p:cNvSpPr>
              <p:nvPr/>
            </p:nvSpPr>
            <p:spPr bwMode="auto">
              <a:xfrm>
                <a:off x="365" y="1219"/>
                <a:ext cx="263" cy="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23560" name="Text Box 17"/>
              <p:cNvSpPr>
                <a:spLocks noChangeArrowheads="1"/>
              </p:cNvSpPr>
              <p:nvPr/>
            </p:nvSpPr>
            <p:spPr bwMode="auto">
              <a:xfrm>
                <a:off x="382" y="-150"/>
                <a:ext cx="246" cy="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3561" name="Text Box 18"/>
              <p:cNvSpPr>
                <a:spLocks noChangeArrowheads="1"/>
              </p:cNvSpPr>
              <p:nvPr/>
            </p:nvSpPr>
            <p:spPr bwMode="auto">
              <a:xfrm>
                <a:off x="1701" y="1361"/>
                <a:ext cx="771" cy="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23562" name="Text Box 19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272" cy="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3563" name="Text Box 20"/>
              <p:cNvSpPr>
                <a:spLocks noChangeArrowheads="1"/>
              </p:cNvSpPr>
              <p:nvPr/>
            </p:nvSpPr>
            <p:spPr bwMode="auto">
              <a:xfrm>
                <a:off x="591" y="680"/>
                <a:ext cx="239" cy="3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23564" name="文本框 1"/>
            <p:cNvSpPr txBox="1">
              <a:spLocks noChangeArrowheads="1"/>
            </p:cNvSpPr>
            <p:nvPr/>
          </p:nvSpPr>
          <p:spPr bwMode="auto">
            <a:xfrm>
              <a:off x="8822" y="6933"/>
              <a:ext cx="654" cy="58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℃</a:t>
              </a: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43219" y="2511110"/>
            <a:ext cx="2453974" cy="52309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13765"/>
            <a:r>
              <a:rPr lang="en-US" altLang="zh-CN" sz="2800" i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T=t+273.15 K</a:t>
            </a:r>
          </a:p>
        </p:txBody>
      </p:sp>
      <p:sp>
        <p:nvSpPr>
          <p:cNvPr id="11" name="右箭头 10"/>
          <p:cNvSpPr/>
          <p:nvPr/>
        </p:nvSpPr>
        <p:spPr>
          <a:xfrm>
            <a:off x="4966289" y="2953792"/>
            <a:ext cx="1926222" cy="539469"/>
          </a:xfrm>
          <a:prstGeom prst="rightArrow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/>
            <a:endParaRPr lang="zh-CN" altLang="en-US" sz="1800" kern="0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 bwMode="auto">
          <a:xfrm>
            <a:off x="9289974" y="1951014"/>
            <a:ext cx="1826261" cy="2159462"/>
            <a:chOff x="1179" y="0"/>
            <a:chExt cx="863" cy="1361"/>
          </a:xfrm>
        </p:grpSpPr>
        <p:sp>
          <p:nvSpPr>
            <p:cNvPr id="23569" name="Line 24"/>
            <p:cNvSpPr>
              <a:spLocks noChangeShapeType="1"/>
            </p:cNvSpPr>
            <p:nvPr/>
          </p:nvSpPr>
          <p:spPr bwMode="auto">
            <a:xfrm>
              <a:off x="1179" y="1361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en-US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Line 25"/>
            <p:cNvSpPr>
              <a:spLocks noChangeShapeType="1"/>
            </p:cNvSpPr>
            <p:nvPr/>
          </p:nvSpPr>
          <p:spPr bwMode="auto">
            <a:xfrm flipV="1">
              <a:off x="1181" y="232"/>
              <a:ext cx="543" cy="52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1" name="Text Box 29"/>
            <p:cNvSpPr>
              <a:spLocks noChangeArrowheads="1"/>
            </p:cNvSpPr>
            <p:nvPr/>
          </p:nvSpPr>
          <p:spPr bwMode="auto">
            <a:xfrm>
              <a:off x="1770" y="45"/>
              <a:ext cx="272" cy="37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913765">
                <a:spcBef>
                  <a:spcPct val="50000"/>
                </a:spcBef>
              </a:pPr>
              <a:r>
                <a:rPr lang="en-US" altLang="zh-CN" sz="3300" i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3572" name="Text Box 30"/>
            <p:cNvSpPr>
              <a:spLocks noChangeArrowheads="1"/>
            </p:cNvSpPr>
            <p:nvPr/>
          </p:nvSpPr>
          <p:spPr bwMode="auto">
            <a:xfrm>
              <a:off x="1226" y="635"/>
              <a:ext cx="499" cy="37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913765">
                <a:spcBef>
                  <a:spcPct val="50000"/>
                </a:spcBef>
              </a:pPr>
              <a:r>
                <a:rPr lang="en-US" altLang="zh-CN" sz="3300" i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3573" name="Line 31"/>
            <p:cNvSpPr>
              <a:spLocks noChangeShapeType="1"/>
            </p:cNvSpPr>
            <p:nvPr/>
          </p:nvSpPr>
          <p:spPr bwMode="auto">
            <a:xfrm flipV="1">
              <a:off x="1180" y="0"/>
              <a:ext cx="1" cy="13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ot="10800000"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Box 32"/>
          <p:cNvSpPr>
            <a:spLocks noChangeArrowheads="1"/>
          </p:cNvSpPr>
          <p:nvPr/>
        </p:nvSpPr>
        <p:spPr bwMode="auto">
          <a:xfrm>
            <a:off x="8794933" y="4199330"/>
            <a:ext cx="1151925" cy="4615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3765">
              <a:spcBef>
                <a:spcPct val="50000"/>
              </a:spcBef>
            </a:pP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273.15</a:t>
            </a: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V="1">
            <a:off x="7965102" y="3152125"/>
            <a:ext cx="1285206" cy="958351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3765"/>
            <a:endParaRPr lang="zh-CN" altLang="zh-CN" sz="18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7463713" y="1797106"/>
            <a:ext cx="4207858" cy="2925826"/>
            <a:chOff x="11759" y="3601"/>
            <a:chExt cx="6631" cy="4610"/>
          </a:xfrm>
        </p:grpSpPr>
        <p:grpSp>
          <p:nvGrpSpPr>
            <p:cNvPr id="23577" name="组合 20"/>
            <p:cNvGrpSpPr/>
            <p:nvPr/>
          </p:nvGrpSpPr>
          <p:grpSpPr bwMode="auto">
            <a:xfrm>
              <a:off x="11788" y="3601"/>
              <a:ext cx="6603" cy="4611"/>
              <a:chOff x="11788" y="3601"/>
              <a:chExt cx="6603" cy="4611"/>
            </a:xfrm>
          </p:grpSpPr>
          <p:grpSp>
            <p:nvGrpSpPr>
              <p:cNvPr id="23578" name="组合 17"/>
              <p:cNvGrpSpPr/>
              <p:nvPr/>
            </p:nvGrpSpPr>
            <p:grpSpPr bwMode="auto">
              <a:xfrm>
                <a:off x="12547" y="3864"/>
                <a:ext cx="5844" cy="4347"/>
                <a:chOff x="12872" y="5335"/>
                <a:chExt cx="5844" cy="4347"/>
              </a:xfrm>
            </p:grpSpPr>
            <p:cxnSp>
              <p:nvCxnSpPr>
                <p:cNvPr id="3" name="直接箭头连接符 2"/>
                <p:cNvCxnSpPr/>
                <p:nvPr/>
              </p:nvCxnSpPr>
              <p:spPr>
                <a:xfrm>
                  <a:off x="12872" y="8737"/>
                  <a:ext cx="4648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8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2872" y="5335"/>
                  <a:ext cx="3" cy="340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581" name="Text Box 28"/>
                <p:cNvSpPr>
                  <a:spLocks noChangeArrowheads="1"/>
                </p:cNvSpPr>
                <p:nvPr/>
              </p:nvSpPr>
              <p:spPr bwMode="auto">
                <a:xfrm>
                  <a:off x="16598" y="8737"/>
                  <a:ext cx="2117" cy="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i="1" kern="0" dirty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T</a:t>
                  </a:r>
                  <a:r>
                    <a:rPr lang="en-US" altLang="zh-CN" sz="3300" kern="0" dirty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/K</a:t>
                  </a:r>
                </a:p>
              </p:txBody>
            </p:sp>
          </p:grpSp>
          <p:sp>
            <p:nvSpPr>
              <p:cNvPr id="23582" name="Text Box 17"/>
              <p:cNvSpPr>
                <a:spLocks noChangeArrowheads="1"/>
              </p:cNvSpPr>
              <p:nvPr/>
            </p:nvSpPr>
            <p:spPr bwMode="auto">
              <a:xfrm>
                <a:off x="11787" y="3601"/>
                <a:ext cx="820" cy="9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23583" name="Text Box 16"/>
            <p:cNvSpPr>
              <a:spLocks noChangeArrowheads="1"/>
            </p:cNvSpPr>
            <p:nvPr/>
          </p:nvSpPr>
          <p:spPr bwMode="auto">
            <a:xfrm>
              <a:off x="11759" y="7021"/>
              <a:ext cx="877" cy="9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defTabSz="913765">
                <a:spcBef>
                  <a:spcPct val="50000"/>
                </a:spcBef>
              </a:pPr>
              <a:r>
                <a:rPr lang="en-US" altLang="zh-CN" sz="33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1302" name="矩形 11301"/>
          <p:cNvSpPr>
            <a:spLocks noChangeArrowheads="1"/>
          </p:cNvSpPr>
          <p:nvPr/>
        </p:nvSpPr>
        <p:spPr bwMode="auto">
          <a:xfrm>
            <a:off x="8858399" y="1760613"/>
            <a:ext cx="347481" cy="5997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3765"/>
            <a:r>
              <a:rPr lang="en-US" altLang="zh-CN" sz="3300" i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endParaRPr lang="zh-CN" altLang="en-US" sz="1800" i="1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3" name="文本框 11302"/>
          <p:cNvSpPr txBox="1">
            <a:spLocks noChangeArrowheads="1"/>
          </p:cNvSpPr>
          <p:nvPr/>
        </p:nvSpPr>
        <p:spPr bwMode="auto">
          <a:xfrm>
            <a:off x="7863553" y="5173864"/>
            <a:ext cx="2337171" cy="5220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defTabSz="913765">
              <a:spcBef>
                <a:spcPct val="50000"/>
              </a:spcBef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热力学温度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  <p:bldP spid="11" grpId="0" bldLvl="0" animBg="1"/>
      <p:bldP spid="33" grpId="0"/>
      <p:bldP spid="11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9" y="3541528"/>
            <a:ext cx="152321" cy="21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Objec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9" y="3541528"/>
            <a:ext cx="152321" cy="21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4836525" y="3445414"/>
            <a:ext cx="578876" cy="689100"/>
          </a:xfrm>
          <a:prstGeom prst="rect">
            <a:avLst/>
          </a:prstGeom>
          <a:noFill/>
          <a:ln>
            <a:noFill/>
          </a:ln>
        </p:spPr>
        <p:txBody>
          <a:bodyPr wrap="none" lIns="108839" tIns="54420" rIns="108839" bIns="5442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10249" name="Text Box 36"/>
          <p:cNvSpPr>
            <a:spLocks noChangeArrowheads="1"/>
          </p:cNvSpPr>
          <p:nvPr/>
        </p:nvSpPr>
        <p:spPr bwMode="auto">
          <a:xfrm>
            <a:off x="660400" y="3443826"/>
            <a:ext cx="2768746" cy="685830"/>
          </a:xfrm>
          <a:prstGeom prst="rect">
            <a:avLst/>
          </a:prstGeom>
          <a:noFill/>
          <a:ln>
            <a:noFill/>
          </a:ln>
        </p:spPr>
        <p:txBody>
          <a:bodyPr lIns="108839" tIns="54420" rIns="108839" bIns="5442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en-US" altLang="zh-CN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、公式表述：</a:t>
            </a:r>
            <a:endParaRPr lang="zh-CN" altLang="en-US" sz="2800" i="1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Text Box 61"/>
          <p:cNvSpPr>
            <a:spLocks noChangeArrowheads="1"/>
          </p:cNvSpPr>
          <p:nvPr/>
        </p:nvSpPr>
        <p:spPr bwMode="auto">
          <a:xfrm>
            <a:off x="660400" y="1988633"/>
            <a:ext cx="10541859" cy="1331969"/>
          </a:xfrm>
          <a:prstGeom prst="rect">
            <a:avLst/>
          </a:prstGeom>
          <a:noFill/>
          <a:ln>
            <a:noFill/>
          </a:ln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、文字表述：一定质量的某种气体，在体积不变的情况下，压强</a:t>
            </a:r>
            <a:r>
              <a:rPr lang="zh-CN" altLang="en-US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与热力学温度</a:t>
            </a:r>
            <a:r>
              <a:rPr lang="en-US" altLang="zh-CN" sz="280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成正比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253" name="Text Box 8"/>
          <p:cNvSpPr>
            <a:spLocks noChangeArrowheads="1"/>
          </p:cNvSpPr>
          <p:nvPr/>
        </p:nvSpPr>
        <p:spPr bwMode="auto">
          <a:xfrm>
            <a:off x="660400" y="4324144"/>
            <a:ext cx="8844119" cy="689100"/>
          </a:xfrm>
          <a:prstGeom prst="rect">
            <a:avLst/>
          </a:prstGeom>
          <a:noFill/>
          <a:ln>
            <a:noFill/>
          </a:ln>
        </p:spPr>
        <p:txBody>
          <a:bodyPr lIns="108839" tIns="54420" rIns="108839" bIns="54420">
            <a:spAutoFit/>
          </a:bodyPr>
          <a:lstStyle/>
          <a:p>
            <a:pPr algn="just" defTabSz="913765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压强p与热力学温度T成正比也可以表示为另外的形式：</a:t>
            </a:r>
          </a:p>
        </p:txBody>
      </p:sp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322838" y="3619948"/>
          <a:ext cx="1367713" cy="54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8000" imgH="203200" progId="Equation.KSEE3">
                  <p:embed/>
                </p:oleObj>
              </mc:Choice>
              <mc:Fallback>
                <p:oleObj r:id="rId3" imgW="508000" imgH="203200" progId="Equation.KSEE3">
                  <p:embed/>
                  <p:pic>
                    <p:nvPicPr>
                      <p:cNvPr id="0" name="对象 2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838" y="3619948"/>
                        <a:ext cx="1367713" cy="5474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52075" y="3347040"/>
          <a:ext cx="1197939" cy="109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31800" imgH="393700" progId="Equation.KSEE3">
                  <p:embed/>
                </p:oleObj>
              </mc:Choice>
              <mc:Fallback>
                <p:oleObj r:id="rId5" imgW="431800" imgH="393700" progId="Equation.KSEE3">
                  <p:embed/>
                  <p:pic>
                    <p:nvPicPr>
                      <p:cNvPr id="0" name="对象 3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075" y="3347040"/>
                        <a:ext cx="1197939" cy="10932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4"/>
          <p:cNvSpPr>
            <a:spLocks noChangeArrowheads="1"/>
          </p:cNvSpPr>
          <p:nvPr/>
        </p:nvSpPr>
        <p:spPr bwMode="auto">
          <a:xfrm>
            <a:off x="660400" y="1300552"/>
            <a:ext cx="2173743" cy="661643"/>
          </a:xfrm>
          <a:prstGeom prst="rect">
            <a:avLst/>
          </a:prstGeom>
          <a:noFill/>
          <a:ln>
            <a:noFill/>
          </a:ln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3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查理定律</a:t>
            </a:r>
            <a:endParaRPr lang="zh-CN" altLang="en-US" sz="4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322838" y="5096469"/>
            <a:ext cx="3687429" cy="1140819"/>
            <a:chOff x="5616" y="7261"/>
            <a:chExt cx="5810" cy="1796"/>
          </a:xfrm>
          <a:noFill/>
        </p:grpSpPr>
        <p:sp>
          <p:nvSpPr>
            <p:cNvPr id="24588" name="Rectangle 11"/>
            <p:cNvSpPr>
              <a:spLocks noChangeArrowheads="1"/>
            </p:cNvSpPr>
            <p:nvPr/>
          </p:nvSpPr>
          <p:spPr bwMode="auto">
            <a:xfrm>
              <a:off x="7999" y="7564"/>
              <a:ext cx="912" cy="11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39" tIns="54420" rIns="108839" bIns="54420">
              <a:spAutoFit/>
            </a:bodyPr>
            <a:lstStyle/>
            <a:p>
              <a:pPr defTabSz="913765">
                <a:lnSpc>
                  <a:spcPct val="150000"/>
                </a:lnSpc>
              </a:pPr>
              <a:r>
                <a:rPr lang="zh-CN" altLang="en-US" sz="2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graphicFrame>
          <p:nvGraphicFramePr>
            <p:cNvPr id="24589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616" y="7261"/>
            <a:ext cx="2269" cy="1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545465" imgH="431800" progId="Equation.KSEE3">
                    <p:embed/>
                  </p:oleObj>
                </mc:Choice>
                <mc:Fallback>
                  <p:oleObj r:id="rId7" imgW="545465" imgH="431800" progId="Equation.KSEE3">
                    <p:embed/>
                    <p:pic>
                      <p:nvPicPr>
                        <p:cNvPr id="0" name="对象 6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6" y="7261"/>
                          <a:ext cx="2269" cy="17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0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9192" y="7261"/>
            <a:ext cx="2234" cy="1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546100" imgH="431800" progId="Equation.3">
                    <p:embed/>
                  </p:oleObj>
                </mc:Choice>
                <mc:Fallback>
                  <p:oleObj r:id="rId9" imgW="546100" imgH="431800" progId="Equation.3">
                    <p:embed/>
                    <p:pic>
                      <p:nvPicPr>
                        <p:cNvPr id="0" name="对象 8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2" y="7261"/>
                          <a:ext cx="2234" cy="17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 bldLvl="0"/>
      <p:bldP spid="10250" grpId="0" bldLvl="0"/>
      <p:bldP spid="1025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193223" y="2009819"/>
            <a:ext cx="11325677" cy="12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buClr>
                <a:schemeClr val="folHlink"/>
              </a:buClr>
            </a:pP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①图线上每一个点表示气体一个确定的状态，同一根等容线上各状态的体积相同</a:t>
            </a:r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17937" y="3086975"/>
            <a:ext cx="11313320" cy="123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buClr>
                <a:schemeClr val="folHlink"/>
              </a:buClr>
            </a:pP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②不同体积下的等容线，斜率越大，体积越小（同一温度下，压强大的体积小）如图所示，V</a:t>
            </a:r>
            <a:r>
              <a:rPr lang="zh-CN" altLang="en-US" sz="2800" b="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&lt;V</a:t>
            </a:r>
            <a:r>
              <a:rPr lang="zh-CN" altLang="en-US" sz="2800" b="0" kern="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endParaRPr lang="en-US" altLang="zh-CN" sz="28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36"/>
          <p:cNvSpPr>
            <a:spLocks noChangeArrowheads="1"/>
          </p:cNvSpPr>
          <p:nvPr/>
        </p:nvSpPr>
        <p:spPr bwMode="auto">
          <a:xfrm>
            <a:off x="660400" y="1443091"/>
            <a:ext cx="2768745" cy="6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、图象表述：</a:t>
            </a:r>
            <a:endParaRPr lang="zh-CN" altLang="en-US" sz="2800" i="1" kern="0" baseline="-25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Text Box 4"/>
          <p:cNvSpPr>
            <a:spLocks noChangeArrowheads="1"/>
          </p:cNvSpPr>
          <p:nvPr/>
        </p:nvSpPr>
        <p:spPr bwMode="auto">
          <a:xfrm>
            <a:off x="660400" y="1128561"/>
            <a:ext cx="2173743" cy="54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查理定律</a:t>
            </a:r>
            <a:endParaRPr lang="zh-CN" altLang="en-US" sz="36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442657" y="4010223"/>
            <a:ext cx="0" cy="2294330"/>
          </a:xfrm>
          <a:prstGeom prst="line">
            <a:avLst/>
          </a:prstGeom>
          <a:ln w="508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 bwMode="auto">
          <a:xfrm>
            <a:off x="2336762" y="4090550"/>
            <a:ext cx="3545003" cy="2837565"/>
            <a:chOff x="2765" y="6157"/>
            <a:chExt cx="5584" cy="4470"/>
          </a:xfrm>
        </p:grpSpPr>
        <p:grpSp>
          <p:nvGrpSpPr>
            <p:cNvPr id="25608" name="Group 33"/>
            <p:cNvGrpSpPr/>
            <p:nvPr/>
          </p:nvGrpSpPr>
          <p:grpSpPr bwMode="auto">
            <a:xfrm>
              <a:off x="2765" y="6157"/>
              <a:ext cx="5584" cy="4470"/>
              <a:chOff x="276" y="-19"/>
              <a:chExt cx="1675" cy="1787"/>
            </a:xfrm>
          </p:grpSpPr>
          <p:sp>
            <p:nvSpPr>
              <p:cNvPr id="25609" name="Line 23"/>
              <p:cNvSpPr>
                <a:spLocks noChangeShapeType="1"/>
              </p:cNvSpPr>
              <p:nvPr/>
            </p:nvSpPr>
            <p:spPr bwMode="auto">
              <a:xfrm flipV="1">
                <a:off x="590" y="0"/>
                <a:ext cx="1" cy="136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0" name="Line 24"/>
              <p:cNvSpPr>
                <a:spLocks noChangeShapeType="1"/>
              </p:cNvSpPr>
              <p:nvPr/>
            </p:nvSpPr>
            <p:spPr bwMode="auto">
              <a:xfrm>
                <a:off x="590" y="1361"/>
                <a:ext cx="1361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1" name="Line 25"/>
              <p:cNvSpPr>
                <a:spLocks noChangeShapeType="1"/>
              </p:cNvSpPr>
              <p:nvPr/>
            </p:nvSpPr>
            <p:spPr bwMode="auto">
              <a:xfrm flipV="1">
                <a:off x="926" y="268"/>
                <a:ext cx="778" cy="77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2" name="Text Box 26"/>
              <p:cNvSpPr>
                <a:spLocks noChangeArrowheads="1"/>
              </p:cNvSpPr>
              <p:nvPr/>
            </p:nvSpPr>
            <p:spPr bwMode="auto">
              <a:xfrm>
                <a:off x="371" y="1286"/>
                <a:ext cx="263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25613" name="Text Box 27"/>
              <p:cNvSpPr>
                <a:spLocks noChangeArrowheads="1"/>
              </p:cNvSpPr>
              <p:nvPr/>
            </p:nvSpPr>
            <p:spPr bwMode="auto">
              <a:xfrm>
                <a:off x="276" y="-19"/>
                <a:ext cx="272" cy="3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5614" name="Text Box 28"/>
              <p:cNvSpPr>
                <a:spLocks noChangeArrowheads="1"/>
              </p:cNvSpPr>
              <p:nvPr/>
            </p:nvSpPr>
            <p:spPr bwMode="auto">
              <a:xfrm>
                <a:off x="1725" y="1391"/>
                <a:ext cx="226" cy="3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T</a:t>
                </a:r>
                <a:endParaRPr lang="en-US" altLang="zh-CN" sz="33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15" name="Line 25"/>
            <p:cNvSpPr>
              <a:spLocks noChangeShapeType="1"/>
            </p:cNvSpPr>
            <p:nvPr/>
          </p:nvSpPr>
          <p:spPr bwMode="auto">
            <a:xfrm flipV="1">
              <a:off x="3813" y="8268"/>
              <a:ext cx="1841" cy="1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6691922" y="3880116"/>
            <a:ext cx="3457361" cy="2871210"/>
            <a:chOff x="9627" y="5825"/>
            <a:chExt cx="5448" cy="4523"/>
          </a:xfrm>
        </p:grpSpPr>
        <p:grpSp>
          <p:nvGrpSpPr>
            <p:cNvPr id="25617" name="组合 26"/>
            <p:cNvGrpSpPr/>
            <p:nvPr/>
          </p:nvGrpSpPr>
          <p:grpSpPr bwMode="auto">
            <a:xfrm>
              <a:off x="9627" y="5825"/>
              <a:ext cx="5448" cy="4523"/>
              <a:chOff x="9627" y="5826"/>
              <a:chExt cx="5449" cy="4523"/>
            </a:xfrm>
          </p:grpSpPr>
          <p:grpSp>
            <p:nvGrpSpPr>
              <p:cNvPr id="25618" name="Group 33"/>
              <p:cNvGrpSpPr/>
              <p:nvPr/>
            </p:nvGrpSpPr>
            <p:grpSpPr bwMode="auto">
              <a:xfrm>
                <a:off x="9627" y="5826"/>
                <a:ext cx="5268" cy="4523"/>
                <a:chOff x="371" y="-145"/>
                <a:chExt cx="1580" cy="1809"/>
              </a:xfrm>
            </p:grpSpPr>
            <p:sp>
              <p:nvSpPr>
                <p:cNvPr id="256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90" y="0"/>
                  <a:ext cx="1" cy="136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20" name="Line 24"/>
                <p:cNvSpPr>
                  <a:spLocks noChangeShapeType="1"/>
                </p:cNvSpPr>
                <p:nvPr/>
              </p:nvSpPr>
              <p:spPr bwMode="auto">
                <a:xfrm>
                  <a:off x="590" y="1361"/>
                  <a:ext cx="1361" cy="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2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908" y="-63"/>
                  <a:ext cx="489" cy="87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765"/>
                  <a:endParaRPr lang="zh-CN" altLang="zh-CN" sz="18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22" name="Text Box 26"/>
                <p:cNvSpPr>
                  <a:spLocks noChangeArrowheads="1"/>
                </p:cNvSpPr>
                <p:nvPr/>
              </p:nvSpPr>
              <p:spPr bwMode="auto">
                <a:xfrm>
                  <a:off x="371" y="1286"/>
                  <a:ext cx="263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kern="0" dirty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25623" name="Text Box 27"/>
                <p:cNvSpPr>
                  <a:spLocks noChangeArrowheads="1"/>
                </p:cNvSpPr>
                <p:nvPr/>
              </p:nvSpPr>
              <p:spPr bwMode="auto">
                <a:xfrm>
                  <a:off x="371" y="-145"/>
                  <a:ext cx="219" cy="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i="1" kern="0" dirty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5624" name="Text Box 28"/>
                <p:cNvSpPr>
                  <a:spLocks noChangeArrowheads="1"/>
                </p:cNvSpPr>
                <p:nvPr/>
              </p:nvSpPr>
              <p:spPr bwMode="auto">
                <a:xfrm>
                  <a:off x="1635" y="989"/>
                  <a:ext cx="226" cy="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3765">
                    <a:spcBef>
                      <a:spcPct val="50000"/>
                    </a:spcBef>
                  </a:pPr>
                  <a:r>
                    <a:rPr lang="en-US" altLang="zh-CN" sz="3300" i="1" kern="0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T</a:t>
                  </a:r>
                  <a:endParaRPr lang="en-US" altLang="zh-CN" sz="3300" kern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 flipV="1">
                <a:off x="11763" y="7363"/>
                <a:ext cx="2804" cy="14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3765"/>
                <a:endParaRPr lang="zh-CN" altLang="zh-CN" sz="18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6" name="Text Box 27"/>
              <p:cNvSpPr>
                <a:spLocks noChangeArrowheads="1"/>
              </p:cNvSpPr>
              <p:nvPr/>
            </p:nvSpPr>
            <p:spPr bwMode="auto">
              <a:xfrm>
                <a:off x="12886" y="5826"/>
                <a:ext cx="1095" cy="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V</a:t>
                </a:r>
                <a:r>
                  <a:rPr lang="en-US" altLang="zh-CN" sz="3300" i="1" kern="0" baseline="-250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5627" name="Text Box 27"/>
              <p:cNvSpPr>
                <a:spLocks noChangeArrowheads="1"/>
              </p:cNvSpPr>
              <p:nvPr/>
            </p:nvSpPr>
            <p:spPr bwMode="auto">
              <a:xfrm>
                <a:off x="13981" y="7460"/>
                <a:ext cx="1095" cy="9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defTabSz="913765">
                  <a:spcBef>
                    <a:spcPct val="50000"/>
                  </a:spcBef>
                </a:pPr>
                <a:r>
                  <a:rPr lang="en-US" altLang="zh-CN" sz="3300" i="1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V</a:t>
                </a:r>
                <a:r>
                  <a:rPr lang="en-US" altLang="zh-CN" sz="3300" i="1" kern="0" baseline="-250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 flipV="1">
              <a:off x="10358" y="7979"/>
              <a:ext cx="1248" cy="16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9" name="Line 25"/>
            <p:cNvSpPr>
              <a:spLocks noChangeShapeType="1"/>
            </p:cNvSpPr>
            <p:nvPr/>
          </p:nvSpPr>
          <p:spPr bwMode="auto">
            <a:xfrm flipV="1">
              <a:off x="10361" y="8076"/>
              <a:ext cx="2803" cy="14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/>
              <a:endParaRPr lang="zh-CN" altLang="zh-CN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5630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243210" y="4495970"/>
          <a:ext cx="114240" cy="21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43200" imgH="5181600" progId="Equation.KSEE3">
                  <p:embed/>
                </p:oleObj>
              </mc:Choice>
              <mc:Fallback>
                <p:oleObj r:id="rId2" imgW="2743200" imgH="5181600" progId="Equation.KSEE3">
                  <p:embed/>
                  <p:pic>
                    <p:nvPicPr>
                      <p:cNvPr id="0" name="对象 4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210" y="4495970"/>
                        <a:ext cx="114240" cy="21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09171" y="4765479"/>
          <a:ext cx="1834195" cy="109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60400" imgH="393700" progId="Equation.3">
                  <p:embed/>
                </p:oleObj>
              </mc:Choice>
              <mc:Fallback>
                <p:oleObj r:id="rId4" imgW="660400" imgH="393700" progId="Equation.3">
                  <p:embed/>
                  <p:pic>
                    <p:nvPicPr>
                      <p:cNvPr id="0" name="对象 5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71" y="4765479"/>
                        <a:ext cx="1834195" cy="10932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5" name="矩形 13344"/>
          <p:cNvSpPr>
            <a:spLocks noChangeArrowheads="1"/>
          </p:cNvSpPr>
          <p:nvPr/>
        </p:nvSpPr>
        <p:spPr bwMode="auto">
          <a:xfrm>
            <a:off x="3926331" y="4415168"/>
            <a:ext cx="583896" cy="9224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3765"/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等容线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9171" y="43985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/>
      <p:bldP spid="9224" grpId="0" bldLvl="0"/>
      <p:bldP spid="1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1"/>
          <p:cNvSpPr>
            <a:spLocks noChangeArrowheads="1"/>
          </p:cNvSpPr>
          <p:nvPr/>
        </p:nvSpPr>
        <p:spPr bwMode="auto">
          <a:xfrm>
            <a:off x="660400" y="1989709"/>
            <a:ext cx="10532339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（1）查理定律是实验定律，由法国科学家查理通过实验发现的．</a:t>
            </a:r>
          </a:p>
        </p:txBody>
      </p:sp>
      <p:sp>
        <p:nvSpPr>
          <p:cNvPr id="26626" name="Text Box 4"/>
          <p:cNvSpPr>
            <a:spLocks noChangeArrowheads="1"/>
          </p:cNvSpPr>
          <p:nvPr/>
        </p:nvSpPr>
        <p:spPr bwMode="auto">
          <a:xfrm>
            <a:off x="660400" y="1188455"/>
            <a:ext cx="3571603" cy="6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3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查理定律的说明</a:t>
            </a:r>
            <a:endParaRPr lang="zh-CN" altLang="en-US" sz="4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668333" y="3338381"/>
            <a:ext cx="10261019" cy="71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（3）在</a:t>
            </a:r>
            <a:r>
              <a:rPr lang="en-US" altLang="zh-CN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p/T=C</a:t>
            </a: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中的</a:t>
            </a:r>
            <a:r>
              <a:rPr lang="en-US" altLang="zh-CN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与气体的种类、质量、体积有关．</a:t>
            </a:r>
          </a:p>
        </p:txBody>
      </p:sp>
      <p:sp>
        <p:nvSpPr>
          <p:cNvPr id="11271" name="Text Box 11"/>
          <p:cNvSpPr>
            <a:spLocks noChangeArrowheads="1"/>
          </p:cNvSpPr>
          <p:nvPr/>
        </p:nvSpPr>
        <p:spPr bwMode="auto">
          <a:xfrm>
            <a:off x="668333" y="2694192"/>
            <a:ext cx="10530753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9" tIns="54420" rIns="108839" bIns="54420">
            <a:spAutoFit/>
          </a:bodyPr>
          <a:lstStyle/>
          <a:p>
            <a:pPr algn="just" defTabSz="913765"/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（2）适用条件：某种气体质量一定，体积不变．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660400" y="5045642"/>
            <a:ext cx="10518059" cy="108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（4）一定质量的气体在等容时，升高（或降低）相同的温度，所增加（或减小）的压强是相同的．</a:t>
            </a:r>
          </a:p>
        </p:txBody>
      </p:sp>
      <p:sp>
        <p:nvSpPr>
          <p:cNvPr id="11274" name="Rectangle 3"/>
          <p:cNvSpPr>
            <a:spLocks noChangeArrowheads="1"/>
          </p:cNvSpPr>
          <p:nvPr/>
        </p:nvSpPr>
        <p:spPr bwMode="auto">
          <a:xfrm>
            <a:off x="917440" y="3920691"/>
            <a:ext cx="10261019" cy="1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0055" indent="-440055"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022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594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7166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73855" indent="-5162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39420" indent="-439420" algn="just" defTabSz="913765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与热力学温度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成正比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不与摄氏温度成正比，但压强的变化Δ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与摄氏温度Δ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的变化成正比．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171" y="439859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一、气体的等容变化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  <p:bldP spid="11270" grpId="0" bldLvl="0"/>
      <p:bldP spid="11271" grpId="0" bldLvl="0"/>
      <p:bldP spid="11272" grpId="0" bldLvl="0"/>
      <p:bldP spid="1127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20,&quot;width&quot;:808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87.4992125984254,&quot;width&quot;:7582.4992125984254}"/>
</p:tagLst>
</file>

<file path=ppt/theme/theme1.xml><?xml version="1.0" encoding="utf-8"?>
<a:theme xmlns:a="http://schemas.openxmlformats.org/drawingml/2006/main" name="办公资源网：www.bangongziyuan.com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宽屏</PresentationFormat>
  <Paragraphs>155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Calibri Light</vt:lpstr>
      <vt:lpstr>Symbol</vt:lpstr>
      <vt:lpstr>Wingdings</vt:lpstr>
      <vt:lpstr>办公资源网：www.bangongziyuan.com</vt:lpstr>
      <vt:lpstr>Equation.KSEE3</vt:lpstr>
      <vt:lpstr>Microsoft 公式 3.0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2020-05-29T01:25:48Z</dcterms:created>
  <dcterms:modified xsi:type="dcterms:W3CDTF">2021-01-09T09:37:49Z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