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61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7" r:id="rId20"/>
    <p:sldId id="281" r:id="rId21"/>
    <p:sldId id="262" r:id="rId22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1434">
          <p15:clr>
            <a:srgbClr val="A4A3A4"/>
          </p15:clr>
        </p15:guide>
        <p15:guide id="4" orient="horz" pos="686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2172" y="882"/>
      </p:cViewPr>
      <p:guideLst>
        <p:guide pos="416"/>
        <p:guide pos="7256"/>
        <p:guide orient="horz" pos="1434"/>
        <p:guide orient="horz" pos="686"/>
        <p:guide orient="horz" pos="3928"/>
        <p:guide orient="horz" pos="3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F9CA2B2-FCC9-473D-923C-0D6CB584C7EA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45C2FF1-31C1-4605-BDCE-03E1D79E3061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C2FF1-31C1-4605-BDCE-03E1D79E306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C2FF1-31C1-4605-BDCE-03E1D79E3061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858001" cy="6858001"/>
          </a:xfrm>
          <a:custGeom>
            <a:avLst/>
            <a:gdLst>
              <a:gd name="connsiteX0" fmla="*/ 6858001 w 6858001"/>
              <a:gd name="connsiteY0" fmla="*/ 0 h 6858001"/>
              <a:gd name="connsiteX1" fmla="*/ 6838257 w 6858001"/>
              <a:gd name="connsiteY1" fmla="*/ 4220950 h 6858001"/>
              <a:gd name="connsiteX2" fmla="*/ 4223138 w 6858001"/>
              <a:gd name="connsiteY2" fmla="*/ 6836068 h 6858001"/>
              <a:gd name="connsiteX3" fmla="*/ 4245070 w 6858001"/>
              <a:gd name="connsiteY3" fmla="*/ 6858000 h 6858001"/>
              <a:gd name="connsiteX4" fmla="*/ 4201205 w 6858001"/>
              <a:gd name="connsiteY4" fmla="*/ 6858000 h 6858001"/>
              <a:gd name="connsiteX5" fmla="*/ 4201204 w 6858001"/>
              <a:gd name="connsiteY5" fmla="*/ 6858001 h 6858001"/>
              <a:gd name="connsiteX6" fmla="*/ 4201203 w 6858001"/>
              <a:gd name="connsiteY6" fmla="*/ 6858000 h 6858001"/>
              <a:gd name="connsiteX7" fmla="*/ 0 w 6858001"/>
              <a:gd name="connsiteY7" fmla="*/ 6858000 h 6858001"/>
              <a:gd name="connsiteX8" fmla="*/ 0 w 6858001"/>
              <a:gd name="connsiteY8" fmla="*/ 2656798 h 6858001"/>
              <a:gd name="connsiteX9" fmla="*/ 0 w 6858001"/>
              <a:gd name="connsiteY9" fmla="*/ 2612930 h 6858001"/>
              <a:gd name="connsiteX10" fmla="*/ 21934 w 6858001"/>
              <a:gd name="connsiteY10" fmla="*/ 2634864 h 6858001"/>
              <a:gd name="connsiteX11" fmla="*/ 2637053 w 6858001"/>
              <a:gd name="connsiteY11" fmla="*/ 19746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1" h="6858001">
                <a:moveTo>
                  <a:pt x="6858001" y="0"/>
                </a:moveTo>
                <a:lnTo>
                  <a:pt x="6838257" y="4220950"/>
                </a:lnTo>
                <a:lnTo>
                  <a:pt x="4223138" y="6836068"/>
                </a:lnTo>
                <a:lnTo>
                  <a:pt x="4245070" y="6858000"/>
                </a:lnTo>
                <a:lnTo>
                  <a:pt x="4201205" y="6858000"/>
                </a:lnTo>
                <a:lnTo>
                  <a:pt x="4201204" y="6858001"/>
                </a:lnTo>
                <a:lnTo>
                  <a:pt x="4201203" y="6858000"/>
                </a:lnTo>
                <a:lnTo>
                  <a:pt x="0" y="6858000"/>
                </a:lnTo>
                <a:lnTo>
                  <a:pt x="0" y="2656798"/>
                </a:lnTo>
                <a:lnTo>
                  <a:pt x="0" y="2612930"/>
                </a:lnTo>
                <a:lnTo>
                  <a:pt x="21934" y="2634864"/>
                </a:lnTo>
                <a:lnTo>
                  <a:pt x="2637053" y="197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延期 2"/>
          <p:cNvSpPr/>
          <p:nvPr userDrawn="1"/>
        </p:nvSpPr>
        <p:spPr>
          <a:xfrm>
            <a:off x="0" y="377372"/>
            <a:ext cx="638629" cy="638629"/>
          </a:xfrm>
          <a:prstGeom prst="flowChartDela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  <a:lvl2pPr>
              <a:defRPr>
                <a:ea typeface="FandolFang R" panose="00000500000000000000" pitchFamily="50" charset="-122"/>
              </a:defRPr>
            </a:lvl2pPr>
            <a:lvl3pPr>
              <a:defRPr>
                <a:ea typeface="FandolFang R" panose="00000500000000000000" pitchFamily="50" charset="-122"/>
              </a:defRPr>
            </a:lvl3pPr>
            <a:lvl4pPr>
              <a:defRPr>
                <a:ea typeface="FandolFang R" panose="00000500000000000000" pitchFamily="50" charset="-122"/>
              </a:defRPr>
            </a:lvl4pPr>
            <a:lvl5pPr>
              <a:defRPr>
                <a:ea typeface="FandolFang R" panose="00000500000000000000" pitchFamily="5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9.wmf"/><Relationship Id="rId7" Type="http://schemas.openxmlformats.org/officeDocument/2006/relationships/image" Target="../media/image11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3.emf"/><Relationship Id="rId5" Type="http://schemas.openxmlformats.org/officeDocument/2006/relationships/image" Target="../media/image10.e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6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Relationship Id="rId9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4.wmf"/><Relationship Id="rId7" Type="http://schemas.openxmlformats.org/officeDocument/2006/relationships/image" Target="../media/image9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5.e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grpSp>
        <p:nvGrpSpPr>
          <p:cNvPr id="5" name="组合 4"/>
          <p:cNvGrpSpPr/>
          <p:nvPr/>
        </p:nvGrpSpPr>
        <p:grpSpPr>
          <a:xfrm>
            <a:off x="4798695" y="2667000"/>
            <a:ext cx="7144385" cy="2377440"/>
            <a:chOff x="5806224" y="3032568"/>
            <a:chExt cx="5964821" cy="1888156"/>
          </a:xfrm>
        </p:grpSpPr>
        <p:grpSp>
          <p:nvGrpSpPr>
            <p:cNvPr id="17" name="组合 16"/>
            <p:cNvGrpSpPr/>
            <p:nvPr/>
          </p:nvGrpSpPr>
          <p:grpSpPr>
            <a:xfrm>
              <a:off x="5806224" y="3499787"/>
              <a:ext cx="5964821" cy="1420937"/>
              <a:chOff x="-5055913" y="2278852"/>
              <a:chExt cx="5964821" cy="1420937"/>
            </a:xfrm>
          </p:grpSpPr>
          <p:sp>
            <p:nvSpPr>
              <p:cNvPr id="18" name="矩形: 圆角 17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2020.5.25</a:t>
                </a:r>
                <a:endParaRPr lang="en-US" altLang="zh-CN" dirty="0">
                  <a:solidFill>
                    <a:prstClr val="white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9" name="组合 18"/>
              <p:cNvGrpSpPr/>
              <p:nvPr/>
            </p:nvGrpSpPr>
            <p:grpSpPr>
              <a:xfrm>
                <a:off x="-5055913" y="2278852"/>
                <a:ext cx="5964821" cy="822266"/>
                <a:chOff x="-5055913" y="2278852"/>
                <a:chExt cx="5964821" cy="822266"/>
              </a:xfrm>
            </p:grpSpPr>
            <p:sp>
              <p:nvSpPr>
                <p:cNvPr id="20" name="文本框 19"/>
                <p:cNvSpPr txBox="1"/>
                <p:nvPr/>
              </p:nvSpPr>
              <p:spPr>
                <a:xfrm>
                  <a:off x="-4714868" y="2808615"/>
                  <a:ext cx="5282731" cy="2925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1" name="直接连接符 20"/>
                <p:cNvCxnSpPr/>
                <p:nvPr/>
              </p:nvCxnSpPr>
              <p:spPr>
                <a:xfrm>
                  <a:off x="-4634728" y="2789746"/>
                  <a:ext cx="5202591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文本占位符 19"/>
                <p:cNvSpPr txBox="1"/>
                <p:nvPr/>
              </p:nvSpPr>
              <p:spPr>
                <a:xfrm>
                  <a:off x="-5055913" y="2278852"/>
                  <a:ext cx="5964821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000" b="1" dirty="0">
                      <a:solidFill>
                        <a:schemeClr val="accent3">
                          <a:lumMod val="7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第</a:t>
                  </a:r>
                  <a:r>
                    <a:rPr lang="en-US" altLang="zh-CN" sz="4000" b="1" dirty="0">
                      <a:solidFill>
                        <a:schemeClr val="accent3">
                          <a:lumMod val="7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3</a:t>
                  </a:r>
                  <a:r>
                    <a:rPr lang="zh-CN" altLang="en-US" sz="4000" b="1" dirty="0">
                      <a:solidFill>
                        <a:schemeClr val="accent3">
                          <a:lumMod val="7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节 理想气体的状态方程</a:t>
                  </a:r>
                </a:p>
              </p:txBody>
            </p:sp>
          </p:grpSp>
        </p:grpSp>
        <p:sp>
          <p:nvSpPr>
            <p:cNvPr id="23" name="文本占位符 20"/>
            <p:cNvSpPr txBox="1"/>
            <p:nvPr/>
          </p:nvSpPr>
          <p:spPr>
            <a:xfrm>
              <a:off x="5806224" y="3032568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第八章  气体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9748933" y="324651"/>
            <a:ext cx="4062342" cy="300975"/>
          </a:xfrm>
          <a:prstGeom prst="rect">
            <a:avLst/>
          </a:prstGeom>
          <a:solidFill>
            <a:schemeClr val="accent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3-3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2097332" descr="http://zjyx.hpe.sh.cn/Resource/GZ/GZWL/JAJC/G2/ja000005ZW1_0011_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335" y="3703320"/>
            <a:ext cx="3718565" cy="2532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矩形 1049637"/>
          <p:cNvSpPr>
            <a:spLocks noChangeArrowheads="1"/>
          </p:cNvSpPr>
          <p:nvPr/>
        </p:nvSpPr>
        <p:spPr bwMode="auto">
          <a:xfrm>
            <a:off x="565149" y="2180195"/>
            <a:ext cx="11950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</a:t>
            </a:r>
            <a:r>
              <a:rPr lang="en-US" altLang="zh-CN" sz="28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=758-738=20mmHg   V</a:t>
            </a:r>
            <a:r>
              <a:rPr lang="en-US" altLang="zh-CN" sz="28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=80Smm</a:t>
            </a:r>
            <a:r>
              <a:rPr lang="en-US" altLang="zh-CN" sz="28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     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T</a:t>
            </a:r>
            <a:r>
              <a:rPr lang="en-US" altLang="zh-CN" sz="28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=273+27=300 K</a:t>
            </a:r>
            <a:endParaRPr lang="zh-CN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291" name="矩形 1049639"/>
          <p:cNvSpPr>
            <a:spLocks noChangeArrowheads="1"/>
          </p:cNvSpPr>
          <p:nvPr/>
        </p:nvSpPr>
        <p:spPr bwMode="auto">
          <a:xfrm>
            <a:off x="528638" y="3583612"/>
            <a:ext cx="36872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T</a:t>
            </a:r>
            <a:r>
              <a:rPr lang="en-US" altLang="zh-CN" sz="28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=273+（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-3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=270K</a:t>
            </a:r>
            <a:endParaRPr lang="zh-CN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292" name="矩形 1049641"/>
          <p:cNvSpPr>
            <a:spLocks noChangeArrowheads="1"/>
          </p:cNvSpPr>
          <p:nvPr/>
        </p:nvSpPr>
        <p:spPr bwMode="auto">
          <a:xfrm>
            <a:off x="704214" y="5581075"/>
            <a:ext cx="40366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解得：  </a:t>
            </a:r>
            <a:r>
              <a:rPr lang="en-US" altLang="zh-CN" sz="2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=762.2 mmHg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293" name="矩形 1049643"/>
          <p:cNvSpPr>
            <a:spLocks noChangeArrowheads="1"/>
          </p:cNvSpPr>
          <p:nvPr/>
        </p:nvSpPr>
        <p:spPr bwMode="auto">
          <a:xfrm>
            <a:off x="528638" y="3051743"/>
            <a:ext cx="116633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</a:t>
            </a:r>
            <a:r>
              <a:rPr lang="en-US" altLang="zh-CN" sz="28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=p-743mmHg     V</a:t>
            </a:r>
            <a:r>
              <a:rPr lang="en-US" altLang="zh-CN" sz="28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=（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738+80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S-743S=75Smm</a:t>
            </a:r>
            <a:r>
              <a:rPr lang="en-US" altLang="zh-CN" sz="28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endParaRPr lang="zh-CN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646" name="矩形 1049645"/>
          <p:cNvSpPr/>
          <p:nvPr/>
        </p:nvSpPr>
        <p:spPr>
          <a:xfrm>
            <a:off x="565149" y="1168302"/>
            <a:ext cx="94075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解：以混进水银气压计的空气为研究对象</a:t>
            </a:r>
            <a:endParaRPr lang="zh-CN" altLang="zh-CN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648" name="矩形 1049647"/>
          <p:cNvSpPr/>
          <p:nvPr/>
        </p:nvSpPr>
        <p:spPr>
          <a:xfrm>
            <a:off x="565149" y="1670279"/>
            <a:ext cx="22066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初状态：</a:t>
            </a:r>
            <a:endParaRPr lang="zh-CN" altLang="zh-CN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650" name="矩形 1049649"/>
          <p:cNvSpPr/>
          <p:nvPr/>
        </p:nvSpPr>
        <p:spPr>
          <a:xfrm>
            <a:off x="565149" y="2672975"/>
            <a:ext cx="1659429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末状态：</a:t>
            </a:r>
            <a:endParaRPr lang="zh-CN" altLang="zh-CN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652" name="矩形 1049651"/>
          <p:cNvSpPr/>
          <p:nvPr/>
        </p:nvSpPr>
        <p:spPr>
          <a:xfrm>
            <a:off x="528638" y="4052874"/>
            <a:ext cx="4240263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由理想气体状态方程得：</a:t>
            </a:r>
            <a:endParaRPr lang="zh-CN" altLang="zh-CN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2298" name="对象 2097334"/>
          <p:cNvGraphicFramePr/>
          <p:nvPr/>
        </p:nvGraphicFramePr>
        <p:xfrm>
          <a:off x="4531433" y="3923291"/>
          <a:ext cx="2400300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857375" imgH="1028700" progId="">
                  <p:embed/>
                </p:oleObj>
              </mc:Choice>
              <mc:Fallback>
                <p:oleObj r:id="rId3" imgW="1857375" imgH="1028700" progId="">
                  <p:embed/>
                  <p:pic>
                    <p:nvPicPr>
                      <p:cNvPr id="0" name="对象 209733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1433" y="3923291"/>
                        <a:ext cx="2400300" cy="92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对象 2097336"/>
          <p:cNvGraphicFramePr/>
          <p:nvPr/>
        </p:nvGraphicFramePr>
        <p:xfrm>
          <a:off x="852486" y="4743434"/>
          <a:ext cx="51974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4381500" imgH="942975" progId="">
                  <p:embed/>
                </p:oleObj>
              </mc:Choice>
              <mc:Fallback>
                <p:oleObj r:id="rId5" imgW="4381500" imgH="942975" progId="">
                  <p:embed/>
                  <p:pic>
                    <p:nvPicPr>
                      <p:cNvPr id="0" name="对象 209733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6" y="4743434"/>
                        <a:ext cx="5197475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809171" y="439859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二、理想气体的状态方程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4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4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4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4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292" grpId="0"/>
      <p:bldP spid="12293" grpId="0"/>
      <p:bldP spid="1049646" grpId="0"/>
      <p:bldP spid="1049648" grpId="0"/>
      <p:bldP spid="1049650" grpId="0"/>
      <p:bldP spid="10496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3" name="对象 2097338"/>
          <p:cNvGraphicFramePr/>
          <p:nvPr/>
        </p:nvGraphicFramePr>
        <p:xfrm>
          <a:off x="3504405" y="979718"/>
          <a:ext cx="2879725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828800" imgH="1028700" progId="">
                  <p:embed/>
                </p:oleObj>
              </mc:Choice>
              <mc:Fallback>
                <p:oleObj r:id="rId2" imgW="1828800" imgH="1028700" progId="">
                  <p:embed/>
                  <p:pic>
                    <p:nvPicPr>
                      <p:cNvPr id="0" name="对象 2097338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4405" y="979718"/>
                        <a:ext cx="2879725" cy="116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9654" name="矩形 1049653"/>
          <p:cNvSpPr/>
          <p:nvPr/>
        </p:nvSpPr>
        <p:spPr>
          <a:xfrm>
            <a:off x="588930" y="1296471"/>
            <a:ext cx="4319588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kern="0" noProof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800" kern="0" noProof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、气体密度式：</a:t>
            </a:r>
            <a:endParaRPr lang="zh-CN" altLang="zh-CN" sz="1600" kern="0" noProof="1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15" name="矩形 1049655"/>
          <p:cNvSpPr>
            <a:spLocks noChangeArrowheads="1"/>
          </p:cNvSpPr>
          <p:nvPr/>
        </p:nvSpPr>
        <p:spPr bwMode="auto">
          <a:xfrm>
            <a:off x="696148" y="2126815"/>
            <a:ext cx="84962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以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lang="en-US" altLang="zh-CN" sz="2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mol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的某种理想气体为研究对象，它在标准状态 </a:t>
            </a:r>
            <a:endParaRPr lang="zh-CN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3316" name="对象 2097340"/>
          <p:cNvGraphicFramePr/>
          <p:nvPr/>
        </p:nvGraphicFramePr>
        <p:xfrm>
          <a:off x="1442571" y="2669303"/>
          <a:ext cx="7888287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880235" imgH="161290" progId="Equation.3">
                  <p:embed/>
                </p:oleObj>
              </mc:Choice>
              <mc:Fallback>
                <p:oleObj r:id="rId4" imgW="1880235" imgH="161290" progId="Equation.3">
                  <p:embed/>
                  <p:pic>
                    <p:nvPicPr>
                      <p:cNvPr id="0" name="对象 209734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2571" y="2669303"/>
                        <a:ext cx="7888287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17" name="组合 258"/>
          <p:cNvGrpSpPr/>
          <p:nvPr/>
        </p:nvGrpSpPr>
        <p:grpSpPr bwMode="auto">
          <a:xfrm>
            <a:off x="1442571" y="3255336"/>
            <a:ext cx="5303838" cy="954088"/>
            <a:chOff x="624" y="489"/>
            <a:chExt cx="2506" cy="601"/>
          </a:xfrm>
        </p:grpSpPr>
        <p:graphicFrame>
          <p:nvGraphicFramePr>
            <p:cNvPr id="13318" name="对象 2097342"/>
            <p:cNvGraphicFramePr/>
            <p:nvPr/>
          </p:nvGraphicFramePr>
          <p:xfrm>
            <a:off x="903" y="489"/>
            <a:ext cx="768" cy="6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6" imgW="399415" imgH="283210" progId="Equation.3">
                    <p:embed/>
                  </p:oleObj>
                </mc:Choice>
                <mc:Fallback>
                  <p:oleObj r:id="rId6" imgW="399415" imgH="283210" progId="Equation.3">
                    <p:embed/>
                    <p:pic>
                      <p:nvPicPr>
                        <p:cNvPr id="0" name="对象 209734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3" y="489"/>
                          <a:ext cx="768" cy="6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19" name="矩形 1049657"/>
            <p:cNvSpPr>
              <a:spLocks noChangeArrowheads="1"/>
            </p:cNvSpPr>
            <p:nvPr/>
          </p:nvSpPr>
          <p:spPr bwMode="auto">
            <a:xfrm>
              <a:off x="624" y="576"/>
              <a:ext cx="25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根据 　　　　　得：</a:t>
              </a:r>
              <a:endParaRPr lang="zh-CN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graphicFrame>
        <p:nvGraphicFramePr>
          <p:cNvPr id="13320" name="对象 2097344"/>
          <p:cNvGraphicFramePr/>
          <p:nvPr/>
        </p:nvGraphicFramePr>
        <p:xfrm>
          <a:off x="1382013" y="4215547"/>
          <a:ext cx="90805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2183130" imgH="309245" progId="Equation.3">
                  <p:embed/>
                </p:oleObj>
              </mc:Choice>
              <mc:Fallback>
                <p:oleObj r:id="rId8" imgW="2183130" imgH="309245" progId="Equation.3">
                  <p:embed/>
                  <p:pic>
                    <p:nvPicPr>
                      <p:cNvPr id="0" name="对象 2097344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013" y="4215547"/>
                        <a:ext cx="90805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21" name="组合 260"/>
          <p:cNvGrpSpPr/>
          <p:nvPr/>
        </p:nvGrpSpPr>
        <p:grpSpPr bwMode="auto">
          <a:xfrm>
            <a:off x="1242070" y="5236238"/>
            <a:ext cx="9694862" cy="1025525"/>
            <a:chOff x="528" y="1920"/>
            <a:chExt cx="4560" cy="555"/>
          </a:xfrm>
        </p:grpSpPr>
        <p:graphicFrame>
          <p:nvGraphicFramePr>
            <p:cNvPr id="13322" name="对象 2097346"/>
            <p:cNvGraphicFramePr/>
            <p:nvPr/>
          </p:nvGraphicFramePr>
          <p:xfrm>
            <a:off x="864" y="1920"/>
            <a:ext cx="4224" cy="5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10" imgW="2595245" imgH="334645" progId="Equation.3">
                    <p:embed/>
                  </p:oleObj>
                </mc:Choice>
                <mc:Fallback>
                  <p:oleObj r:id="rId10" imgW="2595245" imgH="334645" progId="Equation.3">
                    <p:embed/>
                    <p:pic>
                      <p:nvPicPr>
                        <p:cNvPr id="0" name="对象 209734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1920"/>
                          <a:ext cx="4224" cy="5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3" name="矩形 1049659"/>
            <p:cNvSpPr>
              <a:spLocks noChangeArrowheads="1"/>
            </p:cNvSpPr>
            <p:nvPr/>
          </p:nvSpPr>
          <p:spPr bwMode="auto">
            <a:xfrm>
              <a:off x="528" y="2016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或</a:t>
              </a:r>
              <a:endParaRPr lang="zh-CN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809171" y="439859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二、理想气体的状态方程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4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654" grpId="0"/>
      <p:bldP spid="133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62" name="矩形 1049661"/>
          <p:cNvSpPr/>
          <p:nvPr/>
        </p:nvSpPr>
        <p:spPr>
          <a:xfrm>
            <a:off x="660400" y="1770322"/>
            <a:ext cx="10272713" cy="17160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设</a:t>
            </a:r>
            <a:r>
              <a:rPr lang="en-US" altLang="zh-CN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    </a:t>
            </a:r>
            <a:r>
              <a:rPr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　　　         　 为</a:t>
            </a:r>
            <a:r>
              <a:rPr lang="en-US" altLang="zh-CN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1mol</a:t>
            </a:r>
            <a:r>
              <a:rPr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理想气体在标准状态下的常量，叫做摩尔气体常量． </a:t>
            </a:r>
            <a:endParaRPr lang="zh-CN" altLang="zh-CN" sz="16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4338" name="内容占位符 2097348"/>
          <p:cNvGraphicFramePr>
            <a:graphicFrameLocks noGrp="1"/>
          </p:cNvGraphicFramePr>
          <p:nvPr>
            <p:ph idx="4294967295"/>
          </p:nvPr>
        </p:nvGraphicFramePr>
        <p:xfrm>
          <a:off x="1539154" y="1901288"/>
          <a:ext cx="2155825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457325" imgH="1028700" progId="Equation.3">
                  <p:embed/>
                </p:oleObj>
              </mc:Choice>
              <mc:Fallback>
                <p:oleObj r:id="rId2" imgW="1457325" imgH="1028700" progId="Equation.3">
                  <p:embed/>
                  <p:pic>
                    <p:nvPicPr>
                      <p:cNvPr id="0" name="内容占位符 2097348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154" y="1901288"/>
                        <a:ext cx="2155825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9664" name="矩形 1049663"/>
          <p:cNvSpPr/>
          <p:nvPr/>
        </p:nvSpPr>
        <p:spPr>
          <a:xfrm>
            <a:off x="678075" y="3261359"/>
            <a:ext cx="3877985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注意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:</a:t>
            </a:r>
            <a:r>
              <a:rPr lang="en-US" altLang="zh-CN" sz="2400" i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R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的数值与单位的对应</a:t>
            </a:r>
            <a:endParaRPr lang="zh-CN" altLang="zh-CN" sz="14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666" name="矩形 1049665"/>
          <p:cNvSpPr/>
          <p:nvPr/>
        </p:nvSpPr>
        <p:spPr>
          <a:xfrm>
            <a:off x="2353422" y="3572301"/>
            <a:ext cx="95043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P(atm),V (L):</a:t>
            </a:r>
            <a:r>
              <a:rPr lang="en-US" altLang="zh-CN" sz="2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R=0.082 </a:t>
            </a:r>
            <a:r>
              <a:rPr lang="en-US" altLang="zh-CN" sz="2800" i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atm·L/mol·K</a:t>
            </a:r>
            <a:endParaRPr lang="zh-CN" altLang="zh-CN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668" name="矩形 1049667"/>
          <p:cNvSpPr/>
          <p:nvPr/>
        </p:nvSpPr>
        <p:spPr>
          <a:xfrm>
            <a:off x="2353422" y="4185712"/>
            <a:ext cx="7966075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P(Pa),V (m</a:t>
            </a:r>
            <a:r>
              <a:rPr lang="en-US" altLang="zh-CN" sz="2800" kern="0" baseline="2600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r>
              <a:rPr lang="en-US" altLang="zh-CN" sz="28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):</a:t>
            </a:r>
            <a:r>
              <a:rPr lang="en-US" altLang="zh-CN" sz="2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R=8.31 </a:t>
            </a:r>
            <a:r>
              <a:rPr lang="en-US" altLang="zh-CN" sz="2800" i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J/mol·K</a:t>
            </a:r>
            <a:endParaRPr lang="zh-CN" altLang="zh-CN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670" name="矩形 1049669"/>
          <p:cNvSpPr/>
          <p:nvPr/>
        </p:nvSpPr>
        <p:spPr>
          <a:xfrm>
            <a:off x="660400" y="4822018"/>
            <a:ext cx="9788525" cy="461665"/>
          </a:xfrm>
          <a:prstGeom prst="rect">
            <a:avLst/>
          </a:prstGeom>
          <a:noFill/>
          <a:ln w="9525">
            <a:noFill/>
          </a:ln>
        </p:spPr>
        <p:txBody>
          <a:bodyPr anchor="b">
            <a:spAutoFit/>
          </a:bodyPr>
          <a:lstStyle/>
          <a:p>
            <a:r>
              <a:rPr lang="zh-CN" altLang="en-US" sz="2400" kern="0" noProof="1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一摩尔理想气体的状态方程 ：</a:t>
            </a:r>
            <a:endParaRPr lang="zh-CN" altLang="zh-CN" sz="14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4343" name="组合 264"/>
          <p:cNvGrpSpPr/>
          <p:nvPr/>
        </p:nvGrpSpPr>
        <p:grpSpPr bwMode="auto">
          <a:xfrm>
            <a:off x="2134871" y="5106917"/>
            <a:ext cx="7481569" cy="1323312"/>
            <a:chOff x="960" y="1152"/>
            <a:chExt cx="3696" cy="816"/>
          </a:xfrm>
        </p:grpSpPr>
        <p:sp>
          <p:nvSpPr>
            <p:cNvPr id="14344" name="矩形 1049671"/>
            <p:cNvSpPr>
              <a:spLocks noChangeArrowheads="1"/>
            </p:cNvSpPr>
            <p:nvPr/>
          </p:nvSpPr>
          <p:spPr bwMode="auto">
            <a:xfrm>
              <a:off x="960" y="1152"/>
              <a:ext cx="369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zh-CN" altLang="zh-CN" sz="1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4345" name="组合 266"/>
            <p:cNvGrpSpPr/>
            <p:nvPr/>
          </p:nvGrpSpPr>
          <p:grpSpPr bwMode="auto">
            <a:xfrm>
              <a:off x="1104" y="1200"/>
              <a:ext cx="3360" cy="720"/>
              <a:chOff x="1104" y="1200"/>
              <a:chExt cx="3360" cy="720"/>
            </a:xfrm>
          </p:grpSpPr>
          <p:sp>
            <p:nvSpPr>
              <p:cNvPr id="14346" name="矩形 1049673"/>
              <p:cNvSpPr>
                <a:spLocks noChangeArrowheads="1"/>
              </p:cNvSpPr>
              <p:nvPr/>
            </p:nvSpPr>
            <p:spPr bwMode="auto">
              <a:xfrm>
                <a:off x="2192" y="1376"/>
                <a:ext cx="734" cy="2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通常写成</a:t>
                </a:r>
                <a:r>
                  <a:rPr lang="zh-CN" altLang="en-US" sz="20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 </a:t>
                </a:r>
                <a:endParaRPr lang="zh-CN" altLang="zh-CN" sz="16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graphicFrame>
            <p:nvGraphicFramePr>
              <p:cNvPr id="14347" name="对象 2097350"/>
              <p:cNvGraphicFramePr/>
              <p:nvPr/>
            </p:nvGraphicFramePr>
            <p:xfrm>
              <a:off x="1104" y="1200"/>
              <a:ext cx="903" cy="7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4" imgW="393065" imgH="283210" progId="Equation.3">
                      <p:embed/>
                    </p:oleObj>
                  </mc:Choice>
                  <mc:Fallback>
                    <p:oleObj r:id="rId4" imgW="393065" imgH="283210" progId="Equation.3">
                      <p:embed/>
                      <p:pic>
                        <p:nvPicPr>
                          <p:cNvPr id="0" name="对象 2097350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4" y="1200"/>
                            <a:ext cx="903" cy="7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48" name="对象 2097352"/>
              <p:cNvGraphicFramePr/>
              <p:nvPr/>
            </p:nvGraphicFramePr>
            <p:xfrm>
              <a:off x="3260" y="1309"/>
              <a:ext cx="1204" cy="43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6" imgW="450850" imgH="141605" progId="Equation.3">
                      <p:embed/>
                    </p:oleObj>
                  </mc:Choice>
                  <mc:Fallback>
                    <p:oleObj r:id="rId6" imgW="450850" imgH="141605" progId="Equation.3">
                      <p:embed/>
                      <p:pic>
                        <p:nvPicPr>
                          <p:cNvPr id="0" name="对象 2097352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60" y="1309"/>
                            <a:ext cx="1204" cy="43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049676" name="矩形 1049675"/>
          <p:cNvSpPr/>
          <p:nvPr/>
        </p:nvSpPr>
        <p:spPr>
          <a:xfrm>
            <a:off x="660400" y="1310272"/>
            <a:ext cx="2818400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kern="0" noProof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kern="0" noProof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、摩尔气体常量：</a:t>
            </a:r>
            <a:endParaRPr lang="zh-CN" altLang="zh-CN" sz="1400" kern="0" noProof="1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09171" y="439859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二、理想气体的状态方程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4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4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4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4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4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662" grpId="0"/>
      <p:bldP spid="1049664" grpId="0"/>
      <p:bldP spid="1049666" grpId="0"/>
      <p:bldP spid="1049668" grpId="0"/>
      <p:bldP spid="1049670" grpId="0"/>
      <p:bldP spid="10496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组合 270"/>
          <p:cNvGrpSpPr/>
          <p:nvPr/>
        </p:nvGrpSpPr>
        <p:grpSpPr bwMode="auto">
          <a:xfrm>
            <a:off x="4951823" y="1455444"/>
            <a:ext cx="4319587" cy="1179513"/>
            <a:chOff x="2245" y="782"/>
            <a:chExt cx="2041" cy="743"/>
          </a:xfrm>
        </p:grpSpPr>
        <p:sp>
          <p:nvSpPr>
            <p:cNvPr id="15363" name="矩形 1049679"/>
            <p:cNvSpPr>
              <a:spLocks noChangeArrowheads="1"/>
            </p:cNvSpPr>
            <p:nvPr/>
          </p:nvSpPr>
          <p:spPr bwMode="auto">
            <a:xfrm>
              <a:off x="2245" y="1026"/>
              <a:ext cx="38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或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 </a:t>
              </a:r>
              <a:endParaRPr lang="zh-CN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graphicFrame>
          <p:nvGraphicFramePr>
            <p:cNvPr id="15364" name="对象 2097354"/>
            <p:cNvGraphicFramePr/>
            <p:nvPr/>
          </p:nvGraphicFramePr>
          <p:xfrm>
            <a:off x="2819" y="782"/>
            <a:ext cx="1467" cy="7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" imgW="598805" imgH="283210" progId="Equation.3">
                    <p:embed/>
                  </p:oleObj>
                </mc:Choice>
                <mc:Fallback>
                  <p:oleObj r:id="rId2" imgW="598805" imgH="283210" progId="Equation.3">
                    <p:embed/>
                    <p:pic>
                      <p:nvPicPr>
                        <p:cNvPr id="0" name="对象 209735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9" y="782"/>
                          <a:ext cx="1467" cy="7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365" name="对象 2097356"/>
          <p:cNvGraphicFramePr/>
          <p:nvPr/>
        </p:nvGraphicFramePr>
        <p:xfrm>
          <a:off x="1687922" y="1771357"/>
          <a:ext cx="2868612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508635" imgH="141605" progId="Equation.3">
                  <p:embed/>
                </p:oleObj>
              </mc:Choice>
              <mc:Fallback>
                <p:oleObj r:id="rId4" imgW="508635" imgH="141605" progId="Equation.3">
                  <p:embed/>
                  <p:pic>
                    <p:nvPicPr>
                      <p:cNvPr id="0" name="对象 209735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7922" y="1771357"/>
                        <a:ext cx="2868612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矩形 1049681"/>
          <p:cNvSpPr>
            <a:spLocks noChangeArrowheads="1"/>
          </p:cNvSpPr>
          <p:nvPr/>
        </p:nvSpPr>
        <p:spPr bwMode="auto">
          <a:xfrm>
            <a:off x="660400" y="2996048"/>
            <a:ext cx="10692128" cy="146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克拉珀龙方程是任意质量的理想气体的状态方程，它联系着某一确定状态下，各物理量的关系。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684" name="矩形 1049683"/>
          <p:cNvSpPr/>
          <p:nvPr/>
        </p:nvSpPr>
        <p:spPr>
          <a:xfrm>
            <a:off x="625475" y="5046961"/>
            <a:ext cx="1156652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对实际气体</a:t>
            </a:r>
            <a:r>
              <a:rPr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只要温度不太低，压强不太大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就可应用克拉珀龙方程解题．</a:t>
            </a:r>
            <a:endParaRPr lang="zh-CN" altLang="zh-CN" sz="16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09171" y="439859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三、克拉珀龙方程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4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0496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20973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27"/>
          <a:stretch>
            <a:fillRect/>
          </a:stretch>
        </p:blipFill>
        <p:spPr bwMode="auto">
          <a:xfrm>
            <a:off x="6572251" y="1428750"/>
            <a:ext cx="4970462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矩形 1049685"/>
          <p:cNvSpPr>
            <a:spLocks noChangeArrowheads="1"/>
          </p:cNvSpPr>
          <p:nvPr/>
        </p:nvSpPr>
        <p:spPr bwMode="auto">
          <a:xfrm>
            <a:off x="695326" y="1270414"/>
            <a:ext cx="5952331" cy="7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/>
          <a:p>
            <a:r>
              <a:rPr lang="zh-CN" altLang="en-US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例</a:t>
            </a:r>
            <a:r>
              <a:rPr lang="en-US" altLang="zh-CN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使一定质量的理想气体按图甲中箭头所示的顺序变化</a:t>
            </a:r>
            <a:r>
              <a:rPr lang="en-US" altLang="zh-CN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图中</a:t>
            </a:r>
            <a:r>
              <a:rPr lang="en-US" altLang="zh-CN" sz="2000" i="1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BC</a:t>
            </a:r>
            <a:r>
              <a:rPr lang="zh-CN" altLang="en-US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段是以纵轴和横轴为渐近线的双曲线</a:t>
            </a:r>
            <a:r>
              <a:rPr lang="en-US" altLang="zh-CN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16387" name="矩形 1049687"/>
          <p:cNvSpPr>
            <a:spLocks noChangeArrowheads="1"/>
          </p:cNvSpPr>
          <p:nvPr/>
        </p:nvSpPr>
        <p:spPr bwMode="auto">
          <a:xfrm>
            <a:off x="618333" y="2250124"/>
            <a:ext cx="5691187" cy="3785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r>
              <a:rPr lang="en-US" altLang="zh-CN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(1)</a:t>
            </a:r>
            <a:r>
              <a:rPr lang="zh-CN" altLang="en-US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已知气体在状态</a:t>
            </a:r>
            <a:r>
              <a:rPr lang="en-US" altLang="zh-CN" sz="2000" i="1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的温度</a:t>
            </a:r>
            <a:r>
              <a:rPr lang="en-US" altLang="zh-CN" sz="2000" i="1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T</a:t>
            </a:r>
            <a:r>
              <a:rPr lang="en-US" altLang="zh-CN" sz="2000" kern="0" baseline="-2500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=300 K,求气体在状态</a:t>
            </a:r>
            <a:r>
              <a:rPr lang="en-US" altLang="zh-CN" sz="2000" i="1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000" i="1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和</a:t>
            </a:r>
            <a:r>
              <a:rPr lang="en-US" altLang="zh-CN" sz="2000" i="1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en-US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的温度各是多少</a:t>
            </a:r>
            <a:r>
              <a:rPr lang="en-US" altLang="zh-CN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.</a:t>
            </a:r>
          </a:p>
          <a:p>
            <a:endParaRPr lang="zh-CN" altLang="en-US" sz="2000" kern="0" dirty="0">
              <a:solidFill>
                <a:srgbClr val="080808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endParaRPr lang="en-US" altLang="zh-CN" sz="2000" kern="0" dirty="0">
              <a:solidFill>
                <a:srgbClr val="080808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endParaRPr lang="zh-CN" altLang="en-US" sz="2000" kern="0" dirty="0">
              <a:solidFill>
                <a:srgbClr val="080808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endParaRPr lang="en-US" altLang="zh-CN" sz="2000" kern="0" dirty="0">
              <a:solidFill>
                <a:srgbClr val="080808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endParaRPr lang="en-US" altLang="zh-CN" sz="2000" kern="0" dirty="0">
              <a:solidFill>
                <a:srgbClr val="080808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endParaRPr lang="en-US" altLang="zh-CN" sz="2000" kern="0" dirty="0">
              <a:solidFill>
                <a:srgbClr val="080808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r>
              <a:rPr lang="en-US" altLang="zh-CN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(2)</a:t>
            </a:r>
            <a:r>
              <a:rPr lang="zh-CN" altLang="en-US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将上述状态变化过程在图乙中画成用体积</a:t>
            </a:r>
            <a:r>
              <a:rPr lang="en-US" altLang="zh-CN" sz="2000" i="1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V</a:t>
            </a:r>
            <a:r>
              <a:rPr lang="zh-CN" altLang="en-US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和温度</a:t>
            </a:r>
            <a:r>
              <a:rPr lang="en-US" altLang="zh-CN" sz="2000" i="1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T</a:t>
            </a:r>
            <a:r>
              <a:rPr lang="zh-CN" altLang="en-US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表示的图线（图中要标明</a:t>
            </a:r>
            <a:r>
              <a:rPr lang="en-US" altLang="zh-CN" sz="2000" i="1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000" i="1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000" i="1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000" i="1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en-US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四点，并且要画箭头表示变化的方向）</a:t>
            </a:r>
            <a:r>
              <a:rPr lang="en-US" altLang="zh-CN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且说明每段图线各表示什么过程</a:t>
            </a:r>
            <a:r>
              <a:rPr lang="en-US" altLang="zh-CN" sz="20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1049690" name="矩形 1049689"/>
          <p:cNvSpPr>
            <a:spLocks noChangeArrowheads="1"/>
          </p:cNvSpPr>
          <p:nvPr/>
        </p:nvSpPr>
        <p:spPr bwMode="auto">
          <a:xfrm>
            <a:off x="6537326" y="3656013"/>
            <a:ext cx="548798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73" tIns="38387" rIns="76773" bIns="38387">
            <a:spAutoFit/>
          </a:bodyPr>
          <a:lstStyle/>
          <a:p>
            <a:r>
              <a:rPr lang="zh-CN" altLang="en-US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由</a:t>
            </a:r>
            <a:r>
              <a:rPr lang="en-US" altLang="zh-CN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</a:t>
            </a:r>
            <a:r>
              <a:rPr lang="en-US" altLang="zh-CN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-</a:t>
            </a:r>
            <a:r>
              <a:rPr lang="en-US" altLang="zh-CN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V</a:t>
            </a:r>
            <a:r>
              <a:rPr lang="zh-CN" altLang="en-US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图可直观地看出气体在</a:t>
            </a:r>
            <a:r>
              <a:rPr lang="en-US" altLang="zh-CN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en-US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各状态下压强和体积</a:t>
            </a:r>
            <a:endParaRPr lang="zh-CN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692" name="右箭头 1049691"/>
          <p:cNvSpPr>
            <a:spLocks noChangeArrowheads="1"/>
          </p:cNvSpPr>
          <p:nvPr/>
        </p:nvSpPr>
        <p:spPr bwMode="auto">
          <a:xfrm rot="5400000">
            <a:off x="7008814" y="3181351"/>
            <a:ext cx="415925" cy="368300"/>
          </a:xfrm>
          <a:prstGeom prst="rightArrow">
            <a:avLst>
              <a:gd name="adj1" fmla="val 50000"/>
              <a:gd name="adj2" fmla="val 50301"/>
            </a:avLst>
          </a:prstGeom>
          <a:solidFill>
            <a:srgbClr val="BBE0E3"/>
          </a:solidFill>
          <a:ln w="25400">
            <a:solidFill>
              <a:srgbClr val="3681A6"/>
            </a:solidFill>
            <a:miter lim="800000"/>
          </a:ln>
        </p:spPr>
        <p:txBody>
          <a:bodyPr lIns="76773" tIns="38387" rIns="76773" bIns="38387" anchor="ctr"/>
          <a:lstStyle/>
          <a:p>
            <a:pPr eaLnBrk="0" hangingPunct="0"/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2097361" name="对象 2097360"/>
          <p:cNvGraphicFramePr/>
          <p:nvPr/>
        </p:nvGraphicFramePr>
        <p:xfrm>
          <a:off x="3552826" y="2935288"/>
          <a:ext cx="29845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5210175" imgH="1638300" progId="">
                  <p:embed/>
                </p:oleObj>
              </mc:Choice>
              <mc:Fallback>
                <p:oleObj r:id="rId3" imgW="5210175" imgH="1638300" progId="">
                  <p:embed/>
                  <p:pic>
                    <p:nvPicPr>
                      <p:cNvPr id="0" name="对象 209736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2826" y="2935288"/>
                        <a:ext cx="29845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9694" name="右箭头 1049693"/>
          <p:cNvSpPr>
            <a:spLocks noChangeArrowheads="1"/>
          </p:cNvSpPr>
          <p:nvPr/>
        </p:nvSpPr>
        <p:spPr bwMode="auto">
          <a:xfrm rot="10800000">
            <a:off x="3306764" y="3584575"/>
            <a:ext cx="3236913" cy="369888"/>
          </a:xfrm>
          <a:prstGeom prst="rightArrow">
            <a:avLst>
              <a:gd name="adj1" fmla="val 50000"/>
              <a:gd name="adj2" fmla="val 49954"/>
            </a:avLst>
          </a:prstGeom>
          <a:solidFill>
            <a:srgbClr val="BBE0E3"/>
          </a:solidFill>
          <a:ln w="25400">
            <a:solidFill>
              <a:srgbClr val="3681A6"/>
            </a:solidFill>
            <a:miter lim="800000"/>
          </a:ln>
        </p:spPr>
        <p:txBody>
          <a:bodyPr lIns="76773" tIns="38387" rIns="76773" bIns="38387" anchor="ctr"/>
          <a:lstStyle/>
          <a:p>
            <a:pPr eaLnBrk="0" hangingPunct="0"/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696" name="矩形 1049695"/>
          <p:cNvSpPr>
            <a:spLocks noChangeArrowheads="1"/>
          </p:cNvSpPr>
          <p:nvPr/>
        </p:nvSpPr>
        <p:spPr bwMode="auto">
          <a:xfrm>
            <a:off x="1006477" y="3070226"/>
            <a:ext cx="1522407" cy="354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73" tIns="38387" rIns="76773" bIns="38387">
            <a:spAutoFit/>
          </a:bodyPr>
          <a:lstStyle/>
          <a:p>
            <a:r>
              <a:rPr lang="en-US" altLang="zh-CN" i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T</a:t>
            </a:r>
            <a:r>
              <a:rPr lang="en-US" altLang="zh-CN" i="1" kern="0" baseline="-2500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=</a:t>
            </a:r>
            <a:r>
              <a:rPr lang="en-US" altLang="zh-CN" i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T</a:t>
            </a:r>
            <a:r>
              <a:rPr lang="en-US" altLang="zh-CN" i="1" kern="0" baseline="-2500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=600 K</a:t>
            </a:r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698" name="矩形 1049697"/>
          <p:cNvSpPr>
            <a:spLocks noChangeArrowheads="1"/>
          </p:cNvSpPr>
          <p:nvPr/>
        </p:nvSpPr>
        <p:spPr bwMode="auto">
          <a:xfrm>
            <a:off x="1341439" y="3617913"/>
            <a:ext cx="1254705" cy="38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73" tIns="38387" rIns="76773" bIns="38387">
            <a:spAutoFit/>
          </a:bodyPr>
          <a:lstStyle/>
          <a:p>
            <a:r>
              <a:rPr lang="en-US" altLang="zh-CN" sz="2000" i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T</a:t>
            </a:r>
            <a:r>
              <a:rPr lang="en-US" altLang="zh-CN" sz="2000" i="1" kern="0" baseline="-2500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D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=300 K</a:t>
            </a:r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700" name="右大括号 1049699"/>
          <p:cNvSpPr/>
          <p:nvPr/>
        </p:nvSpPr>
        <p:spPr bwMode="auto">
          <a:xfrm>
            <a:off x="3038476" y="3316289"/>
            <a:ext cx="157162" cy="701675"/>
          </a:xfrm>
          <a:prstGeom prst="rightBrace">
            <a:avLst>
              <a:gd name="adj1" fmla="val 7917"/>
              <a:gd name="adj2" fmla="val 50000"/>
            </a:avLst>
          </a:prstGeom>
          <a:noFill/>
          <a:ln w="412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6773" tIns="38387" rIns="76773" bIns="38387" anchor="ctr"/>
          <a:lstStyle/>
          <a:p>
            <a:pPr eaLnBrk="0" hangingPunct="0"/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3145744" name="直接箭头连接符 3145743"/>
          <p:cNvCxnSpPr>
            <a:cxnSpLocks noChangeShapeType="1"/>
          </p:cNvCxnSpPr>
          <p:nvPr/>
        </p:nvCxnSpPr>
        <p:spPr bwMode="auto">
          <a:xfrm flipV="1">
            <a:off x="7032626" y="1584326"/>
            <a:ext cx="368300" cy="31432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9702" name="矩形 1049701"/>
          <p:cNvSpPr>
            <a:spLocks noChangeArrowheads="1"/>
          </p:cNvSpPr>
          <p:nvPr/>
        </p:nvSpPr>
        <p:spPr bwMode="auto">
          <a:xfrm>
            <a:off x="7375526" y="1249363"/>
            <a:ext cx="11811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73" tIns="38387" rIns="76773" bIns="38387">
            <a:spAutoFit/>
          </a:bodyPr>
          <a:lstStyle/>
          <a:p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等压膨胀</a:t>
            </a:r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3145746" name="直接箭头连接符 3145745"/>
          <p:cNvCxnSpPr>
            <a:cxnSpLocks noChangeShapeType="1"/>
          </p:cNvCxnSpPr>
          <p:nvPr/>
        </p:nvCxnSpPr>
        <p:spPr bwMode="auto">
          <a:xfrm flipV="1">
            <a:off x="7286627" y="2241550"/>
            <a:ext cx="369887" cy="158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9704" name="矩形 1049703"/>
          <p:cNvSpPr>
            <a:spLocks noChangeArrowheads="1"/>
          </p:cNvSpPr>
          <p:nvPr/>
        </p:nvSpPr>
        <p:spPr bwMode="auto">
          <a:xfrm>
            <a:off x="7535863" y="1947863"/>
            <a:ext cx="11811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73" tIns="38387" rIns="76773" bIns="38387">
            <a:spAutoFit/>
          </a:bodyPr>
          <a:lstStyle/>
          <a:p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等温膨胀</a:t>
            </a:r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3145748" name="直接箭头连接符 3145747"/>
          <p:cNvCxnSpPr>
            <a:cxnSpLocks noChangeShapeType="1"/>
          </p:cNvCxnSpPr>
          <p:nvPr/>
        </p:nvCxnSpPr>
        <p:spPr bwMode="auto">
          <a:xfrm>
            <a:off x="7375527" y="2454275"/>
            <a:ext cx="384175" cy="7493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9706" name="矩形 1049705"/>
          <p:cNvSpPr>
            <a:spLocks noChangeArrowheads="1"/>
          </p:cNvSpPr>
          <p:nvPr/>
        </p:nvSpPr>
        <p:spPr bwMode="auto">
          <a:xfrm>
            <a:off x="7656513" y="3157538"/>
            <a:ext cx="11811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73" tIns="38387" rIns="76773" bIns="38387">
            <a:spAutoFit/>
          </a:bodyPr>
          <a:lstStyle/>
          <a:p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等压压缩</a:t>
            </a:r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708" name="矩形 1049707"/>
          <p:cNvSpPr>
            <a:spLocks noChangeArrowheads="1"/>
          </p:cNvSpPr>
          <p:nvPr/>
        </p:nvSpPr>
        <p:spPr bwMode="auto">
          <a:xfrm>
            <a:off x="6537326" y="4570627"/>
            <a:ext cx="5641975" cy="63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73" tIns="38387" rIns="76773" bIns="38387">
            <a:spAutoFit/>
          </a:bodyPr>
          <a:lstStyle/>
          <a:p>
            <a:r>
              <a:rPr lang="zh-CN" altLang="en-US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由</a:t>
            </a:r>
            <a:r>
              <a:rPr lang="en-US" altLang="zh-CN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到</a:t>
            </a:r>
            <a:r>
              <a:rPr lang="en-US" altLang="zh-CN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,由玻意耳定律有</a:t>
            </a:r>
            <a:r>
              <a:rPr lang="en-US" altLang="zh-CN" i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</a:t>
            </a:r>
            <a:r>
              <a:rPr lang="en-US" altLang="zh-CN" kern="0" baseline="-250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</a:t>
            </a:r>
            <a:r>
              <a:rPr lang="en-US" altLang="zh-CN" i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V</a:t>
            </a:r>
            <a:r>
              <a:rPr lang="en-US" altLang="zh-CN" kern="0" baseline="-250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</a:t>
            </a:r>
            <a:r>
              <a:rPr lang="en-US" altLang="zh-CN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=</a:t>
            </a:r>
            <a:r>
              <a:rPr lang="en-US" altLang="zh-CN" i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</a:t>
            </a:r>
            <a:r>
              <a:rPr lang="en-US" altLang="zh-CN" kern="0" baseline="-250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  <a:r>
              <a:rPr lang="en-US" altLang="zh-CN" i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V</a:t>
            </a:r>
            <a:r>
              <a:rPr lang="en-US" altLang="zh-CN" kern="0" baseline="-250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,得</a:t>
            </a:r>
            <a:endParaRPr lang="zh-CN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r>
              <a:rPr lang="en-US" altLang="en-US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</a:t>
            </a:r>
            <a:endParaRPr lang="zh-CN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2097363" name="对象 2097362"/>
          <p:cNvGraphicFramePr/>
          <p:nvPr/>
        </p:nvGraphicFramePr>
        <p:xfrm>
          <a:off x="6949282" y="5272088"/>
          <a:ext cx="35353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6362700" imgH="1638300" progId="">
                  <p:embed/>
                </p:oleObj>
              </mc:Choice>
              <mc:Fallback>
                <p:oleObj r:id="rId5" imgW="6362700" imgH="1638300" progId="">
                  <p:embed/>
                  <p:pic>
                    <p:nvPicPr>
                      <p:cNvPr id="0" name="对象 209736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9282" y="5272088"/>
                        <a:ext cx="353536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3" name="对象 2097364"/>
          <p:cNvGraphicFramePr/>
          <p:nvPr/>
        </p:nvGraphicFramePr>
        <p:xfrm>
          <a:off x="3648076" y="6426200"/>
          <a:ext cx="2032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361950" imgH="609600" progId="">
                  <p:embed/>
                </p:oleObj>
              </mc:Choice>
              <mc:Fallback>
                <p:oleObj r:id="rId7" imgW="361950" imgH="609600" progId="">
                  <p:embed/>
                  <p:pic>
                    <p:nvPicPr>
                      <p:cNvPr id="0" name="对象 2097364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076" y="6426200"/>
                        <a:ext cx="2032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97367" name="图片 209736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4763" y="1301751"/>
            <a:ext cx="3003550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文本框 22"/>
          <p:cNvSpPr txBox="1"/>
          <p:nvPr/>
        </p:nvSpPr>
        <p:spPr>
          <a:xfrm>
            <a:off x="809171" y="439859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三、克拉珀龙方程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7" dur="500"/>
                                        <p:tgtEl>
                                          <p:spTgt spid="1049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9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9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id="14" dur="500"/>
                                        <p:tgtEl>
                                          <p:spTgt spid="104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19" dur="500"/>
                                        <p:tgtEl>
                                          <p:spTgt spid="104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97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97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id="26" dur="500"/>
                                        <p:tgtEl>
                                          <p:spTgt spid="209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31" dur="500"/>
                                        <p:tgtEl>
                                          <p:spTgt spid="104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36" dur="500"/>
                                        <p:tgtEl>
                                          <p:spTgt spid="1049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41" dur="500"/>
                                        <p:tgtEl>
                                          <p:spTgt spid="104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46" dur="500"/>
                                        <p:tgtEl>
                                          <p:spTgt spid="3145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4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4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id="53" dur="500"/>
                                        <p:tgtEl>
                                          <p:spTgt spid="104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49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49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id="60" dur="500"/>
                                        <p:tgtEl>
                                          <p:spTgt spid="104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97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97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id="67" dur="500"/>
                                        <p:tgtEl>
                                          <p:spTgt spid="209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72" dur="500"/>
                                        <p:tgtEl>
                                          <p:spTgt spid="3145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4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4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id="79" dur="500"/>
                                        <p:tgtEl>
                                          <p:spTgt spid="104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84" dur="500"/>
                                        <p:tgtEl>
                                          <p:spTgt spid="3145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4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4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id="91" dur="500"/>
                                        <p:tgtEl>
                                          <p:spTgt spid="104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97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97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id="98" dur="500"/>
                                        <p:tgtEl>
                                          <p:spTgt spid="209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1049709"/>
          <p:cNvSpPr>
            <a:spLocks noChangeArrowheads="1"/>
          </p:cNvSpPr>
          <p:nvPr/>
        </p:nvSpPr>
        <p:spPr bwMode="auto">
          <a:xfrm>
            <a:off x="660400" y="1348204"/>
            <a:ext cx="10858500" cy="114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例：如图所示，一定质量的理想气体，由状态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沿直线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AB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变化到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，在此过程中，气体分子的平均速率的变化情况是（      ）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7410" name="组合 276"/>
          <p:cNvGrpSpPr/>
          <p:nvPr/>
        </p:nvGrpSpPr>
        <p:grpSpPr bwMode="auto">
          <a:xfrm>
            <a:off x="6089650" y="2872103"/>
            <a:ext cx="3635217" cy="2579688"/>
            <a:chOff x="3560" y="1888"/>
            <a:chExt cx="1434" cy="1412"/>
          </a:xfrm>
        </p:grpSpPr>
        <p:grpSp>
          <p:nvGrpSpPr>
            <p:cNvPr id="17411" name="组合 278"/>
            <p:cNvGrpSpPr/>
            <p:nvPr/>
          </p:nvGrpSpPr>
          <p:grpSpPr bwMode="auto">
            <a:xfrm>
              <a:off x="3560" y="1888"/>
              <a:ext cx="1434" cy="1412"/>
              <a:chOff x="1973" y="1645"/>
              <a:chExt cx="1434" cy="1412"/>
            </a:xfrm>
          </p:grpSpPr>
          <p:grpSp>
            <p:nvGrpSpPr>
              <p:cNvPr id="17412" name="组合 280"/>
              <p:cNvGrpSpPr/>
              <p:nvPr/>
            </p:nvGrpSpPr>
            <p:grpSpPr bwMode="auto">
              <a:xfrm>
                <a:off x="2200" y="1797"/>
                <a:ext cx="1134" cy="1080"/>
                <a:chOff x="1429" y="2251"/>
                <a:chExt cx="952" cy="907"/>
              </a:xfrm>
            </p:grpSpPr>
            <p:sp>
              <p:nvSpPr>
                <p:cNvPr id="17413" name="直接连接符 1049711"/>
                <p:cNvSpPr>
                  <a:spLocks noChangeShapeType="1"/>
                </p:cNvSpPr>
                <p:nvPr/>
              </p:nvSpPr>
              <p:spPr bwMode="auto">
                <a:xfrm>
                  <a:off x="1429" y="3158"/>
                  <a:ext cx="952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414" name="直接连接符 1049713"/>
                <p:cNvSpPr>
                  <a:spLocks noChangeShapeType="1"/>
                </p:cNvSpPr>
                <p:nvPr/>
              </p:nvSpPr>
              <p:spPr bwMode="auto">
                <a:xfrm flipV="1">
                  <a:off x="1429" y="2251"/>
                  <a:ext cx="0" cy="90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415" name="直接连接符 1049715"/>
                <p:cNvSpPr>
                  <a:spLocks noChangeShapeType="1"/>
                </p:cNvSpPr>
                <p:nvPr/>
              </p:nvSpPr>
              <p:spPr bwMode="auto">
                <a:xfrm>
                  <a:off x="1655" y="2478"/>
                  <a:ext cx="0" cy="68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416" name="直接连接符 1049717"/>
                <p:cNvSpPr>
                  <a:spLocks noChangeShapeType="1"/>
                </p:cNvSpPr>
                <p:nvPr/>
              </p:nvSpPr>
              <p:spPr bwMode="auto">
                <a:xfrm>
                  <a:off x="1882" y="2704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417" name="直接连接符 1049719"/>
                <p:cNvSpPr>
                  <a:spLocks noChangeShapeType="1"/>
                </p:cNvSpPr>
                <p:nvPr/>
              </p:nvSpPr>
              <p:spPr bwMode="auto">
                <a:xfrm>
                  <a:off x="2109" y="2931"/>
                  <a:ext cx="0" cy="22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418" name="直接连接符 1049721"/>
                <p:cNvSpPr>
                  <a:spLocks noChangeShapeType="1"/>
                </p:cNvSpPr>
                <p:nvPr/>
              </p:nvSpPr>
              <p:spPr bwMode="auto">
                <a:xfrm>
                  <a:off x="1429" y="2931"/>
                  <a:ext cx="68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419" name="直接连接符 1049723"/>
                <p:cNvSpPr>
                  <a:spLocks noChangeShapeType="1"/>
                </p:cNvSpPr>
                <p:nvPr/>
              </p:nvSpPr>
              <p:spPr bwMode="auto">
                <a:xfrm>
                  <a:off x="1429" y="2704"/>
                  <a:ext cx="453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420" name="直接连接符 1049725"/>
                <p:cNvSpPr>
                  <a:spLocks noChangeShapeType="1"/>
                </p:cNvSpPr>
                <p:nvPr/>
              </p:nvSpPr>
              <p:spPr bwMode="auto">
                <a:xfrm>
                  <a:off x="1429" y="2478"/>
                  <a:ext cx="226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421" name="直接连接符 1049727"/>
                <p:cNvSpPr>
                  <a:spLocks noChangeShapeType="1"/>
                </p:cNvSpPr>
                <p:nvPr/>
              </p:nvSpPr>
              <p:spPr bwMode="auto">
                <a:xfrm>
                  <a:off x="1655" y="2478"/>
                  <a:ext cx="454" cy="45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7422" name="矩形 1049729"/>
              <p:cNvSpPr>
                <a:spLocks noChangeArrowheads="1"/>
              </p:cNvSpPr>
              <p:nvPr/>
            </p:nvSpPr>
            <p:spPr bwMode="auto">
              <a:xfrm>
                <a:off x="3146" y="2598"/>
                <a:ext cx="261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 i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V/L</a:t>
                </a:r>
                <a:endParaRPr lang="zh-CN" altLang="zh-CN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3" name="矩形 1049731"/>
              <p:cNvSpPr>
                <a:spLocks noChangeArrowheads="1"/>
              </p:cNvSpPr>
              <p:nvPr/>
            </p:nvSpPr>
            <p:spPr bwMode="auto">
              <a:xfrm>
                <a:off x="2382" y="2840"/>
                <a:ext cx="226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0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</a:t>
                </a:r>
                <a:endParaRPr lang="zh-CN" altLang="zh-CN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4" name="矩形 1049733"/>
              <p:cNvSpPr>
                <a:spLocks noChangeArrowheads="1"/>
              </p:cNvSpPr>
              <p:nvPr/>
            </p:nvSpPr>
            <p:spPr bwMode="auto">
              <a:xfrm>
                <a:off x="2639" y="2840"/>
                <a:ext cx="196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0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</a:t>
                </a:r>
                <a:endParaRPr lang="zh-CN" altLang="zh-CN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5" name="矩形 1049735"/>
              <p:cNvSpPr>
                <a:spLocks noChangeArrowheads="1"/>
              </p:cNvSpPr>
              <p:nvPr/>
            </p:nvSpPr>
            <p:spPr bwMode="auto">
              <a:xfrm>
                <a:off x="2911" y="2840"/>
                <a:ext cx="128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</a:t>
                </a:r>
                <a:endParaRPr lang="zh-CN" altLang="zh-CN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6" name="矩形 1049737"/>
              <p:cNvSpPr>
                <a:spLocks noChangeArrowheads="1"/>
              </p:cNvSpPr>
              <p:nvPr/>
            </p:nvSpPr>
            <p:spPr bwMode="auto">
              <a:xfrm>
                <a:off x="1973" y="2478"/>
                <a:ext cx="128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</a:t>
                </a:r>
                <a:endParaRPr lang="zh-CN" altLang="zh-CN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7" name="矩形 1049739"/>
              <p:cNvSpPr>
                <a:spLocks noChangeArrowheads="1"/>
              </p:cNvSpPr>
              <p:nvPr/>
            </p:nvSpPr>
            <p:spPr bwMode="auto">
              <a:xfrm>
                <a:off x="1973" y="2205"/>
                <a:ext cx="128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</a:t>
                </a:r>
                <a:endParaRPr lang="zh-CN" altLang="zh-CN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8" name="矩形 1049741"/>
              <p:cNvSpPr>
                <a:spLocks noChangeArrowheads="1"/>
              </p:cNvSpPr>
              <p:nvPr/>
            </p:nvSpPr>
            <p:spPr bwMode="auto">
              <a:xfrm>
                <a:off x="1973" y="1933"/>
                <a:ext cx="128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</a:t>
                </a:r>
                <a:endParaRPr lang="zh-CN" altLang="zh-CN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9" name="矩形 1049743"/>
              <p:cNvSpPr>
                <a:spLocks noChangeArrowheads="1"/>
              </p:cNvSpPr>
              <p:nvPr/>
            </p:nvSpPr>
            <p:spPr bwMode="auto">
              <a:xfrm>
                <a:off x="1973" y="2840"/>
                <a:ext cx="272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000" i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0</a:t>
                </a:r>
                <a:endParaRPr lang="zh-CN" altLang="zh-CN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30" name="矩形 1049745"/>
              <p:cNvSpPr>
                <a:spLocks noChangeArrowheads="1"/>
              </p:cNvSpPr>
              <p:nvPr/>
            </p:nvSpPr>
            <p:spPr bwMode="auto">
              <a:xfrm>
                <a:off x="2200" y="1645"/>
                <a:ext cx="397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 i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p</a:t>
                </a:r>
                <a:r>
                  <a:rPr lang="en-US" altLang="zh-CN" sz="2400" b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/atm</a:t>
                </a:r>
                <a:endParaRPr lang="zh-CN" altLang="zh-CN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7431" name="矩形 1049747"/>
            <p:cNvSpPr>
              <a:spLocks noChangeArrowheads="1"/>
            </p:cNvSpPr>
            <p:nvPr/>
          </p:nvSpPr>
          <p:spPr bwMode="auto">
            <a:xfrm>
              <a:off x="4059" y="2115"/>
              <a:ext cx="146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A</a:t>
              </a:r>
              <a:endParaRPr lang="zh-CN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32" name="矩形 1049749"/>
            <p:cNvSpPr>
              <a:spLocks noChangeArrowheads="1"/>
            </p:cNvSpPr>
            <p:nvPr/>
          </p:nvSpPr>
          <p:spPr bwMode="auto">
            <a:xfrm>
              <a:off x="4604" y="2681"/>
              <a:ext cx="146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B</a:t>
              </a:r>
              <a:endParaRPr lang="zh-CN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33" name="矩形 1049751"/>
            <p:cNvSpPr>
              <a:spLocks noChangeArrowheads="1"/>
            </p:cNvSpPr>
            <p:nvPr/>
          </p:nvSpPr>
          <p:spPr bwMode="auto">
            <a:xfrm>
              <a:off x="4332" y="2409"/>
              <a:ext cx="146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C</a:t>
              </a:r>
              <a:endParaRPr lang="zh-CN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7434" name="矩形 1049753"/>
          <p:cNvSpPr>
            <a:spLocks noChangeArrowheads="1"/>
          </p:cNvSpPr>
          <p:nvPr/>
        </p:nvSpPr>
        <p:spPr bwMode="auto">
          <a:xfrm>
            <a:off x="1015693" y="2701146"/>
            <a:ext cx="1928733" cy="586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、不断增大</a:t>
            </a:r>
            <a:endParaRPr lang="zh-CN" altLang="zh-CN" sz="16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35" name="矩形 1049755"/>
          <p:cNvSpPr>
            <a:spLocks noChangeArrowheads="1"/>
          </p:cNvSpPr>
          <p:nvPr/>
        </p:nvSpPr>
        <p:spPr bwMode="auto">
          <a:xfrm>
            <a:off x="1015692" y="3348846"/>
            <a:ext cx="1928733" cy="586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、不断减小</a:t>
            </a:r>
            <a:endParaRPr lang="zh-CN" altLang="zh-CN" sz="16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36" name="矩形 1049757"/>
          <p:cNvSpPr>
            <a:spLocks noChangeArrowheads="1"/>
          </p:cNvSpPr>
          <p:nvPr/>
        </p:nvSpPr>
        <p:spPr bwMode="auto">
          <a:xfrm>
            <a:off x="1015692" y="3925109"/>
            <a:ext cx="4513262" cy="586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、先减小后增大</a:t>
            </a:r>
            <a:endParaRPr lang="zh-CN" altLang="zh-CN" sz="16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37" name="矩形 1049759"/>
          <p:cNvSpPr>
            <a:spLocks noChangeArrowheads="1"/>
          </p:cNvSpPr>
          <p:nvPr/>
        </p:nvSpPr>
        <p:spPr bwMode="auto">
          <a:xfrm>
            <a:off x="1015692" y="4501372"/>
            <a:ext cx="4800600" cy="586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、先增大后减小</a:t>
            </a:r>
            <a:endParaRPr lang="zh-CN" altLang="zh-CN" sz="16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762" name="矩形 1049761"/>
          <p:cNvSpPr>
            <a:spLocks noChangeArrowheads="1"/>
          </p:cNvSpPr>
          <p:nvPr/>
        </p:nvSpPr>
        <p:spPr bwMode="auto">
          <a:xfrm>
            <a:off x="5652050" y="1948368"/>
            <a:ext cx="669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D</a:t>
            </a:r>
            <a:endParaRPr lang="zh-CN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09171" y="439859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三、克拉珀龙方程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1049765"/>
          <p:cNvSpPr>
            <a:spLocks noChangeArrowheads="1"/>
          </p:cNvSpPr>
          <p:nvPr/>
        </p:nvSpPr>
        <p:spPr bwMode="auto">
          <a:xfrm>
            <a:off x="641816" y="1213010"/>
            <a:ext cx="4032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一、理想气体：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768" name="矩形 1049767"/>
          <p:cNvSpPr/>
          <p:nvPr/>
        </p:nvSpPr>
        <p:spPr>
          <a:xfrm>
            <a:off x="730190" y="1791272"/>
            <a:ext cx="10367963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在</a:t>
            </a:r>
            <a:r>
              <a:rPr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任何温度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和</a:t>
            </a:r>
            <a:r>
              <a:rPr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任何压强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下都</a:t>
            </a:r>
            <a:r>
              <a:rPr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能严格地遵从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气体实验定律的气体</a:t>
            </a:r>
            <a:endParaRPr lang="zh-CN" altLang="zh-CN" sz="14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770" name="矩形 1049769"/>
          <p:cNvSpPr/>
          <p:nvPr/>
        </p:nvSpPr>
        <p:spPr>
          <a:xfrm>
            <a:off x="641816" y="2356595"/>
            <a:ext cx="3570208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kern="0" noProof="1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二、理想气体的状态方程</a:t>
            </a:r>
            <a:endParaRPr lang="zh-CN" altLang="zh-CN" sz="16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8437" name="对象 2097368"/>
          <p:cNvGraphicFramePr/>
          <p:nvPr/>
        </p:nvGraphicFramePr>
        <p:xfrm>
          <a:off x="4212024" y="2221777"/>
          <a:ext cx="1930976" cy="807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857375" imgH="1028700" progId="">
                  <p:embed/>
                </p:oleObj>
              </mc:Choice>
              <mc:Fallback>
                <p:oleObj r:id="rId2" imgW="1857375" imgH="1028700" progId="">
                  <p:embed/>
                  <p:pic>
                    <p:nvPicPr>
                      <p:cNvPr id="0" name="对象 2097368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2024" y="2221777"/>
                        <a:ext cx="1930976" cy="8071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38" name="组合 284"/>
          <p:cNvGrpSpPr/>
          <p:nvPr/>
        </p:nvGrpSpPr>
        <p:grpSpPr bwMode="auto">
          <a:xfrm>
            <a:off x="6243062" y="2236656"/>
            <a:ext cx="2308836" cy="857131"/>
            <a:chOff x="2313" y="1842"/>
            <a:chExt cx="1247" cy="617"/>
          </a:xfrm>
        </p:grpSpPr>
        <p:sp>
          <p:nvSpPr>
            <p:cNvPr id="18439" name="矩形 1049771"/>
            <p:cNvSpPr>
              <a:spLocks noChangeArrowheads="1"/>
            </p:cNvSpPr>
            <p:nvPr/>
          </p:nvSpPr>
          <p:spPr bwMode="auto">
            <a:xfrm>
              <a:off x="2313" y="1979"/>
              <a:ext cx="340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或</a:t>
              </a:r>
              <a:endParaRPr lang="zh-CN" altLang="zh-CN" sz="1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graphicFrame>
          <p:nvGraphicFramePr>
            <p:cNvPr id="18440" name="对象 2097370"/>
            <p:cNvGraphicFramePr/>
            <p:nvPr/>
          </p:nvGraphicFramePr>
          <p:xfrm>
            <a:off x="2653" y="1842"/>
            <a:ext cx="907" cy="6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1304925" imgH="942975" progId="">
                    <p:embed/>
                  </p:oleObj>
                </mc:Choice>
                <mc:Fallback>
                  <p:oleObj r:id="rId4" imgW="1304925" imgH="942975" progId="">
                    <p:embed/>
                    <p:pic>
                      <p:nvPicPr>
                        <p:cNvPr id="0" name="对象 209737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3" y="1842"/>
                          <a:ext cx="907" cy="6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49774" name="矩形 1049773"/>
          <p:cNvSpPr/>
          <p:nvPr/>
        </p:nvSpPr>
        <p:spPr>
          <a:xfrm>
            <a:off x="730190" y="3219612"/>
            <a:ext cx="11231562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注：</a:t>
            </a: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恒量C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由理想气体的</a:t>
            </a:r>
            <a:r>
              <a:rPr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质量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和</a:t>
            </a:r>
            <a:r>
              <a:rPr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种类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决定，即由气体的</a:t>
            </a:r>
            <a:r>
              <a:rPr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物质的量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决定</a:t>
            </a:r>
            <a:endParaRPr lang="zh-CN" altLang="zh-CN" sz="14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8442" name="对象 2097372"/>
          <p:cNvGraphicFramePr/>
          <p:nvPr/>
        </p:nvGraphicFramePr>
        <p:xfrm>
          <a:off x="2690205" y="3672863"/>
          <a:ext cx="2087954" cy="841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1828800" imgH="1028700" progId="">
                  <p:embed/>
                </p:oleObj>
              </mc:Choice>
              <mc:Fallback>
                <p:oleObj r:id="rId6" imgW="1828800" imgH="1028700" progId="">
                  <p:embed/>
                  <p:pic>
                    <p:nvPicPr>
                      <p:cNvPr id="0" name="对象 209737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205" y="3672863"/>
                        <a:ext cx="2087954" cy="841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9776" name="矩形 1049775"/>
          <p:cNvSpPr/>
          <p:nvPr/>
        </p:nvSpPr>
        <p:spPr>
          <a:xfrm>
            <a:off x="977572" y="3853837"/>
            <a:ext cx="3360738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气体密度式：</a:t>
            </a:r>
            <a:endParaRPr lang="zh-CN" altLang="zh-CN" sz="12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778" name="矩形 1049777"/>
          <p:cNvSpPr/>
          <p:nvPr/>
        </p:nvSpPr>
        <p:spPr>
          <a:xfrm>
            <a:off x="641816" y="4615923"/>
            <a:ext cx="459581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kern="0" noProof="1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三、克拉珀龙方程</a:t>
            </a:r>
            <a:endParaRPr lang="zh-CN" altLang="zh-CN" sz="16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8445" name="组合 286"/>
          <p:cNvGrpSpPr/>
          <p:nvPr/>
        </p:nvGrpSpPr>
        <p:grpSpPr bwMode="auto">
          <a:xfrm>
            <a:off x="5513879" y="4397228"/>
            <a:ext cx="2683958" cy="732886"/>
            <a:chOff x="2245" y="782"/>
            <a:chExt cx="2041" cy="743"/>
          </a:xfrm>
        </p:grpSpPr>
        <p:sp>
          <p:nvSpPr>
            <p:cNvPr id="18446" name="矩形 1049779"/>
            <p:cNvSpPr>
              <a:spLocks noChangeArrowheads="1"/>
            </p:cNvSpPr>
            <p:nvPr/>
          </p:nvSpPr>
          <p:spPr bwMode="auto">
            <a:xfrm>
              <a:off x="2245" y="1026"/>
              <a:ext cx="389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或</a:t>
              </a:r>
              <a:r>
                <a: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 </a:t>
              </a:r>
              <a:endParaRPr lang="zh-CN" altLang="zh-CN" sz="1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graphicFrame>
          <p:nvGraphicFramePr>
            <p:cNvPr id="18447" name="对象 2097374"/>
            <p:cNvGraphicFramePr/>
            <p:nvPr/>
          </p:nvGraphicFramePr>
          <p:xfrm>
            <a:off x="2819" y="782"/>
            <a:ext cx="1467" cy="7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8" imgW="598805" imgH="283210" progId="Equation.3">
                    <p:embed/>
                  </p:oleObj>
                </mc:Choice>
                <mc:Fallback>
                  <p:oleObj r:id="rId8" imgW="598805" imgH="283210" progId="Equation.3">
                    <p:embed/>
                    <p:pic>
                      <p:nvPicPr>
                        <p:cNvPr id="0" name="对象 209737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9" y="782"/>
                          <a:ext cx="1467" cy="7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448" name="对象 2097376"/>
          <p:cNvGraphicFramePr/>
          <p:nvPr/>
        </p:nvGraphicFramePr>
        <p:xfrm>
          <a:off x="3531585" y="4638048"/>
          <a:ext cx="1846071" cy="439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508635" imgH="141605" progId="Equation.3">
                  <p:embed/>
                </p:oleObj>
              </mc:Choice>
              <mc:Fallback>
                <p:oleObj r:id="rId10" imgW="508635" imgH="141605" progId="Equation.3">
                  <p:embed/>
                  <p:pic>
                    <p:nvPicPr>
                      <p:cNvPr id="0" name="对象 2097376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1585" y="4638048"/>
                        <a:ext cx="1846071" cy="439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9782" name="矩形 1049781"/>
          <p:cNvSpPr/>
          <p:nvPr/>
        </p:nvSpPr>
        <p:spPr>
          <a:xfrm>
            <a:off x="1010328" y="5505505"/>
            <a:ext cx="2024913" cy="40011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摩尔气体常量：</a:t>
            </a:r>
            <a:endParaRPr lang="zh-CN" altLang="zh-CN" sz="14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784" name="矩形 1049783"/>
          <p:cNvSpPr/>
          <p:nvPr/>
        </p:nvSpPr>
        <p:spPr>
          <a:xfrm>
            <a:off x="3679735" y="5246628"/>
            <a:ext cx="815975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P(atm),V (L):</a:t>
            </a: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R=0.082 </a:t>
            </a:r>
            <a:r>
              <a:rPr lang="en-US" altLang="zh-CN" sz="2000" i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atm·L/mol·K</a:t>
            </a:r>
            <a:endParaRPr lang="zh-CN" altLang="zh-CN" sz="14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786" name="矩形 1049785"/>
          <p:cNvSpPr/>
          <p:nvPr/>
        </p:nvSpPr>
        <p:spPr>
          <a:xfrm>
            <a:off x="3679736" y="5765740"/>
            <a:ext cx="6131891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P(Pa),V (m</a:t>
            </a:r>
            <a:r>
              <a:rPr lang="en-US" altLang="zh-CN" sz="2000" kern="0" baseline="2600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r>
              <a:rPr lang="en-US" altLang="zh-CN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):</a:t>
            </a: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R=8.31 </a:t>
            </a:r>
            <a:r>
              <a:rPr lang="en-US" altLang="zh-CN" sz="2000" i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J/mol·K</a:t>
            </a:r>
            <a:endParaRPr lang="zh-CN" altLang="zh-CN" sz="14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52" name="左大括号 1049787"/>
          <p:cNvSpPr/>
          <p:nvPr/>
        </p:nvSpPr>
        <p:spPr bwMode="auto">
          <a:xfrm>
            <a:off x="3067229" y="5519793"/>
            <a:ext cx="454265" cy="37647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09171" y="43985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小结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49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49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49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49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49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49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49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49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049768" grpId="0"/>
      <p:bldP spid="1049770" grpId="0"/>
      <p:bldP spid="1049774" grpId="0"/>
      <p:bldP spid="1049776" grpId="0"/>
      <p:bldP spid="1049778" grpId="0"/>
      <p:bldP spid="1049782" grpId="0"/>
      <p:bldP spid="1049784" grpId="0"/>
      <p:bldP spid="1049786" grpId="0"/>
      <p:bldP spid="184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内容占位符 1049791"/>
          <p:cNvSpPr>
            <a:spLocks noGrp="1" noChangeArrowheads="1"/>
          </p:cNvSpPr>
          <p:nvPr>
            <p:ph sz="quarter" idx="4294967295"/>
          </p:nvPr>
        </p:nvSpPr>
        <p:spPr>
          <a:xfrm>
            <a:off x="809171" y="1285876"/>
            <a:ext cx="10952163" cy="4298603"/>
          </a:xfrm>
          <a:prstGeom prst="rect">
            <a:avLst/>
          </a:prstGeom>
        </p:spPr>
        <p:txBody>
          <a:bodyPr vert="horz" wrap="square" lIns="91429" tIns="45715" rIns="91429" bIns="45715" numCol="1" anchor="t" anchorCtr="0" compatLnSpc="1">
            <a:spAutoFit/>
          </a:bodyPr>
          <a:lstStyle/>
          <a:p>
            <a:pPr marL="0" indent="0" algn="just" latinLnBrk="0">
              <a:lnSpc>
                <a:spcPct val="20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对于一定质量的理想气体，下列状态变化中可能的是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　　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)</a:t>
            </a:r>
            <a:endParaRPr lang="en-US" altLang="en-US" sz="24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indent="0" algn="just" latinLnBrk="0">
              <a:lnSpc>
                <a:spcPct val="20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．使气体体积增加而同时温度降低</a:t>
            </a:r>
            <a:endParaRPr lang="en-US" altLang="en-US" sz="24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indent="0" algn="just" latinLnBrk="0">
              <a:lnSpc>
                <a:spcPct val="20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．使气体温度升高，体积不变、压强减小</a:t>
            </a:r>
            <a:endParaRPr lang="en-US" altLang="en-US" sz="24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indent="0" algn="just" latinLnBrk="0">
              <a:lnSpc>
                <a:spcPct val="20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．使气体温度不变，而压强、体积同时增大</a:t>
            </a:r>
            <a:endParaRPr lang="en-US" altLang="en-US" sz="24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indent="0" algn="just" latinLnBrk="0">
              <a:lnSpc>
                <a:spcPct val="20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．使气体温度升高，压强减小，体积减小</a:t>
            </a:r>
            <a:endParaRPr lang="en-US" altLang="en-US" sz="24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794" name="矩形 1049793"/>
          <p:cNvSpPr>
            <a:spLocks noChangeArrowheads="1"/>
          </p:cNvSpPr>
          <p:nvPr/>
        </p:nvSpPr>
        <p:spPr bwMode="auto">
          <a:xfrm>
            <a:off x="8392161" y="1499236"/>
            <a:ext cx="414732" cy="508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73" tIns="38387" rIns="76773" bIns="38387">
            <a:spAutoFit/>
          </a:bodyPr>
          <a:lstStyle/>
          <a:p>
            <a:r>
              <a:rPr lang="en-US" altLang="zh-CN" sz="28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</a:t>
            </a:r>
            <a:endParaRPr lang="zh-CN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09171" y="439859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9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9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id="9" dur="500"/>
                                        <p:tgtEl>
                                          <p:spTgt spid="1049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1049795"/>
          <p:cNvSpPr>
            <a:spLocks noChangeArrowheads="1"/>
          </p:cNvSpPr>
          <p:nvPr/>
        </p:nvSpPr>
        <p:spPr bwMode="auto">
          <a:xfrm>
            <a:off x="809171" y="1071129"/>
            <a:ext cx="10739278" cy="2201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某气象探测气球内充有温度为</a:t>
            </a:r>
            <a:r>
              <a:rPr lang="en-US" altLang="zh-CN" sz="24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27 ℃</a:t>
            </a:r>
            <a:r>
              <a:rPr lang="zh-CN" altLang="en-US" sz="24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、压强为</a:t>
            </a:r>
            <a:r>
              <a:rPr lang="en-US" altLang="zh-CN" sz="24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1.5×10</a:t>
            </a:r>
            <a:r>
              <a:rPr lang="en-US" altLang="zh-CN" sz="2400" kern="0" baseline="3000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Pa的氦气，其体积为</a:t>
            </a:r>
            <a:r>
              <a:rPr lang="en-US" altLang="zh-CN" sz="24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5 m</a:t>
            </a:r>
            <a:r>
              <a:rPr lang="en-US" altLang="zh-CN" sz="2400" kern="0" baseline="3000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.当气球升高到某一高度时，氦气温度为</a:t>
            </a:r>
            <a:r>
              <a:rPr lang="en-US" altLang="zh-CN" sz="24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200 K</a:t>
            </a:r>
            <a:r>
              <a:rPr lang="zh-CN" altLang="en-US" sz="24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，压强变为</a:t>
            </a:r>
            <a:r>
              <a:rPr lang="en-US" altLang="zh-CN" sz="24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0.8×10</a:t>
            </a:r>
            <a:r>
              <a:rPr lang="en-US" altLang="zh-CN" sz="2400" kern="0" baseline="3000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Pa，求这时气球的体积多大？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798" name="矩形 1049797"/>
          <p:cNvSpPr>
            <a:spLocks noChangeArrowheads="1"/>
          </p:cNvSpPr>
          <p:nvPr/>
        </p:nvSpPr>
        <p:spPr bwMode="auto">
          <a:xfrm>
            <a:off x="2882055" y="3584933"/>
            <a:ext cx="4768488" cy="44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73" tIns="38387" rIns="76773" bIns="38387">
            <a:spAutoFit/>
          </a:bodyPr>
          <a:lstStyle/>
          <a:p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初态温度</a:t>
            </a:r>
            <a:r>
              <a:rPr lang="en-US" altLang="zh-CN" sz="2400" i="1" kern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T</a:t>
            </a:r>
            <a:r>
              <a:rPr lang="en-US" altLang="zh-CN" sz="2400" kern="0" baseline="-2500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(273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＋</a:t>
            </a:r>
            <a:r>
              <a:rPr lang="en-US" altLang="zh-CN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27) K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300 K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2097379" name="对象 2097378"/>
          <p:cNvGraphicFramePr/>
          <p:nvPr/>
        </p:nvGraphicFramePr>
        <p:xfrm>
          <a:off x="2204086" y="4181476"/>
          <a:ext cx="2487612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857375" imgH="1028700" progId="">
                  <p:embed/>
                </p:oleObj>
              </mc:Choice>
              <mc:Fallback>
                <p:oleObj r:id="rId2" imgW="1857375" imgH="1028700" progId="">
                  <p:embed/>
                  <p:pic>
                    <p:nvPicPr>
                      <p:cNvPr id="0" name="对象 2097378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4086" y="4181476"/>
                        <a:ext cx="2487612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9800" name="矩形 1049799"/>
          <p:cNvSpPr>
            <a:spLocks noChangeArrowheads="1"/>
          </p:cNvSpPr>
          <p:nvPr/>
        </p:nvSpPr>
        <p:spPr bwMode="auto">
          <a:xfrm>
            <a:off x="1401605" y="4408489"/>
            <a:ext cx="462822" cy="44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73" tIns="38387" rIns="76773" bIns="38387">
            <a:spAutoFit/>
          </a:bodyPr>
          <a:lstStyle/>
          <a:p>
            <a:r>
              <a:rPr lang="zh-CN" altLang="en-US" sz="2400" kern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由</a:t>
            </a:r>
            <a:endParaRPr lang="zh-CN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802" name="燕尾形箭头 1049801"/>
          <p:cNvSpPr>
            <a:spLocks noChangeArrowheads="1"/>
          </p:cNvSpPr>
          <p:nvPr/>
        </p:nvSpPr>
        <p:spPr bwMode="auto">
          <a:xfrm>
            <a:off x="4932998" y="4408489"/>
            <a:ext cx="958850" cy="403225"/>
          </a:xfrm>
          <a:prstGeom prst="notchedRightArrow">
            <a:avLst>
              <a:gd name="adj1" fmla="val 50000"/>
              <a:gd name="adj2" fmla="val 49816"/>
            </a:avLst>
          </a:prstGeom>
          <a:solidFill>
            <a:srgbClr val="BBE0E3"/>
          </a:solidFill>
          <a:ln w="25400">
            <a:solidFill>
              <a:srgbClr val="3681A6"/>
            </a:solidFill>
            <a:miter lim="800000"/>
          </a:ln>
        </p:spPr>
        <p:txBody>
          <a:bodyPr lIns="76773" tIns="38387" rIns="76773" bIns="38387" anchor="ctr"/>
          <a:lstStyle/>
          <a:p>
            <a:pPr eaLnBrk="0" hangingPunct="0"/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2097381" name="对象 2097380"/>
          <p:cNvGraphicFramePr/>
          <p:nvPr/>
        </p:nvGraphicFramePr>
        <p:xfrm>
          <a:off x="6339524" y="4137025"/>
          <a:ext cx="3732213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3133725" imgH="1028700" progId="">
                  <p:embed/>
                </p:oleObj>
              </mc:Choice>
              <mc:Fallback>
                <p:oleObj r:id="rId4" imgW="3133725" imgH="1028700" progId="">
                  <p:embed/>
                  <p:pic>
                    <p:nvPicPr>
                      <p:cNvPr id="0" name="对象 209738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9524" y="4137025"/>
                        <a:ext cx="3732213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809171" y="439859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9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97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49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49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9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矩形 1049503"/>
          <p:cNvSpPr>
            <a:spLocks noChangeArrowheads="1"/>
          </p:cNvSpPr>
          <p:nvPr/>
        </p:nvSpPr>
        <p:spPr bwMode="auto">
          <a:xfrm>
            <a:off x="809171" y="1969860"/>
            <a:ext cx="5152373" cy="2553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掌握气态方程的表达式</a:t>
            </a:r>
            <a:endParaRPr lang="zh-CN" altLang="zh-CN" sz="1400" kern="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en-US" altLang="zh-CN" sz="2800" kern="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会用该表达式进行相关的运算</a:t>
            </a:r>
            <a:endParaRPr lang="zh-CN" altLang="zh-CN" sz="1400" kern="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09171" y="439859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学习目标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内容占位符 1049803"/>
          <p:cNvSpPr>
            <a:spLocks noGrp="1" noChangeArrowheads="1"/>
          </p:cNvSpPr>
          <p:nvPr>
            <p:ph sz="quarter" idx="4294967295"/>
          </p:nvPr>
        </p:nvSpPr>
        <p:spPr>
          <a:xfrm>
            <a:off x="845344" y="1234153"/>
            <a:ext cx="6840538" cy="2621220"/>
          </a:xfrm>
          <a:prstGeom prst="rect">
            <a:avLst/>
          </a:prstGeom>
        </p:spPr>
        <p:txBody>
          <a:bodyPr vert="horz" wrap="square" lIns="91429" tIns="45715" rIns="91429" bIns="45715" numCol="1" anchor="t" anchorCtr="0" compatLnSpc="1">
            <a:spAutoFit/>
          </a:bodyPr>
          <a:lstStyle/>
          <a:p>
            <a:pPr marL="0" indent="0" algn="just" latinLnBrk="0">
              <a:lnSpc>
                <a:spcPct val="13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如图所示，粗细均匀一端封闭一端开口的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U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形玻璃管，当</a:t>
            </a:r>
            <a:r>
              <a:rPr lang="en-US" altLang="zh-CN" sz="2400" i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t</a:t>
            </a:r>
            <a:r>
              <a:rPr lang="en-US" altLang="zh-CN" sz="2400" baseline="-250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31 ℃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，大气压强</a:t>
            </a:r>
            <a:r>
              <a:rPr lang="en-US" altLang="zh-CN" sz="2400" i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</a:t>
            </a:r>
            <a:r>
              <a:rPr lang="en-US" altLang="zh-CN" sz="2400" baseline="-250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76 </a:t>
            </a:r>
            <a:r>
              <a:rPr lang="en-US" altLang="zh-CN" sz="2400" dirty="0" err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cmHg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时，两管水银面相平，这时左管被封闭的气柱长</a:t>
            </a:r>
            <a:r>
              <a:rPr lang="en-US" altLang="zh-CN" sz="2400" i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L</a:t>
            </a:r>
            <a:r>
              <a:rPr lang="en-US" altLang="zh-CN" sz="2400" baseline="-250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8 cm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</a:t>
            </a:r>
            <a:endParaRPr lang="en-US" altLang="en-US" sz="24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indent="0" algn="just" latinLnBrk="0">
              <a:lnSpc>
                <a:spcPct val="130000"/>
              </a:lnSpc>
              <a:buNone/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求：当温度</a:t>
            </a:r>
            <a:r>
              <a:rPr lang="en-US" altLang="zh-CN" sz="2400" i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t</a:t>
            </a:r>
            <a:r>
              <a:rPr lang="en-US" altLang="zh-CN" sz="2400" baseline="-250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等于多少时，左管气柱</a:t>
            </a:r>
            <a:r>
              <a:rPr lang="en-US" altLang="zh-CN" sz="2400" i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L</a:t>
            </a:r>
            <a:r>
              <a:rPr lang="en-US" altLang="zh-CN" sz="2400" baseline="-250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为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9 cm?</a:t>
            </a:r>
            <a:endParaRPr lang="en-US" altLang="en-US" sz="24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21506" name="图片 2097382" descr="1-79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836" y="1473304"/>
            <a:ext cx="3046412" cy="330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9806" name="任意多边形 1049805"/>
          <p:cNvSpPr>
            <a:spLocks noChangeArrowheads="1"/>
          </p:cNvSpPr>
          <p:nvPr/>
        </p:nvSpPr>
        <p:spPr bwMode="auto">
          <a:xfrm>
            <a:off x="8333423" y="3135416"/>
            <a:ext cx="319088" cy="69850"/>
          </a:xfrm>
          <a:custGeom>
            <a:avLst/>
            <a:gdLst>
              <a:gd name="T0" fmla="*/ 0 w 319132"/>
              <a:gd name="T1" fmla="*/ 70412 h 70412"/>
              <a:gd name="T2" fmla="*/ 168812 w 319132"/>
              <a:gd name="T3" fmla="*/ 74 h 70412"/>
              <a:gd name="T4" fmla="*/ 309489 w 319132"/>
              <a:gd name="T5" fmla="*/ 56345 h 70412"/>
              <a:gd name="T6" fmla="*/ 295421 w 319132"/>
              <a:gd name="T7" fmla="*/ 28209 h 70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132" h="70412">
                <a:moveTo>
                  <a:pt x="0" y="70412"/>
                </a:moveTo>
                <a:cubicBezTo>
                  <a:pt x="58615" y="36415"/>
                  <a:pt x="117231" y="2418"/>
                  <a:pt x="168812" y="74"/>
                </a:cubicBezTo>
                <a:cubicBezTo>
                  <a:pt x="220393" y="-2270"/>
                  <a:pt x="288388" y="51656"/>
                  <a:pt x="309489" y="56345"/>
                </a:cubicBezTo>
                <a:cubicBezTo>
                  <a:pt x="330591" y="61034"/>
                  <a:pt x="313006" y="44621"/>
                  <a:pt x="295421" y="28209"/>
                </a:cubicBezTo>
              </a:path>
            </a:pathLst>
          </a:custGeom>
          <a:noFill/>
          <a:ln w="412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808" name="任意多边形 1049807"/>
          <p:cNvSpPr>
            <a:spLocks noChangeArrowheads="1"/>
          </p:cNvSpPr>
          <p:nvPr/>
        </p:nvSpPr>
        <p:spPr bwMode="auto">
          <a:xfrm>
            <a:off x="10409873" y="2074967"/>
            <a:ext cx="319088" cy="71437"/>
          </a:xfrm>
          <a:custGeom>
            <a:avLst/>
            <a:gdLst>
              <a:gd name="T0" fmla="*/ 0 w 319132"/>
              <a:gd name="T1" fmla="*/ 70412 h 70412"/>
              <a:gd name="T2" fmla="*/ 168812 w 319132"/>
              <a:gd name="T3" fmla="*/ 74 h 70412"/>
              <a:gd name="T4" fmla="*/ 309489 w 319132"/>
              <a:gd name="T5" fmla="*/ 56345 h 70412"/>
              <a:gd name="T6" fmla="*/ 295421 w 319132"/>
              <a:gd name="T7" fmla="*/ 28209 h 70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132" h="70412">
                <a:moveTo>
                  <a:pt x="0" y="70412"/>
                </a:moveTo>
                <a:cubicBezTo>
                  <a:pt x="58615" y="36415"/>
                  <a:pt x="117231" y="2418"/>
                  <a:pt x="168812" y="74"/>
                </a:cubicBezTo>
                <a:cubicBezTo>
                  <a:pt x="220393" y="-2270"/>
                  <a:pt x="288388" y="51656"/>
                  <a:pt x="309489" y="56345"/>
                </a:cubicBezTo>
                <a:cubicBezTo>
                  <a:pt x="330591" y="61034"/>
                  <a:pt x="313006" y="44621"/>
                  <a:pt x="295421" y="28209"/>
                </a:cubicBezTo>
              </a:path>
            </a:pathLst>
          </a:custGeom>
          <a:noFill/>
          <a:ln w="412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810" name="左大括号 1049809"/>
          <p:cNvSpPr/>
          <p:nvPr/>
        </p:nvSpPr>
        <p:spPr bwMode="auto">
          <a:xfrm>
            <a:off x="8077837" y="2689328"/>
            <a:ext cx="255587" cy="515938"/>
          </a:xfrm>
          <a:prstGeom prst="leftBrace">
            <a:avLst>
              <a:gd name="adj1" fmla="val 8028"/>
              <a:gd name="adj2" fmla="val 50000"/>
            </a:avLst>
          </a:prstGeom>
          <a:noFill/>
          <a:ln w="412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6773" tIns="38387" rIns="76773" bIns="38387" anchor="ctr"/>
          <a:lstStyle/>
          <a:p>
            <a:pPr eaLnBrk="0" hangingPunct="0"/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812" name="矩形 1049811"/>
          <p:cNvSpPr>
            <a:spLocks noChangeArrowheads="1"/>
          </p:cNvSpPr>
          <p:nvPr/>
        </p:nvSpPr>
        <p:spPr bwMode="auto">
          <a:xfrm>
            <a:off x="7172962" y="2711554"/>
            <a:ext cx="85407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73" tIns="38387" rIns="76773" bIns="38387">
            <a:spAutoFit/>
          </a:bodyPr>
          <a:lstStyle/>
          <a:p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 cm</a:t>
            </a:r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814" name="右大括号 1049813"/>
          <p:cNvSpPr/>
          <p:nvPr/>
        </p:nvSpPr>
        <p:spPr bwMode="auto">
          <a:xfrm>
            <a:off x="10728961" y="2130528"/>
            <a:ext cx="176212" cy="482600"/>
          </a:xfrm>
          <a:prstGeom prst="rightBrace">
            <a:avLst>
              <a:gd name="adj1" fmla="val 7975"/>
              <a:gd name="adj2" fmla="val 50000"/>
            </a:avLst>
          </a:prstGeom>
          <a:noFill/>
          <a:ln w="349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6773" tIns="38387" rIns="76773" bIns="38387" anchor="ctr"/>
          <a:lstStyle/>
          <a:p>
            <a:pPr eaLnBrk="0" hangingPunct="0"/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816" name="矩形 1049815"/>
          <p:cNvSpPr>
            <a:spLocks noChangeArrowheads="1"/>
          </p:cNvSpPr>
          <p:nvPr/>
        </p:nvSpPr>
        <p:spPr bwMode="auto">
          <a:xfrm>
            <a:off x="10905173" y="2140054"/>
            <a:ext cx="8509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73" tIns="38387" rIns="76773" bIns="38387">
            <a:spAutoFit/>
          </a:bodyPr>
          <a:lstStyle/>
          <a:p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 cm</a:t>
            </a:r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818" name="矩形 1049817"/>
          <p:cNvSpPr>
            <a:spLocks noChangeArrowheads="1"/>
          </p:cNvSpPr>
          <p:nvPr/>
        </p:nvSpPr>
        <p:spPr bwMode="auto">
          <a:xfrm>
            <a:off x="1961198" y="4096112"/>
            <a:ext cx="4274763" cy="44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73" tIns="38387" rIns="76773" bIns="38387">
            <a:spAutoFit/>
          </a:bodyPr>
          <a:lstStyle/>
          <a:p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</a:t>
            </a:r>
            <a:r>
              <a:rPr lang="en-US" altLang="zh-CN" sz="24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＝（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76+2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cmHg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=78 </a:t>
            </a:r>
            <a:r>
              <a:rPr lang="en-US" altLang="zh-CN" sz="2400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cmHg</a:t>
            </a:r>
            <a:endParaRPr lang="zh-CN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2097385" name="对象 2097384"/>
          <p:cNvGraphicFramePr/>
          <p:nvPr/>
        </p:nvGraphicFramePr>
        <p:xfrm>
          <a:off x="3015299" y="4607288"/>
          <a:ext cx="2455863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857375" imgH="1028700" progId="">
                  <p:embed/>
                </p:oleObj>
              </mc:Choice>
              <mc:Fallback>
                <p:oleObj r:id="rId3" imgW="1857375" imgH="1028700" progId="">
                  <p:embed/>
                  <p:pic>
                    <p:nvPicPr>
                      <p:cNvPr id="0" name="对象 209738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5299" y="4607288"/>
                        <a:ext cx="2455863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9820" name="矩形 1049819"/>
          <p:cNvSpPr>
            <a:spLocks noChangeArrowheads="1"/>
          </p:cNvSpPr>
          <p:nvPr/>
        </p:nvSpPr>
        <p:spPr bwMode="auto">
          <a:xfrm>
            <a:off x="1767523" y="4680312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73" tIns="38387" rIns="76773" bIns="38387">
            <a:spAutoFit/>
          </a:bodyPr>
          <a:lstStyle/>
          <a:p>
            <a:r>
              <a:rPr lang="zh-CN" altLang="en-US" sz="3000" kern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由</a:t>
            </a:r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2097387" name="对象 2097386"/>
          <p:cNvGraphicFramePr/>
          <p:nvPr/>
        </p:nvGraphicFramePr>
        <p:xfrm>
          <a:off x="3015298" y="5688375"/>
          <a:ext cx="211455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485900" imgH="542925" progId="">
                  <p:embed/>
                </p:oleObj>
              </mc:Choice>
              <mc:Fallback>
                <p:oleObj r:id="rId5" imgW="1485900" imgH="542925" progId="">
                  <p:embed/>
                  <p:pic>
                    <p:nvPicPr>
                      <p:cNvPr id="0" name="对象 209738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5298" y="5688375"/>
                        <a:ext cx="2114550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9822" name="矩形 1049821"/>
          <p:cNvSpPr>
            <a:spLocks noChangeArrowheads="1"/>
          </p:cNvSpPr>
          <p:nvPr/>
        </p:nvSpPr>
        <p:spPr bwMode="auto">
          <a:xfrm>
            <a:off x="1862773" y="5615350"/>
            <a:ext cx="5016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73" tIns="38387" rIns="76773" bIns="38387">
            <a:spAutoFit/>
          </a:bodyPr>
          <a:lstStyle/>
          <a:p>
            <a:r>
              <a:rPr lang="zh-CN" altLang="en-US" sz="2700" kern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得</a:t>
            </a:r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2097389" name="对象 2097388"/>
          <p:cNvGraphicFramePr/>
          <p:nvPr/>
        </p:nvGraphicFramePr>
        <p:xfrm>
          <a:off x="5799773" y="5688374"/>
          <a:ext cx="175418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1247775" imgH="542925" progId="">
                  <p:embed/>
                </p:oleObj>
              </mc:Choice>
              <mc:Fallback>
                <p:oleObj r:id="rId7" imgW="1247775" imgH="542925" progId="">
                  <p:embed/>
                  <p:pic>
                    <p:nvPicPr>
                      <p:cNvPr id="0" name="对象 2097388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9773" y="5688374"/>
                        <a:ext cx="1754188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809171" y="439859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7" dur="500"/>
                                        <p:tgtEl>
                                          <p:spTgt spid="1049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12" dur="500"/>
                                        <p:tgtEl>
                                          <p:spTgt spid="104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9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9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id="19" dur="500"/>
                                        <p:tgtEl>
                                          <p:spTgt spid="104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24" dur="500"/>
                                        <p:tgtEl>
                                          <p:spTgt spid="1049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29" dur="500"/>
                                        <p:tgtEl>
                                          <p:spTgt spid="104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49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49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id="36" dur="500"/>
                                        <p:tgtEl>
                                          <p:spTgt spid="104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9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9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id="43" dur="500"/>
                                        <p:tgtEl>
                                          <p:spTgt spid="104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48" dur="500"/>
                                        <p:tgtEl>
                                          <p:spTgt spid="104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51" dur="500"/>
                                        <p:tgtEl>
                                          <p:spTgt spid="2097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56" dur="500"/>
                                        <p:tgtEl>
                                          <p:spTgt spid="1049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97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97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id="63" dur="500"/>
                                        <p:tgtEl>
                                          <p:spTgt spid="2097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97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97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id="70" dur="500"/>
                                        <p:tgtEl>
                                          <p:spTgt spid="2097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grpSp>
        <p:nvGrpSpPr>
          <p:cNvPr id="5" name="组合 4"/>
          <p:cNvGrpSpPr/>
          <p:nvPr/>
        </p:nvGrpSpPr>
        <p:grpSpPr>
          <a:xfrm>
            <a:off x="5624754" y="2608377"/>
            <a:ext cx="6204389" cy="2374759"/>
            <a:chOff x="6147269" y="2844265"/>
            <a:chExt cx="5425040" cy="2076459"/>
          </a:xfrm>
        </p:grpSpPr>
        <p:grpSp>
          <p:nvGrpSpPr>
            <p:cNvPr id="17" name="组合 16"/>
            <p:cNvGrpSpPr/>
            <p:nvPr/>
          </p:nvGrpSpPr>
          <p:grpSpPr>
            <a:xfrm>
              <a:off x="6147269" y="3331609"/>
              <a:ext cx="5425040" cy="1589115"/>
              <a:chOff x="-4714868" y="2110674"/>
              <a:chExt cx="5425040" cy="1589115"/>
            </a:xfrm>
          </p:grpSpPr>
          <p:sp>
            <p:nvSpPr>
              <p:cNvPr id="18" name="矩形: 圆角 17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defRPr/>
                </a:pP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2020.5.25</a:t>
                </a:r>
                <a:endParaRPr lang="en-US" altLang="zh-CN" dirty="0">
                  <a:solidFill>
                    <a:prstClr val="white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9" name="组合 18"/>
              <p:cNvGrpSpPr/>
              <p:nvPr/>
            </p:nvGrpSpPr>
            <p:grpSpPr>
              <a:xfrm>
                <a:off x="-4714868" y="2110674"/>
                <a:ext cx="5425040" cy="990997"/>
                <a:chOff x="-4714868" y="2110674"/>
                <a:chExt cx="5425040" cy="990997"/>
              </a:xfrm>
            </p:grpSpPr>
            <p:sp>
              <p:nvSpPr>
                <p:cNvPr id="20" name="文本框 19"/>
                <p:cNvSpPr txBox="1"/>
                <p:nvPr/>
              </p:nvSpPr>
              <p:spPr>
                <a:xfrm>
                  <a:off x="-4714868" y="2808615"/>
                  <a:ext cx="5282731" cy="293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1" name="直接连接符 20"/>
                <p:cNvCxnSpPr/>
                <p:nvPr/>
              </p:nvCxnSpPr>
              <p:spPr>
                <a:xfrm>
                  <a:off x="-4634728" y="2789746"/>
                  <a:ext cx="5202591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文本占位符 19"/>
                <p:cNvSpPr txBox="1"/>
                <p:nvPr/>
              </p:nvSpPr>
              <p:spPr>
                <a:xfrm>
                  <a:off x="-4708756" y="2110674"/>
                  <a:ext cx="541892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800" b="1" dirty="0">
                      <a:solidFill>
                        <a:schemeClr val="accent3">
                          <a:lumMod val="7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感谢各位的聆听</a:t>
                  </a:r>
                </a:p>
              </p:txBody>
            </p:sp>
          </p:grpSp>
        </p:grpSp>
        <p:sp>
          <p:nvSpPr>
            <p:cNvPr id="23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第八章  气体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9748933" y="324651"/>
            <a:ext cx="4062342" cy="300975"/>
          </a:xfrm>
          <a:prstGeom prst="rect">
            <a:avLst/>
          </a:prstGeom>
          <a:solidFill>
            <a:schemeClr val="accent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3-3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矩形 1049505"/>
          <p:cNvSpPr>
            <a:spLocks noChangeArrowheads="1"/>
          </p:cNvSpPr>
          <p:nvPr/>
        </p:nvSpPr>
        <p:spPr bwMode="auto">
          <a:xfrm>
            <a:off x="660400" y="1700893"/>
            <a:ext cx="11231563" cy="4409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阅读教材，同时思考以下几个问题：</a:t>
            </a:r>
            <a:endParaRPr lang="zh-CN" altLang="zh-CN" sz="1200" kern="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视为理想气体的条件是什么：</a:t>
            </a:r>
            <a:endParaRPr lang="zh-CN" altLang="zh-CN" sz="1200" kern="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en-US" altLang="zh-CN" sz="2400" kern="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理想气态满足什么规律？</a:t>
            </a:r>
            <a:endParaRPr lang="zh-CN" altLang="zh-CN" sz="1200" kern="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zh-CN" altLang="en-US" sz="2400" kern="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zh-CN" altLang="en-US" sz="2400" kern="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09171" y="439859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问题指导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10" name="矩形 1049509"/>
          <p:cNvSpPr/>
          <p:nvPr/>
        </p:nvSpPr>
        <p:spPr>
          <a:xfrm>
            <a:off x="660400" y="1337806"/>
            <a:ext cx="10858500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假设有这样一种气体，它在</a:t>
            </a:r>
            <a:r>
              <a:rPr lang="zh-CN" altLang="en-US" sz="2400" kern="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任何温度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和</a:t>
            </a:r>
            <a:r>
              <a:rPr lang="zh-CN" altLang="en-US" sz="2400" kern="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任何压强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下都</a:t>
            </a:r>
            <a:r>
              <a:rPr lang="zh-CN" altLang="en-US" sz="2400" kern="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能严格地遵从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气体实验定律,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我们把这样的气体叫做“</a:t>
            </a:r>
            <a:r>
              <a:rPr lang="zh-CN" altLang="en-US" sz="2400" kern="0" noProof="1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理想气体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”。</a:t>
            </a:r>
            <a:endParaRPr lang="zh-CN" altLang="zh-CN" sz="16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512" name="矩形 1049511"/>
          <p:cNvSpPr/>
          <p:nvPr/>
        </p:nvSpPr>
        <p:spPr>
          <a:xfrm>
            <a:off x="660400" y="2252860"/>
            <a:ext cx="3974165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理想气体具有那些特点呢？</a:t>
            </a:r>
            <a:endParaRPr lang="zh-CN" altLang="zh-CN" sz="16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48" name="矩形 1049513"/>
          <p:cNvSpPr>
            <a:spLocks noChangeArrowheads="1"/>
          </p:cNvSpPr>
          <p:nvPr/>
        </p:nvSpPr>
        <p:spPr bwMode="auto">
          <a:xfrm>
            <a:off x="981363" y="3027697"/>
            <a:ext cx="52004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、理想气体是不存在的，是一种理想模型。</a:t>
            </a:r>
            <a:endParaRPr lang="zh-CN" altLang="zh-CN" sz="1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49" name="矩形 1049515"/>
          <p:cNvSpPr>
            <a:spLocks noChangeArrowheads="1"/>
          </p:cNvSpPr>
          <p:nvPr/>
        </p:nvSpPr>
        <p:spPr bwMode="auto">
          <a:xfrm>
            <a:off x="1032782" y="3672714"/>
            <a:ext cx="108489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、在温度不太低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压强不太大时实际气体都可看成是理想气体。</a:t>
            </a:r>
            <a:endParaRPr lang="zh-CN" altLang="zh-CN" sz="1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518" name="矩形 1049517"/>
          <p:cNvSpPr/>
          <p:nvPr/>
        </p:nvSpPr>
        <p:spPr>
          <a:xfrm>
            <a:off x="981363" y="4317731"/>
            <a:ext cx="10830544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、从微观上说：分子间以及分子和器壁间，除碰撞外无其他作用力，</a:t>
            </a:r>
            <a:r>
              <a:rPr lang="zh-CN" altLang="en-US" sz="2000" kern="0" noProof="1">
                <a:solidFill>
                  <a:srgbClr val="FF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分子本身没有体积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，即它所占据的空间认为都是可以被压缩的空间。</a:t>
            </a:r>
            <a:endParaRPr lang="zh-CN" altLang="zh-CN" sz="14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520" name="矩形 1049519"/>
          <p:cNvSpPr/>
          <p:nvPr/>
        </p:nvSpPr>
        <p:spPr>
          <a:xfrm>
            <a:off x="981363" y="5270523"/>
            <a:ext cx="10900394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、从能量上说：理想气体的微观本质是</a:t>
            </a:r>
            <a:r>
              <a:rPr lang="zh-CN" altLang="en-US" sz="2000" u="sng" kern="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忽略了分子力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2000" u="sng" kern="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没有分子势能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，理想气体的内能只有分子动能。</a:t>
            </a:r>
            <a:endParaRPr lang="zh-CN" altLang="zh-CN" sz="14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09171" y="439859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一、理想气体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4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4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4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510" grpId="0"/>
      <p:bldP spid="1049512" grpId="0"/>
      <p:bldP spid="6148" grpId="0"/>
      <p:bldP spid="6149" grpId="0"/>
      <p:bldP spid="1049518" grpId="0"/>
      <p:bldP spid="10495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占位符 1049521"/>
          <p:cNvSpPr>
            <a:spLocks noGrp="1" noChangeArrowheads="1"/>
          </p:cNvSpPr>
          <p:nvPr>
            <p:ph type="body" idx="4294967295"/>
          </p:nvPr>
        </p:nvSpPr>
        <p:spPr>
          <a:xfrm>
            <a:off x="660400" y="2171199"/>
            <a:ext cx="10739120" cy="4786312"/>
          </a:xfrm>
          <a:prstGeom prst="rect">
            <a:avLst/>
          </a:prstGeom>
        </p:spPr>
        <p:txBody>
          <a:bodyPr/>
          <a:lstStyle/>
          <a:p>
            <a:pPr marL="0" indent="0" algn="just" latinLnBrk="0">
              <a:lnSpc>
                <a:spcPct val="150000"/>
              </a:lnSpc>
              <a:buNone/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例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1.（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多选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）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关于理想气体的性质，下列说法中正确的是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　　    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)</a:t>
            </a:r>
            <a:endParaRPr lang="zh-CN" altLang="zh-CN" sz="24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indent="0" algn="just" latinLnBrk="0">
              <a:lnSpc>
                <a:spcPct val="15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．理想气体是一种假想的物理模型，实际并不存在</a:t>
            </a:r>
            <a:endParaRPr lang="zh-CN" altLang="zh-CN" sz="24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indent="0" algn="just" latinLnBrk="0">
              <a:lnSpc>
                <a:spcPct val="15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．理想气体的存在是一种人为规定，它是一种严格遵守气体实验定律的气体</a:t>
            </a:r>
            <a:endParaRPr lang="zh-CN" altLang="zh-CN" sz="24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indent="0" algn="just" latinLnBrk="0">
              <a:lnSpc>
                <a:spcPct val="15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．一定质量的理想气体，内能增大，其温度一定升高</a:t>
            </a:r>
            <a:endParaRPr lang="zh-CN" altLang="zh-CN" sz="24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indent="0" algn="just" latinLnBrk="0">
              <a:lnSpc>
                <a:spcPct val="15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．氦是液化温度最低的气体，任何情况下均可视为理想气体</a:t>
            </a:r>
            <a:endParaRPr lang="zh-CN" altLang="zh-CN" sz="24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524" name="矩形 1049523"/>
          <p:cNvSpPr>
            <a:spLocks noChangeArrowheads="1"/>
          </p:cNvSpPr>
          <p:nvPr/>
        </p:nvSpPr>
        <p:spPr bwMode="auto">
          <a:xfrm>
            <a:off x="8446499" y="2296972"/>
            <a:ext cx="866779" cy="49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73" tIns="38387" rIns="76773" bIns="38387">
            <a:spAutoFit/>
          </a:bodyPr>
          <a:lstStyle/>
          <a:p>
            <a:r>
              <a:rPr lang="en-US" altLang="zh-CN" sz="27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ABC</a:t>
            </a:r>
            <a:endParaRPr lang="zh-CN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526" name="矩形 1049525"/>
          <p:cNvSpPr/>
          <p:nvPr/>
        </p:nvSpPr>
        <p:spPr>
          <a:xfrm>
            <a:off x="660400" y="1371939"/>
            <a:ext cx="1142365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kern="0" noProof="1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一定质量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的理想气体的</a:t>
            </a:r>
            <a:r>
              <a:rPr lang="zh-CN" altLang="en-US" sz="2400" kern="0" noProof="1">
                <a:solidFill>
                  <a:srgbClr val="FF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内能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仅</a:t>
            </a:r>
            <a:r>
              <a:rPr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由温度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决定 ,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与气体的体积无关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.</a:t>
            </a:r>
            <a:endParaRPr lang="zh-CN" altLang="zh-CN" sz="14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09171" y="439859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一、理想气体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9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9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id="9" dur="500"/>
                                        <p:tgtEl>
                                          <p:spTgt spid="1049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1049527"/>
          <p:cNvSpPr>
            <a:spLocks noChangeArrowheads="1"/>
          </p:cNvSpPr>
          <p:nvPr/>
        </p:nvSpPr>
        <p:spPr bwMode="auto">
          <a:xfrm>
            <a:off x="602915" y="2761570"/>
            <a:ext cx="6335713" cy="2802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如图所示，一定质量的某种理想气体从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到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经历了一个等温过程，从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到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经历了一个等容过程。分别用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400" i="1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A、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V</a:t>
            </a:r>
            <a:r>
              <a:rPr lang="zh-CN" altLang="en-US" sz="2400" i="1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A、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T</a:t>
            </a:r>
            <a:r>
              <a:rPr lang="en-US" altLang="zh-CN" sz="2400" i="1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和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400" i="1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B、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V</a:t>
            </a:r>
            <a:r>
              <a:rPr lang="zh-CN" altLang="en-US" sz="2400" i="1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B、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T</a:t>
            </a:r>
            <a:r>
              <a:rPr lang="en-US" altLang="zh-CN" sz="2400" i="1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以及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400" i="1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C、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V</a:t>
            </a:r>
            <a:r>
              <a:rPr lang="zh-CN" altLang="en-US" sz="2400" i="1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C、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T</a:t>
            </a:r>
            <a:r>
              <a:rPr lang="en-US" altLang="zh-CN" sz="2400" i="1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表示气体在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三个状态的状态参量，那么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状态的状态参量间有何关系呢？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8194" name="组合 236"/>
          <p:cNvGrpSpPr/>
          <p:nvPr/>
        </p:nvGrpSpPr>
        <p:grpSpPr bwMode="auto">
          <a:xfrm>
            <a:off x="6938628" y="2607166"/>
            <a:ext cx="4705350" cy="2916238"/>
            <a:chOff x="3878" y="2341"/>
            <a:chExt cx="1362" cy="1453"/>
          </a:xfrm>
        </p:grpSpPr>
        <p:grpSp>
          <p:nvGrpSpPr>
            <p:cNvPr id="8195" name="组合 238"/>
            <p:cNvGrpSpPr/>
            <p:nvPr/>
          </p:nvGrpSpPr>
          <p:grpSpPr bwMode="auto">
            <a:xfrm>
              <a:off x="3878" y="2341"/>
              <a:ext cx="1362" cy="1453"/>
              <a:chOff x="2834" y="2024"/>
              <a:chExt cx="1362" cy="1453"/>
            </a:xfrm>
          </p:grpSpPr>
          <p:grpSp>
            <p:nvGrpSpPr>
              <p:cNvPr id="8196" name="组合 240"/>
              <p:cNvGrpSpPr/>
              <p:nvPr/>
            </p:nvGrpSpPr>
            <p:grpSpPr bwMode="auto">
              <a:xfrm>
                <a:off x="2834" y="2024"/>
                <a:ext cx="1362" cy="1453"/>
                <a:chOff x="2834" y="2024"/>
                <a:chExt cx="1362" cy="1453"/>
              </a:xfrm>
            </p:grpSpPr>
            <p:sp>
              <p:nvSpPr>
                <p:cNvPr id="8197" name="直接连接符 1049529"/>
                <p:cNvSpPr>
                  <a:spLocks noChangeShapeType="1"/>
                </p:cNvSpPr>
                <p:nvPr/>
              </p:nvSpPr>
              <p:spPr bwMode="auto">
                <a:xfrm>
                  <a:off x="3061" y="3294"/>
                  <a:ext cx="108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198" name="直接连接符 1049531"/>
                <p:cNvSpPr>
                  <a:spLocks noChangeShapeType="1"/>
                </p:cNvSpPr>
                <p:nvPr/>
              </p:nvSpPr>
              <p:spPr bwMode="auto">
                <a:xfrm flipV="1">
                  <a:off x="3061" y="2115"/>
                  <a:ext cx="0" cy="11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199" name="直接连接符 1049533"/>
                <p:cNvSpPr>
                  <a:spLocks noChangeShapeType="1"/>
                </p:cNvSpPr>
                <p:nvPr/>
              </p:nvSpPr>
              <p:spPr bwMode="auto">
                <a:xfrm>
                  <a:off x="3061" y="3067"/>
                  <a:ext cx="90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200" name="直接连接符 1049535"/>
                <p:cNvSpPr>
                  <a:spLocks noChangeShapeType="1"/>
                </p:cNvSpPr>
                <p:nvPr/>
              </p:nvSpPr>
              <p:spPr bwMode="auto">
                <a:xfrm>
                  <a:off x="3061" y="2840"/>
                  <a:ext cx="90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201" name="直接连接符 1049537"/>
                <p:cNvSpPr>
                  <a:spLocks noChangeShapeType="1"/>
                </p:cNvSpPr>
                <p:nvPr/>
              </p:nvSpPr>
              <p:spPr bwMode="auto">
                <a:xfrm>
                  <a:off x="3061" y="2614"/>
                  <a:ext cx="90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202" name="直接连接符 1049539"/>
                <p:cNvSpPr>
                  <a:spLocks noChangeShapeType="1"/>
                </p:cNvSpPr>
                <p:nvPr/>
              </p:nvSpPr>
              <p:spPr bwMode="auto">
                <a:xfrm>
                  <a:off x="3061" y="2387"/>
                  <a:ext cx="90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203" name="直接连接符 1049541"/>
                <p:cNvSpPr>
                  <a:spLocks noChangeShapeType="1"/>
                </p:cNvSpPr>
                <p:nvPr/>
              </p:nvSpPr>
              <p:spPr bwMode="auto">
                <a:xfrm>
                  <a:off x="3288" y="2387"/>
                  <a:ext cx="0" cy="90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204" name="直接连接符 1049543"/>
                <p:cNvSpPr>
                  <a:spLocks noChangeShapeType="1"/>
                </p:cNvSpPr>
                <p:nvPr/>
              </p:nvSpPr>
              <p:spPr bwMode="auto">
                <a:xfrm>
                  <a:off x="3515" y="2387"/>
                  <a:ext cx="0" cy="90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205" name="直接连接符 1049545"/>
                <p:cNvSpPr>
                  <a:spLocks noChangeShapeType="1"/>
                </p:cNvSpPr>
                <p:nvPr/>
              </p:nvSpPr>
              <p:spPr bwMode="auto">
                <a:xfrm>
                  <a:off x="3742" y="2387"/>
                  <a:ext cx="0" cy="90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206" name="直接连接符 1049547"/>
                <p:cNvSpPr>
                  <a:spLocks noChangeShapeType="1"/>
                </p:cNvSpPr>
                <p:nvPr/>
              </p:nvSpPr>
              <p:spPr bwMode="auto">
                <a:xfrm>
                  <a:off x="3969" y="2387"/>
                  <a:ext cx="0" cy="90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207" name="矩形 1049549"/>
                <p:cNvSpPr>
                  <a:spLocks noChangeArrowheads="1"/>
                </p:cNvSpPr>
                <p:nvPr/>
              </p:nvSpPr>
              <p:spPr bwMode="auto">
                <a:xfrm>
                  <a:off x="2868" y="3294"/>
                  <a:ext cx="239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b="1" i="1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rPr>
                    <a:t>0</a:t>
                  </a:r>
                  <a:endParaRPr lang="zh-CN" altLang="zh-CN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208" name="矩形 1049551"/>
                <p:cNvSpPr>
                  <a:spLocks noChangeArrowheads="1"/>
                </p:cNvSpPr>
                <p:nvPr/>
              </p:nvSpPr>
              <p:spPr bwMode="auto">
                <a:xfrm>
                  <a:off x="2834" y="2024"/>
                  <a:ext cx="227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b="1" i="1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rPr>
                    <a:t>p</a:t>
                  </a:r>
                  <a:endParaRPr lang="zh-CN" altLang="zh-CN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209" name="矩形 1049553"/>
                <p:cNvSpPr>
                  <a:spLocks noChangeArrowheads="1"/>
                </p:cNvSpPr>
                <p:nvPr/>
              </p:nvSpPr>
              <p:spPr bwMode="auto">
                <a:xfrm>
                  <a:off x="3969" y="3290"/>
                  <a:ext cx="227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b="1" i="1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rPr>
                    <a:t>V</a:t>
                  </a:r>
                  <a:endParaRPr lang="zh-CN" altLang="zh-CN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8210" name="任意多边形 1049555"/>
              <p:cNvSpPr>
                <a:spLocks noChangeArrowheads="1"/>
              </p:cNvSpPr>
              <p:nvPr/>
            </p:nvSpPr>
            <p:spPr bwMode="auto">
              <a:xfrm>
                <a:off x="3515" y="2387"/>
                <a:ext cx="454" cy="453"/>
              </a:xfrm>
              <a:custGeom>
                <a:avLst/>
                <a:gdLst>
                  <a:gd name="T0" fmla="*/ 0 w 590"/>
                  <a:gd name="T1" fmla="*/ 0 h 499"/>
                  <a:gd name="T2" fmla="*/ 181 w 590"/>
                  <a:gd name="T3" fmla="*/ 363 h 499"/>
                  <a:gd name="T4" fmla="*/ 590 w 590"/>
                  <a:gd name="T5" fmla="*/ 499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0" h="499">
                    <a:moveTo>
                      <a:pt x="0" y="0"/>
                    </a:moveTo>
                    <a:cubicBezTo>
                      <a:pt x="41" y="140"/>
                      <a:pt x="83" y="280"/>
                      <a:pt x="181" y="363"/>
                    </a:cubicBezTo>
                    <a:cubicBezTo>
                      <a:pt x="279" y="446"/>
                      <a:pt x="434" y="472"/>
                      <a:pt x="590" y="499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211" name="直接连接符 1049557"/>
              <p:cNvSpPr>
                <a:spLocks noChangeShapeType="1"/>
              </p:cNvSpPr>
              <p:nvPr/>
            </p:nvSpPr>
            <p:spPr bwMode="auto">
              <a:xfrm flipV="1">
                <a:off x="3969" y="2614"/>
                <a:ext cx="0" cy="22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49560" name="矩形 1049559"/>
              <p:cNvSpPr/>
              <p:nvPr/>
            </p:nvSpPr>
            <p:spPr>
              <a:xfrm>
                <a:off x="3380" y="2156"/>
                <a:ext cx="226" cy="18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="1" i="1" kern="0" noProof="1">
                    <a:solidFill>
                      <a:sysClr val="windowText" lastClr="000000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A</a:t>
                </a:r>
                <a:endParaRPr lang="zh-CN" altLang="zh-CN" kern="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49562" name="矩形 1049561"/>
              <p:cNvSpPr/>
              <p:nvPr/>
            </p:nvSpPr>
            <p:spPr>
              <a:xfrm>
                <a:off x="3968" y="2745"/>
                <a:ext cx="227" cy="18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="1" i="1" kern="0" noProof="1">
                    <a:solidFill>
                      <a:sysClr val="windowText" lastClr="000000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B</a:t>
                </a:r>
                <a:endParaRPr lang="zh-CN" altLang="zh-CN" kern="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49564" name="矩形 1049563"/>
              <p:cNvSpPr/>
              <p:nvPr/>
            </p:nvSpPr>
            <p:spPr>
              <a:xfrm>
                <a:off x="3969" y="2478"/>
                <a:ext cx="227" cy="18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="1" i="1" kern="0" noProof="1">
                    <a:solidFill>
                      <a:sysClr val="windowText" lastClr="000000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C</a:t>
                </a:r>
                <a:endParaRPr lang="zh-CN" altLang="zh-CN" kern="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8215" name="矩形 1049565"/>
            <p:cNvSpPr>
              <a:spLocks noChangeArrowheads="1"/>
            </p:cNvSpPr>
            <p:nvPr/>
          </p:nvSpPr>
          <p:spPr bwMode="auto">
            <a:xfrm>
              <a:off x="4059" y="2886"/>
              <a:ext cx="77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 kern="0">
                  <a:solidFill>
                    <a:srgbClr val="0000FF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T</a:t>
              </a:r>
              <a:r>
                <a:rPr lang="en-US" altLang="zh-CN" sz="2400" b="1" i="1" kern="0" baseline="-25000">
                  <a:solidFill>
                    <a:srgbClr val="0000FF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A</a:t>
              </a:r>
              <a:r>
                <a:rPr lang="en-US" altLang="zh-CN" sz="2400" b="1" i="1" kern="0">
                  <a:solidFill>
                    <a:srgbClr val="0000FF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=T</a:t>
              </a:r>
              <a:r>
                <a:rPr lang="en-US" altLang="zh-CN" sz="2400" b="1" i="1" kern="0" baseline="-25000">
                  <a:solidFill>
                    <a:srgbClr val="0000FF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B</a:t>
              </a:r>
              <a:endParaRPr lang="zh-CN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049568" name="矩形 1049567"/>
          <p:cNvSpPr/>
          <p:nvPr/>
        </p:nvSpPr>
        <p:spPr>
          <a:xfrm>
            <a:off x="602915" y="1283688"/>
            <a:ext cx="11039475" cy="11401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问题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】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如果某种气体的三个状态参量（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V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T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）都发生了变化，它们之间又遵从什么规律呢？</a:t>
            </a:r>
            <a:endParaRPr lang="zh-CN" altLang="zh-CN" sz="14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09171" y="439859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一、理想气体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49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  <p:bldP spid="10495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70" name="矩形 1049569"/>
          <p:cNvSpPr/>
          <p:nvPr/>
        </p:nvSpPr>
        <p:spPr>
          <a:xfrm>
            <a:off x="809171" y="1225444"/>
            <a:ext cx="431958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推导过程</a:t>
            </a:r>
            <a:endParaRPr lang="zh-CN" altLang="zh-CN" sz="16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18" name="矩形 1049571"/>
          <p:cNvSpPr>
            <a:spLocks noChangeArrowheads="1"/>
          </p:cNvSpPr>
          <p:nvPr/>
        </p:nvSpPr>
        <p:spPr bwMode="auto">
          <a:xfrm>
            <a:off x="877723" y="1771324"/>
            <a:ext cx="8448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从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→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为等温变化：由玻意耳定律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19" name="矩形 1049573"/>
          <p:cNvSpPr>
            <a:spLocks noChangeArrowheads="1"/>
          </p:cNvSpPr>
          <p:nvPr/>
        </p:nvSpPr>
        <p:spPr bwMode="auto">
          <a:xfrm>
            <a:off x="2007100" y="2256566"/>
            <a:ext cx="26876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 i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</a:t>
            </a:r>
            <a:r>
              <a:rPr lang="en-US" altLang="zh-CN" sz="2400" b="1" i="1" kern="0" baseline="-250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</a:t>
            </a:r>
            <a:r>
              <a:rPr lang="en-US" altLang="zh-CN" sz="2400" b="1" i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V</a:t>
            </a:r>
            <a:r>
              <a:rPr lang="en-US" altLang="zh-CN" sz="2400" b="1" i="1" kern="0" baseline="-250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</a:t>
            </a:r>
            <a:r>
              <a:rPr lang="en-US" altLang="zh-CN" sz="2400" b="1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=</a:t>
            </a:r>
            <a:r>
              <a:rPr lang="en-US" altLang="zh-CN" sz="2400" b="1" i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</a:t>
            </a:r>
            <a:r>
              <a:rPr lang="en-US" altLang="zh-CN" sz="2400" b="1" i="1" kern="0" baseline="-250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</a:t>
            </a:r>
            <a:r>
              <a:rPr lang="en-US" altLang="zh-CN" sz="2400" b="1" i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V</a:t>
            </a:r>
            <a:r>
              <a:rPr lang="en-US" altLang="zh-CN" sz="2400" b="1" i="1" kern="0" baseline="-250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0" name="矩形 1049575"/>
          <p:cNvSpPr>
            <a:spLocks noChangeArrowheads="1"/>
          </p:cNvSpPr>
          <p:nvPr/>
        </p:nvSpPr>
        <p:spPr bwMode="auto">
          <a:xfrm>
            <a:off x="877723" y="2913751"/>
            <a:ext cx="7777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从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→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为等容变化：由查理定律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9221" name="组合 244"/>
          <p:cNvGrpSpPr/>
          <p:nvPr/>
        </p:nvGrpSpPr>
        <p:grpSpPr bwMode="auto">
          <a:xfrm>
            <a:off x="7270750" y="2276630"/>
            <a:ext cx="3397250" cy="2743200"/>
            <a:chOff x="2834" y="2024"/>
            <a:chExt cx="1362" cy="1466"/>
          </a:xfrm>
        </p:grpSpPr>
        <p:grpSp>
          <p:nvGrpSpPr>
            <p:cNvPr id="9222" name="组合 246"/>
            <p:cNvGrpSpPr/>
            <p:nvPr/>
          </p:nvGrpSpPr>
          <p:grpSpPr bwMode="auto">
            <a:xfrm>
              <a:off x="2834" y="2024"/>
              <a:ext cx="1362" cy="1466"/>
              <a:chOff x="2834" y="2024"/>
              <a:chExt cx="1362" cy="1466"/>
            </a:xfrm>
          </p:grpSpPr>
          <p:sp>
            <p:nvSpPr>
              <p:cNvPr id="9223" name="直接连接符 1049577"/>
              <p:cNvSpPr>
                <a:spLocks noChangeShapeType="1"/>
              </p:cNvSpPr>
              <p:nvPr/>
            </p:nvSpPr>
            <p:spPr bwMode="auto">
              <a:xfrm>
                <a:off x="3061" y="3294"/>
                <a:ext cx="108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24" name="直接连接符 1049579"/>
              <p:cNvSpPr>
                <a:spLocks noChangeShapeType="1"/>
              </p:cNvSpPr>
              <p:nvPr/>
            </p:nvSpPr>
            <p:spPr bwMode="auto">
              <a:xfrm flipV="1">
                <a:off x="3061" y="2115"/>
                <a:ext cx="0" cy="117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25" name="直接连接符 1049581"/>
              <p:cNvSpPr>
                <a:spLocks noChangeShapeType="1"/>
              </p:cNvSpPr>
              <p:nvPr/>
            </p:nvSpPr>
            <p:spPr bwMode="auto">
              <a:xfrm>
                <a:off x="3061" y="3067"/>
                <a:ext cx="90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26" name="直接连接符 1049583"/>
              <p:cNvSpPr>
                <a:spLocks noChangeShapeType="1"/>
              </p:cNvSpPr>
              <p:nvPr/>
            </p:nvSpPr>
            <p:spPr bwMode="auto">
              <a:xfrm>
                <a:off x="3061" y="2840"/>
                <a:ext cx="90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27" name="直接连接符 1049585"/>
              <p:cNvSpPr>
                <a:spLocks noChangeShapeType="1"/>
              </p:cNvSpPr>
              <p:nvPr/>
            </p:nvSpPr>
            <p:spPr bwMode="auto">
              <a:xfrm>
                <a:off x="3061" y="2614"/>
                <a:ext cx="90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28" name="直接连接符 1049587"/>
              <p:cNvSpPr>
                <a:spLocks noChangeShapeType="1"/>
              </p:cNvSpPr>
              <p:nvPr/>
            </p:nvSpPr>
            <p:spPr bwMode="auto">
              <a:xfrm>
                <a:off x="3061" y="2387"/>
                <a:ext cx="90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29" name="直接连接符 1049589"/>
              <p:cNvSpPr>
                <a:spLocks noChangeShapeType="1"/>
              </p:cNvSpPr>
              <p:nvPr/>
            </p:nvSpPr>
            <p:spPr bwMode="auto">
              <a:xfrm>
                <a:off x="3288" y="2387"/>
                <a:ext cx="0" cy="90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30" name="直接连接符 1049591"/>
              <p:cNvSpPr>
                <a:spLocks noChangeShapeType="1"/>
              </p:cNvSpPr>
              <p:nvPr/>
            </p:nvSpPr>
            <p:spPr bwMode="auto">
              <a:xfrm>
                <a:off x="3515" y="2387"/>
                <a:ext cx="0" cy="90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31" name="直接连接符 1049593"/>
              <p:cNvSpPr>
                <a:spLocks noChangeShapeType="1"/>
              </p:cNvSpPr>
              <p:nvPr/>
            </p:nvSpPr>
            <p:spPr bwMode="auto">
              <a:xfrm>
                <a:off x="3742" y="2387"/>
                <a:ext cx="0" cy="90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32" name="直接连接符 1049595"/>
              <p:cNvSpPr>
                <a:spLocks noChangeShapeType="1"/>
              </p:cNvSpPr>
              <p:nvPr/>
            </p:nvSpPr>
            <p:spPr bwMode="auto">
              <a:xfrm>
                <a:off x="3969" y="2387"/>
                <a:ext cx="0" cy="90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33" name="矩形 1049597"/>
              <p:cNvSpPr>
                <a:spLocks noChangeArrowheads="1"/>
              </p:cNvSpPr>
              <p:nvPr/>
            </p:nvSpPr>
            <p:spPr bwMode="auto">
              <a:xfrm>
                <a:off x="2868" y="3294"/>
                <a:ext cx="23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b="1" i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0</a:t>
                </a:r>
                <a:endParaRPr lang="zh-CN" altLang="zh-CN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34" name="矩形 1049599"/>
              <p:cNvSpPr>
                <a:spLocks noChangeArrowheads="1"/>
              </p:cNvSpPr>
              <p:nvPr/>
            </p:nvSpPr>
            <p:spPr bwMode="auto">
              <a:xfrm>
                <a:off x="2834" y="2024"/>
                <a:ext cx="22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="1" i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p</a:t>
                </a:r>
                <a:endParaRPr lang="zh-CN" altLang="zh-CN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35" name="矩形 1049601"/>
              <p:cNvSpPr>
                <a:spLocks noChangeArrowheads="1"/>
              </p:cNvSpPr>
              <p:nvPr/>
            </p:nvSpPr>
            <p:spPr bwMode="auto">
              <a:xfrm>
                <a:off x="3969" y="3290"/>
                <a:ext cx="22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="1" i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V</a:t>
                </a:r>
                <a:endParaRPr lang="zh-CN" altLang="zh-CN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9236" name="任意多边形 1049603"/>
            <p:cNvSpPr>
              <a:spLocks noChangeArrowheads="1"/>
            </p:cNvSpPr>
            <p:nvPr/>
          </p:nvSpPr>
          <p:spPr bwMode="auto">
            <a:xfrm>
              <a:off x="3515" y="2387"/>
              <a:ext cx="454" cy="453"/>
            </a:xfrm>
            <a:custGeom>
              <a:avLst/>
              <a:gdLst>
                <a:gd name="T0" fmla="*/ 0 w 590"/>
                <a:gd name="T1" fmla="*/ 0 h 499"/>
                <a:gd name="T2" fmla="*/ 181 w 590"/>
                <a:gd name="T3" fmla="*/ 363 h 499"/>
                <a:gd name="T4" fmla="*/ 590 w 590"/>
                <a:gd name="T5" fmla="*/ 499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0" h="499">
                  <a:moveTo>
                    <a:pt x="0" y="0"/>
                  </a:moveTo>
                  <a:cubicBezTo>
                    <a:pt x="41" y="140"/>
                    <a:pt x="83" y="280"/>
                    <a:pt x="181" y="363"/>
                  </a:cubicBezTo>
                  <a:cubicBezTo>
                    <a:pt x="279" y="446"/>
                    <a:pt x="434" y="472"/>
                    <a:pt x="590" y="499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37" name="直接连接符 1049605"/>
            <p:cNvSpPr>
              <a:spLocks noChangeShapeType="1"/>
            </p:cNvSpPr>
            <p:nvPr/>
          </p:nvSpPr>
          <p:spPr bwMode="auto">
            <a:xfrm flipV="1">
              <a:off x="3969" y="2614"/>
              <a:ext cx="0" cy="22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49608" name="矩形 1049607"/>
            <p:cNvSpPr/>
            <p:nvPr/>
          </p:nvSpPr>
          <p:spPr>
            <a:xfrm>
              <a:off x="3380" y="2156"/>
              <a:ext cx="227" cy="19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 kern="0" noProof="1">
                  <a:solidFill>
                    <a:sysClr val="windowText" lastClr="00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A</a:t>
              </a:r>
              <a:endParaRPr lang="zh-CN" altLang="zh-CN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49610" name="矩形 1049609"/>
            <p:cNvSpPr/>
            <p:nvPr/>
          </p:nvSpPr>
          <p:spPr>
            <a:xfrm>
              <a:off x="3968" y="2745"/>
              <a:ext cx="227" cy="19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 kern="0" noProof="1">
                  <a:solidFill>
                    <a:sysClr val="windowText" lastClr="00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B</a:t>
              </a:r>
              <a:endParaRPr lang="zh-CN" altLang="zh-CN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49612" name="矩形 1049611"/>
            <p:cNvSpPr/>
            <p:nvPr/>
          </p:nvSpPr>
          <p:spPr>
            <a:xfrm>
              <a:off x="3969" y="2478"/>
              <a:ext cx="227" cy="19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 kern="0" noProof="1">
                  <a:solidFill>
                    <a:sysClr val="windowText" lastClr="00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C</a:t>
              </a:r>
              <a:endParaRPr lang="zh-CN" altLang="zh-CN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graphicFrame>
        <p:nvGraphicFramePr>
          <p:cNvPr id="9241" name="内容占位符 2097322"/>
          <p:cNvGraphicFramePr>
            <a:graphicFrameLocks noGrp="1"/>
          </p:cNvGraphicFramePr>
          <p:nvPr>
            <p:ph sz="half" idx="4294967295"/>
          </p:nvPr>
        </p:nvGraphicFramePr>
        <p:xfrm>
          <a:off x="2129368" y="3382726"/>
          <a:ext cx="1678969" cy="912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428750" imgH="1028700" progId="">
                  <p:embed/>
                </p:oleObj>
              </mc:Choice>
              <mc:Fallback>
                <p:oleObj r:id="rId2" imgW="1428750" imgH="1028700" progId="">
                  <p:embed/>
                  <p:pic>
                    <p:nvPicPr>
                      <p:cNvPr id="0" name="内容占位符 2097322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9368" y="3382726"/>
                        <a:ext cx="1678969" cy="9127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2" name="内容占位符 2097324"/>
          <p:cNvGraphicFramePr>
            <a:graphicFrameLocks noGrp="1"/>
          </p:cNvGraphicFramePr>
          <p:nvPr>
            <p:ph sz="quarter" idx="4294967295"/>
          </p:nvPr>
        </p:nvGraphicFramePr>
        <p:xfrm>
          <a:off x="809171" y="5268742"/>
          <a:ext cx="2651165" cy="966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133600" imgH="1028700" progId="Equation.3">
                  <p:embed/>
                </p:oleObj>
              </mc:Choice>
              <mc:Fallback>
                <p:oleObj r:id="rId4" imgW="2133600" imgH="1028700" progId="Equation.3">
                  <p:embed/>
                  <p:pic>
                    <p:nvPicPr>
                      <p:cNvPr id="0" name="内容占位符 20973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171" y="5268742"/>
                        <a:ext cx="2651165" cy="9669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3" name="矩形 1049613"/>
          <p:cNvSpPr>
            <a:spLocks noChangeArrowheads="1"/>
          </p:cNvSpPr>
          <p:nvPr/>
        </p:nvSpPr>
        <p:spPr bwMode="auto">
          <a:xfrm>
            <a:off x="809171" y="4330932"/>
            <a:ext cx="4895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又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T</a:t>
            </a:r>
            <a:r>
              <a:rPr lang="en-US" altLang="zh-CN" sz="2400" kern="0" baseline="-250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=T</a:t>
            </a:r>
            <a:r>
              <a:rPr lang="en-US" altLang="zh-CN" sz="2400" kern="0" baseline="-250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   </a:t>
            </a:r>
            <a:r>
              <a:rPr lang="en-US" altLang="zh-CN" sz="2400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V</a:t>
            </a:r>
            <a:r>
              <a:rPr lang="en-US" altLang="zh-CN" sz="2400" i="1" kern="0" baseline="-250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</a:t>
            </a:r>
            <a:r>
              <a:rPr lang="en-US" altLang="zh-CN" sz="2400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=V</a:t>
            </a:r>
            <a:r>
              <a:rPr lang="en-US" altLang="zh-CN" sz="2400" i="1" kern="0" baseline="-250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  <a:endParaRPr lang="zh-CN" altLang="zh-CN" sz="16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44" name="矩形 1049615"/>
          <p:cNvSpPr>
            <a:spLocks noChangeArrowheads="1"/>
          </p:cNvSpPr>
          <p:nvPr/>
        </p:nvSpPr>
        <p:spPr bwMode="auto">
          <a:xfrm>
            <a:off x="868124" y="4866479"/>
            <a:ext cx="11320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解得：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09171" y="439859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一、理想气体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570" grpId="0"/>
      <p:bldP spid="9218" grpId="0"/>
      <p:bldP spid="9219" grpId="0"/>
      <p:bldP spid="9220" grpId="0"/>
      <p:bldP spid="9243" grpId="0"/>
      <p:bldP spid="92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20" name="矩形 1049619"/>
          <p:cNvSpPr/>
          <p:nvPr/>
        </p:nvSpPr>
        <p:spPr>
          <a:xfrm>
            <a:off x="660400" y="1392514"/>
            <a:ext cx="10872786" cy="11401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 noProof="1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noProof="1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、内容：</a:t>
            </a:r>
            <a:r>
              <a:rPr lang="zh-CN" altLang="en-US" sz="2400" kern="0" noProof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一定质量的某种理想气体在从一个状态变化到另一个状态时，尽管</a:t>
            </a:r>
            <a:r>
              <a:rPr lang="en-US" altLang="zh-CN" sz="2400" i="1" kern="0" noProof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400" i="1" kern="0" noProof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i="1" kern="0" noProof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V</a:t>
            </a:r>
            <a:r>
              <a:rPr lang="zh-CN" altLang="en-US" sz="2400" i="1" kern="0" noProof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i="1" kern="0" noProof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T</a:t>
            </a:r>
            <a:r>
              <a:rPr lang="zh-CN" altLang="en-US" sz="2400" kern="0" noProof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都可能改变，但是压强跟体积的乘积与热力学温度的比值保持不变。</a:t>
            </a:r>
            <a:endParaRPr lang="zh-CN" altLang="zh-CN" sz="1600" kern="0" noProof="1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622" name="矩形 1049621"/>
          <p:cNvSpPr/>
          <p:nvPr/>
        </p:nvSpPr>
        <p:spPr>
          <a:xfrm>
            <a:off x="717551" y="3328671"/>
            <a:ext cx="1587294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kern="0" noProof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noProof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、公式：</a:t>
            </a:r>
            <a:endParaRPr lang="zh-CN" altLang="zh-CN" sz="1600" kern="0" noProof="1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0244" name="对象 2097326"/>
          <p:cNvGraphicFramePr/>
          <p:nvPr/>
        </p:nvGraphicFramePr>
        <p:xfrm>
          <a:off x="2304845" y="3098334"/>
          <a:ext cx="2208212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857375" imgH="1028700" progId="">
                  <p:embed/>
                </p:oleObj>
              </mc:Choice>
              <mc:Fallback>
                <p:oleObj r:id="rId2" imgW="1857375" imgH="1028700" progId="">
                  <p:embed/>
                  <p:pic>
                    <p:nvPicPr>
                      <p:cNvPr id="0" name="对象 2097326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4845" y="3098334"/>
                        <a:ext cx="2208212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45" name="组合 250"/>
          <p:cNvGrpSpPr/>
          <p:nvPr/>
        </p:nvGrpSpPr>
        <p:grpSpPr bwMode="auto">
          <a:xfrm>
            <a:off x="4513057" y="3069759"/>
            <a:ext cx="2638425" cy="979488"/>
            <a:chOff x="2313" y="1842"/>
            <a:chExt cx="1247" cy="617"/>
          </a:xfrm>
        </p:grpSpPr>
        <p:sp>
          <p:nvSpPr>
            <p:cNvPr id="10246" name="矩形 1049623"/>
            <p:cNvSpPr>
              <a:spLocks noChangeArrowheads="1"/>
            </p:cNvSpPr>
            <p:nvPr/>
          </p:nvSpPr>
          <p:spPr bwMode="auto">
            <a:xfrm>
              <a:off x="2313" y="1979"/>
              <a:ext cx="3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或</a:t>
              </a:r>
              <a:endParaRPr lang="zh-CN" altLang="zh-CN" sz="1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graphicFrame>
          <p:nvGraphicFramePr>
            <p:cNvPr id="10247" name="对象 2097328"/>
            <p:cNvGraphicFramePr/>
            <p:nvPr/>
          </p:nvGraphicFramePr>
          <p:xfrm>
            <a:off x="2653" y="1842"/>
            <a:ext cx="907" cy="6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1304925" imgH="942975" progId="">
                    <p:embed/>
                  </p:oleObj>
                </mc:Choice>
                <mc:Fallback>
                  <p:oleObj r:id="rId4" imgW="1304925" imgH="942975" progId="">
                    <p:embed/>
                    <p:pic>
                      <p:nvPicPr>
                        <p:cNvPr id="0" name="对象 209732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3" y="1842"/>
                          <a:ext cx="907" cy="6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49626" name="矩形 1049625"/>
          <p:cNvSpPr/>
          <p:nvPr/>
        </p:nvSpPr>
        <p:spPr>
          <a:xfrm>
            <a:off x="660400" y="5164672"/>
            <a:ext cx="352583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kern="0" noProof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noProof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、使用条件</a:t>
            </a:r>
            <a:r>
              <a:rPr lang="en-US" altLang="zh-CN" sz="2400" kern="0" noProof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:</a:t>
            </a:r>
            <a:endParaRPr lang="zh-CN" altLang="zh-CN" sz="1400" kern="0" noProof="1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628" name="矩形 1049627"/>
          <p:cNvSpPr/>
          <p:nvPr/>
        </p:nvSpPr>
        <p:spPr>
          <a:xfrm>
            <a:off x="2643301" y="5164672"/>
            <a:ext cx="65278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一定质量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的某种</a:t>
            </a:r>
            <a:r>
              <a:rPr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理想气体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.</a:t>
            </a:r>
            <a:endParaRPr lang="zh-CN" altLang="zh-CN" sz="14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634" name="矩形 1049633"/>
          <p:cNvSpPr/>
          <p:nvPr/>
        </p:nvSpPr>
        <p:spPr>
          <a:xfrm>
            <a:off x="779595" y="4269732"/>
            <a:ext cx="10996162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注：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恒量C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由理想气体的</a:t>
            </a:r>
            <a:r>
              <a:rPr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质量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和</a:t>
            </a:r>
            <a:r>
              <a:rPr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种类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决定，即由理想气体的</a:t>
            </a:r>
            <a:r>
              <a:rPr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物质的量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决定</a:t>
            </a:r>
            <a:endParaRPr lang="zh-CN" altLang="zh-CN" sz="16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09171" y="439859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二、理想气体的状态方程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4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4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49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4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620" grpId="0"/>
      <p:bldP spid="1049622" grpId="0"/>
      <p:bldP spid="1049626" grpId="0"/>
      <p:bldP spid="1049628" grpId="0"/>
      <p:bldP spid="10496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36" name="矩形 1049635"/>
          <p:cNvSpPr/>
          <p:nvPr/>
        </p:nvSpPr>
        <p:spPr>
          <a:xfrm>
            <a:off x="660400" y="1281431"/>
            <a:ext cx="10600371" cy="14271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kern="0" noProof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例题</a:t>
            </a:r>
            <a:r>
              <a:rPr lang="en-US" altLang="zh-CN" sz="2000" kern="0" noProof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2: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 一水银气压计中混进了空气，因而在</a:t>
            </a:r>
            <a:r>
              <a:rPr lang="en-US" altLang="zh-CN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27℃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，外界大气压为</a:t>
            </a:r>
            <a:r>
              <a:rPr lang="en-US" altLang="zh-CN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758mmHg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时，这个水银气压计的读数为</a:t>
            </a:r>
            <a:r>
              <a:rPr lang="en-US" altLang="zh-CN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738mmHg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，此时管中水银面距管顶</a:t>
            </a:r>
            <a:r>
              <a:rPr lang="en-US" altLang="zh-CN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80mm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，当温度降至</a:t>
            </a:r>
            <a:r>
              <a:rPr lang="en-US" altLang="zh-CN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-3℃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时，这个气压计的读数为</a:t>
            </a:r>
            <a:r>
              <a:rPr lang="en-US" altLang="zh-CN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743mmHg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，求此时的实际大气压值为多少毫米汞柱？</a:t>
            </a:r>
            <a:endParaRPr lang="zh-CN" altLang="zh-CN" sz="12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1266" name="图片 2097330" descr="http://zjyx.hpe.sh.cn/Resource/GZ/GZWL/JAJC/G2/ja000005ZW1_0011_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411" y="2708617"/>
            <a:ext cx="4511675" cy="307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809171" y="439859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二、理想气体的状态方程</a:t>
            </a: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6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1615</Words>
  <Application>Microsoft Office PowerPoint</Application>
  <PresentationFormat>宽屏</PresentationFormat>
  <Paragraphs>168</Paragraphs>
  <Slides>21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FandolFang R</vt:lpstr>
      <vt:lpstr>Arial</vt:lpstr>
      <vt:lpstr>Calibri</vt:lpstr>
      <vt:lpstr>Calibri Light</vt:lpstr>
      <vt:lpstr>办公资源网：www.bangongziyuan.com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2020-05-29T01:29:59Z</dcterms:created>
  <dcterms:modified xsi:type="dcterms:W3CDTF">2021-01-09T09:38:22Z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