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3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7" r:id="rId20"/>
    <p:sldId id="285" r:id="rId21"/>
    <p:sldId id="264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>
        <p:guide pos="416"/>
        <p:guide pos="7256"/>
        <p:guide orient="horz" pos="686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F13E4FC-D5F5-4FC7-AFCA-97351BD4BE11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F282256-B1FF-4171-95C2-E3BFFE58B9D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82256-B1FF-4171-95C2-E3BFFE58B9D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82256-B1FF-4171-95C2-E3BFFE58B9D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114197" y="0"/>
            <a:ext cx="6077803" cy="6858000"/>
          </a:xfrm>
          <a:custGeom>
            <a:avLst/>
            <a:gdLst>
              <a:gd name="connsiteX0" fmla="*/ 1346598 w 6077802"/>
              <a:gd name="connsiteY0" fmla="*/ 0 h 6858000"/>
              <a:gd name="connsiteX1" fmla="*/ 6077802 w 6077802"/>
              <a:gd name="connsiteY1" fmla="*/ 0 h 6858000"/>
              <a:gd name="connsiteX2" fmla="*/ 6077802 w 6077802"/>
              <a:gd name="connsiteY2" fmla="*/ 6858000 h 6858000"/>
              <a:gd name="connsiteX3" fmla="*/ 1346598 w 6077802"/>
              <a:gd name="connsiteY3" fmla="*/ 6858000 h 6858000"/>
              <a:gd name="connsiteX4" fmla="*/ 0 w 6077802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7802" h="6858000">
                <a:moveTo>
                  <a:pt x="1346598" y="0"/>
                </a:moveTo>
                <a:lnTo>
                  <a:pt x="6077802" y="0"/>
                </a:lnTo>
                <a:lnTo>
                  <a:pt x="6077802" y="6858000"/>
                </a:lnTo>
                <a:lnTo>
                  <a:pt x="1346598" y="6858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五边形 5"/>
          <p:cNvSpPr/>
          <p:nvPr userDrawn="1"/>
        </p:nvSpPr>
        <p:spPr>
          <a:xfrm>
            <a:off x="0" y="290286"/>
            <a:ext cx="1074057" cy="899887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yongge/&#26700;&#38754;/&#20809;&#30340;&#24178;&#28041;&#21644;&#20809;&#30340;&#34893;&#23556;/13-4&#23454;&#39564;&#65306;&#29992;&#21452;&#32541;&#24178;&#28041;&#27979;&#37327;&#20809;&#30340;&#27874;&#38271;/&#29992;&#21452;&#32541;&#24178;&#28041;&#27979;&#20809;&#30340;&#27874;&#38271;.swf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r="20455"/>
          <a:stretch>
            <a:fillRect/>
          </a:stretch>
        </p:blipFill>
        <p:spPr/>
      </p:pic>
      <p:sp>
        <p:nvSpPr>
          <p:cNvPr id="4" name="Freeform 3"/>
          <p:cNvSpPr/>
          <p:nvPr/>
        </p:nvSpPr>
        <p:spPr>
          <a:xfrm>
            <a:off x="10848653" y="8279"/>
            <a:ext cx="1343347" cy="6841444"/>
          </a:xfrm>
          <a:custGeom>
            <a:avLst/>
            <a:gdLst>
              <a:gd name="connsiteX0" fmla="*/ 1343347 w 1343347"/>
              <a:gd name="connsiteY0" fmla="*/ 0 h 6841444"/>
              <a:gd name="connsiteX1" fmla="*/ 1343347 w 1343347"/>
              <a:gd name="connsiteY1" fmla="*/ 6841444 h 6841444"/>
              <a:gd name="connsiteX2" fmla="*/ 0 w 1343347"/>
              <a:gd name="connsiteY2" fmla="*/ 3420722 h 684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3347" h="6841444">
                <a:moveTo>
                  <a:pt x="1343347" y="0"/>
                </a:moveTo>
                <a:lnTo>
                  <a:pt x="1343347" y="6841444"/>
                </a:lnTo>
                <a:lnTo>
                  <a:pt x="0" y="34207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77800" dist="127000" dir="10800000" algn="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28302" y="2546088"/>
            <a:ext cx="6345850" cy="2555924"/>
            <a:chOff x="6147269" y="3024566"/>
            <a:chExt cx="5112385" cy="2059119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516626"/>
              <a:ext cx="5033249" cy="1567059"/>
              <a:chOff x="-4714868" y="2295691"/>
              <a:chExt cx="5033249" cy="1567059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-4648332" y="3508027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295691"/>
                <a:ext cx="5033249" cy="863131"/>
                <a:chOff x="-4714868" y="2295691"/>
                <a:chExt cx="5033249" cy="863131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56267"/>
                  <a:ext cx="5033249" cy="302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14868" y="2295691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节实验：用双缝干涉测量光的波长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b="1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302456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第十三章   光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00B05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15361"/>
          <p:cNvSpPr>
            <a:spLocks noGrp="1"/>
          </p:cNvSpPr>
          <p:nvPr>
            <p:ph type="body" idx="4294967295"/>
          </p:nvPr>
        </p:nvSpPr>
        <p:spPr>
          <a:xfrm>
            <a:off x="660400" y="1267960"/>
            <a:ext cx="11590337" cy="58181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注意事项：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、安装仪器的顺序：光源、滤光片、单缝、双缝、遮光筒、光屏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、双缝与单缝相互平行，且竖直放置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、光源、虑光片、单缝、双缝的中心均在遮光筒的中心轴线上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、若出现在光屏上的光很弱，由于不共轴所致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、若干涉条纹不清晰，与单缝和双缝是否平行有很大关系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三、实验步骤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组合 16386"/>
          <p:cNvGrpSpPr/>
          <p:nvPr/>
        </p:nvGrpSpPr>
        <p:grpSpPr>
          <a:xfrm>
            <a:off x="3944580" y="3418328"/>
            <a:ext cx="5848258" cy="2817372"/>
            <a:chOff x="0" y="0"/>
            <a:chExt cx="6026" cy="2142"/>
          </a:xfrm>
        </p:grpSpPr>
        <p:grpSp>
          <p:nvGrpSpPr>
            <p:cNvPr id="16388" name="组合 16387"/>
            <p:cNvGrpSpPr/>
            <p:nvPr/>
          </p:nvGrpSpPr>
          <p:grpSpPr>
            <a:xfrm>
              <a:off x="0" y="82"/>
              <a:ext cx="3271" cy="1235"/>
              <a:chOff x="0" y="0"/>
              <a:chExt cx="3721" cy="1424"/>
            </a:xfrm>
          </p:grpSpPr>
          <p:grpSp>
            <p:nvGrpSpPr>
              <p:cNvPr id="16389" name="组合 16388"/>
              <p:cNvGrpSpPr/>
              <p:nvPr/>
            </p:nvGrpSpPr>
            <p:grpSpPr>
              <a:xfrm>
                <a:off x="202" y="112"/>
                <a:ext cx="3227" cy="1186"/>
                <a:chOff x="0" y="0"/>
                <a:chExt cx="4245" cy="1560"/>
              </a:xfrm>
            </p:grpSpPr>
            <p:grpSp>
              <p:nvGrpSpPr>
                <p:cNvPr id="16390" name="组合 16389"/>
                <p:cNvGrpSpPr/>
                <p:nvPr/>
              </p:nvGrpSpPr>
              <p:grpSpPr>
                <a:xfrm>
                  <a:off x="735" y="156"/>
                  <a:ext cx="3510" cy="1260"/>
                  <a:chOff x="0" y="0"/>
                  <a:chExt cx="3510" cy="1260"/>
                </a:xfrm>
              </p:grpSpPr>
              <p:grpSp>
                <p:nvGrpSpPr>
                  <p:cNvPr id="16391" name="组合 16390"/>
                  <p:cNvGrpSpPr/>
                  <p:nvPr/>
                </p:nvGrpSpPr>
                <p:grpSpPr>
                  <a:xfrm>
                    <a:off x="0" y="0"/>
                    <a:ext cx="3510" cy="1248"/>
                    <a:chOff x="0" y="0"/>
                    <a:chExt cx="3780" cy="1248"/>
                  </a:xfrm>
                </p:grpSpPr>
                <p:sp>
                  <p:nvSpPr>
                    <p:cNvPr id="16392" name="矩形 16391"/>
                    <p:cNvSpPr/>
                    <p:nvPr/>
                  </p:nvSpPr>
                  <p:spPr>
                    <a:xfrm>
                      <a:off x="0" y="0"/>
                      <a:ext cx="3780" cy="12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393" name="直接连接符 16392"/>
                    <p:cNvSpPr/>
                    <p:nvPr/>
                  </p:nvSpPr>
                  <p:spPr>
                    <a:xfrm>
                      <a:off x="0" y="624"/>
                      <a:ext cx="3780" cy="0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6394" name="组合 16393"/>
                  <p:cNvGrpSpPr/>
                  <p:nvPr/>
                </p:nvGrpSpPr>
                <p:grpSpPr>
                  <a:xfrm>
                    <a:off x="48" y="414"/>
                    <a:ext cx="3462" cy="846"/>
                    <a:chOff x="0" y="0"/>
                    <a:chExt cx="3462" cy="846"/>
                  </a:xfrm>
                </p:grpSpPr>
                <p:grpSp>
                  <p:nvGrpSpPr>
                    <p:cNvPr id="16395" name="组合 16394"/>
                    <p:cNvGrpSpPr/>
                    <p:nvPr/>
                  </p:nvGrpSpPr>
                  <p:grpSpPr>
                    <a:xfrm>
                      <a:off x="62" y="0"/>
                      <a:ext cx="3280" cy="522"/>
                      <a:chOff x="0" y="0"/>
                      <a:chExt cx="3280" cy="522"/>
                    </a:xfrm>
                  </p:grpSpPr>
                  <p:grpSp>
                    <p:nvGrpSpPr>
                      <p:cNvPr id="16396" name="组合 16395"/>
                      <p:cNvGrpSpPr/>
                      <p:nvPr/>
                    </p:nvGrpSpPr>
                    <p:grpSpPr>
                      <a:xfrm flipV="1">
                        <a:off x="0" y="210"/>
                        <a:ext cx="3200" cy="312"/>
                        <a:chOff x="0" y="0"/>
                        <a:chExt cx="3200" cy="240"/>
                      </a:xfrm>
                    </p:grpSpPr>
                    <p:sp>
                      <p:nvSpPr>
                        <p:cNvPr id="16397" name="直接连接符 16396"/>
                        <p:cNvSpPr/>
                        <p:nvPr/>
                      </p:nvSpPr>
                      <p:spPr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398" name="直接连接符 16397"/>
                        <p:cNvSpPr/>
                        <p:nvPr/>
                      </p:nvSpPr>
                      <p:spPr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399" name="直接连接符 16398"/>
                        <p:cNvSpPr/>
                        <p:nvPr/>
                      </p:nvSpPr>
                      <p:spPr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0" name="直接连接符 16399"/>
                        <p:cNvSpPr/>
                        <p:nvPr/>
                      </p:nvSpPr>
                      <p:spPr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1" name="直接连接符 16400"/>
                        <p:cNvSpPr/>
                        <p:nvPr/>
                      </p:nvSpPr>
                      <p:spPr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2" name="直接连接符 16401"/>
                        <p:cNvSpPr/>
                        <p:nvPr/>
                      </p:nvSpPr>
                      <p:spPr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3" name="直接连接符 16402"/>
                        <p:cNvSpPr/>
                        <p:nvPr/>
                      </p:nvSpPr>
                      <p:spPr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4" name="直接连接符 16403"/>
                        <p:cNvSpPr/>
                        <p:nvPr/>
                      </p:nvSpPr>
                      <p:spPr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5" name="直接连接符 16404"/>
                        <p:cNvSpPr/>
                        <p:nvPr/>
                      </p:nvSpPr>
                      <p:spPr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6" name="直接连接符 16405"/>
                        <p:cNvSpPr/>
                        <p:nvPr/>
                      </p:nvSpPr>
                      <p:spPr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7" name="直接连接符 16406"/>
                        <p:cNvSpPr/>
                        <p:nvPr/>
                      </p:nvSpPr>
                      <p:spPr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8" name="直接连接符 16407"/>
                        <p:cNvSpPr/>
                        <p:nvPr/>
                      </p:nvSpPr>
                      <p:spPr>
                        <a:xfrm>
                          <a:off x="17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09" name="直接连接符 16408"/>
                        <p:cNvSpPr/>
                        <p:nvPr/>
                      </p:nvSpPr>
                      <p:spPr>
                        <a:xfrm>
                          <a:off x="19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0" name="直接连接符 16409"/>
                        <p:cNvSpPr/>
                        <p:nvPr/>
                      </p:nvSpPr>
                      <p:spPr>
                        <a:xfrm>
                          <a:off x="20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1" name="直接连接符 16410"/>
                        <p:cNvSpPr/>
                        <p:nvPr/>
                      </p:nvSpPr>
                      <p:spPr>
                        <a:xfrm>
                          <a:off x="22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2" name="直接连接符 16411"/>
                        <p:cNvSpPr/>
                        <p:nvPr/>
                      </p:nvSpPr>
                      <p:spPr>
                        <a:xfrm>
                          <a:off x="2400" y="60"/>
                          <a:ext cx="0" cy="18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3" name="直接连接符 16412"/>
                        <p:cNvSpPr/>
                        <p:nvPr/>
                      </p:nvSpPr>
                      <p:spPr>
                        <a:xfrm>
                          <a:off x="25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4" name="直接连接符 16413"/>
                        <p:cNvSpPr/>
                        <p:nvPr/>
                      </p:nvSpPr>
                      <p:spPr>
                        <a:xfrm>
                          <a:off x="27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5" name="直接连接符 16414"/>
                        <p:cNvSpPr/>
                        <p:nvPr/>
                      </p:nvSpPr>
                      <p:spPr>
                        <a:xfrm>
                          <a:off x="28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6" name="直接连接符 16415"/>
                        <p:cNvSpPr/>
                        <p:nvPr/>
                      </p:nvSpPr>
                      <p:spPr>
                        <a:xfrm>
                          <a:off x="30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17" name="直接连接符 16416"/>
                        <p:cNvSpPr/>
                        <p:nvPr/>
                      </p:nvSpPr>
                      <p:spPr>
                        <a:xfrm>
                          <a:off x="320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6418" name="组合 16417"/>
                      <p:cNvGrpSpPr/>
                      <p:nvPr/>
                    </p:nvGrpSpPr>
                    <p:grpSpPr>
                      <a:xfrm>
                        <a:off x="80" y="0"/>
                        <a:ext cx="3200" cy="194"/>
                        <a:chOff x="0" y="0"/>
                        <a:chExt cx="3200" cy="567"/>
                      </a:xfrm>
                    </p:grpSpPr>
                    <p:sp>
                      <p:nvSpPr>
                        <p:cNvPr id="16419" name="直接连接符 16418"/>
                        <p:cNvSpPr/>
                        <p:nvPr/>
                      </p:nvSpPr>
                      <p:spPr>
                        <a:xfrm flipV="1">
                          <a:off x="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0" name="直接连接符 16419"/>
                        <p:cNvSpPr/>
                        <p:nvPr/>
                      </p:nvSpPr>
                      <p:spPr>
                        <a:xfrm flipV="1">
                          <a:off x="1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1" name="直接连接符 16420"/>
                        <p:cNvSpPr/>
                        <p:nvPr/>
                      </p:nvSpPr>
                      <p:spPr>
                        <a:xfrm flipV="1">
                          <a:off x="3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2" name="直接连接符 16421"/>
                        <p:cNvSpPr/>
                        <p:nvPr/>
                      </p:nvSpPr>
                      <p:spPr>
                        <a:xfrm flipV="1">
                          <a:off x="4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3" name="直接连接符 16422"/>
                        <p:cNvSpPr/>
                        <p:nvPr/>
                      </p:nvSpPr>
                      <p:spPr>
                        <a:xfrm flipV="1">
                          <a:off x="6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4" name="直接连接符 16423"/>
                        <p:cNvSpPr/>
                        <p:nvPr/>
                      </p:nvSpPr>
                      <p:spPr>
                        <a:xfrm flipV="1">
                          <a:off x="8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5" name="直接连接符 16424"/>
                        <p:cNvSpPr/>
                        <p:nvPr/>
                      </p:nvSpPr>
                      <p:spPr>
                        <a:xfrm flipV="1">
                          <a:off x="9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6" name="直接连接符 16425"/>
                        <p:cNvSpPr/>
                        <p:nvPr/>
                      </p:nvSpPr>
                      <p:spPr>
                        <a:xfrm flipV="1">
                          <a:off x="11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7" name="直接连接符 16426"/>
                        <p:cNvSpPr/>
                        <p:nvPr/>
                      </p:nvSpPr>
                      <p:spPr>
                        <a:xfrm flipV="1">
                          <a:off x="12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8" name="直接连接符 16427"/>
                        <p:cNvSpPr/>
                        <p:nvPr/>
                      </p:nvSpPr>
                      <p:spPr>
                        <a:xfrm flipV="1">
                          <a:off x="14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29" name="直接连接符 16428"/>
                        <p:cNvSpPr/>
                        <p:nvPr/>
                      </p:nvSpPr>
                      <p:spPr>
                        <a:xfrm flipV="1">
                          <a:off x="16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0" name="直接连接符 16429"/>
                        <p:cNvSpPr/>
                        <p:nvPr/>
                      </p:nvSpPr>
                      <p:spPr>
                        <a:xfrm flipV="1">
                          <a:off x="17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1" name="直接连接符 16430"/>
                        <p:cNvSpPr/>
                        <p:nvPr/>
                      </p:nvSpPr>
                      <p:spPr>
                        <a:xfrm flipV="1">
                          <a:off x="19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2" name="直接连接符 16431"/>
                        <p:cNvSpPr/>
                        <p:nvPr/>
                      </p:nvSpPr>
                      <p:spPr>
                        <a:xfrm flipV="1">
                          <a:off x="20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3" name="直接连接符 16432"/>
                        <p:cNvSpPr/>
                        <p:nvPr/>
                      </p:nvSpPr>
                      <p:spPr>
                        <a:xfrm flipV="1">
                          <a:off x="22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4" name="直接连接符 16433"/>
                        <p:cNvSpPr/>
                        <p:nvPr/>
                      </p:nvSpPr>
                      <p:spPr>
                        <a:xfrm flipV="1">
                          <a:off x="24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5" name="直接连接符 16434"/>
                        <p:cNvSpPr/>
                        <p:nvPr/>
                      </p:nvSpPr>
                      <p:spPr>
                        <a:xfrm flipV="1">
                          <a:off x="25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6" name="直接连接符 16435"/>
                        <p:cNvSpPr/>
                        <p:nvPr/>
                      </p:nvSpPr>
                      <p:spPr>
                        <a:xfrm flipV="1">
                          <a:off x="27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7" name="直接连接符 16436"/>
                        <p:cNvSpPr/>
                        <p:nvPr/>
                      </p:nvSpPr>
                      <p:spPr>
                        <a:xfrm flipV="1">
                          <a:off x="28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8" name="直接连接符 16437"/>
                        <p:cNvSpPr/>
                        <p:nvPr/>
                      </p:nvSpPr>
                      <p:spPr>
                        <a:xfrm flipV="1">
                          <a:off x="30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39" name="直接连接符 16438"/>
                        <p:cNvSpPr/>
                        <p:nvPr/>
                      </p:nvSpPr>
                      <p:spPr>
                        <a:xfrm flipV="1">
                          <a:off x="32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6440" name="文本框 16439"/>
                    <p:cNvSpPr txBox="1"/>
                    <p:nvPr/>
                  </p:nvSpPr>
                  <p:spPr>
                    <a:xfrm>
                      <a:off x="2362" y="504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41" name="文本框 16440"/>
                    <p:cNvSpPr txBox="1"/>
                    <p:nvPr/>
                  </p:nvSpPr>
                  <p:spPr>
                    <a:xfrm>
                      <a:off x="3120" y="545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42" name="文本框 16441"/>
                    <p:cNvSpPr txBox="1"/>
                    <p:nvPr/>
                  </p:nvSpPr>
                  <p:spPr>
                    <a:xfrm>
                      <a:off x="802" y="504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43" name="文本框 16442"/>
                    <p:cNvSpPr txBox="1"/>
                    <p:nvPr/>
                  </p:nvSpPr>
                  <p:spPr>
                    <a:xfrm>
                      <a:off x="1582" y="522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44" name="文本框 16443"/>
                    <p:cNvSpPr txBox="1"/>
                    <p:nvPr/>
                  </p:nvSpPr>
                  <p:spPr>
                    <a:xfrm>
                      <a:off x="0" y="513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6445" name="未知"/>
                <p:cNvSpPr/>
                <p:nvPr/>
              </p:nvSpPr>
              <p:spPr>
                <a:xfrm>
                  <a:off x="0" y="0"/>
                  <a:ext cx="735" cy="156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5" h="1248">
                      <a:moveTo>
                        <a:pt x="0" y="0"/>
                      </a:moveTo>
                      <a:lnTo>
                        <a:pt x="945" y="0"/>
                      </a:lnTo>
                      <a:lnTo>
                        <a:pt x="945" y="1248"/>
                      </a:lnTo>
                      <a:lnTo>
                        <a:pt x="0" y="1248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  <a:alpha val="100000"/>
                      </a:srgbClr>
                    </a:gs>
                    <a:gs pos="50000">
                      <a:srgbClr val="FFFFFF">
                        <a:alpha val="10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46" name="未知"/>
              <p:cNvSpPr/>
              <p:nvPr/>
            </p:nvSpPr>
            <p:spPr>
              <a:xfrm flipH="1">
                <a:off x="1148" y="0"/>
                <a:ext cx="1211" cy="1424"/>
              </a:xfrm>
              <a:custGeom>
                <a:avLst/>
                <a:gdLst/>
                <a:ahLst/>
                <a:cxnLst/>
                <a:rect l="0" t="0" r="0" b="0"/>
                <a:pathLst>
                  <a:path w="945" h="1248">
                    <a:moveTo>
                      <a:pt x="0" y="0"/>
                    </a:moveTo>
                    <a:lnTo>
                      <a:pt x="945" y="0"/>
                    </a:lnTo>
                    <a:lnTo>
                      <a:pt x="945" y="1248"/>
                    </a:lnTo>
                    <a:lnTo>
                      <a:pt x="0" y="1248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100000"/>
                    </a:srgbClr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47" name="矩形 16446"/>
              <p:cNvSpPr/>
              <p:nvPr/>
            </p:nvSpPr>
            <p:spPr>
              <a:xfrm>
                <a:off x="2359" y="0"/>
                <a:ext cx="1362" cy="142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48" name="直接连接符 16447"/>
              <p:cNvSpPr/>
              <p:nvPr/>
            </p:nvSpPr>
            <p:spPr>
              <a:xfrm rot="-5400000" flipV="1">
                <a:off x="1322" y="1240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49" name="直接连接符 16448"/>
              <p:cNvSpPr/>
              <p:nvPr/>
            </p:nvSpPr>
            <p:spPr>
              <a:xfrm rot="-5400000" flipV="1">
                <a:off x="1322" y="1154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0" name="直接连接符 16449"/>
              <p:cNvSpPr/>
              <p:nvPr/>
            </p:nvSpPr>
            <p:spPr>
              <a:xfrm rot="-5400000" flipV="1">
                <a:off x="1322" y="1069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1" name="直接连接符 16450"/>
              <p:cNvSpPr/>
              <p:nvPr/>
            </p:nvSpPr>
            <p:spPr>
              <a:xfrm rot="-5400000" flipV="1">
                <a:off x="1322" y="984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2" name="直接连接符 16451"/>
              <p:cNvSpPr/>
              <p:nvPr/>
            </p:nvSpPr>
            <p:spPr>
              <a:xfrm rot="-5400000" flipV="1">
                <a:off x="1398" y="823"/>
                <a:ext cx="0" cy="456"/>
              </a:xfrm>
              <a:prstGeom prst="line">
                <a:avLst/>
              </a:prstGeom>
              <a:ln w="19050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3" name="直接连接符 16452"/>
              <p:cNvSpPr/>
              <p:nvPr/>
            </p:nvSpPr>
            <p:spPr>
              <a:xfrm rot="-5400000" flipV="1">
                <a:off x="1322" y="813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4" name="直接连接符 16453"/>
              <p:cNvSpPr/>
              <p:nvPr/>
            </p:nvSpPr>
            <p:spPr>
              <a:xfrm rot="-5400000" flipV="1">
                <a:off x="1322" y="728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5" name="直接连接符 16454"/>
              <p:cNvSpPr/>
              <p:nvPr/>
            </p:nvSpPr>
            <p:spPr>
              <a:xfrm rot="-5400000" flipV="1">
                <a:off x="1322" y="643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6" name="直接连接符 16455"/>
              <p:cNvSpPr/>
              <p:nvPr/>
            </p:nvSpPr>
            <p:spPr>
              <a:xfrm rot="-5400000" flipV="1">
                <a:off x="1322" y="558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7" name="直接连接符 16456"/>
              <p:cNvSpPr/>
              <p:nvPr/>
            </p:nvSpPr>
            <p:spPr>
              <a:xfrm rot="-5400000" flipV="1">
                <a:off x="1475" y="320"/>
                <a:ext cx="0" cy="608"/>
              </a:xfrm>
              <a:prstGeom prst="line">
                <a:avLst/>
              </a:prstGeom>
              <a:ln w="19050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8" name="直接连接符 16457"/>
              <p:cNvSpPr/>
              <p:nvPr/>
            </p:nvSpPr>
            <p:spPr>
              <a:xfrm rot="-5400000" flipV="1">
                <a:off x="1322" y="386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59" name="直接连接符 16458"/>
              <p:cNvSpPr/>
              <p:nvPr/>
            </p:nvSpPr>
            <p:spPr>
              <a:xfrm rot="-5400000" flipV="1">
                <a:off x="1322" y="301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0" name="直接连接符 16459"/>
              <p:cNvSpPr/>
              <p:nvPr/>
            </p:nvSpPr>
            <p:spPr>
              <a:xfrm rot="-5400000" flipV="1">
                <a:off x="1322" y="216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1" name="直接连接符 16460"/>
              <p:cNvSpPr/>
              <p:nvPr/>
            </p:nvSpPr>
            <p:spPr>
              <a:xfrm rot="-5400000" flipV="1">
                <a:off x="1322" y="131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2" name="直接连接符 16461"/>
              <p:cNvSpPr/>
              <p:nvPr/>
            </p:nvSpPr>
            <p:spPr>
              <a:xfrm rot="-5400000" flipV="1">
                <a:off x="1398" y="-31"/>
                <a:ext cx="0" cy="456"/>
              </a:xfrm>
              <a:prstGeom prst="line">
                <a:avLst/>
              </a:prstGeom>
              <a:ln w="19050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3" name="直接连接符 16462"/>
              <p:cNvSpPr/>
              <p:nvPr/>
            </p:nvSpPr>
            <p:spPr>
              <a:xfrm rot="-5400000" flipV="1">
                <a:off x="1322" y="-40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4" name="直接连接符 16463"/>
              <p:cNvSpPr/>
              <p:nvPr/>
            </p:nvSpPr>
            <p:spPr>
              <a:xfrm rot="-5400000" flipV="1">
                <a:off x="1322" y="-125"/>
                <a:ext cx="0" cy="3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5" name="文本框 16464"/>
              <p:cNvSpPr txBox="1"/>
              <p:nvPr/>
            </p:nvSpPr>
            <p:spPr>
              <a:xfrm>
                <a:off x="1779" y="525"/>
                <a:ext cx="260" cy="2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20</a:t>
                </a:r>
                <a:endParaRPr lang="en-US" altLang="zh-CN" sz="319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6" name="文本框 16465"/>
              <p:cNvSpPr txBox="1"/>
              <p:nvPr/>
            </p:nvSpPr>
            <p:spPr>
              <a:xfrm>
                <a:off x="1773" y="122"/>
                <a:ext cx="260" cy="2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  <a:endParaRPr lang="en-US" altLang="zh-CN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7" name="文本框 16466"/>
              <p:cNvSpPr txBox="1"/>
              <p:nvPr/>
            </p:nvSpPr>
            <p:spPr>
              <a:xfrm>
                <a:off x="1794" y="925"/>
                <a:ext cx="260" cy="2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15</a:t>
                </a:r>
                <a:endParaRPr lang="en-US" altLang="zh-CN" sz="319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68" name="矩形 16467"/>
              <p:cNvSpPr/>
              <p:nvPr/>
            </p:nvSpPr>
            <p:spPr>
              <a:xfrm>
                <a:off x="0" y="8"/>
                <a:ext cx="464" cy="139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470" name="文本框 16469"/>
            <p:cNvSpPr txBox="1"/>
            <p:nvPr/>
          </p:nvSpPr>
          <p:spPr>
            <a:xfrm>
              <a:off x="742" y="1404"/>
              <a:ext cx="1085" cy="73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第</a:t>
              </a:r>
              <a:r>
                <a:rPr lang="en-US" altLang="zh-CN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1</a:t>
              </a:r>
              <a:r>
                <a:rPr lang="zh-CN" altLang="en-US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条时读数</a:t>
              </a:r>
            </a:p>
          </p:txBody>
        </p:sp>
        <p:sp>
          <p:nvSpPr>
            <p:cNvPr id="16471" name="文本框 16470"/>
            <p:cNvSpPr txBox="1"/>
            <p:nvPr/>
          </p:nvSpPr>
          <p:spPr>
            <a:xfrm>
              <a:off x="3157" y="1404"/>
              <a:ext cx="1085" cy="66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第</a:t>
              </a:r>
              <a:r>
                <a:rPr lang="en-US" altLang="zh-CN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4</a:t>
              </a:r>
              <a:r>
                <a:rPr lang="zh-CN" altLang="en-US" sz="23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条时读数</a:t>
              </a:r>
            </a:p>
          </p:txBody>
        </p:sp>
        <p:grpSp>
          <p:nvGrpSpPr>
            <p:cNvPr id="16472" name="组合 16471"/>
            <p:cNvGrpSpPr/>
            <p:nvPr/>
          </p:nvGrpSpPr>
          <p:grpSpPr>
            <a:xfrm>
              <a:off x="2212" y="0"/>
              <a:ext cx="3814" cy="1342"/>
              <a:chOff x="0" y="0"/>
              <a:chExt cx="3814" cy="1342"/>
            </a:xfrm>
          </p:grpSpPr>
          <p:grpSp>
            <p:nvGrpSpPr>
              <p:cNvPr id="16473" name="组合 16472"/>
              <p:cNvGrpSpPr/>
              <p:nvPr/>
            </p:nvGrpSpPr>
            <p:grpSpPr>
              <a:xfrm>
                <a:off x="0" y="56"/>
                <a:ext cx="3814" cy="1235"/>
                <a:chOff x="0" y="0"/>
                <a:chExt cx="3814" cy="1235"/>
              </a:xfrm>
            </p:grpSpPr>
            <p:grpSp>
              <p:nvGrpSpPr>
                <p:cNvPr id="16474" name="组合 16473"/>
                <p:cNvGrpSpPr/>
                <p:nvPr/>
              </p:nvGrpSpPr>
              <p:grpSpPr>
                <a:xfrm>
                  <a:off x="632" y="200"/>
                  <a:ext cx="2345" cy="831"/>
                  <a:chOff x="0" y="0"/>
                  <a:chExt cx="3510" cy="1260"/>
                </a:xfrm>
              </p:grpSpPr>
              <p:grpSp>
                <p:nvGrpSpPr>
                  <p:cNvPr id="16475" name="组合 16474"/>
                  <p:cNvGrpSpPr/>
                  <p:nvPr/>
                </p:nvGrpSpPr>
                <p:grpSpPr>
                  <a:xfrm>
                    <a:off x="0" y="0"/>
                    <a:ext cx="3510" cy="1248"/>
                    <a:chOff x="0" y="0"/>
                    <a:chExt cx="3780" cy="1248"/>
                  </a:xfrm>
                </p:grpSpPr>
                <p:sp>
                  <p:nvSpPr>
                    <p:cNvPr id="16476" name="矩形 16475"/>
                    <p:cNvSpPr/>
                    <p:nvPr/>
                  </p:nvSpPr>
                  <p:spPr>
                    <a:xfrm>
                      <a:off x="0" y="0"/>
                      <a:ext cx="3780" cy="12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477" name="直接连接符 16476"/>
                    <p:cNvSpPr/>
                    <p:nvPr/>
                  </p:nvSpPr>
                  <p:spPr>
                    <a:xfrm>
                      <a:off x="0" y="624"/>
                      <a:ext cx="3780" cy="0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6478" name="组合 16477"/>
                  <p:cNvGrpSpPr/>
                  <p:nvPr/>
                </p:nvGrpSpPr>
                <p:grpSpPr>
                  <a:xfrm>
                    <a:off x="48" y="414"/>
                    <a:ext cx="3462" cy="846"/>
                    <a:chOff x="0" y="0"/>
                    <a:chExt cx="3462" cy="846"/>
                  </a:xfrm>
                </p:grpSpPr>
                <p:grpSp>
                  <p:nvGrpSpPr>
                    <p:cNvPr id="16479" name="组合 16478"/>
                    <p:cNvGrpSpPr/>
                    <p:nvPr/>
                  </p:nvGrpSpPr>
                  <p:grpSpPr>
                    <a:xfrm>
                      <a:off x="62" y="0"/>
                      <a:ext cx="3280" cy="522"/>
                      <a:chOff x="0" y="0"/>
                      <a:chExt cx="3280" cy="522"/>
                    </a:xfrm>
                  </p:grpSpPr>
                  <p:grpSp>
                    <p:nvGrpSpPr>
                      <p:cNvPr id="16480" name="组合 16479"/>
                      <p:cNvGrpSpPr/>
                      <p:nvPr/>
                    </p:nvGrpSpPr>
                    <p:grpSpPr>
                      <a:xfrm flipV="1">
                        <a:off x="0" y="210"/>
                        <a:ext cx="3200" cy="312"/>
                        <a:chOff x="0" y="0"/>
                        <a:chExt cx="3200" cy="240"/>
                      </a:xfrm>
                    </p:grpSpPr>
                    <p:sp>
                      <p:nvSpPr>
                        <p:cNvPr id="16481" name="直接连接符 16480"/>
                        <p:cNvSpPr/>
                        <p:nvPr/>
                      </p:nvSpPr>
                      <p:spPr>
                        <a:xfrm>
                          <a:off x="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2" name="直接连接符 16481"/>
                        <p:cNvSpPr/>
                        <p:nvPr/>
                      </p:nvSpPr>
                      <p:spPr>
                        <a:xfrm>
                          <a:off x="1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3" name="直接连接符 16482"/>
                        <p:cNvSpPr/>
                        <p:nvPr/>
                      </p:nvSpPr>
                      <p:spPr>
                        <a:xfrm>
                          <a:off x="3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4" name="直接连接符 16483"/>
                        <p:cNvSpPr/>
                        <p:nvPr/>
                      </p:nvSpPr>
                      <p:spPr>
                        <a:xfrm>
                          <a:off x="4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5" name="直接连接符 16484"/>
                        <p:cNvSpPr/>
                        <p:nvPr/>
                      </p:nvSpPr>
                      <p:spPr>
                        <a:xfrm>
                          <a:off x="6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6" name="直接连接符 16485"/>
                        <p:cNvSpPr/>
                        <p:nvPr/>
                      </p:nvSpPr>
                      <p:spPr>
                        <a:xfrm>
                          <a:off x="800" y="60"/>
                          <a:ext cx="0" cy="18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7" name="直接连接符 16486"/>
                        <p:cNvSpPr/>
                        <p:nvPr/>
                      </p:nvSpPr>
                      <p:spPr>
                        <a:xfrm>
                          <a:off x="9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8" name="直接连接符 16487"/>
                        <p:cNvSpPr/>
                        <p:nvPr/>
                      </p:nvSpPr>
                      <p:spPr>
                        <a:xfrm>
                          <a:off x="11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89" name="直接连接符 16488"/>
                        <p:cNvSpPr/>
                        <p:nvPr/>
                      </p:nvSpPr>
                      <p:spPr>
                        <a:xfrm>
                          <a:off x="12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0" name="直接连接符 16489"/>
                        <p:cNvSpPr/>
                        <p:nvPr/>
                      </p:nvSpPr>
                      <p:spPr>
                        <a:xfrm>
                          <a:off x="14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1" name="直接连接符 16490"/>
                        <p:cNvSpPr/>
                        <p:nvPr/>
                      </p:nvSpPr>
                      <p:spPr>
                        <a:xfrm>
                          <a:off x="160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2" name="直接连接符 16491"/>
                        <p:cNvSpPr/>
                        <p:nvPr/>
                      </p:nvSpPr>
                      <p:spPr>
                        <a:xfrm>
                          <a:off x="17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3" name="直接连接符 16492"/>
                        <p:cNvSpPr/>
                        <p:nvPr/>
                      </p:nvSpPr>
                      <p:spPr>
                        <a:xfrm>
                          <a:off x="19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4" name="直接连接符 16493"/>
                        <p:cNvSpPr/>
                        <p:nvPr/>
                      </p:nvSpPr>
                      <p:spPr>
                        <a:xfrm>
                          <a:off x="20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5" name="直接连接符 16494"/>
                        <p:cNvSpPr/>
                        <p:nvPr/>
                      </p:nvSpPr>
                      <p:spPr>
                        <a:xfrm>
                          <a:off x="22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6" name="直接连接符 16495"/>
                        <p:cNvSpPr/>
                        <p:nvPr/>
                      </p:nvSpPr>
                      <p:spPr>
                        <a:xfrm>
                          <a:off x="2400" y="60"/>
                          <a:ext cx="0" cy="18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7" name="直接连接符 16496"/>
                        <p:cNvSpPr/>
                        <p:nvPr/>
                      </p:nvSpPr>
                      <p:spPr>
                        <a:xfrm>
                          <a:off x="256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8" name="直接连接符 16497"/>
                        <p:cNvSpPr/>
                        <p:nvPr/>
                      </p:nvSpPr>
                      <p:spPr>
                        <a:xfrm>
                          <a:off x="272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499" name="直接连接符 16498"/>
                        <p:cNvSpPr/>
                        <p:nvPr/>
                      </p:nvSpPr>
                      <p:spPr>
                        <a:xfrm>
                          <a:off x="288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0" name="直接连接符 16499"/>
                        <p:cNvSpPr/>
                        <p:nvPr/>
                      </p:nvSpPr>
                      <p:spPr>
                        <a:xfrm>
                          <a:off x="3040" y="120"/>
                          <a:ext cx="0" cy="120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1" name="直接连接符 16500"/>
                        <p:cNvSpPr/>
                        <p:nvPr/>
                      </p:nvSpPr>
                      <p:spPr>
                        <a:xfrm>
                          <a:off x="3200" y="0"/>
                          <a:ext cx="0" cy="24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6502" name="组合 16501"/>
                      <p:cNvGrpSpPr/>
                      <p:nvPr/>
                    </p:nvGrpSpPr>
                    <p:grpSpPr>
                      <a:xfrm>
                        <a:off x="80" y="0"/>
                        <a:ext cx="3200" cy="194"/>
                        <a:chOff x="0" y="0"/>
                        <a:chExt cx="3200" cy="567"/>
                      </a:xfrm>
                    </p:grpSpPr>
                    <p:sp>
                      <p:nvSpPr>
                        <p:cNvPr id="16503" name="直接连接符 16502"/>
                        <p:cNvSpPr/>
                        <p:nvPr/>
                      </p:nvSpPr>
                      <p:spPr>
                        <a:xfrm flipV="1">
                          <a:off x="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4" name="直接连接符 16503"/>
                        <p:cNvSpPr/>
                        <p:nvPr/>
                      </p:nvSpPr>
                      <p:spPr>
                        <a:xfrm flipV="1">
                          <a:off x="1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5" name="直接连接符 16504"/>
                        <p:cNvSpPr/>
                        <p:nvPr/>
                      </p:nvSpPr>
                      <p:spPr>
                        <a:xfrm flipV="1">
                          <a:off x="3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6" name="直接连接符 16505"/>
                        <p:cNvSpPr/>
                        <p:nvPr/>
                      </p:nvSpPr>
                      <p:spPr>
                        <a:xfrm flipV="1">
                          <a:off x="4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7" name="直接连接符 16506"/>
                        <p:cNvSpPr/>
                        <p:nvPr/>
                      </p:nvSpPr>
                      <p:spPr>
                        <a:xfrm flipV="1">
                          <a:off x="6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8" name="直接连接符 16507"/>
                        <p:cNvSpPr/>
                        <p:nvPr/>
                      </p:nvSpPr>
                      <p:spPr>
                        <a:xfrm flipV="1">
                          <a:off x="8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09" name="直接连接符 16508"/>
                        <p:cNvSpPr/>
                        <p:nvPr/>
                      </p:nvSpPr>
                      <p:spPr>
                        <a:xfrm flipV="1">
                          <a:off x="9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0" name="直接连接符 16509"/>
                        <p:cNvSpPr/>
                        <p:nvPr/>
                      </p:nvSpPr>
                      <p:spPr>
                        <a:xfrm flipV="1">
                          <a:off x="11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1" name="直接连接符 16510"/>
                        <p:cNvSpPr/>
                        <p:nvPr/>
                      </p:nvSpPr>
                      <p:spPr>
                        <a:xfrm flipV="1">
                          <a:off x="12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2" name="直接连接符 16511"/>
                        <p:cNvSpPr/>
                        <p:nvPr/>
                      </p:nvSpPr>
                      <p:spPr>
                        <a:xfrm flipV="1">
                          <a:off x="14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3" name="直接连接符 16512"/>
                        <p:cNvSpPr/>
                        <p:nvPr/>
                      </p:nvSpPr>
                      <p:spPr>
                        <a:xfrm flipV="1">
                          <a:off x="16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4" name="直接连接符 16513"/>
                        <p:cNvSpPr/>
                        <p:nvPr/>
                      </p:nvSpPr>
                      <p:spPr>
                        <a:xfrm flipV="1">
                          <a:off x="17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5" name="直接连接符 16514"/>
                        <p:cNvSpPr/>
                        <p:nvPr/>
                      </p:nvSpPr>
                      <p:spPr>
                        <a:xfrm flipV="1">
                          <a:off x="19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6" name="直接连接符 16515"/>
                        <p:cNvSpPr/>
                        <p:nvPr/>
                      </p:nvSpPr>
                      <p:spPr>
                        <a:xfrm flipV="1">
                          <a:off x="20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7" name="直接连接符 16516"/>
                        <p:cNvSpPr/>
                        <p:nvPr/>
                      </p:nvSpPr>
                      <p:spPr>
                        <a:xfrm flipV="1">
                          <a:off x="22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8" name="直接连接符 16517"/>
                        <p:cNvSpPr/>
                        <p:nvPr/>
                      </p:nvSpPr>
                      <p:spPr>
                        <a:xfrm flipV="1">
                          <a:off x="24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19" name="直接连接符 16518"/>
                        <p:cNvSpPr/>
                        <p:nvPr/>
                      </p:nvSpPr>
                      <p:spPr>
                        <a:xfrm flipV="1">
                          <a:off x="256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20" name="直接连接符 16519"/>
                        <p:cNvSpPr/>
                        <p:nvPr/>
                      </p:nvSpPr>
                      <p:spPr>
                        <a:xfrm flipV="1">
                          <a:off x="272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21" name="直接连接符 16520"/>
                        <p:cNvSpPr/>
                        <p:nvPr/>
                      </p:nvSpPr>
                      <p:spPr>
                        <a:xfrm flipV="1">
                          <a:off x="288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22" name="直接连接符 16521"/>
                        <p:cNvSpPr/>
                        <p:nvPr/>
                      </p:nvSpPr>
                      <p:spPr>
                        <a:xfrm flipV="1">
                          <a:off x="304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6523" name="直接连接符 16522"/>
                        <p:cNvSpPr/>
                        <p:nvPr/>
                      </p:nvSpPr>
                      <p:spPr>
                        <a:xfrm flipV="1">
                          <a:off x="3200" y="0"/>
                          <a:ext cx="0" cy="567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>
                            <a:latin typeface="Arial" panose="020B0604020202020204" pitchFamily="34" charset="0"/>
                            <a:ea typeface="思源黑体 CN Medium" panose="020B0600000000000000" pitchFamily="34" charset="-122"/>
                            <a:sym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6524" name="文本框 16523"/>
                    <p:cNvSpPr txBox="1"/>
                    <p:nvPr/>
                  </p:nvSpPr>
                  <p:spPr>
                    <a:xfrm>
                      <a:off x="2362" y="504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25" name="文本框 16524"/>
                    <p:cNvSpPr txBox="1"/>
                    <p:nvPr/>
                  </p:nvSpPr>
                  <p:spPr>
                    <a:xfrm>
                      <a:off x="3120" y="545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26" name="文本框 16525"/>
                    <p:cNvSpPr txBox="1"/>
                    <p:nvPr/>
                  </p:nvSpPr>
                  <p:spPr>
                    <a:xfrm>
                      <a:off x="802" y="504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27" name="文本框 16526"/>
                    <p:cNvSpPr txBox="1"/>
                    <p:nvPr/>
                  </p:nvSpPr>
                  <p:spPr>
                    <a:xfrm>
                      <a:off x="1582" y="522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28" name="文本框 16527"/>
                    <p:cNvSpPr txBox="1"/>
                    <p:nvPr/>
                  </p:nvSpPr>
                  <p:spPr>
                    <a:xfrm>
                      <a:off x="0" y="513"/>
                      <a:ext cx="342" cy="301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lIns="0" tIns="0" rIns="0" bIns="0"/>
                    <a:lstStyle/>
                    <a:p>
                      <a:pPr algn="just" defTabSz="1219200"/>
                      <a:r>
                        <a:rPr lang="en-US" altLang="zh-CN" sz="1000" kern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  <a:endParaRPr lang="en-US" altLang="zh-CN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6529" name="未知"/>
                <p:cNvSpPr/>
                <p:nvPr/>
              </p:nvSpPr>
              <p:spPr>
                <a:xfrm>
                  <a:off x="141" y="97"/>
                  <a:ext cx="491" cy="10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5" h="1248">
                      <a:moveTo>
                        <a:pt x="0" y="0"/>
                      </a:moveTo>
                      <a:lnTo>
                        <a:pt x="945" y="0"/>
                      </a:lnTo>
                      <a:lnTo>
                        <a:pt x="945" y="1248"/>
                      </a:lnTo>
                      <a:lnTo>
                        <a:pt x="0" y="1248"/>
                      </a:lnTo>
                    </a:path>
                  </a:pathLst>
                </a:custGeom>
                <a:gradFill rotWithShape="0">
                  <a:gsLst>
                    <a:gs pos="0">
                      <a:srgbClr val="FFFFFF">
                        <a:gamma/>
                        <a:shade val="46275"/>
                        <a:invGamma/>
                        <a:alpha val="100000"/>
                      </a:srgbClr>
                    </a:gs>
                    <a:gs pos="50000">
                      <a:srgbClr val="FFFFFF">
                        <a:alpha val="10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100000"/>
                      </a:srgbClr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6530" name="组合 16529"/>
                <p:cNvGrpSpPr/>
                <p:nvPr/>
              </p:nvGrpSpPr>
              <p:grpSpPr>
                <a:xfrm>
                  <a:off x="1552" y="0"/>
                  <a:ext cx="2262" cy="1235"/>
                  <a:chOff x="0" y="0"/>
                  <a:chExt cx="2975" cy="1872"/>
                </a:xfrm>
              </p:grpSpPr>
              <p:sp>
                <p:nvSpPr>
                  <p:cNvPr id="16531" name="未知"/>
                  <p:cNvSpPr/>
                  <p:nvPr/>
                </p:nvSpPr>
                <p:spPr>
                  <a:xfrm flipH="1">
                    <a:off x="0" y="0"/>
                    <a:ext cx="1400" cy="187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45" h="1248">
                        <a:moveTo>
                          <a:pt x="0" y="0"/>
                        </a:moveTo>
                        <a:lnTo>
                          <a:pt x="945" y="0"/>
                        </a:lnTo>
                        <a:lnTo>
                          <a:pt x="945" y="1248"/>
                        </a:lnTo>
                        <a:lnTo>
                          <a:pt x="0" y="124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FFFFFF">
                          <a:gamma/>
                          <a:shade val="46275"/>
                          <a:invGamma/>
                          <a:alpha val="100000"/>
                        </a:srgbClr>
                      </a:gs>
                      <a:gs pos="50000">
                        <a:srgbClr val="FFFFFF">
                          <a:alpha val="100000"/>
                        </a:srgbClr>
                      </a:gs>
                      <a:gs pos="100000">
                        <a:srgbClr val="FFFFFF">
                          <a:gamma/>
                          <a:shade val="46275"/>
                          <a:invGamma/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6532" name="矩形 16531"/>
                  <p:cNvSpPr/>
                  <p:nvPr/>
                </p:nvSpPr>
                <p:spPr>
                  <a:xfrm>
                    <a:off x="1400" y="0"/>
                    <a:ext cx="1575" cy="187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6533" name="直接连接符 16532"/>
                <p:cNvSpPr/>
                <p:nvPr/>
              </p:nvSpPr>
              <p:spPr>
                <a:xfrm rot="-5400000" flipV="1">
                  <a:off x="1821" y="858"/>
                  <a:ext cx="0" cy="534"/>
                </a:xfrm>
                <a:prstGeom prst="line">
                  <a:avLst/>
                </a:prstGeom>
                <a:ln w="19050" cap="flat" cmpd="sng">
                  <a:solidFill>
                    <a:srgbClr val="CC0066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4" name="直接连接符 16533"/>
                <p:cNvSpPr/>
                <p:nvPr/>
              </p:nvSpPr>
              <p:spPr>
                <a:xfrm rot="-5400000" flipV="1">
                  <a:off x="1682" y="913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5" name="直接连接符 16534"/>
                <p:cNvSpPr/>
                <p:nvPr/>
              </p:nvSpPr>
              <p:spPr>
                <a:xfrm rot="-5400000" flipV="1">
                  <a:off x="1682" y="838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6" name="直接连接符 16535"/>
                <p:cNvSpPr/>
                <p:nvPr/>
              </p:nvSpPr>
              <p:spPr>
                <a:xfrm rot="-5400000" flipV="1">
                  <a:off x="1682" y="764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7" name="直接连接符 16536"/>
                <p:cNvSpPr/>
                <p:nvPr/>
              </p:nvSpPr>
              <p:spPr>
                <a:xfrm rot="-5400000" flipV="1">
                  <a:off x="1682" y="691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8" name="直接连接符 16537"/>
                <p:cNvSpPr/>
                <p:nvPr/>
              </p:nvSpPr>
              <p:spPr>
                <a:xfrm rot="-5400000" flipV="1">
                  <a:off x="1749" y="550"/>
                  <a:ext cx="0" cy="401"/>
                </a:xfrm>
                <a:prstGeom prst="line">
                  <a:avLst/>
                </a:prstGeom>
                <a:ln w="19050" cap="flat" cmpd="sng">
                  <a:solidFill>
                    <a:srgbClr val="CC0066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39" name="直接连接符 16538"/>
                <p:cNvSpPr/>
                <p:nvPr/>
              </p:nvSpPr>
              <p:spPr>
                <a:xfrm rot="-5400000" flipV="1">
                  <a:off x="1682" y="542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0" name="直接连接符 16539"/>
                <p:cNvSpPr/>
                <p:nvPr/>
              </p:nvSpPr>
              <p:spPr>
                <a:xfrm rot="-5400000" flipV="1">
                  <a:off x="1682" y="468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1" name="直接连接符 16540"/>
                <p:cNvSpPr/>
                <p:nvPr/>
              </p:nvSpPr>
              <p:spPr>
                <a:xfrm rot="-5400000" flipV="1">
                  <a:off x="1682" y="395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2" name="直接连接符 16541"/>
                <p:cNvSpPr/>
                <p:nvPr/>
              </p:nvSpPr>
              <p:spPr>
                <a:xfrm rot="-5400000" flipV="1">
                  <a:off x="1682" y="321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3" name="直接连接符 16542"/>
                <p:cNvSpPr/>
                <p:nvPr/>
              </p:nvSpPr>
              <p:spPr>
                <a:xfrm rot="-5400000" flipV="1">
                  <a:off x="1822" y="118"/>
                  <a:ext cx="0" cy="534"/>
                </a:xfrm>
                <a:prstGeom prst="line">
                  <a:avLst/>
                </a:prstGeom>
                <a:ln w="19050" cap="flat" cmpd="sng">
                  <a:solidFill>
                    <a:srgbClr val="CC0066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4" name="直接连接符 16543"/>
                <p:cNvSpPr/>
                <p:nvPr/>
              </p:nvSpPr>
              <p:spPr>
                <a:xfrm rot="-5400000" flipV="1">
                  <a:off x="1682" y="172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5" name="直接连接符 16544"/>
                <p:cNvSpPr/>
                <p:nvPr/>
              </p:nvSpPr>
              <p:spPr>
                <a:xfrm rot="-5400000" flipV="1">
                  <a:off x="1682" y="98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6" name="直接连接符 16545"/>
                <p:cNvSpPr/>
                <p:nvPr/>
              </p:nvSpPr>
              <p:spPr>
                <a:xfrm rot="-5400000" flipV="1">
                  <a:off x="1682" y="24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7" name="直接连接符 16546"/>
                <p:cNvSpPr/>
                <p:nvPr/>
              </p:nvSpPr>
              <p:spPr>
                <a:xfrm rot="-5400000" flipV="1">
                  <a:off x="1682" y="-43"/>
                  <a:ext cx="0" cy="267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8" name="直接连接符 16547"/>
                <p:cNvSpPr/>
                <p:nvPr/>
              </p:nvSpPr>
              <p:spPr>
                <a:xfrm rot="-5400000" flipV="1">
                  <a:off x="1749" y="-185"/>
                  <a:ext cx="0" cy="401"/>
                </a:xfrm>
                <a:prstGeom prst="line">
                  <a:avLst/>
                </a:prstGeom>
                <a:ln w="19050" cap="flat" cmpd="sng">
                  <a:solidFill>
                    <a:srgbClr val="CC0066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549" name="矩形 16548"/>
                <p:cNvSpPr/>
                <p:nvPr/>
              </p:nvSpPr>
              <p:spPr>
                <a:xfrm>
                  <a:off x="0" y="10"/>
                  <a:ext cx="408" cy="1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550" name="文本框 16549"/>
              <p:cNvSpPr txBox="1"/>
              <p:nvPr/>
            </p:nvSpPr>
            <p:spPr>
              <a:xfrm>
                <a:off x="2156" y="1034"/>
                <a:ext cx="301" cy="3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30</a:t>
                </a:r>
                <a:endParaRPr lang="en-US" altLang="zh-CN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551" name="文本框 16550"/>
              <p:cNvSpPr txBox="1"/>
              <p:nvPr/>
            </p:nvSpPr>
            <p:spPr>
              <a:xfrm>
                <a:off x="2156" y="680"/>
                <a:ext cx="315" cy="2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99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35</a:t>
                </a:r>
                <a:endParaRPr lang="en-US" altLang="zh-CN" sz="359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552" name="文本框 16551"/>
              <p:cNvSpPr txBox="1"/>
              <p:nvPr/>
            </p:nvSpPr>
            <p:spPr>
              <a:xfrm>
                <a:off x="2163" y="298"/>
                <a:ext cx="326" cy="2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239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40</a:t>
                </a:r>
                <a:endParaRPr lang="en-US" altLang="zh-CN" sz="399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553" name="文本框 16552"/>
              <p:cNvSpPr txBox="1"/>
              <p:nvPr/>
            </p:nvSpPr>
            <p:spPr>
              <a:xfrm>
                <a:off x="2142" y="0"/>
                <a:ext cx="226" cy="3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45</a:t>
                </a:r>
                <a:endParaRPr lang="en-US" altLang="zh-CN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pic>
        <p:nvPicPr>
          <p:cNvPr id="16557" name="图片 165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8961" y="1933359"/>
            <a:ext cx="4308921" cy="1762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558" name="文本框 16557"/>
          <p:cNvSpPr txBox="1"/>
          <p:nvPr/>
        </p:nvSpPr>
        <p:spPr>
          <a:xfrm>
            <a:off x="617072" y="1303865"/>
            <a:ext cx="466997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①螺旋测微器</a:t>
            </a:r>
            <a:r>
              <a:rPr lang="zh-CN" altLang="en-US" sz="2400" kern="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的读数 </a:t>
            </a:r>
          </a:p>
        </p:txBody>
      </p:sp>
      <p:sp>
        <p:nvSpPr>
          <p:cNvPr id="177" name="文本框 176"/>
          <p:cNvSpPr txBox="1"/>
          <p:nvPr/>
        </p:nvSpPr>
        <p:spPr>
          <a:xfrm>
            <a:off x="1199243" y="45618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四、测定单色光的波长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74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16" y="2202321"/>
            <a:ext cx="7648692" cy="40333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文本框 17410"/>
          <p:cNvSpPr txBox="1"/>
          <p:nvPr/>
        </p:nvSpPr>
        <p:spPr>
          <a:xfrm>
            <a:off x="660400" y="1371260"/>
            <a:ext cx="466997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②游标尺的读数 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9243" y="45618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四、测定单色光的波长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8433"/>
          <p:cNvSpPr>
            <a:spLocks noGrp="1"/>
          </p:cNvSpPr>
          <p:nvPr>
            <p:ph type="title" idx="4294967295"/>
          </p:nvPr>
        </p:nvSpPr>
        <p:spPr>
          <a:xfrm>
            <a:off x="660400" y="1286950"/>
            <a:ext cx="3543300" cy="909637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测量结果求波长：</a:t>
            </a:r>
          </a:p>
        </p:txBody>
      </p:sp>
      <p:sp>
        <p:nvSpPr>
          <p:cNvPr id="18435" name="文本占位符 18434"/>
          <p:cNvSpPr>
            <a:spLocks noGrp="1"/>
          </p:cNvSpPr>
          <p:nvPr>
            <p:ph type="body" sz="half" idx="4294967295"/>
          </p:nvPr>
        </p:nvSpPr>
        <p:spPr>
          <a:xfrm>
            <a:off x="206373" y="2108765"/>
            <a:ext cx="13233856" cy="109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测出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个亮条纹间的距离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。就可以求出相邻两个亮条纹的距离       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</a:t>
            </a:r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endParaRPr lang="zh-CN" altLang="en-US" sz="36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zh-CN" altLang="en-US" sz="36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zh-CN" altLang="en-US" sz="36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		</a:t>
            </a:r>
            <a:endParaRPr lang="zh-CN" altLang="en-US" sz="4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zh-CN" altLang="en-US" sz="36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8436" name="内容占位符 1843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049486" y="2552384"/>
          <a:ext cx="1793121" cy="104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74370" imgH="394335" progId="Equation.3">
                  <p:embed/>
                </p:oleObj>
              </mc:Choice>
              <mc:Fallback>
                <p:oleObj r:id="rId2" imgW="674370" imgH="394335" progId="Equation.3">
                  <p:embed/>
                  <p:pic>
                    <p:nvPicPr>
                      <p:cNvPr id="0" name="内容占位符 1843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49486" y="2552384"/>
                        <a:ext cx="1793121" cy="1049166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内容占位符 1843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049486" y="3680499"/>
          <a:ext cx="1793120" cy="1156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10870" imgH="394335" progId="Equation.3">
                  <p:embed/>
                </p:oleObj>
              </mc:Choice>
              <mc:Fallback>
                <p:oleObj r:id="rId4" imgW="610870" imgH="394335" progId="Equation.3">
                  <p:embed/>
                  <p:pic>
                    <p:nvPicPr>
                      <p:cNvPr id="0" name="内容占位符 1843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49486" y="3680499"/>
                        <a:ext cx="1793120" cy="1156284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对象 18437"/>
          <p:cNvGraphicFramePr>
            <a:graphicFrameLocks noChangeAspect="1"/>
          </p:cNvGraphicFramePr>
          <p:nvPr/>
        </p:nvGraphicFramePr>
        <p:xfrm>
          <a:off x="4049486" y="4915732"/>
          <a:ext cx="1840607" cy="1047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37235" imgH="419735" progId="Equation.3">
                  <p:embed/>
                </p:oleObj>
              </mc:Choice>
              <mc:Fallback>
                <p:oleObj r:id="rId6" imgW="737235" imgH="419735" progId="Equation.3">
                  <p:embed/>
                  <p:pic>
                    <p:nvPicPr>
                      <p:cNvPr id="0" name="对象 1843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49486" y="4915732"/>
                        <a:ext cx="1840607" cy="1047069"/>
                      </a:xfrm>
                      <a:prstGeom prst="rect">
                        <a:avLst/>
                      </a:prstGeom>
                      <a:noFill/>
                      <a:ln w="254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矩形 18438"/>
          <p:cNvSpPr/>
          <p:nvPr/>
        </p:nvSpPr>
        <p:spPr>
          <a:xfrm>
            <a:off x="3023164" y="4068712"/>
            <a:ext cx="69762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再由</a:t>
            </a:r>
          </a:p>
        </p:txBody>
      </p:sp>
      <p:sp>
        <p:nvSpPr>
          <p:cNvPr id="18440" name="矩形 18439"/>
          <p:cNvSpPr/>
          <p:nvPr/>
        </p:nvSpPr>
        <p:spPr>
          <a:xfrm>
            <a:off x="3228348" y="5233292"/>
            <a:ext cx="4924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99243" y="45618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四、测定单色光的波长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9" grpId="0"/>
      <p:bldP spid="184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9457" descr="白光干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513" y="1941337"/>
            <a:ext cx="6250227" cy="20718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矩形 19458"/>
          <p:cNvSpPr/>
          <p:nvPr/>
        </p:nvSpPr>
        <p:spPr>
          <a:xfrm>
            <a:off x="660400" y="1291720"/>
            <a:ext cx="387798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  <a:hlinkClick r:id="rId3" action="ppaction://hlinkfile"/>
              </a:rPr>
              <a:t>白光的干涉图样是什么样？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810769" y="4201188"/>
            <a:ext cx="9121423" cy="1600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lnSpc>
                <a:spcPct val="125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①明暗相间的彩色条纹</a:t>
            </a:r>
          </a:p>
          <a:p>
            <a:pPr defTabSz="1219200">
              <a:lnSpc>
                <a:spcPct val="125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②中央为白色亮条纹</a:t>
            </a:r>
          </a:p>
          <a:p>
            <a:pPr defTabSz="1219200">
              <a:lnSpc>
                <a:spcPct val="125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③干涉条纹是以中央亮纹为对称点排列的  </a:t>
            </a:r>
          </a:p>
          <a:p>
            <a:pPr defTabSz="1219200">
              <a:lnSpc>
                <a:spcPct val="125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④在每条彩色亮纹中红光总是在外缘，紫光在内缘。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9243" y="456188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四、测定单色光的波长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/>
          <p:nvPr/>
        </p:nvSpPr>
        <p:spPr>
          <a:xfrm>
            <a:off x="652894" y="1089025"/>
            <a:ext cx="10866006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）某同学利用双缝干涉实验装置测定某一光的波长，已知双缝间距为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，双缝到屏的距离为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L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将测量头的分划板中心刻线与某一亮条纹的中心对齐，并将该条纹记为第一亮条纹，其示数如图所示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此时的示数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lang="en-US" altLang="zh-CN" sz="2400" kern="0" baseline="-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</a:t>
            </a:r>
            <a:r>
              <a:rPr lang="en-US" altLang="zh-CN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mm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。然后转动测量头，使分划板中心刻线与第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亮条纹的中心对齐，测出第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亮条纹示数为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lang="en-US" altLang="zh-CN" sz="2400" kern="0" baseline="-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。由以上数据可求得该光的波长表</a:t>
            </a:r>
          </a:p>
        </p:txBody>
      </p:sp>
      <p:sp>
        <p:nvSpPr>
          <p:cNvPr id="20484" name="Rectangle 40"/>
          <p:cNvSpPr/>
          <p:nvPr/>
        </p:nvSpPr>
        <p:spPr>
          <a:xfrm>
            <a:off x="712481" y="5271675"/>
            <a:ext cx="7681179" cy="5861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达式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λ=</a:t>
            </a:r>
            <a:r>
              <a:rPr lang="en-US" altLang="zh-CN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  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（用给出的字母符号表示）。</a:t>
            </a:r>
          </a:p>
        </p:txBody>
      </p:sp>
      <p:sp>
        <p:nvSpPr>
          <p:cNvPr id="20485" name="Rectangle 41"/>
          <p:cNvSpPr/>
          <p:nvPr/>
        </p:nvSpPr>
        <p:spPr>
          <a:xfrm>
            <a:off x="9119299" y="2259120"/>
            <a:ext cx="1214967" cy="5221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en-US" altLang="zh-CN" sz="279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0.776</a:t>
            </a:r>
          </a:p>
        </p:txBody>
      </p:sp>
      <p:graphicFrame>
        <p:nvGraphicFramePr>
          <p:cNvPr id="20486" name="对象 20485"/>
          <p:cNvGraphicFramePr>
            <a:graphicFrameLocks noChangeAspect="1"/>
          </p:cNvGraphicFramePr>
          <p:nvPr/>
        </p:nvGraphicFramePr>
        <p:xfrm>
          <a:off x="1924220" y="4802560"/>
          <a:ext cx="17510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983200" imgH="10058400" progId="Equation.3">
                  <p:embed/>
                </p:oleObj>
              </mc:Choice>
              <mc:Fallback>
                <p:oleObj name="公式" r:id="rId2" imgW="17983200" imgH="10058400" progId="Equation.3">
                  <p:embed/>
                  <p:pic>
                    <p:nvPicPr>
                      <p:cNvPr id="0" name="对象 204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4220" y="4802560"/>
                        <a:ext cx="1751013" cy="979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7" name="组合 20486"/>
          <p:cNvGrpSpPr/>
          <p:nvPr/>
        </p:nvGrpSpPr>
        <p:grpSpPr>
          <a:xfrm>
            <a:off x="8386887" y="3947078"/>
            <a:ext cx="2057071" cy="1802115"/>
            <a:chOff x="0" y="0"/>
            <a:chExt cx="2815" cy="2468"/>
          </a:xfrm>
        </p:grpSpPr>
        <p:sp>
          <p:nvSpPr>
            <p:cNvPr id="20488" name="Line 88"/>
            <p:cNvSpPr/>
            <p:nvPr/>
          </p:nvSpPr>
          <p:spPr>
            <a:xfrm>
              <a:off x="396" y="1248"/>
              <a:ext cx="395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9" name="Line 89"/>
            <p:cNvSpPr/>
            <p:nvPr/>
          </p:nvSpPr>
          <p:spPr>
            <a:xfrm>
              <a:off x="639" y="1016"/>
              <a:ext cx="3" cy="24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0" name="Text Box 90"/>
            <p:cNvSpPr txBox="1"/>
            <p:nvPr/>
          </p:nvSpPr>
          <p:spPr>
            <a:xfrm>
              <a:off x="355" y="1406"/>
              <a:ext cx="248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ctr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1" name="Freeform 91"/>
            <p:cNvSpPr/>
            <p:nvPr/>
          </p:nvSpPr>
          <p:spPr>
            <a:xfrm>
              <a:off x="74" y="377"/>
              <a:ext cx="288" cy="1792"/>
            </a:xfrm>
            <a:custGeom>
              <a:avLst/>
              <a:gdLst>
                <a:gd name="txL" fmla="*/ 0 w 150"/>
                <a:gd name="txT" fmla="*/ 0 h 1432"/>
                <a:gd name="txR" fmla="*/ 150 w 150"/>
                <a:gd name="txB" fmla="*/ 1432 h 1432"/>
              </a:gdLst>
              <a:ahLst/>
              <a:cxnLst>
                <a:cxn ang="0">
                  <a:pos x="516" y="0"/>
                </a:cxn>
                <a:cxn ang="0">
                  <a:pos x="36" y="611"/>
                </a:cxn>
                <a:cxn ang="0">
                  <a:pos x="332" y="1269"/>
                </a:cxn>
                <a:cxn ang="0">
                  <a:pos x="36" y="2081"/>
                </a:cxn>
                <a:cxn ang="0">
                  <a:pos x="553" y="2241"/>
                </a:cxn>
              </a:cxnLst>
              <a:rect l="txL" t="txT" r="txR" b="txB"/>
              <a:pathLst>
                <a:path w="150" h="1432">
                  <a:moveTo>
                    <a:pt x="140" y="0"/>
                  </a:moveTo>
                  <a:cubicBezTo>
                    <a:pt x="79" y="127"/>
                    <a:pt x="18" y="255"/>
                    <a:pt x="10" y="390"/>
                  </a:cubicBezTo>
                  <a:cubicBezTo>
                    <a:pt x="2" y="525"/>
                    <a:pt x="90" y="654"/>
                    <a:pt x="90" y="810"/>
                  </a:cubicBezTo>
                  <a:cubicBezTo>
                    <a:pt x="90" y="966"/>
                    <a:pt x="0" y="1226"/>
                    <a:pt x="10" y="1329"/>
                  </a:cubicBezTo>
                  <a:cubicBezTo>
                    <a:pt x="20" y="1432"/>
                    <a:pt x="127" y="1414"/>
                    <a:pt x="150" y="1431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2" name="Line 92"/>
            <p:cNvSpPr/>
            <p:nvPr/>
          </p:nvSpPr>
          <p:spPr>
            <a:xfrm>
              <a:off x="407" y="1248"/>
              <a:ext cx="2" cy="28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3" name="Line 93"/>
            <p:cNvSpPr/>
            <p:nvPr/>
          </p:nvSpPr>
          <p:spPr>
            <a:xfrm>
              <a:off x="739" y="2163"/>
              <a:ext cx="867" cy="295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4" name="Line 94"/>
            <p:cNvSpPr/>
            <p:nvPr/>
          </p:nvSpPr>
          <p:spPr>
            <a:xfrm flipV="1">
              <a:off x="759" y="0"/>
              <a:ext cx="933" cy="377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5" name="Line 95"/>
            <p:cNvSpPr/>
            <p:nvPr/>
          </p:nvSpPr>
          <p:spPr>
            <a:xfrm>
              <a:off x="1675" y="4"/>
              <a:ext cx="715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6" name="Line 96"/>
            <p:cNvSpPr/>
            <p:nvPr/>
          </p:nvSpPr>
          <p:spPr>
            <a:xfrm>
              <a:off x="1597" y="2453"/>
              <a:ext cx="817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7" name="Line 97"/>
            <p:cNvSpPr/>
            <p:nvPr/>
          </p:nvSpPr>
          <p:spPr>
            <a:xfrm>
              <a:off x="799" y="360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8" name="Line 98"/>
            <p:cNvSpPr/>
            <p:nvPr/>
          </p:nvSpPr>
          <p:spPr>
            <a:xfrm flipV="1">
              <a:off x="799" y="470"/>
              <a:ext cx="434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9" name="Line 99"/>
            <p:cNvSpPr/>
            <p:nvPr/>
          </p:nvSpPr>
          <p:spPr>
            <a:xfrm>
              <a:off x="799" y="585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0" name="Line 100"/>
            <p:cNvSpPr/>
            <p:nvPr/>
          </p:nvSpPr>
          <p:spPr>
            <a:xfrm>
              <a:off x="799" y="682"/>
              <a:ext cx="308" cy="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1" name="Line 101"/>
            <p:cNvSpPr/>
            <p:nvPr/>
          </p:nvSpPr>
          <p:spPr>
            <a:xfrm>
              <a:off x="799" y="776"/>
              <a:ext cx="308" cy="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2" name="Line 102"/>
            <p:cNvSpPr/>
            <p:nvPr/>
          </p:nvSpPr>
          <p:spPr>
            <a:xfrm>
              <a:off x="799" y="880"/>
              <a:ext cx="308" cy="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3" name="Line 103"/>
            <p:cNvSpPr/>
            <p:nvPr/>
          </p:nvSpPr>
          <p:spPr>
            <a:xfrm flipV="1">
              <a:off x="799" y="980"/>
              <a:ext cx="408" cy="1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4" name="Line 104"/>
            <p:cNvSpPr/>
            <p:nvPr/>
          </p:nvSpPr>
          <p:spPr>
            <a:xfrm>
              <a:off x="799" y="1097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5" name="Line 105"/>
            <p:cNvSpPr/>
            <p:nvPr/>
          </p:nvSpPr>
          <p:spPr>
            <a:xfrm>
              <a:off x="799" y="1194"/>
              <a:ext cx="308" cy="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6" name="Line 106"/>
            <p:cNvSpPr/>
            <p:nvPr/>
          </p:nvSpPr>
          <p:spPr>
            <a:xfrm>
              <a:off x="799" y="1306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7" name="Line 107"/>
            <p:cNvSpPr/>
            <p:nvPr/>
          </p:nvSpPr>
          <p:spPr>
            <a:xfrm>
              <a:off x="799" y="1419"/>
              <a:ext cx="308" cy="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8" name="Line 108"/>
            <p:cNvSpPr/>
            <p:nvPr/>
          </p:nvSpPr>
          <p:spPr>
            <a:xfrm flipV="1">
              <a:off x="799" y="1526"/>
              <a:ext cx="423" cy="1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9" name="Line 109"/>
            <p:cNvSpPr/>
            <p:nvPr/>
          </p:nvSpPr>
          <p:spPr>
            <a:xfrm>
              <a:off x="799" y="1631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0" name="Line 110"/>
            <p:cNvSpPr/>
            <p:nvPr/>
          </p:nvSpPr>
          <p:spPr>
            <a:xfrm>
              <a:off x="799" y="1731"/>
              <a:ext cx="308" cy="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1" name="Line 111"/>
            <p:cNvSpPr/>
            <p:nvPr/>
          </p:nvSpPr>
          <p:spPr>
            <a:xfrm>
              <a:off x="799" y="1842"/>
              <a:ext cx="308" cy="4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2" name="Line 112"/>
            <p:cNvSpPr/>
            <p:nvPr/>
          </p:nvSpPr>
          <p:spPr>
            <a:xfrm>
              <a:off x="799" y="1948"/>
              <a:ext cx="30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3" name="Line 113"/>
            <p:cNvSpPr/>
            <p:nvPr/>
          </p:nvSpPr>
          <p:spPr>
            <a:xfrm flipV="1">
              <a:off x="799" y="2039"/>
              <a:ext cx="408" cy="1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4" name="Line 114"/>
            <p:cNvSpPr/>
            <p:nvPr/>
          </p:nvSpPr>
          <p:spPr>
            <a:xfrm>
              <a:off x="799" y="2160"/>
              <a:ext cx="308" cy="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5" name="Freeform 115"/>
            <p:cNvSpPr/>
            <p:nvPr/>
          </p:nvSpPr>
          <p:spPr>
            <a:xfrm flipH="1">
              <a:off x="2341" y="0"/>
              <a:ext cx="474" cy="2468"/>
            </a:xfrm>
            <a:custGeom>
              <a:avLst/>
              <a:gdLst>
                <a:gd name="txL" fmla="*/ 0 w 150"/>
                <a:gd name="txT" fmla="*/ 0 h 1432"/>
                <a:gd name="txR" fmla="*/ 150 w 150"/>
                <a:gd name="txB" fmla="*/ 1432 h 1432"/>
              </a:gdLst>
              <a:ahLst/>
              <a:cxnLst>
                <a:cxn ang="0">
                  <a:pos x="1397" y="0"/>
                </a:cxn>
                <a:cxn ang="0">
                  <a:pos x="101" y="1158"/>
                </a:cxn>
                <a:cxn ang="0">
                  <a:pos x="897" y="2406"/>
                </a:cxn>
                <a:cxn ang="0">
                  <a:pos x="101" y="3947"/>
                </a:cxn>
                <a:cxn ang="0">
                  <a:pos x="1498" y="4250"/>
                </a:cxn>
              </a:cxnLst>
              <a:rect l="txL" t="txT" r="txR" b="txB"/>
              <a:pathLst>
                <a:path w="150" h="1432">
                  <a:moveTo>
                    <a:pt x="140" y="0"/>
                  </a:moveTo>
                  <a:cubicBezTo>
                    <a:pt x="79" y="127"/>
                    <a:pt x="18" y="255"/>
                    <a:pt x="10" y="390"/>
                  </a:cubicBezTo>
                  <a:cubicBezTo>
                    <a:pt x="2" y="525"/>
                    <a:pt x="90" y="654"/>
                    <a:pt x="90" y="810"/>
                  </a:cubicBezTo>
                  <a:cubicBezTo>
                    <a:pt x="90" y="966"/>
                    <a:pt x="0" y="1226"/>
                    <a:pt x="10" y="1329"/>
                  </a:cubicBezTo>
                  <a:cubicBezTo>
                    <a:pt x="20" y="1432"/>
                    <a:pt x="127" y="1414"/>
                    <a:pt x="150" y="1431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6" name="Text Box 116"/>
            <p:cNvSpPr txBox="1"/>
            <p:nvPr/>
          </p:nvSpPr>
          <p:spPr>
            <a:xfrm>
              <a:off x="1274" y="1289"/>
              <a:ext cx="603" cy="48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25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7" name="Text Box 117"/>
            <p:cNvSpPr txBox="1"/>
            <p:nvPr/>
          </p:nvSpPr>
          <p:spPr>
            <a:xfrm>
              <a:off x="1274" y="750"/>
              <a:ext cx="603" cy="53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8" name="Text Box 118"/>
            <p:cNvSpPr txBox="1"/>
            <p:nvPr/>
          </p:nvSpPr>
          <p:spPr>
            <a:xfrm>
              <a:off x="1124" y="1760"/>
              <a:ext cx="872" cy="53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20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19" name="Text Box 119"/>
            <p:cNvSpPr txBox="1"/>
            <p:nvPr/>
          </p:nvSpPr>
          <p:spPr>
            <a:xfrm>
              <a:off x="1257" y="236"/>
              <a:ext cx="739" cy="47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35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20" name="Text Box 120"/>
            <p:cNvSpPr txBox="1"/>
            <p:nvPr/>
          </p:nvSpPr>
          <p:spPr>
            <a:xfrm>
              <a:off x="0" y="1640"/>
              <a:ext cx="938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/>
            <a:p>
              <a:pPr algn="ctr" defTabSz="1219200"/>
              <a:r>
                <a:rPr lang="en-US" altLang="zh-CN" sz="135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mm</a:t>
              </a:r>
              <a:endParaRPr lang="en-US" altLang="zh-CN" sz="135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21" name="Line 121"/>
            <p:cNvSpPr/>
            <p:nvPr/>
          </p:nvSpPr>
          <p:spPr>
            <a:xfrm>
              <a:off x="357" y="369"/>
              <a:ext cx="393" cy="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22" name="Line 122"/>
            <p:cNvSpPr/>
            <p:nvPr/>
          </p:nvSpPr>
          <p:spPr>
            <a:xfrm>
              <a:off x="357" y="2172"/>
              <a:ext cx="393" cy="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23" name="Line 123"/>
            <p:cNvSpPr/>
            <p:nvPr/>
          </p:nvSpPr>
          <p:spPr>
            <a:xfrm flipV="1">
              <a:off x="789" y="343"/>
              <a:ext cx="1" cy="186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1199243" y="4561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/>
          <p:nvPr/>
        </p:nvSpPr>
        <p:spPr>
          <a:xfrm>
            <a:off x="494620" y="1468634"/>
            <a:ext cx="11024280" cy="227139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200"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】．在杨氏双缝干涉实验中，如果（ 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）</a:t>
            </a:r>
          </a:p>
          <a:p>
            <a:pPr algn="just" defTabSz="1219200"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）用白光作为光源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屏上将呈现黑白相间的条纹</a:t>
            </a:r>
          </a:p>
          <a:p>
            <a:pPr algn="just" defTabSz="1219200"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）用红光作为光源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屏上将呈现红黑相间的条纹</a:t>
            </a:r>
          </a:p>
          <a:p>
            <a:pPr algn="just" defTabSz="1219200"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）用红光照射一条狭缝，用紫光照射另一条狭缝，屏上将呈现彩色条纹</a:t>
            </a:r>
          </a:p>
          <a:p>
            <a:pPr algn="just" defTabSz="1219200"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）用紫光作为光源，遮住其中一条狭缝，屏上将呈现间距不等的条纹</a:t>
            </a:r>
          </a:p>
        </p:txBody>
      </p:sp>
      <p:sp>
        <p:nvSpPr>
          <p:cNvPr id="21508" name="Rectangle 4"/>
          <p:cNvSpPr/>
          <p:nvPr/>
        </p:nvSpPr>
        <p:spPr>
          <a:xfrm>
            <a:off x="6496284" y="1360485"/>
            <a:ext cx="780983" cy="5221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795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 D</a:t>
            </a:r>
          </a:p>
        </p:txBody>
      </p:sp>
      <p:sp>
        <p:nvSpPr>
          <p:cNvPr id="21509" name="Text Box 5"/>
          <p:cNvSpPr txBox="1"/>
          <p:nvPr/>
        </p:nvSpPr>
        <p:spPr>
          <a:xfrm>
            <a:off x="529752" y="5623738"/>
            <a:ext cx="1072449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紫光作光源，遮住一条狭缝，屏上出现单缝衍射条纹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即间距不等的条纹，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对。</a:t>
            </a:r>
          </a:p>
        </p:txBody>
      </p:sp>
      <p:sp>
        <p:nvSpPr>
          <p:cNvPr id="21510" name="Rectangle 6"/>
          <p:cNvSpPr/>
          <p:nvPr/>
        </p:nvSpPr>
        <p:spPr>
          <a:xfrm>
            <a:off x="348689" y="3786094"/>
            <a:ext cx="1763624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【解析】：</a:t>
            </a:r>
          </a:p>
        </p:txBody>
      </p:sp>
      <p:sp>
        <p:nvSpPr>
          <p:cNvPr id="21511" name="Rectangle 7"/>
          <p:cNvSpPr/>
          <p:nvPr/>
        </p:nvSpPr>
        <p:spPr>
          <a:xfrm>
            <a:off x="552676" y="4238841"/>
            <a:ext cx="720902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白光作杨氏双缝干涉实验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屏上将呈现彩色条纹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,A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错</a:t>
            </a:r>
          </a:p>
        </p:txBody>
      </p:sp>
      <p:sp>
        <p:nvSpPr>
          <p:cNvPr id="21512" name="Rectangle 8"/>
          <p:cNvSpPr/>
          <p:nvPr/>
        </p:nvSpPr>
        <p:spPr>
          <a:xfrm>
            <a:off x="552676" y="4663257"/>
            <a:ext cx="1174049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用红光作光源，屏上将呈现红色两条纹与暗条纹（即黑条纹）相间，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对；</a:t>
            </a:r>
          </a:p>
        </p:txBody>
      </p:sp>
      <p:sp>
        <p:nvSpPr>
          <p:cNvPr id="21513" name="Rectangle 9"/>
          <p:cNvSpPr/>
          <p:nvPr/>
        </p:nvSpPr>
        <p:spPr>
          <a:xfrm>
            <a:off x="579579" y="5116004"/>
            <a:ext cx="7039106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红光和紫光频率不同，不能产生干涉条纹，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错；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99243" y="4561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  <p:bldP spid="21512" grpId="0"/>
      <p:bldP spid="21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/>
          <p:nvPr/>
        </p:nvSpPr>
        <p:spPr>
          <a:xfrm>
            <a:off x="127158" y="2005579"/>
            <a:ext cx="12535133" cy="5168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200">
              <a:lnSpc>
                <a:spcPct val="125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《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用双缝干涉测光的波长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》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的实验中，装置如图，双缝间的距离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=3mm</a:t>
            </a:r>
          </a:p>
        </p:txBody>
      </p:sp>
      <p:sp>
        <p:nvSpPr>
          <p:cNvPr id="22531" name="Rectangle 4"/>
          <p:cNvSpPr/>
          <p:nvPr/>
        </p:nvSpPr>
        <p:spPr>
          <a:xfrm>
            <a:off x="531300" y="2649139"/>
            <a:ext cx="10987600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25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）若测定红光的波长，应选用</a:t>
            </a: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色的滤光片，实验时需要测定的物理量有：</a:t>
            </a:r>
          </a:p>
          <a:p>
            <a:pPr defTabSz="1219200">
              <a:lnSpc>
                <a:spcPct val="125000"/>
              </a:lnSpc>
            </a:pP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             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              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532" name="Rectangle 61"/>
          <p:cNvSpPr/>
          <p:nvPr/>
        </p:nvSpPr>
        <p:spPr>
          <a:xfrm>
            <a:off x="5614953" y="2642379"/>
            <a:ext cx="92639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红</a:t>
            </a:r>
          </a:p>
        </p:txBody>
      </p:sp>
      <p:sp>
        <p:nvSpPr>
          <p:cNvPr id="22533" name="Rectangle 62"/>
          <p:cNvSpPr/>
          <p:nvPr/>
        </p:nvSpPr>
        <p:spPr>
          <a:xfrm>
            <a:off x="882595" y="3606228"/>
            <a:ext cx="331443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双缝到屏的距离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L   </a:t>
            </a:r>
          </a:p>
        </p:txBody>
      </p:sp>
      <p:sp>
        <p:nvSpPr>
          <p:cNvPr id="22534" name="Rectangle 63"/>
          <p:cNvSpPr/>
          <p:nvPr/>
        </p:nvSpPr>
        <p:spPr>
          <a:xfrm>
            <a:off x="4417765" y="3602080"/>
            <a:ext cx="296129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条条纹间距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  </a:t>
            </a:r>
          </a:p>
        </p:txBody>
      </p:sp>
      <p:grpSp>
        <p:nvGrpSpPr>
          <p:cNvPr id="22535" name="组合 22534"/>
          <p:cNvGrpSpPr/>
          <p:nvPr/>
        </p:nvGrpSpPr>
        <p:grpSpPr>
          <a:xfrm>
            <a:off x="3554714" y="4081898"/>
            <a:ext cx="4940771" cy="1840120"/>
            <a:chOff x="0" y="0"/>
            <a:chExt cx="3120" cy="1162"/>
          </a:xfrm>
        </p:grpSpPr>
        <p:grpSp>
          <p:nvGrpSpPr>
            <p:cNvPr id="22536" name="组合 22535"/>
            <p:cNvGrpSpPr/>
            <p:nvPr/>
          </p:nvGrpSpPr>
          <p:grpSpPr>
            <a:xfrm>
              <a:off x="20" y="308"/>
              <a:ext cx="3094" cy="854"/>
              <a:chOff x="0" y="0"/>
              <a:chExt cx="3094" cy="854"/>
            </a:xfrm>
          </p:grpSpPr>
          <p:sp>
            <p:nvSpPr>
              <p:cNvPr id="22537" name="AutoShape 66"/>
              <p:cNvSpPr/>
              <p:nvPr/>
            </p:nvSpPr>
            <p:spPr>
              <a:xfrm>
                <a:off x="37" y="23"/>
                <a:ext cx="360" cy="389"/>
              </a:xfrm>
              <a:prstGeom prst="roundRect">
                <a:avLst>
                  <a:gd name="adj" fmla="val 16667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8" name="Rectangle 67"/>
              <p:cNvSpPr/>
              <p:nvPr/>
            </p:nvSpPr>
            <p:spPr>
              <a:xfrm>
                <a:off x="384" y="188"/>
                <a:ext cx="27" cy="29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39" name="Rectangle 68"/>
              <p:cNvSpPr/>
              <p:nvPr/>
            </p:nvSpPr>
            <p:spPr>
              <a:xfrm>
                <a:off x="165" y="366"/>
                <a:ext cx="110" cy="42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2540" name="组合 22539"/>
              <p:cNvGrpSpPr/>
              <p:nvPr/>
            </p:nvGrpSpPr>
            <p:grpSpPr>
              <a:xfrm>
                <a:off x="103" y="103"/>
                <a:ext cx="228" cy="244"/>
                <a:chOff x="0" y="0"/>
                <a:chExt cx="537" cy="636"/>
              </a:xfrm>
            </p:grpSpPr>
            <p:sp>
              <p:nvSpPr>
                <p:cNvPr id="22541" name="Oval 70"/>
                <p:cNvSpPr/>
                <p:nvPr/>
              </p:nvSpPr>
              <p:spPr>
                <a:xfrm>
                  <a:off x="0" y="0"/>
                  <a:ext cx="537" cy="636"/>
                </a:xfrm>
                <a:prstGeom prst="ellipse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42" name="Freeform 71"/>
                <p:cNvSpPr/>
                <p:nvPr/>
              </p:nvSpPr>
              <p:spPr>
                <a:xfrm>
                  <a:off x="138" y="264"/>
                  <a:ext cx="57" cy="306"/>
                </a:xfrm>
                <a:custGeom>
                  <a:avLst/>
                  <a:gdLst>
                    <a:gd name="txL" fmla="*/ 0 w 57"/>
                    <a:gd name="txT" fmla="*/ 0 h 306"/>
                    <a:gd name="txR" fmla="*/ 57 w 57"/>
                    <a:gd name="txB" fmla="*/ 306 h 306"/>
                  </a:gdLst>
                  <a:ahLst/>
                  <a:cxnLst>
                    <a:cxn ang="0">
                      <a:pos x="54" y="306"/>
                    </a:cxn>
                    <a:cxn ang="0">
                      <a:pos x="48" y="156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57" h="306">
                      <a:moveTo>
                        <a:pt x="54" y="306"/>
                      </a:moveTo>
                      <a:cubicBezTo>
                        <a:pt x="55" y="256"/>
                        <a:pt x="57" y="207"/>
                        <a:pt x="48" y="156"/>
                      </a:cubicBezTo>
                      <a:cubicBezTo>
                        <a:pt x="39" y="105"/>
                        <a:pt x="19" y="52"/>
                        <a:pt x="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43" name="Freeform 72"/>
                <p:cNvSpPr/>
                <p:nvPr/>
              </p:nvSpPr>
              <p:spPr>
                <a:xfrm flipH="1">
                  <a:off x="354" y="264"/>
                  <a:ext cx="57" cy="306"/>
                </a:xfrm>
                <a:custGeom>
                  <a:avLst/>
                  <a:gdLst>
                    <a:gd name="txL" fmla="*/ 0 w 57"/>
                    <a:gd name="txT" fmla="*/ 0 h 306"/>
                    <a:gd name="txR" fmla="*/ 57 w 57"/>
                    <a:gd name="txB" fmla="*/ 306 h 306"/>
                  </a:gdLst>
                  <a:ahLst/>
                  <a:cxnLst>
                    <a:cxn ang="0">
                      <a:pos x="54" y="306"/>
                    </a:cxn>
                    <a:cxn ang="0">
                      <a:pos x="48" y="156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57" h="306">
                      <a:moveTo>
                        <a:pt x="54" y="306"/>
                      </a:moveTo>
                      <a:cubicBezTo>
                        <a:pt x="55" y="256"/>
                        <a:pt x="57" y="207"/>
                        <a:pt x="48" y="156"/>
                      </a:cubicBezTo>
                      <a:cubicBezTo>
                        <a:pt x="39" y="105"/>
                        <a:pt x="19" y="52"/>
                        <a:pt x="0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2544" name="组合 22543"/>
                <p:cNvGrpSpPr/>
                <p:nvPr/>
              </p:nvGrpSpPr>
              <p:grpSpPr>
                <a:xfrm>
                  <a:off x="138" y="216"/>
                  <a:ext cx="270" cy="78"/>
                  <a:chOff x="0" y="0"/>
                  <a:chExt cx="270" cy="78"/>
                </a:xfrm>
              </p:grpSpPr>
              <p:grpSp>
                <p:nvGrpSpPr>
                  <p:cNvPr id="22545" name="组合 22544"/>
                  <p:cNvGrpSpPr/>
                  <p:nvPr/>
                </p:nvGrpSpPr>
                <p:grpSpPr>
                  <a:xfrm>
                    <a:off x="0" y="0"/>
                    <a:ext cx="101" cy="77"/>
                    <a:chOff x="0" y="0"/>
                    <a:chExt cx="618" cy="304"/>
                  </a:xfrm>
                </p:grpSpPr>
                <p:sp>
                  <p:nvSpPr>
                    <p:cNvPr id="22546" name="Arc 75"/>
                    <p:cNvSpPr/>
                    <p:nvPr/>
                  </p:nvSpPr>
                  <p:spPr>
                    <a:xfrm>
                      <a:off x="0" y="0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47" name="Arc 76"/>
                    <p:cNvSpPr/>
                    <p:nvPr/>
                  </p:nvSpPr>
                  <p:spPr>
                    <a:xfrm>
                      <a:off x="258" y="2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548" name="组合 22547"/>
                  <p:cNvGrpSpPr/>
                  <p:nvPr/>
                </p:nvGrpSpPr>
                <p:grpSpPr>
                  <a:xfrm>
                    <a:off x="84" y="1"/>
                    <a:ext cx="102" cy="77"/>
                    <a:chOff x="0" y="0"/>
                    <a:chExt cx="618" cy="304"/>
                  </a:xfrm>
                </p:grpSpPr>
                <p:sp>
                  <p:nvSpPr>
                    <p:cNvPr id="22549" name="Arc 78"/>
                    <p:cNvSpPr/>
                    <p:nvPr/>
                  </p:nvSpPr>
                  <p:spPr>
                    <a:xfrm>
                      <a:off x="0" y="0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50" name="Arc 79"/>
                    <p:cNvSpPr/>
                    <p:nvPr/>
                  </p:nvSpPr>
                  <p:spPr>
                    <a:xfrm>
                      <a:off x="258" y="2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551" name="组合 22550"/>
                  <p:cNvGrpSpPr/>
                  <p:nvPr/>
                </p:nvGrpSpPr>
                <p:grpSpPr>
                  <a:xfrm>
                    <a:off x="169" y="1"/>
                    <a:ext cx="101" cy="77"/>
                    <a:chOff x="0" y="0"/>
                    <a:chExt cx="618" cy="304"/>
                  </a:xfrm>
                </p:grpSpPr>
                <p:sp>
                  <p:nvSpPr>
                    <p:cNvPr id="22552" name="Arc 81"/>
                    <p:cNvSpPr/>
                    <p:nvPr/>
                  </p:nvSpPr>
                  <p:spPr>
                    <a:xfrm>
                      <a:off x="0" y="0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553" name="Arc 82"/>
                    <p:cNvSpPr/>
                    <p:nvPr/>
                  </p:nvSpPr>
                  <p:spPr>
                    <a:xfrm>
                      <a:off x="258" y="2"/>
                      <a:ext cx="360" cy="302"/>
                    </a:xfrm>
                    <a:custGeom>
                      <a:avLst/>
                      <a:gdLst>
                        <a:gd name="txL" fmla="*/ 0 w 43200"/>
                        <a:gd name="txT" fmla="*/ 0 h 36243"/>
                        <a:gd name="txR" fmla="*/ 43200 w 43200"/>
                        <a:gd name="txB" fmla="*/ 36243 h 36243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36243" fill="none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</a:path>
                        <a:path w="43200" h="36243" stroke="0">
                          <a:moveTo>
                            <a:pt x="5406" y="35893"/>
                          </a:moveTo>
                          <a:cubicBezTo>
                            <a:pt x="1922" y="31947"/>
                            <a:pt x="0" y="2686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7026"/>
                            <a:pt x="41157" y="32253"/>
                            <a:pt x="37478" y="3624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2857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1219200"/>
                      <a:endParaRPr lang="zh-CN" altLang="en-US" sz="135" kern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22554" name="AutoShape 83"/>
              <p:cNvSpPr/>
              <p:nvPr/>
            </p:nvSpPr>
            <p:spPr>
              <a:xfrm>
                <a:off x="140" y="317"/>
                <a:ext cx="157" cy="49"/>
              </a:xfrm>
              <a:custGeom>
                <a:avLst/>
                <a:gdLst>
                  <a:gd name="txL" fmla="*/ 3439 w 21600"/>
                  <a:gd name="txT" fmla="*/ 3527 h 21600"/>
                  <a:gd name="txR" fmla="*/ 18161 w 21600"/>
                  <a:gd name="txB" fmla="*/ 18073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3287" y="21600"/>
                    </a:lnTo>
                    <a:lnTo>
                      <a:pt x="1831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5" name="Rectangle 84"/>
              <p:cNvSpPr/>
              <p:nvPr/>
            </p:nvSpPr>
            <p:spPr>
              <a:xfrm>
                <a:off x="152" y="412"/>
                <a:ext cx="145" cy="113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6" name="Rectangle 85"/>
              <p:cNvSpPr/>
              <p:nvPr/>
            </p:nvSpPr>
            <p:spPr>
              <a:xfrm>
                <a:off x="107" y="522"/>
                <a:ext cx="234" cy="65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57" name="Rectangle 86"/>
              <p:cNvSpPr/>
              <p:nvPr/>
            </p:nvSpPr>
            <p:spPr>
              <a:xfrm>
                <a:off x="0" y="591"/>
                <a:ext cx="3094" cy="66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2558" name="组合 22557"/>
              <p:cNvGrpSpPr/>
              <p:nvPr/>
            </p:nvGrpSpPr>
            <p:grpSpPr>
              <a:xfrm>
                <a:off x="268" y="662"/>
                <a:ext cx="401" cy="192"/>
                <a:chOff x="0" y="0"/>
                <a:chExt cx="414" cy="264"/>
              </a:xfrm>
            </p:grpSpPr>
            <p:sp>
              <p:nvSpPr>
                <p:cNvPr id="22559" name="AutoShape 88"/>
                <p:cNvSpPr/>
                <p:nvPr/>
              </p:nvSpPr>
              <p:spPr>
                <a:xfrm flipV="1">
                  <a:off x="54" y="0"/>
                  <a:ext cx="306" cy="174"/>
                </a:xfrm>
                <a:custGeom>
                  <a:avLst/>
                  <a:gdLst>
                    <a:gd name="txL" fmla="*/ 4518 w 21600"/>
                    <a:gd name="txT" fmla="*/ 4469 h 21600"/>
                    <a:gd name="txR" fmla="*/ 17082 w 21600"/>
                    <a:gd name="txB" fmla="*/ 17131 h 21600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60" name="Rectangle 89"/>
                <p:cNvSpPr/>
                <p:nvPr/>
              </p:nvSpPr>
              <p:spPr>
                <a:xfrm>
                  <a:off x="0" y="174"/>
                  <a:ext cx="414" cy="90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561" name="组合 22560"/>
              <p:cNvGrpSpPr/>
              <p:nvPr/>
            </p:nvGrpSpPr>
            <p:grpSpPr>
              <a:xfrm>
                <a:off x="861" y="329"/>
                <a:ext cx="179" cy="257"/>
                <a:chOff x="0" y="0"/>
                <a:chExt cx="183" cy="351"/>
              </a:xfrm>
            </p:grpSpPr>
            <p:sp>
              <p:nvSpPr>
                <p:cNvPr id="22562" name="Rectangle 91"/>
                <p:cNvSpPr/>
                <p:nvPr/>
              </p:nvSpPr>
              <p:spPr>
                <a:xfrm>
                  <a:off x="66" y="0"/>
                  <a:ext cx="48" cy="270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63" name="Rectangle 92"/>
                <p:cNvSpPr/>
                <p:nvPr/>
              </p:nvSpPr>
              <p:spPr>
                <a:xfrm rot="-5400000" flipV="1">
                  <a:off x="54" y="218"/>
                  <a:ext cx="75" cy="183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2564" name="Rectangle 93"/>
              <p:cNvSpPr/>
              <p:nvPr/>
            </p:nvSpPr>
            <p:spPr>
              <a:xfrm>
                <a:off x="937" y="72"/>
                <a:ext cx="19" cy="257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65" name="Rectangle 94"/>
              <p:cNvSpPr/>
              <p:nvPr/>
            </p:nvSpPr>
            <p:spPr>
              <a:xfrm>
                <a:off x="1281" y="334"/>
                <a:ext cx="47" cy="196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66" name="Rectangle 95"/>
              <p:cNvSpPr/>
              <p:nvPr/>
            </p:nvSpPr>
            <p:spPr>
              <a:xfrm rot="-5400000" flipV="1">
                <a:off x="1274" y="470"/>
                <a:ext cx="55" cy="177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67" name="Rectangle 96"/>
              <p:cNvSpPr/>
              <p:nvPr/>
            </p:nvSpPr>
            <p:spPr>
              <a:xfrm>
                <a:off x="1294" y="53"/>
                <a:ext cx="17" cy="136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68" name="Rectangle 97"/>
              <p:cNvSpPr/>
              <p:nvPr/>
            </p:nvSpPr>
            <p:spPr>
              <a:xfrm>
                <a:off x="1294" y="225"/>
                <a:ext cx="17" cy="109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2569" name="组合 22568"/>
              <p:cNvGrpSpPr/>
              <p:nvPr/>
            </p:nvGrpSpPr>
            <p:grpSpPr>
              <a:xfrm>
                <a:off x="1737" y="332"/>
                <a:ext cx="176" cy="255"/>
                <a:chOff x="0" y="0"/>
                <a:chExt cx="183" cy="351"/>
              </a:xfrm>
            </p:grpSpPr>
            <p:sp>
              <p:nvSpPr>
                <p:cNvPr id="22570" name="Rectangle 99"/>
                <p:cNvSpPr/>
                <p:nvPr/>
              </p:nvSpPr>
              <p:spPr>
                <a:xfrm>
                  <a:off x="66" y="0"/>
                  <a:ext cx="48" cy="270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71" name="Rectangle 100"/>
                <p:cNvSpPr/>
                <p:nvPr/>
              </p:nvSpPr>
              <p:spPr>
                <a:xfrm rot="-5400000" flipV="1">
                  <a:off x="54" y="218"/>
                  <a:ext cx="75" cy="183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572" name="组合 22571"/>
              <p:cNvGrpSpPr/>
              <p:nvPr/>
            </p:nvGrpSpPr>
            <p:grpSpPr>
              <a:xfrm>
                <a:off x="2731" y="334"/>
                <a:ext cx="178" cy="256"/>
                <a:chOff x="0" y="0"/>
                <a:chExt cx="183" cy="351"/>
              </a:xfrm>
            </p:grpSpPr>
            <p:sp>
              <p:nvSpPr>
                <p:cNvPr id="22573" name="Rectangle 102"/>
                <p:cNvSpPr/>
                <p:nvPr/>
              </p:nvSpPr>
              <p:spPr>
                <a:xfrm>
                  <a:off x="66" y="0"/>
                  <a:ext cx="48" cy="270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74" name="Rectangle 103"/>
                <p:cNvSpPr/>
                <p:nvPr/>
              </p:nvSpPr>
              <p:spPr>
                <a:xfrm rot="-5400000" flipV="1">
                  <a:off x="54" y="218"/>
                  <a:ext cx="75" cy="183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2575" name="Rectangle 104"/>
              <p:cNvSpPr/>
              <p:nvPr/>
            </p:nvSpPr>
            <p:spPr>
              <a:xfrm>
                <a:off x="1748" y="76"/>
                <a:ext cx="1241" cy="258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76" name="Rectangle 105"/>
              <p:cNvSpPr/>
              <p:nvPr/>
            </p:nvSpPr>
            <p:spPr>
              <a:xfrm>
                <a:off x="2902" y="59"/>
                <a:ext cx="23" cy="291"/>
              </a:xfrm>
              <a:prstGeom prst="rect">
                <a:avLst/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77" name="Line 106"/>
              <p:cNvSpPr/>
              <p:nvPr/>
            </p:nvSpPr>
            <p:spPr>
              <a:xfrm>
                <a:off x="371" y="202"/>
                <a:ext cx="2607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22578" name="组合 22577"/>
              <p:cNvGrpSpPr/>
              <p:nvPr/>
            </p:nvGrpSpPr>
            <p:grpSpPr>
              <a:xfrm>
                <a:off x="2459" y="662"/>
                <a:ext cx="403" cy="192"/>
                <a:chOff x="0" y="0"/>
                <a:chExt cx="414" cy="264"/>
              </a:xfrm>
            </p:grpSpPr>
            <p:sp>
              <p:nvSpPr>
                <p:cNvPr id="22579" name="AutoShape 108"/>
                <p:cNvSpPr/>
                <p:nvPr/>
              </p:nvSpPr>
              <p:spPr>
                <a:xfrm flipV="1">
                  <a:off x="54" y="0"/>
                  <a:ext cx="306" cy="174"/>
                </a:xfrm>
                <a:custGeom>
                  <a:avLst/>
                  <a:gdLst>
                    <a:gd name="txL" fmla="*/ 4518 w 21600"/>
                    <a:gd name="txT" fmla="*/ 4469 h 21600"/>
                    <a:gd name="txR" fmla="*/ 17082 w 21600"/>
                    <a:gd name="txB" fmla="*/ 17131 h 21600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580" name="Rectangle 109"/>
                <p:cNvSpPr/>
                <p:nvPr/>
              </p:nvSpPr>
              <p:spPr>
                <a:xfrm>
                  <a:off x="0" y="174"/>
                  <a:ext cx="414" cy="90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2581" name="Line 110"/>
              <p:cNvSpPr/>
              <p:nvPr/>
            </p:nvSpPr>
            <p:spPr>
              <a:xfrm>
                <a:off x="1741" y="0"/>
                <a:ext cx="0" cy="379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82" name="Line 111"/>
              <p:cNvSpPr/>
              <p:nvPr/>
            </p:nvSpPr>
            <p:spPr>
              <a:xfrm>
                <a:off x="1714" y="168"/>
                <a:ext cx="76" cy="0"/>
              </a:xfrm>
              <a:prstGeom prst="line">
                <a:avLst/>
              </a:prstGeom>
              <a:ln w="28575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583" name="Line 112"/>
              <p:cNvSpPr/>
              <p:nvPr/>
            </p:nvSpPr>
            <p:spPr>
              <a:xfrm>
                <a:off x="1721" y="233"/>
                <a:ext cx="76" cy="0"/>
              </a:xfrm>
              <a:prstGeom prst="line">
                <a:avLst/>
              </a:prstGeom>
              <a:ln w="28575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2584" name="Text Box 113"/>
            <p:cNvSpPr txBox="1"/>
            <p:nvPr/>
          </p:nvSpPr>
          <p:spPr>
            <a:xfrm>
              <a:off x="0" y="0"/>
              <a:ext cx="545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光源</a:t>
              </a:r>
            </a:p>
          </p:txBody>
        </p:sp>
        <p:sp>
          <p:nvSpPr>
            <p:cNvPr id="22585" name="Text Box 114"/>
            <p:cNvSpPr txBox="1"/>
            <p:nvPr/>
          </p:nvSpPr>
          <p:spPr>
            <a:xfrm>
              <a:off x="649" y="0"/>
              <a:ext cx="589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滤光片</a:t>
              </a:r>
            </a:p>
          </p:txBody>
        </p:sp>
        <p:sp>
          <p:nvSpPr>
            <p:cNvPr id="22586" name="Text Box 115"/>
            <p:cNvSpPr txBox="1"/>
            <p:nvPr/>
          </p:nvSpPr>
          <p:spPr>
            <a:xfrm>
              <a:off x="1192" y="0"/>
              <a:ext cx="459" cy="2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单缝</a:t>
              </a:r>
            </a:p>
          </p:txBody>
        </p:sp>
        <p:sp>
          <p:nvSpPr>
            <p:cNvPr id="22587" name="Text Box 116"/>
            <p:cNvSpPr txBox="1"/>
            <p:nvPr/>
          </p:nvSpPr>
          <p:spPr>
            <a:xfrm>
              <a:off x="1609" y="0"/>
              <a:ext cx="386" cy="2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双缝</a:t>
              </a:r>
            </a:p>
          </p:txBody>
        </p:sp>
        <p:sp>
          <p:nvSpPr>
            <p:cNvPr id="22588" name="Text Box 117"/>
            <p:cNvSpPr txBox="1"/>
            <p:nvPr/>
          </p:nvSpPr>
          <p:spPr>
            <a:xfrm>
              <a:off x="2064" y="7"/>
              <a:ext cx="672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遮光筒</a:t>
              </a:r>
            </a:p>
          </p:txBody>
        </p:sp>
        <p:sp>
          <p:nvSpPr>
            <p:cNvPr id="22589" name="Text Box 118"/>
            <p:cNvSpPr txBox="1"/>
            <p:nvPr/>
          </p:nvSpPr>
          <p:spPr>
            <a:xfrm>
              <a:off x="2841" y="0"/>
              <a:ext cx="279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</a:ln>
          </p:spPr>
          <p:txBody>
            <a:bodyPr lIns="0" tIns="0" rIns="0" bIns="0"/>
            <a:lstStyle/>
            <a:p>
              <a:pPr algn="just" defTabSz="1219200"/>
              <a:r>
                <a: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屏</a:t>
              </a:r>
            </a:p>
          </p:txBody>
        </p:sp>
      </p:grpSp>
      <p:sp>
        <p:nvSpPr>
          <p:cNvPr id="22590" name="Rectangle 122"/>
          <p:cNvSpPr>
            <a:spLocks noGrp="1"/>
          </p:cNvSpPr>
          <p:nvPr>
            <p:ph type="title" idx="4294967295"/>
          </p:nvPr>
        </p:nvSpPr>
        <p:spPr>
          <a:xfrm>
            <a:off x="660400" y="1416761"/>
            <a:ext cx="7251700" cy="657225"/>
          </a:xfrm>
        </p:spPr>
        <p:txBody>
          <a:bodyPr vert="horz" wrap="square" anchor="ctr">
            <a:normAutofit/>
          </a:bodyPr>
          <a:lstStyle/>
          <a:p>
            <a:pPr algn="l" eaLnBrk="1" hangingPunct="1"/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【例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】、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199243" y="4561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/>
          <p:nvPr/>
        </p:nvSpPr>
        <p:spPr>
          <a:xfrm>
            <a:off x="604496" y="1371684"/>
            <a:ext cx="10914404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200">
              <a:lnSpc>
                <a:spcPct val="125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）若测得双缝与屏之间距离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0.70m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，通过测量头（与螺旋测微器原理相似，手轮转动一周，分划板前进或后退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0.500mm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）观察第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条亮纹的位置如图（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）所示，观察第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条亮纹的位置如图（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）所示，则可求出红光的波长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=</a:t>
            </a:r>
            <a:r>
              <a:rPr lang="en-US" altLang="zh-CN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（保留一位有效数字）</a:t>
            </a:r>
            <a:endParaRPr lang="zh-CN" altLang="en-US" sz="2400" kern="0" baseline="300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grpSp>
        <p:nvGrpSpPr>
          <p:cNvPr id="23555" name="组合 23554"/>
          <p:cNvGrpSpPr/>
          <p:nvPr/>
        </p:nvGrpSpPr>
        <p:grpSpPr>
          <a:xfrm>
            <a:off x="6400800" y="2930295"/>
            <a:ext cx="3872171" cy="2933974"/>
            <a:chOff x="0" y="-12"/>
            <a:chExt cx="3154" cy="2408"/>
          </a:xfrm>
        </p:grpSpPr>
        <p:grpSp>
          <p:nvGrpSpPr>
            <p:cNvPr id="23556" name="组合 23555"/>
            <p:cNvGrpSpPr/>
            <p:nvPr/>
          </p:nvGrpSpPr>
          <p:grpSpPr>
            <a:xfrm>
              <a:off x="1056" y="336"/>
              <a:ext cx="576" cy="398"/>
              <a:chOff x="0" y="0"/>
              <a:chExt cx="1328" cy="995"/>
            </a:xfrm>
          </p:grpSpPr>
          <p:sp>
            <p:nvSpPr>
              <p:cNvPr id="23557" name="Rectangle 6"/>
              <p:cNvSpPr/>
              <p:nvPr/>
            </p:nvSpPr>
            <p:spPr>
              <a:xfrm>
                <a:off x="903" y="0"/>
                <a:ext cx="98" cy="995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58" name="Rectangle 7"/>
              <p:cNvSpPr/>
              <p:nvPr/>
            </p:nvSpPr>
            <p:spPr>
              <a:xfrm>
                <a:off x="0" y="21"/>
                <a:ext cx="105" cy="973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59" name="Rectangle 8"/>
              <p:cNvSpPr/>
              <p:nvPr/>
            </p:nvSpPr>
            <p:spPr>
              <a:xfrm>
                <a:off x="1230" y="0"/>
                <a:ext cx="98" cy="995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60" name="Rectangle 9"/>
              <p:cNvSpPr/>
              <p:nvPr/>
            </p:nvSpPr>
            <p:spPr>
              <a:xfrm>
                <a:off x="312" y="22"/>
                <a:ext cx="106" cy="973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61" name="Rectangle 10"/>
              <p:cNvSpPr/>
              <p:nvPr/>
            </p:nvSpPr>
            <p:spPr>
              <a:xfrm>
                <a:off x="605" y="0"/>
                <a:ext cx="98" cy="995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562" name="组合 23561"/>
            <p:cNvGrpSpPr/>
            <p:nvPr/>
          </p:nvGrpSpPr>
          <p:grpSpPr>
            <a:xfrm>
              <a:off x="1632" y="1152"/>
              <a:ext cx="1522" cy="901"/>
              <a:chOff x="0" y="0"/>
              <a:chExt cx="1522" cy="901"/>
            </a:xfrm>
          </p:grpSpPr>
          <p:grpSp>
            <p:nvGrpSpPr>
              <p:cNvPr id="23563" name="组合 23562"/>
              <p:cNvGrpSpPr/>
              <p:nvPr/>
            </p:nvGrpSpPr>
            <p:grpSpPr>
              <a:xfrm>
                <a:off x="888" y="122"/>
                <a:ext cx="135" cy="563"/>
                <a:chOff x="0" y="0"/>
                <a:chExt cx="176" cy="738"/>
              </a:xfrm>
            </p:grpSpPr>
            <p:sp>
              <p:nvSpPr>
                <p:cNvPr id="23564" name="Rectangle 14"/>
                <p:cNvSpPr/>
                <p:nvPr/>
              </p:nvSpPr>
              <p:spPr>
                <a:xfrm>
                  <a:off x="0" y="0"/>
                  <a:ext cx="176" cy="738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565" name="Line 15"/>
                <p:cNvSpPr/>
                <p:nvPr/>
              </p:nvSpPr>
              <p:spPr>
                <a:xfrm>
                  <a:off x="0" y="369"/>
                  <a:ext cx="17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3566" name="组合 23565"/>
              <p:cNvGrpSpPr/>
              <p:nvPr/>
            </p:nvGrpSpPr>
            <p:grpSpPr>
              <a:xfrm>
                <a:off x="935" y="404"/>
                <a:ext cx="68" cy="141"/>
                <a:chOff x="0" y="0"/>
                <a:chExt cx="89" cy="185"/>
              </a:xfrm>
            </p:grpSpPr>
            <p:sp>
              <p:nvSpPr>
                <p:cNvPr id="23567" name="Line 17"/>
                <p:cNvSpPr/>
                <p:nvPr/>
              </p:nvSpPr>
              <p:spPr>
                <a:xfrm flipV="1">
                  <a:off x="0" y="0"/>
                  <a:ext cx="0" cy="185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568" name="Line 18"/>
                <p:cNvSpPr/>
                <p:nvPr/>
              </p:nvSpPr>
              <p:spPr>
                <a:xfrm flipV="1">
                  <a:off x="89" y="0"/>
                  <a:ext cx="0" cy="93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3569" name="Line 19"/>
              <p:cNvSpPr/>
              <p:nvPr/>
            </p:nvSpPr>
            <p:spPr>
              <a:xfrm flipV="1">
                <a:off x="968" y="309"/>
                <a:ext cx="0" cy="88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0" name="Freeform 20"/>
              <p:cNvSpPr/>
              <p:nvPr/>
            </p:nvSpPr>
            <p:spPr>
              <a:xfrm>
                <a:off x="0" y="0"/>
                <a:ext cx="885" cy="837"/>
              </a:xfrm>
              <a:custGeom>
                <a:avLst/>
                <a:gdLst>
                  <a:gd name="txL" fmla="*/ 0 w 945"/>
                  <a:gd name="txT" fmla="*/ 0 h 1248"/>
                  <a:gd name="txR" fmla="*/ 945 w 945"/>
                  <a:gd name="txB" fmla="*/ 1248 h 1248"/>
                </a:gdLst>
                <a:ahLst/>
                <a:cxnLst>
                  <a:cxn ang="0">
                    <a:pos x="0" y="0"/>
                  </a:cxn>
                  <a:cxn ang="0">
                    <a:pos x="829" y="0"/>
                  </a:cxn>
                  <a:cxn ang="0">
                    <a:pos x="829" y="561"/>
                  </a:cxn>
                  <a:cxn ang="0">
                    <a:pos x="0" y="561"/>
                  </a:cxn>
                </a:cxnLst>
                <a:rect l="txL" t="txT" r="txR" b="txB"/>
                <a:pathLst>
                  <a:path w="945" h="1248">
                    <a:moveTo>
                      <a:pt x="0" y="0"/>
                    </a:moveTo>
                    <a:lnTo>
                      <a:pt x="945" y="0"/>
                    </a:lnTo>
                    <a:lnTo>
                      <a:pt x="945" y="1248"/>
                    </a:lnTo>
                    <a:lnTo>
                      <a:pt x="0" y="1248"/>
                    </a:lnTo>
                  </a:path>
                </a:pathLst>
              </a:cu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1" name="Arc 21"/>
              <p:cNvSpPr/>
              <p:nvPr/>
            </p:nvSpPr>
            <p:spPr>
              <a:xfrm>
                <a:off x="76" y="52"/>
                <a:ext cx="698" cy="689"/>
              </a:xfrm>
              <a:custGeom>
                <a:avLst/>
                <a:gdLst>
                  <a:gd name="txL" fmla="*/ 0 w 43200"/>
                  <a:gd name="txT" fmla="*/ 0 h 43200"/>
                  <a:gd name="txR" fmla="*/ 43200 w 43200"/>
                  <a:gd name="txB" fmla="*/ 43200 h 432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43200" h="43200" fill="none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</a:path>
                  <a:path w="43200" h="43200" stroke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2" name="Arc 22"/>
              <p:cNvSpPr/>
              <p:nvPr/>
            </p:nvSpPr>
            <p:spPr>
              <a:xfrm>
                <a:off x="111" y="86"/>
                <a:ext cx="628" cy="621"/>
              </a:xfrm>
              <a:custGeom>
                <a:avLst/>
                <a:gdLst>
                  <a:gd name="txL" fmla="*/ 0 w 43200"/>
                  <a:gd name="txT" fmla="*/ 0 h 43200"/>
                  <a:gd name="txR" fmla="*/ 43200 w 43200"/>
                  <a:gd name="txB" fmla="*/ 43200 h 432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43200" h="43200" fill="none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</a:path>
                  <a:path w="43200" h="43200" stroke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3" name="Line 23"/>
              <p:cNvSpPr/>
              <p:nvPr/>
            </p:nvSpPr>
            <p:spPr>
              <a:xfrm>
                <a:off x="108" y="413"/>
                <a:ext cx="6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4" name="Line 24"/>
              <p:cNvSpPr/>
              <p:nvPr/>
            </p:nvSpPr>
            <p:spPr>
              <a:xfrm>
                <a:off x="409" y="82"/>
                <a:ext cx="0" cy="6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5" name="Freeform 25"/>
              <p:cNvSpPr/>
              <p:nvPr/>
            </p:nvSpPr>
            <p:spPr>
              <a:xfrm flipH="1">
                <a:off x="987" y="4"/>
                <a:ext cx="535" cy="897"/>
              </a:xfrm>
              <a:custGeom>
                <a:avLst/>
                <a:gdLst>
                  <a:gd name="txL" fmla="*/ 0 w 945"/>
                  <a:gd name="txT" fmla="*/ 0 h 1248"/>
                  <a:gd name="txR" fmla="*/ 945 w 945"/>
                  <a:gd name="txB" fmla="*/ 1248 h 1248"/>
                </a:gdLst>
                <a:ahLst/>
                <a:cxnLst>
                  <a:cxn ang="0">
                    <a:pos x="0" y="0"/>
                  </a:cxn>
                  <a:cxn ang="0">
                    <a:pos x="303" y="0"/>
                  </a:cxn>
                  <a:cxn ang="0">
                    <a:pos x="303" y="645"/>
                  </a:cxn>
                  <a:cxn ang="0">
                    <a:pos x="0" y="645"/>
                  </a:cxn>
                </a:cxnLst>
                <a:rect l="txL" t="txT" r="txR" b="txB"/>
                <a:pathLst>
                  <a:path w="945" h="1248">
                    <a:moveTo>
                      <a:pt x="0" y="0"/>
                    </a:moveTo>
                    <a:lnTo>
                      <a:pt x="945" y="0"/>
                    </a:lnTo>
                    <a:lnTo>
                      <a:pt x="945" y="1248"/>
                    </a:lnTo>
                    <a:lnTo>
                      <a:pt x="0" y="1248"/>
                    </a:lnTo>
                  </a:path>
                </a:pathLst>
              </a:cu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6" name="Line 26"/>
              <p:cNvSpPr/>
              <p:nvPr/>
            </p:nvSpPr>
            <p:spPr>
              <a:xfrm rot="-5400000" flipV="1">
                <a:off x="1057" y="787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7" name="Line 27"/>
              <p:cNvSpPr/>
              <p:nvPr/>
            </p:nvSpPr>
            <p:spPr>
              <a:xfrm rot="-5400000" flipV="1">
                <a:off x="1057" y="731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8" name="Line 28"/>
              <p:cNvSpPr/>
              <p:nvPr/>
            </p:nvSpPr>
            <p:spPr>
              <a:xfrm rot="-5400000" flipV="1">
                <a:off x="1057" y="674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79" name="Line 29"/>
              <p:cNvSpPr/>
              <p:nvPr/>
            </p:nvSpPr>
            <p:spPr>
              <a:xfrm rot="-5400000" flipV="1">
                <a:off x="1129" y="553"/>
                <a:ext cx="0" cy="270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0" name="Line 30"/>
              <p:cNvSpPr/>
              <p:nvPr/>
            </p:nvSpPr>
            <p:spPr>
              <a:xfrm rot="-5400000" flipV="1">
                <a:off x="1057" y="560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1" name="Line 31"/>
              <p:cNvSpPr/>
              <p:nvPr/>
            </p:nvSpPr>
            <p:spPr>
              <a:xfrm rot="-5400000" flipV="1">
                <a:off x="1057" y="502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2" name="Line 32"/>
              <p:cNvSpPr/>
              <p:nvPr/>
            </p:nvSpPr>
            <p:spPr>
              <a:xfrm rot="-5400000" flipV="1">
                <a:off x="1057" y="445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3" name="Line 33"/>
              <p:cNvSpPr/>
              <p:nvPr/>
            </p:nvSpPr>
            <p:spPr>
              <a:xfrm rot="-5400000" flipV="1">
                <a:off x="1057" y="390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4" name="Line 34"/>
              <p:cNvSpPr/>
              <p:nvPr/>
            </p:nvSpPr>
            <p:spPr>
              <a:xfrm rot="-5400000" flipV="1">
                <a:off x="1095" y="303"/>
                <a:ext cx="0" cy="202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5" name="Line 35"/>
              <p:cNvSpPr/>
              <p:nvPr/>
            </p:nvSpPr>
            <p:spPr>
              <a:xfrm rot="-5400000" flipV="1">
                <a:off x="1057" y="276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6" name="Line 36"/>
              <p:cNvSpPr/>
              <p:nvPr/>
            </p:nvSpPr>
            <p:spPr>
              <a:xfrm rot="-5400000" flipV="1">
                <a:off x="1057" y="219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7" name="Line 37"/>
              <p:cNvSpPr/>
              <p:nvPr/>
            </p:nvSpPr>
            <p:spPr>
              <a:xfrm rot="-5400000" flipV="1">
                <a:off x="1057" y="163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8" name="Line 38"/>
              <p:cNvSpPr/>
              <p:nvPr/>
            </p:nvSpPr>
            <p:spPr>
              <a:xfrm rot="-5400000" flipV="1">
                <a:off x="1057" y="106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89" name="Line 39"/>
              <p:cNvSpPr/>
              <p:nvPr/>
            </p:nvSpPr>
            <p:spPr>
              <a:xfrm rot="-5400000" flipV="1">
                <a:off x="1129" y="-14"/>
                <a:ext cx="0" cy="270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90" name="Rectangle 40"/>
              <p:cNvSpPr/>
              <p:nvPr/>
            </p:nvSpPr>
            <p:spPr>
              <a:xfrm>
                <a:off x="387" y="169"/>
                <a:ext cx="37" cy="439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91" name="Text Box 41"/>
              <p:cNvSpPr txBox="1"/>
              <p:nvPr/>
            </p:nvSpPr>
            <p:spPr>
              <a:xfrm>
                <a:off x="901" y="457"/>
                <a:ext cx="190" cy="1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3592" name="Text Box 42"/>
              <p:cNvSpPr txBox="1"/>
              <p:nvPr/>
            </p:nvSpPr>
            <p:spPr>
              <a:xfrm>
                <a:off x="1254" y="596"/>
                <a:ext cx="235" cy="2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23593" name="Text Box 43"/>
              <p:cNvSpPr txBox="1"/>
              <p:nvPr/>
            </p:nvSpPr>
            <p:spPr>
              <a:xfrm>
                <a:off x="1250" y="305"/>
                <a:ext cx="239" cy="20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23594" name="Text Box 44"/>
              <p:cNvSpPr txBox="1"/>
              <p:nvPr/>
            </p:nvSpPr>
            <p:spPr>
              <a:xfrm>
                <a:off x="1264" y="7"/>
                <a:ext cx="225" cy="19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20</a:t>
                </a:r>
              </a:p>
            </p:txBody>
          </p:sp>
        </p:grpSp>
        <p:grpSp>
          <p:nvGrpSpPr>
            <p:cNvPr id="23595" name="组合 23594"/>
            <p:cNvGrpSpPr/>
            <p:nvPr/>
          </p:nvGrpSpPr>
          <p:grpSpPr>
            <a:xfrm>
              <a:off x="0" y="1152"/>
              <a:ext cx="1488" cy="903"/>
              <a:chOff x="0" y="0"/>
              <a:chExt cx="1488" cy="903"/>
            </a:xfrm>
          </p:grpSpPr>
          <p:grpSp>
            <p:nvGrpSpPr>
              <p:cNvPr id="23596" name="组合 23595"/>
              <p:cNvGrpSpPr/>
              <p:nvPr/>
            </p:nvGrpSpPr>
            <p:grpSpPr>
              <a:xfrm>
                <a:off x="888" y="122"/>
                <a:ext cx="135" cy="563"/>
                <a:chOff x="0" y="0"/>
                <a:chExt cx="176" cy="738"/>
              </a:xfrm>
            </p:grpSpPr>
            <p:sp>
              <p:nvSpPr>
                <p:cNvPr id="23597" name="Rectangle 47"/>
                <p:cNvSpPr/>
                <p:nvPr/>
              </p:nvSpPr>
              <p:spPr>
                <a:xfrm>
                  <a:off x="0" y="0"/>
                  <a:ext cx="176" cy="738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598" name="Line 48"/>
                <p:cNvSpPr/>
                <p:nvPr/>
              </p:nvSpPr>
              <p:spPr>
                <a:xfrm>
                  <a:off x="0" y="369"/>
                  <a:ext cx="17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3599" name="组合 23598"/>
              <p:cNvGrpSpPr/>
              <p:nvPr/>
            </p:nvGrpSpPr>
            <p:grpSpPr>
              <a:xfrm>
                <a:off x="935" y="404"/>
                <a:ext cx="68" cy="141"/>
                <a:chOff x="0" y="0"/>
                <a:chExt cx="89" cy="185"/>
              </a:xfrm>
            </p:grpSpPr>
            <p:sp>
              <p:nvSpPr>
                <p:cNvPr id="23600" name="Line 50"/>
                <p:cNvSpPr/>
                <p:nvPr/>
              </p:nvSpPr>
              <p:spPr>
                <a:xfrm flipV="1">
                  <a:off x="0" y="0"/>
                  <a:ext cx="0" cy="185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601" name="Line 51"/>
                <p:cNvSpPr/>
                <p:nvPr/>
              </p:nvSpPr>
              <p:spPr>
                <a:xfrm flipV="1">
                  <a:off x="89" y="0"/>
                  <a:ext cx="0" cy="93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3602" name="Line 52"/>
              <p:cNvSpPr/>
              <p:nvPr/>
            </p:nvSpPr>
            <p:spPr>
              <a:xfrm flipV="1">
                <a:off x="968" y="309"/>
                <a:ext cx="0" cy="88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3" name="Freeform 53"/>
              <p:cNvSpPr/>
              <p:nvPr/>
            </p:nvSpPr>
            <p:spPr>
              <a:xfrm>
                <a:off x="0" y="0"/>
                <a:ext cx="885" cy="837"/>
              </a:xfrm>
              <a:custGeom>
                <a:avLst/>
                <a:gdLst>
                  <a:gd name="txL" fmla="*/ 0 w 945"/>
                  <a:gd name="txT" fmla="*/ 0 h 1248"/>
                  <a:gd name="txR" fmla="*/ 945 w 945"/>
                  <a:gd name="txB" fmla="*/ 1248 h 1248"/>
                </a:gdLst>
                <a:ahLst/>
                <a:cxnLst>
                  <a:cxn ang="0">
                    <a:pos x="0" y="0"/>
                  </a:cxn>
                  <a:cxn ang="0">
                    <a:pos x="829" y="0"/>
                  </a:cxn>
                  <a:cxn ang="0">
                    <a:pos x="829" y="561"/>
                  </a:cxn>
                  <a:cxn ang="0">
                    <a:pos x="0" y="561"/>
                  </a:cxn>
                </a:cxnLst>
                <a:rect l="txL" t="txT" r="txR" b="txB"/>
                <a:pathLst>
                  <a:path w="945" h="1248">
                    <a:moveTo>
                      <a:pt x="0" y="0"/>
                    </a:moveTo>
                    <a:lnTo>
                      <a:pt x="945" y="0"/>
                    </a:lnTo>
                    <a:lnTo>
                      <a:pt x="945" y="1248"/>
                    </a:lnTo>
                    <a:lnTo>
                      <a:pt x="0" y="1248"/>
                    </a:lnTo>
                  </a:path>
                </a:pathLst>
              </a:cu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4" name="Arc 54"/>
              <p:cNvSpPr/>
              <p:nvPr/>
            </p:nvSpPr>
            <p:spPr>
              <a:xfrm>
                <a:off x="76" y="52"/>
                <a:ext cx="698" cy="689"/>
              </a:xfrm>
              <a:custGeom>
                <a:avLst/>
                <a:gdLst>
                  <a:gd name="txL" fmla="*/ 0 w 43200"/>
                  <a:gd name="txT" fmla="*/ 0 h 43200"/>
                  <a:gd name="txR" fmla="*/ 43200 w 43200"/>
                  <a:gd name="txB" fmla="*/ 43200 h 432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43200" h="43200" fill="none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</a:path>
                  <a:path w="43200" h="43200" stroke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5" name="Arc 55"/>
              <p:cNvSpPr/>
              <p:nvPr/>
            </p:nvSpPr>
            <p:spPr>
              <a:xfrm>
                <a:off x="111" y="86"/>
                <a:ext cx="628" cy="621"/>
              </a:xfrm>
              <a:custGeom>
                <a:avLst/>
                <a:gdLst>
                  <a:gd name="txL" fmla="*/ 0 w 43200"/>
                  <a:gd name="txT" fmla="*/ 0 h 43200"/>
                  <a:gd name="txR" fmla="*/ 43200 w 43200"/>
                  <a:gd name="txB" fmla="*/ 43200 h 432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43200" h="43200" fill="none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</a:path>
                  <a:path w="43200" h="43200" stroke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052"/>
                      <a:pt x="9083" y="546"/>
                      <a:pt x="20619" y="2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6" name="Line 56"/>
              <p:cNvSpPr/>
              <p:nvPr/>
            </p:nvSpPr>
            <p:spPr>
              <a:xfrm>
                <a:off x="108" y="413"/>
                <a:ext cx="6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7" name="Line 57"/>
              <p:cNvSpPr/>
              <p:nvPr/>
            </p:nvSpPr>
            <p:spPr>
              <a:xfrm>
                <a:off x="409" y="82"/>
                <a:ext cx="0" cy="6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8" name="Rectangle 58"/>
              <p:cNvSpPr/>
              <p:nvPr/>
            </p:nvSpPr>
            <p:spPr>
              <a:xfrm>
                <a:off x="387" y="169"/>
                <a:ext cx="37" cy="439"/>
              </a:xfrm>
              <a:prstGeom prst="rect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B8B8B8"/>
                  </a:gs>
                </a:gsLst>
                <a:lin ang="189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09" name="Text Box 59"/>
              <p:cNvSpPr txBox="1"/>
              <p:nvPr/>
            </p:nvSpPr>
            <p:spPr>
              <a:xfrm>
                <a:off x="901" y="457"/>
                <a:ext cx="190" cy="1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3610" name="Freeform 61"/>
              <p:cNvSpPr/>
              <p:nvPr/>
            </p:nvSpPr>
            <p:spPr>
              <a:xfrm flipH="1">
                <a:off x="935" y="7"/>
                <a:ext cx="535" cy="896"/>
              </a:xfrm>
              <a:custGeom>
                <a:avLst/>
                <a:gdLst>
                  <a:gd name="txL" fmla="*/ 0 w 945"/>
                  <a:gd name="txT" fmla="*/ 0 h 1248"/>
                  <a:gd name="txR" fmla="*/ 945 w 945"/>
                  <a:gd name="txB" fmla="*/ 1248 h 1248"/>
                </a:gdLst>
                <a:ahLst/>
                <a:cxnLst>
                  <a:cxn ang="0">
                    <a:pos x="0" y="0"/>
                  </a:cxn>
                  <a:cxn ang="0">
                    <a:pos x="303" y="0"/>
                  </a:cxn>
                  <a:cxn ang="0">
                    <a:pos x="303" y="643"/>
                  </a:cxn>
                  <a:cxn ang="0">
                    <a:pos x="0" y="643"/>
                  </a:cxn>
                </a:cxnLst>
                <a:rect l="txL" t="txT" r="txR" b="txB"/>
                <a:pathLst>
                  <a:path w="945" h="1248">
                    <a:moveTo>
                      <a:pt x="0" y="0"/>
                    </a:moveTo>
                    <a:lnTo>
                      <a:pt x="945" y="0"/>
                    </a:lnTo>
                    <a:lnTo>
                      <a:pt x="945" y="1248"/>
                    </a:lnTo>
                    <a:lnTo>
                      <a:pt x="0" y="1248"/>
                    </a:lnTo>
                  </a:path>
                </a:pathLst>
              </a:cu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1" name="Line 62"/>
              <p:cNvSpPr/>
              <p:nvPr/>
            </p:nvSpPr>
            <p:spPr>
              <a:xfrm rot="-5400000" flipV="1">
                <a:off x="1005" y="789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2" name="Line 63"/>
              <p:cNvSpPr/>
              <p:nvPr/>
            </p:nvSpPr>
            <p:spPr>
              <a:xfrm rot="-5400000" flipV="1">
                <a:off x="1005" y="733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3" name="Line 64"/>
              <p:cNvSpPr/>
              <p:nvPr/>
            </p:nvSpPr>
            <p:spPr>
              <a:xfrm rot="-5400000" flipV="1">
                <a:off x="1005" y="676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4" name="Line 65"/>
              <p:cNvSpPr/>
              <p:nvPr/>
            </p:nvSpPr>
            <p:spPr>
              <a:xfrm rot="-5400000" flipV="1">
                <a:off x="1077" y="555"/>
                <a:ext cx="0" cy="270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5" name="Line 66"/>
              <p:cNvSpPr/>
              <p:nvPr/>
            </p:nvSpPr>
            <p:spPr>
              <a:xfrm rot="-5400000" flipV="1">
                <a:off x="1005" y="562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6" name="Line 67"/>
              <p:cNvSpPr/>
              <p:nvPr/>
            </p:nvSpPr>
            <p:spPr>
              <a:xfrm rot="-5400000" flipV="1">
                <a:off x="1005" y="504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7" name="Line 68"/>
              <p:cNvSpPr/>
              <p:nvPr/>
            </p:nvSpPr>
            <p:spPr>
              <a:xfrm rot="-5400000" flipV="1">
                <a:off x="1005" y="447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8" name="Line 69"/>
              <p:cNvSpPr/>
              <p:nvPr/>
            </p:nvSpPr>
            <p:spPr>
              <a:xfrm rot="-5400000" flipV="1">
                <a:off x="1005" y="392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19" name="Line 70"/>
              <p:cNvSpPr/>
              <p:nvPr/>
            </p:nvSpPr>
            <p:spPr>
              <a:xfrm rot="-5400000" flipV="1">
                <a:off x="1043" y="306"/>
                <a:ext cx="0" cy="202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0" name="Line 71"/>
              <p:cNvSpPr/>
              <p:nvPr/>
            </p:nvSpPr>
            <p:spPr>
              <a:xfrm rot="-5400000" flipV="1">
                <a:off x="1005" y="279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1" name="Line 72"/>
              <p:cNvSpPr/>
              <p:nvPr/>
            </p:nvSpPr>
            <p:spPr>
              <a:xfrm rot="-5400000" flipV="1">
                <a:off x="1005" y="222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2" name="Line 73"/>
              <p:cNvSpPr/>
              <p:nvPr/>
            </p:nvSpPr>
            <p:spPr>
              <a:xfrm rot="-5400000" flipV="1">
                <a:off x="1005" y="166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3" name="Line 74"/>
              <p:cNvSpPr/>
              <p:nvPr/>
            </p:nvSpPr>
            <p:spPr>
              <a:xfrm rot="-5400000" flipV="1">
                <a:off x="1005" y="109"/>
                <a:ext cx="0" cy="13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4" name="Line 75"/>
              <p:cNvSpPr/>
              <p:nvPr/>
            </p:nvSpPr>
            <p:spPr>
              <a:xfrm rot="-5400000" flipV="1">
                <a:off x="1077" y="-11"/>
                <a:ext cx="0" cy="270"/>
              </a:xfrm>
              <a:prstGeom prst="line">
                <a:avLst/>
              </a:prstGeom>
              <a:ln w="28575" cap="flat" cmpd="sng">
                <a:solidFill>
                  <a:srgbClr val="CC0066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625" name="Text Box 76"/>
              <p:cNvSpPr txBox="1"/>
              <p:nvPr/>
            </p:nvSpPr>
            <p:spPr>
              <a:xfrm>
                <a:off x="1202" y="574"/>
                <a:ext cx="286" cy="2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40</a:t>
                </a:r>
              </a:p>
            </p:txBody>
          </p:sp>
          <p:sp>
            <p:nvSpPr>
              <p:cNvPr id="23626" name="Text Box 77"/>
              <p:cNvSpPr txBox="1"/>
              <p:nvPr/>
            </p:nvSpPr>
            <p:spPr>
              <a:xfrm>
                <a:off x="1236" y="314"/>
                <a:ext cx="152" cy="19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3627" name="Text Box 78"/>
              <p:cNvSpPr txBox="1"/>
              <p:nvPr/>
            </p:nvSpPr>
            <p:spPr>
              <a:xfrm>
                <a:off x="1212" y="27"/>
                <a:ext cx="276" cy="19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/>
              <a:p>
                <a:pPr algn="just" defTabSz="1219200"/>
                <a:r>
                  <a:rPr lang="en-US" altLang="zh-CN" sz="135" kern="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</p:grpSp>
        <p:sp>
          <p:nvSpPr>
            <p:cNvPr id="23628" name="Line 79"/>
            <p:cNvSpPr/>
            <p:nvPr/>
          </p:nvSpPr>
          <p:spPr>
            <a:xfrm flipV="1">
              <a:off x="384" y="720"/>
              <a:ext cx="672" cy="432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29" name="Line 80"/>
            <p:cNvSpPr/>
            <p:nvPr/>
          </p:nvSpPr>
          <p:spPr>
            <a:xfrm>
              <a:off x="1632" y="720"/>
              <a:ext cx="384" cy="48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30" name="Rectangle 81"/>
            <p:cNvSpPr/>
            <p:nvPr/>
          </p:nvSpPr>
          <p:spPr>
            <a:xfrm>
              <a:off x="924" y="-12"/>
              <a:ext cx="1427" cy="3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en-US" altLang="zh-CN" sz="2000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1 234 5</a:t>
              </a:r>
            </a:p>
          </p:txBody>
        </p:sp>
        <p:sp>
          <p:nvSpPr>
            <p:cNvPr id="23631" name="Rectangle 82"/>
            <p:cNvSpPr/>
            <p:nvPr/>
          </p:nvSpPr>
          <p:spPr>
            <a:xfrm>
              <a:off x="528" y="2064"/>
              <a:ext cx="953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zh-CN" altLang="en-US" sz="27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图（</a:t>
              </a:r>
              <a:r>
                <a:rPr lang="en-US" altLang="zh-CN" sz="2795" b="1" i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a</a:t>
              </a:r>
              <a:r>
                <a:rPr lang="zh-CN" altLang="en-US" sz="27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23632" name="Rectangle 83"/>
            <p:cNvSpPr/>
            <p:nvPr/>
          </p:nvSpPr>
          <p:spPr>
            <a:xfrm>
              <a:off x="2016" y="2064"/>
              <a:ext cx="953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1219200"/>
              <a:r>
                <a:rPr lang="zh-CN" altLang="en-US" sz="27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图（</a:t>
              </a:r>
              <a:r>
                <a:rPr lang="en-US" altLang="zh-CN" sz="2795" b="1" i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b</a:t>
              </a:r>
              <a:r>
                <a:rPr lang="zh-CN" altLang="en-US" sz="2795" b="1" kern="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）</a:t>
              </a:r>
            </a:p>
          </p:txBody>
        </p:sp>
      </p:grpSp>
      <p:sp>
        <p:nvSpPr>
          <p:cNvPr id="23633" name="Rectangle 84"/>
          <p:cNvSpPr/>
          <p:nvPr/>
        </p:nvSpPr>
        <p:spPr>
          <a:xfrm>
            <a:off x="2725219" y="3467333"/>
            <a:ext cx="1361270" cy="5221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79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7×10</a:t>
            </a:r>
            <a:r>
              <a:rPr lang="en-US" altLang="zh-CN" sz="2795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-7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1199243" y="4561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6145"/>
          <p:cNvGrpSpPr/>
          <p:nvPr/>
        </p:nvGrpSpPr>
        <p:grpSpPr>
          <a:xfrm>
            <a:off x="1295644" y="2425067"/>
            <a:ext cx="3712716" cy="3466499"/>
            <a:chOff x="0" y="0"/>
            <a:chExt cx="2669" cy="2492"/>
          </a:xfrm>
        </p:grpSpPr>
        <p:pic>
          <p:nvPicPr>
            <p:cNvPr id="6147" name="图片 614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2669" cy="249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8" name="文本框 6147"/>
            <p:cNvSpPr txBox="1"/>
            <p:nvPr/>
          </p:nvSpPr>
          <p:spPr>
            <a:xfrm>
              <a:off x="1292" y="1314"/>
              <a:ext cx="227" cy="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35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6149" name="文本框 6148"/>
          <p:cNvSpPr txBox="1"/>
          <p:nvPr/>
        </p:nvSpPr>
        <p:spPr>
          <a:xfrm>
            <a:off x="543680" y="1267319"/>
            <a:ext cx="10975219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如图所示的双缝实验中，屏离开挡板越远，条纹间的距离越大，另一方面，实验所用光波的波长越大，条纹间的距离也越大，这是为什么？</a:t>
            </a:r>
          </a:p>
        </p:txBody>
      </p:sp>
      <p:sp>
        <p:nvSpPr>
          <p:cNvPr id="6150" name="文本框 6149"/>
          <p:cNvSpPr txBox="1"/>
          <p:nvPr/>
        </p:nvSpPr>
        <p:spPr>
          <a:xfrm>
            <a:off x="6798607" y="2292059"/>
            <a:ext cx="26572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</a:t>
            </a:r>
            <a:r>
              <a:rPr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-r</a:t>
            </a:r>
            <a:r>
              <a:rPr lang="en-US" altLang="zh-CN" sz="2400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=dsinθ</a:t>
            </a:r>
          </a:p>
        </p:txBody>
      </p:sp>
      <p:sp>
        <p:nvSpPr>
          <p:cNvPr id="6151" name="左大括号 6150"/>
          <p:cNvSpPr/>
          <p:nvPr/>
        </p:nvSpPr>
        <p:spPr>
          <a:xfrm>
            <a:off x="6947922" y="5806995"/>
            <a:ext cx="71261" cy="1076835"/>
          </a:xfrm>
          <a:prstGeom prst="leftBrace">
            <a:avLst>
              <a:gd name="adj1" fmla="val 125925"/>
              <a:gd name="adj2" fmla="val 50000"/>
            </a:avLst>
          </a:prstGeom>
          <a:noFill/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200"/>
            <a:endParaRPr lang="zh-CN" altLang="en-US" sz="135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6153" name="对象 6152"/>
          <p:cNvGraphicFramePr>
            <a:graphicFrameLocks noChangeAspect="1"/>
          </p:cNvGraphicFramePr>
          <p:nvPr/>
        </p:nvGraphicFramePr>
        <p:xfrm>
          <a:off x="6508320" y="2943516"/>
          <a:ext cx="2947535" cy="43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07770" imgH="177800" progId="Equation.3">
                  <p:embed/>
                </p:oleObj>
              </mc:Choice>
              <mc:Fallback>
                <p:oleObj r:id="rId3" imgW="1207770" imgH="177800" progId="Equation.3">
                  <p:embed/>
                  <p:pic>
                    <p:nvPicPr>
                      <p:cNvPr id="0" name="对象 6152"/>
                      <p:cNvPicPr/>
                      <p:nvPr/>
                    </p:nvPicPr>
                    <p:blipFill>
                      <a:blip r:embed="rId4">
                        <a:lum bright="17999" contrast="48000"/>
                      </a:blip>
                      <a:stretch>
                        <a:fillRect/>
                      </a:stretch>
                    </p:blipFill>
                    <p:spPr>
                      <a:xfrm>
                        <a:off x="6508320" y="2943516"/>
                        <a:ext cx="2947535" cy="433461"/>
                      </a:xfrm>
                      <a:prstGeom prst="rect">
                        <a:avLst/>
                      </a:prstGeom>
                      <a:noFill/>
                      <a:ln w="9525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4" name="组合 6153"/>
          <p:cNvGrpSpPr/>
          <p:nvPr/>
        </p:nvGrpSpPr>
        <p:grpSpPr>
          <a:xfrm>
            <a:off x="6031289" y="3480511"/>
            <a:ext cx="4668394" cy="2472865"/>
            <a:chOff x="0" y="0"/>
            <a:chExt cx="7370" cy="3903"/>
          </a:xfrm>
        </p:grpSpPr>
        <p:grpSp>
          <p:nvGrpSpPr>
            <p:cNvPr id="6155" name="组合 6154"/>
            <p:cNvGrpSpPr/>
            <p:nvPr/>
          </p:nvGrpSpPr>
          <p:grpSpPr>
            <a:xfrm>
              <a:off x="0" y="0"/>
              <a:ext cx="7370" cy="3643"/>
              <a:chOff x="0" y="0"/>
              <a:chExt cx="7370" cy="3644"/>
            </a:xfrm>
          </p:grpSpPr>
          <p:sp>
            <p:nvSpPr>
              <p:cNvPr id="6156" name="文本框 6155"/>
              <p:cNvSpPr txBox="1"/>
              <p:nvPr/>
            </p:nvSpPr>
            <p:spPr>
              <a:xfrm>
                <a:off x="0" y="0"/>
                <a:ext cx="7370" cy="36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1219200"/>
                <a:r>
                  <a:rPr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当两列波的路程差为波长的整数倍，即</a:t>
                </a:r>
              </a:p>
              <a:p>
                <a:pPr defTabSz="1219200"/>
                <a:endPara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  <a:p>
                <a:pPr defTabSz="1219200"/>
                <a:r>
                  <a:rPr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（</a:t>
                </a:r>
                <a:r>
                  <a:rPr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k=0,1,2…)</a:t>
                </a:r>
                <a:r>
                  <a:rPr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时才会出现亮条纹，亮条纹位置为：</a:t>
                </a:r>
              </a:p>
              <a:p>
                <a:pPr defTabSz="1219200"/>
                <a:endPara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endParaRPr>
              </a:p>
            </p:txBody>
          </p:sp>
          <p:graphicFrame>
            <p:nvGraphicFramePr>
              <p:cNvPr id="6157" name="对象 6156"/>
              <p:cNvGraphicFramePr>
                <a:graphicFrameLocks noChangeAspect="1"/>
              </p:cNvGraphicFramePr>
              <p:nvPr/>
            </p:nvGraphicFramePr>
            <p:xfrm>
              <a:off x="3309" y="627"/>
              <a:ext cx="3105" cy="12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622300" imgH="393700" progId="Equation.3">
                      <p:embed/>
                    </p:oleObj>
                  </mc:Choice>
                  <mc:Fallback>
                    <p:oleObj r:id="rId5" imgW="622300" imgH="393700" progId="Equation.3">
                      <p:embed/>
                      <p:pic>
                        <p:nvPicPr>
                          <p:cNvPr id="0" name="对象 6156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309" y="627"/>
                            <a:ext cx="3105" cy="1249"/>
                          </a:xfrm>
                          <a:prstGeom prst="rect">
                            <a:avLst/>
                          </a:prstGeom>
                          <a:noFill/>
                          <a:ln w="9525" cap="flat" cmpd="sng">
                            <a:noFill/>
                            <a:prstDash val="solid"/>
                            <a:miter/>
                            <a:headEnd type="none" w="med" len="med"/>
                            <a:tailEnd type="none" w="med" len="me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8" name="对象 6157"/>
            <p:cNvGraphicFramePr>
              <a:graphicFrameLocks noChangeAspect="1"/>
            </p:cNvGraphicFramePr>
            <p:nvPr/>
          </p:nvGraphicFramePr>
          <p:xfrm>
            <a:off x="3685" y="2656"/>
            <a:ext cx="2213" cy="1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698500" imgH="393700" progId="Equation.3">
                    <p:embed/>
                  </p:oleObj>
                </mc:Choice>
                <mc:Fallback>
                  <p:oleObj r:id="rId7" imgW="698500" imgH="393700" progId="Equation.3">
                    <p:embed/>
                    <p:pic>
                      <p:nvPicPr>
                        <p:cNvPr id="0" name="对象 615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685" y="2656"/>
                          <a:ext cx="2213" cy="1247"/>
                        </a:xfrm>
                        <a:prstGeom prst="rect">
                          <a:avLst/>
                        </a:prstGeom>
                        <a:noFill/>
                        <a:ln w="12700" cap="flat" cmpd="sng">
                          <a:noFill/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/>
          <p:nvPr/>
        </p:nvSpPr>
        <p:spPr>
          <a:xfrm>
            <a:off x="1098199" y="1737007"/>
            <a:ext cx="228035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defTabSz="121920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）解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</a:p>
        </p:txBody>
      </p:sp>
      <p:graphicFrame>
        <p:nvGraphicFramePr>
          <p:cNvPr id="24579" name="对象 24578"/>
          <p:cNvGraphicFramePr>
            <a:graphicFrameLocks noChangeAspect="1"/>
          </p:cNvGraphicFramePr>
          <p:nvPr/>
        </p:nvGraphicFramePr>
        <p:xfrm>
          <a:off x="3025384" y="1721723"/>
          <a:ext cx="4753827" cy="492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09800" imgH="228600" progId="Equation.3">
                  <p:embed/>
                </p:oleObj>
              </mc:Choice>
              <mc:Fallback>
                <p:oleObj r:id="rId2" imgW="2209800" imgH="228600" progId="Equation.3">
                  <p:embed/>
                  <p:pic>
                    <p:nvPicPr>
                      <p:cNvPr id="0" name="对象 245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25384" y="1721723"/>
                        <a:ext cx="4753827" cy="492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/>
          <p:nvPr/>
        </p:nvSpPr>
        <p:spPr>
          <a:xfrm>
            <a:off x="2112313" y="2671646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由读数得</a:t>
            </a:r>
          </a:p>
        </p:txBody>
      </p:sp>
      <p:graphicFrame>
        <p:nvGraphicFramePr>
          <p:cNvPr id="24581" name="对象 24580"/>
          <p:cNvGraphicFramePr>
            <a:graphicFrameLocks noChangeAspect="1"/>
          </p:cNvGraphicFramePr>
          <p:nvPr/>
        </p:nvGraphicFramePr>
        <p:xfrm>
          <a:off x="3667910" y="2639315"/>
          <a:ext cx="4032714" cy="44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814830" imgH="203200" progId="Equation.3">
                  <p:embed/>
                </p:oleObj>
              </mc:Choice>
              <mc:Fallback>
                <p:oleObj r:id="rId4" imgW="1814830" imgH="203200" progId="Equation.3">
                  <p:embed/>
                  <p:pic>
                    <p:nvPicPr>
                      <p:cNvPr id="0" name="对象 2458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7910" y="2639315"/>
                        <a:ext cx="4032714" cy="4426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6"/>
          <p:cNvSpPr/>
          <p:nvPr/>
        </p:nvSpPr>
        <p:spPr>
          <a:xfrm>
            <a:off x="2238377" y="3696902"/>
            <a:ext cx="49244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</a:t>
            </a:r>
          </a:p>
        </p:txBody>
      </p:sp>
      <p:graphicFrame>
        <p:nvGraphicFramePr>
          <p:cNvPr id="24583" name="对象 24582"/>
          <p:cNvGraphicFramePr>
            <a:graphicFrameLocks noChangeAspect="1"/>
          </p:cNvGraphicFramePr>
          <p:nvPr/>
        </p:nvGraphicFramePr>
        <p:xfrm>
          <a:off x="2958426" y="3456495"/>
          <a:ext cx="5900754" cy="92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654300" imgH="419100" progId="Equation.3">
                  <p:embed/>
                </p:oleObj>
              </mc:Choice>
              <mc:Fallback>
                <p:oleObj r:id="rId6" imgW="2654300" imgH="419100" progId="Equation.3">
                  <p:embed/>
                  <p:pic>
                    <p:nvPicPr>
                      <p:cNvPr id="0" name="对象 245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8426" y="3456495"/>
                        <a:ext cx="5900754" cy="92945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8"/>
          <p:cNvSpPr/>
          <p:nvPr/>
        </p:nvSpPr>
        <p:spPr>
          <a:xfrm>
            <a:off x="2112313" y="5023038"/>
            <a:ext cx="1107996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由公式</a:t>
            </a:r>
          </a:p>
        </p:txBody>
      </p:sp>
      <p:graphicFrame>
        <p:nvGraphicFramePr>
          <p:cNvPr id="24585" name="对象 24584"/>
          <p:cNvGraphicFramePr>
            <a:graphicFrameLocks noChangeAspect="1"/>
          </p:cNvGraphicFramePr>
          <p:nvPr/>
        </p:nvGraphicFramePr>
        <p:xfrm>
          <a:off x="3413941" y="4760462"/>
          <a:ext cx="6760236" cy="929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048000" imgH="419100" progId="Equation.3">
                  <p:embed/>
                </p:oleObj>
              </mc:Choice>
              <mc:Fallback>
                <p:oleObj r:id="rId8" imgW="3048000" imgH="419100" progId="Equation.3">
                  <p:embed/>
                  <p:pic>
                    <p:nvPicPr>
                      <p:cNvPr id="0" name="对象 2458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3941" y="4760462"/>
                        <a:ext cx="6760236" cy="92945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199243" y="4561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r="20455"/>
          <a:stretch>
            <a:fillRect/>
          </a:stretch>
        </p:blipFill>
        <p:spPr/>
      </p:pic>
      <p:sp>
        <p:nvSpPr>
          <p:cNvPr id="4" name="Freeform 3"/>
          <p:cNvSpPr/>
          <p:nvPr/>
        </p:nvSpPr>
        <p:spPr>
          <a:xfrm>
            <a:off x="10848653" y="8279"/>
            <a:ext cx="1343347" cy="6841444"/>
          </a:xfrm>
          <a:custGeom>
            <a:avLst/>
            <a:gdLst>
              <a:gd name="connsiteX0" fmla="*/ 1343347 w 1343347"/>
              <a:gd name="connsiteY0" fmla="*/ 0 h 6841444"/>
              <a:gd name="connsiteX1" fmla="*/ 1343347 w 1343347"/>
              <a:gd name="connsiteY1" fmla="*/ 6841444 h 6841444"/>
              <a:gd name="connsiteX2" fmla="*/ 0 w 1343347"/>
              <a:gd name="connsiteY2" fmla="*/ 3420722 h 684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3347" h="6841444">
                <a:moveTo>
                  <a:pt x="1343347" y="0"/>
                </a:moveTo>
                <a:lnTo>
                  <a:pt x="1343347" y="6841444"/>
                </a:lnTo>
                <a:lnTo>
                  <a:pt x="0" y="34207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77800" dist="127000" dir="10800000" algn="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28302" y="2322285"/>
            <a:ext cx="6345850" cy="2779726"/>
            <a:chOff x="6147269" y="2844265"/>
            <a:chExt cx="5112385" cy="2239420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331609"/>
              <a:ext cx="5033250" cy="1752076"/>
              <a:chOff x="-4714868" y="2110674"/>
              <a:chExt cx="5033250" cy="1752076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-4648332" y="3508027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110674"/>
                <a:ext cx="5033250" cy="1048148"/>
                <a:chOff x="-4714868" y="2110674"/>
                <a:chExt cx="5033250" cy="1048148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56267"/>
                  <a:ext cx="5033249" cy="302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chemeClr val="accent4">
                          <a:lumMod val="7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第十三章   光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667968" y="324651"/>
            <a:ext cx="4062342" cy="300975"/>
          </a:xfrm>
          <a:prstGeom prst="rect">
            <a:avLst/>
          </a:prstGeom>
          <a:solidFill>
            <a:srgbClr val="00B05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7169"/>
          <p:cNvGraphicFramePr>
            <a:graphicFrameLocks noChangeAspect="1"/>
          </p:cNvGraphicFramePr>
          <p:nvPr/>
        </p:nvGraphicFramePr>
        <p:xfrm>
          <a:off x="4310743" y="1948326"/>
          <a:ext cx="4581299" cy="126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373600" imgH="9753600" progId="Equation.3">
                  <p:embed/>
                </p:oleObj>
              </mc:Choice>
              <mc:Fallback>
                <p:oleObj name="公式" r:id="rId2" imgW="17373600" imgH="9753600" progId="Equation.3">
                  <p:embed/>
                  <p:pic>
                    <p:nvPicPr>
                      <p:cNvPr id="0" name="对象 716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10743" y="1948326"/>
                        <a:ext cx="4581299" cy="1263235"/>
                      </a:xfrm>
                      <a:prstGeom prst="rect">
                        <a:avLst/>
                      </a:prstGeom>
                      <a:noFill/>
                      <a:ln w="25400" cap="flat" cmpd="sng">
                        <a:noFill/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文本框 7170"/>
          <p:cNvSpPr txBox="1"/>
          <p:nvPr/>
        </p:nvSpPr>
        <p:spPr>
          <a:xfrm>
            <a:off x="660400" y="1173265"/>
            <a:ext cx="80445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相邻两个明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或暗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条纹之间的距离为</a:t>
            </a:r>
          </a:p>
        </p:txBody>
      </p:sp>
      <p:sp>
        <p:nvSpPr>
          <p:cNvPr id="7172" name="文本框 7171"/>
          <p:cNvSpPr txBox="1"/>
          <p:nvPr/>
        </p:nvSpPr>
        <p:spPr>
          <a:xfrm>
            <a:off x="660400" y="3524957"/>
            <a:ext cx="10998495" cy="14632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defTabSz="12192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其中，波长用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表示，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表示两个狭缝之间的距离，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l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为挡板与屏间的距离，根据上面这个公式我们就可以测出波长。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8193"/>
          <p:cNvPicPr>
            <a:picLocks noChangeAspect="1"/>
          </p:cNvPicPr>
          <p:nvPr/>
        </p:nvPicPr>
        <p:blipFill>
          <a:blip r:embed="rId2"/>
          <a:srcRect t="6667" b="63333"/>
          <a:stretch>
            <a:fillRect/>
          </a:stretch>
        </p:blipFill>
        <p:spPr>
          <a:xfrm>
            <a:off x="1815833" y="2680373"/>
            <a:ext cx="8871216" cy="205232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8195" name="组合 8194"/>
          <p:cNvGrpSpPr/>
          <p:nvPr/>
        </p:nvGrpSpPr>
        <p:grpSpPr>
          <a:xfrm>
            <a:off x="5386807" y="1028700"/>
            <a:ext cx="859884" cy="1833785"/>
            <a:chOff x="0" y="0"/>
            <a:chExt cx="543" cy="1158"/>
          </a:xfrm>
        </p:grpSpPr>
        <p:sp>
          <p:nvSpPr>
            <p:cNvPr id="8196" name="直接连接符 8195"/>
            <p:cNvSpPr/>
            <p:nvPr/>
          </p:nvSpPr>
          <p:spPr>
            <a:xfrm flipV="1">
              <a:off x="543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97" name="直接连接符 8196"/>
            <p:cNvSpPr/>
            <p:nvPr/>
          </p:nvSpPr>
          <p:spPr>
            <a:xfrm flipV="1">
              <a:off x="0" y="24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98" name="左右箭头 8197"/>
            <p:cNvSpPr/>
            <p:nvPr/>
          </p:nvSpPr>
          <p:spPr>
            <a:xfrm>
              <a:off x="17" y="527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199" name="文本框 8198"/>
            <p:cNvSpPr txBox="1"/>
            <p:nvPr/>
          </p:nvSpPr>
          <p:spPr>
            <a:xfrm>
              <a:off x="35" y="226"/>
              <a:ext cx="499" cy="25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8200" name="组合 8199"/>
          <p:cNvGrpSpPr/>
          <p:nvPr/>
        </p:nvGrpSpPr>
        <p:grpSpPr>
          <a:xfrm>
            <a:off x="7131912" y="1054037"/>
            <a:ext cx="924811" cy="1795780"/>
            <a:chOff x="0" y="0"/>
            <a:chExt cx="584" cy="1134"/>
          </a:xfrm>
        </p:grpSpPr>
        <p:sp>
          <p:nvSpPr>
            <p:cNvPr id="8201" name="直接连接符 8200"/>
            <p:cNvSpPr/>
            <p:nvPr/>
          </p:nvSpPr>
          <p:spPr>
            <a:xfrm flipV="1">
              <a:off x="0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2" name="直接连接符 8201"/>
            <p:cNvSpPr/>
            <p:nvPr/>
          </p:nvSpPr>
          <p:spPr>
            <a:xfrm flipV="1">
              <a:off x="568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3" name="左右箭头 8202"/>
            <p:cNvSpPr/>
            <p:nvPr/>
          </p:nvSpPr>
          <p:spPr>
            <a:xfrm>
              <a:off x="34" y="470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defTabSz="1219200"/>
              <a:endParaRPr lang="zh-CN" altLang="en-US" sz="135" b="1" kern="0" dirty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204" name="文本框 8203"/>
            <p:cNvSpPr txBox="1"/>
            <p:nvPr/>
          </p:nvSpPr>
          <p:spPr>
            <a:xfrm>
              <a:off x="85" y="152"/>
              <a:ext cx="499" cy="25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8205" name="组合 8204"/>
          <p:cNvGrpSpPr/>
          <p:nvPr/>
        </p:nvGrpSpPr>
        <p:grpSpPr>
          <a:xfrm>
            <a:off x="3640120" y="1052453"/>
            <a:ext cx="869385" cy="1810032"/>
            <a:chOff x="0" y="0"/>
            <a:chExt cx="549" cy="1143"/>
          </a:xfrm>
        </p:grpSpPr>
        <p:sp>
          <p:nvSpPr>
            <p:cNvPr id="8206" name="直接连接符 8205"/>
            <p:cNvSpPr/>
            <p:nvPr/>
          </p:nvSpPr>
          <p:spPr>
            <a:xfrm flipV="1">
              <a:off x="543" y="9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7" name="直接连接符 8206"/>
            <p:cNvSpPr/>
            <p:nvPr/>
          </p:nvSpPr>
          <p:spPr>
            <a:xfrm flipV="1">
              <a:off x="0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8" name="左右箭头 8207"/>
            <p:cNvSpPr/>
            <p:nvPr/>
          </p:nvSpPr>
          <p:spPr>
            <a:xfrm>
              <a:off x="4" y="484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209" name="文本框 8208"/>
            <p:cNvSpPr txBox="1"/>
            <p:nvPr/>
          </p:nvSpPr>
          <p:spPr>
            <a:xfrm>
              <a:off x="50" y="211"/>
              <a:ext cx="499" cy="25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8210" name="组合 8209"/>
          <p:cNvGrpSpPr/>
          <p:nvPr/>
        </p:nvGrpSpPr>
        <p:grpSpPr>
          <a:xfrm>
            <a:off x="5838128" y="4187942"/>
            <a:ext cx="872552" cy="1821117"/>
            <a:chOff x="0" y="0"/>
            <a:chExt cx="551" cy="1150"/>
          </a:xfrm>
        </p:grpSpPr>
        <p:sp>
          <p:nvSpPr>
            <p:cNvPr id="8211" name="直接连接符 8210"/>
            <p:cNvSpPr/>
            <p:nvPr/>
          </p:nvSpPr>
          <p:spPr>
            <a:xfrm flipV="1">
              <a:off x="0" y="16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2" name="直接连接符 8211"/>
            <p:cNvSpPr/>
            <p:nvPr/>
          </p:nvSpPr>
          <p:spPr>
            <a:xfrm flipV="1">
              <a:off x="551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3" name="左右箭头 8212"/>
            <p:cNvSpPr/>
            <p:nvPr/>
          </p:nvSpPr>
          <p:spPr>
            <a:xfrm>
              <a:off x="33" y="618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214" name="文本框 8213"/>
            <p:cNvSpPr txBox="1"/>
            <p:nvPr/>
          </p:nvSpPr>
          <p:spPr>
            <a:xfrm>
              <a:off x="51" y="753"/>
              <a:ext cx="499" cy="25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8215" name="组合 8214"/>
          <p:cNvGrpSpPr/>
          <p:nvPr/>
        </p:nvGrpSpPr>
        <p:grpSpPr>
          <a:xfrm>
            <a:off x="4085104" y="4233865"/>
            <a:ext cx="897891" cy="1808448"/>
            <a:chOff x="0" y="0"/>
            <a:chExt cx="567" cy="1142"/>
          </a:xfrm>
        </p:grpSpPr>
        <p:sp>
          <p:nvSpPr>
            <p:cNvPr id="8216" name="直接连接符 8215"/>
            <p:cNvSpPr/>
            <p:nvPr/>
          </p:nvSpPr>
          <p:spPr>
            <a:xfrm flipV="1">
              <a:off x="551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7" name="左右箭头 8216"/>
            <p:cNvSpPr/>
            <p:nvPr/>
          </p:nvSpPr>
          <p:spPr>
            <a:xfrm>
              <a:off x="41" y="346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218" name="文本框 8217"/>
            <p:cNvSpPr txBox="1"/>
            <p:nvPr/>
          </p:nvSpPr>
          <p:spPr>
            <a:xfrm>
              <a:off x="68" y="506"/>
              <a:ext cx="499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  <p:sp>
          <p:nvSpPr>
            <p:cNvPr id="8219" name="直接连接符 8218"/>
            <p:cNvSpPr/>
            <p:nvPr/>
          </p:nvSpPr>
          <p:spPr>
            <a:xfrm flipV="1">
              <a:off x="0" y="8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20" name="组合 8219"/>
          <p:cNvGrpSpPr/>
          <p:nvPr/>
        </p:nvGrpSpPr>
        <p:grpSpPr>
          <a:xfrm>
            <a:off x="7564231" y="4181607"/>
            <a:ext cx="872552" cy="1810032"/>
            <a:chOff x="0" y="0"/>
            <a:chExt cx="551" cy="1143"/>
          </a:xfrm>
        </p:grpSpPr>
        <p:sp>
          <p:nvSpPr>
            <p:cNvPr id="8221" name="直接连接符 8220"/>
            <p:cNvSpPr/>
            <p:nvPr/>
          </p:nvSpPr>
          <p:spPr>
            <a:xfrm flipV="1">
              <a:off x="0" y="0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2" name="左右箭头 8221"/>
            <p:cNvSpPr/>
            <p:nvPr/>
          </p:nvSpPr>
          <p:spPr>
            <a:xfrm>
              <a:off x="21" y="363"/>
              <a:ext cx="499" cy="136"/>
            </a:xfrm>
            <a:prstGeom prst="leftRightArrow">
              <a:avLst>
                <a:gd name="adj1" fmla="val 50000"/>
                <a:gd name="adj2" fmla="val 73382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8223" name="文本框 8222"/>
            <p:cNvSpPr txBox="1"/>
            <p:nvPr/>
          </p:nvSpPr>
          <p:spPr>
            <a:xfrm>
              <a:off x="40" y="531"/>
              <a:ext cx="499" cy="25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en-US" altLang="zh-CN" sz="1995" b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Δ</a:t>
              </a:r>
              <a:r>
                <a:rPr lang="en-US" altLang="zh-CN" sz="1995" b="1" i="1" kern="0" dirty="0">
                  <a:solidFill>
                    <a:srgbClr val="E519E3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X</a:t>
              </a:r>
            </a:p>
          </p:txBody>
        </p:sp>
        <p:sp>
          <p:nvSpPr>
            <p:cNvPr id="8224" name="直接连接符 8223"/>
            <p:cNvSpPr/>
            <p:nvPr/>
          </p:nvSpPr>
          <p:spPr>
            <a:xfrm flipV="1">
              <a:off x="551" y="9"/>
              <a:ext cx="0" cy="113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rcRect t="6667" b="63333"/>
          <a:stretch>
            <a:fillRect/>
          </a:stretch>
        </p:blipFill>
        <p:spPr>
          <a:xfrm>
            <a:off x="2593672" y="2996237"/>
            <a:ext cx="6653412" cy="1539240"/>
          </a:xfrm>
          <a:prstGeom prst="rect">
            <a:avLst/>
          </a:prstGeom>
          <a:noFill/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33" name="组合 32"/>
          <p:cNvGrpSpPr/>
          <p:nvPr/>
        </p:nvGrpSpPr>
        <p:grpSpPr>
          <a:xfrm>
            <a:off x="5691155" y="1230148"/>
            <a:ext cx="431130" cy="2011939"/>
            <a:chOff x="0" y="0"/>
            <a:chExt cx="363" cy="1507"/>
          </a:xfrm>
        </p:grpSpPr>
        <p:sp>
          <p:nvSpPr>
            <p:cNvPr id="34" name="文本框 33"/>
            <p:cNvSpPr txBox="1"/>
            <p:nvPr/>
          </p:nvSpPr>
          <p:spPr>
            <a:xfrm>
              <a:off x="0" y="0"/>
              <a:ext cx="363" cy="1036"/>
            </a:xfrm>
            <a:prstGeom prst="rect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中间亮纹</a:t>
              </a:r>
            </a:p>
          </p:txBody>
        </p:sp>
        <p:sp>
          <p:nvSpPr>
            <p:cNvPr id="35" name="直接连接符 34"/>
            <p:cNvSpPr/>
            <p:nvPr/>
          </p:nvSpPr>
          <p:spPr>
            <a:xfrm>
              <a:off x="182" y="1144"/>
              <a:ext cx="0" cy="363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4374013" y="1126820"/>
            <a:ext cx="431129" cy="170688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第二条亮纹</a:t>
            </a:r>
          </a:p>
        </p:txBody>
      </p:sp>
      <p:sp>
        <p:nvSpPr>
          <p:cNvPr id="37" name="直接连接符 36"/>
          <p:cNvSpPr/>
          <p:nvPr/>
        </p:nvSpPr>
        <p:spPr>
          <a:xfrm>
            <a:off x="4613925" y="2812145"/>
            <a:ext cx="0" cy="43113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5043867" y="1126820"/>
            <a:ext cx="431129" cy="170688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第一条亮纹</a:t>
            </a:r>
          </a:p>
        </p:txBody>
      </p:sp>
      <p:sp>
        <p:nvSpPr>
          <p:cNvPr id="39" name="直接连接符 38"/>
          <p:cNvSpPr/>
          <p:nvPr/>
        </p:nvSpPr>
        <p:spPr>
          <a:xfrm>
            <a:off x="5261213" y="2810958"/>
            <a:ext cx="0" cy="431129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5368105" y="4158980"/>
            <a:ext cx="431130" cy="1960868"/>
            <a:chOff x="0" y="0"/>
            <a:chExt cx="363" cy="1651"/>
          </a:xfrm>
        </p:grpSpPr>
        <p:sp>
          <p:nvSpPr>
            <p:cNvPr id="41" name="文本框 40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第一条暗纹</a:t>
              </a:r>
            </a:p>
          </p:txBody>
        </p:sp>
        <p:sp>
          <p:nvSpPr>
            <p:cNvPr id="42" name="直接连接符 41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023707" y="4173232"/>
            <a:ext cx="431130" cy="1960868"/>
            <a:chOff x="0" y="0"/>
            <a:chExt cx="363" cy="1651"/>
          </a:xfrm>
        </p:grpSpPr>
        <p:sp>
          <p:nvSpPr>
            <p:cNvPr id="44" name="文本框 43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第一条暗纹</a:t>
              </a:r>
            </a:p>
          </p:txBody>
        </p:sp>
        <p:sp>
          <p:nvSpPr>
            <p:cNvPr id="45" name="直接连接符 44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07814" y="4144728"/>
            <a:ext cx="431130" cy="1960868"/>
            <a:chOff x="0" y="0"/>
            <a:chExt cx="363" cy="1651"/>
          </a:xfrm>
        </p:grpSpPr>
        <p:sp>
          <p:nvSpPr>
            <p:cNvPr id="47" name="文本框 46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第二条暗纹</a:t>
              </a:r>
            </a:p>
          </p:txBody>
        </p:sp>
        <p:sp>
          <p:nvSpPr>
            <p:cNvPr id="48" name="直接连接符 47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362229" y="4144728"/>
            <a:ext cx="431129" cy="1960868"/>
            <a:chOff x="0" y="0"/>
            <a:chExt cx="363" cy="1651"/>
          </a:xfrm>
        </p:grpSpPr>
        <p:sp>
          <p:nvSpPr>
            <p:cNvPr id="50" name="文本框 49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第三条暗纹</a:t>
              </a:r>
            </a:p>
          </p:txBody>
        </p:sp>
        <p:sp>
          <p:nvSpPr>
            <p:cNvPr id="51" name="直接连接符 50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733881" y="4158980"/>
            <a:ext cx="431130" cy="1960868"/>
            <a:chOff x="0" y="0"/>
            <a:chExt cx="363" cy="1651"/>
          </a:xfrm>
        </p:grpSpPr>
        <p:sp>
          <p:nvSpPr>
            <p:cNvPr id="53" name="文本框 52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第二条暗纹</a:t>
              </a:r>
            </a:p>
          </p:txBody>
        </p:sp>
        <p:sp>
          <p:nvSpPr>
            <p:cNvPr id="54" name="直接连接符 53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069965" y="4158980"/>
            <a:ext cx="431129" cy="1960868"/>
            <a:chOff x="0" y="0"/>
            <a:chExt cx="363" cy="1651"/>
          </a:xfrm>
        </p:grpSpPr>
        <p:sp>
          <p:nvSpPr>
            <p:cNvPr id="56" name="文本框 55"/>
            <p:cNvSpPr txBox="1"/>
            <p:nvPr/>
          </p:nvSpPr>
          <p:spPr>
            <a:xfrm>
              <a:off x="0" y="408"/>
              <a:ext cx="363" cy="1243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795" dirty="0"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第三条暗纹</a:t>
              </a:r>
            </a:p>
          </p:txBody>
        </p:sp>
        <p:sp>
          <p:nvSpPr>
            <p:cNvPr id="57" name="直接连接符 56"/>
            <p:cNvSpPr/>
            <p:nvPr/>
          </p:nvSpPr>
          <p:spPr>
            <a:xfrm flipV="1">
              <a:off x="182" y="0"/>
              <a:ext cx="0" cy="408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6391890" y="1141072"/>
            <a:ext cx="431130" cy="170688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第一条亮纹</a:t>
            </a:r>
          </a:p>
        </p:txBody>
      </p:sp>
      <p:sp>
        <p:nvSpPr>
          <p:cNvPr id="59" name="直接连接符 58"/>
          <p:cNvSpPr/>
          <p:nvPr/>
        </p:nvSpPr>
        <p:spPr>
          <a:xfrm>
            <a:off x="6608048" y="2810958"/>
            <a:ext cx="0" cy="431129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7013049" y="1118506"/>
            <a:ext cx="431129" cy="170688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95" dirty="0"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第二条亮纹</a:t>
            </a:r>
          </a:p>
        </p:txBody>
      </p:sp>
      <p:sp>
        <p:nvSpPr>
          <p:cNvPr id="61" name="直接连接符 60"/>
          <p:cNvSpPr/>
          <p:nvPr/>
        </p:nvSpPr>
        <p:spPr>
          <a:xfrm>
            <a:off x="7252962" y="2803832"/>
            <a:ext cx="0" cy="431129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38" grpId="0" bldLvl="0" animBg="1"/>
      <p:bldP spid="58" grpId="0" bldLvl="0" animBg="1"/>
      <p:bldP spid="6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组合 10243"/>
          <p:cNvGrpSpPr/>
          <p:nvPr/>
        </p:nvGrpSpPr>
        <p:grpSpPr>
          <a:xfrm>
            <a:off x="660400" y="1371348"/>
            <a:ext cx="10473934" cy="3970583"/>
            <a:chOff x="-1169" y="-527"/>
            <a:chExt cx="16534" cy="6268"/>
          </a:xfrm>
        </p:grpSpPr>
        <p:sp>
          <p:nvSpPr>
            <p:cNvPr id="10245" name="文本框 10244"/>
            <p:cNvSpPr txBox="1"/>
            <p:nvPr/>
          </p:nvSpPr>
          <p:spPr>
            <a:xfrm>
              <a:off x="-1169" y="-527"/>
              <a:ext cx="16534" cy="6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我们知道太阳光包含了七种色光，赤、橙、黄、绿、青、蓝、紫。他们的频率是依次增大的,根据公式：</a:t>
              </a:r>
            </a:p>
            <a:p>
              <a:pPr defTabSz="1219200">
                <a:lnSpc>
                  <a:spcPct val="150000"/>
                </a:lnSpc>
              </a:pPr>
              <a:endPara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50000"/>
                </a:lnSpc>
              </a:pPr>
              <a:endPara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50000"/>
                </a:lnSpc>
              </a:pPr>
              <a:endPara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50000"/>
                </a:lnSpc>
              </a:pPr>
              <a:endPara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50000"/>
                </a:lnSpc>
              </a:pPr>
              <a:r>
                <a: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那一种光干涉后的条纹间距最大，那一种光干涉后的条纹间距最小。</a:t>
              </a:r>
            </a:p>
          </p:txBody>
        </p:sp>
        <p:graphicFrame>
          <p:nvGraphicFramePr>
            <p:cNvPr id="10246" name="对象 10245"/>
            <p:cNvGraphicFramePr>
              <a:graphicFrameLocks noChangeAspect="1"/>
            </p:cNvGraphicFramePr>
            <p:nvPr/>
          </p:nvGraphicFramePr>
          <p:xfrm>
            <a:off x="4721" y="1475"/>
            <a:ext cx="4755" cy="1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597535" imgH="393700" progId="Equation.3">
                    <p:embed/>
                  </p:oleObj>
                </mc:Choice>
                <mc:Fallback>
                  <p:oleObj r:id="rId2" imgW="597535" imgH="393700" progId="Equation.3">
                    <p:embed/>
                    <p:pic>
                      <p:nvPicPr>
                        <p:cNvPr id="0" name="对象 1024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721" y="1475"/>
                          <a:ext cx="4755" cy="1831"/>
                        </a:xfrm>
                        <a:prstGeom prst="rect">
                          <a:avLst/>
                        </a:prstGeom>
                        <a:noFill/>
                        <a:ln w="25400" cap="flat" cmpd="sng">
                          <a:noFill/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文本框 34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555052" y="1212187"/>
            <a:ext cx="6259893" cy="51687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lnSpc>
                <a:spcPct val="125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红光的条纹间距最大，紫光的最小。 </a:t>
            </a:r>
          </a:p>
        </p:txBody>
      </p:sp>
      <p:grpSp>
        <p:nvGrpSpPr>
          <p:cNvPr id="11267" name="组合 11266"/>
          <p:cNvGrpSpPr/>
          <p:nvPr/>
        </p:nvGrpSpPr>
        <p:grpSpPr>
          <a:xfrm>
            <a:off x="6251984" y="1772581"/>
            <a:ext cx="2784161" cy="1967709"/>
            <a:chOff x="0" y="0"/>
            <a:chExt cx="2370" cy="1675"/>
          </a:xfrm>
        </p:grpSpPr>
        <p:grpSp>
          <p:nvGrpSpPr>
            <p:cNvPr id="11268" name="组合 11267"/>
            <p:cNvGrpSpPr/>
            <p:nvPr/>
          </p:nvGrpSpPr>
          <p:grpSpPr>
            <a:xfrm>
              <a:off x="0" y="0"/>
              <a:ext cx="2361" cy="391"/>
              <a:chOff x="0" y="0"/>
              <a:chExt cx="1185" cy="415"/>
            </a:xfrm>
          </p:grpSpPr>
          <p:grpSp>
            <p:nvGrpSpPr>
              <p:cNvPr id="11269" name="组合 11268"/>
              <p:cNvGrpSpPr/>
              <p:nvPr/>
            </p:nvGrpSpPr>
            <p:grpSpPr>
              <a:xfrm>
                <a:off x="0" y="0"/>
                <a:ext cx="593" cy="415"/>
                <a:chOff x="0" y="0"/>
                <a:chExt cx="450" cy="714"/>
              </a:xfrm>
            </p:grpSpPr>
            <p:sp>
              <p:nvSpPr>
                <p:cNvPr id="11270" name="矩形 11269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71" name="矩形 11270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72" name="组合 11271"/>
              <p:cNvGrpSpPr/>
              <p:nvPr/>
            </p:nvGrpSpPr>
            <p:grpSpPr>
              <a:xfrm>
                <a:off x="593" y="0"/>
                <a:ext cx="592" cy="415"/>
                <a:chOff x="0" y="0"/>
                <a:chExt cx="450" cy="714"/>
              </a:xfrm>
            </p:grpSpPr>
            <p:sp>
              <p:nvSpPr>
                <p:cNvPr id="11273" name="矩形 11272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74" name="矩形 11273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1275" name="组合 11274"/>
            <p:cNvGrpSpPr/>
            <p:nvPr/>
          </p:nvGrpSpPr>
          <p:grpSpPr>
            <a:xfrm>
              <a:off x="0" y="612"/>
              <a:ext cx="2366" cy="415"/>
              <a:chOff x="0" y="0"/>
              <a:chExt cx="1778" cy="415"/>
            </a:xfrm>
          </p:grpSpPr>
          <p:grpSp>
            <p:nvGrpSpPr>
              <p:cNvPr id="11276" name="组合 11275"/>
              <p:cNvGrpSpPr/>
              <p:nvPr/>
            </p:nvGrpSpPr>
            <p:grpSpPr>
              <a:xfrm>
                <a:off x="0" y="0"/>
                <a:ext cx="593" cy="415"/>
                <a:chOff x="0" y="0"/>
                <a:chExt cx="450" cy="714"/>
              </a:xfrm>
            </p:grpSpPr>
            <p:sp>
              <p:nvSpPr>
                <p:cNvPr id="11277" name="矩形 11276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78" name="矩形 11277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79" name="组合 11278"/>
              <p:cNvGrpSpPr/>
              <p:nvPr/>
            </p:nvGrpSpPr>
            <p:grpSpPr>
              <a:xfrm>
                <a:off x="593" y="0"/>
                <a:ext cx="592" cy="415"/>
                <a:chOff x="0" y="0"/>
                <a:chExt cx="450" cy="714"/>
              </a:xfrm>
            </p:grpSpPr>
            <p:sp>
              <p:nvSpPr>
                <p:cNvPr id="11280" name="矩形 11279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81" name="矩形 11280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82" name="组合 11281"/>
              <p:cNvGrpSpPr/>
              <p:nvPr/>
            </p:nvGrpSpPr>
            <p:grpSpPr>
              <a:xfrm>
                <a:off x="1185" y="0"/>
                <a:ext cx="593" cy="415"/>
                <a:chOff x="0" y="0"/>
                <a:chExt cx="450" cy="714"/>
              </a:xfrm>
            </p:grpSpPr>
            <p:sp>
              <p:nvSpPr>
                <p:cNvPr id="11283" name="矩形 11282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84" name="矩形 11283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0000FF"/>
                    </a:gs>
                    <a:gs pos="50000">
                      <a:schemeClr val="tx1"/>
                    </a:gs>
                    <a:gs pos="100000">
                      <a:srgbClr val="0000FF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1285" name="组合 11284"/>
            <p:cNvGrpSpPr/>
            <p:nvPr/>
          </p:nvGrpSpPr>
          <p:grpSpPr>
            <a:xfrm>
              <a:off x="0" y="1260"/>
              <a:ext cx="2370" cy="415"/>
              <a:chOff x="0" y="0"/>
              <a:chExt cx="1800" cy="714"/>
            </a:xfrm>
          </p:grpSpPr>
          <p:grpSp>
            <p:nvGrpSpPr>
              <p:cNvPr id="11286" name="组合 11285"/>
              <p:cNvGrpSpPr/>
              <p:nvPr/>
            </p:nvGrpSpPr>
            <p:grpSpPr>
              <a:xfrm>
                <a:off x="0" y="0"/>
                <a:ext cx="450" cy="714"/>
                <a:chOff x="0" y="0"/>
                <a:chExt cx="450" cy="714"/>
              </a:xfrm>
            </p:grpSpPr>
            <p:sp>
              <p:nvSpPr>
                <p:cNvPr id="11287" name="矩形 11286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88" name="矩形 11287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89" name="组合 11288"/>
              <p:cNvGrpSpPr/>
              <p:nvPr/>
            </p:nvGrpSpPr>
            <p:grpSpPr>
              <a:xfrm>
                <a:off x="450" y="0"/>
                <a:ext cx="450" cy="714"/>
                <a:chOff x="0" y="0"/>
                <a:chExt cx="450" cy="714"/>
              </a:xfrm>
            </p:grpSpPr>
            <p:sp>
              <p:nvSpPr>
                <p:cNvPr id="11290" name="矩形 11289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91" name="矩形 11290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92" name="组合 11291"/>
              <p:cNvGrpSpPr/>
              <p:nvPr/>
            </p:nvGrpSpPr>
            <p:grpSpPr>
              <a:xfrm>
                <a:off x="900" y="0"/>
                <a:ext cx="450" cy="714"/>
                <a:chOff x="0" y="0"/>
                <a:chExt cx="450" cy="714"/>
              </a:xfrm>
            </p:grpSpPr>
            <p:sp>
              <p:nvSpPr>
                <p:cNvPr id="11293" name="矩形 11292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94" name="矩形 11293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295" name="组合 11294"/>
              <p:cNvGrpSpPr/>
              <p:nvPr/>
            </p:nvGrpSpPr>
            <p:grpSpPr>
              <a:xfrm>
                <a:off x="1350" y="0"/>
                <a:ext cx="450" cy="714"/>
                <a:chOff x="0" y="0"/>
                <a:chExt cx="450" cy="714"/>
              </a:xfrm>
            </p:grpSpPr>
            <p:sp>
              <p:nvSpPr>
                <p:cNvPr id="11296" name="矩形 11295"/>
                <p:cNvSpPr/>
                <p:nvPr/>
              </p:nvSpPr>
              <p:spPr>
                <a:xfrm>
                  <a:off x="0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97" name="矩形 11296"/>
                <p:cNvSpPr/>
                <p:nvPr/>
              </p:nvSpPr>
              <p:spPr>
                <a:xfrm>
                  <a:off x="225" y="0"/>
                  <a:ext cx="225" cy="71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00CC"/>
                    </a:gs>
                    <a:gs pos="50000">
                      <a:schemeClr val="tx1"/>
                    </a:gs>
                    <a:gs pos="100000">
                      <a:srgbClr val="CC00CC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1298" name="矩形 11297"/>
          <p:cNvSpPr/>
          <p:nvPr/>
        </p:nvSpPr>
        <p:spPr>
          <a:xfrm>
            <a:off x="704740" y="4014007"/>
            <a:ext cx="661303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、红光的波长最长，紫光的波长最短。 </a:t>
            </a:r>
          </a:p>
        </p:txBody>
      </p:sp>
      <p:sp>
        <p:nvSpPr>
          <p:cNvPr id="11299" name="矩形 11298"/>
          <p:cNvSpPr/>
          <p:nvPr/>
        </p:nvSpPr>
        <p:spPr>
          <a:xfrm>
            <a:off x="660400" y="4732952"/>
            <a:ext cx="816652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、波长越长，频率越小，波长越短，频率越大。</a:t>
            </a:r>
          </a:p>
        </p:txBody>
      </p:sp>
      <p:sp>
        <p:nvSpPr>
          <p:cNvPr id="11300" name="矩形 11299"/>
          <p:cNvSpPr/>
          <p:nvPr/>
        </p:nvSpPr>
        <p:spPr>
          <a:xfrm>
            <a:off x="688903" y="5508906"/>
            <a:ext cx="461772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3、光的颜色由频率决定。 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一、实验原理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8" grpId="0"/>
      <p:bldP spid="11299" grpId="0"/>
      <p:bldP spid="11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图片 12290" descr="用双缝干涉测量光的波长（流畅）[2620130521335GMT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920" y="1882311"/>
            <a:ext cx="9050160" cy="36691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二、实验器材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占位符 13313"/>
          <p:cNvSpPr>
            <a:spLocks noGrp="1"/>
          </p:cNvSpPr>
          <p:nvPr>
            <p:ph type="body" idx="4294967295"/>
          </p:nvPr>
        </p:nvSpPr>
        <p:spPr>
          <a:xfrm>
            <a:off x="657678" y="1464128"/>
            <a:ext cx="10861222" cy="5889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、安装双缝干涉仪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、单缝到双缝的距离为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5-10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cm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、通过目镜，可看见白光的双缝干涉条纹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、放红光虑光片，观测红光的双缝干涉条纹，调节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比较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△x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的变化换绿色虑光片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、测量出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条亮条纹间距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6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、察看说明书，得出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lang="en-US" altLang="zh-CN" sz="2400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L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7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、代入公式，求出波长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99243" y="45618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三、实验步骤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1387</Words>
  <Application>Microsoft Office PowerPoint</Application>
  <PresentationFormat>宽屏</PresentationFormat>
  <Paragraphs>169</Paragraphs>
  <Slides>21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FandolFang R</vt:lpstr>
      <vt:lpstr>思源黑体 CN Heavy</vt:lpstr>
      <vt:lpstr>思源黑体 CN Light</vt:lpstr>
      <vt:lpstr>Arial</vt:lpstr>
      <vt:lpstr>Calibri</vt:lpstr>
      <vt:lpstr>Calibri Light</vt:lpstr>
      <vt:lpstr>办公资源网：www.bangongziyuan.com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测量结果求波长：</vt:lpstr>
      <vt:lpstr>PowerPoint 演示文稿</vt:lpstr>
      <vt:lpstr>PowerPoint 演示文稿</vt:lpstr>
      <vt:lpstr>PowerPoint 演示文稿</vt:lpstr>
      <vt:lpstr>【例3】、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2020-05-28T02:01:27Z</dcterms:created>
  <dcterms:modified xsi:type="dcterms:W3CDTF">2021-01-09T09:38:50Z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