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65" r:id="rId2"/>
    <p:sldId id="269" r:id="rId3"/>
    <p:sldId id="270" r:id="rId4"/>
    <p:sldId id="271" r:id="rId5"/>
    <p:sldId id="272" r:id="rId6"/>
    <p:sldId id="273" r:id="rId7"/>
    <p:sldId id="274" r:id="rId8"/>
    <p:sldId id="275" r:id="rId9"/>
    <p:sldId id="276" r:id="rId10"/>
    <p:sldId id="277" r:id="rId11"/>
    <p:sldId id="278" r:id="rId12"/>
    <p:sldId id="279" r:id="rId13"/>
    <p:sldId id="280" r:id="rId14"/>
    <p:sldId id="281" r:id="rId15"/>
    <p:sldId id="282" r:id="rId16"/>
    <p:sldId id="283" r:id="rId17"/>
    <p:sldId id="284" r:id="rId18"/>
    <p:sldId id="285" r:id="rId19"/>
    <p:sldId id="286" r:id="rId20"/>
    <p:sldId id="287" r:id="rId21"/>
    <p:sldId id="289" r:id="rId22"/>
    <p:sldId id="288" r:id="rId23"/>
    <p:sldId id="266" r:id="rId24"/>
  </p:sldIdLst>
  <p:sldSz cx="12192000" cy="6858000"/>
  <p:notesSz cx="6858000" cy="9144000"/>
  <p:custDataLst>
    <p:tags r:id="rId2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416">
          <p15:clr>
            <a:srgbClr val="A4A3A4"/>
          </p15:clr>
        </p15:guide>
        <p15:guide id="2" pos="7242">
          <p15:clr>
            <a:srgbClr val="A4A3A4"/>
          </p15:clr>
        </p15:guide>
        <p15:guide id="3" orient="horz" pos="640">
          <p15:clr>
            <a:srgbClr val="A4A3A4"/>
          </p15:clr>
        </p15:guide>
        <p15:guide id="4" orient="horz" pos="754">
          <p15:clr>
            <a:srgbClr val="A4A3A4"/>
          </p15:clr>
        </p15:guide>
        <p15:guide id="5" orient="horz" pos="3929">
          <p15:clr>
            <a:srgbClr val="A4A3A4"/>
          </p15:clr>
        </p15:guide>
        <p15:guide id="6" orient="horz" pos="386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747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66" d="100"/>
          <a:sy n="66" d="100"/>
        </p:scale>
        <p:origin x="2172" y="882"/>
      </p:cViewPr>
      <p:guideLst>
        <p:guide pos="416"/>
        <p:guide pos="7242"/>
        <p:guide orient="horz" pos="640"/>
        <p:guide orient="horz" pos="754"/>
        <p:guide orient="horz" pos="3929"/>
        <p:guide orient="horz" pos="386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8" d="100"/>
          <a:sy n="78" d="100"/>
        </p:scale>
        <p:origin x="3966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 dirty="0">
              <a:latin typeface="FandolFang R" panose="00000500000000000000" pitchFamily="50" charset="-122"/>
              <a:ea typeface="FandolFang R" panose="00000500000000000000" pitchFamily="50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0D6D42-B859-4DB5-B742-A8C8E7C63B16}" type="datetimeFigureOut">
              <a:rPr lang="zh-CN" altLang="en-US" smtClean="0">
                <a:latin typeface="FandolFang R" panose="00000500000000000000" pitchFamily="50" charset="-122"/>
                <a:ea typeface="FandolFang R" panose="00000500000000000000" pitchFamily="50" charset="-122"/>
              </a:rPr>
              <a:t>2021/1/9</a:t>
            </a:fld>
            <a:endParaRPr lang="zh-CN" altLang="en-US" dirty="0">
              <a:latin typeface="FandolFang R" panose="00000500000000000000" pitchFamily="50" charset="-122"/>
              <a:ea typeface="FandolFang R" panose="00000500000000000000" pitchFamily="50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 dirty="0">
              <a:latin typeface="FandolFang R" panose="00000500000000000000" pitchFamily="50" charset="-122"/>
              <a:ea typeface="FandolFang R" panose="00000500000000000000" pitchFamily="50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578B7A-B6D2-40E9-8DFF-24A828EF359C}" type="slidenum">
              <a:rPr lang="zh-CN" altLang="en-US" smtClean="0">
                <a:latin typeface="FandolFang R" panose="00000500000000000000" pitchFamily="50" charset="-122"/>
                <a:ea typeface="FandolFang R" panose="00000500000000000000" pitchFamily="50" charset="-122"/>
              </a:rPr>
              <a:t>‹#›</a:t>
            </a:fld>
            <a:endParaRPr lang="zh-CN" altLang="en-US" dirty="0">
              <a:latin typeface="FandolFang R" panose="00000500000000000000" pitchFamily="50" charset="-122"/>
              <a:ea typeface="FandolFang R" panose="00000500000000000000" pitchFamily="50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884D8C14-6AEC-47C8-B1DC-8C4E1CBCE8F2}" type="datetimeFigureOut">
              <a:rPr lang="zh-CN" altLang="en-US" smtClean="0"/>
              <a:t>2021/1/9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7777A6C3-66B7-4652-BBDC-0DA06DA7886B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77A6C3-66B7-4652-BBDC-0DA06DA7886B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幻灯片图像占位符 52225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24578" name="文本占位符 52226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lIns="91440" tIns="45720" rIns="91440" bIns="45720" anchor="t"/>
          <a:lstStyle/>
          <a:p>
            <a:pPr lvl="0"/>
            <a:endParaRPr lang="zh-CN" alt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幻灯片图像占位符 53249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26626" name="文本占位符 53250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lIns="91440" tIns="45720" rIns="91440" bIns="45720" anchor="t"/>
          <a:lstStyle/>
          <a:p>
            <a:pPr lvl="0"/>
            <a:endParaRPr lang="zh-CN" alt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幻灯片图像占位符 55297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0722" name="文本占位符 55298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lIns="91440" tIns="45720" rIns="91440" bIns="45720" anchor="t"/>
          <a:lstStyle/>
          <a:p>
            <a:pPr lvl="0"/>
            <a:endParaRPr lang="zh-CN" alt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幻灯片图像占位符 5632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2770" name="文本占位符 5632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lIns="91440" tIns="45720" rIns="91440" bIns="45720" anchor="t"/>
          <a:lstStyle/>
          <a:p>
            <a:pPr lvl="0"/>
            <a:endParaRPr lang="zh-CN" alt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幻灯片图像占位符 57345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4818" name="文本占位符 57346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lIns="91440" tIns="45720" rIns="91440" bIns="45720" anchor="t"/>
          <a:lstStyle/>
          <a:p>
            <a:pPr lvl="0"/>
            <a:endParaRPr lang="zh-CN" alt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幻灯片图像占位符 58369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6866" name="文本占位符 58370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lIns="91440" tIns="45720" rIns="91440" bIns="45720" anchor="t"/>
          <a:lstStyle/>
          <a:p>
            <a:pPr lvl="0"/>
            <a:endParaRPr lang="zh-CN" alt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幻灯片图像占位符 59393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8914" name="文本占位符 59394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lIns="91440" tIns="45720" rIns="91440" bIns="45720" anchor="t"/>
          <a:lstStyle/>
          <a:p>
            <a:pPr lvl="0"/>
            <a:endParaRPr lang="zh-CN" alt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幻灯片图像占位符 60417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>
            <a:solidFill>
              <a:srgbClr val="000000"/>
            </a:solidFill>
            <a:miter/>
          </a:ln>
        </p:spPr>
      </p:sp>
      <p:sp>
        <p:nvSpPr>
          <p:cNvPr id="40962" name="文本占位符 60418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lIns="91440" tIns="45720" rIns="91440" bIns="45720" anchor="t"/>
          <a:lstStyle/>
          <a:p>
            <a:pPr lvl="0"/>
            <a:endParaRPr lang="zh-CN" alt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幻灯片图像占位符 6144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>
            <a:solidFill>
              <a:srgbClr val="000000"/>
            </a:solidFill>
            <a:miter/>
          </a:ln>
        </p:spPr>
      </p:sp>
      <p:sp>
        <p:nvSpPr>
          <p:cNvPr id="43010" name="文本占位符 6144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lIns="91440" tIns="45720" rIns="91440" bIns="45720" anchor="t"/>
          <a:lstStyle/>
          <a:p>
            <a:pPr lvl="0"/>
            <a:endParaRPr lang="zh-CN" alt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幻灯片图像占位符 62465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45058" name="文本占位符 62466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lIns="91440" tIns="45720" rIns="91440" bIns="45720" anchor="t"/>
          <a:lstStyle/>
          <a:p>
            <a:pPr lvl="0"/>
            <a:endParaRPr lang="zh-CN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幻灯片图像占位符 44033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8194" name="文本占位符 44034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lIns="91440" tIns="45720" rIns="91440" bIns="45720" anchor="t"/>
          <a:lstStyle/>
          <a:p>
            <a:pPr lvl="0"/>
            <a:endParaRPr lang="zh-CN" alt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幻灯片图像占位符 64513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49154" name="文本占位符 64514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lIns="91440" tIns="45720" rIns="91440" bIns="45720" anchor="t"/>
          <a:lstStyle/>
          <a:p>
            <a:pPr lvl="0"/>
            <a:endParaRPr lang="zh-CN" alt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4AF39AF-2281-4A67-BEFF-C4B1DAD081C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幻灯片图像占位符 65537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51202" name="文本占位符 65538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lIns="91440" tIns="45720" rIns="91440" bIns="45720" anchor="t"/>
          <a:lstStyle/>
          <a:p>
            <a:pPr lvl="0"/>
            <a:endParaRPr lang="zh-CN" alt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77A6C3-66B7-4652-BBDC-0DA06DA7886B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幻灯片图像占位符 45057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10242" name="文本占位符 45058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lIns="91440" tIns="45720" rIns="91440" bIns="45720" anchor="t"/>
          <a:lstStyle/>
          <a:p>
            <a:pPr lvl="0"/>
            <a:endParaRPr lang="zh-CN" alt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幻灯片图像占位符 4608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12290" name="文本占位符 4608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lIns="91440" tIns="45720" rIns="91440" bIns="45720" anchor="t"/>
          <a:lstStyle/>
          <a:p>
            <a:pPr lvl="0"/>
            <a:endParaRPr lang="zh-CN" alt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幻灯片图像占位符 47105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14338" name="文本占位符 47106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lIns="91440" tIns="45720" rIns="91440" bIns="45720" anchor="t"/>
          <a:lstStyle/>
          <a:p>
            <a:pPr lvl="0"/>
            <a:endParaRPr lang="zh-CN" alt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幻灯片图像占位符 48129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16386" name="文本占位符 48130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lIns="91440" tIns="45720" rIns="91440" bIns="45720" anchor="t"/>
          <a:lstStyle/>
          <a:p>
            <a:pPr lvl="0"/>
            <a:endParaRPr lang="zh-CN" alt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幻灯片图像占位符 49153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18434" name="文本占位符 49154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lIns="91440" tIns="45720" rIns="91440" bIns="45720" anchor="t"/>
          <a:lstStyle/>
          <a:p>
            <a:pPr lvl="0"/>
            <a:endParaRPr lang="zh-CN" alt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幻灯片图像占位符 50177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20482" name="文本占位符 50178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lIns="91440" tIns="45720" rIns="91440" bIns="45720" anchor="t"/>
          <a:lstStyle/>
          <a:p>
            <a:pPr lvl="0"/>
            <a:endParaRPr lang="zh-CN" alt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幻灯片图像占位符 5120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22530" name="文本占位符 5120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lIns="91440" tIns="45720" rIns="91440" bIns="45720" anchor="t"/>
          <a:lstStyle/>
          <a:p>
            <a:pPr lvl="0"/>
            <a:endParaRPr lang="zh-CN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Document 1"/>
          <p:cNvSpPr/>
          <p:nvPr userDrawn="1"/>
        </p:nvSpPr>
        <p:spPr>
          <a:xfrm flipV="1">
            <a:off x="-1" y="4630056"/>
            <a:ext cx="12192001" cy="2227941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-1" fmla="*/ 0 w 21600"/>
              <a:gd name="connsiteY0-2" fmla="*/ 0 h 25830"/>
              <a:gd name="connsiteX1-3" fmla="*/ 21600 w 21600"/>
              <a:gd name="connsiteY1-4" fmla="*/ 0 h 25830"/>
              <a:gd name="connsiteX2-5" fmla="*/ 21600 w 21600"/>
              <a:gd name="connsiteY2-6" fmla="*/ 17322 h 25830"/>
              <a:gd name="connsiteX3-7" fmla="*/ 0 w 21600"/>
              <a:gd name="connsiteY3-8" fmla="*/ 20172 h 25830"/>
              <a:gd name="connsiteX4-9" fmla="*/ 0 w 21600"/>
              <a:gd name="connsiteY4-10" fmla="*/ 0 h 25830"/>
              <a:gd name="connsiteX0-11" fmla="*/ 0 w 21600"/>
              <a:gd name="connsiteY0-12" fmla="*/ 0 h 25830"/>
              <a:gd name="connsiteX1-13" fmla="*/ 21600 w 21600"/>
              <a:gd name="connsiteY1-14" fmla="*/ 0 h 25830"/>
              <a:gd name="connsiteX2-15" fmla="*/ 21600 w 21600"/>
              <a:gd name="connsiteY2-16" fmla="*/ 17322 h 25830"/>
              <a:gd name="connsiteX3-17" fmla="*/ 0 w 21600"/>
              <a:gd name="connsiteY3-18" fmla="*/ 20172 h 25830"/>
              <a:gd name="connsiteX4-19" fmla="*/ 0 w 21600"/>
              <a:gd name="connsiteY4-20" fmla="*/ 0 h 25830"/>
              <a:gd name="connsiteX0-21" fmla="*/ 0 w 21600"/>
              <a:gd name="connsiteY0-22" fmla="*/ 0 h 23275"/>
              <a:gd name="connsiteX1-23" fmla="*/ 21600 w 21600"/>
              <a:gd name="connsiteY1-24" fmla="*/ 0 h 23275"/>
              <a:gd name="connsiteX2-25" fmla="*/ 21600 w 21600"/>
              <a:gd name="connsiteY2-26" fmla="*/ 17322 h 23275"/>
              <a:gd name="connsiteX3-27" fmla="*/ 0 w 21600"/>
              <a:gd name="connsiteY3-28" fmla="*/ 20172 h 23275"/>
              <a:gd name="connsiteX4-29" fmla="*/ 0 w 21600"/>
              <a:gd name="connsiteY4-30" fmla="*/ 0 h 2327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1600" h="23275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8981" y="-6242"/>
                  <a:pt x="10715" y="34395"/>
                  <a:pt x="0" y="20172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177800" dist="88900" dir="16200000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1475320" y="1588720"/>
            <a:ext cx="2840005" cy="3294408"/>
          </a:xfrm>
          <a:custGeom>
            <a:avLst/>
            <a:gdLst>
              <a:gd name="connsiteX0" fmla="*/ 1420003 w 2840005"/>
              <a:gd name="connsiteY0" fmla="*/ 0 h 3294408"/>
              <a:gd name="connsiteX1" fmla="*/ 2840005 w 2840005"/>
              <a:gd name="connsiteY1" fmla="*/ 710002 h 3294408"/>
              <a:gd name="connsiteX2" fmla="*/ 2840005 w 2840005"/>
              <a:gd name="connsiteY2" fmla="*/ 2584407 h 3294408"/>
              <a:gd name="connsiteX3" fmla="*/ 1420003 w 2840005"/>
              <a:gd name="connsiteY3" fmla="*/ 3294408 h 3294408"/>
              <a:gd name="connsiteX4" fmla="*/ 0 w 2840005"/>
              <a:gd name="connsiteY4" fmla="*/ 2584407 h 3294408"/>
              <a:gd name="connsiteX5" fmla="*/ 0 w 2840005"/>
              <a:gd name="connsiteY5" fmla="*/ 710002 h 3294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40005" h="3294408">
                <a:moveTo>
                  <a:pt x="1420003" y="0"/>
                </a:moveTo>
                <a:lnTo>
                  <a:pt x="2840005" y="710002"/>
                </a:lnTo>
                <a:lnTo>
                  <a:pt x="2840005" y="2584407"/>
                </a:lnTo>
                <a:lnTo>
                  <a:pt x="1420003" y="3294408"/>
                </a:lnTo>
                <a:lnTo>
                  <a:pt x="0" y="2584407"/>
                </a:lnTo>
                <a:lnTo>
                  <a:pt x="0" y="71000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solidFill>
              <a:schemeClr val="bg1"/>
            </a:solidFill>
          </a:ln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4836142" y="3433011"/>
            <a:ext cx="2158217" cy="2503533"/>
          </a:xfrm>
          <a:custGeom>
            <a:avLst/>
            <a:gdLst>
              <a:gd name="connsiteX0" fmla="*/ 1420003 w 2840005"/>
              <a:gd name="connsiteY0" fmla="*/ 0 h 3294408"/>
              <a:gd name="connsiteX1" fmla="*/ 2840005 w 2840005"/>
              <a:gd name="connsiteY1" fmla="*/ 710002 h 3294408"/>
              <a:gd name="connsiteX2" fmla="*/ 2840005 w 2840005"/>
              <a:gd name="connsiteY2" fmla="*/ 2584407 h 3294408"/>
              <a:gd name="connsiteX3" fmla="*/ 1420003 w 2840005"/>
              <a:gd name="connsiteY3" fmla="*/ 3294408 h 3294408"/>
              <a:gd name="connsiteX4" fmla="*/ 0 w 2840005"/>
              <a:gd name="connsiteY4" fmla="*/ 2584407 h 3294408"/>
              <a:gd name="connsiteX5" fmla="*/ 0 w 2840005"/>
              <a:gd name="connsiteY5" fmla="*/ 710002 h 3294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40005" h="3294408">
                <a:moveTo>
                  <a:pt x="1420003" y="0"/>
                </a:moveTo>
                <a:lnTo>
                  <a:pt x="2840005" y="710002"/>
                </a:lnTo>
                <a:lnTo>
                  <a:pt x="2840005" y="2584407"/>
                </a:lnTo>
                <a:lnTo>
                  <a:pt x="1420003" y="3294408"/>
                </a:lnTo>
                <a:lnTo>
                  <a:pt x="0" y="2584407"/>
                </a:lnTo>
                <a:lnTo>
                  <a:pt x="0" y="71000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solidFill>
              <a:schemeClr val="bg1"/>
            </a:solidFill>
          </a:ln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 userDrawn="1"/>
        </p:nvGrpSpPr>
        <p:grpSpPr>
          <a:xfrm>
            <a:off x="391886" y="333828"/>
            <a:ext cx="811995" cy="769258"/>
            <a:chOff x="406400" y="377371"/>
            <a:chExt cx="1103086" cy="1045028"/>
          </a:xfrm>
        </p:grpSpPr>
        <p:sp>
          <p:nvSpPr>
            <p:cNvPr id="7" name="矩形 6"/>
            <p:cNvSpPr/>
            <p:nvPr userDrawn="1"/>
          </p:nvSpPr>
          <p:spPr>
            <a:xfrm>
              <a:off x="406400" y="377371"/>
              <a:ext cx="899886" cy="899886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7"/>
            <p:cNvSpPr/>
            <p:nvPr userDrawn="1"/>
          </p:nvSpPr>
          <p:spPr>
            <a:xfrm>
              <a:off x="841829" y="754742"/>
              <a:ext cx="667657" cy="667657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5D328-291A-47AC-BDFD-986BBBD9F7A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A03F8-67D8-4B14-B435-8036BD8CFE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13" Type="http://schemas.openxmlformats.org/officeDocument/2006/relationships/oleObject" Target="../embeddings/oleObject6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12.w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0" Type="http://schemas.openxmlformats.org/officeDocument/2006/relationships/image" Target="../media/image11.wmf"/><Relationship Id="rId4" Type="http://schemas.openxmlformats.org/officeDocument/2006/relationships/image" Target="../media/image8.w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13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E:\&#25104;&#21697;\2020.5.25&#20132;&#20184;\&#36873;&#20462;3-4&#21016;&#20854;\13.7%20&#20809;&#30340;&#39068;&#33394;%20&#33394;&#25955;\&#35270;&#39057;&#36164;&#28304;&#39068;&#33394;.wmv" TargetMode="External"/><Relationship Id="rId1" Type="http://schemas.microsoft.com/office/2007/relationships/media" Target="file:///E:\&#25104;&#21697;\2020.5.25&#20132;&#20184;\&#36873;&#20462;3-4&#21016;&#20854;\13.7%20&#20809;&#30340;&#39068;&#33394;%20&#33394;&#25955;\&#35270;&#39057;&#36164;&#28304;&#39068;&#33394;.wmv" TargetMode="External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E:\&#25104;&#21697;\2020.5.25&#20132;&#20184;\&#36873;&#20462;3-4&#21016;&#20854;\13.7%20&#20809;&#30340;&#39068;&#33394;%20&#33394;&#25955;\&#39135;&#30416;&#30340;&#24178;&#28041;.wmv" TargetMode="External"/><Relationship Id="rId1" Type="http://schemas.microsoft.com/office/2007/relationships/media" Target="file:///E:\&#25104;&#21697;\2020.5.25&#20132;&#20184;\&#36873;&#20462;3-4&#21016;&#20854;\13.7%20&#20809;&#30340;&#39068;&#33394;%20&#33394;&#25955;\&#39135;&#30416;&#30340;&#24178;&#28041;.wmv" TargetMode="External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E:\&#25104;&#21697;\2020.5.25&#20132;&#20184;\&#36873;&#20462;3-4&#21016;&#20854;\13.7%20&#20809;&#30340;&#39068;&#33394;%20&#33394;&#25955;\171&#34180;&#33180;&#24178;&#28041;&#65288;1&#65289;.wmv" TargetMode="External"/><Relationship Id="rId1" Type="http://schemas.microsoft.com/office/2007/relationships/media" Target="file:///E:\&#25104;&#21697;\2020.5.25&#20132;&#20184;\&#36873;&#20462;3-4&#21016;&#20854;\13.7%20&#20809;&#30340;&#39068;&#33394;%20&#33394;&#25955;\171&#34180;&#33180;&#24178;&#28041;&#65288;1&#65289;.wmv" TargetMode="External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占位符 17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52" r="25752"/>
          <a:stretch>
            <a:fillRect/>
          </a:stretch>
        </p:blipFill>
        <p:spPr>
          <a:xfrm>
            <a:off x="822178" y="2111234"/>
            <a:ext cx="2840005" cy="3294408"/>
          </a:xfrm>
        </p:spPr>
      </p:pic>
      <p:pic>
        <p:nvPicPr>
          <p:cNvPr id="20" name="图片占位符 19"/>
          <p:cNvPicPr>
            <a:picLocks noGrp="1" noChangeAspect="1"/>
          </p:cNvPicPr>
          <p:nvPr>
            <p:ph type="pic" sz="quarter" idx="1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60" r="17660"/>
          <a:stretch>
            <a:fillRect/>
          </a:stretch>
        </p:blipFill>
        <p:spPr>
          <a:xfrm>
            <a:off x="4183000" y="3955525"/>
            <a:ext cx="2158217" cy="2503533"/>
          </a:xfrm>
        </p:spPr>
      </p:pic>
      <p:grpSp>
        <p:nvGrpSpPr>
          <p:cNvPr id="21" name="组合 20"/>
          <p:cNvGrpSpPr/>
          <p:nvPr/>
        </p:nvGrpSpPr>
        <p:grpSpPr>
          <a:xfrm>
            <a:off x="5753445" y="1514550"/>
            <a:ext cx="5846818" cy="2440975"/>
            <a:chOff x="6147269" y="2786367"/>
            <a:chExt cx="5112385" cy="2134357"/>
          </a:xfrm>
        </p:grpSpPr>
        <p:grpSp>
          <p:nvGrpSpPr>
            <p:cNvPr id="22" name="组合 21"/>
            <p:cNvGrpSpPr/>
            <p:nvPr/>
          </p:nvGrpSpPr>
          <p:grpSpPr>
            <a:xfrm>
              <a:off x="6147269" y="3331609"/>
              <a:ext cx="5112385" cy="1589115"/>
              <a:chOff x="-4714868" y="2110674"/>
              <a:chExt cx="5112385" cy="1589115"/>
            </a:xfrm>
          </p:grpSpPr>
          <p:sp>
            <p:nvSpPr>
              <p:cNvPr id="24" name="矩形: 圆角 23"/>
              <p:cNvSpPr/>
              <p:nvPr/>
            </p:nvSpPr>
            <p:spPr>
              <a:xfrm>
                <a:off x="-3164875" y="3345066"/>
                <a:ext cx="3562392" cy="354723"/>
              </a:xfrm>
              <a:prstGeom prst="roundRect">
                <a:avLst>
                  <a:gd name="adj" fmla="val 50000"/>
                </a:avLst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 defTabSz="914400">
                  <a:defRPr/>
                </a:pPr>
                <a:r>
                  <a:rPr lang="zh-CN" altLang="en-US">
                    <a:solidFill>
                      <a:prstClr val="white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+mn-ea"/>
                    <a:sym typeface="Arial" panose="020B0604020202020204" pitchFamily="34" charset="0"/>
                  </a:rPr>
                  <a:t>讲解人：</a:t>
                </a:r>
                <a:r>
                  <a:rPr lang="en-US" altLang="zh-CN">
                    <a:solidFill>
                      <a:prstClr val="white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+mn-ea"/>
                    <a:sym typeface="Arial" panose="020B0604020202020204" pitchFamily="34" charset="0"/>
                  </a:rPr>
                  <a:t>xippt  </a:t>
                </a:r>
                <a:r>
                  <a:rPr lang="zh-CN" altLang="en-US">
                    <a:solidFill>
                      <a:prstClr val="white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+mn-ea"/>
                    <a:sym typeface="Arial" panose="020B0604020202020204" pitchFamily="34" charset="0"/>
                  </a:rPr>
                  <a:t>时间：</a:t>
                </a:r>
                <a:r>
                  <a:rPr lang="en-US" altLang="zh-CN">
                    <a:solidFill>
                      <a:prstClr val="white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+mn-ea"/>
                    <a:sym typeface="Arial" panose="020B0604020202020204" pitchFamily="34" charset="0"/>
                  </a:rPr>
                  <a:t>2020.5.25</a:t>
                </a:r>
                <a:endParaRPr lang="en-US" altLang="zh-CN" dirty="0">
                  <a:solidFill>
                    <a:prstClr val="white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grpSp>
            <p:nvGrpSpPr>
              <p:cNvPr id="25" name="组合 24"/>
              <p:cNvGrpSpPr/>
              <p:nvPr/>
            </p:nvGrpSpPr>
            <p:grpSpPr>
              <a:xfrm>
                <a:off x="-4714868" y="2110674"/>
                <a:ext cx="5033250" cy="990997"/>
                <a:chOff x="-4714868" y="2110674"/>
                <a:chExt cx="5033250" cy="990997"/>
              </a:xfrm>
            </p:grpSpPr>
            <p:sp>
              <p:nvSpPr>
                <p:cNvPr id="26" name="文本框 25"/>
                <p:cNvSpPr txBox="1"/>
                <p:nvPr/>
              </p:nvSpPr>
              <p:spPr>
                <a:xfrm>
                  <a:off x="-4714868" y="2808615"/>
                  <a:ext cx="5033249" cy="29305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dist">
                    <a:lnSpc>
                      <a:spcPct val="150000"/>
                    </a:lnSpc>
                  </a:pPr>
                  <a:r>
                    <a:rPr lang="en-US" altLang="zh-CN" sz="120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Arial" panose="020B0604020202020204" pitchFamily="34" charset="0"/>
                      <a:ea typeface="思源黑体 CN Medium" panose="020B0600000000000000" pitchFamily="34" charset="-122"/>
                      <a:cs typeface="+mn-ea"/>
                      <a:sym typeface="Arial" panose="020B0604020202020204" pitchFamily="34" charset="0"/>
                    </a:rPr>
                    <a:t>MENTAL HEALTH COUNSELING PPT</a:t>
                  </a:r>
                </a:p>
              </p:txBody>
            </p:sp>
            <p:cxnSp>
              <p:nvCxnSpPr>
                <p:cNvPr id="27" name="直接连接符 26"/>
                <p:cNvCxnSpPr/>
                <p:nvPr/>
              </p:nvCxnSpPr>
              <p:spPr>
                <a:xfrm>
                  <a:off x="-4634728" y="2789746"/>
                  <a:ext cx="4953109" cy="0"/>
                </a:xfrm>
                <a:prstGeom prst="line">
                  <a:avLst/>
                </a:prstGeom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8" name="文本占位符 19"/>
                <p:cNvSpPr txBox="1"/>
                <p:nvPr/>
              </p:nvSpPr>
              <p:spPr>
                <a:xfrm>
                  <a:off x="-4708756" y="2110674"/>
                  <a:ext cx="5027138" cy="660203"/>
                </a:xfrm>
                <a:prstGeom prst="rect">
                  <a:avLst/>
                </a:prstGeom>
              </p:spPr>
              <p:txBody>
                <a:bodyPr/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lvl="0" indent="0" algn="dist">
                    <a:buNone/>
                    <a:defRPr/>
                  </a:pPr>
                  <a:r>
                    <a:rPr lang="zh-CN" altLang="en-US" sz="4400" b="1" dirty="0">
                      <a:solidFill>
                        <a:srgbClr val="2747A0"/>
                      </a:solidFill>
                      <a:latin typeface="Arial" panose="020B0604020202020204" pitchFamily="34" charset="0"/>
                      <a:ea typeface="思源黑体 CN Medium" panose="020B0600000000000000" pitchFamily="34" charset="-122"/>
                      <a:cs typeface="+mn-ea"/>
                      <a:sym typeface="Arial" panose="020B0604020202020204" pitchFamily="34" charset="0"/>
                    </a:rPr>
                    <a:t>第</a:t>
                  </a:r>
                  <a:r>
                    <a:rPr lang="en-US" altLang="zh-CN" sz="4400" b="1" dirty="0">
                      <a:solidFill>
                        <a:srgbClr val="2747A0"/>
                      </a:solidFill>
                      <a:latin typeface="Arial" panose="020B0604020202020204" pitchFamily="34" charset="0"/>
                      <a:ea typeface="思源黑体 CN Medium" panose="020B0600000000000000" pitchFamily="34" charset="-122"/>
                      <a:cs typeface="+mn-ea"/>
                      <a:sym typeface="Arial" panose="020B0604020202020204" pitchFamily="34" charset="0"/>
                    </a:rPr>
                    <a:t>7</a:t>
                  </a:r>
                  <a:r>
                    <a:rPr lang="zh-CN" altLang="en-US" sz="4400" b="1" dirty="0">
                      <a:solidFill>
                        <a:srgbClr val="2747A0"/>
                      </a:solidFill>
                      <a:latin typeface="Arial" panose="020B0604020202020204" pitchFamily="34" charset="0"/>
                      <a:ea typeface="思源黑体 CN Medium" panose="020B0600000000000000" pitchFamily="34" charset="-122"/>
                      <a:cs typeface="+mn-ea"/>
                      <a:sym typeface="Arial" panose="020B0604020202020204" pitchFamily="34" charset="0"/>
                    </a:rPr>
                    <a:t>节 光的颜色 色散</a:t>
                  </a:r>
                </a:p>
                <a:p>
                  <a:pPr marL="0" lvl="0" indent="0" algn="dist">
                    <a:buNone/>
                    <a:defRPr/>
                  </a:pPr>
                  <a:endParaRPr lang="zh-CN" altLang="en-US" sz="4400" b="1" dirty="0">
                    <a:solidFill>
                      <a:srgbClr val="2747A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23" name="文本占位符 20"/>
            <p:cNvSpPr txBox="1"/>
            <p:nvPr/>
          </p:nvSpPr>
          <p:spPr>
            <a:xfrm>
              <a:off x="6147269" y="2786367"/>
              <a:ext cx="5112385" cy="423545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r">
                <a:buNone/>
                <a:defRPr/>
              </a:pPr>
              <a:r>
                <a:rPr lang="zh-CN" altLang="en-US" dirty="0">
                  <a:solidFill>
                    <a:prstClr val="black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+mn-ea"/>
                  <a:sym typeface="Arial" panose="020B0604020202020204" pitchFamily="34" charset="0"/>
                </a:rPr>
                <a:t>第十三章  光</a:t>
              </a:r>
            </a:p>
          </p:txBody>
        </p:sp>
      </p:grpSp>
      <p:sp>
        <p:nvSpPr>
          <p:cNvPr id="29" name="矩形 28"/>
          <p:cNvSpPr/>
          <p:nvPr/>
        </p:nvSpPr>
        <p:spPr>
          <a:xfrm>
            <a:off x="9812832" y="334724"/>
            <a:ext cx="4062342" cy="3009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 cap="flat">
            <a:noFill/>
            <a:prstDash val="solid"/>
            <a:miter lim="800000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19050"/>
          </a:effectLst>
        </p:spPr>
        <p:txBody>
          <a:bodyPr spcFirstLastPara="1" wrap="square" lIns="57592" tIns="57592" rIns="57592" bIns="57592" spcCol="38100" anchor="ctr">
            <a:spAutoFit/>
          </a:bodyPr>
          <a:lstStyle/>
          <a:p>
            <a:pPr lvl="0" defTabSz="1151890" latinLnBrk="1">
              <a:defRPr/>
            </a:pPr>
            <a:r>
              <a:rPr kumimoji="0" lang="zh-CN" altLang="en-US" sz="1200" b="0" i="0" u="none" strike="noStrike" kern="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人教</a:t>
            </a:r>
            <a:r>
              <a:rPr lang="zh-CN" altLang="en-US" sz="1200" kern="0" spc="300" dirty="0">
                <a:solidFill>
                  <a:prstClr val="white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版高中物理选修</a:t>
            </a:r>
            <a:r>
              <a:rPr kumimoji="0" lang="en-US" altLang="zh-CN" sz="1200" b="0" i="0" u="none" strike="noStrike" kern="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3-4</a:t>
            </a:r>
            <a:endParaRPr kumimoji="0" lang="zh-CN" altLang="en-US" sz="1200" b="0" i="0" u="none" strike="noStrike" kern="0" cap="none" spc="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Box 2" descr="白色大理石"/>
          <p:cNvSpPr txBox="1">
            <a:spLocks noChangeArrowheads="1"/>
          </p:cNvSpPr>
          <p:nvPr/>
        </p:nvSpPr>
        <p:spPr bwMode="auto">
          <a:xfrm>
            <a:off x="1764063" y="2257891"/>
            <a:ext cx="3496545" cy="707886"/>
          </a:xfrm>
          <a:prstGeom prst="rect">
            <a:avLst/>
          </a:prstGeom>
          <a:noFill/>
          <a:ln w="19050">
            <a:noFill/>
            <a:miter lim="800000"/>
          </a:ln>
          <a:effectLst/>
        </p:spPr>
        <p:txBody>
          <a:bodyPr>
            <a:spAutoFit/>
          </a:bodyPr>
          <a:lstStyle/>
          <a:p>
            <a:pPr defTabSz="1219200">
              <a:defRPr/>
            </a:pPr>
            <a:r>
              <a:rPr lang="zh-CN" altLang="en-US" sz="20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由于重力的作用，肥皂薄膜将形成上薄下厚的楔形。</a:t>
            </a:r>
          </a:p>
        </p:txBody>
      </p:sp>
      <p:sp>
        <p:nvSpPr>
          <p:cNvPr id="51203" name="Text Box 3" descr="白色大理石"/>
          <p:cNvSpPr txBox="1">
            <a:spLocks noChangeArrowheads="1"/>
          </p:cNvSpPr>
          <p:nvPr/>
        </p:nvSpPr>
        <p:spPr bwMode="auto">
          <a:xfrm>
            <a:off x="1749981" y="4547620"/>
            <a:ext cx="3705577" cy="1015663"/>
          </a:xfrm>
          <a:prstGeom prst="rect">
            <a:avLst/>
          </a:prstGeom>
          <a:noFill/>
          <a:ln w="19050">
            <a:noFill/>
            <a:miter lim="800000"/>
          </a:ln>
          <a:effectLst/>
        </p:spPr>
        <p:txBody>
          <a:bodyPr>
            <a:spAutoFit/>
          </a:bodyPr>
          <a:lstStyle/>
          <a:p>
            <a:pPr defTabSz="1219200">
              <a:spcBef>
                <a:spcPct val="50000"/>
              </a:spcBef>
              <a:defRPr/>
            </a:pPr>
            <a:r>
              <a:rPr kumimoji="1" lang="zh-CN" altLang="en-US" sz="20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光从薄膜的前后两个表面反射出来两个光波，这两列光波的频率相同，产生干涉。</a:t>
            </a:r>
          </a:p>
        </p:txBody>
      </p:sp>
      <p:sp>
        <p:nvSpPr>
          <p:cNvPr id="17412" name="AutoShape 4"/>
          <p:cNvSpPr/>
          <p:nvPr/>
        </p:nvSpPr>
        <p:spPr>
          <a:xfrm rot="10732117">
            <a:off x="8763296" y="1170532"/>
            <a:ext cx="1064165" cy="4484699"/>
          </a:xfrm>
          <a:custGeom>
            <a:avLst/>
            <a:gdLst>
              <a:gd name="txL" fmla="*/ 4500 w 21600"/>
              <a:gd name="txT" fmla="*/ 4500 h 21600"/>
              <a:gd name="txR" fmla="*/ 17100 w 21600"/>
              <a:gd name="txB" fmla="*/ 17100 h 21600"/>
            </a:gdLst>
            <a:ahLst/>
            <a:cxnLst>
              <a:cxn ang="0">
                <a:pos x="933450" y="2247900"/>
              </a:cxn>
              <a:cxn ang="0">
                <a:pos x="533400" y="4495800"/>
              </a:cxn>
              <a:cxn ang="0">
                <a:pos x="133350" y="2247900"/>
              </a:cxn>
              <a:cxn ang="0">
                <a:pos x="533400" y="0"/>
              </a:cxn>
            </a:cxnLst>
            <a:rect l="txL" t="txT" r="txR" b="txB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gradFill rotWithShape="1">
            <a:gsLst>
              <a:gs pos="0">
                <a:srgbClr val="00CCFF">
                  <a:alpha val="79999"/>
                </a:srgbClr>
              </a:gs>
              <a:gs pos="100000">
                <a:srgbClr val="005E76">
                  <a:alpha val="79999"/>
                </a:srgbClr>
              </a:gs>
            </a:gsLst>
            <a:lin ang="5400000" scaled="1"/>
            <a:tileRect/>
          </a:gradFill>
          <a:ln w="9525">
            <a:noFill/>
          </a:ln>
        </p:spPr>
        <p:txBody>
          <a:bodyPr rot="10800000" wrap="none" anchor="ctr"/>
          <a:lstStyle/>
          <a:p>
            <a:pPr algn="ctr" defTabSz="1219200" fontAlgn="base"/>
            <a:endParaRPr lang="zh-CN" altLang="zh-CN" sz="2795" kern="0" noProof="1">
              <a:solidFill>
                <a:sysClr val="windowText" lastClr="000000"/>
              </a:solidFill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charset="0"/>
              <a:sym typeface="Arial" panose="020B0604020202020204" pitchFamily="34" charset="0"/>
            </a:endParaRPr>
          </a:p>
        </p:txBody>
      </p:sp>
      <p:sp>
        <p:nvSpPr>
          <p:cNvPr id="51205" name="Rectangle 5" descr="白色大理石"/>
          <p:cNvSpPr>
            <a:spLocks noChangeArrowheads="1"/>
          </p:cNvSpPr>
          <p:nvPr/>
        </p:nvSpPr>
        <p:spPr bwMode="auto">
          <a:xfrm>
            <a:off x="5450000" y="1599890"/>
            <a:ext cx="2356368" cy="461665"/>
          </a:xfrm>
          <a:prstGeom prst="rect">
            <a:avLst/>
          </a:prstGeom>
          <a:noFill/>
          <a:ln w="19050">
            <a:noFill/>
            <a:miter lim="800000"/>
          </a:ln>
          <a:effectLst/>
        </p:spPr>
        <p:txBody>
          <a:bodyPr>
            <a:spAutoFit/>
          </a:bodyPr>
          <a:lstStyle/>
          <a:p>
            <a:pPr defTabSz="1219200">
              <a:defRPr/>
            </a:pPr>
            <a:r>
              <a:rPr lang="zh-CN" altLang="en-US" sz="240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现象解释</a:t>
            </a:r>
          </a:p>
        </p:txBody>
      </p:sp>
      <p:sp>
        <p:nvSpPr>
          <p:cNvPr id="51206" name="Line 6"/>
          <p:cNvSpPr/>
          <p:nvPr/>
        </p:nvSpPr>
        <p:spPr>
          <a:xfrm flipH="1">
            <a:off x="8802885" y="1214872"/>
            <a:ext cx="188445" cy="4426107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1207" name="Line 7"/>
          <p:cNvSpPr/>
          <p:nvPr/>
        </p:nvSpPr>
        <p:spPr>
          <a:xfrm>
            <a:off x="9523415" y="1170533"/>
            <a:ext cx="337303" cy="4473615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1208" name="AutoShape 8"/>
          <p:cNvSpPr>
            <a:spLocks noChangeArrowheads="1"/>
          </p:cNvSpPr>
          <p:nvPr/>
        </p:nvSpPr>
        <p:spPr bwMode="auto">
          <a:xfrm>
            <a:off x="6634964" y="4704536"/>
            <a:ext cx="1520237" cy="608095"/>
          </a:xfrm>
          <a:prstGeom prst="wedgeRoundRectCallout">
            <a:avLst>
              <a:gd name="adj1" fmla="val 94065"/>
              <a:gd name="adj2" fmla="val -198699"/>
              <a:gd name="adj3" fmla="val 16667"/>
            </a:avLst>
          </a:prstGeom>
          <a:noFill/>
          <a:ln w="9525">
            <a:solidFill>
              <a:schemeClr val="tx1"/>
            </a:solidFill>
            <a:miter lim="800000"/>
          </a:ln>
          <a:effectLst/>
        </p:spPr>
        <p:txBody>
          <a:bodyPr/>
          <a:lstStyle/>
          <a:p>
            <a:pPr algn="ctr" defTabSz="1219200">
              <a:defRPr/>
            </a:pPr>
            <a:r>
              <a:rPr lang="zh-CN" altLang="en-US" sz="24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前表面</a:t>
            </a:r>
          </a:p>
        </p:txBody>
      </p:sp>
      <p:sp>
        <p:nvSpPr>
          <p:cNvPr id="51209" name="AutoShape 9"/>
          <p:cNvSpPr>
            <a:spLocks noChangeArrowheads="1"/>
          </p:cNvSpPr>
          <p:nvPr/>
        </p:nvSpPr>
        <p:spPr bwMode="auto">
          <a:xfrm>
            <a:off x="6732333" y="5563283"/>
            <a:ext cx="1520237" cy="608095"/>
          </a:xfrm>
          <a:prstGeom prst="wedgeRoundRectCallout">
            <a:avLst>
              <a:gd name="adj1" fmla="val 141925"/>
              <a:gd name="adj2" fmla="val -210390"/>
              <a:gd name="adj3" fmla="val 16667"/>
            </a:avLst>
          </a:prstGeom>
          <a:noFill/>
          <a:ln w="9525">
            <a:solidFill>
              <a:schemeClr val="tx1"/>
            </a:solidFill>
            <a:miter lim="800000"/>
          </a:ln>
          <a:effectLst/>
        </p:spPr>
        <p:txBody>
          <a:bodyPr/>
          <a:lstStyle/>
          <a:p>
            <a:pPr algn="ctr" defTabSz="1219200">
              <a:defRPr/>
            </a:pPr>
            <a:r>
              <a:rPr lang="zh-CN" altLang="en-US" sz="240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后表面</a:t>
            </a:r>
          </a:p>
        </p:txBody>
      </p:sp>
      <p:grpSp>
        <p:nvGrpSpPr>
          <p:cNvPr id="2" name="Group 10"/>
          <p:cNvGrpSpPr/>
          <p:nvPr/>
        </p:nvGrpSpPr>
        <p:grpSpPr>
          <a:xfrm rot="1357192" flipV="1">
            <a:off x="6406928" y="2538746"/>
            <a:ext cx="2584403" cy="76012"/>
            <a:chOff x="3120" y="1440"/>
            <a:chExt cx="1632" cy="0"/>
          </a:xfrm>
        </p:grpSpPr>
        <p:sp>
          <p:nvSpPr>
            <p:cNvPr id="23562" name="Line 11"/>
            <p:cNvSpPr/>
            <p:nvPr/>
          </p:nvSpPr>
          <p:spPr>
            <a:xfrm>
              <a:off x="3120" y="1440"/>
              <a:ext cx="1632" cy="0"/>
            </a:xfrm>
            <a:prstGeom prst="line">
              <a:avLst/>
            </a:prstGeom>
            <a:ln w="38100" cap="flat" cmpd="sng">
              <a:solidFill>
                <a:srgbClr val="FF33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3563" name="Line 12"/>
            <p:cNvSpPr/>
            <p:nvPr/>
          </p:nvSpPr>
          <p:spPr>
            <a:xfrm>
              <a:off x="3744" y="1440"/>
              <a:ext cx="624" cy="0"/>
            </a:xfrm>
            <a:prstGeom prst="line">
              <a:avLst/>
            </a:prstGeom>
            <a:ln w="57150" cap="flat" cmpd="sng">
              <a:solidFill>
                <a:srgbClr val="FF3300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" name="Group 13"/>
          <p:cNvGrpSpPr/>
          <p:nvPr/>
        </p:nvGrpSpPr>
        <p:grpSpPr>
          <a:xfrm rot="-591949" flipH="1" flipV="1">
            <a:off x="6330916" y="3298865"/>
            <a:ext cx="2584403" cy="76012"/>
            <a:chOff x="3120" y="1440"/>
            <a:chExt cx="1632" cy="0"/>
          </a:xfrm>
        </p:grpSpPr>
        <p:sp>
          <p:nvSpPr>
            <p:cNvPr id="23565" name="Line 14"/>
            <p:cNvSpPr/>
            <p:nvPr/>
          </p:nvSpPr>
          <p:spPr>
            <a:xfrm>
              <a:off x="3120" y="1440"/>
              <a:ext cx="1632" cy="0"/>
            </a:xfrm>
            <a:prstGeom prst="line">
              <a:avLst/>
            </a:prstGeom>
            <a:ln w="38100" cap="flat" cmpd="sng">
              <a:solidFill>
                <a:srgbClr val="FF33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3566" name="Line 15"/>
            <p:cNvSpPr/>
            <p:nvPr/>
          </p:nvSpPr>
          <p:spPr>
            <a:xfrm>
              <a:off x="3744" y="1440"/>
              <a:ext cx="624" cy="0"/>
            </a:xfrm>
            <a:prstGeom prst="line">
              <a:avLst/>
            </a:prstGeom>
            <a:ln w="57150" cap="flat" cmpd="sng">
              <a:solidFill>
                <a:srgbClr val="FF3300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51216" name="Line 16"/>
          <p:cNvSpPr/>
          <p:nvPr/>
        </p:nvSpPr>
        <p:spPr>
          <a:xfrm>
            <a:off x="8929572" y="3056576"/>
            <a:ext cx="760119" cy="152024"/>
          </a:xfrm>
          <a:prstGeom prst="line">
            <a:avLst/>
          </a:prstGeom>
          <a:ln w="28575" cap="flat" cmpd="sng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1217" name="Line 17"/>
          <p:cNvSpPr/>
          <p:nvPr/>
        </p:nvSpPr>
        <p:spPr>
          <a:xfrm flipH="1">
            <a:off x="8915320" y="3222853"/>
            <a:ext cx="760119" cy="228036"/>
          </a:xfrm>
          <a:prstGeom prst="line">
            <a:avLst/>
          </a:prstGeom>
          <a:ln w="28575" cap="flat" cmpd="sng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4" name="Group 18"/>
          <p:cNvGrpSpPr/>
          <p:nvPr/>
        </p:nvGrpSpPr>
        <p:grpSpPr>
          <a:xfrm rot="-591949" flipH="1" flipV="1">
            <a:off x="6330916" y="3678924"/>
            <a:ext cx="2584403" cy="76012"/>
            <a:chOff x="3120" y="1440"/>
            <a:chExt cx="1632" cy="0"/>
          </a:xfrm>
        </p:grpSpPr>
        <p:sp>
          <p:nvSpPr>
            <p:cNvPr id="23570" name="Line 19"/>
            <p:cNvSpPr/>
            <p:nvPr/>
          </p:nvSpPr>
          <p:spPr>
            <a:xfrm>
              <a:off x="3120" y="1440"/>
              <a:ext cx="1632" cy="0"/>
            </a:xfrm>
            <a:prstGeom prst="line">
              <a:avLst/>
            </a:prstGeom>
            <a:ln w="38100" cap="flat" cmpd="sng">
              <a:solidFill>
                <a:srgbClr val="FF33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3571" name="Line 20"/>
            <p:cNvSpPr/>
            <p:nvPr/>
          </p:nvSpPr>
          <p:spPr>
            <a:xfrm>
              <a:off x="3744" y="1440"/>
              <a:ext cx="624" cy="0"/>
            </a:xfrm>
            <a:prstGeom prst="line">
              <a:avLst/>
            </a:prstGeom>
            <a:ln w="57150" cap="flat" cmpd="sng">
              <a:solidFill>
                <a:srgbClr val="FF3300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1" name="文本框 20"/>
          <p:cNvSpPr txBox="1"/>
          <p:nvPr/>
        </p:nvSpPr>
        <p:spPr>
          <a:xfrm>
            <a:off x="1344385" y="485216"/>
            <a:ext cx="42883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3200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二、薄膜干涉中的色散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1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1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1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51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51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51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3000"/>
                                        <p:tgtEl>
                                          <p:spTgt spid="51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3000"/>
                                        <p:tgtEl>
                                          <p:spTgt spid="51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000"/>
                            </p:stCondLst>
                            <p:childTnLst>
                              <p:par>
                                <p:cTn id="6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2" grpId="0" bldLvl="0"/>
      <p:bldP spid="51203" grpId="0" bldLvl="0"/>
      <p:bldP spid="17412" grpId="0" bldLvl="0" animBg="1"/>
      <p:bldP spid="51205" grpId="0" bldLvl="0"/>
      <p:bldP spid="51208" grpId="0" bldLvl="0" animBg="1"/>
      <p:bldP spid="51209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AutoShape 2"/>
          <p:cNvSpPr/>
          <p:nvPr/>
        </p:nvSpPr>
        <p:spPr>
          <a:xfrm rot="10732117">
            <a:off x="4271716" y="1642721"/>
            <a:ext cx="1064165" cy="4484699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</a:cxnLst>
            <a:rect l="0" t="0" r="0" b="0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gradFill rotWithShape="1">
            <a:gsLst>
              <a:gs pos="0">
                <a:srgbClr val="00CCFF"/>
              </a:gs>
              <a:gs pos="100000">
                <a:srgbClr val="005E76"/>
              </a:gs>
            </a:gsLst>
            <a:lin ang="5400000" scaled="1"/>
            <a:tileRect/>
          </a:gradFill>
          <a:ln w="9525">
            <a:noFill/>
          </a:ln>
        </p:spPr>
        <p:txBody>
          <a:bodyPr/>
          <a:lstStyle/>
          <a:p>
            <a:pPr defTabSz="1219200"/>
            <a:endParaRPr lang="zh-CN" altLang="en-US" sz="135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2" name="Group 3"/>
          <p:cNvGrpSpPr/>
          <p:nvPr/>
        </p:nvGrpSpPr>
        <p:grpSpPr>
          <a:xfrm>
            <a:off x="2143384" y="2250816"/>
            <a:ext cx="2357952" cy="532083"/>
            <a:chOff x="432" y="1104"/>
            <a:chExt cx="865" cy="187"/>
          </a:xfrm>
        </p:grpSpPr>
        <p:sp>
          <p:nvSpPr>
            <p:cNvPr id="25603" name="Freeform 4"/>
            <p:cNvSpPr/>
            <p:nvPr/>
          </p:nvSpPr>
          <p:spPr>
            <a:xfrm>
              <a:off x="432" y="1104"/>
              <a:ext cx="865" cy="13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0" b="0"/>
              <a:pathLst>
                <a:path w="18033" h="4000">
                  <a:moveTo>
                    <a:pt x="0" y="2000"/>
                  </a:moveTo>
                  <a:cubicBezTo>
                    <a:pt x="66" y="1883"/>
                    <a:pt x="133" y="1767"/>
                    <a:pt x="200" y="1653"/>
                  </a:cubicBezTo>
                  <a:cubicBezTo>
                    <a:pt x="267" y="1539"/>
                    <a:pt x="333" y="1425"/>
                    <a:pt x="400" y="1316"/>
                  </a:cubicBezTo>
                  <a:cubicBezTo>
                    <a:pt x="467" y="1207"/>
                    <a:pt x="533" y="1100"/>
                    <a:pt x="600" y="1000"/>
                  </a:cubicBezTo>
                  <a:cubicBezTo>
                    <a:pt x="667" y="900"/>
                    <a:pt x="733" y="803"/>
                    <a:pt x="800" y="714"/>
                  </a:cubicBezTo>
                  <a:cubicBezTo>
                    <a:pt x="867" y="625"/>
                    <a:pt x="933" y="542"/>
                    <a:pt x="1000" y="468"/>
                  </a:cubicBezTo>
                  <a:cubicBezTo>
                    <a:pt x="1067" y="394"/>
                    <a:pt x="1133" y="326"/>
                    <a:pt x="1200" y="268"/>
                  </a:cubicBezTo>
                  <a:cubicBezTo>
                    <a:pt x="1267" y="210"/>
                    <a:pt x="1333" y="161"/>
                    <a:pt x="1400" y="121"/>
                  </a:cubicBezTo>
                  <a:cubicBezTo>
                    <a:pt x="1467" y="81"/>
                    <a:pt x="1533" y="50"/>
                    <a:pt x="1600" y="30"/>
                  </a:cubicBezTo>
                  <a:cubicBezTo>
                    <a:pt x="1667" y="10"/>
                    <a:pt x="1733" y="0"/>
                    <a:pt x="1800" y="0"/>
                  </a:cubicBezTo>
                  <a:cubicBezTo>
                    <a:pt x="1867" y="0"/>
                    <a:pt x="1933" y="10"/>
                    <a:pt x="2000" y="30"/>
                  </a:cubicBezTo>
                  <a:cubicBezTo>
                    <a:pt x="2067" y="50"/>
                    <a:pt x="2133" y="81"/>
                    <a:pt x="2200" y="121"/>
                  </a:cubicBezTo>
                  <a:cubicBezTo>
                    <a:pt x="2267" y="161"/>
                    <a:pt x="2333" y="210"/>
                    <a:pt x="2400" y="268"/>
                  </a:cubicBezTo>
                  <a:cubicBezTo>
                    <a:pt x="2467" y="326"/>
                    <a:pt x="2533" y="394"/>
                    <a:pt x="2600" y="468"/>
                  </a:cubicBezTo>
                  <a:cubicBezTo>
                    <a:pt x="2667" y="542"/>
                    <a:pt x="2733" y="625"/>
                    <a:pt x="2800" y="714"/>
                  </a:cubicBezTo>
                  <a:cubicBezTo>
                    <a:pt x="2867" y="803"/>
                    <a:pt x="2933" y="900"/>
                    <a:pt x="3000" y="1000"/>
                  </a:cubicBezTo>
                  <a:cubicBezTo>
                    <a:pt x="3067" y="1100"/>
                    <a:pt x="3133" y="1207"/>
                    <a:pt x="3200" y="1316"/>
                  </a:cubicBezTo>
                  <a:cubicBezTo>
                    <a:pt x="3267" y="1425"/>
                    <a:pt x="3333" y="1539"/>
                    <a:pt x="3400" y="1653"/>
                  </a:cubicBezTo>
                  <a:cubicBezTo>
                    <a:pt x="3467" y="1767"/>
                    <a:pt x="3533" y="1884"/>
                    <a:pt x="3600" y="2000"/>
                  </a:cubicBezTo>
                  <a:cubicBezTo>
                    <a:pt x="3667" y="2116"/>
                    <a:pt x="3733" y="2233"/>
                    <a:pt x="3800" y="2347"/>
                  </a:cubicBezTo>
                  <a:cubicBezTo>
                    <a:pt x="3867" y="2461"/>
                    <a:pt x="3933" y="2575"/>
                    <a:pt x="4000" y="2684"/>
                  </a:cubicBezTo>
                  <a:cubicBezTo>
                    <a:pt x="4067" y="2793"/>
                    <a:pt x="4133" y="2900"/>
                    <a:pt x="4200" y="3000"/>
                  </a:cubicBezTo>
                  <a:cubicBezTo>
                    <a:pt x="4267" y="3100"/>
                    <a:pt x="4333" y="3196"/>
                    <a:pt x="4400" y="3285"/>
                  </a:cubicBezTo>
                  <a:cubicBezTo>
                    <a:pt x="4467" y="3374"/>
                    <a:pt x="4533" y="3458"/>
                    <a:pt x="4600" y="3532"/>
                  </a:cubicBezTo>
                  <a:cubicBezTo>
                    <a:pt x="4667" y="3606"/>
                    <a:pt x="4733" y="3674"/>
                    <a:pt x="4800" y="3732"/>
                  </a:cubicBezTo>
                  <a:cubicBezTo>
                    <a:pt x="4867" y="3790"/>
                    <a:pt x="4933" y="3839"/>
                    <a:pt x="5000" y="3879"/>
                  </a:cubicBezTo>
                  <a:cubicBezTo>
                    <a:pt x="5067" y="3919"/>
                    <a:pt x="5133" y="3950"/>
                    <a:pt x="5200" y="3970"/>
                  </a:cubicBezTo>
                  <a:cubicBezTo>
                    <a:pt x="5267" y="3990"/>
                    <a:pt x="5333" y="4000"/>
                    <a:pt x="5400" y="4000"/>
                  </a:cubicBezTo>
                  <a:cubicBezTo>
                    <a:pt x="5467" y="4000"/>
                    <a:pt x="5533" y="3990"/>
                    <a:pt x="5600" y="3970"/>
                  </a:cubicBezTo>
                  <a:cubicBezTo>
                    <a:pt x="5667" y="3950"/>
                    <a:pt x="5733" y="3919"/>
                    <a:pt x="5800" y="3879"/>
                  </a:cubicBezTo>
                  <a:cubicBezTo>
                    <a:pt x="5867" y="3839"/>
                    <a:pt x="5933" y="3790"/>
                    <a:pt x="6000" y="3732"/>
                  </a:cubicBezTo>
                  <a:cubicBezTo>
                    <a:pt x="6067" y="3674"/>
                    <a:pt x="6133" y="3606"/>
                    <a:pt x="6200" y="3532"/>
                  </a:cubicBezTo>
                  <a:cubicBezTo>
                    <a:pt x="6267" y="3458"/>
                    <a:pt x="6333" y="3375"/>
                    <a:pt x="6400" y="3286"/>
                  </a:cubicBezTo>
                  <a:cubicBezTo>
                    <a:pt x="6467" y="3197"/>
                    <a:pt x="6533" y="3100"/>
                    <a:pt x="6600" y="3000"/>
                  </a:cubicBezTo>
                  <a:cubicBezTo>
                    <a:pt x="6667" y="2900"/>
                    <a:pt x="6733" y="2793"/>
                    <a:pt x="6800" y="2684"/>
                  </a:cubicBezTo>
                  <a:cubicBezTo>
                    <a:pt x="6867" y="2575"/>
                    <a:pt x="6933" y="2462"/>
                    <a:pt x="7000" y="2348"/>
                  </a:cubicBezTo>
                  <a:cubicBezTo>
                    <a:pt x="7067" y="2234"/>
                    <a:pt x="7133" y="2116"/>
                    <a:pt x="7200" y="2000"/>
                  </a:cubicBezTo>
                  <a:cubicBezTo>
                    <a:pt x="7267" y="1884"/>
                    <a:pt x="7333" y="1767"/>
                    <a:pt x="7400" y="1653"/>
                  </a:cubicBezTo>
                  <a:cubicBezTo>
                    <a:pt x="7467" y="1539"/>
                    <a:pt x="7533" y="1425"/>
                    <a:pt x="7600" y="1316"/>
                  </a:cubicBezTo>
                  <a:cubicBezTo>
                    <a:pt x="7667" y="1207"/>
                    <a:pt x="7733" y="1100"/>
                    <a:pt x="7800" y="1000"/>
                  </a:cubicBezTo>
                  <a:cubicBezTo>
                    <a:pt x="7867" y="900"/>
                    <a:pt x="7933" y="804"/>
                    <a:pt x="8000" y="715"/>
                  </a:cubicBezTo>
                  <a:cubicBezTo>
                    <a:pt x="8067" y="626"/>
                    <a:pt x="8133" y="542"/>
                    <a:pt x="8200" y="468"/>
                  </a:cubicBezTo>
                  <a:cubicBezTo>
                    <a:pt x="8267" y="394"/>
                    <a:pt x="8333" y="326"/>
                    <a:pt x="8400" y="268"/>
                  </a:cubicBezTo>
                  <a:cubicBezTo>
                    <a:pt x="8467" y="210"/>
                    <a:pt x="8533" y="161"/>
                    <a:pt x="8600" y="121"/>
                  </a:cubicBezTo>
                  <a:cubicBezTo>
                    <a:pt x="8667" y="81"/>
                    <a:pt x="8733" y="50"/>
                    <a:pt x="8800" y="30"/>
                  </a:cubicBezTo>
                  <a:cubicBezTo>
                    <a:pt x="8867" y="10"/>
                    <a:pt x="8933" y="0"/>
                    <a:pt x="9000" y="0"/>
                  </a:cubicBezTo>
                  <a:cubicBezTo>
                    <a:pt x="9067" y="0"/>
                    <a:pt x="9133" y="10"/>
                    <a:pt x="9200" y="30"/>
                  </a:cubicBezTo>
                  <a:cubicBezTo>
                    <a:pt x="9267" y="50"/>
                    <a:pt x="9333" y="80"/>
                    <a:pt x="9400" y="120"/>
                  </a:cubicBezTo>
                  <a:cubicBezTo>
                    <a:pt x="9467" y="160"/>
                    <a:pt x="9533" y="210"/>
                    <a:pt x="9600" y="268"/>
                  </a:cubicBezTo>
                  <a:cubicBezTo>
                    <a:pt x="9667" y="326"/>
                    <a:pt x="9733" y="394"/>
                    <a:pt x="9800" y="468"/>
                  </a:cubicBezTo>
                  <a:cubicBezTo>
                    <a:pt x="9867" y="542"/>
                    <a:pt x="9933" y="625"/>
                    <a:pt x="10000" y="714"/>
                  </a:cubicBezTo>
                  <a:cubicBezTo>
                    <a:pt x="10067" y="803"/>
                    <a:pt x="10133" y="900"/>
                    <a:pt x="10200" y="1000"/>
                  </a:cubicBezTo>
                  <a:cubicBezTo>
                    <a:pt x="10267" y="1100"/>
                    <a:pt x="10333" y="1206"/>
                    <a:pt x="10400" y="1315"/>
                  </a:cubicBezTo>
                  <a:cubicBezTo>
                    <a:pt x="10467" y="1424"/>
                    <a:pt x="10533" y="1538"/>
                    <a:pt x="10600" y="1652"/>
                  </a:cubicBezTo>
                  <a:cubicBezTo>
                    <a:pt x="10667" y="1766"/>
                    <a:pt x="10733" y="1883"/>
                    <a:pt x="10800" y="1999"/>
                  </a:cubicBezTo>
                  <a:cubicBezTo>
                    <a:pt x="10867" y="2115"/>
                    <a:pt x="10933" y="2233"/>
                    <a:pt x="11000" y="2347"/>
                  </a:cubicBezTo>
                  <a:cubicBezTo>
                    <a:pt x="11067" y="2461"/>
                    <a:pt x="11133" y="2574"/>
                    <a:pt x="11200" y="2683"/>
                  </a:cubicBezTo>
                  <a:cubicBezTo>
                    <a:pt x="11267" y="2792"/>
                    <a:pt x="11333" y="2899"/>
                    <a:pt x="11400" y="2999"/>
                  </a:cubicBezTo>
                  <a:cubicBezTo>
                    <a:pt x="11467" y="3099"/>
                    <a:pt x="11533" y="3196"/>
                    <a:pt x="11600" y="3285"/>
                  </a:cubicBezTo>
                  <a:cubicBezTo>
                    <a:pt x="11667" y="3374"/>
                    <a:pt x="11733" y="3458"/>
                    <a:pt x="11800" y="3532"/>
                  </a:cubicBezTo>
                  <a:cubicBezTo>
                    <a:pt x="11867" y="3606"/>
                    <a:pt x="11933" y="3674"/>
                    <a:pt x="12000" y="3732"/>
                  </a:cubicBezTo>
                  <a:cubicBezTo>
                    <a:pt x="12067" y="3790"/>
                    <a:pt x="12133" y="3839"/>
                    <a:pt x="12200" y="3879"/>
                  </a:cubicBezTo>
                  <a:cubicBezTo>
                    <a:pt x="12267" y="3919"/>
                    <a:pt x="12333" y="3950"/>
                    <a:pt x="12400" y="3970"/>
                  </a:cubicBezTo>
                  <a:cubicBezTo>
                    <a:pt x="12467" y="3990"/>
                    <a:pt x="12533" y="4000"/>
                    <a:pt x="12600" y="4000"/>
                  </a:cubicBezTo>
                  <a:cubicBezTo>
                    <a:pt x="12667" y="4000"/>
                    <a:pt x="12733" y="3990"/>
                    <a:pt x="12800" y="3970"/>
                  </a:cubicBezTo>
                  <a:cubicBezTo>
                    <a:pt x="12867" y="3950"/>
                    <a:pt x="12933" y="3920"/>
                    <a:pt x="13000" y="3880"/>
                  </a:cubicBezTo>
                  <a:cubicBezTo>
                    <a:pt x="13067" y="3840"/>
                    <a:pt x="13133" y="3790"/>
                    <a:pt x="13200" y="3732"/>
                  </a:cubicBezTo>
                  <a:cubicBezTo>
                    <a:pt x="13267" y="3674"/>
                    <a:pt x="13333" y="3607"/>
                    <a:pt x="13400" y="3533"/>
                  </a:cubicBezTo>
                  <a:cubicBezTo>
                    <a:pt x="13467" y="3459"/>
                    <a:pt x="13533" y="3375"/>
                    <a:pt x="13600" y="3286"/>
                  </a:cubicBezTo>
                  <a:cubicBezTo>
                    <a:pt x="13667" y="3197"/>
                    <a:pt x="13733" y="3101"/>
                    <a:pt x="13800" y="3001"/>
                  </a:cubicBezTo>
                  <a:cubicBezTo>
                    <a:pt x="13867" y="2901"/>
                    <a:pt x="13933" y="2794"/>
                    <a:pt x="14000" y="2685"/>
                  </a:cubicBezTo>
                  <a:cubicBezTo>
                    <a:pt x="14067" y="2576"/>
                    <a:pt x="14133" y="2462"/>
                    <a:pt x="14200" y="2348"/>
                  </a:cubicBezTo>
                  <a:cubicBezTo>
                    <a:pt x="14267" y="2234"/>
                    <a:pt x="14333" y="2117"/>
                    <a:pt x="14400" y="2001"/>
                  </a:cubicBezTo>
                  <a:cubicBezTo>
                    <a:pt x="14467" y="1885"/>
                    <a:pt x="14533" y="1767"/>
                    <a:pt x="14600" y="1653"/>
                  </a:cubicBezTo>
                  <a:cubicBezTo>
                    <a:pt x="14667" y="1539"/>
                    <a:pt x="14733" y="1426"/>
                    <a:pt x="14800" y="1317"/>
                  </a:cubicBezTo>
                  <a:cubicBezTo>
                    <a:pt x="14867" y="1208"/>
                    <a:pt x="14933" y="1101"/>
                    <a:pt x="15000" y="1001"/>
                  </a:cubicBezTo>
                  <a:cubicBezTo>
                    <a:pt x="15067" y="901"/>
                    <a:pt x="15133" y="804"/>
                    <a:pt x="15200" y="715"/>
                  </a:cubicBezTo>
                  <a:cubicBezTo>
                    <a:pt x="15267" y="626"/>
                    <a:pt x="15333" y="542"/>
                    <a:pt x="15400" y="468"/>
                  </a:cubicBezTo>
                  <a:cubicBezTo>
                    <a:pt x="15467" y="394"/>
                    <a:pt x="15533" y="326"/>
                    <a:pt x="15600" y="268"/>
                  </a:cubicBezTo>
                  <a:cubicBezTo>
                    <a:pt x="15667" y="210"/>
                    <a:pt x="15733" y="161"/>
                    <a:pt x="15800" y="121"/>
                  </a:cubicBezTo>
                  <a:cubicBezTo>
                    <a:pt x="15867" y="81"/>
                    <a:pt x="15933" y="51"/>
                    <a:pt x="16000" y="31"/>
                  </a:cubicBezTo>
                  <a:cubicBezTo>
                    <a:pt x="16067" y="11"/>
                    <a:pt x="16133" y="0"/>
                    <a:pt x="16200" y="0"/>
                  </a:cubicBezTo>
                  <a:cubicBezTo>
                    <a:pt x="16267" y="0"/>
                    <a:pt x="16333" y="10"/>
                    <a:pt x="16400" y="30"/>
                  </a:cubicBezTo>
                  <a:cubicBezTo>
                    <a:pt x="16467" y="50"/>
                    <a:pt x="16533" y="80"/>
                    <a:pt x="16600" y="120"/>
                  </a:cubicBezTo>
                  <a:cubicBezTo>
                    <a:pt x="16667" y="160"/>
                    <a:pt x="16733" y="210"/>
                    <a:pt x="16800" y="268"/>
                  </a:cubicBezTo>
                  <a:cubicBezTo>
                    <a:pt x="16867" y="326"/>
                    <a:pt x="16933" y="393"/>
                    <a:pt x="17000" y="467"/>
                  </a:cubicBezTo>
                  <a:cubicBezTo>
                    <a:pt x="17067" y="541"/>
                    <a:pt x="17133" y="625"/>
                    <a:pt x="17200" y="714"/>
                  </a:cubicBezTo>
                  <a:cubicBezTo>
                    <a:pt x="17267" y="803"/>
                    <a:pt x="17333" y="899"/>
                    <a:pt x="17400" y="999"/>
                  </a:cubicBezTo>
                  <a:cubicBezTo>
                    <a:pt x="17467" y="1099"/>
                    <a:pt x="17533" y="1206"/>
                    <a:pt x="17600" y="1315"/>
                  </a:cubicBezTo>
                  <a:cubicBezTo>
                    <a:pt x="17667" y="1424"/>
                    <a:pt x="17733" y="1538"/>
                    <a:pt x="17800" y="1652"/>
                  </a:cubicBezTo>
                  <a:cubicBezTo>
                    <a:pt x="17867" y="1766"/>
                    <a:pt x="17967" y="1941"/>
                    <a:pt x="18000" y="1999"/>
                  </a:cubicBezTo>
                  <a:cubicBezTo>
                    <a:pt x="18033" y="2057"/>
                    <a:pt x="18016" y="2028"/>
                    <a:pt x="18000" y="1999"/>
                  </a:cubicBezTo>
                </a:path>
              </a:pathLst>
            </a:custGeom>
            <a:noFill/>
            <a:ln w="28575" cap="flat" cmpd="sng">
              <a:solidFill>
                <a:srgbClr val="FF33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defTabSz="1219200"/>
              <a:endParaRPr lang="zh-CN" altLang="en-US" sz="135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5604" name="Freeform 5"/>
            <p:cNvSpPr/>
            <p:nvPr/>
          </p:nvSpPr>
          <p:spPr>
            <a:xfrm>
              <a:off x="432" y="1152"/>
              <a:ext cx="865" cy="13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0" b="0"/>
              <a:pathLst>
                <a:path w="18033" h="4000">
                  <a:moveTo>
                    <a:pt x="0" y="2000"/>
                  </a:moveTo>
                  <a:cubicBezTo>
                    <a:pt x="66" y="1883"/>
                    <a:pt x="133" y="1767"/>
                    <a:pt x="200" y="1653"/>
                  </a:cubicBezTo>
                  <a:cubicBezTo>
                    <a:pt x="267" y="1539"/>
                    <a:pt x="333" y="1425"/>
                    <a:pt x="400" y="1316"/>
                  </a:cubicBezTo>
                  <a:cubicBezTo>
                    <a:pt x="467" y="1207"/>
                    <a:pt x="533" y="1100"/>
                    <a:pt x="600" y="1000"/>
                  </a:cubicBezTo>
                  <a:cubicBezTo>
                    <a:pt x="667" y="900"/>
                    <a:pt x="733" y="803"/>
                    <a:pt x="800" y="714"/>
                  </a:cubicBezTo>
                  <a:cubicBezTo>
                    <a:pt x="867" y="625"/>
                    <a:pt x="933" y="542"/>
                    <a:pt x="1000" y="468"/>
                  </a:cubicBezTo>
                  <a:cubicBezTo>
                    <a:pt x="1067" y="394"/>
                    <a:pt x="1133" y="326"/>
                    <a:pt x="1200" y="268"/>
                  </a:cubicBezTo>
                  <a:cubicBezTo>
                    <a:pt x="1267" y="210"/>
                    <a:pt x="1333" y="161"/>
                    <a:pt x="1400" y="121"/>
                  </a:cubicBezTo>
                  <a:cubicBezTo>
                    <a:pt x="1467" y="81"/>
                    <a:pt x="1533" y="50"/>
                    <a:pt x="1600" y="30"/>
                  </a:cubicBezTo>
                  <a:cubicBezTo>
                    <a:pt x="1667" y="10"/>
                    <a:pt x="1733" y="0"/>
                    <a:pt x="1800" y="0"/>
                  </a:cubicBezTo>
                  <a:cubicBezTo>
                    <a:pt x="1867" y="0"/>
                    <a:pt x="1933" y="10"/>
                    <a:pt x="2000" y="30"/>
                  </a:cubicBezTo>
                  <a:cubicBezTo>
                    <a:pt x="2067" y="50"/>
                    <a:pt x="2133" y="81"/>
                    <a:pt x="2200" y="121"/>
                  </a:cubicBezTo>
                  <a:cubicBezTo>
                    <a:pt x="2267" y="161"/>
                    <a:pt x="2333" y="210"/>
                    <a:pt x="2400" y="268"/>
                  </a:cubicBezTo>
                  <a:cubicBezTo>
                    <a:pt x="2467" y="326"/>
                    <a:pt x="2533" y="394"/>
                    <a:pt x="2600" y="468"/>
                  </a:cubicBezTo>
                  <a:cubicBezTo>
                    <a:pt x="2667" y="542"/>
                    <a:pt x="2733" y="625"/>
                    <a:pt x="2800" y="714"/>
                  </a:cubicBezTo>
                  <a:cubicBezTo>
                    <a:pt x="2867" y="803"/>
                    <a:pt x="2933" y="900"/>
                    <a:pt x="3000" y="1000"/>
                  </a:cubicBezTo>
                  <a:cubicBezTo>
                    <a:pt x="3067" y="1100"/>
                    <a:pt x="3133" y="1207"/>
                    <a:pt x="3200" y="1316"/>
                  </a:cubicBezTo>
                  <a:cubicBezTo>
                    <a:pt x="3267" y="1425"/>
                    <a:pt x="3333" y="1539"/>
                    <a:pt x="3400" y="1653"/>
                  </a:cubicBezTo>
                  <a:cubicBezTo>
                    <a:pt x="3467" y="1767"/>
                    <a:pt x="3533" y="1884"/>
                    <a:pt x="3600" y="2000"/>
                  </a:cubicBezTo>
                  <a:cubicBezTo>
                    <a:pt x="3667" y="2116"/>
                    <a:pt x="3733" y="2233"/>
                    <a:pt x="3800" y="2347"/>
                  </a:cubicBezTo>
                  <a:cubicBezTo>
                    <a:pt x="3867" y="2461"/>
                    <a:pt x="3933" y="2575"/>
                    <a:pt x="4000" y="2684"/>
                  </a:cubicBezTo>
                  <a:cubicBezTo>
                    <a:pt x="4067" y="2793"/>
                    <a:pt x="4133" y="2900"/>
                    <a:pt x="4200" y="3000"/>
                  </a:cubicBezTo>
                  <a:cubicBezTo>
                    <a:pt x="4267" y="3100"/>
                    <a:pt x="4333" y="3196"/>
                    <a:pt x="4400" y="3285"/>
                  </a:cubicBezTo>
                  <a:cubicBezTo>
                    <a:pt x="4467" y="3374"/>
                    <a:pt x="4533" y="3458"/>
                    <a:pt x="4600" y="3532"/>
                  </a:cubicBezTo>
                  <a:cubicBezTo>
                    <a:pt x="4667" y="3606"/>
                    <a:pt x="4733" y="3674"/>
                    <a:pt x="4800" y="3732"/>
                  </a:cubicBezTo>
                  <a:cubicBezTo>
                    <a:pt x="4867" y="3790"/>
                    <a:pt x="4933" y="3839"/>
                    <a:pt x="5000" y="3879"/>
                  </a:cubicBezTo>
                  <a:cubicBezTo>
                    <a:pt x="5067" y="3919"/>
                    <a:pt x="5133" y="3950"/>
                    <a:pt x="5200" y="3970"/>
                  </a:cubicBezTo>
                  <a:cubicBezTo>
                    <a:pt x="5267" y="3990"/>
                    <a:pt x="5333" y="4000"/>
                    <a:pt x="5400" y="4000"/>
                  </a:cubicBezTo>
                  <a:cubicBezTo>
                    <a:pt x="5467" y="4000"/>
                    <a:pt x="5533" y="3990"/>
                    <a:pt x="5600" y="3970"/>
                  </a:cubicBezTo>
                  <a:cubicBezTo>
                    <a:pt x="5667" y="3950"/>
                    <a:pt x="5733" y="3919"/>
                    <a:pt x="5800" y="3879"/>
                  </a:cubicBezTo>
                  <a:cubicBezTo>
                    <a:pt x="5867" y="3839"/>
                    <a:pt x="5933" y="3790"/>
                    <a:pt x="6000" y="3732"/>
                  </a:cubicBezTo>
                  <a:cubicBezTo>
                    <a:pt x="6067" y="3674"/>
                    <a:pt x="6133" y="3606"/>
                    <a:pt x="6200" y="3532"/>
                  </a:cubicBezTo>
                  <a:cubicBezTo>
                    <a:pt x="6267" y="3458"/>
                    <a:pt x="6333" y="3375"/>
                    <a:pt x="6400" y="3286"/>
                  </a:cubicBezTo>
                  <a:cubicBezTo>
                    <a:pt x="6467" y="3197"/>
                    <a:pt x="6533" y="3100"/>
                    <a:pt x="6600" y="3000"/>
                  </a:cubicBezTo>
                  <a:cubicBezTo>
                    <a:pt x="6667" y="2900"/>
                    <a:pt x="6733" y="2793"/>
                    <a:pt x="6800" y="2684"/>
                  </a:cubicBezTo>
                  <a:cubicBezTo>
                    <a:pt x="6867" y="2575"/>
                    <a:pt x="6933" y="2462"/>
                    <a:pt x="7000" y="2348"/>
                  </a:cubicBezTo>
                  <a:cubicBezTo>
                    <a:pt x="7067" y="2234"/>
                    <a:pt x="7133" y="2116"/>
                    <a:pt x="7200" y="2000"/>
                  </a:cubicBezTo>
                  <a:cubicBezTo>
                    <a:pt x="7267" y="1884"/>
                    <a:pt x="7333" y="1767"/>
                    <a:pt x="7400" y="1653"/>
                  </a:cubicBezTo>
                  <a:cubicBezTo>
                    <a:pt x="7467" y="1539"/>
                    <a:pt x="7533" y="1425"/>
                    <a:pt x="7600" y="1316"/>
                  </a:cubicBezTo>
                  <a:cubicBezTo>
                    <a:pt x="7667" y="1207"/>
                    <a:pt x="7733" y="1100"/>
                    <a:pt x="7800" y="1000"/>
                  </a:cubicBezTo>
                  <a:cubicBezTo>
                    <a:pt x="7867" y="900"/>
                    <a:pt x="7933" y="804"/>
                    <a:pt x="8000" y="715"/>
                  </a:cubicBezTo>
                  <a:cubicBezTo>
                    <a:pt x="8067" y="626"/>
                    <a:pt x="8133" y="542"/>
                    <a:pt x="8200" y="468"/>
                  </a:cubicBezTo>
                  <a:cubicBezTo>
                    <a:pt x="8267" y="394"/>
                    <a:pt x="8333" y="326"/>
                    <a:pt x="8400" y="268"/>
                  </a:cubicBezTo>
                  <a:cubicBezTo>
                    <a:pt x="8467" y="210"/>
                    <a:pt x="8533" y="161"/>
                    <a:pt x="8600" y="121"/>
                  </a:cubicBezTo>
                  <a:cubicBezTo>
                    <a:pt x="8667" y="81"/>
                    <a:pt x="8733" y="50"/>
                    <a:pt x="8800" y="30"/>
                  </a:cubicBezTo>
                  <a:cubicBezTo>
                    <a:pt x="8867" y="10"/>
                    <a:pt x="8933" y="0"/>
                    <a:pt x="9000" y="0"/>
                  </a:cubicBezTo>
                  <a:cubicBezTo>
                    <a:pt x="9067" y="0"/>
                    <a:pt x="9133" y="10"/>
                    <a:pt x="9200" y="30"/>
                  </a:cubicBezTo>
                  <a:cubicBezTo>
                    <a:pt x="9267" y="50"/>
                    <a:pt x="9333" y="80"/>
                    <a:pt x="9400" y="120"/>
                  </a:cubicBezTo>
                  <a:cubicBezTo>
                    <a:pt x="9467" y="160"/>
                    <a:pt x="9533" y="210"/>
                    <a:pt x="9600" y="268"/>
                  </a:cubicBezTo>
                  <a:cubicBezTo>
                    <a:pt x="9667" y="326"/>
                    <a:pt x="9733" y="394"/>
                    <a:pt x="9800" y="468"/>
                  </a:cubicBezTo>
                  <a:cubicBezTo>
                    <a:pt x="9867" y="542"/>
                    <a:pt x="9933" y="625"/>
                    <a:pt x="10000" y="714"/>
                  </a:cubicBezTo>
                  <a:cubicBezTo>
                    <a:pt x="10067" y="803"/>
                    <a:pt x="10133" y="900"/>
                    <a:pt x="10200" y="1000"/>
                  </a:cubicBezTo>
                  <a:cubicBezTo>
                    <a:pt x="10267" y="1100"/>
                    <a:pt x="10333" y="1206"/>
                    <a:pt x="10400" y="1315"/>
                  </a:cubicBezTo>
                  <a:cubicBezTo>
                    <a:pt x="10467" y="1424"/>
                    <a:pt x="10533" y="1538"/>
                    <a:pt x="10600" y="1652"/>
                  </a:cubicBezTo>
                  <a:cubicBezTo>
                    <a:pt x="10667" y="1766"/>
                    <a:pt x="10733" y="1883"/>
                    <a:pt x="10800" y="1999"/>
                  </a:cubicBezTo>
                  <a:cubicBezTo>
                    <a:pt x="10867" y="2115"/>
                    <a:pt x="10933" y="2233"/>
                    <a:pt x="11000" y="2347"/>
                  </a:cubicBezTo>
                  <a:cubicBezTo>
                    <a:pt x="11067" y="2461"/>
                    <a:pt x="11133" y="2574"/>
                    <a:pt x="11200" y="2683"/>
                  </a:cubicBezTo>
                  <a:cubicBezTo>
                    <a:pt x="11267" y="2792"/>
                    <a:pt x="11333" y="2899"/>
                    <a:pt x="11400" y="2999"/>
                  </a:cubicBezTo>
                  <a:cubicBezTo>
                    <a:pt x="11467" y="3099"/>
                    <a:pt x="11533" y="3196"/>
                    <a:pt x="11600" y="3285"/>
                  </a:cubicBezTo>
                  <a:cubicBezTo>
                    <a:pt x="11667" y="3374"/>
                    <a:pt x="11733" y="3458"/>
                    <a:pt x="11800" y="3532"/>
                  </a:cubicBezTo>
                  <a:cubicBezTo>
                    <a:pt x="11867" y="3606"/>
                    <a:pt x="11933" y="3674"/>
                    <a:pt x="12000" y="3732"/>
                  </a:cubicBezTo>
                  <a:cubicBezTo>
                    <a:pt x="12067" y="3790"/>
                    <a:pt x="12133" y="3839"/>
                    <a:pt x="12200" y="3879"/>
                  </a:cubicBezTo>
                  <a:cubicBezTo>
                    <a:pt x="12267" y="3919"/>
                    <a:pt x="12333" y="3950"/>
                    <a:pt x="12400" y="3970"/>
                  </a:cubicBezTo>
                  <a:cubicBezTo>
                    <a:pt x="12467" y="3990"/>
                    <a:pt x="12533" y="4000"/>
                    <a:pt x="12600" y="4000"/>
                  </a:cubicBezTo>
                  <a:cubicBezTo>
                    <a:pt x="12667" y="4000"/>
                    <a:pt x="12733" y="3990"/>
                    <a:pt x="12800" y="3970"/>
                  </a:cubicBezTo>
                  <a:cubicBezTo>
                    <a:pt x="12867" y="3950"/>
                    <a:pt x="12933" y="3920"/>
                    <a:pt x="13000" y="3880"/>
                  </a:cubicBezTo>
                  <a:cubicBezTo>
                    <a:pt x="13067" y="3840"/>
                    <a:pt x="13133" y="3790"/>
                    <a:pt x="13200" y="3732"/>
                  </a:cubicBezTo>
                  <a:cubicBezTo>
                    <a:pt x="13267" y="3674"/>
                    <a:pt x="13333" y="3607"/>
                    <a:pt x="13400" y="3533"/>
                  </a:cubicBezTo>
                  <a:cubicBezTo>
                    <a:pt x="13467" y="3459"/>
                    <a:pt x="13533" y="3375"/>
                    <a:pt x="13600" y="3286"/>
                  </a:cubicBezTo>
                  <a:cubicBezTo>
                    <a:pt x="13667" y="3197"/>
                    <a:pt x="13733" y="3101"/>
                    <a:pt x="13800" y="3001"/>
                  </a:cubicBezTo>
                  <a:cubicBezTo>
                    <a:pt x="13867" y="2901"/>
                    <a:pt x="13933" y="2794"/>
                    <a:pt x="14000" y="2685"/>
                  </a:cubicBezTo>
                  <a:cubicBezTo>
                    <a:pt x="14067" y="2576"/>
                    <a:pt x="14133" y="2462"/>
                    <a:pt x="14200" y="2348"/>
                  </a:cubicBezTo>
                  <a:cubicBezTo>
                    <a:pt x="14267" y="2234"/>
                    <a:pt x="14333" y="2117"/>
                    <a:pt x="14400" y="2001"/>
                  </a:cubicBezTo>
                  <a:cubicBezTo>
                    <a:pt x="14467" y="1885"/>
                    <a:pt x="14533" y="1767"/>
                    <a:pt x="14600" y="1653"/>
                  </a:cubicBezTo>
                  <a:cubicBezTo>
                    <a:pt x="14667" y="1539"/>
                    <a:pt x="14733" y="1426"/>
                    <a:pt x="14800" y="1317"/>
                  </a:cubicBezTo>
                  <a:cubicBezTo>
                    <a:pt x="14867" y="1208"/>
                    <a:pt x="14933" y="1101"/>
                    <a:pt x="15000" y="1001"/>
                  </a:cubicBezTo>
                  <a:cubicBezTo>
                    <a:pt x="15067" y="901"/>
                    <a:pt x="15133" y="804"/>
                    <a:pt x="15200" y="715"/>
                  </a:cubicBezTo>
                  <a:cubicBezTo>
                    <a:pt x="15267" y="626"/>
                    <a:pt x="15333" y="542"/>
                    <a:pt x="15400" y="468"/>
                  </a:cubicBezTo>
                  <a:cubicBezTo>
                    <a:pt x="15467" y="394"/>
                    <a:pt x="15533" y="326"/>
                    <a:pt x="15600" y="268"/>
                  </a:cubicBezTo>
                  <a:cubicBezTo>
                    <a:pt x="15667" y="210"/>
                    <a:pt x="15733" y="161"/>
                    <a:pt x="15800" y="121"/>
                  </a:cubicBezTo>
                  <a:cubicBezTo>
                    <a:pt x="15867" y="81"/>
                    <a:pt x="15933" y="51"/>
                    <a:pt x="16000" y="31"/>
                  </a:cubicBezTo>
                  <a:cubicBezTo>
                    <a:pt x="16067" y="11"/>
                    <a:pt x="16133" y="0"/>
                    <a:pt x="16200" y="0"/>
                  </a:cubicBezTo>
                  <a:cubicBezTo>
                    <a:pt x="16267" y="0"/>
                    <a:pt x="16333" y="10"/>
                    <a:pt x="16400" y="30"/>
                  </a:cubicBezTo>
                  <a:cubicBezTo>
                    <a:pt x="16467" y="50"/>
                    <a:pt x="16533" y="80"/>
                    <a:pt x="16600" y="120"/>
                  </a:cubicBezTo>
                  <a:cubicBezTo>
                    <a:pt x="16667" y="160"/>
                    <a:pt x="16733" y="210"/>
                    <a:pt x="16800" y="268"/>
                  </a:cubicBezTo>
                  <a:cubicBezTo>
                    <a:pt x="16867" y="326"/>
                    <a:pt x="16933" y="393"/>
                    <a:pt x="17000" y="467"/>
                  </a:cubicBezTo>
                  <a:cubicBezTo>
                    <a:pt x="17067" y="541"/>
                    <a:pt x="17133" y="625"/>
                    <a:pt x="17200" y="714"/>
                  </a:cubicBezTo>
                  <a:cubicBezTo>
                    <a:pt x="17267" y="803"/>
                    <a:pt x="17333" y="899"/>
                    <a:pt x="17400" y="999"/>
                  </a:cubicBezTo>
                  <a:cubicBezTo>
                    <a:pt x="17467" y="1099"/>
                    <a:pt x="17533" y="1206"/>
                    <a:pt x="17600" y="1315"/>
                  </a:cubicBezTo>
                  <a:cubicBezTo>
                    <a:pt x="17667" y="1424"/>
                    <a:pt x="17733" y="1538"/>
                    <a:pt x="17800" y="1652"/>
                  </a:cubicBezTo>
                  <a:cubicBezTo>
                    <a:pt x="17867" y="1766"/>
                    <a:pt x="17967" y="1941"/>
                    <a:pt x="18000" y="1999"/>
                  </a:cubicBezTo>
                  <a:cubicBezTo>
                    <a:pt x="18033" y="2057"/>
                    <a:pt x="18016" y="2028"/>
                    <a:pt x="18000" y="1999"/>
                  </a:cubicBezTo>
                </a:path>
              </a:pathLst>
            </a:custGeom>
            <a:noFill/>
            <a:ln w="28575" cap="flat" cmpd="sng">
              <a:solidFill>
                <a:srgbClr val="FF3300"/>
              </a:solidFill>
              <a:prstDash val="sysDot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defTabSz="1219200"/>
              <a:endParaRPr lang="zh-CN" altLang="en-US" sz="135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" name="Group 6"/>
          <p:cNvGrpSpPr/>
          <p:nvPr/>
        </p:nvGrpSpPr>
        <p:grpSpPr>
          <a:xfrm>
            <a:off x="2067372" y="4227125"/>
            <a:ext cx="2357952" cy="608095"/>
            <a:chOff x="336" y="2736"/>
            <a:chExt cx="865" cy="187"/>
          </a:xfrm>
        </p:grpSpPr>
        <p:sp>
          <p:nvSpPr>
            <p:cNvPr id="25606" name="Freeform 7"/>
            <p:cNvSpPr/>
            <p:nvPr/>
          </p:nvSpPr>
          <p:spPr>
            <a:xfrm>
              <a:off x="336" y="2784"/>
              <a:ext cx="865" cy="13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0" b="0"/>
              <a:pathLst>
                <a:path w="18033" h="4000">
                  <a:moveTo>
                    <a:pt x="0" y="2000"/>
                  </a:moveTo>
                  <a:cubicBezTo>
                    <a:pt x="66" y="1883"/>
                    <a:pt x="133" y="1767"/>
                    <a:pt x="200" y="1653"/>
                  </a:cubicBezTo>
                  <a:cubicBezTo>
                    <a:pt x="267" y="1539"/>
                    <a:pt x="333" y="1425"/>
                    <a:pt x="400" y="1316"/>
                  </a:cubicBezTo>
                  <a:cubicBezTo>
                    <a:pt x="467" y="1207"/>
                    <a:pt x="533" y="1100"/>
                    <a:pt x="600" y="1000"/>
                  </a:cubicBezTo>
                  <a:cubicBezTo>
                    <a:pt x="667" y="900"/>
                    <a:pt x="733" y="803"/>
                    <a:pt x="800" y="714"/>
                  </a:cubicBezTo>
                  <a:cubicBezTo>
                    <a:pt x="867" y="625"/>
                    <a:pt x="933" y="542"/>
                    <a:pt x="1000" y="468"/>
                  </a:cubicBezTo>
                  <a:cubicBezTo>
                    <a:pt x="1067" y="394"/>
                    <a:pt x="1133" y="326"/>
                    <a:pt x="1200" y="268"/>
                  </a:cubicBezTo>
                  <a:cubicBezTo>
                    <a:pt x="1267" y="210"/>
                    <a:pt x="1333" y="161"/>
                    <a:pt x="1400" y="121"/>
                  </a:cubicBezTo>
                  <a:cubicBezTo>
                    <a:pt x="1467" y="81"/>
                    <a:pt x="1533" y="50"/>
                    <a:pt x="1600" y="30"/>
                  </a:cubicBezTo>
                  <a:cubicBezTo>
                    <a:pt x="1667" y="10"/>
                    <a:pt x="1733" y="0"/>
                    <a:pt x="1800" y="0"/>
                  </a:cubicBezTo>
                  <a:cubicBezTo>
                    <a:pt x="1867" y="0"/>
                    <a:pt x="1933" y="10"/>
                    <a:pt x="2000" y="30"/>
                  </a:cubicBezTo>
                  <a:cubicBezTo>
                    <a:pt x="2067" y="50"/>
                    <a:pt x="2133" y="81"/>
                    <a:pt x="2200" y="121"/>
                  </a:cubicBezTo>
                  <a:cubicBezTo>
                    <a:pt x="2267" y="161"/>
                    <a:pt x="2333" y="210"/>
                    <a:pt x="2400" y="268"/>
                  </a:cubicBezTo>
                  <a:cubicBezTo>
                    <a:pt x="2467" y="326"/>
                    <a:pt x="2533" y="394"/>
                    <a:pt x="2600" y="468"/>
                  </a:cubicBezTo>
                  <a:cubicBezTo>
                    <a:pt x="2667" y="542"/>
                    <a:pt x="2733" y="625"/>
                    <a:pt x="2800" y="714"/>
                  </a:cubicBezTo>
                  <a:cubicBezTo>
                    <a:pt x="2867" y="803"/>
                    <a:pt x="2933" y="900"/>
                    <a:pt x="3000" y="1000"/>
                  </a:cubicBezTo>
                  <a:cubicBezTo>
                    <a:pt x="3067" y="1100"/>
                    <a:pt x="3133" y="1207"/>
                    <a:pt x="3200" y="1316"/>
                  </a:cubicBezTo>
                  <a:cubicBezTo>
                    <a:pt x="3267" y="1425"/>
                    <a:pt x="3333" y="1539"/>
                    <a:pt x="3400" y="1653"/>
                  </a:cubicBezTo>
                  <a:cubicBezTo>
                    <a:pt x="3467" y="1767"/>
                    <a:pt x="3533" y="1884"/>
                    <a:pt x="3600" y="2000"/>
                  </a:cubicBezTo>
                  <a:cubicBezTo>
                    <a:pt x="3667" y="2116"/>
                    <a:pt x="3733" y="2233"/>
                    <a:pt x="3800" y="2347"/>
                  </a:cubicBezTo>
                  <a:cubicBezTo>
                    <a:pt x="3867" y="2461"/>
                    <a:pt x="3933" y="2575"/>
                    <a:pt x="4000" y="2684"/>
                  </a:cubicBezTo>
                  <a:cubicBezTo>
                    <a:pt x="4067" y="2793"/>
                    <a:pt x="4133" y="2900"/>
                    <a:pt x="4200" y="3000"/>
                  </a:cubicBezTo>
                  <a:cubicBezTo>
                    <a:pt x="4267" y="3100"/>
                    <a:pt x="4333" y="3196"/>
                    <a:pt x="4400" y="3285"/>
                  </a:cubicBezTo>
                  <a:cubicBezTo>
                    <a:pt x="4467" y="3374"/>
                    <a:pt x="4533" y="3458"/>
                    <a:pt x="4600" y="3532"/>
                  </a:cubicBezTo>
                  <a:cubicBezTo>
                    <a:pt x="4667" y="3606"/>
                    <a:pt x="4733" y="3674"/>
                    <a:pt x="4800" y="3732"/>
                  </a:cubicBezTo>
                  <a:cubicBezTo>
                    <a:pt x="4867" y="3790"/>
                    <a:pt x="4933" y="3839"/>
                    <a:pt x="5000" y="3879"/>
                  </a:cubicBezTo>
                  <a:cubicBezTo>
                    <a:pt x="5067" y="3919"/>
                    <a:pt x="5133" y="3950"/>
                    <a:pt x="5200" y="3970"/>
                  </a:cubicBezTo>
                  <a:cubicBezTo>
                    <a:pt x="5267" y="3990"/>
                    <a:pt x="5333" y="4000"/>
                    <a:pt x="5400" y="4000"/>
                  </a:cubicBezTo>
                  <a:cubicBezTo>
                    <a:pt x="5467" y="4000"/>
                    <a:pt x="5533" y="3990"/>
                    <a:pt x="5600" y="3970"/>
                  </a:cubicBezTo>
                  <a:cubicBezTo>
                    <a:pt x="5667" y="3950"/>
                    <a:pt x="5733" y="3919"/>
                    <a:pt x="5800" y="3879"/>
                  </a:cubicBezTo>
                  <a:cubicBezTo>
                    <a:pt x="5867" y="3839"/>
                    <a:pt x="5933" y="3790"/>
                    <a:pt x="6000" y="3732"/>
                  </a:cubicBezTo>
                  <a:cubicBezTo>
                    <a:pt x="6067" y="3674"/>
                    <a:pt x="6133" y="3606"/>
                    <a:pt x="6200" y="3532"/>
                  </a:cubicBezTo>
                  <a:cubicBezTo>
                    <a:pt x="6267" y="3458"/>
                    <a:pt x="6333" y="3375"/>
                    <a:pt x="6400" y="3286"/>
                  </a:cubicBezTo>
                  <a:cubicBezTo>
                    <a:pt x="6467" y="3197"/>
                    <a:pt x="6533" y="3100"/>
                    <a:pt x="6600" y="3000"/>
                  </a:cubicBezTo>
                  <a:cubicBezTo>
                    <a:pt x="6667" y="2900"/>
                    <a:pt x="6733" y="2793"/>
                    <a:pt x="6800" y="2684"/>
                  </a:cubicBezTo>
                  <a:cubicBezTo>
                    <a:pt x="6867" y="2575"/>
                    <a:pt x="6933" y="2462"/>
                    <a:pt x="7000" y="2348"/>
                  </a:cubicBezTo>
                  <a:cubicBezTo>
                    <a:pt x="7067" y="2234"/>
                    <a:pt x="7133" y="2116"/>
                    <a:pt x="7200" y="2000"/>
                  </a:cubicBezTo>
                  <a:cubicBezTo>
                    <a:pt x="7267" y="1884"/>
                    <a:pt x="7333" y="1767"/>
                    <a:pt x="7400" y="1653"/>
                  </a:cubicBezTo>
                  <a:cubicBezTo>
                    <a:pt x="7467" y="1539"/>
                    <a:pt x="7533" y="1425"/>
                    <a:pt x="7600" y="1316"/>
                  </a:cubicBezTo>
                  <a:cubicBezTo>
                    <a:pt x="7667" y="1207"/>
                    <a:pt x="7733" y="1100"/>
                    <a:pt x="7800" y="1000"/>
                  </a:cubicBezTo>
                  <a:cubicBezTo>
                    <a:pt x="7867" y="900"/>
                    <a:pt x="7933" y="804"/>
                    <a:pt x="8000" y="715"/>
                  </a:cubicBezTo>
                  <a:cubicBezTo>
                    <a:pt x="8067" y="626"/>
                    <a:pt x="8133" y="542"/>
                    <a:pt x="8200" y="468"/>
                  </a:cubicBezTo>
                  <a:cubicBezTo>
                    <a:pt x="8267" y="394"/>
                    <a:pt x="8333" y="326"/>
                    <a:pt x="8400" y="268"/>
                  </a:cubicBezTo>
                  <a:cubicBezTo>
                    <a:pt x="8467" y="210"/>
                    <a:pt x="8533" y="161"/>
                    <a:pt x="8600" y="121"/>
                  </a:cubicBezTo>
                  <a:cubicBezTo>
                    <a:pt x="8667" y="81"/>
                    <a:pt x="8733" y="50"/>
                    <a:pt x="8800" y="30"/>
                  </a:cubicBezTo>
                  <a:cubicBezTo>
                    <a:pt x="8867" y="10"/>
                    <a:pt x="8933" y="0"/>
                    <a:pt x="9000" y="0"/>
                  </a:cubicBezTo>
                  <a:cubicBezTo>
                    <a:pt x="9067" y="0"/>
                    <a:pt x="9133" y="10"/>
                    <a:pt x="9200" y="30"/>
                  </a:cubicBezTo>
                  <a:cubicBezTo>
                    <a:pt x="9267" y="50"/>
                    <a:pt x="9333" y="80"/>
                    <a:pt x="9400" y="120"/>
                  </a:cubicBezTo>
                  <a:cubicBezTo>
                    <a:pt x="9467" y="160"/>
                    <a:pt x="9533" y="210"/>
                    <a:pt x="9600" y="268"/>
                  </a:cubicBezTo>
                  <a:cubicBezTo>
                    <a:pt x="9667" y="326"/>
                    <a:pt x="9733" y="394"/>
                    <a:pt x="9800" y="468"/>
                  </a:cubicBezTo>
                  <a:cubicBezTo>
                    <a:pt x="9867" y="542"/>
                    <a:pt x="9933" y="625"/>
                    <a:pt x="10000" y="714"/>
                  </a:cubicBezTo>
                  <a:cubicBezTo>
                    <a:pt x="10067" y="803"/>
                    <a:pt x="10133" y="900"/>
                    <a:pt x="10200" y="1000"/>
                  </a:cubicBezTo>
                  <a:cubicBezTo>
                    <a:pt x="10267" y="1100"/>
                    <a:pt x="10333" y="1206"/>
                    <a:pt x="10400" y="1315"/>
                  </a:cubicBezTo>
                  <a:cubicBezTo>
                    <a:pt x="10467" y="1424"/>
                    <a:pt x="10533" y="1538"/>
                    <a:pt x="10600" y="1652"/>
                  </a:cubicBezTo>
                  <a:cubicBezTo>
                    <a:pt x="10667" y="1766"/>
                    <a:pt x="10733" y="1883"/>
                    <a:pt x="10800" y="1999"/>
                  </a:cubicBezTo>
                  <a:cubicBezTo>
                    <a:pt x="10867" y="2115"/>
                    <a:pt x="10933" y="2233"/>
                    <a:pt x="11000" y="2347"/>
                  </a:cubicBezTo>
                  <a:cubicBezTo>
                    <a:pt x="11067" y="2461"/>
                    <a:pt x="11133" y="2574"/>
                    <a:pt x="11200" y="2683"/>
                  </a:cubicBezTo>
                  <a:cubicBezTo>
                    <a:pt x="11267" y="2792"/>
                    <a:pt x="11333" y="2899"/>
                    <a:pt x="11400" y="2999"/>
                  </a:cubicBezTo>
                  <a:cubicBezTo>
                    <a:pt x="11467" y="3099"/>
                    <a:pt x="11533" y="3196"/>
                    <a:pt x="11600" y="3285"/>
                  </a:cubicBezTo>
                  <a:cubicBezTo>
                    <a:pt x="11667" y="3374"/>
                    <a:pt x="11733" y="3458"/>
                    <a:pt x="11800" y="3532"/>
                  </a:cubicBezTo>
                  <a:cubicBezTo>
                    <a:pt x="11867" y="3606"/>
                    <a:pt x="11933" y="3674"/>
                    <a:pt x="12000" y="3732"/>
                  </a:cubicBezTo>
                  <a:cubicBezTo>
                    <a:pt x="12067" y="3790"/>
                    <a:pt x="12133" y="3839"/>
                    <a:pt x="12200" y="3879"/>
                  </a:cubicBezTo>
                  <a:cubicBezTo>
                    <a:pt x="12267" y="3919"/>
                    <a:pt x="12333" y="3950"/>
                    <a:pt x="12400" y="3970"/>
                  </a:cubicBezTo>
                  <a:cubicBezTo>
                    <a:pt x="12467" y="3990"/>
                    <a:pt x="12533" y="4000"/>
                    <a:pt x="12600" y="4000"/>
                  </a:cubicBezTo>
                  <a:cubicBezTo>
                    <a:pt x="12667" y="4000"/>
                    <a:pt x="12733" y="3990"/>
                    <a:pt x="12800" y="3970"/>
                  </a:cubicBezTo>
                  <a:cubicBezTo>
                    <a:pt x="12867" y="3950"/>
                    <a:pt x="12933" y="3920"/>
                    <a:pt x="13000" y="3880"/>
                  </a:cubicBezTo>
                  <a:cubicBezTo>
                    <a:pt x="13067" y="3840"/>
                    <a:pt x="13133" y="3790"/>
                    <a:pt x="13200" y="3732"/>
                  </a:cubicBezTo>
                  <a:cubicBezTo>
                    <a:pt x="13267" y="3674"/>
                    <a:pt x="13333" y="3607"/>
                    <a:pt x="13400" y="3533"/>
                  </a:cubicBezTo>
                  <a:cubicBezTo>
                    <a:pt x="13467" y="3459"/>
                    <a:pt x="13533" y="3375"/>
                    <a:pt x="13600" y="3286"/>
                  </a:cubicBezTo>
                  <a:cubicBezTo>
                    <a:pt x="13667" y="3197"/>
                    <a:pt x="13733" y="3101"/>
                    <a:pt x="13800" y="3001"/>
                  </a:cubicBezTo>
                  <a:cubicBezTo>
                    <a:pt x="13867" y="2901"/>
                    <a:pt x="13933" y="2794"/>
                    <a:pt x="14000" y="2685"/>
                  </a:cubicBezTo>
                  <a:cubicBezTo>
                    <a:pt x="14067" y="2576"/>
                    <a:pt x="14133" y="2462"/>
                    <a:pt x="14200" y="2348"/>
                  </a:cubicBezTo>
                  <a:cubicBezTo>
                    <a:pt x="14267" y="2234"/>
                    <a:pt x="14333" y="2117"/>
                    <a:pt x="14400" y="2001"/>
                  </a:cubicBezTo>
                  <a:cubicBezTo>
                    <a:pt x="14467" y="1885"/>
                    <a:pt x="14533" y="1767"/>
                    <a:pt x="14600" y="1653"/>
                  </a:cubicBezTo>
                  <a:cubicBezTo>
                    <a:pt x="14667" y="1539"/>
                    <a:pt x="14733" y="1426"/>
                    <a:pt x="14800" y="1317"/>
                  </a:cubicBezTo>
                  <a:cubicBezTo>
                    <a:pt x="14867" y="1208"/>
                    <a:pt x="14933" y="1101"/>
                    <a:pt x="15000" y="1001"/>
                  </a:cubicBezTo>
                  <a:cubicBezTo>
                    <a:pt x="15067" y="901"/>
                    <a:pt x="15133" y="804"/>
                    <a:pt x="15200" y="715"/>
                  </a:cubicBezTo>
                  <a:cubicBezTo>
                    <a:pt x="15267" y="626"/>
                    <a:pt x="15333" y="542"/>
                    <a:pt x="15400" y="468"/>
                  </a:cubicBezTo>
                  <a:cubicBezTo>
                    <a:pt x="15467" y="394"/>
                    <a:pt x="15533" y="326"/>
                    <a:pt x="15600" y="268"/>
                  </a:cubicBezTo>
                  <a:cubicBezTo>
                    <a:pt x="15667" y="210"/>
                    <a:pt x="15733" y="161"/>
                    <a:pt x="15800" y="121"/>
                  </a:cubicBezTo>
                  <a:cubicBezTo>
                    <a:pt x="15867" y="81"/>
                    <a:pt x="15933" y="51"/>
                    <a:pt x="16000" y="31"/>
                  </a:cubicBezTo>
                  <a:cubicBezTo>
                    <a:pt x="16067" y="11"/>
                    <a:pt x="16133" y="0"/>
                    <a:pt x="16200" y="0"/>
                  </a:cubicBezTo>
                  <a:cubicBezTo>
                    <a:pt x="16267" y="0"/>
                    <a:pt x="16333" y="10"/>
                    <a:pt x="16400" y="30"/>
                  </a:cubicBezTo>
                  <a:cubicBezTo>
                    <a:pt x="16467" y="50"/>
                    <a:pt x="16533" y="80"/>
                    <a:pt x="16600" y="120"/>
                  </a:cubicBezTo>
                  <a:cubicBezTo>
                    <a:pt x="16667" y="160"/>
                    <a:pt x="16733" y="210"/>
                    <a:pt x="16800" y="268"/>
                  </a:cubicBezTo>
                  <a:cubicBezTo>
                    <a:pt x="16867" y="326"/>
                    <a:pt x="16933" y="393"/>
                    <a:pt x="17000" y="467"/>
                  </a:cubicBezTo>
                  <a:cubicBezTo>
                    <a:pt x="17067" y="541"/>
                    <a:pt x="17133" y="625"/>
                    <a:pt x="17200" y="714"/>
                  </a:cubicBezTo>
                  <a:cubicBezTo>
                    <a:pt x="17267" y="803"/>
                    <a:pt x="17333" y="899"/>
                    <a:pt x="17400" y="999"/>
                  </a:cubicBezTo>
                  <a:cubicBezTo>
                    <a:pt x="17467" y="1099"/>
                    <a:pt x="17533" y="1206"/>
                    <a:pt x="17600" y="1315"/>
                  </a:cubicBezTo>
                  <a:cubicBezTo>
                    <a:pt x="17667" y="1424"/>
                    <a:pt x="17733" y="1538"/>
                    <a:pt x="17800" y="1652"/>
                  </a:cubicBezTo>
                  <a:cubicBezTo>
                    <a:pt x="17867" y="1766"/>
                    <a:pt x="17967" y="1941"/>
                    <a:pt x="18000" y="1999"/>
                  </a:cubicBezTo>
                  <a:cubicBezTo>
                    <a:pt x="18033" y="2057"/>
                    <a:pt x="18016" y="2028"/>
                    <a:pt x="18000" y="1999"/>
                  </a:cubicBezTo>
                </a:path>
              </a:pathLst>
            </a:custGeom>
            <a:noFill/>
            <a:ln w="28575" cap="flat" cmpd="sng">
              <a:solidFill>
                <a:srgbClr val="FF3300"/>
              </a:solidFill>
              <a:prstDash val="sysDot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defTabSz="1219200"/>
              <a:endParaRPr lang="zh-CN" altLang="en-US" sz="135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5607" name="Freeform 8"/>
            <p:cNvSpPr/>
            <p:nvPr/>
          </p:nvSpPr>
          <p:spPr>
            <a:xfrm>
              <a:off x="336" y="2736"/>
              <a:ext cx="865" cy="13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0" b="0"/>
              <a:pathLst>
                <a:path w="18033" h="4000">
                  <a:moveTo>
                    <a:pt x="0" y="2000"/>
                  </a:moveTo>
                  <a:cubicBezTo>
                    <a:pt x="66" y="1883"/>
                    <a:pt x="133" y="1767"/>
                    <a:pt x="200" y="1653"/>
                  </a:cubicBezTo>
                  <a:cubicBezTo>
                    <a:pt x="267" y="1539"/>
                    <a:pt x="333" y="1425"/>
                    <a:pt x="400" y="1316"/>
                  </a:cubicBezTo>
                  <a:cubicBezTo>
                    <a:pt x="467" y="1207"/>
                    <a:pt x="533" y="1100"/>
                    <a:pt x="600" y="1000"/>
                  </a:cubicBezTo>
                  <a:cubicBezTo>
                    <a:pt x="667" y="900"/>
                    <a:pt x="733" y="803"/>
                    <a:pt x="800" y="714"/>
                  </a:cubicBezTo>
                  <a:cubicBezTo>
                    <a:pt x="867" y="625"/>
                    <a:pt x="933" y="542"/>
                    <a:pt x="1000" y="468"/>
                  </a:cubicBezTo>
                  <a:cubicBezTo>
                    <a:pt x="1067" y="394"/>
                    <a:pt x="1133" y="326"/>
                    <a:pt x="1200" y="268"/>
                  </a:cubicBezTo>
                  <a:cubicBezTo>
                    <a:pt x="1267" y="210"/>
                    <a:pt x="1333" y="161"/>
                    <a:pt x="1400" y="121"/>
                  </a:cubicBezTo>
                  <a:cubicBezTo>
                    <a:pt x="1467" y="81"/>
                    <a:pt x="1533" y="50"/>
                    <a:pt x="1600" y="30"/>
                  </a:cubicBezTo>
                  <a:cubicBezTo>
                    <a:pt x="1667" y="10"/>
                    <a:pt x="1733" y="0"/>
                    <a:pt x="1800" y="0"/>
                  </a:cubicBezTo>
                  <a:cubicBezTo>
                    <a:pt x="1867" y="0"/>
                    <a:pt x="1933" y="10"/>
                    <a:pt x="2000" y="30"/>
                  </a:cubicBezTo>
                  <a:cubicBezTo>
                    <a:pt x="2067" y="50"/>
                    <a:pt x="2133" y="81"/>
                    <a:pt x="2200" y="121"/>
                  </a:cubicBezTo>
                  <a:cubicBezTo>
                    <a:pt x="2267" y="161"/>
                    <a:pt x="2333" y="210"/>
                    <a:pt x="2400" y="268"/>
                  </a:cubicBezTo>
                  <a:cubicBezTo>
                    <a:pt x="2467" y="326"/>
                    <a:pt x="2533" y="394"/>
                    <a:pt x="2600" y="468"/>
                  </a:cubicBezTo>
                  <a:cubicBezTo>
                    <a:pt x="2667" y="542"/>
                    <a:pt x="2733" y="625"/>
                    <a:pt x="2800" y="714"/>
                  </a:cubicBezTo>
                  <a:cubicBezTo>
                    <a:pt x="2867" y="803"/>
                    <a:pt x="2933" y="900"/>
                    <a:pt x="3000" y="1000"/>
                  </a:cubicBezTo>
                  <a:cubicBezTo>
                    <a:pt x="3067" y="1100"/>
                    <a:pt x="3133" y="1207"/>
                    <a:pt x="3200" y="1316"/>
                  </a:cubicBezTo>
                  <a:cubicBezTo>
                    <a:pt x="3267" y="1425"/>
                    <a:pt x="3333" y="1539"/>
                    <a:pt x="3400" y="1653"/>
                  </a:cubicBezTo>
                  <a:cubicBezTo>
                    <a:pt x="3467" y="1767"/>
                    <a:pt x="3533" y="1884"/>
                    <a:pt x="3600" y="2000"/>
                  </a:cubicBezTo>
                  <a:cubicBezTo>
                    <a:pt x="3667" y="2116"/>
                    <a:pt x="3733" y="2233"/>
                    <a:pt x="3800" y="2347"/>
                  </a:cubicBezTo>
                  <a:cubicBezTo>
                    <a:pt x="3867" y="2461"/>
                    <a:pt x="3933" y="2575"/>
                    <a:pt x="4000" y="2684"/>
                  </a:cubicBezTo>
                  <a:cubicBezTo>
                    <a:pt x="4067" y="2793"/>
                    <a:pt x="4133" y="2900"/>
                    <a:pt x="4200" y="3000"/>
                  </a:cubicBezTo>
                  <a:cubicBezTo>
                    <a:pt x="4267" y="3100"/>
                    <a:pt x="4333" y="3196"/>
                    <a:pt x="4400" y="3285"/>
                  </a:cubicBezTo>
                  <a:cubicBezTo>
                    <a:pt x="4467" y="3374"/>
                    <a:pt x="4533" y="3458"/>
                    <a:pt x="4600" y="3532"/>
                  </a:cubicBezTo>
                  <a:cubicBezTo>
                    <a:pt x="4667" y="3606"/>
                    <a:pt x="4733" y="3674"/>
                    <a:pt x="4800" y="3732"/>
                  </a:cubicBezTo>
                  <a:cubicBezTo>
                    <a:pt x="4867" y="3790"/>
                    <a:pt x="4933" y="3839"/>
                    <a:pt x="5000" y="3879"/>
                  </a:cubicBezTo>
                  <a:cubicBezTo>
                    <a:pt x="5067" y="3919"/>
                    <a:pt x="5133" y="3950"/>
                    <a:pt x="5200" y="3970"/>
                  </a:cubicBezTo>
                  <a:cubicBezTo>
                    <a:pt x="5267" y="3990"/>
                    <a:pt x="5333" y="4000"/>
                    <a:pt x="5400" y="4000"/>
                  </a:cubicBezTo>
                  <a:cubicBezTo>
                    <a:pt x="5467" y="4000"/>
                    <a:pt x="5533" y="3990"/>
                    <a:pt x="5600" y="3970"/>
                  </a:cubicBezTo>
                  <a:cubicBezTo>
                    <a:pt x="5667" y="3950"/>
                    <a:pt x="5733" y="3919"/>
                    <a:pt x="5800" y="3879"/>
                  </a:cubicBezTo>
                  <a:cubicBezTo>
                    <a:pt x="5867" y="3839"/>
                    <a:pt x="5933" y="3790"/>
                    <a:pt x="6000" y="3732"/>
                  </a:cubicBezTo>
                  <a:cubicBezTo>
                    <a:pt x="6067" y="3674"/>
                    <a:pt x="6133" y="3606"/>
                    <a:pt x="6200" y="3532"/>
                  </a:cubicBezTo>
                  <a:cubicBezTo>
                    <a:pt x="6267" y="3458"/>
                    <a:pt x="6333" y="3375"/>
                    <a:pt x="6400" y="3286"/>
                  </a:cubicBezTo>
                  <a:cubicBezTo>
                    <a:pt x="6467" y="3197"/>
                    <a:pt x="6533" y="3100"/>
                    <a:pt x="6600" y="3000"/>
                  </a:cubicBezTo>
                  <a:cubicBezTo>
                    <a:pt x="6667" y="2900"/>
                    <a:pt x="6733" y="2793"/>
                    <a:pt x="6800" y="2684"/>
                  </a:cubicBezTo>
                  <a:cubicBezTo>
                    <a:pt x="6867" y="2575"/>
                    <a:pt x="6933" y="2462"/>
                    <a:pt x="7000" y="2348"/>
                  </a:cubicBezTo>
                  <a:cubicBezTo>
                    <a:pt x="7067" y="2234"/>
                    <a:pt x="7133" y="2116"/>
                    <a:pt x="7200" y="2000"/>
                  </a:cubicBezTo>
                  <a:cubicBezTo>
                    <a:pt x="7267" y="1884"/>
                    <a:pt x="7333" y="1767"/>
                    <a:pt x="7400" y="1653"/>
                  </a:cubicBezTo>
                  <a:cubicBezTo>
                    <a:pt x="7467" y="1539"/>
                    <a:pt x="7533" y="1425"/>
                    <a:pt x="7600" y="1316"/>
                  </a:cubicBezTo>
                  <a:cubicBezTo>
                    <a:pt x="7667" y="1207"/>
                    <a:pt x="7733" y="1100"/>
                    <a:pt x="7800" y="1000"/>
                  </a:cubicBezTo>
                  <a:cubicBezTo>
                    <a:pt x="7867" y="900"/>
                    <a:pt x="7933" y="804"/>
                    <a:pt x="8000" y="715"/>
                  </a:cubicBezTo>
                  <a:cubicBezTo>
                    <a:pt x="8067" y="626"/>
                    <a:pt x="8133" y="542"/>
                    <a:pt x="8200" y="468"/>
                  </a:cubicBezTo>
                  <a:cubicBezTo>
                    <a:pt x="8267" y="394"/>
                    <a:pt x="8333" y="326"/>
                    <a:pt x="8400" y="268"/>
                  </a:cubicBezTo>
                  <a:cubicBezTo>
                    <a:pt x="8467" y="210"/>
                    <a:pt x="8533" y="161"/>
                    <a:pt x="8600" y="121"/>
                  </a:cubicBezTo>
                  <a:cubicBezTo>
                    <a:pt x="8667" y="81"/>
                    <a:pt x="8733" y="50"/>
                    <a:pt x="8800" y="30"/>
                  </a:cubicBezTo>
                  <a:cubicBezTo>
                    <a:pt x="8867" y="10"/>
                    <a:pt x="8933" y="0"/>
                    <a:pt x="9000" y="0"/>
                  </a:cubicBezTo>
                  <a:cubicBezTo>
                    <a:pt x="9067" y="0"/>
                    <a:pt x="9133" y="10"/>
                    <a:pt x="9200" y="30"/>
                  </a:cubicBezTo>
                  <a:cubicBezTo>
                    <a:pt x="9267" y="50"/>
                    <a:pt x="9333" y="80"/>
                    <a:pt x="9400" y="120"/>
                  </a:cubicBezTo>
                  <a:cubicBezTo>
                    <a:pt x="9467" y="160"/>
                    <a:pt x="9533" y="210"/>
                    <a:pt x="9600" y="268"/>
                  </a:cubicBezTo>
                  <a:cubicBezTo>
                    <a:pt x="9667" y="326"/>
                    <a:pt x="9733" y="394"/>
                    <a:pt x="9800" y="468"/>
                  </a:cubicBezTo>
                  <a:cubicBezTo>
                    <a:pt x="9867" y="542"/>
                    <a:pt x="9933" y="625"/>
                    <a:pt x="10000" y="714"/>
                  </a:cubicBezTo>
                  <a:cubicBezTo>
                    <a:pt x="10067" y="803"/>
                    <a:pt x="10133" y="900"/>
                    <a:pt x="10200" y="1000"/>
                  </a:cubicBezTo>
                  <a:cubicBezTo>
                    <a:pt x="10267" y="1100"/>
                    <a:pt x="10333" y="1206"/>
                    <a:pt x="10400" y="1315"/>
                  </a:cubicBezTo>
                  <a:cubicBezTo>
                    <a:pt x="10467" y="1424"/>
                    <a:pt x="10533" y="1538"/>
                    <a:pt x="10600" y="1652"/>
                  </a:cubicBezTo>
                  <a:cubicBezTo>
                    <a:pt x="10667" y="1766"/>
                    <a:pt x="10733" y="1883"/>
                    <a:pt x="10800" y="1999"/>
                  </a:cubicBezTo>
                  <a:cubicBezTo>
                    <a:pt x="10867" y="2115"/>
                    <a:pt x="10933" y="2233"/>
                    <a:pt x="11000" y="2347"/>
                  </a:cubicBezTo>
                  <a:cubicBezTo>
                    <a:pt x="11067" y="2461"/>
                    <a:pt x="11133" y="2574"/>
                    <a:pt x="11200" y="2683"/>
                  </a:cubicBezTo>
                  <a:cubicBezTo>
                    <a:pt x="11267" y="2792"/>
                    <a:pt x="11333" y="2899"/>
                    <a:pt x="11400" y="2999"/>
                  </a:cubicBezTo>
                  <a:cubicBezTo>
                    <a:pt x="11467" y="3099"/>
                    <a:pt x="11533" y="3196"/>
                    <a:pt x="11600" y="3285"/>
                  </a:cubicBezTo>
                  <a:cubicBezTo>
                    <a:pt x="11667" y="3374"/>
                    <a:pt x="11733" y="3458"/>
                    <a:pt x="11800" y="3532"/>
                  </a:cubicBezTo>
                  <a:cubicBezTo>
                    <a:pt x="11867" y="3606"/>
                    <a:pt x="11933" y="3674"/>
                    <a:pt x="12000" y="3732"/>
                  </a:cubicBezTo>
                  <a:cubicBezTo>
                    <a:pt x="12067" y="3790"/>
                    <a:pt x="12133" y="3839"/>
                    <a:pt x="12200" y="3879"/>
                  </a:cubicBezTo>
                  <a:cubicBezTo>
                    <a:pt x="12267" y="3919"/>
                    <a:pt x="12333" y="3950"/>
                    <a:pt x="12400" y="3970"/>
                  </a:cubicBezTo>
                  <a:cubicBezTo>
                    <a:pt x="12467" y="3990"/>
                    <a:pt x="12533" y="4000"/>
                    <a:pt x="12600" y="4000"/>
                  </a:cubicBezTo>
                  <a:cubicBezTo>
                    <a:pt x="12667" y="4000"/>
                    <a:pt x="12733" y="3990"/>
                    <a:pt x="12800" y="3970"/>
                  </a:cubicBezTo>
                  <a:cubicBezTo>
                    <a:pt x="12867" y="3950"/>
                    <a:pt x="12933" y="3920"/>
                    <a:pt x="13000" y="3880"/>
                  </a:cubicBezTo>
                  <a:cubicBezTo>
                    <a:pt x="13067" y="3840"/>
                    <a:pt x="13133" y="3790"/>
                    <a:pt x="13200" y="3732"/>
                  </a:cubicBezTo>
                  <a:cubicBezTo>
                    <a:pt x="13267" y="3674"/>
                    <a:pt x="13333" y="3607"/>
                    <a:pt x="13400" y="3533"/>
                  </a:cubicBezTo>
                  <a:cubicBezTo>
                    <a:pt x="13467" y="3459"/>
                    <a:pt x="13533" y="3375"/>
                    <a:pt x="13600" y="3286"/>
                  </a:cubicBezTo>
                  <a:cubicBezTo>
                    <a:pt x="13667" y="3197"/>
                    <a:pt x="13733" y="3101"/>
                    <a:pt x="13800" y="3001"/>
                  </a:cubicBezTo>
                  <a:cubicBezTo>
                    <a:pt x="13867" y="2901"/>
                    <a:pt x="13933" y="2794"/>
                    <a:pt x="14000" y="2685"/>
                  </a:cubicBezTo>
                  <a:cubicBezTo>
                    <a:pt x="14067" y="2576"/>
                    <a:pt x="14133" y="2462"/>
                    <a:pt x="14200" y="2348"/>
                  </a:cubicBezTo>
                  <a:cubicBezTo>
                    <a:pt x="14267" y="2234"/>
                    <a:pt x="14333" y="2117"/>
                    <a:pt x="14400" y="2001"/>
                  </a:cubicBezTo>
                  <a:cubicBezTo>
                    <a:pt x="14467" y="1885"/>
                    <a:pt x="14533" y="1767"/>
                    <a:pt x="14600" y="1653"/>
                  </a:cubicBezTo>
                  <a:cubicBezTo>
                    <a:pt x="14667" y="1539"/>
                    <a:pt x="14733" y="1426"/>
                    <a:pt x="14800" y="1317"/>
                  </a:cubicBezTo>
                  <a:cubicBezTo>
                    <a:pt x="14867" y="1208"/>
                    <a:pt x="14933" y="1101"/>
                    <a:pt x="15000" y="1001"/>
                  </a:cubicBezTo>
                  <a:cubicBezTo>
                    <a:pt x="15067" y="901"/>
                    <a:pt x="15133" y="804"/>
                    <a:pt x="15200" y="715"/>
                  </a:cubicBezTo>
                  <a:cubicBezTo>
                    <a:pt x="15267" y="626"/>
                    <a:pt x="15333" y="542"/>
                    <a:pt x="15400" y="468"/>
                  </a:cubicBezTo>
                  <a:cubicBezTo>
                    <a:pt x="15467" y="394"/>
                    <a:pt x="15533" y="326"/>
                    <a:pt x="15600" y="268"/>
                  </a:cubicBezTo>
                  <a:cubicBezTo>
                    <a:pt x="15667" y="210"/>
                    <a:pt x="15733" y="161"/>
                    <a:pt x="15800" y="121"/>
                  </a:cubicBezTo>
                  <a:cubicBezTo>
                    <a:pt x="15867" y="81"/>
                    <a:pt x="15933" y="51"/>
                    <a:pt x="16000" y="31"/>
                  </a:cubicBezTo>
                  <a:cubicBezTo>
                    <a:pt x="16067" y="11"/>
                    <a:pt x="16133" y="0"/>
                    <a:pt x="16200" y="0"/>
                  </a:cubicBezTo>
                  <a:cubicBezTo>
                    <a:pt x="16267" y="0"/>
                    <a:pt x="16333" y="10"/>
                    <a:pt x="16400" y="30"/>
                  </a:cubicBezTo>
                  <a:cubicBezTo>
                    <a:pt x="16467" y="50"/>
                    <a:pt x="16533" y="80"/>
                    <a:pt x="16600" y="120"/>
                  </a:cubicBezTo>
                  <a:cubicBezTo>
                    <a:pt x="16667" y="160"/>
                    <a:pt x="16733" y="210"/>
                    <a:pt x="16800" y="268"/>
                  </a:cubicBezTo>
                  <a:cubicBezTo>
                    <a:pt x="16867" y="326"/>
                    <a:pt x="16933" y="393"/>
                    <a:pt x="17000" y="467"/>
                  </a:cubicBezTo>
                  <a:cubicBezTo>
                    <a:pt x="17067" y="541"/>
                    <a:pt x="17133" y="625"/>
                    <a:pt x="17200" y="714"/>
                  </a:cubicBezTo>
                  <a:cubicBezTo>
                    <a:pt x="17267" y="803"/>
                    <a:pt x="17333" y="899"/>
                    <a:pt x="17400" y="999"/>
                  </a:cubicBezTo>
                  <a:cubicBezTo>
                    <a:pt x="17467" y="1099"/>
                    <a:pt x="17533" y="1206"/>
                    <a:pt x="17600" y="1315"/>
                  </a:cubicBezTo>
                  <a:cubicBezTo>
                    <a:pt x="17667" y="1424"/>
                    <a:pt x="17733" y="1538"/>
                    <a:pt x="17800" y="1652"/>
                  </a:cubicBezTo>
                  <a:cubicBezTo>
                    <a:pt x="17867" y="1766"/>
                    <a:pt x="17967" y="1941"/>
                    <a:pt x="18000" y="1999"/>
                  </a:cubicBezTo>
                  <a:cubicBezTo>
                    <a:pt x="18033" y="2057"/>
                    <a:pt x="18016" y="2028"/>
                    <a:pt x="18000" y="1999"/>
                  </a:cubicBezTo>
                </a:path>
              </a:pathLst>
            </a:custGeom>
            <a:noFill/>
            <a:ln w="28575" cap="flat" cmpd="sng">
              <a:solidFill>
                <a:srgbClr val="FF33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defTabSz="1219200"/>
              <a:endParaRPr lang="zh-CN" altLang="en-US" sz="135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4" name="Group 9"/>
          <p:cNvGrpSpPr/>
          <p:nvPr/>
        </p:nvGrpSpPr>
        <p:grpSpPr>
          <a:xfrm>
            <a:off x="1991361" y="3314983"/>
            <a:ext cx="2433964" cy="456071"/>
            <a:chOff x="384" y="1920"/>
            <a:chExt cx="865" cy="139"/>
          </a:xfrm>
        </p:grpSpPr>
        <p:sp>
          <p:nvSpPr>
            <p:cNvPr id="25609" name="Freeform 10"/>
            <p:cNvSpPr/>
            <p:nvPr/>
          </p:nvSpPr>
          <p:spPr>
            <a:xfrm>
              <a:off x="384" y="1920"/>
              <a:ext cx="865" cy="13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0" b="0"/>
              <a:pathLst>
                <a:path w="18033" h="4000">
                  <a:moveTo>
                    <a:pt x="0" y="2000"/>
                  </a:moveTo>
                  <a:cubicBezTo>
                    <a:pt x="66" y="1883"/>
                    <a:pt x="133" y="1767"/>
                    <a:pt x="200" y="1653"/>
                  </a:cubicBezTo>
                  <a:cubicBezTo>
                    <a:pt x="267" y="1539"/>
                    <a:pt x="333" y="1425"/>
                    <a:pt x="400" y="1316"/>
                  </a:cubicBezTo>
                  <a:cubicBezTo>
                    <a:pt x="467" y="1207"/>
                    <a:pt x="533" y="1100"/>
                    <a:pt x="600" y="1000"/>
                  </a:cubicBezTo>
                  <a:cubicBezTo>
                    <a:pt x="667" y="900"/>
                    <a:pt x="733" y="803"/>
                    <a:pt x="800" y="714"/>
                  </a:cubicBezTo>
                  <a:cubicBezTo>
                    <a:pt x="867" y="625"/>
                    <a:pt x="933" y="542"/>
                    <a:pt x="1000" y="468"/>
                  </a:cubicBezTo>
                  <a:cubicBezTo>
                    <a:pt x="1067" y="394"/>
                    <a:pt x="1133" y="326"/>
                    <a:pt x="1200" y="268"/>
                  </a:cubicBezTo>
                  <a:cubicBezTo>
                    <a:pt x="1267" y="210"/>
                    <a:pt x="1333" y="161"/>
                    <a:pt x="1400" y="121"/>
                  </a:cubicBezTo>
                  <a:cubicBezTo>
                    <a:pt x="1467" y="81"/>
                    <a:pt x="1533" y="50"/>
                    <a:pt x="1600" y="30"/>
                  </a:cubicBezTo>
                  <a:cubicBezTo>
                    <a:pt x="1667" y="10"/>
                    <a:pt x="1733" y="0"/>
                    <a:pt x="1800" y="0"/>
                  </a:cubicBezTo>
                  <a:cubicBezTo>
                    <a:pt x="1867" y="0"/>
                    <a:pt x="1933" y="10"/>
                    <a:pt x="2000" y="30"/>
                  </a:cubicBezTo>
                  <a:cubicBezTo>
                    <a:pt x="2067" y="50"/>
                    <a:pt x="2133" y="81"/>
                    <a:pt x="2200" y="121"/>
                  </a:cubicBezTo>
                  <a:cubicBezTo>
                    <a:pt x="2267" y="161"/>
                    <a:pt x="2333" y="210"/>
                    <a:pt x="2400" y="268"/>
                  </a:cubicBezTo>
                  <a:cubicBezTo>
                    <a:pt x="2467" y="326"/>
                    <a:pt x="2533" y="394"/>
                    <a:pt x="2600" y="468"/>
                  </a:cubicBezTo>
                  <a:cubicBezTo>
                    <a:pt x="2667" y="542"/>
                    <a:pt x="2733" y="625"/>
                    <a:pt x="2800" y="714"/>
                  </a:cubicBezTo>
                  <a:cubicBezTo>
                    <a:pt x="2867" y="803"/>
                    <a:pt x="2933" y="900"/>
                    <a:pt x="3000" y="1000"/>
                  </a:cubicBezTo>
                  <a:cubicBezTo>
                    <a:pt x="3067" y="1100"/>
                    <a:pt x="3133" y="1207"/>
                    <a:pt x="3200" y="1316"/>
                  </a:cubicBezTo>
                  <a:cubicBezTo>
                    <a:pt x="3267" y="1425"/>
                    <a:pt x="3333" y="1539"/>
                    <a:pt x="3400" y="1653"/>
                  </a:cubicBezTo>
                  <a:cubicBezTo>
                    <a:pt x="3467" y="1767"/>
                    <a:pt x="3533" y="1884"/>
                    <a:pt x="3600" y="2000"/>
                  </a:cubicBezTo>
                  <a:cubicBezTo>
                    <a:pt x="3667" y="2116"/>
                    <a:pt x="3733" y="2233"/>
                    <a:pt x="3800" y="2347"/>
                  </a:cubicBezTo>
                  <a:cubicBezTo>
                    <a:pt x="3867" y="2461"/>
                    <a:pt x="3933" y="2575"/>
                    <a:pt x="4000" y="2684"/>
                  </a:cubicBezTo>
                  <a:cubicBezTo>
                    <a:pt x="4067" y="2793"/>
                    <a:pt x="4133" y="2900"/>
                    <a:pt x="4200" y="3000"/>
                  </a:cubicBezTo>
                  <a:cubicBezTo>
                    <a:pt x="4267" y="3100"/>
                    <a:pt x="4333" y="3196"/>
                    <a:pt x="4400" y="3285"/>
                  </a:cubicBezTo>
                  <a:cubicBezTo>
                    <a:pt x="4467" y="3374"/>
                    <a:pt x="4533" y="3458"/>
                    <a:pt x="4600" y="3532"/>
                  </a:cubicBezTo>
                  <a:cubicBezTo>
                    <a:pt x="4667" y="3606"/>
                    <a:pt x="4733" y="3674"/>
                    <a:pt x="4800" y="3732"/>
                  </a:cubicBezTo>
                  <a:cubicBezTo>
                    <a:pt x="4867" y="3790"/>
                    <a:pt x="4933" y="3839"/>
                    <a:pt x="5000" y="3879"/>
                  </a:cubicBezTo>
                  <a:cubicBezTo>
                    <a:pt x="5067" y="3919"/>
                    <a:pt x="5133" y="3950"/>
                    <a:pt x="5200" y="3970"/>
                  </a:cubicBezTo>
                  <a:cubicBezTo>
                    <a:pt x="5267" y="3990"/>
                    <a:pt x="5333" y="4000"/>
                    <a:pt x="5400" y="4000"/>
                  </a:cubicBezTo>
                  <a:cubicBezTo>
                    <a:pt x="5467" y="4000"/>
                    <a:pt x="5533" y="3990"/>
                    <a:pt x="5600" y="3970"/>
                  </a:cubicBezTo>
                  <a:cubicBezTo>
                    <a:pt x="5667" y="3950"/>
                    <a:pt x="5733" y="3919"/>
                    <a:pt x="5800" y="3879"/>
                  </a:cubicBezTo>
                  <a:cubicBezTo>
                    <a:pt x="5867" y="3839"/>
                    <a:pt x="5933" y="3790"/>
                    <a:pt x="6000" y="3732"/>
                  </a:cubicBezTo>
                  <a:cubicBezTo>
                    <a:pt x="6067" y="3674"/>
                    <a:pt x="6133" y="3606"/>
                    <a:pt x="6200" y="3532"/>
                  </a:cubicBezTo>
                  <a:cubicBezTo>
                    <a:pt x="6267" y="3458"/>
                    <a:pt x="6333" y="3375"/>
                    <a:pt x="6400" y="3286"/>
                  </a:cubicBezTo>
                  <a:cubicBezTo>
                    <a:pt x="6467" y="3197"/>
                    <a:pt x="6533" y="3100"/>
                    <a:pt x="6600" y="3000"/>
                  </a:cubicBezTo>
                  <a:cubicBezTo>
                    <a:pt x="6667" y="2900"/>
                    <a:pt x="6733" y="2793"/>
                    <a:pt x="6800" y="2684"/>
                  </a:cubicBezTo>
                  <a:cubicBezTo>
                    <a:pt x="6867" y="2575"/>
                    <a:pt x="6933" y="2462"/>
                    <a:pt x="7000" y="2348"/>
                  </a:cubicBezTo>
                  <a:cubicBezTo>
                    <a:pt x="7067" y="2234"/>
                    <a:pt x="7133" y="2116"/>
                    <a:pt x="7200" y="2000"/>
                  </a:cubicBezTo>
                  <a:cubicBezTo>
                    <a:pt x="7267" y="1884"/>
                    <a:pt x="7333" y="1767"/>
                    <a:pt x="7400" y="1653"/>
                  </a:cubicBezTo>
                  <a:cubicBezTo>
                    <a:pt x="7467" y="1539"/>
                    <a:pt x="7533" y="1425"/>
                    <a:pt x="7600" y="1316"/>
                  </a:cubicBezTo>
                  <a:cubicBezTo>
                    <a:pt x="7667" y="1207"/>
                    <a:pt x="7733" y="1100"/>
                    <a:pt x="7800" y="1000"/>
                  </a:cubicBezTo>
                  <a:cubicBezTo>
                    <a:pt x="7867" y="900"/>
                    <a:pt x="7933" y="804"/>
                    <a:pt x="8000" y="715"/>
                  </a:cubicBezTo>
                  <a:cubicBezTo>
                    <a:pt x="8067" y="626"/>
                    <a:pt x="8133" y="542"/>
                    <a:pt x="8200" y="468"/>
                  </a:cubicBezTo>
                  <a:cubicBezTo>
                    <a:pt x="8267" y="394"/>
                    <a:pt x="8333" y="326"/>
                    <a:pt x="8400" y="268"/>
                  </a:cubicBezTo>
                  <a:cubicBezTo>
                    <a:pt x="8467" y="210"/>
                    <a:pt x="8533" y="161"/>
                    <a:pt x="8600" y="121"/>
                  </a:cubicBezTo>
                  <a:cubicBezTo>
                    <a:pt x="8667" y="81"/>
                    <a:pt x="8733" y="50"/>
                    <a:pt x="8800" y="30"/>
                  </a:cubicBezTo>
                  <a:cubicBezTo>
                    <a:pt x="8867" y="10"/>
                    <a:pt x="8933" y="0"/>
                    <a:pt x="9000" y="0"/>
                  </a:cubicBezTo>
                  <a:cubicBezTo>
                    <a:pt x="9067" y="0"/>
                    <a:pt x="9133" y="10"/>
                    <a:pt x="9200" y="30"/>
                  </a:cubicBezTo>
                  <a:cubicBezTo>
                    <a:pt x="9267" y="50"/>
                    <a:pt x="9333" y="80"/>
                    <a:pt x="9400" y="120"/>
                  </a:cubicBezTo>
                  <a:cubicBezTo>
                    <a:pt x="9467" y="160"/>
                    <a:pt x="9533" y="210"/>
                    <a:pt x="9600" y="268"/>
                  </a:cubicBezTo>
                  <a:cubicBezTo>
                    <a:pt x="9667" y="326"/>
                    <a:pt x="9733" y="394"/>
                    <a:pt x="9800" y="468"/>
                  </a:cubicBezTo>
                  <a:cubicBezTo>
                    <a:pt x="9867" y="542"/>
                    <a:pt x="9933" y="625"/>
                    <a:pt x="10000" y="714"/>
                  </a:cubicBezTo>
                  <a:cubicBezTo>
                    <a:pt x="10067" y="803"/>
                    <a:pt x="10133" y="900"/>
                    <a:pt x="10200" y="1000"/>
                  </a:cubicBezTo>
                  <a:cubicBezTo>
                    <a:pt x="10267" y="1100"/>
                    <a:pt x="10333" y="1206"/>
                    <a:pt x="10400" y="1315"/>
                  </a:cubicBezTo>
                  <a:cubicBezTo>
                    <a:pt x="10467" y="1424"/>
                    <a:pt x="10533" y="1538"/>
                    <a:pt x="10600" y="1652"/>
                  </a:cubicBezTo>
                  <a:cubicBezTo>
                    <a:pt x="10667" y="1766"/>
                    <a:pt x="10733" y="1883"/>
                    <a:pt x="10800" y="1999"/>
                  </a:cubicBezTo>
                  <a:cubicBezTo>
                    <a:pt x="10867" y="2115"/>
                    <a:pt x="10933" y="2233"/>
                    <a:pt x="11000" y="2347"/>
                  </a:cubicBezTo>
                  <a:cubicBezTo>
                    <a:pt x="11067" y="2461"/>
                    <a:pt x="11133" y="2574"/>
                    <a:pt x="11200" y="2683"/>
                  </a:cubicBezTo>
                  <a:cubicBezTo>
                    <a:pt x="11267" y="2792"/>
                    <a:pt x="11333" y="2899"/>
                    <a:pt x="11400" y="2999"/>
                  </a:cubicBezTo>
                  <a:cubicBezTo>
                    <a:pt x="11467" y="3099"/>
                    <a:pt x="11533" y="3196"/>
                    <a:pt x="11600" y="3285"/>
                  </a:cubicBezTo>
                  <a:cubicBezTo>
                    <a:pt x="11667" y="3374"/>
                    <a:pt x="11733" y="3458"/>
                    <a:pt x="11800" y="3532"/>
                  </a:cubicBezTo>
                  <a:cubicBezTo>
                    <a:pt x="11867" y="3606"/>
                    <a:pt x="11933" y="3674"/>
                    <a:pt x="12000" y="3732"/>
                  </a:cubicBezTo>
                  <a:cubicBezTo>
                    <a:pt x="12067" y="3790"/>
                    <a:pt x="12133" y="3839"/>
                    <a:pt x="12200" y="3879"/>
                  </a:cubicBezTo>
                  <a:cubicBezTo>
                    <a:pt x="12267" y="3919"/>
                    <a:pt x="12333" y="3950"/>
                    <a:pt x="12400" y="3970"/>
                  </a:cubicBezTo>
                  <a:cubicBezTo>
                    <a:pt x="12467" y="3990"/>
                    <a:pt x="12533" y="4000"/>
                    <a:pt x="12600" y="4000"/>
                  </a:cubicBezTo>
                  <a:cubicBezTo>
                    <a:pt x="12667" y="4000"/>
                    <a:pt x="12733" y="3990"/>
                    <a:pt x="12800" y="3970"/>
                  </a:cubicBezTo>
                  <a:cubicBezTo>
                    <a:pt x="12867" y="3950"/>
                    <a:pt x="12933" y="3920"/>
                    <a:pt x="13000" y="3880"/>
                  </a:cubicBezTo>
                  <a:cubicBezTo>
                    <a:pt x="13067" y="3840"/>
                    <a:pt x="13133" y="3790"/>
                    <a:pt x="13200" y="3732"/>
                  </a:cubicBezTo>
                  <a:cubicBezTo>
                    <a:pt x="13267" y="3674"/>
                    <a:pt x="13333" y="3607"/>
                    <a:pt x="13400" y="3533"/>
                  </a:cubicBezTo>
                  <a:cubicBezTo>
                    <a:pt x="13467" y="3459"/>
                    <a:pt x="13533" y="3375"/>
                    <a:pt x="13600" y="3286"/>
                  </a:cubicBezTo>
                  <a:cubicBezTo>
                    <a:pt x="13667" y="3197"/>
                    <a:pt x="13733" y="3101"/>
                    <a:pt x="13800" y="3001"/>
                  </a:cubicBezTo>
                  <a:cubicBezTo>
                    <a:pt x="13867" y="2901"/>
                    <a:pt x="13933" y="2794"/>
                    <a:pt x="14000" y="2685"/>
                  </a:cubicBezTo>
                  <a:cubicBezTo>
                    <a:pt x="14067" y="2576"/>
                    <a:pt x="14133" y="2462"/>
                    <a:pt x="14200" y="2348"/>
                  </a:cubicBezTo>
                  <a:cubicBezTo>
                    <a:pt x="14267" y="2234"/>
                    <a:pt x="14333" y="2117"/>
                    <a:pt x="14400" y="2001"/>
                  </a:cubicBezTo>
                  <a:cubicBezTo>
                    <a:pt x="14467" y="1885"/>
                    <a:pt x="14533" y="1767"/>
                    <a:pt x="14600" y="1653"/>
                  </a:cubicBezTo>
                  <a:cubicBezTo>
                    <a:pt x="14667" y="1539"/>
                    <a:pt x="14733" y="1426"/>
                    <a:pt x="14800" y="1317"/>
                  </a:cubicBezTo>
                  <a:cubicBezTo>
                    <a:pt x="14867" y="1208"/>
                    <a:pt x="14933" y="1101"/>
                    <a:pt x="15000" y="1001"/>
                  </a:cubicBezTo>
                  <a:cubicBezTo>
                    <a:pt x="15067" y="901"/>
                    <a:pt x="15133" y="804"/>
                    <a:pt x="15200" y="715"/>
                  </a:cubicBezTo>
                  <a:cubicBezTo>
                    <a:pt x="15267" y="626"/>
                    <a:pt x="15333" y="542"/>
                    <a:pt x="15400" y="468"/>
                  </a:cubicBezTo>
                  <a:cubicBezTo>
                    <a:pt x="15467" y="394"/>
                    <a:pt x="15533" y="326"/>
                    <a:pt x="15600" y="268"/>
                  </a:cubicBezTo>
                  <a:cubicBezTo>
                    <a:pt x="15667" y="210"/>
                    <a:pt x="15733" y="161"/>
                    <a:pt x="15800" y="121"/>
                  </a:cubicBezTo>
                  <a:cubicBezTo>
                    <a:pt x="15867" y="81"/>
                    <a:pt x="15933" y="51"/>
                    <a:pt x="16000" y="31"/>
                  </a:cubicBezTo>
                  <a:cubicBezTo>
                    <a:pt x="16067" y="11"/>
                    <a:pt x="16133" y="0"/>
                    <a:pt x="16200" y="0"/>
                  </a:cubicBezTo>
                  <a:cubicBezTo>
                    <a:pt x="16267" y="0"/>
                    <a:pt x="16333" y="10"/>
                    <a:pt x="16400" y="30"/>
                  </a:cubicBezTo>
                  <a:cubicBezTo>
                    <a:pt x="16467" y="50"/>
                    <a:pt x="16533" y="80"/>
                    <a:pt x="16600" y="120"/>
                  </a:cubicBezTo>
                  <a:cubicBezTo>
                    <a:pt x="16667" y="160"/>
                    <a:pt x="16733" y="210"/>
                    <a:pt x="16800" y="268"/>
                  </a:cubicBezTo>
                  <a:cubicBezTo>
                    <a:pt x="16867" y="326"/>
                    <a:pt x="16933" y="393"/>
                    <a:pt x="17000" y="467"/>
                  </a:cubicBezTo>
                  <a:cubicBezTo>
                    <a:pt x="17067" y="541"/>
                    <a:pt x="17133" y="625"/>
                    <a:pt x="17200" y="714"/>
                  </a:cubicBezTo>
                  <a:cubicBezTo>
                    <a:pt x="17267" y="803"/>
                    <a:pt x="17333" y="899"/>
                    <a:pt x="17400" y="999"/>
                  </a:cubicBezTo>
                  <a:cubicBezTo>
                    <a:pt x="17467" y="1099"/>
                    <a:pt x="17533" y="1206"/>
                    <a:pt x="17600" y="1315"/>
                  </a:cubicBezTo>
                  <a:cubicBezTo>
                    <a:pt x="17667" y="1424"/>
                    <a:pt x="17733" y="1538"/>
                    <a:pt x="17800" y="1652"/>
                  </a:cubicBezTo>
                  <a:cubicBezTo>
                    <a:pt x="17867" y="1766"/>
                    <a:pt x="17967" y="1941"/>
                    <a:pt x="18000" y="1999"/>
                  </a:cubicBezTo>
                  <a:cubicBezTo>
                    <a:pt x="18033" y="2057"/>
                    <a:pt x="18016" y="2028"/>
                    <a:pt x="18000" y="1999"/>
                  </a:cubicBezTo>
                </a:path>
              </a:pathLst>
            </a:custGeom>
            <a:noFill/>
            <a:ln w="28575" cap="flat" cmpd="sng">
              <a:solidFill>
                <a:srgbClr val="FF33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defTabSz="1219200"/>
              <a:endParaRPr lang="zh-CN" altLang="en-US" sz="135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5610" name="Freeform 11"/>
            <p:cNvSpPr/>
            <p:nvPr/>
          </p:nvSpPr>
          <p:spPr>
            <a:xfrm rot="10629077">
              <a:off x="384" y="1920"/>
              <a:ext cx="865" cy="13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0" b="0"/>
              <a:pathLst>
                <a:path w="18033" h="4000">
                  <a:moveTo>
                    <a:pt x="0" y="2000"/>
                  </a:moveTo>
                  <a:cubicBezTo>
                    <a:pt x="66" y="1883"/>
                    <a:pt x="133" y="1767"/>
                    <a:pt x="200" y="1653"/>
                  </a:cubicBezTo>
                  <a:cubicBezTo>
                    <a:pt x="267" y="1539"/>
                    <a:pt x="333" y="1425"/>
                    <a:pt x="400" y="1316"/>
                  </a:cubicBezTo>
                  <a:cubicBezTo>
                    <a:pt x="467" y="1207"/>
                    <a:pt x="533" y="1100"/>
                    <a:pt x="600" y="1000"/>
                  </a:cubicBezTo>
                  <a:cubicBezTo>
                    <a:pt x="667" y="900"/>
                    <a:pt x="733" y="803"/>
                    <a:pt x="800" y="714"/>
                  </a:cubicBezTo>
                  <a:cubicBezTo>
                    <a:pt x="867" y="625"/>
                    <a:pt x="933" y="542"/>
                    <a:pt x="1000" y="468"/>
                  </a:cubicBezTo>
                  <a:cubicBezTo>
                    <a:pt x="1067" y="394"/>
                    <a:pt x="1133" y="326"/>
                    <a:pt x="1200" y="268"/>
                  </a:cubicBezTo>
                  <a:cubicBezTo>
                    <a:pt x="1267" y="210"/>
                    <a:pt x="1333" y="161"/>
                    <a:pt x="1400" y="121"/>
                  </a:cubicBezTo>
                  <a:cubicBezTo>
                    <a:pt x="1467" y="81"/>
                    <a:pt x="1533" y="50"/>
                    <a:pt x="1600" y="30"/>
                  </a:cubicBezTo>
                  <a:cubicBezTo>
                    <a:pt x="1667" y="10"/>
                    <a:pt x="1733" y="0"/>
                    <a:pt x="1800" y="0"/>
                  </a:cubicBezTo>
                  <a:cubicBezTo>
                    <a:pt x="1867" y="0"/>
                    <a:pt x="1933" y="10"/>
                    <a:pt x="2000" y="30"/>
                  </a:cubicBezTo>
                  <a:cubicBezTo>
                    <a:pt x="2067" y="50"/>
                    <a:pt x="2133" y="81"/>
                    <a:pt x="2200" y="121"/>
                  </a:cubicBezTo>
                  <a:cubicBezTo>
                    <a:pt x="2267" y="161"/>
                    <a:pt x="2333" y="210"/>
                    <a:pt x="2400" y="268"/>
                  </a:cubicBezTo>
                  <a:cubicBezTo>
                    <a:pt x="2467" y="326"/>
                    <a:pt x="2533" y="394"/>
                    <a:pt x="2600" y="468"/>
                  </a:cubicBezTo>
                  <a:cubicBezTo>
                    <a:pt x="2667" y="542"/>
                    <a:pt x="2733" y="625"/>
                    <a:pt x="2800" y="714"/>
                  </a:cubicBezTo>
                  <a:cubicBezTo>
                    <a:pt x="2867" y="803"/>
                    <a:pt x="2933" y="900"/>
                    <a:pt x="3000" y="1000"/>
                  </a:cubicBezTo>
                  <a:cubicBezTo>
                    <a:pt x="3067" y="1100"/>
                    <a:pt x="3133" y="1207"/>
                    <a:pt x="3200" y="1316"/>
                  </a:cubicBezTo>
                  <a:cubicBezTo>
                    <a:pt x="3267" y="1425"/>
                    <a:pt x="3333" y="1539"/>
                    <a:pt x="3400" y="1653"/>
                  </a:cubicBezTo>
                  <a:cubicBezTo>
                    <a:pt x="3467" y="1767"/>
                    <a:pt x="3533" y="1884"/>
                    <a:pt x="3600" y="2000"/>
                  </a:cubicBezTo>
                  <a:cubicBezTo>
                    <a:pt x="3667" y="2116"/>
                    <a:pt x="3733" y="2233"/>
                    <a:pt x="3800" y="2347"/>
                  </a:cubicBezTo>
                  <a:cubicBezTo>
                    <a:pt x="3867" y="2461"/>
                    <a:pt x="3933" y="2575"/>
                    <a:pt x="4000" y="2684"/>
                  </a:cubicBezTo>
                  <a:cubicBezTo>
                    <a:pt x="4067" y="2793"/>
                    <a:pt x="4133" y="2900"/>
                    <a:pt x="4200" y="3000"/>
                  </a:cubicBezTo>
                  <a:cubicBezTo>
                    <a:pt x="4267" y="3100"/>
                    <a:pt x="4333" y="3196"/>
                    <a:pt x="4400" y="3285"/>
                  </a:cubicBezTo>
                  <a:cubicBezTo>
                    <a:pt x="4467" y="3374"/>
                    <a:pt x="4533" y="3458"/>
                    <a:pt x="4600" y="3532"/>
                  </a:cubicBezTo>
                  <a:cubicBezTo>
                    <a:pt x="4667" y="3606"/>
                    <a:pt x="4733" y="3674"/>
                    <a:pt x="4800" y="3732"/>
                  </a:cubicBezTo>
                  <a:cubicBezTo>
                    <a:pt x="4867" y="3790"/>
                    <a:pt x="4933" y="3839"/>
                    <a:pt x="5000" y="3879"/>
                  </a:cubicBezTo>
                  <a:cubicBezTo>
                    <a:pt x="5067" y="3919"/>
                    <a:pt x="5133" y="3950"/>
                    <a:pt x="5200" y="3970"/>
                  </a:cubicBezTo>
                  <a:cubicBezTo>
                    <a:pt x="5267" y="3990"/>
                    <a:pt x="5333" y="4000"/>
                    <a:pt x="5400" y="4000"/>
                  </a:cubicBezTo>
                  <a:cubicBezTo>
                    <a:pt x="5467" y="4000"/>
                    <a:pt x="5533" y="3990"/>
                    <a:pt x="5600" y="3970"/>
                  </a:cubicBezTo>
                  <a:cubicBezTo>
                    <a:pt x="5667" y="3950"/>
                    <a:pt x="5733" y="3919"/>
                    <a:pt x="5800" y="3879"/>
                  </a:cubicBezTo>
                  <a:cubicBezTo>
                    <a:pt x="5867" y="3839"/>
                    <a:pt x="5933" y="3790"/>
                    <a:pt x="6000" y="3732"/>
                  </a:cubicBezTo>
                  <a:cubicBezTo>
                    <a:pt x="6067" y="3674"/>
                    <a:pt x="6133" y="3606"/>
                    <a:pt x="6200" y="3532"/>
                  </a:cubicBezTo>
                  <a:cubicBezTo>
                    <a:pt x="6267" y="3458"/>
                    <a:pt x="6333" y="3375"/>
                    <a:pt x="6400" y="3286"/>
                  </a:cubicBezTo>
                  <a:cubicBezTo>
                    <a:pt x="6467" y="3197"/>
                    <a:pt x="6533" y="3100"/>
                    <a:pt x="6600" y="3000"/>
                  </a:cubicBezTo>
                  <a:cubicBezTo>
                    <a:pt x="6667" y="2900"/>
                    <a:pt x="6733" y="2793"/>
                    <a:pt x="6800" y="2684"/>
                  </a:cubicBezTo>
                  <a:cubicBezTo>
                    <a:pt x="6867" y="2575"/>
                    <a:pt x="6933" y="2462"/>
                    <a:pt x="7000" y="2348"/>
                  </a:cubicBezTo>
                  <a:cubicBezTo>
                    <a:pt x="7067" y="2234"/>
                    <a:pt x="7133" y="2116"/>
                    <a:pt x="7200" y="2000"/>
                  </a:cubicBezTo>
                  <a:cubicBezTo>
                    <a:pt x="7267" y="1884"/>
                    <a:pt x="7333" y="1767"/>
                    <a:pt x="7400" y="1653"/>
                  </a:cubicBezTo>
                  <a:cubicBezTo>
                    <a:pt x="7467" y="1539"/>
                    <a:pt x="7533" y="1425"/>
                    <a:pt x="7600" y="1316"/>
                  </a:cubicBezTo>
                  <a:cubicBezTo>
                    <a:pt x="7667" y="1207"/>
                    <a:pt x="7733" y="1100"/>
                    <a:pt x="7800" y="1000"/>
                  </a:cubicBezTo>
                  <a:cubicBezTo>
                    <a:pt x="7867" y="900"/>
                    <a:pt x="7933" y="804"/>
                    <a:pt x="8000" y="715"/>
                  </a:cubicBezTo>
                  <a:cubicBezTo>
                    <a:pt x="8067" y="626"/>
                    <a:pt x="8133" y="542"/>
                    <a:pt x="8200" y="468"/>
                  </a:cubicBezTo>
                  <a:cubicBezTo>
                    <a:pt x="8267" y="394"/>
                    <a:pt x="8333" y="326"/>
                    <a:pt x="8400" y="268"/>
                  </a:cubicBezTo>
                  <a:cubicBezTo>
                    <a:pt x="8467" y="210"/>
                    <a:pt x="8533" y="161"/>
                    <a:pt x="8600" y="121"/>
                  </a:cubicBezTo>
                  <a:cubicBezTo>
                    <a:pt x="8667" y="81"/>
                    <a:pt x="8733" y="50"/>
                    <a:pt x="8800" y="30"/>
                  </a:cubicBezTo>
                  <a:cubicBezTo>
                    <a:pt x="8867" y="10"/>
                    <a:pt x="8933" y="0"/>
                    <a:pt x="9000" y="0"/>
                  </a:cubicBezTo>
                  <a:cubicBezTo>
                    <a:pt x="9067" y="0"/>
                    <a:pt x="9133" y="10"/>
                    <a:pt x="9200" y="30"/>
                  </a:cubicBezTo>
                  <a:cubicBezTo>
                    <a:pt x="9267" y="50"/>
                    <a:pt x="9333" y="80"/>
                    <a:pt x="9400" y="120"/>
                  </a:cubicBezTo>
                  <a:cubicBezTo>
                    <a:pt x="9467" y="160"/>
                    <a:pt x="9533" y="210"/>
                    <a:pt x="9600" y="268"/>
                  </a:cubicBezTo>
                  <a:cubicBezTo>
                    <a:pt x="9667" y="326"/>
                    <a:pt x="9733" y="394"/>
                    <a:pt x="9800" y="468"/>
                  </a:cubicBezTo>
                  <a:cubicBezTo>
                    <a:pt x="9867" y="542"/>
                    <a:pt x="9933" y="625"/>
                    <a:pt x="10000" y="714"/>
                  </a:cubicBezTo>
                  <a:cubicBezTo>
                    <a:pt x="10067" y="803"/>
                    <a:pt x="10133" y="900"/>
                    <a:pt x="10200" y="1000"/>
                  </a:cubicBezTo>
                  <a:cubicBezTo>
                    <a:pt x="10267" y="1100"/>
                    <a:pt x="10333" y="1206"/>
                    <a:pt x="10400" y="1315"/>
                  </a:cubicBezTo>
                  <a:cubicBezTo>
                    <a:pt x="10467" y="1424"/>
                    <a:pt x="10533" y="1538"/>
                    <a:pt x="10600" y="1652"/>
                  </a:cubicBezTo>
                  <a:cubicBezTo>
                    <a:pt x="10667" y="1766"/>
                    <a:pt x="10733" y="1883"/>
                    <a:pt x="10800" y="1999"/>
                  </a:cubicBezTo>
                  <a:cubicBezTo>
                    <a:pt x="10867" y="2115"/>
                    <a:pt x="10933" y="2233"/>
                    <a:pt x="11000" y="2347"/>
                  </a:cubicBezTo>
                  <a:cubicBezTo>
                    <a:pt x="11067" y="2461"/>
                    <a:pt x="11133" y="2574"/>
                    <a:pt x="11200" y="2683"/>
                  </a:cubicBezTo>
                  <a:cubicBezTo>
                    <a:pt x="11267" y="2792"/>
                    <a:pt x="11333" y="2899"/>
                    <a:pt x="11400" y="2999"/>
                  </a:cubicBezTo>
                  <a:cubicBezTo>
                    <a:pt x="11467" y="3099"/>
                    <a:pt x="11533" y="3196"/>
                    <a:pt x="11600" y="3285"/>
                  </a:cubicBezTo>
                  <a:cubicBezTo>
                    <a:pt x="11667" y="3374"/>
                    <a:pt x="11733" y="3458"/>
                    <a:pt x="11800" y="3532"/>
                  </a:cubicBezTo>
                  <a:cubicBezTo>
                    <a:pt x="11867" y="3606"/>
                    <a:pt x="11933" y="3674"/>
                    <a:pt x="12000" y="3732"/>
                  </a:cubicBezTo>
                  <a:cubicBezTo>
                    <a:pt x="12067" y="3790"/>
                    <a:pt x="12133" y="3839"/>
                    <a:pt x="12200" y="3879"/>
                  </a:cubicBezTo>
                  <a:cubicBezTo>
                    <a:pt x="12267" y="3919"/>
                    <a:pt x="12333" y="3950"/>
                    <a:pt x="12400" y="3970"/>
                  </a:cubicBezTo>
                  <a:cubicBezTo>
                    <a:pt x="12467" y="3990"/>
                    <a:pt x="12533" y="4000"/>
                    <a:pt x="12600" y="4000"/>
                  </a:cubicBezTo>
                  <a:cubicBezTo>
                    <a:pt x="12667" y="4000"/>
                    <a:pt x="12733" y="3990"/>
                    <a:pt x="12800" y="3970"/>
                  </a:cubicBezTo>
                  <a:cubicBezTo>
                    <a:pt x="12867" y="3950"/>
                    <a:pt x="12933" y="3920"/>
                    <a:pt x="13000" y="3880"/>
                  </a:cubicBezTo>
                  <a:cubicBezTo>
                    <a:pt x="13067" y="3840"/>
                    <a:pt x="13133" y="3790"/>
                    <a:pt x="13200" y="3732"/>
                  </a:cubicBezTo>
                  <a:cubicBezTo>
                    <a:pt x="13267" y="3674"/>
                    <a:pt x="13333" y="3607"/>
                    <a:pt x="13400" y="3533"/>
                  </a:cubicBezTo>
                  <a:cubicBezTo>
                    <a:pt x="13467" y="3459"/>
                    <a:pt x="13533" y="3375"/>
                    <a:pt x="13600" y="3286"/>
                  </a:cubicBezTo>
                  <a:cubicBezTo>
                    <a:pt x="13667" y="3197"/>
                    <a:pt x="13733" y="3101"/>
                    <a:pt x="13800" y="3001"/>
                  </a:cubicBezTo>
                  <a:cubicBezTo>
                    <a:pt x="13867" y="2901"/>
                    <a:pt x="13933" y="2794"/>
                    <a:pt x="14000" y="2685"/>
                  </a:cubicBezTo>
                  <a:cubicBezTo>
                    <a:pt x="14067" y="2576"/>
                    <a:pt x="14133" y="2462"/>
                    <a:pt x="14200" y="2348"/>
                  </a:cubicBezTo>
                  <a:cubicBezTo>
                    <a:pt x="14267" y="2234"/>
                    <a:pt x="14333" y="2117"/>
                    <a:pt x="14400" y="2001"/>
                  </a:cubicBezTo>
                  <a:cubicBezTo>
                    <a:pt x="14467" y="1885"/>
                    <a:pt x="14533" y="1767"/>
                    <a:pt x="14600" y="1653"/>
                  </a:cubicBezTo>
                  <a:cubicBezTo>
                    <a:pt x="14667" y="1539"/>
                    <a:pt x="14733" y="1426"/>
                    <a:pt x="14800" y="1317"/>
                  </a:cubicBezTo>
                  <a:cubicBezTo>
                    <a:pt x="14867" y="1208"/>
                    <a:pt x="14933" y="1101"/>
                    <a:pt x="15000" y="1001"/>
                  </a:cubicBezTo>
                  <a:cubicBezTo>
                    <a:pt x="15067" y="901"/>
                    <a:pt x="15133" y="804"/>
                    <a:pt x="15200" y="715"/>
                  </a:cubicBezTo>
                  <a:cubicBezTo>
                    <a:pt x="15267" y="626"/>
                    <a:pt x="15333" y="542"/>
                    <a:pt x="15400" y="468"/>
                  </a:cubicBezTo>
                  <a:cubicBezTo>
                    <a:pt x="15467" y="394"/>
                    <a:pt x="15533" y="326"/>
                    <a:pt x="15600" y="268"/>
                  </a:cubicBezTo>
                  <a:cubicBezTo>
                    <a:pt x="15667" y="210"/>
                    <a:pt x="15733" y="161"/>
                    <a:pt x="15800" y="121"/>
                  </a:cubicBezTo>
                  <a:cubicBezTo>
                    <a:pt x="15867" y="81"/>
                    <a:pt x="15933" y="51"/>
                    <a:pt x="16000" y="31"/>
                  </a:cubicBezTo>
                  <a:cubicBezTo>
                    <a:pt x="16067" y="11"/>
                    <a:pt x="16133" y="0"/>
                    <a:pt x="16200" y="0"/>
                  </a:cubicBezTo>
                  <a:cubicBezTo>
                    <a:pt x="16267" y="0"/>
                    <a:pt x="16333" y="10"/>
                    <a:pt x="16400" y="30"/>
                  </a:cubicBezTo>
                  <a:cubicBezTo>
                    <a:pt x="16467" y="50"/>
                    <a:pt x="16533" y="80"/>
                    <a:pt x="16600" y="120"/>
                  </a:cubicBezTo>
                  <a:cubicBezTo>
                    <a:pt x="16667" y="160"/>
                    <a:pt x="16733" y="210"/>
                    <a:pt x="16800" y="268"/>
                  </a:cubicBezTo>
                  <a:cubicBezTo>
                    <a:pt x="16867" y="326"/>
                    <a:pt x="16933" y="393"/>
                    <a:pt x="17000" y="467"/>
                  </a:cubicBezTo>
                  <a:cubicBezTo>
                    <a:pt x="17067" y="541"/>
                    <a:pt x="17133" y="625"/>
                    <a:pt x="17200" y="714"/>
                  </a:cubicBezTo>
                  <a:cubicBezTo>
                    <a:pt x="17267" y="803"/>
                    <a:pt x="17333" y="899"/>
                    <a:pt x="17400" y="999"/>
                  </a:cubicBezTo>
                  <a:cubicBezTo>
                    <a:pt x="17467" y="1099"/>
                    <a:pt x="17533" y="1206"/>
                    <a:pt x="17600" y="1315"/>
                  </a:cubicBezTo>
                  <a:cubicBezTo>
                    <a:pt x="17667" y="1424"/>
                    <a:pt x="17733" y="1538"/>
                    <a:pt x="17800" y="1652"/>
                  </a:cubicBezTo>
                  <a:cubicBezTo>
                    <a:pt x="17867" y="1766"/>
                    <a:pt x="17967" y="1941"/>
                    <a:pt x="18000" y="1999"/>
                  </a:cubicBezTo>
                  <a:cubicBezTo>
                    <a:pt x="18033" y="2057"/>
                    <a:pt x="18016" y="2028"/>
                    <a:pt x="18000" y="1999"/>
                  </a:cubicBez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sysDot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defTabSz="1219200"/>
              <a:endParaRPr lang="zh-CN" altLang="en-US" sz="135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5" name="Group 12"/>
          <p:cNvGrpSpPr/>
          <p:nvPr/>
        </p:nvGrpSpPr>
        <p:grpSpPr>
          <a:xfrm>
            <a:off x="2067373" y="5215279"/>
            <a:ext cx="2281940" cy="608095"/>
            <a:chOff x="384" y="1920"/>
            <a:chExt cx="865" cy="139"/>
          </a:xfrm>
        </p:grpSpPr>
        <p:sp>
          <p:nvSpPr>
            <p:cNvPr id="25612" name="Freeform 13"/>
            <p:cNvSpPr/>
            <p:nvPr/>
          </p:nvSpPr>
          <p:spPr>
            <a:xfrm>
              <a:off x="384" y="1920"/>
              <a:ext cx="865" cy="13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0" b="0"/>
              <a:pathLst>
                <a:path w="18033" h="4000">
                  <a:moveTo>
                    <a:pt x="0" y="2000"/>
                  </a:moveTo>
                  <a:cubicBezTo>
                    <a:pt x="66" y="1883"/>
                    <a:pt x="133" y="1767"/>
                    <a:pt x="200" y="1653"/>
                  </a:cubicBezTo>
                  <a:cubicBezTo>
                    <a:pt x="267" y="1539"/>
                    <a:pt x="333" y="1425"/>
                    <a:pt x="400" y="1316"/>
                  </a:cubicBezTo>
                  <a:cubicBezTo>
                    <a:pt x="467" y="1207"/>
                    <a:pt x="533" y="1100"/>
                    <a:pt x="600" y="1000"/>
                  </a:cubicBezTo>
                  <a:cubicBezTo>
                    <a:pt x="667" y="900"/>
                    <a:pt x="733" y="803"/>
                    <a:pt x="800" y="714"/>
                  </a:cubicBezTo>
                  <a:cubicBezTo>
                    <a:pt x="867" y="625"/>
                    <a:pt x="933" y="542"/>
                    <a:pt x="1000" y="468"/>
                  </a:cubicBezTo>
                  <a:cubicBezTo>
                    <a:pt x="1067" y="394"/>
                    <a:pt x="1133" y="326"/>
                    <a:pt x="1200" y="268"/>
                  </a:cubicBezTo>
                  <a:cubicBezTo>
                    <a:pt x="1267" y="210"/>
                    <a:pt x="1333" y="161"/>
                    <a:pt x="1400" y="121"/>
                  </a:cubicBezTo>
                  <a:cubicBezTo>
                    <a:pt x="1467" y="81"/>
                    <a:pt x="1533" y="50"/>
                    <a:pt x="1600" y="30"/>
                  </a:cubicBezTo>
                  <a:cubicBezTo>
                    <a:pt x="1667" y="10"/>
                    <a:pt x="1733" y="0"/>
                    <a:pt x="1800" y="0"/>
                  </a:cubicBezTo>
                  <a:cubicBezTo>
                    <a:pt x="1867" y="0"/>
                    <a:pt x="1933" y="10"/>
                    <a:pt x="2000" y="30"/>
                  </a:cubicBezTo>
                  <a:cubicBezTo>
                    <a:pt x="2067" y="50"/>
                    <a:pt x="2133" y="81"/>
                    <a:pt x="2200" y="121"/>
                  </a:cubicBezTo>
                  <a:cubicBezTo>
                    <a:pt x="2267" y="161"/>
                    <a:pt x="2333" y="210"/>
                    <a:pt x="2400" y="268"/>
                  </a:cubicBezTo>
                  <a:cubicBezTo>
                    <a:pt x="2467" y="326"/>
                    <a:pt x="2533" y="394"/>
                    <a:pt x="2600" y="468"/>
                  </a:cubicBezTo>
                  <a:cubicBezTo>
                    <a:pt x="2667" y="542"/>
                    <a:pt x="2733" y="625"/>
                    <a:pt x="2800" y="714"/>
                  </a:cubicBezTo>
                  <a:cubicBezTo>
                    <a:pt x="2867" y="803"/>
                    <a:pt x="2933" y="900"/>
                    <a:pt x="3000" y="1000"/>
                  </a:cubicBezTo>
                  <a:cubicBezTo>
                    <a:pt x="3067" y="1100"/>
                    <a:pt x="3133" y="1207"/>
                    <a:pt x="3200" y="1316"/>
                  </a:cubicBezTo>
                  <a:cubicBezTo>
                    <a:pt x="3267" y="1425"/>
                    <a:pt x="3333" y="1539"/>
                    <a:pt x="3400" y="1653"/>
                  </a:cubicBezTo>
                  <a:cubicBezTo>
                    <a:pt x="3467" y="1767"/>
                    <a:pt x="3533" y="1884"/>
                    <a:pt x="3600" y="2000"/>
                  </a:cubicBezTo>
                  <a:cubicBezTo>
                    <a:pt x="3667" y="2116"/>
                    <a:pt x="3733" y="2233"/>
                    <a:pt x="3800" y="2347"/>
                  </a:cubicBezTo>
                  <a:cubicBezTo>
                    <a:pt x="3867" y="2461"/>
                    <a:pt x="3933" y="2575"/>
                    <a:pt x="4000" y="2684"/>
                  </a:cubicBezTo>
                  <a:cubicBezTo>
                    <a:pt x="4067" y="2793"/>
                    <a:pt x="4133" y="2900"/>
                    <a:pt x="4200" y="3000"/>
                  </a:cubicBezTo>
                  <a:cubicBezTo>
                    <a:pt x="4267" y="3100"/>
                    <a:pt x="4333" y="3196"/>
                    <a:pt x="4400" y="3285"/>
                  </a:cubicBezTo>
                  <a:cubicBezTo>
                    <a:pt x="4467" y="3374"/>
                    <a:pt x="4533" y="3458"/>
                    <a:pt x="4600" y="3532"/>
                  </a:cubicBezTo>
                  <a:cubicBezTo>
                    <a:pt x="4667" y="3606"/>
                    <a:pt x="4733" y="3674"/>
                    <a:pt x="4800" y="3732"/>
                  </a:cubicBezTo>
                  <a:cubicBezTo>
                    <a:pt x="4867" y="3790"/>
                    <a:pt x="4933" y="3839"/>
                    <a:pt x="5000" y="3879"/>
                  </a:cubicBezTo>
                  <a:cubicBezTo>
                    <a:pt x="5067" y="3919"/>
                    <a:pt x="5133" y="3950"/>
                    <a:pt x="5200" y="3970"/>
                  </a:cubicBezTo>
                  <a:cubicBezTo>
                    <a:pt x="5267" y="3990"/>
                    <a:pt x="5333" y="4000"/>
                    <a:pt x="5400" y="4000"/>
                  </a:cubicBezTo>
                  <a:cubicBezTo>
                    <a:pt x="5467" y="4000"/>
                    <a:pt x="5533" y="3990"/>
                    <a:pt x="5600" y="3970"/>
                  </a:cubicBezTo>
                  <a:cubicBezTo>
                    <a:pt x="5667" y="3950"/>
                    <a:pt x="5733" y="3919"/>
                    <a:pt x="5800" y="3879"/>
                  </a:cubicBezTo>
                  <a:cubicBezTo>
                    <a:pt x="5867" y="3839"/>
                    <a:pt x="5933" y="3790"/>
                    <a:pt x="6000" y="3732"/>
                  </a:cubicBezTo>
                  <a:cubicBezTo>
                    <a:pt x="6067" y="3674"/>
                    <a:pt x="6133" y="3606"/>
                    <a:pt x="6200" y="3532"/>
                  </a:cubicBezTo>
                  <a:cubicBezTo>
                    <a:pt x="6267" y="3458"/>
                    <a:pt x="6333" y="3375"/>
                    <a:pt x="6400" y="3286"/>
                  </a:cubicBezTo>
                  <a:cubicBezTo>
                    <a:pt x="6467" y="3197"/>
                    <a:pt x="6533" y="3100"/>
                    <a:pt x="6600" y="3000"/>
                  </a:cubicBezTo>
                  <a:cubicBezTo>
                    <a:pt x="6667" y="2900"/>
                    <a:pt x="6733" y="2793"/>
                    <a:pt x="6800" y="2684"/>
                  </a:cubicBezTo>
                  <a:cubicBezTo>
                    <a:pt x="6867" y="2575"/>
                    <a:pt x="6933" y="2462"/>
                    <a:pt x="7000" y="2348"/>
                  </a:cubicBezTo>
                  <a:cubicBezTo>
                    <a:pt x="7067" y="2234"/>
                    <a:pt x="7133" y="2116"/>
                    <a:pt x="7200" y="2000"/>
                  </a:cubicBezTo>
                  <a:cubicBezTo>
                    <a:pt x="7267" y="1884"/>
                    <a:pt x="7333" y="1767"/>
                    <a:pt x="7400" y="1653"/>
                  </a:cubicBezTo>
                  <a:cubicBezTo>
                    <a:pt x="7467" y="1539"/>
                    <a:pt x="7533" y="1425"/>
                    <a:pt x="7600" y="1316"/>
                  </a:cubicBezTo>
                  <a:cubicBezTo>
                    <a:pt x="7667" y="1207"/>
                    <a:pt x="7733" y="1100"/>
                    <a:pt x="7800" y="1000"/>
                  </a:cubicBezTo>
                  <a:cubicBezTo>
                    <a:pt x="7867" y="900"/>
                    <a:pt x="7933" y="804"/>
                    <a:pt x="8000" y="715"/>
                  </a:cubicBezTo>
                  <a:cubicBezTo>
                    <a:pt x="8067" y="626"/>
                    <a:pt x="8133" y="542"/>
                    <a:pt x="8200" y="468"/>
                  </a:cubicBezTo>
                  <a:cubicBezTo>
                    <a:pt x="8267" y="394"/>
                    <a:pt x="8333" y="326"/>
                    <a:pt x="8400" y="268"/>
                  </a:cubicBezTo>
                  <a:cubicBezTo>
                    <a:pt x="8467" y="210"/>
                    <a:pt x="8533" y="161"/>
                    <a:pt x="8600" y="121"/>
                  </a:cubicBezTo>
                  <a:cubicBezTo>
                    <a:pt x="8667" y="81"/>
                    <a:pt x="8733" y="50"/>
                    <a:pt x="8800" y="30"/>
                  </a:cubicBezTo>
                  <a:cubicBezTo>
                    <a:pt x="8867" y="10"/>
                    <a:pt x="8933" y="0"/>
                    <a:pt x="9000" y="0"/>
                  </a:cubicBezTo>
                  <a:cubicBezTo>
                    <a:pt x="9067" y="0"/>
                    <a:pt x="9133" y="10"/>
                    <a:pt x="9200" y="30"/>
                  </a:cubicBezTo>
                  <a:cubicBezTo>
                    <a:pt x="9267" y="50"/>
                    <a:pt x="9333" y="80"/>
                    <a:pt x="9400" y="120"/>
                  </a:cubicBezTo>
                  <a:cubicBezTo>
                    <a:pt x="9467" y="160"/>
                    <a:pt x="9533" y="210"/>
                    <a:pt x="9600" y="268"/>
                  </a:cubicBezTo>
                  <a:cubicBezTo>
                    <a:pt x="9667" y="326"/>
                    <a:pt x="9733" y="394"/>
                    <a:pt x="9800" y="468"/>
                  </a:cubicBezTo>
                  <a:cubicBezTo>
                    <a:pt x="9867" y="542"/>
                    <a:pt x="9933" y="625"/>
                    <a:pt x="10000" y="714"/>
                  </a:cubicBezTo>
                  <a:cubicBezTo>
                    <a:pt x="10067" y="803"/>
                    <a:pt x="10133" y="900"/>
                    <a:pt x="10200" y="1000"/>
                  </a:cubicBezTo>
                  <a:cubicBezTo>
                    <a:pt x="10267" y="1100"/>
                    <a:pt x="10333" y="1206"/>
                    <a:pt x="10400" y="1315"/>
                  </a:cubicBezTo>
                  <a:cubicBezTo>
                    <a:pt x="10467" y="1424"/>
                    <a:pt x="10533" y="1538"/>
                    <a:pt x="10600" y="1652"/>
                  </a:cubicBezTo>
                  <a:cubicBezTo>
                    <a:pt x="10667" y="1766"/>
                    <a:pt x="10733" y="1883"/>
                    <a:pt x="10800" y="1999"/>
                  </a:cubicBezTo>
                  <a:cubicBezTo>
                    <a:pt x="10867" y="2115"/>
                    <a:pt x="10933" y="2233"/>
                    <a:pt x="11000" y="2347"/>
                  </a:cubicBezTo>
                  <a:cubicBezTo>
                    <a:pt x="11067" y="2461"/>
                    <a:pt x="11133" y="2574"/>
                    <a:pt x="11200" y="2683"/>
                  </a:cubicBezTo>
                  <a:cubicBezTo>
                    <a:pt x="11267" y="2792"/>
                    <a:pt x="11333" y="2899"/>
                    <a:pt x="11400" y="2999"/>
                  </a:cubicBezTo>
                  <a:cubicBezTo>
                    <a:pt x="11467" y="3099"/>
                    <a:pt x="11533" y="3196"/>
                    <a:pt x="11600" y="3285"/>
                  </a:cubicBezTo>
                  <a:cubicBezTo>
                    <a:pt x="11667" y="3374"/>
                    <a:pt x="11733" y="3458"/>
                    <a:pt x="11800" y="3532"/>
                  </a:cubicBezTo>
                  <a:cubicBezTo>
                    <a:pt x="11867" y="3606"/>
                    <a:pt x="11933" y="3674"/>
                    <a:pt x="12000" y="3732"/>
                  </a:cubicBezTo>
                  <a:cubicBezTo>
                    <a:pt x="12067" y="3790"/>
                    <a:pt x="12133" y="3839"/>
                    <a:pt x="12200" y="3879"/>
                  </a:cubicBezTo>
                  <a:cubicBezTo>
                    <a:pt x="12267" y="3919"/>
                    <a:pt x="12333" y="3950"/>
                    <a:pt x="12400" y="3970"/>
                  </a:cubicBezTo>
                  <a:cubicBezTo>
                    <a:pt x="12467" y="3990"/>
                    <a:pt x="12533" y="4000"/>
                    <a:pt x="12600" y="4000"/>
                  </a:cubicBezTo>
                  <a:cubicBezTo>
                    <a:pt x="12667" y="4000"/>
                    <a:pt x="12733" y="3990"/>
                    <a:pt x="12800" y="3970"/>
                  </a:cubicBezTo>
                  <a:cubicBezTo>
                    <a:pt x="12867" y="3950"/>
                    <a:pt x="12933" y="3920"/>
                    <a:pt x="13000" y="3880"/>
                  </a:cubicBezTo>
                  <a:cubicBezTo>
                    <a:pt x="13067" y="3840"/>
                    <a:pt x="13133" y="3790"/>
                    <a:pt x="13200" y="3732"/>
                  </a:cubicBezTo>
                  <a:cubicBezTo>
                    <a:pt x="13267" y="3674"/>
                    <a:pt x="13333" y="3607"/>
                    <a:pt x="13400" y="3533"/>
                  </a:cubicBezTo>
                  <a:cubicBezTo>
                    <a:pt x="13467" y="3459"/>
                    <a:pt x="13533" y="3375"/>
                    <a:pt x="13600" y="3286"/>
                  </a:cubicBezTo>
                  <a:cubicBezTo>
                    <a:pt x="13667" y="3197"/>
                    <a:pt x="13733" y="3101"/>
                    <a:pt x="13800" y="3001"/>
                  </a:cubicBezTo>
                  <a:cubicBezTo>
                    <a:pt x="13867" y="2901"/>
                    <a:pt x="13933" y="2794"/>
                    <a:pt x="14000" y="2685"/>
                  </a:cubicBezTo>
                  <a:cubicBezTo>
                    <a:pt x="14067" y="2576"/>
                    <a:pt x="14133" y="2462"/>
                    <a:pt x="14200" y="2348"/>
                  </a:cubicBezTo>
                  <a:cubicBezTo>
                    <a:pt x="14267" y="2234"/>
                    <a:pt x="14333" y="2117"/>
                    <a:pt x="14400" y="2001"/>
                  </a:cubicBezTo>
                  <a:cubicBezTo>
                    <a:pt x="14467" y="1885"/>
                    <a:pt x="14533" y="1767"/>
                    <a:pt x="14600" y="1653"/>
                  </a:cubicBezTo>
                  <a:cubicBezTo>
                    <a:pt x="14667" y="1539"/>
                    <a:pt x="14733" y="1426"/>
                    <a:pt x="14800" y="1317"/>
                  </a:cubicBezTo>
                  <a:cubicBezTo>
                    <a:pt x="14867" y="1208"/>
                    <a:pt x="14933" y="1101"/>
                    <a:pt x="15000" y="1001"/>
                  </a:cubicBezTo>
                  <a:cubicBezTo>
                    <a:pt x="15067" y="901"/>
                    <a:pt x="15133" y="804"/>
                    <a:pt x="15200" y="715"/>
                  </a:cubicBezTo>
                  <a:cubicBezTo>
                    <a:pt x="15267" y="626"/>
                    <a:pt x="15333" y="542"/>
                    <a:pt x="15400" y="468"/>
                  </a:cubicBezTo>
                  <a:cubicBezTo>
                    <a:pt x="15467" y="394"/>
                    <a:pt x="15533" y="326"/>
                    <a:pt x="15600" y="268"/>
                  </a:cubicBezTo>
                  <a:cubicBezTo>
                    <a:pt x="15667" y="210"/>
                    <a:pt x="15733" y="161"/>
                    <a:pt x="15800" y="121"/>
                  </a:cubicBezTo>
                  <a:cubicBezTo>
                    <a:pt x="15867" y="81"/>
                    <a:pt x="15933" y="51"/>
                    <a:pt x="16000" y="31"/>
                  </a:cubicBezTo>
                  <a:cubicBezTo>
                    <a:pt x="16067" y="11"/>
                    <a:pt x="16133" y="0"/>
                    <a:pt x="16200" y="0"/>
                  </a:cubicBezTo>
                  <a:cubicBezTo>
                    <a:pt x="16267" y="0"/>
                    <a:pt x="16333" y="10"/>
                    <a:pt x="16400" y="30"/>
                  </a:cubicBezTo>
                  <a:cubicBezTo>
                    <a:pt x="16467" y="50"/>
                    <a:pt x="16533" y="80"/>
                    <a:pt x="16600" y="120"/>
                  </a:cubicBezTo>
                  <a:cubicBezTo>
                    <a:pt x="16667" y="160"/>
                    <a:pt x="16733" y="210"/>
                    <a:pt x="16800" y="268"/>
                  </a:cubicBezTo>
                  <a:cubicBezTo>
                    <a:pt x="16867" y="326"/>
                    <a:pt x="16933" y="393"/>
                    <a:pt x="17000" y="467"/>
                  </a:cubicBezTo>
                  <a:cubicBezTo>
                    <a:pt x="17067" y="541"/>
                    <a:pt x="17133" y="625"/>
                    <a:pt x="17200" y="714"/>
                  </a:cubicBezTo>
                  <a:cubicBezTo>
                    <a:pt x="17267" y="803"/>
                    <a:pt x="17333" y="899"/>
                    <a:pt x="17400" y="999"/>
                  </a:cubicBezTo>
                  <a:cubicBezTo>
                    <a:pt x="17467" y="1099"/>
                    <a:pt x="17533" y="1206"/>
                    <a:pt x="17600" y="1315"/>
                  </a:cubicBezTo>
                  <a:cubicBezTo>
                    <a:pt x="17667" y="1424"/>
                    <a:pt x="17733" y="1538"/>
                    <a:pt x="17800" y="1652"/>
                  </a:cubicBezTo>
                  <a:cubicBezTo>
                    <a:pt x="17867" y="1766"/>
                    <a:pt x="17967" y="1941"/>
                    <a:pt x="18000" y="1999"/>
                  </a:cubicBezTo>
                  <a:cubicBezTo>
                    <a:pt x="18033" y="2057"/>
                    <a:pt x="18016" y="2028"/>
                    <a:pt x="18000" y="1999"/>
                  </a:cubicBezTo>
                </a:path>
              </a:pathLst>
            </a:custGeom>
            <a:noFill/>
            <a:ln w="28575" cap="flat" cmpd="sng">
              <a:solidFill>
                <a:srgbClr val="FF33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defTabSz="1219200"/>
              <a:endParaRPr lang="zh-CN" altLang="en-US" sz="135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5613" name="Freeform 14"/>
            <p:cNvSpPr/>
            <p:nvPr/>
          </p:nvSpPr>
          <p:spPr>
            <a:xfrm rot="10629077">
              <a:off x="384" y="1920"/>
              <a:ext cx="865" cy="13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0" b="0"/>
              <a:pathLst>
                <a:path w="18033" h="4000">
                  <a:moveTo>
                    <a:pt x="0" y="2000"/>
                  </a:moveTo>
                  <a:cubicBezTo>
                    <a:pt x="66" y="1883"/>
                    <a:pt x="133" y="1767"/>
                    <a:pt x="200" y="1653"/>
                  </a:cubicBezTo>
                  <a:cubicBezTo>
                    <a:pt x="267" y="1539"/>
                    <a:pt x="333" y="1425"/>
                    <a:pt x="400" y="1316"/>
                  </a:cubicBezTo>
                  <a:cubicBezTo>
                    <a:pt x="467" y="1207"/>
                    <a:pt x="533" y="1100"/>
                    <a:pt x="600" y="1000"/>
                  </a:cubicBezTo>
                  <a:cubicBezTo>
                    <a:pt x="667" y="900"/>
                    <a:pt x="733" y="803"/>
                    <a:pt x="800" y="714"/>
                  </a:cubicBezTo>
                  <a:cubicBezTo>
                    <a:pt x="867" y="625"/>
                    <a:pt x="933" y="542"/>
                    <a:pt x="1000" y="468"/>
                  </a:cubicBezTo>
                  <a:cubicBezTo>
                    <a:pt x="1067" y="394"/>
                    <a:pt x="1133" y="326"/>
                    <a:pt x="1200" y="268"/>
                  </a:cubicBezTo>
                  <a:cubicBezTo>
                    <a:pt x="1267" y="210"/>
                    <a:pt x="1333" y="161"/>
                    <a:pt x="1400" y="121"/>
                  </a:cubicBezTo>
                  <a:cubicBezTo>
                    <a:pt x="1467" y="81"/>
                    <a:pt x="1533" y="50"/>
                    <a:pt x="1600" y="30"/>
                  </a:cubicBezTo>
                  <a:cubicBezTo>
                    <a:pt x="1667" y="10"/>
                    <a:pt x="1733" y="0"/>
                    <a:pt x="1800" y="0"/>
                  </a:cubicBezTo>
                  <a:cubicBezTo>
                    <a:pt x="1867" y="0"/>
                    <a:pt x="1933" y="10"/>
                    <a:pt x="2000" y="30"/>
                  </a:cubicBezTo>
                  <a:cubicBezTo>
                    <a:pt x="2067" y="50"/>
                    <a:pt x="2133" y="81"/>
                    <a:pt x="2200" y="121"/>
                  </a:cubicBezTo>
                  <a:cubicBezTo>
                    <a:pt x="2267" y="161"/>
                    <a:pt x="2333" y="210"/>
                    <a:pt x="2400" y="268"/>
                  </a:cubicBezTo>
                  <a:cubicBezTo>
                    <a:pt x="2467" y="326"/>
                    <a:pt x="2533" y="394"/>
                    <a:pt x="2600" y="468"/>
                  </a:cubicBezTo>
                  <a:cubicBezTo>
                    <a:pt x="2667" y="542"/>
                    <a:pt x="2733" y="625"/>
                    <a:pt x="2800" y="714"/>
                  </a:cubicBezTo>
                  <a:cubicBezTo>
                    <a:pt x="2867" y="803"/>
                    <a:pt x="2933" y="900"/>
                    <a:pt x="3000" y="1000"/>
                  </a:cubicBezTo>
                  <a:cubicBezTo>
                    <a:pt x="3067" y="1100"/>
                    <a:pt x="3133" y="1207"/>
                    <a:pt x="3200" y="1316"/>
                  </a:cubicBezTo>
                  <a:cubicBezTo>
                    <a:pt x="3267" y="1425"/>
                    <a:pt x="3333" y="1539"/>
                    <a:pt x="3400" y="1653"/>
                  </a:cubicBezTo>
                  <a:cubicBezTo>
                    <a:pt x="3467" y="1767"/>
                    <a:pt x="3533" y="1884"/>
                    <a:pt x="3600" y="2000"/>
                  </a:cubicBezTo>
                  <a:cubicBezTo>
                    <a:pt x="3667" y="2116"/>
                    <a:pt x="3733" y="2233"/>
                    <a:pt x="3800" y="2347"/>
                  </a:cubicBezTo>
                  <a:cubicBezTo>
                    <a:pt x="3867" y="2461"/>
                    <a:pt x="3933" y="2575"/>
                    <a:pt x="4000" y="2684"/>
                  </a:cubicBezTo>
                  <a:cubicBezTo>
                    <a:pt x="4067" y="2793"/>
                    <a:pt x="4133" y="2900"/>
                    <a:pt x="4200" y="3000"/>
                  </a:cubicBezTo>
                  <a:cubicBezTo>
                    <a:pt x="4267" y="3100"/>
                    <a:pt x="4333" y="3196"/>
                    <a:pt x="4400" y="3285"/>
                  </a:cubicBezTo>
                  <a:cubicBezTo>
                    <a:pt x="4467" y="3374"/>
                    <a:pt x="4533" y="3458"/>
                    <a:pt x="4600" y="3532"/>
                  </a:cubicBezTo>
                  <a:cubicBezTo>
                    <a:pt x="4667" y="3606"/>
                    <a:pt x="4733" y="3674"/>
                    <a:pt x="4800" y="3732"/>
                  </a:cubicBezTo>
                  <a:cubicBezTo>
                    <a:pt x="4867" y="3790"/>
                    <a:pt x="4933" y="3839"/>
                    <a:pt x="5000" y="3879"/>
                  </a:cubicBezTo>
                  <a:cubicBezTo>
                    <a:pt x="5067" y="3919"/>
                    <a:pt x="5133" y="3950"/>
                    <a:pt x="5200" y="3970"/>
                  </a:cubicBezTo>
                  <a:cubicBezTo>
                    <a:pt x="5267" y="3990"/>
                    <a:pt x="5333" y="4000"/>
                    <a:pt x="5400" y="4000"/>
                  </a:cubicBezTo>
                  <a:cubicBezTo>
                    <a:pt x="5467" y="4000"/>
                    <a:pt x="5533" y="3990"/>
                    <a:pt x="5600" y="3970"/>
                  </a:cubicBezTo>
                  <a:cubicBezTo>
                    <a:pt x="5667" y="3950"/>
                    <a:pt x="5733" y="3919"/>
                    <a:pt x="5800" y="3879"/>
                  </a:cubicBezTo>
                  <a:cubicBezTo>
                    <a:pt x="5867" y="3839"/>
                    <a:pt x="5933" y="3790"/>
                    <a:pt x="6000" y="3732"/>
                  </a:cubicBezTo>
                  <a:cubicBezTo>
                    <a:pt x="6067" y="3674"/>
                    <a:pt x="6133" y="3606"/>
                    <a:pt x="6200" y="3532"/>
                  </a:cubicBezTo>
                  <a:cubicBezTo>
                    <a:pt x="6267" y="3458"/>
                    <a:pt x="6333" y="3375"/>
                    <a:pt x="6400" y="3286"/>
                  </a:cubicBezTo>
                  <a:cubicBezTo>
                    <a:pt x="6467" y="3197"/>
                    <a:pt x="6533" y="3100"/>
                    <a:pt x="6600" y="3000"/>
                  </a:cubicBezTo>
                  <a:cubicBezTo>
                    <a:pt x="6667" y="2900"/>
                    <a:pt x="6733" y="2793"/>
                    <a:pt x="6800" y="2684"/>
                  </a:cubicBezTo>
                  <a:cubicBezTo>
                    <a:pt x="6867" y="2575"/>
                    <a:pt x="6933" y="2462"/>
                    <a:pt x="7000" y="2348"/>
                  </a:cubicBezTo>
                  <a:cubicBezTo>
                    <a:pt x="7067" y="2234"/>
                    <a:pt x="7133" y="2116"/>
                    <a:pt x="7200" y="2000"/>
                  </a:cubicBezTo>
                  <a:cubicBezTo>
                    <a:pt x="7267" y="1884"/>
                    <a:pt x="7333" y="1767"/>
                    <a:pt x="7400" y="1653"/>
                  </a:cubicBezTo>
                  <a:cubicBezTo>
                    <a:pt x="7467" y="1539"/>
                    <a:pt x="7533" y="1425"/>
                    <a:pt x="7600" y="1316"/>
                  </a:cubicBezTo>
                  <a:cubicBezTo>
                    <a:pt x="7667" y="1207"/>
                    <a:pt x="7733" y="1100"/>
                    <a:pt x="7800" y="1000"/>
                  </a:cubicBezTo>
                  <a:cubicBezTo>
                    <a:pt x="7867" y="900"/>
                    <a:pt x="7933" y="804"/>
                    <a:pt x="8000" y="715"/>
                  </a:cubicBezTo>
                  <a:cubicBezTo>
                    <a:pt x="8067" y="626"/>
                    <a:pt x="8133" y="542"/>
                    <a:pt x="8200" y="468"/>
                  </a:cubicBezTo>
                  <a:cubicBezTo>
                    <a:pt x="8267" y="394"/>
                    <a:pt x="8333" y="326"/>
                    <a:pt x="8400" y="268"/>
                  </a:cubicBezTo>
                  <a:cubicBezTo>
                    <a:pt x="8467" y="210"/>
                    <a:pt x="8533" y="161"/>
                    <a:pt x="8600" y="121"/>
                  </a:cubicBezTo>
                  <a:cubicBezTo>
                    <a:pt x="8667" y="81"/>
                    <a:pt x="8733" y="50"/>
                    <a:pt x="8800" y="30"/>
                  </a:cubicBezTo>
                  <a:cubicBezTo>
                    <a:pt x="8867" y="10"/>
                    <a:pt x="8933" y="0"/>
                    <a:pt x="9000" y="0"/>
                  </a:cubicBezTo>
                  <a:cubicBezTo>
                    <a:pt x="9067" y="0"/>
                    <a:pt x="9133" y="10"/>
                    <a:pt x="9200" y="30"/>
                  </a:cubicBezTo>
                  <a:cubicBezTo>
                    <a:pt x="9267" y="50"/>
                    <a:pt x="9333" y="80"/>
                    <a:pt x="9400" y="120"/>
                  </a:cubicBezTo>
                  <a:cubicBezTo>
                    <a:pt x="9467" y="160"/>
                    <a:pt x="9533" y="210"/>
                    <a:pt x="9600" y="268"/>
                  </a:cubicBezTo>
                  <a:cubicBezTo>
                    <a:pt x="9667" y="326"/>
                    <a:pt x="9733" y="394"/>
                    <a:pt x="9800" y="468"/>
                  </a:cubicBezTo>
                  <a:cubicBezTo>
                    <a:pt x="9867" y="542"/>
                    <a:pt x="9933" y="625"/>
                    <a:pt x="10000" y="714"/>
                  </a:cubicBezTo>
                  <a:cubicBezTo>
                    <a:pt x="10067" y="803"/>
                    <a:pt x="10133" y="900"/>
                    <a:pt x="10200" y="1000"/>
                  </a:cubicBezTo>
                  <a:cubicBezTo>
                    <a:pt x="10267" y="1100"/>
                    <a:pt x="10333" y="1206"/>
                    <a:pt x="10400" y="1315"/>
                  </a:cubicBezTo>
                  <a:cubicBezTo>
                    <a:pt x="10467" y="1424"/>
                    <a:pt x="10533" y="1538"/>
                    <a:pt x="10600" y="1652"/>
                  </a:cubicBezTo>
                  <a:cubicBezTo>
                    <a:pt x="10667" y="1766"/>
                    <a:pt x="10733" y="1883"/>
                    <a:pt x="10800" y="1999"/>
                  </a:cubicBezTo>
                  <a:cubicBezTo>
                    <a:pt x="10867" y="2115"/>
                    <a:pt x="10933" y="2233"/>
                    <a:pt x="11000" y="2347"/>
                  </a:cubicBezTo>
                  <a:cubicBezTo>
                    <a:pt x="11067" y="2461"/>
                    <a:pt x="11133" y="2574"/>
                    <a:pt x="11200" y="2683"/>
                  </a:cubicBezTo>
                  <a:cubicBezTo>
                    <a:pt x="11267" y="2792"/>
                    <a:pt x="11333" y="2899"/>
                    <a:pt x="11400" y="2999"/>
                  </a:cubicBezTo>
                  <a:cubicBezTo>
                    <a:pt x="11467" y="3099"/>
                    <a:pt x="11533" y="3196"/>
                    <a:pt x="11600" y="3285"/>
                  </a:cubicBezTo>
                  <a:cubicBezTo>
                    <a:pt x="11667" y="3374"/>
                    <a:pt x="11733" y="3458"/>
                    <a:pt x="11800" y="3532"/>
                  </a:cubicBezTo>
                  <a:cubicBezTo>
                    <a:pt x="11867" y="3606"/>
                    <a:pt x="11933" y="3674"/>
                    <a:pt x="12000" y="3732"/>
                  </a:cubicBezTo>
                  <a:cubicBezTo>
                    <a:pt x="12067" y="3790"/>
                    <a:pt x="12133" y="3839"/>
                    <a:pt x="12200" y="3879"/>
                  </a:cubicBezTo>
                  <a:cubicBezTo>
                    <a:pt x="12267" y="3919"/>
                    <a:pt x="12333" y="3950"/>
                    <a:pt x="12400" y="3970"/>
                  </a:cubicBezTo>
                  <a:cubicBezTo>
                    <a:pt x="12467" y="3990"/>
                    <a:pt x="12533" y="4000"/>
                    <a:pt x="12600" y="4000"/>
                  </a:cubicBezTo>
                  <a:cubicBezTo>
                    <a:pt x="12667" y="4000"/>
                    <a:pt x="12733" y="3990"/>
                    <a:pt x="12800" y="3970"/>
                  </a:cubicBezTo>
                  <a:cubicBezTo>
                    <a:pt x="12867" y="3950"/>
                    <a:pt x="12933" y="3920"/>
                    <a:pt x="13000" y="3880"/>
                  </a:cubicBezTo>
                  <a:cubicBezTo>
                    <a:pt x="13067" y="3840"/>
                    <a:pt x="13133" y="3790"/>
                    <a:pt x="13200" y="3732"/>
                  </a:cubicBezTo>
                  <a:cubicBezTo>
                    <a:pt x="13267" y="3674"/>
                    <a:pt x="13333" y="3607"/>
                    <a:pt x="13400" y="3533"/>
                  </a:cubicBezTo>
                  <a:cubicBezTo>
                    <a:pt x="13467" y="3459"/>
                    <a:pt x="13533" y="3375"/>
                    <a:pt x="13600" y="3286"/>
                  </a:cubicBezTo>
                  <a:cubicBezTo>
                    <a:pt x="13667" y="3197"/>
                    <a:pt x="13733" y="3101"/>
                    <a:pt x="13800" y="3001"/>
                  </a:cubicBezTo>
                  <a:cubicBezTo>
                    <a:pt x="13867" y="2901"/>
                    <a:pt x="13933" y="2794"/>
                    <a:pt x="14000" y="2685"/>
                  </a:cubicBezTo>
                  <a:cubicBezTo>
                    <a:pt x="14067" y="2576"/>
                    <a:pt x="14133" y="2462"/>
                    <a:pt x="14200" y="2348"/>
                  </a:cubicBezTo>
                  <a:cubicBezTo>
                    <a:pt x="14267" y="2234"/>
                    <a:pt x="14333" y="2117"/>
                    <a:pt x="14400" y="2001"/>
                  </a:cubicBezTo>
                  <a:cubicBezTo>
                    <a:pt x="14467" y="1885"/>
                    <a:pt x="14533" y="1767"/>
                    <a:pt x="14600" y="1653"/>
                  </a:cubicBezTo>
                  <a:cubicBezTo>
                    <a:pt x="14667" y="1539"/>
                    <a:pt x="14733" y="1426"/>
                    <a:pt x="14800" y="1317"/>
                  </a:cubicBezTo>
                  <a:cubicBezTo>
                    <a:pt x="14867" y="1208"/>
                    <a:pt x="14933" y="1101"/>
                    <a:pt x="15000" y="1001"/>
                  </a:cubicBezTo>
                  <a:cubicBezTo>
                    <a:pt x="15067" y="901"/>
                    <a:pt x="15133" y="804"/>
                    <a:pt x="15200" y="715"/>
                  </a:cubicBezTo>
                  <a:cubicBezTo>
                    <a:pt x="15267" y="626"/>
                    <a:pt x="15333" y="542"/>
                    <a:pt x="15400" y="468"/>
                  </a:cubicBezTo>
                  <a:cubicBezTo>
                    <a:pt x="15467" y="394"/>
                    <a:pt x="15533" y="326"/>
                    <a:pt x="15600" y="268"/>
                  </a:cubicBezTo>
                  <a:cubicBezTo>
                    <a:pt x="15667" y="210"/>
                    <a:pt x="15733" y="161"/>
                    <a:pt x="15800" y="121"/>
                  </a:cubicBezTo>
                  <a:cubicBezTo>
                    <a:pt x="15867" y="81"/>
                    <a:pt x="15933" y="51"/>
                    <a:pt x="16000" y="31"/>
                  </a:cubicBezTo>
                  <a:cubicBezTo>
                    <a:pt x="16067" y="11"/>
                    <a:pt x="16133" y="0"/>
                    <a:pt x="16200" y="0"/>
                  </a:cubicBezTo>
                  <a:cubicBezTo>
                    <a:pt x="16267" y="0"/>
                    <a:pt x="16333" y="10"/>
                    <a:pt x="16400" y="30"/>
                  </a:cubicBezTo>
                  <a:cubicBezTo>
                    <a:pt x="16467" y="50"/>
                    <a:pt x="16533" y="80"/>
                    <a:pt x="16600" y="120"/>
                  </a:cubicBezTo>
                  <a:cubicBezTo>
                    <a:pt x="16667" y="160"/>
                    <a:pt x="16733" y="210"/>
                    <a:pt x="16800" y="268"/>
                  </a:cubicBezTo>
                  <a:cubicBezTo>
                    <a:pt x="16867" y="326"/>
                    <a:pt x="16933" y="393"/>
                    <a:pt x="17000" y="467"/>
                  </a:cubicBezTo>
                  <a:cubicBezTo>
                    <a:pt x="17067" y="541"/>
                    <a:pt x="17133" y="625"/>
                    <a:pt x="17200" y="714"/>
                  </a:cubicBezTo>
                  <a:cubicBezTo>
                    <a:pt x="17267" y="803"/>
                    <a:pt x="17333" y="899"/>
                    <a:pt x="17400" y="999"/>
                  </a:cubicBezTo>
                  <a:cubicBezTo>
                    <a:pt x="17467" y="1099"/>
                    <a:pt x="17533" y="1206"/>
                    <a:pt x="17600" y="1315"/>
                  </a:cubicBezTo>
                  <a:cubicBezTo>
                    <a:pt x="17667" y="1424"/>
                    <a:pt x="17733" y="1538"/>
                    <a:pt x="17800" y="1652"/>
                  </a:cubicBezTo>
                  <a:cubicBezTo>
                    <a:pt x="17867" y="1766"/>
                    <a:pt x="17967" y="1941"/>
                    <a:pt x="18000" y="1999"/>
                  </a:cubicBezTo>
                  <a:cubicBezTo>
                    <a:pt x="18033" y="2057"/>
                    <a:pt x="18016" y="2028"/>
                    <a:pt x="18000" y="1999"/>
                  </a:cubicBez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sysDot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defTabSz="1219200"/>
              <a:endParaRPr lang="zh-CN" altLang="en-US" sz="135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52239" name="Text Box 15"/>
          <p:cNvSpPr txBox="1">
            <a:spLocks noChangeArrowheads="1"/>
          </p:cNvSpPr>
          <p:nvPr/>
        </p:nvSpPr>
        <p:spPr bwMode="auto">
          <a:xfrm>
            <a:off x="5525911" y="2573867"/>
            <a:ext cx="5142089" cy="40011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defTabSz="1219200">
              <a:spcBef>
                <a:spcPct val="50000"/>
              </a:spcBef>
              <a:defRPr/>
            </a:pPr>
            <a:r>
              <a:rPr kumimoji="1" lang="zh-CN" altLang="en-US" sz="2000" dirty="0">
                <a:solidFill>
                  <a:srgbClr val="0070C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光程差为半波长的偶数倍，形成亮条纹。</a:t>
            </a:r>
          </a:p>
        </p:txBody>
      </p:sp>
      <p:sp>
        <p:nvSpPr>
          <p:cNvPr id="52240" name="Text Box 16"/>
          <p:cNvSpPr txBox="1">
            <a:spLocks noChangeArrowheads="1"/>
          </p:cNvSpPr>
          <p:nvPr/>
        </p:nvSpPr>
        <p:spPr bwMode="auto">
          <a:xfrm>
            <a:off x="5668433" y="4132110"/>
            <a:ext cx="5202767" cy="40011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defTabSz="1219200">
              <a:spcBef>
                <a:spcPct val="50000"/>
              </a:spcBef>
              <a:defRPr/>
            </a:pPr>
            <a:r>
              <a:rPr kumimoji="1" lang="zh-CN" altLang="en-US" sz="2000" dirty="0">
                <a:solidFill>
                  <a:srgbClr val="0070C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光程差为半波长的奇数倍，形成暗条纹。</a:t>
            </a:r>
          </a:p>
        </p:txBody>
      </p:sp>
      <p:sp>
        <p:nvSpPr>
          <p:cNvPr id="52241" name="Rectangle 17" descr="白色大理石"/>
          <p:cNvSpPr>
            <a:spLocks noChangeArrowheads="1"/>
          </p:cNvSpPr>
          <p:nvPr/>
        </p:nvSpPr>
        <p:spPr bwMode="auto">
          <a:xfrm>
            <a:off x="6096001" y="1576211"/>
            <a:ext cx="2209095" cy="461665"/>
          </a:xfrm>
          <a:prstGeom prst="rect">
            <a:avLst/>
          </a:prstGeom>
          <a:noFill/>
          <a:ln w="19050">
            <a:noFill/>
            <a:miter lim="800000"/>
          </a:ln>
          <a:effectLst/>
        </p:spPr>
        <p:txBody>
          <a:bodyPr>
            <a:spAutoFit/>
          </a:bodyPr>
          <a:lstStyle/>
          <a:p>
            <a:pPr defTabSz="1219200">
              <a:defRPr/>
            </a:pPr>
            <a:r>
              <a:rPr lang="zh-CN" altLang="en-US" sz="2400" dirty="0">
                <a:solidFill>
                  <a:srgbClr val="E519E3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现象解释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1344385" y="485216"/>
            <a:ext cx="42883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3200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二、薄膜干涉中的色散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2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52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39" grpId="0" bldLvl="0" animBg="1"/>
      <p:bldP spid="52240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/>
          <p:nvPr/>
        </p:nvGrpSpPr>
        <p:grpSpPr>
          <a:xfrm>
            <a:off x="8215086" y="1571175"/>
            <a:ext cx="1997950" cy="4248530"/>
            <a:chOff x="476" y="857"/>
            <a:chExt cx="1384" cy="2943"/>
          </a:xfrm>
        </p:grpSpPr>
        <p:grpSp>
          <p:nvGrpSpPr>
            <p:cNvPr id="29698" name="Group 5"/>
            <p:cNvGrpSpPr/>
            <p:nvPr/>
          </p:nvGrpSpPr>
          <p:grpSpPr>
            <a:xfrm>
              <a:off x="476" y="857"/>
              <a:ext cx="1384" cy="2352"/>
              <a:chOff x="476" y="857"/>
              <a:chExt cx="1384" cy="2352"/>
            </a:xfrm>
          </p:grpSpPr>
          <p:sp>
            <p:nvSpPr>
              <p:cNvPr id="29699" name="Oval 6"/>
              <p:cNvSpPr/>
              <p:nvPr/>
            </p:nvSpPr>
            <p:spPr>
              <a:xfrm>
                <a:off x="860" y="2040"/>
                <a:ext cx="616" cy="160"/>
              </a:xfrm>
              <a:prstGeom prst="ellipse">
                <a:avLst/>
              </a:prstGeom>
              <a:solidFill>
                <a:srgbClr val="E9E400"/>
              </a:solidFill>
              <a:ln w="9525" cap="flat" cmpd="sng">
                <a:solidFill>
                  <a:srgbClr val="E9E4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pPr defTabSz="1219200"/>
                <a:endParaRPr lang="zh-CN" altLang="en-US" sz="135" kern="0" dirty="0"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9700" name="Oval 7"/>
              <p:cNvSpPr/>
              <p:nvPr/>
            </p:nvSpPr>
            <p:spPr>
              <a:xfrm flipV="1">
                <a:off x="792" y="2065"/>
                <a:ext cx="760" cy="59"/>
              </a:xfrm>
              <a:prstGeom prst="ellipse">
                <a:avLst/>
              </a:prstGeom>
              <a:gradFill rotWithShape="0">
                <a:gsLst>
                  <a:gs pos="0">
                    <a:srgbClr val="E9E400"/>
                  </a:gs>
                  <a:gs pos="100000">
                    <a:srgbClr val="CAC600"/>
                  </a:gs>
                </a:gsLst>
                <a:path path="rect">
                  <a:fillToRect r="100000" b="100000"/>
                </a:path>
                <a:tileRect/>
              </a:gradFill>
              <a:ln w="28575" cap="flat" cmpd="sng">
                <a:solidFill>
                  <a:srgbClr val="85880A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pPr defTabSz="1219200"/>
                <a:endParaRPr lang="zh-CN" altLang="en-US" sz="135" kern="0" dirty="0"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9701" name="Oval 8"/>
              <p:cNvSpPr/>
              <p:nvPr/>
            </p:nvSpPr>
            <p:spPr>
              <a:xfrm>
                <a:off x="752" y="2024"/>
                <a:ext cx="832" cy="76"/>
              </a:xfrm>
              <a:prstGeom prst="ellipse">
                <a:avLst/>
              </a:prstGeom>
              <a:solidFill>
                <a:srgbClr val="E9E400"/>
              </a:solidFill>
              <a:ln w="9525" cap="flat" cmpd="sng">
                <a:solidFill>
                  <a:srgbClr val="E5E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pPr defTabSz="1219200"/>
                <a:endParaRPr lang="zh-CN" altLang="en-US" sz="135" kern="0" dirty="0"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9702" name="Oval 9"/>
              <p:cNvSpPr/>
              <p:nvPr/>
            </p:nvSpPr>
            <p:spPr>
              <a:xfrm>
                <a:off x="724" y="1984"/>
                <a:ext cx="904" cy="112"/>
              </a:xfrm>
              <a:prstGeom prst="ellipse">
                <a:avLst/>
              </a:prstGeom>
              <a:gradFill rotWithShape="0">
                <a:gsLst>
                  <a:gs pos="0">
                    <a:srgbClr val="E9E400"/>
                  </a:gs>
                  <a:gs pos="100000">
                    <a:srgbClr val="6C6A00"/>
                  </a:gs>
                </a:gsLst>
                <a:path path="rect">
                  <a:fillToRect r="100000" b="100000"/>
                </a:path>
                <a:tileRect/>
              </a:gradFill>
              <a:ln w="9525" cap="flat" cmpd="sng">
                <a:solidFill>
                  <a:srgbClr val="E5E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pPr defTabSz="1219200"/>
                <a:endParaRPr lang="zh-CN" altLang="en-US" sz="135" kern="0" dirty="0"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9703" name="Oval 10"/>
              <p:cNvSpPr/>
              <p:nvPr/>
            </p:nvSpPr>
            <p:spPr>
              <a:xfrm>
                <a:off x="692" y="1980"/>
                <a:ext cx="956" cy="96"/>
              </a:xfrm>
              <a:prstGeom prst="ellipse">
                <a:avLst/>
              </a:prstGeom>
              <a:gradFill rotWithShape="0">
                <a:gsLst>
                  <a:gs pos="0">
                    <a:srgbClr val="E9E400"/>
                  </a:gs>
                  <a:gs pos="100000">
                    <a:srgbClr val="CAC600"/>
                  </a:gs>
                </a:gsLst>
                <a:path path="rect">
                  <a:fillToRect r="100000" b="100000"/>
                </a:path>
                <a:tileRect/>
              </a:gradFill>
              <a:ln w="9525" cap="flat" cmpd="sng">
                <a:solidFill>
                  <a:srgbClr val="E5E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pPr defTabSz="1219200"/>
                <a:endParaRPr lang="zh-CN" altLang="en-US" sz="135" kern="0" dirty="0"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9704" name="Oval 11"/>
              <p:cNvSpPr/>
              <p:nvPr/>
            </p:nvSpPr>
            <p:spPr>
              <a:xfrm>
                <a:off x="704" y="1964"/>
                <a:ext cx="940" cy="100"/>
              </a:xfrm>
              <a:prstGeom prst="ellipse">
                <a:avLst/>
              </a:prstGeom>
              <a:gradFill rotWithShape="0">
                <a:gsLst>
                  <a:gs pos="0">
                    <a:srgbClr val="E9E400"/>
                  </a:gs>
                  <a:gs pos="100000">
                    <a:srgbClr val="6C6A00"/>
                  </a:gs>
                </a:gsLst>
                <a:path path="rect">
                  <a:fillToRect r="100000" b="100000"/>
                </a:path>
                <a:tileRect/>
              </a:gradFill>
              <a:ln w="9525" cap="flat" cmpd="sng">
                <a:solidFill>
                  <a:srgbClr val="E5E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pPr defTabSz="1219200"/>
                <a:endParaRPr lang="zh-CN" altLang="en-US" sz="135" kern="0" dirty="0"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9705" name="Oval 12"/>
              <p:cNvSpPr/>
              <p:nvPr/>
            </p:nvSpPr>
            <p:spPr>
              <a:xfrm>
                <a:off x="676" y="1940"/>
                <a:ext cx="968" cy="104"/>
              </a:xfrm>
              <a:prstGeom prst="ellipse">
                <a:avLst/>
              </a:prstGeom>
              <a:gradFill rotWithShape="0">
                <a:gsLst>
                  <a:gs pos="0">
                    <a:srgbClr val="E9E400"/>
                  </a:gs>
                  <a:gs pos="100000">
                    <a:srgbClr val="CAC600"/>
                  </a:gs>
                </a:gsLst>
                <a:path path="rect">
                  <a:fillToRect r="100000" b="100000"/>
                </a:path>
                <a:tileRect/>
              </a:gradFill>
              <a:ln w="9525" cap="flat" cmpd="sng">
                <a:solidFill>
                  <a:srgbClr val="E5E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pPr defTabSz="1219200"/>
                <a:endParaRPr lang="zh-CN" altLang="en-US" sz="135" kern="0" dirty="0"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9706" name="Oval 13"/>
              <p:cNvSpPr/>
              <p:nvPr/>
            </p:nvSpPr>
            <p:spPr>
              <a:xfrm>
                <a:off x="644" y="1912"/>
                <a:ext cx="1048" cy="116"/>
              </a:xfrm>
              <a:prstGeom prst="ellipse">
                <a:avLst/>
              </a:prstGeom>
              <a:gradFill rotWithShape="0">
                <a:gsLst>
                  <a:gs pos="0">
                    <a:srgbClr val="E9E400"/>
                  </a:gs>
                  <a:gs pos="100000">
                    <a:srgbClr val="6D6A00"/>
                  </a:gs>
                </a:gsLst>
                <a:path path="rect">
                  <a:fillToRect r="100000" b="100000"/>
                </a:path>
                <a:tileRect/>
              </a:gradFill>
              <a:ln w="9525" cap="flat" cmpd="sng">
                <a:solidFill>
                  <a:srgbClr val="E5E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pPr defTabSz="1219200"/>
                <a:endParaRPr lang="zh-CN" altLang="en-US" sz="135" kern="0" dirty="0"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9707" name="Oval 14"/>
              <p:cNvSpPr/>
              <p:nvPr/>
            </p:nvSpPr>
            <p:spPr>
              <a:xfrm>
                <a:off x="632" y="1892"/>
                <a:ext cx="1072" cy="116"/>
              </a:xfrm>
              <a:prstGeom prst="ellipse">
                <a:avLst/>
              </a:prstGeom>
              <a:gradFill rotWithShape="0">
                <a:gsLst>
                  <a:gs pos="0">
                    <a:srgbClr val="E9E400"/>
                  </a:gs>
                  <a:gs pos="100000">
                    <a:srgbClr val="E1DC00"/>
                  </a:gs>
                </a:gsLst>
                <a:path path="rect">
                  <a:fillToRect r="100000" b="100000"/>
                </a:path>
                <a:tileRect/>
              </a:gradFill>
              <a:ln w="9525" cap="flat" cmpd="sng">
                <a:solidFill>
                  <a:srgbClr val="E5E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pPr defTabSz="1219200"/>
                <a:endParaRPr lang="zh-CN" altLang="en-US" sz="135" kern="0" dirty="0"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9708" name="Oval 15"/>
              <p:cNvSpPr/>
              <p:nvPr/>
            </p:nvSpPr>
            <p:spPr>
              <a:xfrm>
                <a:off x="628" y="1896"/>
                <a:ext cx="1088" cy="96"/>
              </a:xfrm>
              <a:prstGeom prst="ellipse">
                <a:avLst/>
              </a:prstGeom>
              <a:gradFill rotWithShape="0">
                <a:gsLst>
                  <a:gs pos="0">
                    <a:srgbClr val="E9E400"/>
                  </a:gs>
                  <a:gs pos="100000">
                    <a:srgbClr val="4E4C00"/>
                  </a:gs>
                </a:gsLst>
                <a:path path="rect">
                  <a:fillToRect r="100000" b="100000"/>
                </a:path>
                <a:tileRect/>
              </a:gradFill>
              <a:ln w="9525" cap="flat" cmpd="sng">
                <a:solidFill>
                  <a:srgbClr val="E5E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pPr defTabSz="1219200"/>
                <a:endParaRPr lang="zh-CN" altLang="en-US" sz="135" kern="0" dirty="0"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9709" name="Oval 16"/>
              <p:cNvSpPr/>
              <p:nvPr/>
            </p:nvSpPr>
            <p:spPr>
              <a:xfrm>
                <a:off x="592" y="1828"/>
                <a:ext cx="1156" cy="144"/>
              </a:xfrm>
              <a:prstGeom prst="ellipse">
                <a:avLst/>
              </a:prstGeom>
              <a:gradFill rotWithShape="0">
                <a:gsLst>
                  <a:gs pos="0">
                    <a:srgbClr val="E9E400"/>
                  </a:gs>
                  <a:gs pos="100000">
                    <a:srgbClr val="E9E400"/>
                  </a:gs>
                </a:gsLst>
                <a:path path="rect">
                  <a:fillToRect r="100000" b="100000"/>
                </a:path>
                <a:tileRect/>
              </a:gradFill>
              <a:ln w="9525" cap="flat" cmpd="sng">
                <a:solidFill>
                  <a:srgbClr val="E5E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pPr defTabSz="1219200"/>
                <a:endParaRPr lang="zh-CN" altLang="en-US" sz="135" kern="0" dirty="0"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9710" name="Oval 17"/>
              <p:cNvSpPr/>
              <p:nvPr/>
            </p:nvSpPr>
            <p:spPr>
              <a:xfrm>
                <a:off x="568" y="1788"/>
                <a:ext cx="1204" cy="168"/>
              </a:xfrm>
              <a:prstGeom prst="ellipse">
                <a:avLst/>
              </a:prstGeom>
              <a:gradFill rotWithShape="0">
                <a:gsLst>
                  <a:gs pos="0">
                    <a:srgbClr val="E9E400"/>
                  </a:gs>
                  <a:gs pos="100000">
                    <a:srgbClr val="4E4C00"/>
                  </a:gs>
                </a:gsLst>
                <a:path path="rect">
                  <a:fillToRect r="100000" b="100000"/>
                </a:path>
                <a:tileRect/>
              </a:gradFill>
              <a:ln w="9525" cap="flat" cmpd="sng">
                <a:solidFill>
                  <a:srgbClr val="E5E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pPr defTabSz="1219200"/>
                <a:endParaRPr lang="zh-CN" altLang="en-US" sz="135" kern="0" dirty="0"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9711" name="Oval 18"/>
              <p:cNvSpPr/>
              <p:nvPr/>
            </p:nvSpPr>
            <p:spPr>
              <a:xfrm>
                <a:off x="564" y="1740"/>
                <a:ext cx="1216" cy="196"/>
              </a:xfrm>
              <a:prstGeom prst="ellipse">
                <a:avLst/>
              </a:prstGeom>
              <a:gradFill rotWithShape="0">
                <a:gsLst>
                  <a:gs pos="0">
                    <a:srgbClr val="E9E400"/>
                  </a:gs>
                  <a:gs pos="100000">
                    <a:srgbClr val="CAC600"/>
                  </a:gs>
                </a:gsLst>
                <a:path path="rect">
                  <a:fillToRect r="100000" b="100000"/>
                </a:path>
                <a:tileRect/>
              </a:gradFill>
              <a:ln w="9525" cap="flat" cmpd="sng">
                <a:solidFill>
                  <a:srgbClr val="E5E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pPr defTabSz="1219200"/>
                <a:endParaRPr lang="zh-CN" altLang="en-US" sz="135" kern="0" dirty="0"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9712" name="Oval 19"/>
              <p:cNvSpPr/>
              <p:nvPr/>
            </p:nvSpPr>
            <p:spPr>
              <a:xfrm>
                <a:off x="544" y="1684"/>
                <a:ext cx="1260" cy="236"/>
              </a:xfrm>
              <a:prstGeom prst="ellipse">
                <a:avLst/>
              </a:prstGeom>
              <a:gradFill rotWithShape="0">
                <a:gsLst>
                  <a:gs pos="0">
                    <a:srgbClr val="E9E400"/>
                  </a:gs>
                  <a:gs pos="100000">
                    <a:srgbClr val="5D5B00"/>
                  </a:gs>
                </a:gsLst>
                <a:path path="rect">
                  <a:fillToRect r="100000" b="100000"/>
                </a:path>
                <a:tileRect/>
              </a:gradFill>
              <a:ln w="9525" cap="flat" cmpd="sng">
                <a:solidFill>
                  <a:srgbClr val="E5E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pPr defTabSz="1219200"/>
                <a:endParaRPr lang="zh-CN" altLang="en-US" sz="135" kern="0" dirty="0"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9713" name="Oval 20"/>
              <p:cNvSpPr/>
              <p:nvPr/>
            </p:nvSpPr>
            <p:spPr>
              <a:xfrm>
                <a:off x="504" y="1616"/>
                <a:ext cx="1328" cy="276"/>
              </a:xfrm>
              <a:prstGeom prst="ellipse">
                <a:avLst/>
              </a:prstGeom>
              <a:gradFill rotWithShape="0">
                <a:gsLst>
                  <a:gs pos="0">
                    <a:srgbClr val="E9E400"/>
                  </a:gs>
                  <a:gs pos="100000">
                    <a:srgbClr val="D1CD00"/>
                  </a:gs>
                </a:gsLst>
                <a:path path="rect">
                  <a:fillToRect r="100000" b="100000"/>
                </a:path>
                <a:tileRect/>
              </a:gradFill>
              <a:ln w="9525" cap="flat" cmpd="sng">
                <a:solidFill>
                  <a:srgbClr val="E5E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pPr defTabSz="1219200"/>
                <a:endParaRPr lang="zh-CN" altLang="en-US" sz="135" kern="0" dirty="0"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9714" name="Oval 21"/>
              <p:cNvSpPr/>
              <p:nvPr/>
            </p:nvSpPr>
            <p:spPr>
              <a:xfrm>
                <a:off x="516" y="1620"/>
                <a:ext cx="1308" cy="252"/>
              </a:xfrm>
              <a:prstGeom prst="ellipse">
                <a:avLst/>
              </a:prstGeom>
              <a:gradFill rotWithShape="0">
                <a:gsLst>
                  <a:gs pos="0">
                    <a:srgbClr val="E9E400"/>
                  </a:gs>
                  <a:gs pos="100000">
                    <a:srgbClr val="5D5B00"/>
                  </a:gs>
                </a:gsLst>
                <a:path path="rect">
                  <a:fillToRect r="100000" b="100000"/>
                </a:path>
                <a:tileRect/>
              </a:gradFill>
              <a:ln w="9525" cap="flat" cmpd="sng">
                <a:solidFill>
                  <a:srgbClr val="E5E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pPr defTabSz="1219200"/>
                <a:endParaRPr lang="zh-CN" altLang="en-US" sz="135" kern="0" dirty="0"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9715" name="Oval 22"/>
              <p:cNvSpPr/>
              <p:nvPr/>
            </p:nvSpPr>
            <p:spPr>
              <a:xfrm>
                <a:off x="492" y="1476"/>
                <a:ext cx="1368" cy="352"/>
              </a:xfrm>
              <a:prstGeom prst="ellipse">
                <a:avLst/>
              </a:prstGeom>
              <a:gradFill rotWithShape="0">
                <a:gsLst>
                  <a:gs pos="0">
                    <a:srgbClr val="E9E400"/>
                  </a:gs>
                  <a:gs pos="100000">
                    <a:srgbClr val="BAB600"/>
                  </a:gs>
                </a:gsLst>
                <a:path path="rect">
                  <a:fillToRect r="100000" b="100000"/>
                </a:path>
                <a:tileRect/>
              </a:gradFill>
              <a:ln w="9525" cap="flat" cmpd="sng">
                <a:solidFill>
                  <a:srgbClr val="E9E4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pPr defTabSz="1219200"/>
                <a:endParaRPr lang="zh-CN" altLang="en-US" sz="135" kern="0" dirty="0"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9716" name="Oval 23"/>
              <p:cNvSpPr/>
              <p:nvPr/>
            </p:nvSpPr>
            <p:spPr>
              <a:xfrm>
                <a:off x="484" y="1384"/>
                <a:ext cx="1368" cy="400"/>
              </a:xfrm>
              <a:prstGeom prst="ellipse">
                <a:avLst/>
              </a:prstGeom>
              <a:gradFill rotWithShape="0">
                <a:gsLst>
                  <a:gs pos="0">
                    <a:srgbClr val="E9E400"/>
                  </a:gs>
                  <a:gs pos="100000">
                    <a:srgbClr val="656200"/>
                  </a:gs>
                </a:gsLst>
                <a:path path="rect">
                  <a:fillToRect r="100000" b="100000"/>
                </a:path>
                <a:tileRect/>
              </a:gradFill>
              <a:ln w="9525" cap="flat" cmpd="sng">
                <a:solidFill>
                  <a:srgbClr val="E9E4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pPr defTabSz="1219200"/>
                <a:endParaRPr lang="zh-CN" altLang="en-US" sz="135" kern="0" dirty="0"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9717" name="Oval 24"/>
              <p:cNvSpPr/>
              <p:nvPr/>
            </p:nvSpPr>
            <p:spPr>
              <a:xfrm>
                <a:off x="476" y="1312"/>
                <a:ext cx="1372" cy="424"/>
              </a:xfrm>
              <a:prstGeom prst="ellipse">
                <a:avLst/>
              </a:prstGeom>
              <a:gradFill rotWithShape="0">
                <a:gsLst>
                  <a:gs pos="0">
                    <a:srgbClr val="E9E400"/>
                  </a:gs>
                  <a:gs pos="100000">
                    <a:srgbClr val="D1CD00"/>
                  </a:gs>
                </a:gsLst>
                <a:path path="rect">
                  <a:fillToRect r="100000" b="100000"/>
                </a:path>
                <a:tileRect/>
              </a:gradFill>
              <a:ln w="9525" cap="flat" cmpd="sng">
                <a:solidFill>
                  <a:srgbClr val="E9E4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pPr defTabSz="1219200"/>
                <a:endParaRPr lang="zh-CN" altLang="en-US" sz="135" kern="0" dirty="0"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9718" name="Oval 25"/>
              <p:cNvSpPr/>
              <p:nvPr/>
            </p:nvSpPr>
            <p:spPr>
              <a:xfrm>
                <a:off x="496" y="1224"/>
                <a:ext cx="1348" cy="460"/>
              </a:xfrm>
              <a:prstGeom prst="ellipse">
                <a:avLst/>
              </a:prstGeom>
              <a:gradFill rotWithShape="0">
                <a:gsLst>
                  <a:gs pos="0">
                    <a:srgbClr val="E9E400"/>
                  </a:gs>
                  <a:gs pos="100000">
                    <a:srgbClr val="6C6A00"/>
                  </a:gs>
                </a:gsLst>
                <a:path path="rect">
                  <a:fillToRect r="100000" b="100000"/>
                </a:path>
                <a:tileRect/>
              </a:gradFill>
              <a:ln w="9525" cap="flat" cmpd="sng">
                <a:solidFill>
                  <a:srgbClr val="E9E4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pPr defTabSz="1219200"/>
                <a:endParaRPr lang="zh-CN" altLang="en-US" sz="135" kern="0" dirty="0"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9719" name="Oval 26"/>
              <p:cNvSpPr/>
              <p:nvPr/>
            </p:nvSpPr>
            <p:spPr>
              <a:xfrm>
                <a:off x="504" y="1224"/>
                <a:ext cx="1332" cy="384"/>
              </a:xfrm>
              <a:prstGeom prst="ellipse">
                <a:avLst/>
              </a:prstGeom>
              <a:gradFill rotWithShape="0">
                <a:gsLst>
                  <a:gs pos="0">
                    <a:srgbClr val="E5E000"/>
                  </a:gs>
                  <a:gs pos="100000">
                    <a:srgbClr val="C6C200"/>
                  </a:gs>
                </a:gsLst>
                <a:path path="rect">
                  <a:fillToRect r="100000" b="100000"/>
                </a:path>
                <a:tileRect/>
              </a:gradFill>
              <a:ln w="9525" cap="flat" cmpd="sng">
                <a:solidFill>
                  <a:srgbClr val="E9E4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pPr defTabSz="1219200"/>
                <a:endParaRPr lang="zh-CN" altLang="en-US" sz="135" kern="0" dirty="0"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9720" name="Line 27"/>
              <p:cNvSpPr/>
              <p:nvPr/>
            </p:nvSpPr>
            <p:spPr>
              <a:xfrm>
                <a:off x="1153" y="2213"/>
                <a:ext cx="0" cy="870"/>
              </a:xfrm>
              <a:prstGeom prst="line">
                <a:avLst/>
              </a:prstGeom>
              <a:ln w="762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grpSp>
            <p:nvGrpSpPr>
              <p:cNvPr id="29721" name="Group 28"/>
              <p:cNvGrpSpPr/>
              <p:nvPr/>
            </p:nvGrpSpPr>
            <p:grpSpPr>
              <a:xfrm>
                <a:off x="904" y="2140"/>
                <a:ext cx="488" cy="48"/>
                <a:chOff x="484" y="1604"/>
                <a:chExt cx="1368" cy="352"/>
              </a:xfrm>
            </p:grpSpPr>
            <p:sp>
              <p:nvSpPr>
                <p:cNvPr id="29722" name="AutoShape 29"/>
                <p:cNvSpPr/>
                <p:nvPr/>
              </p:nvSpPr>
              <p:spPr>
                <a:xfrm rot="-5400000">
                  <a:off x="1016" y="1124"/>
                  <a:ext cx="300" cy="1364"/>
                </a:xfrm>
                <a:prstGeom prst="moon">
                  <a:avLst>
                    <a:gd name="adj" fmla="val 21917"/>
                  </a:avLst>
                </a:prstGeom>
                <a:solidFill>
                  <a:srgbClr val="E9E400"/>
                </a:solidFill>
                <a:ln w="9525" cap="flat" cmpd="sng">
                  <a:solidFill>
                    <a:srgbClr val="E5E0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 defTabSz="1219200"/>
                  <a:endParaRPr lang="zh-CN" altLang="en-US" sz="135" kern="0" dirty="0"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9723" name="AutoShape 30"/>
                <p:cNvSpPr/>
                <p:nvPr/>
              </p:nvSpPr>
              <p:spPr>
                <a:xfrm rot="-5400000">
                  <a:off x="1024" y="1068"/>
                  <a:ext cx="292" cy="1364"/>
                </a:xfrm>
                <a:prstGeom prst="moon">
                  <a:avLst>
                    <a:gd name="adj" fmla="val 21917"/>
                  </a:avLst>
                </a:prstGeom>
                <a:solidFill>
                  <a:srgbClr val="E9E400"/>
                </a:solidFill>
                <a:ln w="9525" cap="flat" cmpd="sng">
                  <a:solidFill>
                    <a:srgbClr val="E5E0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 defTabSz="1219200"/>
                  <a:endParaRPr lang="zh-CN" altLang="en-US" sz="135" kern="0" dirty="0"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29724" name="Oval 31"/>
              <p:cNvSpPr/>
              <p:nvPr/>
            </p:nvSpPr>
            <p:spPr>
              <a:xfrm>
                <a:off x="508" y="1188"/>
                <a:ext cx="1324" cy="352"/>
              </a:xfrm>
              <a:prstGeom prst="ellipse">
                <a:avLst/>
              </a:prstGeom>
              <a:gradFill rotWithShape="0">
                <a:gsLst>
                  <a:gs pos="0">
                    <a:srgbClr val="E5E000"/>
                  </a:gs>
                  <a:gs pos="100000">
                    <a:srgbClr val="5C5A00"/>
                  </a:gs>
                </a:gsLst>
                <a:path path="rect">
                  <a:fillToRect r="100000" b="100000"/>
                </a:path>
                <a:tileRect/>
              </a:gradFill>
              <a:ln w="9525" cap="flat" cmpd="sng">
                <a:solidFill>
                  <a:srgbClr val="E9E4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pPr defTabSz="1219200"/>
                <a:endParaRPr lang="zh-CN" altLang="en-US" sz="135" kern="0" dirty="0"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9725" name="Oval 32"/>
              <p:cNvSpPr/>
              <p:nvPr/>
            </p:nvSpPr>
            <p:spPr>
              <a:xfrm>
                <a:off x="516" y="1132"/>
                <a:ext cx="1280" cy="316"/>
              </a:xfrm>
              <a:prstGeom prst="ellipse">
                <a:avLst/>
              </a:prstGeom>
              <a:gradFill rotWithShape="0">
                <a:gsLst>
                  <a:gs pos="0">
                    <a:srgbClr val="E5E000"/>
                  </a:gs>
                  <a:gs pos="100000">
                    <a:srgbClr val="B7B300"/>
                  </a:gs>
                </a:gsLst>
                <a:path path="rect">
                  <a:fillToRect r="100000" b="100000"/>
                </a:path>
                <a:tileRect/>
              </a:gradFill>
              <a:ln w="9525" cap="flat" cmpd="sng">
                <a:solidFill>
                  <a:srgbClr val="E9E4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pPr defTabSz="1219200"/>
                <a:endParaRPr lang="zh-CN" altLang="en-US" sz="135" kern="0" dirty="0"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9726" name="Oval 33"/>
              <p:cNvSpPr/>
              <p:nvPr/>
            </p:nvSpPr>
            <p:spPr>
              <a:xfrm>
                <a:off x="560" y="1060"/>
                <a:ext cx="1224" cy="304"/>
              </a:xfrm>
              <a:prstGeom prst="ellipse">
                <a:avLst/>
              </a:prstGeom>
              <a:gradFill rotWithShape="0">
                <a:gsLst>
                  <a:gs pos="0">
                    <a:srgbClr val="E5E000"/>
                  </a:gs>
                  <a:gs pos="100000">
                    <a:srgbClr val="4C4B00"/>
                  </a:gs>
                </a:gsLst>
                <a:path path="rect">
                  <a:fillToRect r="100000" b="100000"/>
                </a:path>
                <a:tileRect/>
              </a:gradFill>
              <a:ln w="9525" cap="flat" cmpd="sng">
                <a:solidFill>
                  <a:srgbClr val="E9E4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pPr defTabSz="1219200"/>
                <a:endParaRPr lang="zh-CN" altLang="en-US" sz="135" kern="0" dirty="0"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9727" name="Oval 34"/>
              <p:cNvSpPr/>
              <p:nvPr/>
            </p:nvSpPr>
            <p:spPr>
              <a:xfrm>
                <a:off x="624" y="1008"/>
                <a:ext cx="1096" cy="248"/>
              </a:xfrm>
              <a:prstGeom prst="ellipse">
                <a:avLst/>
              </a:prstGeom>
              <a:gradFill rotWithShape="0">
                <a:gsLst>
                  <a:gs pos="0">
                    <a:srgbClr val="4C4B00"/>
                  </a:gs>
                  <a:gs pos="100000">
                    <a:srgbClr val="E5E000"/>
                  </a:gs>
                </a:gsLst>
                <a:lin ang="5400000" scaled="1"/>
                <a:tileRect/>
              </a:gradFill>
              <a:ln w="9525" cap="flat" cmpd="sng">
                <a:solidFill>
                  <a:srgbClr val="E9E4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pPr defTabSz="1219200"/>
                <a:endParaRPr lang="zh-CN" altLang="en-US" sz="135" kern="0" dirty="0"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9728" name="Oval 35"/>
              <p:cNvSpPr/>
              <p:nvPr/>
            </p:nvSpPr>
            <p:spPr>
              <a:xfrm>
                <a:off x="696" y="924"/>
                <a:ext cx="936" cy="236"/>
              </a:xfrm>
              <a:prstGeom prst="ellipse">
                <a:avLst/>
              </a:prstGeom>
              <a:gradFill rotWithShape="0">
                <a:gsLst>
                  <a:gs pos="0">
                    <a:srgbClr val="E5E000"/>
                  </a:gs>
                  <a:gs pos="100000">
                    <a:srgbClr val="545300"/>
                  </a:gs>
                </a:gsLst>
                <a:path path="rect">
                  <a:fillToRect r="100000" b="100000"/>
                </a:path>
                <a:tileRect/>
              </a:gradFill>
              <a:ln w="9525" cap="flat" cmpd="sng">
                <a:solidFill>
                  <a:srgbClr val="E9E4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pPr defTabSz="1219200"/>
                <a:endParaRPr lang="zh-CN" altLang="en-US" sz="135" kern="0" dirty="0"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9729" name="Oval 36"/>
              <p:cNvSpPr/>
              <p:nvPr/>
            </p:nvSpPr>
            <p:spPr>
              <a:xfrm>
                <a:off x="843" y="864"/>
                <a:ext cx="668" cy="156"/>
              </a:xfrm>
              <a:prstGeom prst="ellipse">
                <a:avLst/>
              </a:prstGeom>
              <a:gradFill rotWithShape="0">
                <a:gsLst>
                  <a:gs pos="0">
                    <a:srgbClr val="000000"/>
                  </a:gs>
                  <a:gs pos="100000">
                    <a:srgbClr val="E5E000"/>
                  </a:gs>
                </a:gsLst>
                <a:lin ang="5400000" scaled="1"/>
                <a:tileRect/>
              </a:gradFill>
              <a:ln w="9525" cap="flat" cmpd="sng">
                <a:solidFill>
                  <a:srgbClr val="E9E4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pPr defTabSz="1219200"/>
                <a:endParaRPr lang="zh-CN" altLang="en-US" sz="135" kern="0" dirty="0"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9730" name="Oval 37"/>
              <p:cNvSpPr/>
              <p:nvPr/>
            </p:nvSpPr>
            <p:spPr>
              <a:xfrm>
                <a:off x="1096" y="3073"/>
                <a:ext cx="112" cy="136"/>
              </a:xfrm>
              <a:prstGeom prst="ellipse">
                <a:avLst/>
              </a:prstGeom>
              <a:noFill/>
              <a:ln w="762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pPr defTabSz="1219200"/>
                <a:endParaRPr lang="zh-CN" altLang="en-US" sz="135" kern="0" dirty="0"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9731" name="Line 38"/>
              <p:cNvSpPr/>
              <p:nvPr/>
            </p:nvSpPr>
            <p:spPr>
              <a:xfrm>
                <a:off x="900" y="2144"/>
                <a:ext cx="504" cy="0"/>
              </a:xfrm>
              <a:prstGeom prst="line">
                <a:avLst/>
              </a:prstGeom>
              <a:ln w="28575" cap="flat" cmpd="sng">
                <a:solidFill>
                  <a:srgbClr val="85880A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9732" name="Line 39"/>
              <p:cNvSpPr/>
              <p:nvPr/>
            </p:nvSpPr>
            <p:spPr>
              <a:xfrm>
                <a:off x="992" y="2168"/>
                <a:ext cx="324" cy="0"/>
              </a:xfrm>
              <a:prstGeom prst="line">
                <a:avLst/>
              </a:prstGeom>
              <a:ln w="28575" cap="flat" cmpd="sng">
                <a:solidFill>
                  <a:srgbClr val="85880A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9733" name="Oval 40"/>
              <p:cNvSpPr/>
              <p:nvPr/>
            </p:nvSpPr>
            <p:spPr>
              <a:xfrm>
                <a:off x="486" y="857"/>
                <a:ext cx="1367" cy="1345"/>
              </a:xfrm>
              <a:prstGeom prst="ellipse">
                <a:avLst/>
              </a:prstGeom>
              <a:noFill/>
              <a:ln w="762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pPr defTabSz="1219200"/>
                <a:endParaRPr lang="zh-CN" altLang="en-US" sz="135" kern="0" dirty="0"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29734" name="WordArt 41"/>
            <p:cNvSpPr>
              <a:spLocks noTextEdit="1"/>
            </p:cNvSpPr>
            <p:nvPr/>
          </p:nvSpPr>
          <p:spPr>
            <a:xfrm>
              <a:off x="589" y="3578"/>
              <a:ext cx="1140" cy="222"/>
            </a:xfrm>
            <a:prstGeom prst="rect">
              <a:avLst/>
            </a:prstGeom>
          </p:spPr>
          <p:txBody>
            <a:bodyPr wrap="none" fromWordArt="1">
              <a:noAutofit/>
            </a:bodyPr>
            <a:lstStyle/>
            <a:p>
              <a:pPr algn="ctr" defTabSz="1219200"/>
              <a:r>
                <a:rPr lang="zh-CN" altLang="en-US" sz="2535" kern="0"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竖放肥皂膜</a:t>
              </a:r>
            </a:p>
          </p:txBody>
        </p:sp>
      </p:grpSp>
      <p:sp>
        <p:nvSpPr>
          <p:cNvPr id="348265" name="Text Box 105"/>
          <p:cNvSpPr txBox="1">
            <a:spLocks noChangeArrowheads="1"/>
          </p:cNvSpPr>
          <p:nvPr/>
        </p:nvSpPr>
        <p:spPr bwMode="auto">
          <a:xfrm>
            <a:off x="660400" y="3680964"/>
            <a:ext cx="6843486" cy="146328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defTabSz="1219200">
              <a:lnSpc>
                <a:spcPct val="200000"/>
              </a:lnSpc>
              <a:spcBef>
                <a:spcPct val="50000"/>
              </a:spcBef>
              <a:defRPr/>
            </a:pPr>
            <a:r>
              <a:rPr lang="en-US" altLang="zh-CN" sz="2400" dirty="0"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2</a:t>
            </a:r>
            <a:r>
              <a:rPr lang="zh-CN" altLang="en-US" sz="2400" dirty="0"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、成因：薄膜两表面反射的光互相叠加发生干涉现象。</a:t>
            </a:r>
          </a:p>
        </p:txBody>
      </p:sp>
      <p:sp>
        <p:nvSpPr>
          <p:cNvPr id="348266" name="Text Box 106"/>
          <p:cNvSpPr txBox="1">
            <a:spLocks noChangeArrowheads="1"/>
          </p:cNvSpPr>
          <p:nvPr/>
        </p:nvSpPr>
        <p:spPr bwMode="auto">
          <a:xfrm>
            <a:off x="748026" y="1479015"/>
            <a:ext cx="6857778" cy="220194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defTabSz="1219200">
              <a:lnSpc>
                <a:spcPct val="200000"/>
              </a:lnSpc>
              <a:spcBef>
                <a:spcPct val="50000"/>
              </a:spcBef>
              <a:defRPr/>
            </a:pPr>
            <a:r>
              <a:rPr lang="en-US" altLang="zh-CN" sz="2400" dirty="0"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1</a:t>
            </a:r>
            <a:r>
              <a:rPr lang="zh-CN" altLang="en-US" sz="2400" dirty="0"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、现象：若单色光照射，形成明暗相间的条纹，由于重力作用，上面疏，下面密；若是白光照射，则形成彩色条纹。</a:t>
            </a:r>
          </a:p>
        </p:txBody>
      </p:sp>
      <p:sp>
        <p:nvSpPr>
          <p:cNvPr id="44" name="文本框 43"/>
          <p:cNvSpPr txBox="1"/>
          <p:nvPr/>
        </p:nvSpPr>
        <p:spPr>
          <a:xfrm>
            <a:off x="1344385" y="485216"/>
            <a:ext cx="42883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3200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二、薄膜干涉中的色散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48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48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65" grpId="0" bldLvl="0"/>
      <p:bldP spid="348266" grpId="0" bldLvl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2" name="Picture 4" descr="cd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3657" y="1952679"/>
            <a:ext cx="3355174" cy="327686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8853" name="Text Box 5"/>
          <p:cNvSpPr txBox="1">
            <a:spLocks noChangeArrowheads="1"/>
          </p:cNvSpPr>
          <p:nvPr/>
        </p:nvSpPr>
        <p:spPr bwMode="auto">
          <a:xfrm>
            <a:off x="660400" y="1721846"/>
            <a:ext cx="7197373" cy="4616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defTabSz="1219200">
              <a:spcBef>
                <a:spcPct val="50000"/>
              </a:spcBef>
              <a:defRPr/>
            </a:pPr>
            <a:r>
              <a:rPr lang="zh-CN" altLang="en-US" sz="24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生活中我们常见光的薄膜干涉现象</a:t>
            </a:r>
          </a:p>
        </p:txBody>
      </p:sp>
      <p:sp>
        <p:nvSpPr>
          <p:cNvPr id="78854" name="Text Box 6" descr="白色大理石"/>
          <p:cNvSpPr txBox="1">
            <a:spLocks noChangeArrowheads="1"/>
          </p:cNvSpPr>
          <p:nvPr/>
        </p:nvSpPr>
        <p:spPr bwMode="auto">
          <a:xfrm>
            <a:off x="660400" y="2335004"/>
            <a:ext cx="2964463" cy="461665"/>
          </a:xfrm>
          <a:prstGeom prst="rect">
            <a:avLst/>
          </a:prstGeom>
          <a:noFill/>
          <a:ln w="9525">
            <a:noFill/>
            <a:miter lim="800000"/>
          </a:ln>
          <a:effectLst>
            <a:outerShdw dist="71842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defTabSz="1219200">
              <a:defRPr/>
            </a:pPr>
            <a:r>
              <a:rPr lang="zh-CN" altLang="en-US" sz="24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肥皂泡呈彩色</a:t>
            </a:r>
          </a:p>
        </p:txBody>
      </p:sp>
      <p:sp>
        <p:nvSpPr>
          <p:cNvPr id="78855" name="Text Box 7" descr="白色大理石"/>
          <p:cNvSpPr txBox="1">
            <a:spLocks noChangeArrowheads="1"/>
          </p:cNvSpPr>
          <p:nvPr/>
        </p:nvSpPr>
        <p:spPr bwMode="auto">
          <a:xfrm>
            <a:off x="660400" y="2909880"/>
            <a:ext cx="3496545" cy="461665"/>
          </a:xfrm>
          <a:prstGeom prst="rect">
            <a:avLst/>
          </a:prstGeom>
          <a:noFill/>
          <a:ln w="9525">
            <a:noFill/>
            <a:miter lim="800000"/>
          </a:ln>
          <a:effectLst>
            <a:outerShdw dist="71842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defTabSz="1219200">
              <a:defRPr/>
            </a:pPr>
            <a:r>
              <a:rPr lang="zh-CN" altLang="en-US" sz="24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水上的油膜呈彩色</a:t>
            </a:r>
          </a:p>
        </p:txBody>
      </p:sp>
      <p:sp>
        <p:nvSpPr>
          <p:cNvPr id="78856" name="Text Box 8" descr="白色大理石"/>
          <p:cNvSpPr txBox="1">
            <a:spLocks noChangeArrowheads="1"/>
          </p:cNvSpPr>
          <p:nvPr/>
        </p:nvSpPr>
        <p:spPr bwMode="auto">
          <a:xfrm>
            <a:off x="660399" y="3499417"/>
            <a:ext cx="3496545" cy="461665"/>
          </a:xfrm>
          <a:prstGeom prst="rect">
            <a:avLst/>
          </a:prstGeom>
          <a:noFill/>
          <a:ln w="9525">
            <a:noFill/>
            <a:miter lim="800000"/>
          </a:ln>
          <a:effectLst>
            <a:outerShdw dist="71842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defTabSz="1219200">
              <a:defRPr/>
            </a:pPr>
            <a:r>
              <a:rPr lang="zh-CN" altLang="en-US" sz="24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昆虫的翅膀呈彩色</a:t>
            </a:r>
          </a:p>
        </p:txBody>
      </p:sp>
      <p:sp>
        <p:nvSpPr>
          <p:cNvPr id="78857" name="Text Box 9" descr="白色大理石"/>
          <p:cNvSpPr txBox="1">
            <a:spLocks noChangeArrowheads="1"/>
          </p:cNvSpPr>
          <p:nvPr/>
        </p:nvSpPr>
        <p:spPr bwMode="auto">
          <a:xfrm>
            <a:off x="660399" y="4088954"/>
            <a:ext cx="4180652" cy="461665"/>
          </a:xfrm>
          <a:prstGeom prst="rect">
            <a:avLst/>
          </a:prstGeom>
          <a:noFill/>
          <a:ln w="9525">
            <a:noFill/>
            <a:miter lim="800000"/>
          </a:ln>
          <a:effectLst>
            <a:outerShdw dist="71842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defTabSz="1219200">
              <a:defRPr/>
            </a:pPr>
            <a:r>
              <a:rPr lang="zh-CN" altLang="en-US" sz="24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某些金属的表面呈彩色</a:t>
            </a:r>
          </a:p>
        </p:txBody>
      </p:sp>
      <p:sp>
        <p:nvSpPr>
          <p:cNvPr id="78858" name="Text Box 10" descr="白色大理石"/>
          <p:cNvSpPr txBox="1">
            <a:spLocks noChangeArrowheads="1"/>
          </p:cNvSpPr>
          <p:nvPr/>
        </p:nvSpPr>
        <p:spPr bwMode="auto">
          <a:xfrm>
            <a:off x="660399" y="4753768"/>
            <a:ext cx="5475393" cy="461665"/>
          </a:xfrm>
          <a:prstGeom prst="rect">
            <a:avLst/>
          </a:prstGeom>
          <a:noFill/>
          <a:ln w="9525">
            <a:noFill/>
            <a:miter lim="800000"/>
          </a:ln>
          <a:effectLst>
            <a:outerShdw dist="71842" dir="2700000" algn="ctr" rotWithShape="0">
              <a:schemeClr val="bg2"/>
            </a:outerShdw>
          </a:effectLst>
        </p:spPr>
        <p:txBody>
          <a:bodyPr wrap="square">
            <a:spAutoFit/>
          </a:bodyPr>
          <a:lstStyle/>
          <a:p>
            <a:pPr defTabSz="1219200">
              <a:spcBef>
                <a:spcPct val="50000"/>
              </a:spcBef>
              <a:defRPr/>
            </a:pPr>
            <a:r>
              <a:rPr lang="zh-CN" altLang="en-US" sz="24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压紧两块小玻璃片可看到彩色环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1344385" y="485216"/>
            <a:ext cx="42883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3200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二、薄膜干涉中的色散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8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8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8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8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88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88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88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88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 tmFilter="0,0; .5, 1; 1, 1"/>
                                        <p:tgtEl>
                                          <p:spTgt spid="78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78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78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3" grpId="0" bldLvl="0"/>
      <p:bldP spid="78854" grpId="0" bldLvl="0"/>
      <p:bldP spid="78855" grpId="0" bldLvl="0"/>
      <p:bldP spid="78856" grpId="0" bldLvl="0"/>
      <p:bldP spid="78857" grpId="0" bldLvl="0"/>
      <p:bldP spid="78858" grpId="0" bldLvl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793" name="Group 3"/>
          <p:cNvGrpSpPr/>
          <p:nvPr/>
        </p:nvGrpSpPr>
        <p:grpSpPr>
          <a:xfrm>
            <a:off x="8425198" y="1881068"/>
            <a:ext cx="2263784" cy="4128257"/>
            <a:chOff x="2038" y="1107"/>
            <a:chExt cx="1474" cy="2688"/>
          </a:xfrm>
        </p:grpSpPr>
        <p:grpSp>
          <p:nvGrpSpPr>
            <p:cNvPr id="33794" name="Group 4"/>
            <p:cNvGrpSpPr/>
            <p:nvPr/>
          </p:nvGrpSpPr>
          <p:grpSpPr>
            <a:xfrm>
              <a:off x="2038" y="2942"/>
              <a:ext cx="1474" cy="503"/>
              <a:chOff x="2218" y="2287"/>
              <a:chExt cx="1474" cy="503"/>
            </a:xfrm>
          </p:grpSpPr>
          <p:sp>
            <p:nvSpPr>
              <p:cNvPr id="33795" name="Rectangle 5"/>
              <p:cNvSpPr/>
              <p:nvPr/>
            </p:nvSpPr>
            <p:spPr>
              <a:xfrm>
                <a:off x="2247" y="2575"/>
                <a:ext cx="1445" cy="215"/>
              </a:xfrm>
              <a:prstGeom prst="rect">
                <a:avLst/>
              </a:prstGeom>
              <a:solidFill>
                <a:srgbClr val="66FFFF"/>
              </a:solidFill>
              <a:ln w="381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pPr defTabSz="1219200"/>
                <a:endParaRPr lang="zh-CN" altLang="en-US" sz="135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3796" name="Rectangle 6"/>
              <p:cNvSpPr/>
              <p:nvPr/>
            </p:nvSpPr>
            <p:spPr>
              <a:xfrm rot="-327155">
                <a:off x="2218" y="2287"/>
                <a:ext cx="1445" cy="215"/>
              </a:xfrm>
              <a:prstGeom prst="rect">
                <a:avLst/>
              </a:prstGeom>
              <a:solidFill>
                <a:srgbClr val="66FFFF"/>
              </a:solidFill>
              <a:ln w="381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pPr defTabSz="1219200"/>
                <a:endParaRPr lang="zh-CN" altLang="en-US" sz="135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33797" name="Group 7"/>
            <p:cNvGrpSpPr/>
            <p:nvPr/>
          </p:nvGrpSpPr>
          <p:grpSpPr>
            <a:xfrm>
              <a:off x="2129" y="2360"/>
              <a:ext cx="1249" cy="446"/>
              <a:chOff x="2309" y="2202"/>
              <a:chExt cx="1249" cy="446"/>
            </a:xfrm>
          </p:grpSpPr>
          <p:sp>
            <p:nvSpPr>
              <p:cNvPr id="33798" name="Line 8"/>
              <p:cNvSpPr/>
              <p:nvPr/>
            </p:nvSpPr>
            <p:spPr>
              <a:xfrm>
                <a:off x="2936" y="2203"/>
                <a:ext cx="0" cy="429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  <p:txBody>
              <a:bodyPr/>
              <a:lstStyle/>
              <a:p>
                <a:endParaRPr lang="zh-CN" altLang="en-US"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3799" name="Line 9"/>
              <p:cNvSpPr/>
              <p:nvPr/>
            </p:nvSpPr>
            <p:spPr>
              <a:xfrm>
                <a:off x="3257" y="2219"/>
                <a:ext cx="0" cy="429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  <p:txBody>
              <a:bodyPr/>
              <a:lstStyle/>
              <a:p>
                <a:endParaRPr lang="zh-CN" altLang="en-US"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3800" name="Line 10"/>
              <p:cNvSpPr/>
              <p:nvPr/>
            </p:nvSpPr>
            <p:spPr>
              <a:xfrm>
                <a:off x="3558" y="2202"/>
                <a:ext cx="0" cy="429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  <p:txBody>
              <a:bodyPr/>
              <a:lstStyle/>
              <a:p>
                <a:endParaRPr lang="zh-CN" altLang="en-US"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3801" name="Line 11"/>
              <p:cNvSpPr/>
              <p:nvPr/>
            </p:nvSpPr>
            <p:spPr>
              <a:xfrm>
                <a:off x="2309" y="2207"/>
                <a:ext cx="0" cy="429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  <p:txBody>
              <a:bodyPr/>
              <a:lstStyle/>
              <a:p>
                <a:endParaRPr lang="zh-CN" altLang="en-US"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3802" name="Line 12"/>
              <p:cNvSpPr/>
              <p:nvPr/>
            </p:nvSpPr>
            <p:spPr>
              <a:xfrm>
                <a:off x="2610" y="2213"/>
                <a:ext cx="0" cy="429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  <p:txBody>
              <a:bodyPr/>
              <a:lstStyle/>
              <a:p>
                <a:endParaRPr lang="zh-CN" altLang="en-US"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33803" name="Group 13"/>
            <p:cNvGrpSpPr/>
            <p:nvPr/>
          </p:nvGrpSpPr>
          <p:grpSpPr>
            <a:xfrm>
              <a:off x="2087" y="1107"/>
              <a:ext cx="1422" cy="946"/>
              <a:chOff x="2087" y="1107"/>
              <a:chExt cx="1422" cy="946"/>
            </a:xfrm>
          </p:grpSpPr>
          <p:sp>
            <p:nvSpPr>
              <p:cNvPr id="33804" name="Rectangle 14"/>
              <p:cNvSpPr/>
              <p:nvPr/>
            </p:nvSpPr>
            <p:spPr>
              <a:xfrm>
                <a:off x="2087" y="1107"/>
                <a:ext cx="62" cy="946"/>
              </a:xfrm>
              <a:prstGeom prst="rect">
                <a:avLst/>
              </a:prstGeom>
              <a:gradFill rotWithShape="0">
                <a:gsLst>
                  <a:gs pos="0">
                    <a:srgbClr val="FFFF00"/>
                  </a:gs>
                  <a:gs pos="50000">
                    <a:srgbClr val="000000"/>
                  </a:gs>
                  <a:gs pos="100000">
                    <a:srgbClr val="FFFF00"/>
                  </a:gs>
                </a:gsLst>
                <a:lin ang="0" scaled="1"/>
                <a:tileRect/>
              </a:gradFill>
              <a:ln w="9525" cap="flat" cmpd="sng">
                <a:solidFill>
                  <a:srgbClr val="FFFF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pPr defTabSz="1219200"/>
                <a:endParaRPr lang="zh-CN" altLang="en-US" sz="135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3805" name="Rectangle 15"/>
              <p:cNvSpPr/>
              <p:nvPr/>
            </p:nvSpPr>
            <p:spPr>
              <a:xfrm>
                <a:off x="2149" y="1107"/>
                <a:ext cx="62" cy="946"/>
              </a:xfrm>
              <a:prstGeom prst="rect">
                <a:avLst/>
              </a:prstGeom>
              <a:gradFill rotWithShape="0">
                <a:gsLst>
                  <a:gs pos="0">
                    <a:srgbClr val="FFFF00"/>
                  </a:gs>
                  <a:gs pos="50000">
                    <a:srgbClr val="000000"/>
                  </a:gs>
                  <a:gs pos="100000">
                    <a:srgbClr val="FFFF00"/>
                  </a:gs>
                </a:gsLst>
                <a:lin ang="0" scaled="1"/>
                <a:tileRect/>
              </a:gradFill>
              <a:ln w="9525" cap="flat" cmpd="sng">
                <a:solidFill>
                  <a:srgbClr val="FFFF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pPr defTabSz="1219200"/>
                <a:endParaRPr lang="zh-CN" altLang="en-US" sz="135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3806" name="Rectangle 16"/>
              <p:cNvSpPr/>
              <p:nvPr/>
            </p:nvSpPr>
            <p:spPr>
              <a:xfrm>
                <a:off x="2211" y="1107"/>
                <a:ext cx="62" cy="946"/>
              </a:xfrm>
              <a:prstGeom prst="rect">
                <a:avLst/>
              </a:prstGeom>
              <a:gradFill rotWithShape="0">
                <a:gsLst>
                  <a:gs pos="0">
                    <a:srgbClr val="FFFF00"/>
                  </a:gs>
                  <a:gs pos="50000">
                    <a:srgbClr val="000000"/>
                  </a:gs>
                  <a:gs pos="100000">
                    <a:srgbClr val="FFFF00"/>
                  </a:gs>
                </a:gsLst>
                <a:lin ang="0" scaled="1"/>
                <a:tileRect/>
              </a:gradFill>
              <a:ln w="9525" cap="flat" cmpd="sng">
                <a:solidFill>
                  <a:srgbClr val="FFFF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pPr defTabSz="1219200"/>
                <a:endParaRPr lang="zh-CN" altLang="en-US" sz="135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3807" name="Rectangle 17"/>
              <p:cNvSpPr/>
              <p:nvPr/>
            </p:nvSpPr>
            <p:spPr>
              <a:xfrm>
                <a:off x="2273" y="1107"/>
                <a:ext cx="62" cy="946"/>
              </a:xfrm>
              <a:prstGeom prst="rect">
                <a:avLst/>
              </a:prstGeom>
              <a:gradFill rotWithShape="0">
                <a:gsLst>
                  <a:gs pos="0">
                    <a:srgbClr val="FFFF00"/>
                  </a:gs>
                  <a:gs pos="50000">
                    <a:srgbClr val="000000"/>
                  </a:gs>
                  <a:gs pos="100000">
                    <a:srgbClr val="FFFF00"/>
                  </a:gs>
                </a:gsLst>
                <a:lin ang="0" scaled="1"/>
                <a:tileRect/>
              </a:gradFill>
              <a:ln w="9525" cap="flat" cmpd="sng">
                <a:solidFill>
                  <a:srgbClr val="FFFF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pPr defTabSz="1219200"/>
                <a:endParaRPr lang="zh-CN" altLang="en-US" sz="135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3808" name="Rectangle 18"/>
              <p:cNvSpPr/>
              <p:nvPr/>
            </p:nvSpPr>
            <p:spPr>
              <a:xfrm>
                <a:off x="2335" y="1107"/>
                <a:ext cx="62" cy="946"/>
              </a:xfrm>
              <a:prstGeom prst="rect">
                <a:avLst/>
              </a:prstGeom>
              <a:gradFill rotWithShape="0">
                <a:gsLst>
                  <a:gs pos="0">
                    <a:srgbClr val="FFFF00"/>
                  </a:gs>
                  <a:gs pos="50000">
                    <a:srgbClr val="000000"/>
                  </a:gs>
                  <a:gs pos="100000">
                    <a:srgbClr val="FFFF00"/>
                  </a:gs>
                </a:gsLst>
                <a:lin ang="0" scaled="1"/>
                <a:tileRect/>
              </a:gradFill>
              <a:ln w="9525" cap="flat" cmpd="sng">
                <a:solidFill>
                  <a:srgbClr val="FFFF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pPr defTabSz="1219200"/>
                <a:endParaRPr lang="zh-CN" altLang="en-US" sz="135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3809" name="Rectangle 19"/>
              <p:cNvSpPr/>
              <p:nvPr/>
            </p:nvSpPr>
            <p:spPr>
              <a:xfrm>
                <a:off x="2397" y="1107"/>
                <a:ext cx="62" cy="946"/>
              </a:xfrm>
              <a:prstGeom prst="rect">
                <a:avLst/>
              </a:prstGeom>
              <a:gradFill rotWithShape="0">
                <a:gsLst>
                  <a:gs pos="0">
                    <a:srgbClr val="FFFF00"/>
                  </a:gs>
                  <a:gs pos="50000">
                    <a:srgbClr val="000000"/>
                  </a:gs>
                  <a:gs pos="100000">
                    <a:srgbClr val="FFFF00"/>
                  </a:gs>
                </a:gsLst>
                <a:lin ang="0" scaled="1"/>
                <a:tileRect/>
              </a:gradFill>
              <a:ln w="9525" cap="flat" cmpd="sng">
                <a:solidFill>
                  <a:srgbClr val="FFFF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pPr defTabSz="1219200"/>
                <a:endParaRPr lang="zh-CN" altLang="en-US" sz="135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3810" name="Rectangle 20"/>
              <p:cNvSpPr/>
              <p:nvPr/>
            </p:nvSpPr>
            <p:spPr>
              <a:xfrm>
                <a:off x="2459" y="1107"/>
                <a:ext cx="62" cy="946"/>
              </a:xfrm>
              <a:prstGeom prst="rect">
                <a:avLst/>
              </a:prstGeom>
              <a:gradFill rotWithShape="0">
                <a:gsLst>
                  <a:gs pos="0">
                    <a:srgbClr val="FFFF00"/>
                  </a:gs>
                  <a:gs pos="50000">
                    <a:srgbClr val="000000"/>
                  </a:gs>
                  <a:gs pos="100000">
                    <a:srgbClr val="FFFF00"/>
                  </a:gs>
                </a:gsLst>
                <a:lin ang="0" scaled="1"/>
                <a:tileRect/>
              </a:gradFill>
              <a:ln w="9525" cap="flat" cmpd="sng">
                <a:solidFill>
                  <a:srgbClr val="FFFF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pPr defTabSz="1219200"/>
                <a:endParaRPr lang="zh-CN" altLang="en-US" sz="135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3811" name="Rectangle 21"/>
              <p:cNvSpPr/>
              <p:nvPr/>
            </p:nvSpPr>
            <p:spPr>
              <a:xfrm>
                <a:off x="2521" y="1107"/>
                <a:ext cx="61" cy="946"/>
              </a:xfrm>
              <a:prstGeom prst="rect">
                <a:avLst/>
              </a:prstGeom>
              <a:gradFill rotWithShape="0">
                <a:gsLst>
                  <a:gs pos="0">
                    <a:srgbClr val="FFFF00"/>
                  </a:gs>
                  <a:gs pos="50000">
                    <a:srgbClr val="000000"/>
                  </a:gs>
                  <a:gs pos="100000">
                    <a:srgbClr val="FFFF00"/>
                  </a:gs>
                </a:gsLst>
                <a:lin ang="0" scaled="1"/>
                <a:tileRect/>
              </a:gradFill>
              <a:ln w="9525" cap="flat" cmpd="sng">
                <a:solidFill>
                  <a:srgbClr val="FFFF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pPr defTabSz="1219200"/>
                <a:endParaRPr lang="zh-CN" altLang="en-US" sz="135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3812" name="Rectangle 22"/>
              <p:cNvSpPr/>
              <p:nvPr/>
            </p:nvSpPr>
            <p:spPr>
              <a:xfrm>
                <a:off x="2582" y="1107"/>
                <a:ext cx="62" cy="946"/>
              </a:xfrm>
              <a:prstGeom prst="rect">
                <a:avLst/>
              </a:prstGeom>
              <a:gradFill rotWithShape="0">
                <a:gsLst>
                  <a:gs pos="0">
                    <a:srgbClr val="FFFF00"/>
                  </a:gs>
                  <a:gs pos="50000">
                    <a:srgbClr val="000000"/>
                  </a:gs>
                  <a:gs pos="100000">
                    <a:srgbClr val="FFFF00"/>
                  </a:gs>
                </a:gsLst>
                <a:lin ang="0" scaled="1"/>
                <a:tileRect/>
              </a:gradFill>
              <a:ln w="9525" cap="flat" cmpd="sng">
                <a:solidFill>
                  <a:srgbClr val="FFFF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pPr defTabSz="1219200"/>
                <a:endParaRPr lang="zh-CN" altLang="en-US" sz="135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3813" name="Rectangle 23"/>
              <p:cNvSpPr/>
              <p:nvPr/>
            </p:nvSpPr>
            <p:spPr>
              <a:xfrm>
                <a:off x="2644" y="1107"/>
                <a:ext cx="62" cy="946"/>
              </a:xfrm>
              <a:prstGeom prst="rect">
                <a:avLst/>
              </a:prstGeom>
              <a:gradFill rotWithShape="0">
                <a:gsLst>
                  <a:gs pos="0">
                    <a:srgbClr val="FFFF00"/>
                  </a:gs>
                  <a:gs pos="50000">
                    <a:srgbClr val="000000"/>
                  </a:gs>
                  <a:gs pos="100000">
                    <a:srgbClr val="FFFF00"/>
                  </a:gs>
                </a:gsLst>
                <a:lin ang="0" scaled="1"/>
                <a:tileRect/>
              </a:gradFill>
              <a:ln w="9525" cap="flat" cmpd="sng">
                <a:solidFill>
                  <a:srgbClr val="FFFF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pPr defTabSz="1219200"/>
                <a:endParaRPr lang="zh-CN" altLang="en-US" sz="135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3814" name="Rectangle 24"/>
              <p:cNvSpPr/>
              <p:nvPr/>
            </p:nvSpPr>
            <p:spPr>
              <a:xfrm>
                <a:off x="2706" y="1107"/>
                <a:ext cx="62" cy="946"/>
              </a:xfrm>
              <a:prstGeom prst="rect">
                <a:avLst/>
              </a:prstGeom>
              <a:gradFill rotWithShape="0">
                <a:gsLst>
                  <a:gs pos="0">
                    <a:srgbClr val="FFFF00"/>
                  </a:gs>
                  <a:gs pos="50000">
                    <a:srgbClr val="000000"/>
                  </a:gs>
                  <a:gs pos="100000">
                    <a:srgbClr val="FFFF00"/>
                  </a:gs>
                </a:gsLst>
                <a:lin ang="0" scaled="1"/>
                <a:tileRect/>
              </a:gradFill>
              <a:ln w="9525" cap="flat" cmpd="sng">
                <a:solidFill>
                  <a:srgbClr val="FFFF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pPr defTabSz="1219200"/>
                <a:endParaRPr lang="zh-CN" altLang="en-US" sz="135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3815" name="Rectangle 25"/>
              <p:cNvSpPr/>
              <p:nvPr/>
            </p:nvSpPr>
            <p:spPr>
              <a:xfrm>
                <a:off x="2768" y="1107"/>
                <a:ext cx="62" cy="946"/>
              </a:xfrm>
              <a:prstGeom prst="rect">
                <a:avLst/>
              </a:prstGeom>
              <a:gradFill rotWithShape="0">
                <a:gsLst>
                  <a:gs pos="0">
                    <a:srgbClr val="FFFF00"/>
                  </a:gs>
                  <a:gs pos="50000">
                    <a:srgbClr val="000000"/>
                  </a:gs>
                  <a:gs pos="100000">
                    <a:srgbClr val="FFFF00"/>
                  </a:gs>
                </a:gsLst>
                <a:lin ang="0" scaled="1"/>
                <a:tileRect/>
              </a:gradFill>
              <a:ln w="9525" cap="flat" cmpd="sng">
                <a:solidFill>
                  <a:srgbClr val="FFFF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pPr defTabSz="1219200"/>
                <a:endParaRPr lang="zh-CN" altLang="en-US" sz="135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3816" name="Rectangle 26"/>
              <p:cNvSpPr/>
              <p:nvPr/>
            </p:nvSpPr>
            <p:spPr>
              <a:xfrm>
                <a:off x="2830" y="1107"/>
                <a:ext cx="61" cy="946"/>
              </a:xfrm>
              <a:prstGeom prst="rect">
                <a:avLst/>
              </a:prstGeom>
              <a:gradFill rotWithShape="0">
                <a:gsLst>
                  <a:gs pos="0">
                    <a:srgbClr val="FFFF00"/>
                  </a:gs>
                  <a:gs pos="50000">
                    <a:srgbClr val="000000"/>
                  </a:gs>
                  <a:gs pos="100000">
                    <a:srgbClr val="FFFF00"/>
                  </a:gs>
                </a:gsLst>
                <a:lin ang="0" scaled="1"/>
                <a:tileRect/>
              </a:gradFill>
              <a:ln w="9525" cap="flat" cmpd="sng">
                <a:solidFill>
                  <a:srgbClr val="FFFF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pPr defTabSz="1219200"/>
                <a:endParaRPr lang="zh-CN" altLang="en-US" sz="135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3817" name="Rectangle 27"/>
              <p:cNvSpPr/>
              <p:nvPr/>
            </p:nvSpPr>
            <p:spPr>
              <a:xfrm>
                <a:off x="2891" y="1107"/>
                <a:ext cx="62" cy="946"/>
              </a:xfrm>
              <a:prstGeom prst="rect">
                <a:avLst/>
              </a:prstGeom>
              <a:gradFill rotWithShape="0">
                <a:gsLst>
                  <a:gs pos="0">
                    <a:srgbClr val="FFFF00"/>
                  </a:gs>
                  <a:gs pos="50000">
                    <a:srgbClr val="000000"/>
                  </a:gs>
                  <a:gs pos="100000">
                    <a:srgbClr val="FFFF00"/>
                  </a:gs>
                </a:gsLst>
                <a:lin ang="0" scaled="1"/>
                <a:tileRect/>
              </a:gradFill>
              <a:ln w="9525" cap="flat" cmpd="sng">
                <a:solidFill>
                  <a:srgbClr val="FFFF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pPr defTabSz="1219200"/>
                <a:endParaRPr lang="zh-CN" altLang="en-US" sz="135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3818" name="Rectangle 28"/>
              <p:cNvSpPr/>
              <p:nvPr/>
            </p:nvSpPr>
            <p:spPr>
              <a:xfrm>
                <a:off x="2953" y="1107"/>
                <a:ext cx="62" cy="946"/>
              </a:xfrm>
              <a:prstGeom prst="rect">
                <a:avLst/>
              </a:prstGeom>
              <a:gradFill rotWithShape="0">
                <a:gsLst>
                  <a:gs pos="0">
                    <a:srgbClr val="FFFF00"/>
                  </a:gs>
                  <a:gs pos="50000">
                    <a:srgbClr val="000000"/>
                  </a:gs>
                  <a:gs pos="100000">
                    <a:srgbClr val="FFFF00"/>
                  </a:gs>
                </a:gsLst>
                <a:lin ang="0" scaled="1"/>
                <a:tileRect/>
              </a:gradFill>
              <a:ln w="9525" cap="flat" cmpd="sng">
                <a:solidFill>
                  <a:srgbClr val="FFFF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pPr defTabSz="1219200"/>
                <a:endParaRPr lang="zh-CN" altLang="en-US" sz="135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3819" name="Rectangle 29"/>
              <p:cNvSpPr/>
              <p:nvPr/>
            </p:nvSpPr>
            <p:spPr>
              <a:xfrm>
                <a:off x="3015" y="1107"/>
                <a:ext cx="62" cy="946"/>
              </a:xfrm>
              <a:prstGeom prst="rect">
                <a:avLst/>
              </a:prstGeom>
              <a:gradFill rotWithShape="0">
                <a:gsLst>
                  <a:gs pos="0">
                    <a:srgbClr val="FFFF00"/>
                  </a:gs>
                  <a:gs pos="50000">
                    <a:srgbClr val="000000"/>
                  </a:gs>
                  <a:gs pos="100000">
                    <a:srgbClr val="FFFF00"/>
                  </a:gs>
                </a:gsLst>
                <a:lin ang="0" scaled="1"/>
                <a:tileRect/>
              </a:gradFill>
              <a:ln w="9525" cap="flat" cmpd="sng">
                <a:solidFill>
                  <a:srgbClr val="FFFF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pPr defTabSz="1219200"/>
                <a:endParaRPr lang="zh-CN" altLang="en-US" sz="135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3820" name="Rectangle 30"/>
              <p:cNvSpPr/>
              <p:nvPr/>
            </p:nvSpPr>
            <p:spPr>
              <a:xfrm>
                <a:off x="3077" y="1107"/>
                <a:ext cx="62" cy="946"/>
              </a:xfrm>
              <a:prstGeom prst="rect">
                <a:avLst/>
              </a:prstGeom>
              <a:gradFill rotWithShape="0">
                <a:gsLst>
                  <a:gs pos="0">
                    <a:srgbClr val="FFFF00"/>
                  </a:gs>
                  <a:gs pos="50000">
                    <a:srgbClr val="000000"/>
                  </a:gs>
                  <a:gs pos="100000">
                    <a:srgbClr val="FFFF00"/>
                  </a:gs>
                </a:gsLst>
                <a:lin ang="0" scaled="1"/>
                <a:tileRect/>
              </a:gradFill>
              <a:ln w="9525" cap="flat" cmpd="sng">
                <a:solidFill>
                  <a:srgbClr val="FFFF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pPr defTabSz="1219200"/>
                <a:endParaRPr lang="zh-CN" altLang="en-US" sz="135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3821" name="Rectangle 31"/>
              <p:cNvSpPr/>
              <p:nvPr/>
            </p:nvSpPr>
            <p:spPr>
              <a:xfrm>
                <a:off x="3139" y="1107"/>
                <a:ext cx="61" cy="946"/>
              </a:xfrm>
              <a:prstGeom prst="rect">
                <a:avLst/>
              </a:prstGeom>
              <a:gradFill rotWithShape="0">
                <a:gsLst>
                  <a:gs pos="0">
                    <a:srgbClr val="FFFF00"/>
                  </a:gs>
                  <a:gs pos="50000">
                    <a:srgbClr val="000000"/>
                  </a:gs>
                  <a:gs pos="100000">
                    <a:srgbClr val="FFFF00"/>
                  </a:gs>
                </a:gsLst>
                <a:lin ang="0" scaled="1"/>
                <a:tileRect/>
              </a:gradFill>
              <a:ln w="9525" cap="flat" cmpd="sng">
                <a:solidFill>
                  <a:srgbClr val="FFFF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pPr defTabSz="1219200"/>
                <a:endParaRPr lang="zh-CN" altLang="en-US" sz="135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3822" name="Rectangle 32"/>
              <p:cNvSpPr/>
              <p:nvPr/>
            </p:nvSpPr>
            <p:spPr>
              <a:xfrm>
                <a:off x="3200" y="1107"/>
                <a:ext cx="62" cy="946"/>
              </a:xfrm>
              <a:prstGeom prst="rect">
                <a:avLst/>
              </a:prstGeom>
              <a:gradFill rotWithShape="0">
                <a:gsLst>
                  <a:gs pos="0">
                    <a:srgbClr val="FFFF00"/>
                  </a:gs>
                  <a:gs pos="50000">
                    <a:srgbClr val="000000"/>
                  </a:gs>
                  <a:gs pos="100000">
                    <a:srgbClr val="FFFF00"/>
                  </a:gs>
                </a:gsLst>
                <a:lin ang="0" scaled="1"/>
                <a:tileRect/>
              </a:gradFill>
              <a:ln w="9525" cap="flat" cmpd="sng">
                <a:solidFill>
                  <a:srgbClr val="FFFF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pPr defTabSz="1219200"/>
                <a:endParaRPr lang="zh-CN" altLang="en-US" sz="135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3823" name="Rectangle 33"/>
              <p:cNvSpPr/>
              <p:nvPr/>
            </p:nvSpPr>
            <p:spPr>
              <a:xfrm>
                <a:off x="3262" y="1107"/>
                <a:ext cx="62" cy="946"/>
              </a:xfrm>
              <a:prstGeom prst="rect">
                <a:avLst/>
              </a:prstGeom>
              <a:gradFill rotWithShape="0">
                <a:gsLst>
                  <a:gs pos="0">
                    <a:srgbClr val="FFFF00"/>
                  </a:gs>
                  <a:gs pos="50000">
                    <a:srgbClr val="000000"/>
                  </a:gs>
                  <a:gs pos="100000">
                    <a:srgbClr val="FFFF00"/>
                  </a:gs>
                </a:gsLst>
                <a:lin ang="0" scaled="1"/>
                <a:tileRect/>
              </a:gradFill>
              <a:ln w="9525" cap="flat" cmpd="sng">
                <a:solidFill>
                  <a:srgbClr val="FFFF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pPr defTabSz="1219200"/>
                <a:endParaRPr lang="zh-CN" altLang="en-US" sz="135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3824" name="Rectangle 34"/>
              <p:cNvSpPr/>
              <p:nvPr/>
            </p:nvSpPr>
            <p:spPr>
              <a:xfrm>
                <a:off x="3317" y="1107"/>
                <a:ext cx="62" cy="946"/>
              </a:xfrm>
              <a:prstGeom prst="rect">
                <a:avLst/>
              </a:prstGeom>
              <a:gradFill rotWithShape="0">
                <a:gsLst>
                  <a:gs pos="0">
                    <a:srgbClr val="FFFF00"/>
                  </a:gs>
                  <a:gs pos="50000">
                    <a:srgbClr val="000000"/>
                  </a:gs>
                  <a:gs pos="100000">
                    <a:srgbClr val="FFFF00"/>
                  </a:gs>
                </a:gsLst>
                <a:lin ang="0" scaled="1"/>
                <a:tileRect/>
              </a:gradFill>
              <a:ln w="9525" cap="flat" cmpd="sng">
                <a:solidFill>
                  <a:srgbClr val="FFFF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pPr defTabSz="1219200"/>
                <a:endParaRPr lang="zh-CN" altLang="en-US" sz="135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3825" name="Rectangle 35"/>
              <p:cNvSpPr/>
              <p:nvPr/>
            </p:nvSpPr>
            <p:spPr>
              <a:xfrm>
                <a:off x="3379" y="1107"/>
                <a:ext cx="62" cy="946"/>
              </a:xfrm>
              <a:prstGeom prst="rect">
                <a:avLst/>
              </a:prstGeom>
              <a:gradFill rotWithShape="0">
                <a:gsLst>
                  <a:gs pos="0">
                    <a:srgbClr val="FFFF00"/>
                  </a:gs>
                  <a:gs pos="50000">
                    <a:srgbClr val="000000"/>
                  </a:gs>
                  <a:gs pos="100000">
                    <a:srgbClr val="FFFF00"/>
                  </a:gs>
                </a:gsLst>
                <a:lin ang="0" scaled="1"/>
                <a:tileRect/>
              </a:gradFill>
              <a:ln w="9525" cap="flat" cmpd="sng">
                <a:solidFill>
                  <a:srgbClr val="FFFF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pPr defTabSz="1219200"/>
                <a:endParaRPr lang="zh-CN" altLang="en-US" sz="135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3826" name="Rectangle 36"/>
              <p:cNvSpPr/>
              <p:nvPr/>
            </p:nvSpPr>
            <p:spPr>
              <a:xfrm>
                <a:off x="3447" y="1107"/>
                <a:ext cx="62" cy="946"/>
              </a:xfrm>
              <a:prstGeom prst="rect">
                <a:avLst/>
              </a:prstGeom>
              <a:gradFill rotWithShape="0">
                <a:gsLst>
                  <a:gs pos="0">
                    <a:srgbClr val="FFFF00"/>
                  </a:gs>
                  <a:gs pos="50000">
                    <a:srgbClr val="000000"/>
                  </a:gs>
                  <a:gs pos="100000">
                    <a:srgbClr val="FFFF00"/>
                  </a:gs>
                </a:gsLst>
                <a:lin ang="0" scaled="1"/>
                <a:tileRect/>
              </a:gradFill>
              <a:ln w="9525" cap="flat" cmpd="sng">
                <a:solidFill>
                  <a:srgbClr val="FFFF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pPr defTabSz="1219200"/>
                <a:endParaRPr lang="zh-CN" altLang="en-US" sz="135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33827" name="WordArt 37"/>
            <p:cNvSpPr>
              <a:spLocks noTextEdit="1"/>
            </p:cNvSpPr>
            <p:nvPr/>
          </p:nvSpPr>
          <p:spPr>
            <a:xfrm>
              <a:off x="2327" y="3573"/>
              <a:ext cx="912" cy="222"/>
            </a:xfrm>
            <a:prstGeom prst="rect">
              <a:avLst/>
            </a:prstGeom>
          </p:spPr>
          <p:txBody>
            <a:bodyPr wrap="none" fromWordArt="1">
              <a:noAutofit/>
            </a:bodyPr>
            <a:lstStyle/>
            <a:p>
              <a:pPr algn="ctr" defTabSz="1219200"/>
              <a:r>
                <a:rPr lang="zh-CN" altLang="en-US" sz="2265" b="1" kern="0">
                  <a:solidFill>
                    <a:srgbClr val="9933FF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空气劈尖</a:t>
              </a:r>
            </a:p>
          </p:txBody>
        </p:sp>
      </p:grpSp>
      <p:sp>
        <p:nvSpPr>
          <p:cNvPr id="33828" name="Text Box 38"/>
          <p:cNvSpPr txBox="1"/>
          <p:nvPr/>
        </p:nvSpPr>
        <p:spPr>
          <a:xfrm>
            <a:off x="593487" y="2521499"/>
            <a:ext cx="6615144" cy="3170099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defTabSz="1219200">
              <a:lnSpc>
                <a:spcPct val="250000"/>
              </a:lnSpc>
            </a:pPr>
            <a:r>
              <a:rPr lang="zh-CN" altLang="en-US" sz="20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 用光垂直照射玻璃上表面，劈尖表面附近形成的是一系列与棱边平行的、明暗相间等距的直条纹。楔角愈小，干涉条纹分布就愈稀疏；当用白光照射时，将看到由劈尖边缘逐渐分开的彩色直条纹。</a:t>
            </a:r>
          </a:p>
        </p:txBody>
      </p:sp>
      <p:sp>
        <p:nvSpPr>
          <p:cNvPr id="33829" name="Text Box 4"/>
          <p:cNvSpPr txBox="1"/>
          <p:nvPr/>
        </p:nvSpPr>
        <p:spPr>
          <a:xfrm>
            <a:off x="583942" y="1921043"/>
            <a:ext cx="4275667" cy="46166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defTabSz="1219200">
              <a:spcBef>
                <a:spcPct val="50000"/>
              </a:spcBef>
            </a:pPr>
            <a:r>
              <a:rPr lang="en-US" altLang="zh-CN" sz="2400" kern="0" dirty="0"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(1)</a:t>
            </a:r>
            <a:r>
              <a:rPr lang="zh-CN" altLang="en-US" sz="2400" kern="0" dirty="0"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干涉法检查平面 </a:t>
            </a:r>
          </a:p>
        </p:txBody>
      </p:sp>
      <p:sp>
        <p:nvSpPr>
          <p:cNvPr id="33830" name="Rectangle 2"/>
          <p:cNvSpPr txBox="1"/>
          <p:nvPr/>
        </p:nvSpPr>
        <p:spPr>
          <a:xfrm>
            <a:off x="583942" y="1242858"/>
            <a:ext cx="5173556" cy="520999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defTabSz="1219200"/>
            <a:r>
              <a:rPr lang="zh-CN" altLang="en-US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光的干涉在技术上的应用</a:t>
            </a:r>
          </a:p>
        </p:txBody>
      </p:sp>
      <p:sp>
        <p:nvSpPr>
          <p:cNvPr id="40" name="文本框 39"/>
          <p:cNvSpPr txBox="1"/>
          <p:nvPr/>
        </p:nvSpPr>
        <p:spPr>
          <a:xfrm>
            <a:off x="1344385" y="485216"/>
            <a:ext cx="42883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3200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二、薄膜干涉中的色散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3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3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3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3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28" grpId="0"/>
      <p:bldP spid="33829" grpId="0"/>
      <p:bldP spid="3383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841" name="Group 4"/>
          <p:cNvGrpSpPr/>
          <p:nvPr/>
        </p:nvGrpSpPr>
        <p:grpSpPr>
          <a:xfrm>
            <a:off x="8063289" y="1486265"/>
            <a:ext cx="2334197" cy="4256664"/>
            <a:chOff x="2038" y="1107"/>
            <a:chExt cx="1474" cy="2688"/>
          </a:xfrm>
        </p:grpSpPr>
        <p:grpSp>
          <p:nvGrpSpPr>
            <p:cNvPr id="35842" name="Group 5"/>
            <p:cNvGrpSpPr/>
            <p:nvPr/>
          </p:nvGrpSpPr>
          <p:grpSpPr>
            <a:xfrm>
              <a:off x="2038" y="2942"/>
              <a:ext cx="1474" cy="503"/>
              <a:chOff x="2218" y="2287"/>
              <a:chExt cx="1474" cy="503"/>
            </a:xfrm>
          </p:grpSpPr>
          <p:sp>
            <p:nvSpPr>
              <p:cNvPr id="35843" name="Rectangle 6"/>
              <p:cNvSpPr/>
              <p:nvPr/>
            </p:nvSpPr>
            <p:spPr>
              <a:xfrm>
                <a:off x="2247" y="2575"/>
                <a:ext cx="1445" cy="215"/>
              </a:xfrm>
              <a:prstGeom prst="rect">
                <a:avLst/>
              </a:prstGeom>
              <a:solidFill>
                <a:srgbClr val="66FFFF"/>
              </a:solidFill>
              <a:ln w="381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pPr defTabSz="1219200"/>
                <a:endParaRPr lang="zh-CN" altLang="en-US" sz="135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5844" name="Rectangle 7"/>
              <p:cNvSpPr/>
              <p:nvPr/>
            </p:nvSpPr>
            <p:spPr>
              <a:xfrm rot="-327155">
                <a:off x="2218" y="2287"/>
                <a:ext cx="1445" cy="215"/>
              </a:xfrm>
              <a:prstGeom prst="rect">
                <a:avLst/>
              </a:prstGeom>
              <a:solidFill>
                <a:srgbClr val="66FFFF"/>
              </a:solidFill>
              <a:ln w="381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pPr defTabSz="1219200"/>
                <a:endParaRPr lang="zh-CN" altLang="en-US" sz="135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35845" name="Group 8"/>
            <p:cNvGrpSpPr/>
            <p:nvPr/>
          </p:nvGrpSpPr>
          <p:grpSpPr>
            <a:xfrm>
              <a:off x="2129" y="2360"/>
              <a:ext cx="1249" cy="446"/>
              <a:chOff x="2309" y="2202"/>
              <a:chExt cx="1249" cy="446"/>
            </a:xfrm>
          </p:grpSpPr>
          <p:sp>
            <p:nvSpPr>
              <p:cNvPr id="35846" name="Line 9"/>
              <p:cNvSpPr/>
              <p:nvPr/>
            </p:nvSpPr>
            <p:spPr>
              <a:xfrm>
                <a:off x="2936" y="2203"/>
                <a:ext cx="0" cy="429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  <p:txBody>
              <a:bodyPr/>
              <a:lstStyle/>
              <a:p>
                <a:endParaRPr lang="zh-CN" altLang="en-US"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5847" name="Line 10"/>
              <p:cNvSpPr/>
              <p:nvPr/>
            </p:nvSpPr>
            <p:spPr>
              <a:xfrm>
                <a:off x="3257" y="2219"/>
                <a:ext cx="0" cy="429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  <p:txBody>
              <a:bodyPr/>
              <a:lstStyle/>
              <a:p>
                <a:endParaRPr lang="zh-CN" altLang="en-US"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5848" name="Line 11"/>
              <p:cNvSpPr/>
              <p:nvPr/>
            </p:nvSpPr>
            <p:spPr>
              <a:xfrm>
                <a:off x="3558" y="2202"/>
                <a:ext cx="0" cy="429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  <p:txBody>
              <a:bodyPr/>
              <a:lstStyle/>
              <a:p>
                <a:endParaRPr lang="zh-CN" altLang="en-US"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5849" name="Line 12"/>
              <p:cNvSpPr/>
              <p:nvPr/>
            </p:nvSpPr>
            <p:spPr>
              <a:xfrm>
                <a:off x="2309" y="2207"/>
                <a:ext cx="0" cy="429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  <p:txBody>
              <a:bodyPr/>
              <a:lstStyle/>
              <a:p>
                <a:endParaRPr lang="zh-CN" altLang="en-US"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5850" name="Line 13"/>
              <p:cNvSpPr/>
              <p:nvPr/>
            </p:nvSpPr>
            <p:spPr>
              <a:xfrm>
                <a:off x="2610" y="2213"/>
                <a:ext cx="0" cy="429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  <p:txBody>
              <a:bodyPr/>
              <a:lstStyle/>
              <a:p>
                <a:endParaRPr lang="zh-CN" altLang="en-US"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35851" name="Group 14"/>
            <p:cNvGrpSpPr/>
            <p:nvPr/>
          </p:nvGrpSpPr>
          <p:grpSpPr>
            <a:xfrm>
              <a:off x="2087" y="1107"/>
              <a:ext cx="1422" cy="946"/>
              <a:chOff x="2087" y="1107"/>
              <a:chExt cx="1422" cy="946"/>
            </a:xfrm>
          </p:grpSpPr>
          <p:sp>
            <p:nvSpPr>
              <p:cNvPr id="35852" name="Rectangle 15"/>
              <p:cNvSpPr/>
              <p:nvPr/>
            </p:nvSpPr>
            <p:spPr>
              <a:xfrm>
                <a:off x="2087" y="1107"/>
                <a:ext cx="62" cy="946"/>
              </a:xfrm>
              <a:prstGeom prst="rect">
                <a:avLst/>
              </a:prstGeom>
              <a:gradFill rotWithShape="0">
                <a:gsLst>
                  <a:gs pos="0">
                    <a:srgbClr val="FFFF00"/>
                  </a:gs>
                  <a:gs pos="50000">
                    <a:srgbClr val="000000"/>
                  </a:gs>
                  <a:gs pos="100000">
                    <a:srgbClr val="FFFF00"/>
                  </a:gs>
                </a:gsLst>
                <a:lin ang="0" scaled="1"/>
                <a:tileRect/>
              </a:gradFill>
              <a:ln w="9525" cap="flat" cmpd="sng">
                <a:solidFill>
                  <a:srgbClr val="FFFF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pPr defTabSz="1219200"/>
                <a:endParaRPr lang="zh-CN" altLang="en-US" sz="135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5853" name="Rectangle 16"/>
              <p:cNvSpPr/>
              <p:nvPr/>
            </p:nvSpPr>
            <p:spPr>
              <a:xfrm>
                <a:off x="2149" y="1107"/>
                <a:ext cx="62" cy="946"/>
              </a:xfrm>
              <a:prstGeom prst="rect">
                <a:avLst/>
              </a:prstGeom>
              <a:gradFill rotWithShape="0">
                <a:gsLst>
                  <a:gs pos="0">
                    <a:srgbClr val="FFFF00"/>
                  </a:gs>
                  <a:gs pos="50000">
                    <a:srgbClr val="000000"/>
                  </a:gs>
                  <a:gs pos="100000">
                    <a:srgbClr val="FFFF00"/>
                  </a:gs>
                </a:gsLst>
                <a:lin ang="0" scaled="1"/>
                <a:tileRect/>
              </a:gradFill>
              <a:ln w="9525" cap="flat" cmpd="sng">
                <a:solidFill>
                  <a:srgbClr val="FFFF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pPr defTabSz="1219200"/>
                <a:endParaRPr lang="zh-CN" altLang="en-US" sz="135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5854" name="Rectangle 17"/>
              <p:cNvSpPr/>
              <p:nvPr/>
            </p:nvSpPr>
            <p:spPr>
              <a:xfrm>
                <a:off x="2211" y="1107"/>
                <a:ext cx="62" cy="946"/>
              </a:xfrm>
              <a:prstGeom prst="rect">
                <a:avLst/>
              </a:prstGeom>
              <a:gradFill rotWithShape="0">
                <a:gsLst>
                  <a:gs pos="0">
                    <a:srgbClr val="FFFF00"/>
                  </a:gs>
                  <a:gs pos="50000">
                    <a:srgbClr val="000000"/>
                  </a:gs>
                  <a:gs pos="100000">
                    <a:srgbClr val="FFFF00"/>
                  </a:gs>
                </a:gsLst>
                <a:lin ang="0" scaled="1"/>
                <a:tileRect/>
              </a:gradFill>
              <a:ln w="9525" cap="flat" cmpd="sng">
                <a:solidFill>
                  <a:srgbClr val="FFFF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pPr defTabSz="1219200"/>
                <a:endParaRPr lang="zh-CN" altLang="en-US" sz="135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5855" name="Rectangle 18"/>
              <p:cNvSpPr/>
              <p:nvPr/>
            </p:nvSpPr>
            <p:spPr>
              <a:xfrm>
                <a:off x="2273" y="1107"/>
                <a:ext cx="62" cy="946"/>
              </a:xfrm>
              <a:prstGeom prst="rect">
                <a:avLst/>
              </a:prstGeom>
              <a:gradFill rotWithShape="0">
                <a:gsLst>
                  <a:gs pos="0">
                    <a:srgbClr val="FFFF00"/>
                  </a:gs>
                  <a:gs pos="50000">
                    <a:srgbClr val="000000"/>
                  </a:gs>
                  <a:gs pos="100000">
                    <a:srgbClr val="FFFF00"/>
                  </a:gs>
                </a:gsLst>
                <a:lin ang="0" scaled="1"/>
                <a:tileRect/>
              </a:gradFill>
              <a:ln w="9525" cap="flat" cmpd="sng">
                <a:solidFill>
                  <a:srgbClr val="FFFF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pPr defTabSz="1219200"/>
                <a:endParaRPr lang="zh-CN" altLang="en-US" sz="135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5856" name="Rectangle 19"/>
              <p:cNvSpPr/>
              <p:nvPr/>
            </p:nvSpPr>
            <p:spPr>
              <a:xfrm>
                <a:off x="2335" y="1107"/>
                <a:ext cx="62" cy="946"/>
              </a:xfrm>
              <a:prstGeom prst="rect">
                <a:avLst/>
              </a:prstGeom>
              <a:gradFill rotWithShape="0">
                <a:gsLst>
                  <a:gs pos="0">
                    <a:srgbClr val="FFFF00"/>
                  </a:gs>
                  <a:gs pos="50000">
                    <a:srgbClr val="000000"/>
                  </a:gs>
                  <a:gs pos="100000">
                    <a:srgbClr val="FFFF00"/>
                  </a:gs>
                </a:gsLst>
                <a:lin ang="0" scaled="1"/>
                <a:tileRect/>
              </a:gradFill>
              <a:ln w="9525" cap="flat" cmpd="sng">
                <a:solidFill>
                  <a:srgbClr val="FFFF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pPr defTabSz="1219200"/>
                <a:endParaRPr lang="zh-CN" altLang="en-US" sz="135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5857" name="Rectangle 20"/>
              <p:cNvSpPr/>
              <p:nvPr/>
            </p:nvSpPr>
            <p:spPr>
              <a:xfrm>
                <a:off x="2397" y="1107"/>
                <a:ext cx="62" cy="946"/>
              </a:xfrm>
              <a:prstGeom prst="rect">
                <a:avLst/>
              </a:prstGeom>
              <a:gradFill rotWithShape="0">
                <a:gsLst>
                  <a:gs pos="0">
                    <a:srgbClr val="FFFF00"/>
                  </a:gs>
                  <a:gs pos="50000">
                    <a:srgbClr val="000000"/>
                  </a:gs>
                  <a:gs pos="100000">
                    <a:srgbClr val="FFFF00"/>
                  </a:gs>
                </a:gsLst>
                <a:lin ang="0" scaled="1"/>
                <a:tileRect/>
              </a:gradFill>
              <a:ln w="9525" cap="flat" cmpd="sng">
                <a:solidFill>
                  <a:srgbClr val="FFFF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pPr defTabSz="1219200"/>
                <a:endParaRPr lang="zh-CN" altLang="en-US" sz="135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5858" name="Rectangle 21"/>
              <p:cNvSpPr/>
              <p:nvPr/>
            </p:nvSpPr>
            <p:spPr>
              <a:xfrm>
                <a:off x="2459" y="1107"/>
                <a:ext cx="62" cy="946"/>
              </a:xfrm>
              <a:prstGeom prst="rect">
                <a:avLst/>
              </a:prstGeom>
              <a:gradFill rotWithShape="0">
                <a:gsLst>
                  <a:gs pos="0">
                    <a:srgbClr val="FFFF00"/>
                  </a:gs>
                  <a:gs pos="50000">
                    <a:srgbClr val="000000"/>
                  </a:gs>
                  <a:gs pos="100000">
                    <a:srgbClr val="FFFF00"/>
                  </a:gs>
                </a:gsLst>
                <a:lin ang="0" scaled="1"/>
                <a:tileRect/>
              </a:gradFill>
              <a:ln w="9525" cap="flat" cmpd="sng">
                <a:solidFill>
                  <a:srgbClr val="FFFF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pPr defTabSz="1219200"/>
                <a:endParaRPr lang="zh-CN" altLang="en-US" sz="135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5859" name="Rectangle 22"/>
              <p:cNvSpPr/>
              <p:nvPr/>
            </p:nvSpPr>
            <p:spPr>
              <a:xfrm>
                <a:off x="2521" y="1107"/>
                <a:ext cx="61" cy="946"/>
              </a:xfrm>
              <a:prstGeom prst="rect">
                <a:avLst/>
              </a:prstGeom>
              <a:gradFill rotWithShape="0">
                <a:gsLst>
                  <a:gs pos="0">
                    <a:srgbClr val="FFFF00"/>
                  </a:gs>
                  <a:gs pos="50000">
                    <a:srgbClr val="000000"/>
                  </a:gs>
                  <a:gs pos="100000">
                    <a:srgbClr val="FFFF00"/>
                  </a:gs>
                </a:gsLst>
                <a:lin ang="0" scaled="1"/>
                <a:tileRect/>
              </a:gradFill>
              <a:ln w="9525" cap="flat" cmpd="sng">
                <a:solidFill>
                  <a:srgbClr val="FFFF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pPr defTabSz="1219200"/>
                <a:endParaRPr lang="zh-CN" altLang="en-US" sz="135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5860" name="Rectangle 23"/>
              <p:cNvSpPr/>
              <p:nvPr/>
            </p:nvSpPr>
            <p:spPr>
              <a:xfrm>
                <a:off x="2582" y="1107"/>
                <a:ext cx="62" cy="946"/>
              </a:xfrm>
              <a:prstGeom prst="rect">
                <a:avLst/>
              </a:prstGeom>
              <a:gradFill rotWithShape="0">
                <a:gsLst>
                  <a:gs pos="0">
                    <a:srgbClr val="FFFF00"/>
                  </a:gs>
                  <a:gs pos="50000">
                    <a:srgbClr val="000000"/>
                  </a:gs>
                  <a:gs pos="100000">
                    <a:srgbClr val="FFFF00"/>
                  </a:gs>
                </a:gsLst>
                <a:lin ang="0" scaled="1"/>
                <a:tileRect/>
              </a:gradFill>
              <a:ln w="9525" cap="flat" cmpd="sng">
                <a:solidFill>
                  <a:srgbClr val="FFFF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pPr defTabSz="1219200"/>
                <a:endParaRPr lang="zh-CN" altLang="en-US" sz="135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5861" name="Rectangle 24"/>
              <p:cNvSpPr/>
              <p:nvPr/>
            </p:nvSpPr>
            <p:spPr>
              <a:xfrm>
                <a:off x="2644" y="1107"/>
                <a:ext cx="62" cy="946"/>
              </a:xfrm>
              <a:prstGeom prst="rect">
                <a:avLst/>
              </a:prstGeom>
              <a:gradFill rotWithShape="0">
                <a:gsLst>
                  <a:gs pos="0">
                    <a:srgbClr val="FFFF00"/>
                  </a:gs>
                  <a:gs pos="50000">
                    <a:srgbClr val="000000"/>
                  </a:gs>
                  <a:gs pos="100000">
                    <a:srgbClr val="FFFF00"/>
                  </a:gs>
                </a:gsLst>
                <a:lin ang="0" scaled="1"/>
                <a:tileRect/>
              </a:gradFill>
              <a:ln w="9525" cap="flat" cmpd="sng">
                <a:solidFill>
                  <a:srgbClr val="FFFF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pPr defTabSz="1219200"/>
                <a:endParaRPr lang="zh-CN" altLang="en-US" sz="135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5862" name="Rectangle 25"/>
              <p:cNvSpPr/>
              <p:nvPr/>
            </p:nvSpPr>
            <p:spPr>
              <a:xfrm>
                <a:off x="2706" y="1107"/>
                <a:ext cx="62" cy="946"/>
              </a:xfrm>
              <a:prstGeom prst="rect">
                <a:avLst/>
              </a:prstGeom>
              <a:gradFill rotWithShape="0">
                <a:gsLst>
                  <a:gs pos="0">
                    <a:srgbClr val="FFFF00"/>
                  </a:gs>
                  <a:gs pos="50000">
                    <a:srgbClr val="000000"/>
                  </a:gs>
                  <a:gs pos="100000">
                    <a:srgbClr val="FFFF00"/>
                  </a:gs>
                </a:gsLst>
                <a:lin ang="0" scaled="1"/>
                <a:tileRect/>
              </a:gradFill>
              <a:ln w="9525" cap="flat" cmpd="sng">
                <a:solidFill>
                  <a:srgbClr val="FFFF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pPr defTabSz="1219200"/>
                <a:endParaRPr lang="zh-CN" altLang="en-US" sz="135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5863" name="Rectangle 26"/>
              <p:cNvSpPr/>
              <p:nvPr/>
            </p:nvSpPr>
            <p:spPr>
              <a:xfrm>
                <a:off x="2768" y="1107"/>
                <a:ext cx="62" cy="946"/>
              </a:xfrm>
              <a:prstGeom prst="rect">
                <a:avLst/>
              </a:prstGeom>
              <a:gradFill rotWithShape="0">
                <a:gsLst>
                  <a:gs pos="0">
                    <a:srgbClr val="FFFF00"/>
                  </a:gs>
                  <a:gs pos="50000">
                    <a:srgbClr val="000000"/>
                  </a:gs>
                  <a:gs pos="100000">
                    <a:srgbClr val="FFFF00"/>
                  </a:gs>
                </a:gsLst>
                <a:lin ang="0" scaled="1"/>
                <a:tileRect/>
              </a:gradFill>
              <a:ln w="9525" cap="flat" cmpd="sng">
                <a:solidFill>
                  <a:srgbClr val="FFFF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pPr defTabSz="1219200"/>
                <a:endParaRPr lang="zh-CN" altLang="en-US" sz="135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5864" name="Rectangle 27"/>
              <p:cNvSpPr/>
              <p:nvPr/>
            </p:nvSpPr>
            <p:spPr>
              <a:xfrm>
                <a:off x="2830" y="1107"/>
                <a:ext cx="61" cy="946"/>
              </a:xfrm>
              <a:prstGeom prst="rect">
                <a:avLst/>
              </a:prstGeom>
              <a:gradFill rotWithShape="0">
                <a:gsLst>
                  <a:gs pos="0">
                    <a:srgbClr val="FFFF00"/>
                  </a:gs>
                  <a:gs pos="50000">
                    <a:srgbClr val="000000"/>
                  </a:gs>
                  <a:gs pos="100000">
                    <a:srgbClr val="FFFF00"/>
                  </a:gs>
                </a:gsLst>
                <a:lin ang="0" scaled="1"/>
                <a:tileRect/>
              </a:gradFill>
              <a:ln w="9525" cap="flat" cmpd="sng">
                <a:solidFill>
                  <a:srgbClr val="FFFF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pPr defTabSz="1219200"/>
                <a:endParaRPr lang="zh-CN" altLang="en-US" sz="135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5865" name="Rectangle 28"/>
              <p:cNvSpPr/>
              <p:nvPr/>
            </p:nvSpPr>
            <p:spPr>
              <a:xfrm>
                <a:off x="2891" y="1107"/>
                <a:ext cx="62" cy="946"/>
              </a:xfrm>
              <a:prstGeom prst="rect">
                <a:avLst/>
              </a:prstGeom>
              <a:gradFill rotWithShape="0">
                <a:gsLst>
                  <a:gs pos="0">
                    <a:srgbClr val="FFFF00"/>
                  </a:gs>
                  <a:gs pos="50000">
                    <a:srgbClr val="000000"/>
                  </a:gs>
                  <a:gs pos="100000">
                    <a:srgbClr val="FFFF00"/>
                  </a:gs>
                </a:gsLst>
                <a:lin ang="0" scaled="1"/>
                <a:tileRect/>
              </a:gradFill>
              <a:ln w="9525" cap="flat" cmpd="sng">
                <a:solidFill>
                  <a:srgbClr val="FFFF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pPr defTabSz="1219200"/>
                <a:endParaRPr lang="zh-CN" altLang="en-US" sz="135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5866" name="Rectangle 29"/>
              <p:cNvSpPr/>
              <p:nvPr/>
            </p:nvSpPr>
            <p:spPr>
              <a:xfrm>
                <a:off x="2953" y="1107"/>
                <a:ext cx="62" cy="946"/>
              </a:xfrm>
              <a:prstGeom prst="rect">
                <a:avLst/>
              </a:prstGeom>
              <a:gradFill rotWithShape="0">
                <a:gsLst>
                  <a:gs pos="0">
                    <a:srgbClr val="FFFF00"/>
                  </a:gs>
                  <a:gs pos="50000">
                    <a:srgbClr val="000000"/>
                  </a:gs>
                  <a:gs pos="100000">
                    <a:srgbClr val="FFFF00"/>
                  </a:gs>
                </a:gsLst>
                <a:lin ang="0" scaled="1"/>
                <a:tileRect/>
              </a:gradFill>
              <a:ln w="9525" cap="flat" cmpd="sng">
                <a:solidFill>
                  <a:srgbClr val="FFFF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pPr defTabSz="1219200"/>
                <a:endParaRPr lang="zh-CN" altLang="en-US" sz="135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5867" name="Rectangle 30"/>
              <p:cNvSpPr/>
              <p:nvPr/>
            </p:nvSpPr>
            <p:spPr>
              <a:xfrm>
                <a:off x="3015" y="1107"/>
                <a:ext cx="62" cy="946"/>
              </a:xfrm>
              <a:prstGeom prst="rect">
                <a:avLst/>
              </a:prstGeom>
              <a:gradFill rotWithShape="0">
                <a:gsLst>
                  <a:gs pos="0">
                    <a:srgbClr val="FFFF00"/>
                  </a:gs>
                  <a:gs pos="50000">
                    <a:srgbClr val="000000"/>
                  </a:gs>
                  <a:gs pos="100000">
                    <a:srgbClr val="FFFF00"/>
                  </a:gs>
                </a:gsLst>
                <a:lin ang="0" scaled="1"/>
                <a:tileRect/>
              </a:gradFill>
              <a:ln w="9525" cap="flat" cmpd="sng">
                <a:solidFill>
                  <a:srgbClr val="FFFF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pPr defTabSz="1219200"/>
                <a:endParaRPr lang="zh-CN" altLang="en-US" sz="135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5868" name="Rectangle 31"/>
              <p:cNvSpPr/>
              <p:nvPr/>
            </p:nvSpPr>
            <p:spPr>
              <a:xfrm>
                <a:off x="3077" y="1107"/>
                <a:ext cx="62" cy="946"/>
              </a:xfrm>
              <a:prstGeom prst="rect">
                <a:avLst/>
              </a:prstGeom>
              <a:gradFill rotWithShape="0">
                <a:gsLst>
                  <a:gs pos="0">
                    <a:srgbClr val="FFFF00"/>
                  </a:gs>
                  <a:gs pos="50000">
                    <a:srgbClr val="000000"/>
                  </a:gs>
                  <a:gs pos="100000">
                    <a:srgbClr val="FFFF00"/>
                  </a:gs>
                </a:gsLst>
                <a:lin ang="0" scaled="1"/>
                <a:tileRect/>
              </a:gradFill>
              <a:ln w="9525" cap="flat" cmpd="sng">
                <a:solidFill>
                  <a:srgbClr val="FFFF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pPr defTabSz="1219200"/>
                <a:endParaRPr lang="zh-CN" altLang="en-US" sz="135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5869" name="Rectangle 32"/>
              <p:cNvSpPr/>
              <p:nvPr/>
            </p:nvSpPr>
            <p:spPr>
              <a:xfrm>
                <a:off x="3139" y="1107"/>
                <a:ext cx="61" cy="946"/>
              </a:xfrm>
              <a:prstGeom prst="rect">
                <a:avLst/>
              </a:prstGeom>
              <a:gradFill rotWithShape="0">
                <a:gsLst>
                  <a:gs pos="0">
                    <a:srgbClr val="FFFF00"/>
                  </a:gs>
                  <a:gs pos="50000">
                    <a:srgbClr val="000000"/>
                  </a:gs>
                  <a:gs pos="100000">
                    <a:srgbClr val="FFFF00"/>
                  </a:gs>
                </a:gsLst>
                <a:lin ang="0" scaled="1"/>
                <a:tileRect/>
              </a:gradFill>
              <a:ln w="9525" cap="flat" cmpd="sng">
                <a:solidFill>
                  <a:srgbClr val="FFFF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pPr defTabSz="1219200"/>
                <a:endParaRPr lang="zh-CN" altLang="en-US" sz="135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5870" name="Rectangle 33"/>
              <p:cNvSpPr/>
              <p:nvPr/>
            </p:nvSpPr>
            <p:spPr>
              <a:xfrm>
                <a:off x="3200" y="1107"/>
                <a:ext cx="62" cy="946"/>
              </a:xfrm>
              <a:prstGeom prst="rect">
                <a:avLst/>
              </a:prstGeom>
              <a:gradFill rotWithShape="0">
                <a:gsLst>
                  <a:gs pos="0">
                    <a:srgbClr val="FFFF00"/>
                  </a:gs>
                  <a:gs pos="50000">
                    <a:srgbClr val="000000"/>
                  </a:gs>
                  <a:gs pos="100000">
                    <a:srgbClr val="FFFF00"/>
                  </a:gs>
                </a:gsLst>
                <a:lin ang="0" scaled="1"/>
                <a:tileRect/>
              </a:gradFill>
              <a:ln w="9525" cap="flat" cmpd="sng">
                <a:solidFill>
                  <a:srgbClr val="FFFF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pPr defTabSz="1219200"/>
                <a:endParaRPr lang="zh-CN" altLang="en-US" sz="135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5871" name="Rectangle 34"/>
              <p:cNvSpPr/>
              <p:nvPr/>
            </p:nvSpPr>
            <p:spPr>
              <a:xfrm>
                <a:off x="3262" y="1107"/>
                <a:ext cx="62" cy="946"/>
              </a:xfrm>
              <a:prstGeom prst="rect">
                <a:avLst/>
              </a:prstGeom>
              <a:gradFill rotWithShape="0">
                <a:gsLst>
                  <a:gs pos="0">
                    <a:srgbClr val="FFFF00"/>
                  </a:gs>
                  <a:gs pos="50000">
                    <a:srgbClr val="000000"/>
                  </a:gs>
                  <a:gs pos="100000">
                    <a:srgbClr val="FFFF00"/>
                  </a:gs>
                </a:gsLst>
                <a:lin ang="0" scaled="1"/>
                <a:tileRect/>
              </a:gradFill>
              <a:ln w="9525" cap="flat" cmpd="sng">
                <a:solidFill>
                  <a:srgbClr val="FFFF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pPr defTabSz="1219200"/>
                <a:endParaRPr lang="zh-CN" altLang="en-US" sz="135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5872" name="Rectangle 35"/>
              <p:cNvSpPr/>
              <p:nvPr/>
            </p:nvSpPr>
            <p:spPr>
              <a:xfrm>
                <a:off x="3317" y="1107"/>
                <a:ext cx="62" cy="946"/>
              </a:xfrm>
              <a:prstGeom prst="rect">
                <a:avLst/>
              </a:prstGeom>
              <a:gradFill rotWithShape="0">
                <a:gsLst>
                  <a:gs pos="0">
                    <a:srgbClr val="FFFF00"/>
                  </a:gs>
                  <a:gs pos="50000">
                    <a:srgbClr val="000000"/>
                  </a:gs>
                  <a:gs pos="100000">
                    <a:srgbClr val="FFFF00"/>
                  </a:gs>
                </a:gsLst>
                <a:lin ang="0" scaled="1"/>
                <a:tileRect/>
              </a:gradFill>
              <a:ln w="9525" cap="flat" cmpd="sng">
                <a:solidFill>
                  <a:srgbClr val="FFFF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pPr defTabSz="1219200"/>
                <a:endParaRPr lang="zh-CN" altLang="en-US" sz="135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5873" name="Rectangle 36"/>
              <p:cNvSpPr/>
              <p:nvPr/>
            </p:nvSpPr>
            <p:spPr>
              <a:xfrm>
                <a:off x="3379" y="1107"/>
                <a:ext cx="62" cy="946"/>
              </a:xfrm>
              <a:prstGeom prst="rect">
                <a:avLst/>
              </a:prstGeom>
              <a:gradFill rotWithShape="0">
                <a:gsLst>
                  <a:gs pos="0">
                    <a:srgbClr val="FFFF00"/>
                  </a:gs>
                  <a:gs pos="50000">
                    <a:srgbClr val="000000"/>
                  </a:gs>
                  <a:gs pos="100000">
                    <a:srgbClr val="FFFF00"/>
                  </a:gs>
                </a:gsLst>
                <a:lin ang="0" scaled="1"/>
                <a:tileRect/>
              </a:gradFill>
              <a:ln w="9525" cap="flat" cmpd="sng">
                <a:solidFill>
                  <a:srgbClr val="FFFF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pPr defTabSz="1219200"/>
                <a:endParaRPr lang="zh-CN" altLang="en-US" sz="135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5874" name="Rectangle 37"/>
              <p:cNvSpPr/>
              <p:nvPr/>
            </p:nvSpPr>
            <p:spPr>
              <a:xfrm>
                <a:off x="3447" y="1107"/>
                <a:ext cx="62" cy="946"/>
              </a:xfrm>
              <a:prstGeom prst="rect">
                <a:avLst/>
              </a:prstGeom>
              <a:gradFill rotWithShape="0">
                <a:gsLst>
                  <a:gs pos="0">
                    <a:srgbClr val="FFFF00"/>
                  </a:gs>
                  <a:gs pos="50000">
                    <a:srgbClr val="000000"/>
                  </a:gs>
                  <a:gs pos="100000">
                    <a:srgbClr val="FFFF00"/>
                  </a:gs>
                </a:gsLst>
                <a:lin ang="0" scaled="1"/>
                <a:tileRect/>
              </a:gradFill>
              <a:ln w="9525" cap="flat" cmpd="sng">
                <a:solidFill>
                  <a:srgbClr val="FFFF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pPr defTabSz="1219200"/>
                <a:endParaRPr lang="zh-CN" altLang="en-US" sz="135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35875" name="WordArt 38"/>
            <p:cNvSpPr>
              <a:spLocks noTextEdit="1"/>
            </p:cNvSpPr>
            <p:nvPr/>
          </p:nvSpPr>
          <p:spPr>
            <a:xfrm>
              <a:off x="2327" y="3573"/>
              <a:ext cx="912" cy="222"/>
            </a:xfrm>
            <a:prstGeom prst="rect">
              <a:avLst/>
            </a:prstGeom>
          </p:spPr>
          <p:txBody>
            <a:bodyPr wrap="none" fromWordArt="1">
              <a:noAutofit/>
            </a:bodyPr>
            <a:lstStyle/>
            <a:p>
              <a:pPr algn="ctr" defTabSz="1219200"/>
              <a:r>
                <a:rPr lang="zh-CN" altLang="en-US" sz="2535" b="1" kern="0">
                  <a:solidFill>
                    <a:srgbClr val="0070C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空气劈尖</a:t>
              </a:r>
            </a:p>
          </p:txBody>
        </p:sp>
      </p:grpSp>
      <p:sp>
        <p:nvSpPr>
          <p:cNvPr id="367656" name="Text Box 40"/>
          <p:cNvSpPr txBox="1">
            <a:spLocks noChangeArrowheads="1"/>
          </p:cNvSpPr>
          <p:nvPr/>
        </p:nvSpPr>
        <p:spPr bwMode="auto">
          <a:xfrm>
            <a:off x="645804" y="1988055"/>
            <a:ext cx="6235700" cy="350467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defTabSz="1219200">
              <a:lnSpc>
                <a:spcPct val="250000"/>
              </a:lnSpc>
              <a:spcBef>
                <a:spcPct val="50000"/>
              </a:spcBef>
              <a:defRPr/>
            </a:pPr>
            <a:r>
              <a:rPr lang="zh-CN" altLang="en-US" sz="2400" dirty="0"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条纹特点：</a:t>
            </a:r>
          </a:p>
          <a:p>
            <a:pPr defTabSz="1219200">
              <a:lnSpc>
                <a:spcPct val="250000"/>
              </a:lnSpc>
              <a:spcBef>
                <a:spcPct val="50000"/>
              </a:spcBef>
              <a:defRPr/>
            </a:pPr>
            <a:r>
              <a:rPr lang="en-US" altLang="zh-CN" sz="2000" dirty="0"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1</a:t>
            </a:r>
            <a:r>
              <a:rPr lang="zh-CN" altLang="en-US" sz="2000" dirty="0"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、任意一条明条纹或者暗条纹所在位置下面的薄膜厚度相等</a:t>
            </a:r>
          </a:p>
          <a:p>
            <a:pPr defTabSz="1219200">
              <a:lnSpc>
                <a:spcPct val="250000"/>
              </a:lnSpc>
              <a:spcBef>
                <a:spcPct val="50000"/>
              </a:spcBef>
              <a:defRPr/>
            </a:pPr>
            <a:r>
              <a:rPr lang="en-US" altLang="zh-CN" sz="2000" dirty="0"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2</a:t>
            </a:r>
            <a:r>
              <a:rPr lang="zh-CN" altLang="en-US" sz="2000" dirty="0"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、任意相邻明条纹或暗条纹所对应的薄膜厚度差恒定</a:t>
            </a:r>
          </a:p>
        </p:txBody>
      </p:sp>
      <p:sp>
        <p:nvSpPr>
          <p:cNvPr id="35877" name="Text Box 4"/>
          <p:cNvSpPr txBox="1"/>
          <p:nvPr/>
        </p:nvSpPr>
        <p:spPr>
          <a:xfrm>
            <a:off x="660400" y="1289285"/>
            <a:ext cx="4275667" cy="46166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defTabSz="1219200">
              <a:spcBef>
                <a:spcPct val="50000"/>
              </a:spcBef>
            </a:pPr>
            <a:r>
              <a:rPr lang="en-US" altLang="zh-CN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(1)</a:t>
            </a:r>
            <a:r>
              <a:rPr lang="zh-CN" altLang="en-US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干涉法检查平面 </a:t>
            </a:r>
          </a:p>
        </p:txBody>
      </p:sp>
      <p:sp>
        <p:nvSpPr>
          <p:cNvPr id="39" name="文本框 38"/>
          <p:cNvSpPr txBox="1"/>
          <p:nvPr/>
        </p:nvSpPr>
        <p:spPr>
          <a:xfrm>
            <a:off x="1344385" y="485216"/>
            <a:ext cx="42883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3200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二、薄膜干涉中的色散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5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67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5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7656" grpId="0"/>
      <p:bldP spid="3587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1235" name="Picture 3" descr="15-15"/>
          <p:cNvPicPr>
            <a:picLocks noChangeAspect="1"/>
          </p:cNvPicPr>
          <p:nvPr/>
        </p:nvPicPr>
        <p:blipFill>
          <a:blip r:embed="rId3">
            <a:lum bright="1999" contrast="4000"/>
          </a:blip>
          <a:stretch>
            <a:fillRect/>
          </a:stretch>
        </p:blipFill>
        <p:spPr>
          <a:xfrm>
            <a:off x="2353945" y="2122843"/>
            <a:ext cx="7484111" cy="38661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435" name="Text Box 4"/>
          <p:cNvSpPr txBox="1"/>
          <p:nvPr/>
        </p:nvSpPr>
        <p:spPr>
          <a:xfrm>
            <a:off x="660400" y="1334690"/>
            <a:ext cx="4917017" cy="46166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defTabSz="1219200">
              <a:spcBef>
                <a:spcPct val="50000"/>
              </a:spcBef>
            </a:pPr>
            <a:r>
              <a:rPr lang="en-US" altLang="zh-CN" sz="2400" kern="0" dirty="0"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(1)</a:t>
            </a:r>
            <a:r>
              <a:rPr lang="zh-CN" altLang="en-US" sz="2400" kern="0" dirty="0"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干涉法检查平面 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344385" y="485216"/>
            <a:ext cx="42883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3200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二、薄膜干涉中的色散</a:t>
            </a: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51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3"/>
          <p:cNvSpPr>
            <a:spLocks noGrp="1"/>
          </p:cNvSpPr>
          <p:nvPr>
            <p:ph type="body" sz="half" idx="4294967295"/>
          </p:nvPr>
        </p:nvSpPr>
        <p:spPr>
          <a:xfrm>
            <a:off x="660400" y="1353043"/>
            <a:ext cx="1852613" cy="617538"/>
          </a:xfrm>
          <a:noFill/>
          <a:ln>
            <a:noFill/>
          </a:ln>
        </p:spPr>
        <p:txBody>
          <a:bodyPr anchor="t">
            <a:normAutofit/>
          </a:bodyPr>
          <a:lstStyle/>
          <a:p>
            <a:pPr eaLnBrk="1" hangingPunct="1">
              <a:buClr>
                <a:schemeClr val="accent1"/>
              </a:buClr>
              <a:buSzPct val="50000"/>
              <a:buFont typeface="Arial" panose="020B0604020202020204" pitchFamily="34" charset="0"/>
              <a:buNone/>
            </a:pPr>
            <a:r>
              <a:rPr lang="en-US" altLang="zh-CN" sz="2400" dirty="0"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(2)</a:t>
            </a:r>
            <a:r>
              <a:rPr lang="zh-CN" altLang="en-US" sz="2400" dirty="0"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增透膜</a:t>
            </a:r>
          </a:p>
        </p:txBody>
      </p:sp>
      <p:graphicFrame>
        <p:nvGraphicFramePr>
          <p:cNvPr id="371732" name="Object 2"/>
          <p:cNvGraphicFramePr>
            <a:graphicFrameLocks noGrp="1"/>
          </p:cNvGraphicFramePr>
          <p:nvPr>
            <p:ph sz="quarter" idx="4294967295"/>
          </p:nvPr>
        </p:nvGraphicFramePr>
        <p:xfrm>
          <a:off x="7944689" y="2501022"/>
          <a:ext cx="1630362" cy="709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495300" imgH="215900" progId="Equation.3">
                  <p:embed/>
                </p:oleObj>
              </mc:Choice>
              <mc:Fallback>
                <p:oleObj r:id="rId3" imgW="495300" imgH="215900" progId="Equation.3">
                  <p:embed/>
                  <p:pic>
                    <p:nvPicPr>
                      <p:cNvPr id="0" name="Object 2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944689" y="2501022"/>
                        <a:ext cx="1630362" cy="70961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4"/>
          <p:cNvGrpSpPr/>
          <p:nvPr/>
        </p:nvGrpSpPr>
        <p:grpSpPr>
          <a:xfrm>
            <a:off x="2649836" y="1472863"/>
            <a:ext cx="988155" cy="532083"/>
            <a:chOff x="2400" y="336"/>
            <a:chExt cx="624" cy="336"/>
          </a:xfrm>
        </p:grpSpPr>
        <p:sp>
          <p:nvSpPr>
            <p:cNvPr id="39941" name="Line 5"/>
            <p:cNvSpPr/>
            <p:nvPr/>
          </p:nvSpPr>
          <p:spPr>
            <a:xfrm>
              <a:off x="2400" y="528"/>
              <a:ext cx="240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9942" name="Line 6"/>
            <p:cNvSpPr/>
            <p:nvPr/>
          </p:nvSpPr>
          <p:spPr>
            <a:xfrm flipH="1">
              <a:off x="2736" y="528"/>
              <a:ext cx="288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9943" name="Line 7"/>
            <p:cNvSpPr/>
            <p:nvPr/>
          </p:nvSpPr>
          <p:spPr>
            <a:xfrm>
              <a:off x="2640" y="336"/>
              <a:ext cx="0" cy="336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9944" name="Line 8"/>
            <p:cNvSpPr/>
            <p:nvPr/>
          </p:nvSpPr>
          <p:spPr>
            <a:xfrm>
              <a:off x="2736" y="336"/>
              <a:ext cx="0" cy="336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9945" name="Rectangle 10"/>
          <p:cNvSpPr/>
          <p:nvPr/>
        </p:nvSpPr>
        <p:spPr>
          <a:xfrm>
            <a:off x="1927723" y="2004946"/>
            <a:ext cx="1043579" cy="4416605"/>
          </a:xfrm>
          <a:prstGeom prst="rect">
            <a:avLst/>
          </a:prstGeom>
          <a:solidFill>
            <a:srgbClr val="99CCFF">
              <a:alpha val="65881"/>
            </a:srgbClr>
          </a:solidFill>
          <a:ln w="9525">
            <a:noFill/>
          </a:ln>
        </p:spPr>
        <p:txBody>
          <a:bodyPr wrap="none" anchor="ctr"/>
          <a:lstStyle/>
          <a:p>
            <a:pPr defTabSz="1219200"/>
            <a:endParaRPr lang="zh-CN" altLang="en-US" sz="135" kern="0" dirty="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71723" name="Rectangle 11"/>
          <p:cNvSpPr/>
          <p:nvPr/>
        </p:nvSpPr>
        <p:spPr>
          <a:xfrm>
            <a:off x="2971301" y="2004946"/>
            <a:ext cx="152024" cy="4416605"/>
          </a:xfrm>
          <a:prstGeom prst="rect">
            <a:avLst/>
          </a:prstGeom>
          <a:solidFill>
            <a:schemeClr val="accent2">
              <a:alpha val="65881"/>
            </a:schemeClr>
          </a:solidFill>
          <a:ln w="9525" cap="flat" cmpd="sng">
            <a:solidFill>
              <a:srgbClr val="FFCC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defTabSz="1219200"/>
            <a:endParaRPr lang="zh-CN" altLang="en-US" sz="135" kern="0" dirty="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3" name="Group 12"/>
          <p:cNvGrpSpPr/>
          <p:nvPr/>
        </p:nvGrpSpPr>
        <p:grpSpPr>
          <a:xfrm>
            <a:off x="3069484" y="5140434"/>
            <a:ext cx="2432379" cy="842465"/>
            <a:chOff x="2688" y="3312"/>
            <a:chExt cx="1536" cy="532"/>
          </a:xfrm>
        </p:grpSpPr>
        <p:sp>
          <p:nvSpPr>
            <p:cNvPr id="39948" name="Line 13"/>
            <p:cNvSpPr/>
            <p:nvPr/>
          </p:nvSpPr>
          <p:spPr>
            <a:xfrm flipH="1" flipV="1">
              <a:off x="2688" y="3312"/>
              <a:ext cx="576" cy="288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/>
            <a:lstStyle/>
            <a:p>
              <a:endParaRPr lang="zh-CN" altLang="en-US" sz="160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9949" name="Text Box 14"/>
            <p:cNvSpPr txBox="1"/>
            <p:nvPr/>
          </p:nvSpPr>
          <p:spPr>
            <a:xfrm>
              <a:off x="3312" y="3552"/>
              <a:ext cx="912" cy="292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defTabSz="1219200">
                <a:spcBef>
                  <a:spcPct val="50000"/>
                </a:spcBef>
              </a:pPr>
              <a:r>
                <a:rPr lang="zh-CN" altLang="en-US" sz="2400" kern="0" dirty="0"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增透膜</a:t>
              </a:r>
            </a:p>
          </p:txBody>
        </p:sp>
      </p:grpSp>
      <p:sp>
        <p:nvSpPr>
          <p:cNvPr id="371727" name="Text Box 15"/>
          <p:cNvSpPr txBox="1"/>
          <p:nvPr/>
        </p:nvSpPr>
        <p:spPr>
          <a:xfrm>
            <a:off x="5293220" y="1543953"/>
            <a:ext cx="6225680" cy="83099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defTabSz="1219200"/>
            <a:r>
              <a:rPr lang="zh-CN" altLang="en-US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    </a:t>
            </a:r>
            <a:r>
              <a:rPr lang="zh-CN" altLang="en-US" sz="2400" kern="0" dirty="0"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设增透膜的折射率为</a:t>
            </a:r>
            <a:r>
              <a:rPr lang="en-US" altLang="zh-CN" sz="2400" i="1" kern="0" dirty="0"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n</a:t>
            </a:r>
            <a:r>
              <a:rPr lang="zh-CN" altLang="en-US" sz="2400" kern="0" dirty="0"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，光在真空中的波长为</a:t>
            </a:r>
            <a:r>
              <a:rPr lang="en-US" altLang="zh-CN" sz="2400" i="1" kern="0" dirty="0"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λ</a:t>
            </a:r>
            <a:r>
              <a:rPr lang="en-US" altLang="zh-CN" sz="2400" kern="0" baseline="-25000" dirty="0"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1</a:t>
            </a:r>
            <a:r>
              <a:rPr lang="zh-CN" altLang="en-US" sz="2400" kern="0" dirty="0"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，在介质中的波长为</a:t>
            </a:r>
            <a:r>
              <a:rPr lang="en-US" altLang="zh-CN" sz="2400" i="1" kern="0" dirty="0"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λ</a:t>
            </a:r>
            <a:r>
              <a:rPr lang="en-US" altLang="zh-CN" sz="2400" kern="0" baseline="-25000" dirty="0"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2</a:t>
            </a:r>
          </a:p>
        </p:txBody>
      </p:sp>
      <p:sp>
        <p:nvSpPr>
          <p:cNvPr id="371731" name="Text Box 19"/>
          <p:cNvSpPr txBox="1"/>
          <p:nvPr/>
        </p:nvSpPr>
        <p:spPr>
          <a:xfrm>
            <a:off x="6453517" y="2729753"/>
            <a:ext cx="1107996" cy="46166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defTabSz="1219200"/>
            <a:r>
              <a:rPr lang="zh-CN" altLang="en-US" sz="2400" kern="0" dirty="0">
                <a:solidFill>
                  <a:srgbClr val="9933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真空中</a:t>
            </a:r>
          </a:p>
        </p:txBody>
      </p:sp>
      <p:graphicFrame>
        <p:nvGraphicFramePr>
          <p:cNvPr id="371734" name="Object 3"/>
          <p:cNvGraphicFramePr/>
          <p:nvPr/>
        </p:nvGraphicFramePr>
        <p:xfrm>
          <a:off x="8296844" y="3335339"/>
          <a:ext cx="2167604" cy="6663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5" imgW="508000" imgH="215900" progId="Equation.3">
                  <p:embed/>
                </p:oleObj>
              </mc:Choice>
              <mc:Fallback>
                <p:oleObj r:id="rId5" imgW="508000" imgH="215900" progId="Equation.3">
                  <p:embed/>
                  <p:pic>
                    <p:nvPicPr>
                      <p:cNvPr id="0" name="Object 3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296844" y="3335339"/>
                        <a:ext cx="2167604" cy="666371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1735" name="Rectangle 23"/>
          <p:cNvSpPr/>
          <p:nvPr/>
        </p:nvSpPr>
        <p:spPr>
          <a:xfrm>
            <a:off x="6337162" y="3397816"/>
            <a:ext cx="1415772" cy="46166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defTabSz="1219200"/>
            <a:r>
              <a:rPr lang="zh-CN" altLang="en-US" sz="2400" kern="0" dirty="0">
                <a:solidFill>
                  <a:srgbClr val="9933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增透膜中</a:t>
            </a:r>
          </a:p>
        </p:txBody>
      </p:sp>
      <p:grpSp>
        <p:nvGrpSpPr>
          <p:cNvPr id="4" name="Group 26"/>
          <p:cNvGrpSpPr/>
          <p:nvPr/>
        </p:nvGrpSpPr>
        <p:grpSpPr>
          <a:xfrm>
            <a:off x="6220590" y="4027152"/>
            <a:ext cx="2204343" cy="1239944"/>
            <a:chOff x="3388" y="2937"/>
            <a:chExt cx="1392" cy="783"/>
          </a:xfrm>
        </p:grpSpPr>
        <p:graphicFrame>
          <p:nvGraphicFramePr>
            <p:cNvPr id="39955" name="Object 7"/>
            <p:cNvGraphicFramePr/>
            <p:nvPr/>
          </p:nvGraphicFramePr>
          <p:xfrm>
            <a:off x="3734" y="2937"/>
            <a:ext cx="733" cy="78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7" imgW="368300" imgH="393700" progId="Equation.3">
                    <p:embed/>
                  </p:oleObj>
                </mc:Choice>
                <mc:Fallback>
                  <p:oleObj r:id="rId7" imgW="368300" imgH="393700" progId="Equation.3">
                    <p:embed/>
                    <p:pic>
                      <p:nvPicPr>
                        <p:cNvPr id="0" name="Object 7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3734" y="2937"/>
                          <a:ext cx="733" cy="783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9956" name="Text Box 24"/>
            <p:cNvSpPr txBox="1"/>
            <p:nvPr/>
          </p:nvSpPr>
          <p:spPr>
            <a:xfrm>
              <a:off x="3388" y="3148"/>
              <a:ext cx="311" cy="29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pPr defTabSz="1219200"/>
              <a:r>
                <a:rPr lang="zh-CN" altLang="en-US" sz="2400" kern="0" dirty="0">
                  <a:solidFill>
                    <a:srgbClr val="9933FF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由</a:t>
              </a:r>
            </a:p>
          </p:txBody>
        </p:sp>
        <p:sp>
          <p:nvSpPr>
            <p:cNvPr id="39957" name="Text Box 25"/>
            <p:cNvSpPr txBox="1"/>
            <p:nvPr/>
          </p:nvSpPr>
          <p:spPr>
            <a:xfrm>
              <a:off x="4469" y="3171"/>
              <a:ext cx="311" cy="29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pPr defTabSz="1219200"/>
              <a:r>
                <a:rPr lang="zh-CN" altLang="en-US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得</a:t>
              </a:r>
            </a:p>
          </p:txBody>
        </p:sp>
      </p:grpSp>
      <p:graphicFrame>
        <p:nvGraphicFramePr>
          <p:cNvPr id="371739" name="Object 4"/>
          <p:cNvGraphicFramePr/>
          <p:nvPr/>
        </p:nvGraphicFramePr>
        <p:xfrm>
          <a:off x="8515201" y="4105223"/>
          <a:ext cx="2210679" cy="11091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9" imgW="862965" imgH="431800" progId="Equation.3">
                  <p:embed/>
                </p:oleObj>
              </mc:Choice>
              <mc:Fallback>
                <p:oleObj r:id="rId9" imgW="862965" imgH="431800" progId="Equation.3">
                  <p:embed/>
                  <p:pic>
                    <p:nvPicPr>
                      <p:cNvPr id="0" name="Object 4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8515201" y="4105223"/>
                        <a:ext cx="2210679" cy="110914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1740" name="Object 5"/>
          <p:cNvGraphicFramePr/>
          <p:nvPr/>
        </p:nvGraphicFramePr>
        <p:xfrm>
          <a:off x="8056332" y="5368469"/>
          <a:ext cx="1116741" cy="8874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1" imgW="495300" imgH="393700" progId="Equation.3">
                  <p:embed/>
                </p:oleObj>
              </mc:Choice>
              <mc:Fallback>
                <p:oleObj r:id="rId11" imgW="495300" imgH="393700" progId="Equation.3">
                  <p:embed/>
                  <p:pic>
                    <p:nvPicPr>
                      <p:cNvPr id="0" name="Object 5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8056332" y="5368469"/>
                        <a:ext cx="1116741" cy="887439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Group 40"/>
          <p:cNvGrpSpPr/>
          <p:nvPr/>
        </p:nvGrpSpPr>
        <p:grpSpPr>
          <a:xfrm>
            <a:off x="3139162" y="2196558"/>
            <a:ext cx="1415722" cy="1388800"/>
            <a:chOff x="1320" y="1246"/>
            <a:chExt cx="894" cy="877"/>
          </a:xfrm>
        </p:grpSpPr>
        <p:sp>
          <p:nvSpPr>
            <p:cNvPr id="39961" name="Text Box 38"/>
            <p:cNvSpPr txBox="1"/>
            <p:nvPr/>
          </p:nvSpPr>
          <p:spPr>
            <a:xfrm>
              <a:off x="1320" y="1246"/>
              <a:ext cx="894" cy="29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pPr defTabSz="1219200"/>
              <a:r>
                <a:rPr lang="zh-CN" altLang="en-US" sz="2400" kern="0" dirty="0"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薄膜厚度</a:t>
              </a:r>
            </a:p>
          </p:txBody>
        </p:sp>
        <p:graphicFrame>
          <p:nvGraphicFramePr>
            <p:cNvPr id="39962" name="Object 6"/>
            <p:cNvGraphicFramePr/>
            <p:nvPr/>
          </p:nvGraphicFramePr>
          <p:xfrm>
            <a:off x="1396" y="1507"/>
            <a:ext cx="715" cy="61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13" imgW="457200" imgH="393700" progId="Equation.3">
                    <p:embed/>
                  </p:oleObj>
                </mc:Choice>
                <mc:Fallback>
                  <p:oleObj r:id="rId13" imgW="457200" imgH="393700" progId="Equation.3">
                    <p:embed/>
                    <p:pic>
                      <p:nvPicPr>
                        <p:cNvPr id="0" name="Object 6"/>
                        <p:cNvPicPr/>
                        <p:nvPr/>
                      </p:nvPicPr>
                      <p:blipFill>
                        <a:blip r:embed="rId14"/>
                        <a:stretch>
                          <a:fillRect/>
                        </a:stretch>
                      </p:blipFill>
                      <p:spPr>
                        <a:xfrm>
                          <a:off x="1396" y="1507"/>
                          <a:ext cx="715" cy="616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7" name="文本框 26"/>
          <p:cNvSpPr txBox="1"/>
          <p:nvPr/>
        </p:nvSpPr>
        <p:spPr>
          <a:xfrm>
            <a:off x="1344385" y="485216"/>
            <a:ext cx="42883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3200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二、薄膜干涉中的色散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1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1723" grpId="0" bldLvl="0" animBg="1"/>
      <p:bldP spid="371727" grpId="0"/>
      <p:bldP spid="371731" grpId="0"/>
      <p:bldP spid="37173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3"/>
          <p:cNvSpPr>
            <a:spLocks noGrp="1"/>
          </p:cNvSpPr>
          <p:nvPr>
            <p:ph idx="4294967295"/>
          </p:nvPr>
        </p:nvSpPr>
        <p:spPr>
          <a:xfrm>
            <a:off x="645664" y="1391179"/>
            <a:ext cx="3194050" cy="747713"/>
          </a:xfrm>
          <a:noFill/>
          <a:ln>
            <a:noFill/>
          </a:ln>
        </p:spPr>
        <p:txBody>
          <a:bodyPr anchor="t">
            <a:norm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400" dirty="0"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(3)</a:t>
            </a:r>
            <a:r>
              <a:rPr lang="zh-CN" altLang="en-US" sz="2400" dirty="0"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高反射膜</a:t>
            </a:r>
          </a:p>
        </p:txBody>
      </p:sp>
      <p:grpSp>
        <p:nvGrpSpPr>
          <p:cNvPr id="2" name="Group 16"/>
          <p:cNvGrpSpPr/>
          <p:nvPr/>
        </p:nvGrpSpPr>
        <p:grpSpPr>
          <a:xfrm>
            <a:off x="5322356" y="1302631"/>
            <a:ext cx="788623" cy="462405"/>
            <a:chOff x="2400" y="336"/>
            <a:chExt cx="624" cy="336"/>
          </a:xfrm>
        </p:grpSpPr>
        <p:sp>
          <p:nvSpPr>
            <p:cNvPr id="41988" name="Line 17"/>
            <p:cNvSpPr/>
            <p:nvPr/>
          </p:nvSpPr>
          <p:spPr>
            <a:xfrm>
              <a:off x="2400" y="528"/>
              <a:ext cx="240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1989" name="Line 18"/>
            <p:cNvSpPr/>
            <p:nvPr/>
          </p:nvSpPr>
          <p:spPr>
            <a:xfrm flipH="1">
              <a:off x="2736" y="528"/>
              <a:ext cx="288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1990" name="Line 19"/>
            <p:cNvSpPr/>
            <p:nvPr/>
          </p:nvSpPr>
          <p:spPr>
            <a:xfrm>
              <a:off x="2640" y="336"/>
              <a:ext cx="0" cy="336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1991" name="Line 20"/>
            <p:cNvSpPr/>
            <p:nvPr/>
          </p:nvSpPr>
          <p:spPr>
            <a:xfrm>
              <a:off x="2736" y="336"/>
              <a:ext cx="0" cy="336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41992" name="Rectangle 21"/>
          <p:cNvSpPr/>
          <p:nvPr/>
        </p:nvSpPr>
        <p:spPr>
          <a:xfrm>
            <a:off x="4662003" y="1765037"/>
            <a:ext cx="970735" cy="4269332"/>
          </a:xfrm>
          <a:prstGeom prst="rect">
            <a:avLst/>
          </a:prstGeom>
          <a:solidFill>
            <a:srgbClr val="99CCFF">
              <a:alpha val="65881"/>
            </a:srgbClr>
          </a:solidFill>
          <a:ln w="9525">
            <a:noFill/>
          </a:ln>
        </p:spPr>
        <p:txBody>
          <a:bodyPr wrap="none" anchor="ctr"/>
          <a:lstStyle/>
          <a:p>
            <a:pPr defTabSz="1219200"/>
            <a:endParaRPr lang="zh-CN" altLang="en-US" sz="135" kern="0" dirty="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72758" name="Rectangle 22"/>
          <p:cNvSpPr/>
          <p:nvPr/>
        </p:nvSpPr>
        <p:spPr>
          <a:xfrm>
            <a:off x="5588397" y="1765037"/>
            <a:ext cx="196364" cy="4269332"/>
          </a:xfrm>
          <a:prstGeom prst="rect">
            <a:avLst/>
          </a:prstGeom>
          <a:solidFill>
            <a:schemeClr val="accent2">
              <a:alpha val="65881"/>
            </a:schemeClr>
          </a:solidFill>
          <a:ln w="9525" cap="flat" cmpd="sng">
            <a:solidFill>
              <a:srgbClr val="FFCC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defTabSz="1219200"/>
            <a:endParaRPr lang="zh-CN" altLang="en-US" sz="135" kern="0" dirty="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3" name="Group 23"/>
          <p:cNvGrpSpPr/>
          <p:nvPr/>
        </p:nvGrpSpPr>
        <p:grpSpPr>
          <a:xfrm>
            <a:off x="5730920" y="5187157"/>
            <a:ext cx="2809271" cy="470324"/>
            <a:chOff x="2688" y="3312"/>
            <a:chExt cx="1774" cy="297"/>
          </a:xfrm>
        </p:grpSpPr>
        <p:sp>
          <p:nvSpPr>
            <p:cNvPr id="41995" name="Line 24"/>
            <p:cNvSpPr/>
            <p:nvPr/>
          </p:nvSpPr>
          <p:spPr>
            <a:xfrm flipH="1" flipV="1">
              <a:off x="2688" y="3312"/>
              <a:ext cx="720" cy="179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/>
            <a:lstStyle/>
            <a:p>
              <a:endParaRPr lang="zh-CN" altLang="en-US" sz="160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1996" name="Text Box 25"/>
            <p:cNvSpPr txBox="1"/>
            <p:nvPr/>
          </p:nvSpPr>
          <p:spPr>
            <a:xfrm>
              <a:off x="3363" y="3356"/>
              <a:ext cx="1099" cy="25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 defTabSz="1219200">
                <a:spcBef>
                  <a:spcPct val="50000"/>
                </a:spcBef>
              </a:pPr>
              <a:r>
                <a:rPr lang="zh-CN" altLang="en-US" sz="2000" kern="0" dirty="0"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高反射膜</a:t>
              </a:r>
            </a:p>
          </p:txBody>
        </p:sp>
      </p:grpSp>
      <p:grpSp>
        <p:nvGrpSpPr>
          <p:cNvPr id="4" name="Group 29"/>
          <p:cNvGrpSpPr/>
          <p:nvPr/>
        </p:nvGrpSpPr>
        <p:grpSpPr>
          <a:xfrm>
            <a:off x="6301005" y="1484743"/>
            <a:ext cx="1210227" cy="1206688"/>
            <a:chOff x="2444" y="1198"/>
            <a:chExt cx="957" cy="877"/>
          </a:xfrm>
        </p:grpSpPr>
        <p:sp>
          <p:nvSpPr>
            <p:cNvPr id="41998" name="Text Box 27"/>
            <p:cNvSpPr txBox="1"/>
            <p:nvPr/>
          </p:nvSpPr>
          <p:spPr>
            <a:xfrm>
              <a:off x="2444" y="1198"/>
              <a:ext cx="957" cy="29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pPr defTabSz="1219200"/>
              <a:r>
                <a:rPr lang="zh-CN" altLang="en-US" sz="2000" kern="0" dirty="0"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薄膜厚度</a:t>
              </a:r>
            </a:p>
          </p:txBody>
        </p:sp>
        <p:graphicFrame>
          <p:nvGraphicFramePr>
            <p:cNvPr id="41999" name="Object 2"/>
            <p:cNvGraphicFramePr/>
            <p:nvPr/>
          </p:nvGraphicFramePr>
          <p:xfrm>
            <a:off x="2520" y="1459"/>
            <a:ext cx="715" cy="61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3" imgW="457200" imgH="393700" progId="Equation.3">
                    <p:embed/>
                  </p:oleObj>
                </mc:Choice>
                <mc:Fallback>
                  <p:oleObj r:id="rId3" imgW="457200" imgH="393700" progId="Equation.3">
                    <p:embed/>
                    <p:pic>
                      <p:nvPicPr>
                        <p:cNvPr id="0" name="Object 2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2520" y="1459"/>
                          <a:ext cx="715" cy="616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6" name="文本框 15"/>
          <p:cNvSpPr txBox="1"/>
          <p:nvPr/>
        </p:nvSpPr>
        <p:spPr>
          <a:xfrm>
            <a:off x="1344385" y="485216"/>
            <a:ext cx="42883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3200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二、薄膜干涉中的色散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2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2758" grpId="0" bldLvl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图片 3" descr="1511235R523.jpg"/>
          <p:cNvPicPr>
            <a:picLocks noChangeAspect="1"/>
          </p:cNvPicPr>
          <p:nvPr/>
        </p:nvPicPr>
        <p:blipFill>
          <a:blip r:embed="rId3"/>
          <a:srcRect b="11765"/>
          <a:stretch>
            <a:fillRect/>
          </a:stretch>
        </p:blipFill>
        <p:spPr>
          <a:xfrm>
            <a:off x="3078193" y="1839706"/>
            <a:ext cx="6691829" cy="444572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文本框 5"/>
          <p:cNvSpPr txBox="1"/>
          <p:nvPr/>
        </p:nvSpPr>
        <p:spPr>
          <a:xfrm>
            <a:off x="1344385" y="485216"/>
            <a:ext cx="34676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3200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三、折射时的色散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视频资源颜色.wmv">
            <a:hlinkClick r:id="" action="ppaction://media"/>
          </p:cNvPr>
          <p:cNvPicPr>
            <a:picLocks noRot="1"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880108" y="1309502"/>
            <a:ext cx="6431784" cy="482459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文本框 4"/>
          <p:cNvSpPr txBox="1"/>
          <p:nvPr/>
        </p:nvSpPr>
        <p:spPr>
          <a:xfrm>
            <a:off x="1344385" y="485216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3200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光的颜色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53"/>
          <p:cNvPicPr>
            <a:picLocks noChangeAspect="1"/>
          </p:cNvPicPr>
          <p:nvPr/>
        </p:nvPicPr>
        <p:blipFill>
          <a:blip r:embed="rId3"/>
          <a:srcRect l="4762" t="18933" r="16667" b="14799"/>
          <a:stretch>
            <a:fillRect/>
          </a:stretch>
        </p:blipFill>
        <p:spPr>
          <a:xfrm>
            <a:off x="6351566" y="1843314"/>
            <a:ext cx="4392231" cy="369590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8130" name="TextBox 2"/>
          <p:cNvSpPr txBox="1"/>
          <p:nvPr/>
        </p:nvSpPr>
        <p:spPr>
          <a:xfrm>
            <a:off x="763345" y="1875083"/>
            <a:ext cx="5376198" cy="3170099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defTabSz="1219200">
              <a:lnSpc>
                <a:spcPct val="250000"/>
              </a:lnSpc>
            </a:pPr>
            <a:r>
              <a:rPr lang="en-US" altLang="zh-CN" sz="2000" kern="0" dirty="0"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(1)</a:t>
            </a:r>
            <a:r>
              <a:rPr lang="zh-CN" altLang="en-US" sz="2000" kern="0" dirty="0"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、白光经过棱镜发生色散</a:t>
            </a:r>
            <a:endParaRPr lang="en-US" altLang="zh-CN" sz="2000" kern="0" dirty="0"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charset="0"/>
              <a:sym typeface="Arial" panose="020B0604020202020204" pitchFamily="34" charset="0"/>
            </a:endParaRPr>
          </a:p>
          <a:p>
            <a:pPr defTabSz="1219200">
              <a:lnSpc>
                <a:spcPct val="250000"/>
              </a:lnSpc>
            </a:pPr>
            <a:r>
              <a:rPr lang="en-US" altLang="zh-CN" sz="2000" kern="0" dirty="0"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(2)</a:t>
            </a:r>
            <a:r>
              <a:rPr lang="zh-CN" altLang="en-US" sz="2000" kern="0" dirty="0"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、紫光偏折程度最大，红光偏折最程度最小</a:t>
            </a:r>
            <a:endParaRPr lang="en-US" altLang="zh-CN" sz="2000" kern="0" dirty="0"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charset="0"/>
              <a:sym typeface="Arial" panose="020B0604020202020204" pitchFamily="34" charset="0"/>
            </a:endParaRPr>
          </a:p>
          <a:p>
            <a:pPr defTabSz="1219200">
              <a:lnSpc>
                <a:spcPct val="250000"/>
              </a:lnSpc>
            </a:pPr>
            <a:r>
              <a:rPr lang="en-US" altLang="zh-CN" sz="2000" kern="0" dirty="0"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(3)</a:t>
            </a:r>
            <a:r>
              <a:rPr lang="zh-CN" altLang="en-US" sz="2000" kern="0" dirty="0"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、出射光与入射光相比</a:t>
            </a:r>
            <a:r>
              <a:rPr lang="en-US" altLang="zh-CN" sz="2000" kern="0" dirty="0"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, </a:t>
            </a:r>
            <a:r>
              <a:rPr lang="zh-CN" altLang="en-US" sz="2000" kern="0" dirty="0"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明显向棱镜的底边偏折</a:t>
            </a:r>
            <a:r>
              <a:rPr lang="en-US" altLang="zh-CN" sz="2000" kern="0" dirty="0"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.</a:t>
            </a:r>
          </a:p>
        </p:txBody>
      </p:sp>
      <p:sp>
        <p:nvSpPr>
          <p:cNvPr id="48132" name="TextBox 4"/>
          <p:cNvSpPr txBox="1"/>
          <p:nvPr/>
        </p:nvSpPr>
        <p:spPr>
          <a:xfrm>
            <a:off x="660400" y="1351863"/>
            <a:ext cx="2921707" cy="46166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defTabSz="1219200"/>
            <a:r>
              <a:rPr lang="en-US" altLang="zh-CN" sz="2400" kern="0" dirty="0"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2</a:t>
            </a:r>
            <a:r>
              <a:rPr lang="zh-CN" altLang="en-US" sz="2400" kern="0" dirty="0"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、实验现象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344385" y="485216"/>
            <a:ext cx="34676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3200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三、折射时的色散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8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31800" y="349250"/>
            <a:ext cx="11328400" cy="6159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22400" y="2078962"/>
            <a:ext cx="9347200" cy="3371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感谢您下载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平台上提供的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作品，为了您和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以及原创作者的利益，请勿复制、传播、销售，否则将承担法律责任！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将对作品进行维权，按照传播下载次数进行十倍的索取赔偿！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1.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在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出售的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模板是免版税类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(RF: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Royalty-Free)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正版受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中国人民共和国著作法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世界版权公约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的保护，作品的所有权、版权和著作权归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所有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您下载的是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模板素材的使用权。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2.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不得将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素材，本身用于再出售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或者出租、出借、转让、分销、发布或者作为礼物供他人使用，不得转授权、出卖、转让本协议或者本协议中的权利。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182930" y="1025730"/>
            <a:ext cx="1871025" cy="6773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版权声明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5816600" y="1852612"/>
            <a:ext cx="558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3000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ext Box 2"/>
          <p:cNvSpPr txBox="1"/>
          <p:nvPr/>
        </p:nvSpPr>
        <p:spPr>
          <a:xfrm>
            <a:off x="660400" y="1439823"/>
            <a:ext cx="4795081" cy="463612"/>
          </a:xfrm>
          <a:prstGeom prst="rect">
            <a:avLst/>
          </a:prstGeom>
          <a:noFill/>
          <a:ln w="38100">
            <a:noFill/>
          </a:ln>
        </p:spPr>
        <p:txBody>
          <a:bodyPr lIns="89777" tIns="46684" rIns="89777" bIns="46684" anchor="t">
            <a:spAutoFit/>
          </a:bodyPr>
          <a:lstStyle/>
          <a:p>
            <a:pPr defTabSz="1219200">
              <a:spcBef>
                <a:spcPct val="50000"/>
              </a:spcBef>
            </a:pPr>
            <a:r>
              <a:rPr lang="en-US" altLang="zh-CN" sz="2400" kern="0" dirty="0"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3</a:t>
            </a:r>
            <a:r>
              <a:rPr lang="zh-CN" altLang="en-US" sz="2400" kern="0" dirty="0"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、色散的产生的原因</a:t>
            </a:r>
          </a:p>
        </p:txBody>
      </p:sp>
      <p:pic>
        <p:nvPicPr>
          <p:cNvPr id="50178" name="Picture 3" descr="光的散射"/>
          <p:cNvPicPr>
            <a:picLocks noChangeAspect="1"/>
          </p:cNvPicPr>
          <p:nvPr/>
        </p:nvPicPr>
        <p:blipFill>
          <a:blip r:embed="rId3"/>
          <a:srcRect l="4370" t="3546" b="9535"/>
          <a:stretch>
            <a:fillRect/>
          </a:stretch>
        </p:blipFill>
        <p:spPr>
          <a:xfrm>
            <a:off x="6731014" y="3523245"/>
            <a:ext cx="3715760" cy="2531025"/>
          </a:xfrm>
          <a:prstGeom prst="rect">
            <a:avLst/>
          </a:prstGeom>
          <a:noFill/>
          <a:ln w="38100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50179" name="Rectangle 4"/>
          <p:cNvSpPr/>
          <p:nvPr/>
        </p:nvSpPr>
        <p:spPr>
          <a:xfrm>
            <a:off x="690093" y="2723755"/>
            <a:ext cx="3571659" cy="402056"/>
          </a:xfrm>
          <a:prstGeom prst="rect">
            <a:avLst/>
          </a:prstGeom>
          <a:noFill/>
          <a:ln w="38100">
            <a:noFill/>
          </a:ln>
        </p:spPr>
        <p:txBody>
          <a:bodyPr wrap="none" lIns="89777" tIns="46684" rIns="89777" bIns="46684" anchor="t">
            <a:spAutoFit/>
          </a:bodyPr>
          <a:lstStyle/>
          <a:p>
            <a:pPr defTabSz="1219200">
              <a:spcBef>
                <a:spcPct val="50000"/>
              </a:spcBef>
            </a:pPr>
            <a:r>
              <a:rPr lang="en-US" altLang="zh-CN" sz="2000" kern="0" dirty="0"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(2)</a:t>
            </a:r>
            <a:r>
              <a:rPr lang="zh-CN" altLang="en-US" sz="2000" kern="0" dirty="0"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棱镜对各种色光折射率不同</a:t>
            </a:r>
          </a:p>
        </p:txBody>
      </p:sp>
      <p:sp>
        <p:nvSpPr>
          <p:cNvPr id="50180" name="Text Box 5"/>
          <p:cNvSpPr txBox="1"/>
          <p:nvPr/>
        </p:nvSpPr>
        <p:spPr>
          <a:xfrm>
            <a:off x="660400" y="3316510"/>
            <a:ext cx="7624939" cy="413470"/>
          </a:xfrm>
          <a:prstGeom prst="rect">
            <a:avLst/>
          </a:prstGeom>
          <a:noFill/>
          <a:ln w="38100">
            <a:noFill/>
          </a:ln>
        </p:spPr>
        <p:txBody>
          <a:bodyPr lIns="89777" tIns="46684" rIns="89777" bIns="46684" anchor="t">
            <a:spAutoFit/>
          </a:bodyPr>
          <a:lstStyle/>
          <a:p>
            <a:pPr defTabSz="1219200">
              <a:lnSpc>
                <a:spcPct val="110000"/>
              </a:lnSpc>
              <a:spcBef>
                <a:spcPct val="50000"/>
              </a:spcBef>
            </a:pPr>
            <a:r>
              <a:rPr lang="en-US" altLang="zh-CN" sz="2000" kern="0" dirty="0"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(3)</a:t>
            </a:r>
            <a:r>
              <a:rPr lang="zh-CN" altLang="en-US" sz="2000" kern="0" dirty="0"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各种色光在同一介质中的速度不同</a:t>
            </a:r>
          </a:p>
        </p:txBody>
      </p:sp>
      <p:sp>
        <p:nvSpPr>
          <p:cNvPr id="50181" name="Text Box 6"/>
          <p:cNvSpPr txBox="1"/>
          <p:nvPr/>
        </p:nvSpPr>
        <p:spPr>
          <a:xfrm>
            <a:off x="660400" y="4788758"/>
            <a:ext cx="5014807" cy="520422"/>
          </a:xfrm>
          <a:prstGeom prst="rect">
            <a:avLst/>
          </a:prstGeom>
          <a:noFill/>
          <a:ln w="38100">
            <a:noFill/>
          </a:ln>
        </p:spPr>
        <p:txBody>
          <a:bodyPr wrap="square" lIns="89777" tIns="46684" rIns="89777" bIns="46684" anchor="t">
            <a:spAutoFit/>
          </a:bodyPr>
          <a:lstStyle/>
          <a:p>
            <a:pPr defTabSz="1219200">
              <a:lnSpc>
                <a:spcPct val="110000"/>
              </a:lnSpc>
              <a:spcBef>
                <a:spcPct val="50000"/>
              </a:spcBef>
            </a:pPr>
            <a:r>
              <a:rPr lang="zh-CN" altLang="en-US" sz="2400" b="1" kern="0" dirty="0">
                <a:solidFill>
                  <a:srgbClr val="E519E3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红光</a:t>
            </a:r>
            <a:r>
              <a:rPr lang="zh-CN" altLang="en-US" sz="2400" b="1" kern="0" dirty="0">
                <a:solidFill>
                  <a:srgbClr val="0070C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速度最大</a:t>
            </a:r>
            <a:r>
              <a:rPr lang="en-US" altLang="zh-CN" sz="2400" b="1" kern="0" dirty="0">
                <a:solidFill>
                  <a:srgbClr val="0070C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, </a:t>
            </a:r>
            <a:r>
              <a:rPr lang="zh-CN" altLang="en-US" sz="2400" b="1" kern="0" dirty="0">
                <a:solidFill>
                  <a:srgbClr val="E519E3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紫光</a:t>
            </a:r>
            <a:r>
              <a:rPr lang="zh-CN" altLang="en-US" sz="2400" b="1" kern="0" dirty="0">
                <a:solidFill>
                  <a:srgbClr val="0070C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速度最小</a:t>
            </a:r>
            <a:r>
              <a:rPr lang="en-US" altLang="zh-CN" sz="2400" b="1" kern="0" dirty="0">
                <a:solidFill>
                  <a:srgbClr val="0070C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.</a:t>
            </a:r>
          </a:p>
        </p:txBody>
      </p:sp>
      <p:sp>
        <p:nvSpPr>
          <p:cNvPr id="50182" name="Rectangle 8"/>
          <p:cNvSpPr/>
          <p:nvPr/>
        </p:nvSpPr>
        <p:spPr>
          <a:xfrm>
            <a:off x="660400" y="2118634"/>
            <a:ext cx="4341101" cy="402056"/>
          </a:xfrm>
          <a:prstGeom prst="rect">
            <a:avLst/>
          </a:prstGeom>
          <a:noFill/>
          <a:ln w="38100">
            <a:noFill/>
          </a:ln>
        </p:spPr>
        <p:txBody>
          <a:bodyPr wrap="none" lIns="89777" tIns="46684" rIns="89777" bIns="46684" anchor="t">
            <a:spAutoFit/>
          </a:bodyPr>
          <a:lstStyle/>
          <a:p>
            <a:pPr defTabSz="1219200"/>
            <a:r>
              <a:rPr lang="en-US" altLang="zh-CN" sz="2000" kern="0" dirty="0"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(1)</a:t>
            </a:r>
            <a:r>
              <a:rPr lang="zh-CN" altLang="en-US" sz="2000" kern="0" dirty="0"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白光是由各种单色光组成的复色光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344385" y="485216"/>
            <a:ext cx="34676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3200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三、折射时的色散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0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0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0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0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0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0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7" grpId="0"/>
      <p:bldP spid="50179" grpId="0"/>
      <p:bldP spid="50180" grpId="0"/>
      <p:bldP spid="50181" grpId="0"/>
      <p:bldP spid="5018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占位符 17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52" r="25752"/>
          <a:stretch>
            <a:fillRect/>
          </a:stretch>
        </p:blipFill>
        <p:spPr>
          <a:xfrm>
            <a:off x="822178" y="2111234"/>
            <a:ext cx="2840005" cy="3294408"/>
          </a:xfrm>
        </p:spPr>
      </p:pic>
      <p:pic>
        <p:nvPicPr>
          <p:cNvPr id="20" name="图片占位符 19"/>
          <p:cNvPicPr>
            <a:picLocks noGrp="1" noChangeAspect="1"/>
          </p:cNvPicPr>
          <p:nvPr>
            <p:ph type="pic" sz="quarter" idx="1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60" r="17660"/>
          <a:stretch>
            <a:fillRect/>
          </a:stretch>
        </p:blipFill>
        <p:spPr>
          <a:xfrm>
            <a:off x="4183000" y="3955525"/>
            <a:ext cx="2158217" cy="2503533"/>
          </a:xfrm>
        </p:spPr>
      </p:pic>
      <p:grpSp>
        <p:nvGrpSpPr>
          <p:cNvPr id="21" name="组合 20"/>
          <p:cNvGrpSpPr/>
          <p:nvPr/>
        </p:nvGrpSpPr>
        <p:grpSpPr>
          <a:xfrm>
            <a:off x="5753445" y="1514550"/>
            <a:ext cx="5846818" cy="2440975"/>
            <a:chOff x="6147269" y="2786367"/>
            <a:chExt cx="5112385" cy="2134357"/>
          </a:xfrm>
        </p:grpSpPr>
        <p:grpSp>
          <p:nvGrpSpPr>
            <p:cNvPr id="22" name="组合 21"/>
            <p:cNvGrpSpPr/>
            <p:nvPr/>
          </p:nvGrpSpPr>
          <p:grpSpPr>
            <a:xfrm>
              <a:off x="6147269" y="3331609"/>
              <a:ext cx="5112385" cy="1589115"/>
              <a:chOff x="-4714868" y="2110674"/>
              <a:chExt cx="5112385" cy="1589115"/>
            </a:xfrm>
          </p:grpSpPr>
          <p:sp>
            <p:nvSpPr>
              <p:cNvPr id="24" name="矩形: 圆角 23"/>
              <p:cNvSpPr/>
              <p:nvPr/>
            </p:nvSpPr>
            <p:spPr>
              <a:xfrm>
                <a:off x="-3164875" y="3345066"/>
                <a:ext cx="3562392" cy="354723"/>
              </a:xfrm>
              <a:prstGeom prst="roundRect">
                <a:avLst>
                  <a:gd name="adj" fmla="val 50000"/>
                </a:avLst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 defTabSz="914400">
                  <a:defRPr/>
                </a:pPr>
                <a:r>
                  <a:rPr lang="zh-CN" altLang="en-US">
                    <a:solidFill>
                      <a:prstClr val="white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+mn-ea"/>
                    <a:sym typeface="Arial" panose="020B0604020202020204" pitchFamily="34" charset="0"/>
                  </a:rPr>
                  <a:t>讲解人：</a:t>
                </a:r>
                <a:r>
                  <a:rPr lang="en-US" altLang="zh-CN">
                    <a:solidFill>
                      <a:prstClr val="white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+mn-ea"/>
                    <a:sym typeface="Arial" panose="020B0604020202020204" pitchFamily="34" charset="0"/>
                  </a:rPr>
                  <a:t>xippt  </a:t>
                </a:r>
                <a:r>
                  <a:rPr lang="zh-CN" altLang="en-US">
                    <a:solidFill>
                      <a:prstClr val="white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+mn-ea"/>
                    <a:sym typeface="Arial" panose="020B0604020202020204" pitchFamily="34" charset="0"/>
                  </a:rPr>
                  <a:t>时间：</a:t>
                </a:r>
                <a:r>
                  <a:rPr lang="en-US" altLang="zh-CN">
                    <a:solidFill>
                      <a:prstClr val="white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+mn-ea"/>
                    <a:sym typeface="Arial" panose="020B0604020202020204" pitchFamily="34" charset="0"/>
                  </a:rPr>
                  <a:t>2020.5.25</a:t>
                </a:r>
                <a:endParaRPr lang="en-US" altLang="zh-CN" dirty="0">
                  <a:solidFill>
                    <a:prstClr val="white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grpSp>
            <p:nvGrpSpPr>
              <p:cNvPr id="25" name="组合 24"/>
              <p:cNvGrpSpPr/>
              <p:nvPr/>
            </p:nvGrpSpPr>
            <p:grpSpPr>
              <a:xfrm>
                <a:off x="-4714868" y="2110674"/>
                <a:ext cx="5033250" cy="990997"/>
                <a:chOff x="-4714868" y="2110674"/>
                <a:chExt cx="5033250" cy="990997"/>
              </a:xfrm>
            </p:grpSpPr>
            <p:sp>
              <p:nvSpPr>
                <p:cNvPr id="26" name="文本框 25"/>
                <p:cNvSpPr txBox="1"/>
                <p:nvPr/>
              </p:nvSpPr>
              <p:spPr>
                <a:xfrm>
                  <a:off x="-4714868" y="2808615"/>
                  <a:ext cx="5033249" cy="29305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dist">
                    <a:lnSpc>
                      <a:spcPct val="150000"/>
                    </a:lnSpc>
                  </a:pPr>
                  <a:r>
                    <a:rPr lang="en-US" altLang="zh-CN" sz="120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Arial" panose="020B0604020202020204" pitchFamily="34" charset="0"/>
                      <a:ea typeface="思源黑体 CN Medium" panose="020B0600000000000000" pitchFamily="34" charset="-122"/>
                      <a:cs typeface="+mn-ea"/>
                      <a:sym typeface="Arial" panose="020B0604020202020204" pitchFamily="34" charset="0"/>
                    </a:rPr>
                    <a:t>MENTAL HEALTH COUNSELING PPT</a:t>
                  </a:r>
                </a:p>
              </p:txBody>
            </p:sp>
            <p:cxnSp>
              <p:nvCxnSpPr>
                <p:cNvPr id="27" name="直接连接符 26"/>
                <p:cNvCxnSpPr/>
                <p:nvPr/>
              </p:nvCxnSpPr>
              <p:spPr>
                <a:xfrm>
                  <a:off x="-4634728" y="2789746"/>
                  <a:ext cx="4953109" cy="0"/>
                </a:xfrm>
                <a:prstGeom prst="line">
                  <a:avLst/>
                </a:prstGeom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8" name="文本占位符 19"/>
                <p:cNvSpPr txBox="1"/>
                <p:nvPr/>
              </p:nvSpPr>
              <p:spPr>
                <a:xfrm>
                  <a:off x="-4708756" y="2110674"/>
                  <a:ext cx="5027138" cy="660203"/>
                </a:xfrm>
                <a:prstGeom prst="rect">
                  <a:avLst/>
                </a:prstGeom>
              </p:spPr>
              <p:txBody>
                <a:bodyPr/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lvl="0" indent="0" algn="dist">
                    <a:buNone/>
                    <a:defRPr/>
                  </a:pPr>
                  <a:r>
                    <a:rPr lang="zh-CN" altLang="en-US" sz="4400" b="1" dirty="0">
                      <a:solidFill>
                        <a:srgbClr val="2747A0"/>
                      </a:solidFill>
                      <a:latin typeface="Arial" panose="020B0604020202020204" pitchFamily="34" charset="0"/>
                      <a:ea typeface="思源黑体 CN Medium" panose="020B0600000000000000" pitchFamily="34" charset="-122"/>
                      <a:cs typeface="+mn-ea"/>
                      <a:sym typeface="Arial" panose="020B0604020202020204" pitchFamily="34" charset="0"/>
                    </a:rPr>
                    <a:t>感谢各位的聆听</a:t>
                  </a:r>
                </a:p>
              </p:txBody>
            </p:sp>
          </p:grpSp>
        </p:grpSp>
        <p:sp>
          <p:nvSpPr>
            <p:cNvPr id="23" name="文本占位符 20"/>
            <p:cNvSpPr txBox="1"/>
            <p:nvPr/>
          </p:nvSpPr>
          <p:spPr>
            <a:xfrm>
              <a:off x="6147269" y="2786367"/>
              <a:ext cx="5112385" cy="423545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r">
                <a:buNone/>
                <a:defRPr/>
              </a:pPr>
              <a:r>
                <a:rPr lang="zh-CN" altLang="en-US" dirty="0">
                  <a:solidFill>
                    <a:prstClr val="black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+mn-ea"/>
                  <a:sym typeface="Arial" panose="020B0604020202020204" pitchFamily="34" charset="0"/>
                </a:rPr>
                <a:t>第十三章  光</a:t>
              </a:r>
            </a:p>
          </p:txBody>
        </p:sp>
      </p:grpSp>
      <p:sp>
        <p:nvSpPr>
          <p:cNvPr id="29" name="矩形 28"/>
          <p:cNvSpPr/>
          <p:nvPr/>
        </p:nvSpPr>
        <p:spPr>
          <a:xfrm>
            <a:off x="9812832" y="334724"/>
            <a:ext cx="4062342" cy="3009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 cap="flat">
            <a:noFill/>
            <a:prstDash val="solid"/>
            <a:miter lim="800000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19050"/>
          </a:effectLst>
        </p:spPr>
        <p:txBody>
          <a:bodyPr spcFirstLastPara="1" wrap="square" lIns="57592" tIns="57592" rIns="57592" bIns="57592" spcCol="38100" anchor="ctr">
            <a:spAutoFit/>
          </a:bodyPr>
          <a:lstStyle/>
          <a:p>
            <a:pPr lvl="0" defTabSz="1151890" latinLnBrk="1">
              <a:defRPr/>
            </a:pPr>
            <a:r>
              <a:rPr kumimoji="0" lang="zh-CN" altLang="en-US" sz="1200" b="0" i="0" u="none" strike="noStrike" kern="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人教</a:t>
            </a:r>
            <a:r>
              <a:rPr lang="zh-CN" altLang="en-US" sz="1200" kern="0" spc="300" dirty="0">
                <a:solidFill>
                  <a:prstClr val="white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版高中物理选修</a:t>
            </a:r>
            <a:r>
              <a:rPr kumimoji="0" lang="en-US" altLang="zh-CN" sz="1200" b="0" i="0" u="none" strike="noStrike" kern="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3-4</a:t>
            </a:r>
            <a:endParaRPr kumimoji="0" lang="zh-CN" altLang="en-US" sz="1200" b="0" i="0" u="none" strike="noStrike" kern="0" cap="none" spc="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595" name="Rectangle 3"/>
          <p:cNvSpPr>
            <a:spLocks noGrp="1" noRot="1" noChangeArrowheads="1"/>
          </p:cNvSpPr>
          <p:nvPr>
            <p:ph idx="4294967295"/>
          </p:nvPr>
        </p:nvSpPr>
        <p:spPr>
          <a:xfrm>
            <a:off x="741540" y="1516078"/>
            <a:ext cx="9791700" cy="1852613"/>
          </a:xfrm>
        </p:spPr>
        <p:txBody>
          <a:bodyPr rtlCol="0">
            <a:noAutofit/>
          </a:bodyPr>
          <a:lstStyle/>
          <a:p>
            <a:pPr marL="0" indent="0" algn="l" defTabSz="1219200" rtl="0">
              <a:lnSpc>
                <a:spcPct val="150000"/>
              </a:lnSpc>
              <a:spcBef>
                <a:spcPts val="0"/>
              </a:spcBef>
              <a:buClr>
                <a:schemeClr val="accent1"/>
              </a:buClr>
              <a:buSzPct val="50000"/>
              <a:buNone/>
              <a:defRPr/>
            </a:pPr>
            <a:r>
              <a:rPr lang="en-US" altLang="zh-CN" sz="2400" kern="1200" dirty="0"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1</a:t>
            </a:r>
            <a:r>
              <a:rPr lang="zh-CN" altLang="en-US" sz="2400" kern="1200" dirty="0"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、用双缝干涉实验测量光的波长的原理是什么？</a:t>
            </a:r>
          </a:p>
          <a:p>
            <a:pPr marL="0" indent="0" algn="l" defTabSz="1219200" rtl="0">
              <a:lnSpc>
                <a:spcPct val="150000"/>
              </a:lnSpc>
              <a:spcBef>
                <a:spcPts val="0"/>
              </a:spcBef>
              <a:buClr>
                <a:schemeClr val="accent1"/>
              </a:buClr>
              <a:buSzPct val="50000"/>
              <a:buNone/>
              <a:defRPr/>
            </a:pPr>
            <a:r>
              <a:rPr lang="en-US" altLang="zh-CN" sz="2400" kern="1200" dirty="0"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2</a:t>
            </a:r>
            <a:r>
              <a:rPr lang="zh-CN" altLang="en-US" sz="2400" kern="1200" dirty="0"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、在该实验中有哪些注意事项？</a:t>
            </a:r>
            <a:endParaRPr lang="zh-CN" altLang="en-US" sz="2000" kern="1200" dirty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charset="0"/>
              <a:sym typeface="Arial" panose="020B0604020202020204" pitchFamily="34" charset="0"/>
            </a:endParaRPr>
          </a:p>
          <a:p>
            <a:pPr marL="0" indent="0" algn="l" defTabSz="1219200" rtl="0">
              <a:lnSpc>
                <a:spcPct val="150000"/>
              </a:lnSpc>
              <a:spcBef>
                <a:spcPts val="0"/>
              </a:spcBef>
              <a:buClr>
                <a:schemeClr val="accent1"/>
              </a:buClr>
              <a:buSzPct val="50000"/>
              <a:buNone/>
              <a:defRPr/>
            </a:pPr>
            <a:endParaRPr lang="zh-CN" altLang="en-US" sz="2000" kern="1200" dirty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charset="0"/>
              <a:sym typeface="Arial" panose="020B0604020202020204" pitchFamily="34" charset="0"/>
            </a:endParaRPr>
          </a:p>
        </p:txBody>
      </p:sp>
      <p:sp>
        <p:nvSpPr>
          <p:cNvPr id="3" name="Rectangle 3"/>
          <p:cNvSpPr txBox="1">
            <a:spLocks noRot="1" noChangeArrowheads="1"/>
          </p:cNvSpPr>
          <p:nvPr/>
        </p:nvSpPr>
        <p:spPr>
          <a:xfrm>
            <a:off x="660400" y="3429000"/>
            <a:ext cx="10858500" cy="2781786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defTabSz="1219200">
              <a:lnSpc>
                <a:spcPct val="160000"/>
              </a:lnSpc>
              <a:defRPr/>
            </a:pPr>
            <a:r>
              <a:rPr lang="en-US" altLang="zh-CN" sz="2400" dirty="0"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1</a:t>
            </a:r>
            <a:r>
              <a:rPr lang="zh-CN" altLang="en-US" sz="2400" dirty="0"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、由上一节表达式可知，干涉条纹间距与波长成正比，不同颜色单色光间距不同说明了什么？</a:t>
            </a:r>
            <a:endParaRPr lang="en-US" altLang="zh-CN" sz="2400" dirty="0"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charset="0"/>
              <a:sym typeface="Arial" panose="020B0604020202020204" pitchFamily="34" charset="0"/>
            </a:endParaRPr>
          </a:p>
          <a:p>
            <a:pPr defTabSz="1219200">
              <a:lnSpc>
                <a:spcPct val="160000"/>
              </a:lnSpc>
              <a:defRPr/>
            </a:pPr>
            <a:r>
              <a:rPr lang="en-US" altLang="zh-CN" sz="2400" dirty="0"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2</a:t>
            </a:r>
            <a:r>
              <a:rPr lang="zh-CN" altLang="en-US" sz="2400" dirty="0"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、当使用白色光源做双缝干涉实验时，得到彩色条纹说明了什么？</a:t>
            </a:r>
          </a:p>
          <a:p>
            <a:pPr defTabSz="1219200">
              <a:lnSpc>
                <a:spcPct val="160000"/>
              </a:lnSpc>
              <a:defRPr/>
            </a:pPr>
            <a:endParaRPr lang="zh-CN" altLang="en-US" sz="600" dirty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defTabSz="1219200">
              <a:lnSpc>
                <a:spcPct val="160000"/>
              </a:lnSpc>
              <a:defRPr/>
            </a:pPr>
            <a:endParaRPr lang="en-US" altLang="zh-CN" sz="600" dirty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0626" y="2782569"/>
            <a:ext cx="8052507" cy="58612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defTabSz="1219200">
              <a:lnSpc>
                <a:spcPct val="150000"/>
              </a:lnSpc>
            </a:pPr>
            <a:r>
              <a:rPr lang="zh-CN" altLang="en-US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结合上节内容思考下面的问题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344385" y="485216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3200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光的颜色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66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66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66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66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66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66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6595" grpId="0" build="p"/>
      <p:bldP spid="3" grpId="0" build="p"/>
      <p:bldP spid="3" grpId="1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03838" y="2918905"/>
            <a:ext cx="10485725" cy="586122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defTabSz="1219200">
              <a:lnSpc>
                <a:spcPct val="150000"/>
              </a:lnSpc>
            </a:pPr>
            <a:r>
              <a:rPr lang="en-US" altLang="zh-CN" sz="2400" kern="0" dirty="0"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1</a:t>
            </a:r>
            <a:r>
              <a:rPr lang="zh-CN" altLang="en-US" sz="2400" kern="0" dirty="0"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、不同颜色的光，波长不同，红光波长最长（频率最小），紫光波长最短。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3838" y="3729844"/>
            <a:ext cx="10631714" cy="4616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defTabSz="1219200"/>
            <a:r>
              <a:rPr lang="en-US" altLang="zh-CN" sz="2400" kern="0" dirty="0"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2</a:t>
            </a:r>
            <a:r>
              <a:rPr lang="zh-CN" altLang="en-US" sz="2400" kern="0" dirty="0"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、光的色散：含有多种颜色的光被分解为单色光的现象叫做光的色散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47277" y="4275096"/>
            <a:ext cx="10744835" cy="11401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defTabSz="1219200">
              <a:lnSpc>
                <a:spcPct val="150000"/>
              </a:lnSpc>
            </a:pPr>
            <a:r>
              <a:rPr lang="en-US" altLang="zh-CN" sz="2400" kern="0" dirty="0"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3</a:t>
            </a:r>
            <a:r>
              <a:rPr lang="zh-CN" altLang="en-US" sz="2400" kern="0" dirty="0"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、光谱：含有多种颜色的光被分解后，各种单色光按波长大小依次排列的图案。（图见课本</a:t>
            </a:r>
            <a:r>
              <a:rPr lang="en-US" altLang="zh-CN" sz="2400" kern="0" dirty="0"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P56</a:t>
            </a:r>
            <a:r>
              <a:rPr lang="zh-CN" altLang="en-US" sz="2400" kern="0" dirty="0"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）</a:t>
            </a:r>
          </a:p>
        </p:txBody>
      </p:sp>
      <p:sp>
        <p:nvSpPr>
          <p:cNvPr id="8199" name="Rectangle 7"/>
          <p:cNvSpPr/>
          <p:nvPr/>
        </p:nvSpPr>
        <p:spPr>
          <a:xfrm>
            <a:off x="660400" y="1130300"/>
            <a:ext cx="10486571" cy="2010833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marL="812800" indent="-812800" defTabSz="1219200" eaLnBrk="0" hangingPunct="0"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  <a:buSzPct val="50000"/>
            </a:pPr>
            <a:r>
              <a:rPr lang="zh-CN" altLang="en-US" sz="2400" kern="0" dirty="0"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人眼视网膜上的两种感光细胞</a:t>
            </a:r>
            <a:r>
              <a:rPr lang="en-US" altLang="zh-CN" sz="2400" kern="0" dirty="0"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:</a:t>
            </a:r>
          </a:p>
          <a:p>
            <a:pPr marL="812800" indent="-812800" defTabSz="1219200" eaLnBrk="0" hangingPunct="0"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  <a:buSzPct val="50000"/>
            </a:pPr>
            <a:r>
              <a:rPr lang="zh-CN" altLang="en-US" sz="20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</a:t>
            </a:r>
            <a:r>
              <a:rPr lang="zh-CN" altLang="en-US" sz="2000" kern="0" dirty="0"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视杆细胞：对光敏感，不能区分不同波长（频率）的光</a:t>
            </a:r>
          </a:p>
          <a:p>
            <a:pPr marL="812800" indent="-812800" defTabSz="1219200" eaLnBrk="0" hangingPunct="0"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  <a:buSzPct val="50000"/>
            </a:pPr>
            <a:r>
              <a:rPr lang="zh-CN" altLang="en-US" sz="2000" kern="0" dirty="0"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 视锥细胞：对光敏感度不如视杆细胞，但能区分不同波长（频率）的光。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344385" y="485216"/>
            <a:ext cx="36952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3200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一、光的颜色  色散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19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/>
          <p:cNvSpPr>
            <a:spLocks noGrp="1"/>
          </p:cNvSpPr>
          <p:nvPr>
            <p:ph type="title" idx="4294967295"/>
          </p:nvPr>
        </p:nvSpPr>
        <p:spPr>
          <a:xfrm>
            <a:off x="660400" y="1527644"/>
            <a:ext cx="6770688" cy="641350"/>
          </a:xfrm>
          <a:noFill/>
          <a:ln>
            <a:noFill/>
          </a:ln>
        </p:spPr>
        <p:txBody>
          <a:bodyPr anchor="t">
            <a:normAutofit/>
          </a:bodyPr>
          <a:lstStyle/>
          <a:p>
            <a:pPr algn="l" eaLnBrk="1" hangingPunct="1"/>
            <a:r>
              <a:rPr lang="zh-CN" altLang="en-US" sz="24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实验演示：观察肥皂薄膜上干涉条纹</a:t>
            </a:r>
          </a:p>
        </p:txBody>
      </p:sp>
      <p:sp>
        <p:nvSpPr>
          <p:cNvPr id="13314" name="Rectangle 3"/>
          <p:cNvSpPr>
            <a:spLocks noGrp="1"/>
          </p:cNvSpPr>
          <p:nvPr>
            <p:ph idx="4294967295"/>
          </p:nvPr>
        </p:nvSpPr>
        <p:spPr>
          <a:xfrm>
            <a:off x="627063" y="2168994"/>
            <a:ext cx="11564937" cy="3269796"/>
          </a:xfrm>
          <a:noFill/>
          <a:ln>
            <a:noFill/>
          </a:ln>
        </p:spPr>
        <p:txBody>
          <a:bodyPr anchor="t">
            <a:normAutofit/>
          </a:bodyPr>
          <a:lstStyle/>
          <a:p>
            <a:pPr eaLnBrk="1" hangingPunct="1">
              <a:lnSpc>
                <a:spcPct val="200000"/>
              </a:lnSpc>
              <a:buFont typeface="Wingdings" panose="05000000000000000000" pitchFamily="2" charset="2"/>
              <a:buNone/>
            </a:pPr>
            <a:r>
              <a:rPr lang="en-US" altLang="zh-CN" sz="2000" dirty="0"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1</a:t>
            </a:r>
            <a:r>
              <a:rPr lang="zh-CN" altLang="en-US" sz="2000" dirty="0"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、点燃酒精灯，并在酒精灯火焰里洒一些食盐。</a:t>
            </a:r>
          </a:p>
          <a:p>
            <a:pPr eaLnBrk="1" hangingPunct="1">
              <a:lnSpc>
                <a:spcPct val="200000"/>
              </a:lnSpc>
              <a:buFont typeface="Wingdings" panose="05000000000000000000" pitchFamily="2" charset="2"/>
              <a:buNone/>
            </a:pPr>
            <a:r>
              <a:rPr lang="en-US" altLang="zh-CN" sz="2000" dirty="0"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2</a:t>
            </a:r>
            <a:r>
              <a:rPr lang="zh-CN" altLang="en-US" sz="2000" dirty="0"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、用金属环在肥皂液中浸一下，制成肥皂薄膜。</a:t>
            </a:r>
          </a:p>
          <a:p>
            <a:pPr eaLnBrk="1" hangingPunct="1">
              <a:lnSpc>
                <a:spcPct val="200000"/>
              </a:lnSpc>
              <a:buFont typeface="Wingdings" panose="05000000000000000000" pitchFamily="2" charset="2"/>
              <a:buNone/>
            </a:pPr>
            <a:r>
              <a:rPr lang="en-US" altLang="zh-CN" sz="2000" dirty="0"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3</a:t>
            </a:r>
            <a:r>
              <a:rPr lang="zh-CN" altLang="en-US" sz="2000" dirty="0"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、在火焰的同侧观察火焰的反射像。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344385" y="485216"/>
            <a:ext cx="42883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3200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二、薄膜干涉中的色散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3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3" grpId="0"/>
      <p:bldP spid="1331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食盐的干涉.wmv">
            <a:hlinkClick r:id="" action="ppaction://media"/>
          </p:cNvPr>
          <p:cNvPicPr>
            <a:picLocks noRot="1"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055055" y="1572684"/>
            <a:ext cx="6081890" cy="456141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362" name="TextBox 5"/>
          <p:cNvSpPr txBox="1"/>
          <p:nvPr/>
        </p:nvSpPr>
        <p:spPr>
          <a:xfrm>
            <a:off x="660400" y="1581030"/>
            <a:ext cx="2351617" cy="46166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defTabSz="1219200"/>
            <a:r>
              <a:rPr lang="zh-CN" altLang="en-US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食盐的干涉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344385" y="485216"/>
            <a:ext cx="42883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3200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二、薄膜干涉中的色散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/>
          </p:cNvSpPr>
          <p:nvPr>
            <p:ph type="title" idx="4294967295"/>
          </p:nvPr>
        </p:nvSpPr>
        <p:spPr>
          <a:xfrm>
            <a:off x="660400" y="1524801"/>
            <a:ext cx="6911975" cy="712788"/>
          </a:xfrm>
          <a:noFill/>
          <a:ln>
            <a:noFill/>
          </a:ln>
        </p:spPr>
        <p:txBody>
          <a:bodyPr anchor="t">
            <a:normAutofit/>
          </a:bodyPr>
          <a:lstStyle/>
          <a:p>
            <a:pPr algn="l" eaLnBrk="1" hangingPunct="1"/>
            <a:r>
              <a:rPr lang="zh-CN" altLang="en-US" sz="24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实验演示：观察肥皂薄膜上干涉条纹</a:t>
            </a:r>
          </a:p>
        </p:txBody>
      </p:sp>
      <p:sp>
        <p:nvSpPr>
          <p:cNvPr id="17410" name="Rectangle 3"/>
          <p:cNvSpPr>
            <a:spLocks noGrp="1"/>
          </p:cNvSpPr>
          <p:nvPr>
            <p:ph idx="4294967295"/>
          </p:nvPr>
        </p:nvSpPr>
        <p:spPr>
          <a:xfrm>
            <a:off x="660400" y="2036778"/>
            <a:ext cx="10588625" cy="3111726"/>
          </a:xfrm>
          <a:noFill/>
          <a:ln>
            <a:noFill/>
          </a:ln>
        </p:spPr>
        <p:txBody>
          <a:bodyPr anchor="t">
            <a:normAutofit/>
          </a:bodyPr>
          <a:lstStyle/>
          <a:p>
            <a:pPr marL="0" indent="0">
              <a:lnSpc>
                <a:spcPct val="200000"/>
              </a:lnSpc>
              <a:spcBef>
                <a:spcPct val="0"/>
              </a:spcBef>
              <a:buNone/>
            </a:pPr>
            <a:r>
              <a:rPr lang="en-US" altLang="zh-CN" sz="2000" dirty="0"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1</a:t>
            </a:r>
            <a:r>
              <a:rPr lang="zh-CN" altLang="en-US" sz="2000" dirty="0"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、观察肥皂液薄膜烛焰像上是否有条纹？</a:t>
            </a:r>
          </a:p>
          <a:p>
            <a:pPr marL="0" indent="0">
              <a:lnSpc>
                <a:spcPct val="200000"/>
              </a:lnSpc>
              <a:spcBef>
                <a:spcPct val="0"/>
              </a:spcBef>
              <a:buNone/>
            </a:pPr>
            <a:r>
              <a:rPr lang="en-US" altLang="zh-CN" sz="2000" dirty="0"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2</a:t>
            </a:r>
            <a:r>
              <a:rPr lang="zh-CN" altLang="en-US" sz="2000" dirty="0"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、观察条纹的方向，是竖直还是水平？想想为什么？</a:t>
            </a:r>
          </a:p>
          <a:p>
            <a:pPr marL="0" indent="0">
              <a:lnSpc>
                <a:spcPct val="200000"/>
              </a:lnSpc>
              <a:spcBef>
                <a:spcPct val="0"/>
              </a:spcBef>
              <a:buNone/>
            </a:pPr>
            <a:r>
              <a:rPr lang="en-US" altLang="zh-CN" sz="2000" dirty="0"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3</a:t>
            </a:r>
            <a:r>
              <a:rPr lang="zh-CN" altLang="en-US" sz="2000" dirty="0"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、随着时间的推移，条纹有什么变化？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344385" y="485216"/>
            <a:ext cx="42883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3200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二、薄膜干涉中的色散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7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09" grpId="0"/>
      <p:bldP spid="17410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矩形 4"/>
          <p:cNvSpPr/>
          <p:nvPr/>
        </p:nvSpPr>
        <p:spPr>
          <a:xfrm>
            <a:off x="3903730" y="1357515"/>
            <a:ext cx="4384540" cy="4616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 defTabSz="1219200"/>
            <a:r>
              <a:rPr lang="zh-CN" altLang="en-US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观察肥皂薄膜上干涉条纹</a:t>
            </a:r>
          </a:p>
        </p:txBody>
      </p:sp>
      <p:pic>
        <p:nvPicPr>
          <p:cNvPr id="6" name="171薄膜干涉（1）.wmv">
            <a:hlinkClick r:id="" action="ppaction://media"/>
          </p:cNvPr>
          <p:cNvPicPr>
            <a:picLocks noRot="1"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903730" y="2106704"/>
            <a:ext cx="4384540" cy="358787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文本框 3"/>
          <p:cNvSpPr txBox="1"/>
          <p:nvPr/>
        </p:nvSpPr>
        <p:spPr>
          <a:xfrm>
            <a:off x="1344385" y="485216"/>
            <a:ext cx="42883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3200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二、薄膜干涉中的色散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/>
          </p:cNvSpPr>
          <p:nvPr>
            <p:ph type="title" idx="4294967295"/>
          </p:nvPr>
        </p:nvSpPr>
        <p:spPr>
          <a:xfrm>
            <a:off x="994228" y="1806204"/>
            <a:ext cx="2341563" cy="79533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normAutofit/>
          </a:bodyPr>
          <a:lstStyle/>
          <a:p>
            <a:pPr eaLnBrk="1" hangingPunct="1"/>
            <a:r>
              <a:rPr lang="zh-CN" altLang="en-US" sz="24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观察结果</a:t>
            </a:r>
          </a:p>
        </p:txBody>
      </p:sp>
      <p:sp>
        <p:nvSpPr>
          <p:cNvPr id="21506" name="Text Box 4"/>
          <p:cNvSpPr txBox="1"/>
          <p:nvPr/>
        </p:nvSpPr>
        <p:spPr>
          <a:xfrm>
            <a:off x="994228" y="2619539"/>
            <a:ext cx="8495908" cy="40011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defTabSz="1219200"/>
            <a:r>
              <a:rPr lang="en-US" altLang="zh-CN" sz="2000" kern="0" dirty="0"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1</a:t>
            </a:r>
            <a:r>
              <a:rPr lang="zh-CN" altLang="en-US" sz="2000" kern="0" dirty="0"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、像上出现明暗相间的条纹</a:t>
            </a:r>
          </a:p>
        </p:txBody>
      </p:sp>
      <p:sp>
        <p:nvSpPr>
          <p:cNvPr id="21507" name="Text Box 5"/>
          <p:cNvSpPr txBox="1"/>
          <p:nvPr/>
        </p:nvSpPr>
        <p:spPr>
          <a:xfrm>
            <a:off x="1014813" y="3539598"/>
            <a:ext cx="8798372" cy="40011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defTabSz="1219200"/>
            <a:r>
              <a:rPr lang="en-US" altLang="zh-CN" sz="2000" kern="0" dirty="0"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2</a:t>
            </a:r>
            <a:r>
              <a:rPr lang="zh-CN" altLang="en-US" sz="2000" kern="0" dirty="0"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、随着时间的推移，条纹间距越来大。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344385" y="485216"/>
            <a:ext cx="42883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3200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二、薄膜干涉中的色散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5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5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5" grpId="0"/>
      <p:bldP spid="21506" grpId="0"/>
      <p:bldP spid="2150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GUIDESSETTING" val="{&quot;Id&quot;:null,&quot;Name&quot;:&quot;正常&quot;,&quot;HeaderHeight&quot;:15.0,&quot;FooterHeight&quot;:9.0,&quot;SideMargin&quot;:5.5,&quot;TopMargin&quot;:0.0,&quot;BottomMargin&quot;:0.0,&quot;IntervalMargin&quot;:1.5,&quot;SettingType&quot;:&quot;System&quot;}"/>
</p:tagLst>
</file>

<file path=ppt/theme/theme1.xml><?xml version="1.0" encoding="utf-8"?>
<a:theme xmlns:a="http://schemas.openxmlformats.org/drawingml/2006/main" name="办公资源网：www.bangongziyuan.com">
  <a:themeElements>
    <a:clrScheme name="American">
      <a:dk1>
        <a:srgbClr val="3C3C3C"/>
      </a:dk1>
      <a:lt1>
        <a:sysClr val="window" lastClr="FFFFFF"/>
      </a:lt1>
      <a:dk2>
        <a:srgbClr val="313C41"/>
      </a:dk2>
      <a:lt2>
        <a:srgbClr val="FFFFFF"/>
      </a:lt2>
      <a:accent1>
        <a:srgbClr val="2747A0"/>
      </a:accent1>
      <a:accent2>
        <a:srgbClr val="53D0EC"/>
      </a:accent2>
      <a:accent3>
        <a:srgbClr val="F8F0EE"/>
      </a:accent3>
      <a:accent4>
        <a:srgbClr val="E5386D"/>
      </a:accent4>
      <a:accent5>
        <a:srgbClr val="5800B8"/>
      </a:accent5>
      <a:accent6>
        <a:srgbClr val="F61289"/>
      </a:accent6>
      <a:hlink>
        <a:srgbClr val="0563C1"/>
      </a:hlink>
      <a:folHlink>
        <a:srgbClr val="954F72"/>
      </a:folHlink>
    </a:clrScheme>
    <a:fontScheme name="American">
      <a:majorFont>
        <a:latin typeface="Work Sans ExtraBold"/>
        <a:ea typeface=""/>
        <a:cs typeface=""/>
      </a:majorFont>
      <a:minorFont>
        <a:latin typeface="Poppins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1099</Words>
  <Application>Microsoft Office PowerPoint</Application>
  <PresentationFormat>宽屏</PresentationFormat>
  <Paragraphs>109</Paragraphs>
  <Slides>23</Slides>
  <Notes>23</Notes>
  <HiddenSlides>0</HiddenSlides>
  <MMClips>3</MMClips>
  <ScaleCrop>false</ScaleCrop>
  <HeadingPairs>
    <vt:vector size="8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1" baseType="lpstr">
      <vt:lpstr>FandolFang R</vt:lpstr>
      <vt:lpstr>Poppins</vt:lpstr>
      <vt:lpstr>Work Sans ExtraBold</vt:lpstr>
      <vt:lpstr>思源黑体 CN Light</vt:lpstr>
      <vt:lpstr>Arial</vt:lpstr>
      <vt:lpstr>Wingdings</vt:lpstr>
      <vt:lpstr>办公资源网：www.bangongziyuan.com</vt:lpstr>
      <vt:lpstr>Microsoft 公式 3.0</vt:lpstr>
      <vt:lpstr>PowerPoint 演示文稿</vt:lpstr>
      <vt:lpstr>PowerPoint 演示文稿</vt:lpstr>
      <vt:lpstr>PowerPoint 演示文稿</vt:lpstr>
      <vt:lpstr>PowerPoint 演示文稿</vt:lpstr>
      <vt:lpstr>实验演示：观察肥皂薄膜上干涉条纹</vt:lpstr>
      <vt:lpstr>PowerPoint 演示文稿</vt:lpstr>
      <vt:lpstr>实验演示：观察肥皂薄膜上干涉条纹</vt:lpstr>
      <vt:lpstr>PowerPoint 演示文稿</vt:lpstr>
      <vt:lpstr>观察结果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天 下</cp:lastModifiedBy>
  <cp:revision>2</cp:revision>
  <dcterms:created xsi:type="dcterms:W3CDTF">2020-05-28T02:02:18Z</dcterms:created>
  <dcterms:modified xsi:type="dcterms:W3CDTF">2021-01-09T09:39:42Z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2052-11.1.0.9584</vt:lpwstr>
  </property>
</Properties>
</file>