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4" r:id="rId2"/>
    <p:sldId id="268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7" r:id="rId21"/>
    <p:sldId id="265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65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72" y="630"/>
      </p:cViewPr>
      <p:guideLst>
        <p:guide pos="416"/>
        <p:guide pos="7265"/>
        <p:guide orient="horz" pos="663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DBF3ABF-1679-4483-BE4D-A2EED34A0BA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87AB7C-DBBE-4258-B6C5-F5B323C870E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7AB7C-DBBE-4258-B6C5-F5B323C870E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627A30-C7C1-4505-BF07-44C465C51592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7AB7C-DBBE-4258-B6C5-F5B323C870E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022592" y="1"/>
            <a:ext cx="45415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4" name="直接连接符 3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23454;&#39564;&#35270;&#39057;&#65306;&#26230;&#20307;&#21644;&#38750;&#26230;&#20307;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34326" y="640172"/>
            <a:ext cx="188976" cy="2788828"/>
            <a:chOff x="4901184" y="640172"/>
            <a:chExt cx="188976" cy="278882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01184" y="640172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90160" y="1604801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7932"/>
          <a:stretch>
            <a:fillRect/>
          </a:stretch>
        </p:blipFill>
        <p:spPr/>
      </p:pic>
      <p:grpSp>
        <p:nvGrpSpPr>
          <p:cNvPr id="14" name="组合 13"/>
          <p:cNvGrpSpPr/>
          <p:nvPr/>
        </p:nvGrpSpPr>
        <p:grpSpPr>
          <a:xfrm>
            <a:off x="523875" y="2517140"/>
            <a:ext cx="6196330" cy="2544445"/>
            <a:chOff x="6147269" y="2764279"/>
            <a:chExt cx="5425040" cy="2156445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206693"/>
              <a:ext cx="5425040" cy="1714031"/>
              <a:chOff x="-4714868" y="1985758"/>
              <a:chExt cx="5425040" cy="1714031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1985758"/>
                <a:ext cx="5425040" cy="1134995"/>
                <a:chOff x="-4714868" y="1985758"/>
                <a:chExt cx="5425040" cy="1134995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282731" cy="3121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1985758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60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60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60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固体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764279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第九章  固体、液体和物态变化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4"/>
          <p:cNvSpPr>
            <a:spLocks noChangeArrowheads="1"/>
          </p:cNvSpPr>
          <p:nvPr/>
        </p:nvSpPr>
        <p:spPr bwMode="auto">
          <a:xfrm>
            <a:off x="508000" y="1204622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（二）如何区分多晶体和非晶体？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17" y="2087138"/>
            <a:ext cx="7023808" cy="37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二、单晶体和多晶体 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7" name="直接连接符 6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78542" y="2419081"/>
            <a:ext cx="7296151" cy="276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5195" tIns="72597" rIns="145195" bIns="72597">
            <a:spAutoFit/>
          </a:bodyPr>
          <a:lstStyle/>
          <a:p>
            <a:pPr defTabSz="1219200">
              <a:lnSpc>
                <a:spcPct val="250000"/>
              </a:lnSpc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晶体微观结构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组成晶体的物质微粒（分子或原子、离子）依照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一定的规律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在空间中整齐地排列，具有空间上的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周期性</a:t>
            </a:r>
            <a:r>
              <a:rPr lang="en-US" altLang="zh-CN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400" kern="0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6387" name="Picture 2" descr="http://www.hxzxs.cn/uploads/allimg/100728/23140Q354-4.jpg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291" y="2579641"/>
            <a:ext cx="3092451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矩形 14"/>
          <p:cNvSpPr>
            <a:spLocks noChangeArrowheads="1"/>
          </p:cNvSpPr>
          <p:nvPr/>
        </p:nvSpPr>
        <p:spPr bwMode="auto">
          <a:xfrm>
            <a:off x="8403516" y="5457640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食盐的晶体结构</a:t>
            </a:r>
          </a:p>
        </p:txBody>
      </p:sp>
      <p:sp>
        <p:nvSpPr>
          <p:cNvPr id="18" name="矩形 17"/>
          <p:cNvSpPr/>
          <p:nvPr/>
        </p:nvSpPr>
        <p:spPr>
          <a:xfrm>
            <a:off x="508000" y="1319556"/>
            <a:ext cx="107684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/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（一）晶体外形的规则性可以用物质微粒的规则排列来解释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三、晶体的微观结构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9" name="直接连接符 8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388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29029" descr="9-1-1"/>
          <p:cNvPicPr>
            <a:picLocks noRot="1"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253" y="2153558"/>
            <a:ext cx="4785784" cy="281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508000" y="1430865"/>
            <a:ext cx="936534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/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（二）晶体的各向异性也是由晶体的内部结构决定的．</a:t>
            </a:r>
          </a:p>
        </p:txBody>
      </p:sp>
      <p:sp>
        <p:nvSpPr>
          <p:cNvPr id="17412" name="矩形 22"/>
          <p:cNvSpPr>
            <a:spLocks noChangeArrowheads="1"/>
          </p:cNvSpPr>
          <p:nvPr/>
        </p:nvSpPr>
        <p:spPr bwMode="auto">
          <a:xfrm>
            <a:off x="3780066" y="5365752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各向异性的微观解释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三、晶体的微观结构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8" name="直接连接符 7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45473" y="1379999"/>
            <a:ext cx="8449733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219200"/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（三）晶体具有固定熔点．</a:t>
            </a:r>
          </a:p>
        </p:txBody>
      </p:sp>
      <p:sp>
        <p:nvSpPr>
          <p:cNvPr id="6" name="矩形 5"/>
          <p:cNvSpPr/>
          <p:nvPr/>
        </p:nvSpPr>
        <p:spPr>
          <a:xfrm>
            <a:off x="660399" y="1903219"/>
            <a:ext cx="11371943" cy="66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晶体溶化时，吸收的 热量全部用来破坏规则的排列，温度不发生变化</a:t>
            </a:r>
            <a:r>
              <a:rPr lang="en-US" altLang="zh-CN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4199" y="2729535"/>
            <a:ext cx="11524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/>
            <a:r>
              <a:rPr lang="en-US" altLang="zh-CN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非晶体熔化时，先变软，然后变成粘滞性很大的液体，温度不断升高</a:t>
            </a:r>
            <a:r>
              <a:rPr lang="en-US" altLang="zh-CN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8437" name="Picture 5" descr="ja000005ZW1_0014_2"/>
          <p:cNvPicPr>
            <a:picLocks noRot="1"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441" y="3513667"/>
            <a:ext cx="7200900" cy="272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三、晶体的微观结构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0" name="直接连接符 9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78542" y="1130300"/>
            <a:ext cx="11009086" cy="11401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（三）有的物质在不同条件下能够生成不同的晶体。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因为组成它们的微粒能够按照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不同规则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在空间分布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en-US" sz="2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9459" name="Picture 2" descr="9-1A.tif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932" y="3190423"/>
            <a:ext cx="2880784" cy="260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9-1B.tif"/>
          <p:cNvPicPr>
            <a:picLocks noRot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450" y="2999922"/>
            <a:ext cx="2840567" cy="275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矩形 21"/>
          <p:cNvSpPr>
            <a:spLocks noChangeArrowheads="1"/>
          </p:cNvSpPr>
          <p:nvPr/>
        </p:nvSpPr>
        <p:spPr bwMode="auto">
          <a:xfrm>
            <a:off x="678542" y="2651580"/>
            <a:ext cx="3361267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石墨质地松软，粉状润滑剂，制作铅笔心．</a:t>
            </a:r>
          </a:p>
        </p:txBody>
      </p:sp>
      <p:sp>
        <p:nvSpPr>
          <p:cNvPr id="19462" name="矩形 22"/>
          <p:cNvSpPr>
            <a:spLocks noChangeArrowheads="1"/>
          </p:cNvSpPr>
          <p:nvPr/>
        </p:nvSpPr>
        <p:spPr bwMode="auto">
          <a:xfrm>
            <a:off x="678542" y="3995663"/>
            <a:ext cx="3073400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金刚石有很大的硬度，可以用来切割玻璃</a:t>
            </a: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 rot="20243659">
            <a:off x="7492055" y="2442497"/>
            <a:ext cx="3737657" cy="1524856"/>
          </a:xfrm>
          <a:prstGeom prst="wedgeRoundRectCallout">
            <a:avLst>
              <a:gd name="adj1" fmla="val -82844"/>
              <a:gd name="adj2" fmla="val -1900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defTabSz="1219200"/>
            <a:r>
              <a:rPr lang="zh-CN" altLang="en-US" sz="2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同一种化学成分的物质，</a:t>
            </a:r>
            <a:r>
              <a:rPr lang="zh-CN" altLang="en-US" sz="2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为什么有不同的物理性质</a:t>
            </a:r>
            <a:r>
              <a:rPr lang="zh-CN" altLang="en-US" sz="2800" b="1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？</a:t>
            </a:r>
            <a:endParaRPr lang="zh-CN" altLang="en-US" sz="2800" b="1" kern="0" baseline="-25000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Verdan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三、晶体的微观结构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1" name="直接连接符 10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461" grpId="0"/>
      <p:bldP spid="19462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-75370" y="4198257"/>
            <a:ext cx="67710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r>
              <a:rPr lang="en-US" altLang="zh-CN" sz="3200" b="1" kern="0">
                <a:solidFill>
                  <a:srgbClr val="FF33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2976638" y="3127225"/>
            <a:ext cx="18473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endParaRPr lang="zh-CN" altLang="en-US" sz="8000" b="1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7" name="Text Box 23"/>
          <p:cNvSpPr txBox="1">
            <a:spLocks noChangeArrowheads="1"/>
          </p:cNvSpPr>
          <p:nvPr/>
        </p:nvSpPr>
        <p:spPr bwMode="auto">
          <a:xfrm>
            <a:off x="-126170" y="1683657"/>
            <a:ext cx="67710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endParaRPr lang="zh-CN" altLang="zh-CN" sz="3200" b="1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8" name="Text Box 24"/>
          <p:cNvSpPr txBox="1">
            <a:spLocks noChangeArrowheads="1"/>
          </p:cNvSpPr>
          <p:nvPr/>
        </p:nvSpPr>
        <p:spPr bwMode="auto">
          <a:xfrm>
            <a:off x="77030" y="1683657"/>
            <a:ext cx="67710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endParaRPr lang="zh-CN" altLang="zh-CN" sz="3200" b="1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9" name="Text Box 25"/>
          <p:cNvSpPr txBox="1">
            <a:spLocks noChangeArrowheads="1"/>
          </p:cNvSpPr>
          <p:nvPr/>
        </p:nvSpPr>
        <p:spPr bwMode="auto">
          <a:xfrm>
            <a:off x="77030" y="1988457"/>
            <a:ext cx="6771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50000"/>
              </a:spcBef>
            </a:pPr>
            <a:endParaRPr lang="zh-CN" altLang="zh-CN" sz="3200" b="1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7512" y="1266004"/>
            <a:ext cx="4315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defTabSz="1219200" eaLnBrk="0" hangingPunct="0">
              <a:buClr>
                <a:srgbClr val="00B050"/>
              </a:buClr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．固体可分为晶体和非晶体两大类 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en-US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1738" y="1801368"/>
            <a:ext cx="9120716" cy="18891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defTabSz="1219200" eaLnBrk="0" hangingPunct="0">
              <a:lnSpc>
                <a:spcPct val="150000"/>
              </a:lnSpc>
              <a:buClr>
                <a:srgbClr val="00B050"/>
              </a:buClr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．晶体和非晶体的差别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marL="609600" indent="-609600" defTabSz="1219200" eaLnBrk="0" hangingPunct="0">
              <a:lnSpc>
                <a:spcPct val="150000"/>
              </a:lnSpc>
              <a:buClr>
                <a:srgbClr val="00B050"/>
              </a:buClr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熔点：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晶体具有固定的熔点，非晶体没有</a:t>
            </a:r>
            <a:endParaRPr lang="zh-CN" altLang="en-US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50000"/>
              </a:lnSpc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外形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具有规则的几何形状，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</a:t>
            </a:r>
            <a:r>
              <a:rPr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则没有规则的几何形状</a:t>
            </a:r>
          </a:p>
          <a:p>
            <a:pPr defTabSz="1219200" eaLnBrk="0" hangingPunct="0">
              <a:lnSpc>
                <a:spcPct val="150000"/>
              </a:lnSpc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物理性质：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各向异性</a:t>
            </a:r>
            <a:r>
              <a:rPr kumimoji="1"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各向同性</a:t>
            </a:r>
            <a:endParaRPr kumimoji="1" lang="en-US" altLang="zh-CN" sz="2000" kern="0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01738" y="3825794"/>
            <a:ext cx="8832849" cy="18891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just" defTabSz="1219200" eaLnBrk="0" hangingPunct="0">
              <a:lnSpc>
                <a:spcPct val="150000"/>
              </a:lnSpc>
              <a:buClr>
                <a:srgbClr val="00B050"/>
              </a:buClr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．多晶体和非晶体的差别</a:t>
            </a:r>
            <a:endParaRPr lang="en-US" altLang="zh-CN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609600" indent="-609600" algn="just" defTabSz="1219200" eaLnBrk="0" hangingPunct="0">
              <a:lnSpc>
                <a:spcPct val="150000"/>
              </a:lnSpc>
              <a:buClr>
                <a:srgbClr val="00B050"/>
              </a:buClr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多晶体和非晶体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都没有规则的几何形状</a:t>
            </a:r>
          </a:p>
          <a:p>
            <a:pPr defTabSz="1219200" eaLnBrk="0" hangingPunct="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多晶体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有一定的熔点，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没有一定的熔点</a:t>
            </a:r>
            <a:endParaRPr kumimoji="1" lang="en-US" altLang="zh-CN" sz="2000" kern="0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多晶体和非晶体的一些物理性质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都表现为各向同性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47512" y="5850220"/>
            <a:ext cx="7776633" cy="4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5195" tIns="72597" rIns="145195" bIns="72597">
            <a:spAutoFit/>
          </a:bodyPr>
          <a:lstStyle/>
          <a:p>
            <a:pPr marL="609600" indent="-609600" defTabSz="1219200">
              <a:spcBef>
                <a:spcPct val="20000"/>
              </a:spcBef>
              <a:buClr>
                <a:srgbClr val="00B050"/>
              </a:buClr>
              <a:buSzPct val="80000"/>
            </a:pP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固体材料在生活，生产，科学，研究等方面的应用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78542" y="3237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5" name="直接连接符 14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508000" y="1594623"/>
            <a:ext cx="10560049" cy="49923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355600" defTabSz="1219200">
              <a:lnSpc>
                <a:spcPct val="200000"/>
              </a:lnSpc>
              <a:tabLst>
                <a:tab pos="6400165" algn="l"/>
              </a:tabLst>
            </a:pPr>
            <a:r>
              <a:rPr lang="en-US" altLang="zh-CN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1. </a:t>
            </a:r>
            <a:r>
              <a:rPr lang="zh-CN" altLang="en-US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关于晶体和非晶体，下列说法中正确的是（      ）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r>
              <a:rPr lang="en-US" altLang="zh-CN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</a:t>
            </a:r>
            <a:r>
              <a:rPr lang="zh-CN" altLang="en-US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．单晶体具有各向异性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r>
              <a:rPr lang="en-US" altLang="zh-CN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  <a:r>
              <a:rPr lang="zh-CN" altLang="en-US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．多晶体也具有各向异性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r>
              <a:rPr lang="en-US" altLang="zh-CN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</a:t>
            </a:r>
            <a:r>
              <a:rPr lang="zh-CN" altLang="en-US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．非晶体的各种物理性质，在各个方向上都是相同的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r>
              <a:rPr lang="en-US" altLang="zh-CN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D</a:t>
            </a:r>
            <a:r>
              <a:rPr lang="zh-CN" altLang="en-US" sz="2400" kern="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．晶体的各种物理性质，在各个方向上都是不同的</a:t>
            </a:r>
            <a:endParaRPr lang="en-US" altLang="zh-CN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indent="355600" defTabSz="1219200" eaLnBrk="0" hangingPunct="0">
              <a:lnSpc>
                <a:spcPct val="200000"/>
              </a:lnSpc>
              <a:tabLst>
                <a:tab pos="6400165" algn="l"/>
              </a:tabLst>
            </a:pPr>
            <a:endParaRPr lang="zh-CN" altLang="en-US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8542" y="3237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7" name="直接连接符 6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78542" y="1130300"/>
            <a:ext cx="9215967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、下列固体中全是由晶体组成的是</a:t>
            </a: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	           ).</a:t>
            </a: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(A)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石英、云母、明矾、食盐、雪花、铜		</a:t>
            </a:r>
            <a:endParaRPr lang="en-US" altLang="zh-CN" sz="2400" kern="0" noProof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(B)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石英、玻璃、云母、铜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(C)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食盐、雪花、云母、硫酸铜、松香		</a:t>
            </a:r>
            <a:endParaRPr lang="en-US" altLang="zh-CN" sz="2400" kern="0" noProof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(D)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蜂蜡、松香、橡胶、沥青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3555" name="图片 3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54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图片 3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54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7" name="直接连接符 6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678542" y="3237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60400" y="1054030"/>
            <a:ext cx="9215967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某物体表现出各向异性是由于组成物体的物质微粒</a:t>
            </a: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	    ).</a:t>
            </a:r>
            <a:endParaRPr lang="en-US" altLang="zh-CN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(A)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在空间的排列不规则	</a:t>
            </a:r>
            <a:endParaRPr lang="en-US" altLang="zh-CN" sz="2400" kern="0" noProof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(B)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在空间按一定的规则排列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(C)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数目较多的缘故</a:t>
            </a:r>
            <a:endParaRPr lang="en-US" altLang="zh-CN" sz="2400" kern="0" noProof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(D)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数目较少的缘故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5" name="直接连接符 4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678542" y="3237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678542" y="1384554"/>
            <a:ext cx="8274049" cy="99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spcBef>
                <a:spcPct val="20000"/>
              </a:spcBef>
            </a:pP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、生活中常见的固体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8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123" name="图片 102406" descr="u=604783964,4217866340&amp;fm=23&amp;gp=0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9"/>
          <a:stretch>
            <a:fillRect/>
          </a:stretch>
        </p:blipFill>
        <p:spPr bwMode="auto">
          <a:xfrm>
            <a:off x="1718885" y="2643971"/>
            <a:ext cx="1919816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图片 102415" descr="u=3313846411,2369638518&amp;fm=23&amp;gp=0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0" r="5420"/>
          <a:stretch>
            <a:fillRect/>
          </a:stretch>
        </p:blipFill>
        <p:spPr bwMode="auto">
          <a:xfrm>
            <a:off x="4744661" y="2770208"/>
            <a:ext cx="2690284" cy="182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图片 102416" descr="u=2544137910,2442133444&amp;fm=23&amp;gp=0"/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561" y="2792138"/>
            <a:ext cx="2734733" cy="165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文本框 102414"/>
          <p:cNvSpPr txBox="1">
            <a:spLocks noChangeArrowheads="1"/>
          </p:cNvSpPr>
          <p:nvPr/>
        </p:nvSpPr>
        <p:spPr bwMode="auto">
          <a:xfrm>
            <a:off x="1576009" y="4711954"/>
            <a:ext cx="220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zh-CN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玻璃</a:t>
            </a:r>
            <a:endParaRPr lang="zh-CN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4" name="文本框 102412"/>
          <p:cNvSpPr txBox="1">
            <a:spLocks noChangeArrowheads="1"/>
          </p:cNvSpPr>
          <p:nvPr/>
        </p:nvSpPr>
        <p:spPr bwMode="auto">
          <a:xfrm>
            <a:off x="8103811" y="4711955"/>
            <a:ext cx="220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3200" b="1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白糖</a:t>
            </a:r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5" name="文本框 102412"/>
          <p:cNvSpPr txBox="1">
            <a:spLocks noChangeArrowheads="1"/>
          </p:cNvSpPr>
          <p:nvPr/>
        </p:nvSpPr>
        <p:spPr bwMode="auto">
          <a:xfrm>
            <a:off x="5355319" y="4711955"/>
            <a:ext cx="14689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3200" b="1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食盐</a:t>
            </a:r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23" name="直接连接符 22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3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54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56041" y="1054030"/>
            <a:ext cx="9745133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晶体在熔解过程中吸收的热量，主要用于</a:t>
            </a: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 )</a:t>
            </a: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(A)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破坏空间点阵结构，增加分子动能		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(B)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破坏空间点阵结构，增加分子势能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(C)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破坏空间点阵结构，增加分子的势能和动能	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250000"/>
              </a:lnSpc>
            </a:pPr>
            <a:r>
              <a:rPr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(D)</a:t>
            </a: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破坏空间点阵结构，但不增加分子的势能和动能</a:t>
            </a:r>
            <a:endParaRPr lang="zh-CN" altLang="en-US" sz="2400" kern="0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6" name="直接连接符 5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678542" y="3237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34326" y="640172"/>
            <a:ext cx="188976" cy="2788828"/>
            <a:chOff x="4901184" y="640172"/>
            <a:chExt cx="188976" cy="278882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01184" y="640172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90160" y="1604801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7932"/>
          <a:stretch>
            <a:fillRect/>
          </a:stretch>
        </p:blipFill>
        <p:spPr/>
      </p:pic>
      <p:grpSp>
        <p:nvGrpSpPr>
          <p:cNvPr id="14" name="组合 13"/>
          <p:cNvGrpSpPr/>
          <p:nvPr/>
        </p:nvGrpSpPr>
        <p:grpSpPr>
          <a:xfrm>
            <a:off x="524070" y="2608377"/>
            <a:ext cx="6204389" cy="2374759"/>
            <a:chOff x="6147269" y="2844265"/>
            <a:chExt cx="5425040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425040" cy="1589115"/>
              <a:chOff x="-4714868" y="2110674"/>
              <a:chExt cx="5425040" cy="1589115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425040" cy="990997"/>
                <a:chOff x="-4714868" y="2110674"/>
                <a:chExt cx="5425040" cy="990997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282731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第九章  固体、液体和物态变化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7"/>
          <p:cNvSpPr>
            <a:spLocks noChangeArrowheads="1"/>
          </p:cNvSpPr>
          <p:nvPr/>
        </p:nvSpPr>
        <p:spPr bwMode="auto">
          <a:xfrm>
            <a:off x="678542" y="1972467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2400" kern="0" dirty="0">
                <a:solidFill>
                  <a:srgbClr val="FFC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FFC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晶体：具有规则的几何形状。</a:t>
            </a:r>
          </a:p>
        </p:txBody>
      </p:sp>
      <p:sp>
        <p:nvSpPr>
          <p:cNvPr id="8195" name="矩形 8"/>
          <p:cNvSpPr>
            <a:spLocks noChangeArrowheads="1"/>
          </p:cNvSpPr>
          <p:nvPr/>
        </p:nvSpPr>
        <p:spPr bwMode="auto">
          <a:xfrm>
            <a:off x="805315" y="2819401"/>
            <a:ext cx="107278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常见的晶体有：石英、云母、明矾、食盐、硫酸铜、糖、味精等。</a:t>
            </a:r>
          </a:p>
        </p:txBody>
      </p:sp>
      <p:sp>
        <p:nvSpPr>
          <p:cNvPr id="8196" name="矩形 10"/>
          <p:cNvSpPr>
            <a:spLocks noChangeArrowheads="1"/>
          </p:cNvSpPr>
          <p:nvPr/>
        </p:nvSpPr>
        <p:spPr bwMode="auto">
          <a:xfrm>
            <a:off x="678542" y="3638489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en-US" altLang="zh-CN" sz="2400" kern="0" dirty="0">
                <a:solidFill>
                  <a:srgbClr val="FFC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FFC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非晶体：没有规则的几何形状。</a:t>
            </a:r>
          </a:p>
        </p:txBody>
      </p:sp>
      <p:sp>
        <p:nvSpPr>
          <p:cNvPr id="8197" name="矩形 11"/>
          <p:cNvSpPr>
            <a:spLocks noChangeArrowheads="1"/>
          </p:cNvSpPr>
          <p:nvPr/>
        </p:nvSpPr>
        <p:spPr bwMode="auto">
          <a:xfrm>
            <a:off x="805315" y="4657395"/>
            <a:ext cx="107278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常见的非晶体有：玻璃、蜂蜡、塑料、沥青、橡胶、松香等。</a:t>
            </a:r>
          </a:p>
        </p:txBody>
      </p:sp>
      <p:sp>
        <p:nvSpPr>
          <p:cNvPr id="8198" name="矩形 13"/>
          <p:cNvSpPr>
            <a:spLocks noChangeArrowheads="1"/>
          </p:cNvSpPr>
          <p:nvPr/>
        </p:nvSpPr>
        <p:spPr bwMode="auto">
          <a:xfrm>
            <a:off x="508000" y="1209661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（一）、固体分为两类：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0" name="直接连接符 9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08000" y="1324519"/>
            <a:ext cx="854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（二）、晶体和非晶体的区别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57651" y="1992536"/>
            <a:ext cx="9408583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219200"/>
            <a:r>
              <a:rPr kumimoji="1"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熔点：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晶体具有一定的熔点，非晶体没有一定的熔点。</a:t>
            </a:r>
          </a:p>
        </p:txBody>
      </p:sp>
      <p:pic>
        <p:nvPicPr>
          <p:cNvPr id="9220" name="Picture 5" descr="ja000005ZW1_0014_2"/>
          <p:cNvPicPr>
            <a:picLocks noRot="1"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92" y="2870200"/>
            <a:ext cx="8640233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0" name="直接连接符 9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84805" y="1253421"/>
            <a:ext cx="854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（二）、晶体和非晶体的区别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9797" y="1983236"/>
            <a:ext cx="10840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/>
            <a:r>
              <a:rPr kumimoji="1"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1"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外形上：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晶体具有规则的几何形状，非晶体没有规则的几何形状。</a:t>
            </a:r>
            <a:endParaRPr kumimoji="1" lang="en-US" altLang="zh-CN" sz="2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244" name="Picture 5" descr="ja000005ZW1_0014_1"/>
          <p:cNvPicPr>
            <a:picLocks noRot="1"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97" y="2599676"/>
            <a:ext cx="6239933" cy="23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Users\Administrator\Documents\Tencent Files\2427809593\Image\Group\[_R9[UF8{0H4~1_4MYS2V2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405" y="2732768"/>
            <a:ext cx="2520922" cy="205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矩形 11"/>
          <p:cNvSpPr>
            <a:spLocks noChangeArrowheads="1"/>
          </p:cNvSpPr>
          <p:nvPr/>
        </p:nvSpPr>
        <p:spPr bwMode="auto">
          <a:xfrm>
            <a:off x="1076975" y="548045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000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食盐</a:t>
            </a:r>
          </a:p>
        </p:txBody>
      </p:sp>
      <p:sp>
        <p:nvSpPr>
          <p:cNvPr id="10247" name="矩形 12"/>
          <p:cNvSpPr>
            <a:spLocks noChangeArrowheads="1"/>
          </p:cNvSpPr>
          <p:nvPr/>
        </p:nvSpPr>
        <p:spPr bwMode="auto">
          <a:xfrm>
            <a:off x="5168535" y="5480459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000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石英晶体</a:t>
            </a:r>
          </a:p>
        </p:txBody>
      </p:sp>
      <p:sp>
        <p:nvSpPr>
          <p:cNvPr id="10248" name="矩形 13"/>
          <p:cNvSpPr>
            <a:spLocks noChangeArrowheads="1"/>
          </p:cNvSpPr>
          <p:nvPr/>
        </p:nvSpPr>
        <p:spPr bwMode="auto">
          <a:xfrm>
            <a:off x="2842230" y="5480459"/>
            <a:ext cx="20150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000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明矾晶体</a:t>
            </a:r>
          </a:p>
        </p:txBody>
      </p:sp>
      <p:sp>
        <p:nvSpPr>
          <p:cNvPr id="10249" name="矩形 14"/>
          <p:cNvSpPr>
            <a:spLocks noChangeArrowheads="1"/>
          </p:cNvSpPr>
          <p:nvPr/>
        </p:nvSpPr>
        <p:spPr bwMode="auto">
          <a:xfrm>
            <a:off x="8228405" y="5480459"/>
            <a:ext cx="8657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000" b="1" kern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</a:t>
            </a:r>
            <a:endParaRPr lang="zh-CN" altLang="en-US" sz="2000" kern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0" name="矩形 15"/>
          <p:cNvSpPr>
            <a:spLocks noChangeArrowheads="1"/>
          </p:cNvSpPr>
          <p:nvPr/>
        </p:nvSpPr>
        <p:spPr bwMode="auto">
          <a:xfrm>
            <a:off x="9696635" y="54804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219200"/>
            <a:r>
              <a:rPr lang="zh-CN" altLang="en-US" sz="2000" b="1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非晶体</a:t>
            </a:r>
            <a:endParaRPr lang="zh-CN" altLang="en-US" sz="20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4" name="直接连接符 13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9" grpId="0"/>
      <p:bldP spid="10246" grpId="0"/>
      <p:bldP spid="10247" grpId="0"/>
      <p:bldP spid="10248" grpId="0"/>
      <p:bldP spid="10249" grpId="0"/>
      <p:bldP spid="10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4"/>
          <p:cNvSpPr txBox="1">
            <a:spLocks noChangeArrowheads="1"/>
          </p:cNvSpPr>
          <p:nvPr/>
        </p:nvSpPr>
        <p:spPr bwMode="auto">
          <a:xfrm>
            <a:off x="464142" y="1234759"/>
            <a:ext cx="854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（二）、晶体和非晶体的区别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830082" y="2344789"/>
            <a:ext cx="10806944" cy="14271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en-US" altLang="zh-CN" sz="20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1" lang="zh-CN" altLang="en-US" sz="20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物理性质上</a:t>
            </a:r>
            <a:r>
              <a:rPr kumimoji="1" lang="en-US" altLang="zh-CN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的物理性质与方向有关（这种特性叫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各向异性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endParaRPr kumimoji="1" lang="en-US" altLang="zh-CN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的物理性质在各个方向是相同的（这种特性叫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各向同性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0" name="矩形 9"/>
          <p:cNvSpPr/>
          <p:nvPr/>
        </p:nvSpPr>
        <p:spPr>
          <a:xfrm>
            <a:off x="830082" y="3992170"/>
            <a:ext cx="7969251" cy="142718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云母</a:t>
            </a:r>
            <a:r>
              <a:rPr kumimoji="1"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  <a:hlinkClick r:id="rId2" action="ppaction://hlinkfile"/>
              </a:rPr>
              <a:t>导热性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上表现出显著的各向异性</a:t>
            </a:r>
            <a:endParaRPr kumimoji="1" lang="en-US" altLang="zh-CN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方铝矿</a:t>
            </a:r>
            <a:r>
              <a:rPr kumimoji="1"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导电性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上表现出显著的各向异性</a:t>
            </a:r>
            <a:endParaRPr kumimoji="1" lang="en-US" altLang="zh-CN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方解石</a:t>
            </a:r>
            <a:r>
              <a:rPr kumimoji="1"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kumimoji="1" lang="zh-CN" altLang="en-US" sz="20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光的折射</a:t>
            </a:r>
            <a:r>
              <a:rPr kumimoji="1"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上表现出显著的各向异性，</a:t>
            </a:r>
            <a:endParaRPr lang="zh-CN" altLang="en-US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64513" name="Picture 1" descr="C:\Users\Administrator\Documents\Tencent Files\2427809593\Image\Group\SR}Q8@F11(3WBN]]K{F@V6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148" y="3482988"/>
            <a:ext cx="2853671" cy="214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1" name="直接连接符 10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08000" y="1302662"/>
            <a:ext cx="854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（二）、晶体和非晶体的区别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42258" y="4163618"/>
            <a:ext cx="10840358" cy="16941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1"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物理性质上</a:t>
            </a:r>
            <a:r>
              <a:rPr kumimoji="1" lang="en-US" altLang="zh-CN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</a:p>
          <a:p>
            <a:pPr defTabSz="1219200">
              <a:lnSpc>
                <a:spcPct val="150000"/>
              </a:lnSpc>
            </a:pP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的物理性质与方向有关（这种特性叫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各向异性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endParaRPr kumimoji="1" lang="en-US" altLang="zh-CN" sz="2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非晶体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的物理性质在各个方向是相同的（这种特性叫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各向同性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2258" y="2158469"/>
            <a:ext cx="9408583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219200"/>
            <a:r>
              <a:rPr kumimoji="1"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熔点：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晶体具有一定的熔点，非晶体没有一定的熔点。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0400" y="3108002"/>
            <a:ext cx="108585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200"/>
            <a:r>
              <a:rPr kumimoji="1" lang="en-US" altLang="zh-CN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1"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外形上：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晶体具有规则的几何形状，非晶体没有规则的几何形状。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2" name="直接连接符 11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551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1" descr="C:\Users\Administrator\Documents\Tencent Files\2427809593\Image\Group\S0}@OVL@WJ5O@J8%@5@}F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40" y="2083759"/>
            <a:ext cx="2508249" cy="182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4347" y="1303997"/>
            <a:ext cx="883298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/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（三）、</a:t>
            </a:r>
            <a:r>
              <a:rPr kumimoji="1"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晶体和非晶体间的转化</a:t>
            </a:r>
            <a:endParaRPr lang="zh-CN" altLang="en-US" sz="2400" kern="10" noProof="1">
              <a:ln w="22225">
                <a:solidFill>
                  <a:schemeClr val="bg1"/>
                </a:solidFill>
                <a:round/>
              </a:ln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665055" y="1936224"/>
            <a:ext cx="3937000" cy="2017183"/>
          </a:xfrm>
          <a:prstGeom prst="wedgeRoundRectCallout">
            <a:avLst>
              <a:gd name="adj1" fmla="val -82844"/>
              <a:gd name="adj2" fmla="val -1900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defTabSz="1219200"/>
            <a:r>
              <a:rPr lang="zh-CN" altLang="en-US" sz="2665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天然水晶和石英玻璃的成分都是</a:t>
            </a:r>
            <a:r>
              <a:rPr lang="en-US" altLang="zh-CN" sz="3735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sio</a:t>
            </a:r>
            <a:r>
              <a:rPr lang="en-US" altLang="zh-CN" sz="3735" b="1" kern="0" baseline="-2500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2</a:t>
            </a:r>
            <a:r>
              <a:rPr lang="en-US" altLang="zh-CN" sz="3735" b="1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 </a:t>
            </a:r>
            <a:r>
              <a:rPr lang="zh-CN" altLang="en-US" sz="3735" b="1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思考你能想到什么？</a:t>
            </a:r>
            <a:endParaRPr lang="zh-CN" altLang="en-US" sz="3735" b="1" kern="0" baseline="-25000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Verdan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8000" y="4364506"/>
            <a:ext cx="10931214" cy="53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5195" tIns="72597" rIns="145195" bIns="72597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kumimoji="1" lang="en-US" altLang="zh-CN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一种物质可能以晶体和非晶体两种不同的形态出现，</a:t>
            </a:r>
            <a:r>
              <a:rPr kumimoji="1" lang="zh-CN" altLang="en-US" sz="19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一种物质是晶体还是非晶体并不是绝对的．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8000" y="5063692"/>
            <a:ext cx="8182814" cy="4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5195" tIns="72597" rIns="145195" bIns="72597">
            <a:spAutoFit/>
          </a:bodyPr>
          <a:lstStyle/>
          <a:p>
            <a:pPr defTabSz="1219200"/>
            <a:r>
              <a:rPr kumimoji="1" lang="en-US" altLang="zh-CN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许多非晶体在一定的条件下可以</a:t>
            </a:r>
            <a:r>
              <a:rPr kumimoji="1" lang="zh-CN" altLang="en-US" sz="19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转化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为晶体．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8000" y="5679712"/>
            <a:ext cx="11480800" cy="4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5195" tIns="72597" rIns="145195" bIns="72597">
            <a:spAutoFit/>
          </a:bodyPr>
          <a:lstStyle/>
          <a:p>
            <a:pPr defTabSz="1219200"/>
            <a:r>
              <a:rPr kumimoji="1" lang="en-US" altLang="zh-CN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在冷却得</a:t>
            </a:r>
            <a:r>
              <a:rPr kumimoji="1" lang="zh-CN" altLang="en-US" sz="19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足够快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和冷却到</a:t>
            </a:r>
            <a:r>
              <a:rPr kumimoji="1" lang="zh-CN" altLang="en-US" sz="19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足够低</a:t>
            </a:r>
            <a:r>
              <a:rPr kumimoji="1" lang="zh-CN" altLang="en-US" sz="19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的温度时，几乎所有的材料都能成为非晶体． </a:t>
            </a:r>
          </a:p>
        </p:txBody>
      </p: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06" y="1988508"/>
            <a:ext cx="2592916" cy="187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678542" y="323745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 晶体和非晶体 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15" name="直接连接符 14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60400" y="1860355"/>
            <a:ext cx="8449733" cy="9347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4195" indent="-544195" algn="just" defTabSz="1219200">
              <a:spcBef>
                <a:spcPct val="20000"/>
              </a:spcBef>
            </a:pP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1．单晶体：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一个物体就是一个完整的晶体．</a:t>
            </a:r>
          </a:p>
          <a:p>
            <a:pPr marL="544195" indent="-544195" algn="just" defTabSz="12192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例如：雪花、食盐小颗粒、单晶硅、单晶锗等．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13711" y="2995872"/>
            <a:ext cx="10919477" cy="3716867"/>
          </a:xfrm>
          <a:prstGeom prst="rect">
            <a:avLst/>
          </a:prstGeom>
          <a:noFill/>
          <a:ln w="57150" cmpd="thickThin">
            <a:noFill/>
            <a:miter lim="800000"/>
          </a:ln>
          <a:effectLst/>
        </p:spPr>
        <p:txBody>
          <a:bodyPr lIns="145195" tIns="72597" rIns="145195" bIns="72597" anchor="t"/>
          <a:lstStyle/>
          <a:p>
            <a:pPr marL="544195" indent="-544195" algn="just" defTabSz="1219200">
              <a:spcBef>
                <a:spcPct val="20000"/>
              </a:spcBef>
            </a:pP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2．多晶体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：整个物体是由许多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杂乱无章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地排列着的小晶体组成。其中的小晶体叫做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晶粒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</a:p>
          <a:p>
            <a:pPr marL="544195" indent="-544195" algn="just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（1）多晶体没有规则的几何形状．</a:t>
            </a:r>
          </a:p>
          <a:p>
            <a:pPr marL="544195" indent="-544195" algn="just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（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）不显示各向异性．（每一晶粒内部都是各向异性的）． </a:t>
            </a:r>
            <a:endParaRPr lang="en-US" altLang="zh-CN" sz="20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544195" indent="-544195" algn="just" defTabSz="12192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（</a:t>
            </a:r>
            <a:r>
              <a:rPr lang="en-US" altLang="zh-CN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0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 有确定的熔点．</a:t>
            </a:r>
          </a:p>
        </p:txBody>
      </p:sp>
      <p:sp>
        <p:nvSpPr>
          <p:cNvPr id="14340" name="矩形 14"/>
          <p:cNvSpPr>
            <a:spLocks noChangeArrowheads="1"/>
          </p:cNvSpPr>
          <p:nvPr/>
        </p:nvSpPr>
        <p:spPr bwMode="auto">
          <a:xfrm>
            <a:off x="508000" y="1197916"/>
            <a:ext cx="427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（一）单晶体和多晶体的区别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8542" y="32374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二、单晶体和多晶体 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9" name="直接连接符 8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43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1320</Words>
  <Application>Microsoft Office PowerPoint</Application>
  <PresentationFormat>宽屏</PresentationFormat>
  <Paragraphs>124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FandolFang R</vt:lpstr>
      <vt:lpstr>Arial</vt:lpstr>
      <vt:lpstr>Calibri</vt:lpstr>
      <vt:lpstr>Calibri Light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2020-05-29T01:27:47Z</dcterms:created>
  <dcterms:modified xsi:type="dcterms:W3CDTF">2021-01-09T09:39:54Z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