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4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83" r:id="rId17"/>
    <p:sldId id="287" r:id="rId18"/>
    <p:sldId id="284" r:id="rId19"/>
    <p:sldId id="265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31">
          <p15:clr>
            <a:srgbClr val="A4A3A4"/>
          </p15:clr>
        </p15:guide>
        <p15:guide id="5" orient="horz" pos="39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40"/>
        <p:guide orient="horz" pos="731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DBF3ABF-1679-4483-BE4D-A2EED34A0BA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87AB7C-DBBE-4258-B6C5-F5B323C870E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7AB7C-DBBE-4258-B6C5-F5B323C870E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7AB7C-DBBE-4258-B6C5-F5B323C870E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022592" y="1"/>
            <a:ext cx="45415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319314" y="0"/>
            <a:ext cx="188686" cy="783771"/>
            <a:chOff x="319314" y="0"/>
            <a:chExt cx="188686" cy="783771"/>
          </a:xfrm>
        </p:grpSpPr>
        <p:cxnSp>
          <p:nvCxnSpPr>
            <p:cNvPr id="4" name="直接连接符 3"/>
            <p:cNvCxnSpPr/>
            <p:nvPr userDrawn="1"/>
          </p:nvCxnSpPr>
          <p:spPr>
            <a:xfrm>
              <a:off x="508000" y="0"/>
              <a:ext cx="0" cy="7837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 userDrawn="1"/>
          </p:nvCxnSpPr>
          <p:spPr>
            <a:xfrm>
              <a:off x="319314" y="0"/>
              <a:ext cx="0" cy="478971"/>
            </a:xfrm>
            <a:prstGeom prst="line">
              <a:avLst/>
            </a:prstGeom>
            <a:ln w="730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434326" y="640172"/>
            <a:ext cx="188976" cy="2788828"/>
            <a:chOff x="4901184" y="640172"/>
            <a:chExt cx="188976" cy="278882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01184" y="640172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90160" y="1604801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7932"/>
          <a:stretch>
            <a:fillRect/>
          </a:stretch>
        </p:blipFill>
        <p:spPr/>
      </p:pic>
      <p:grpSp>
        <p:nvGrpSpPr>
          <p:cNvPr id="14" name="组合 13"/>
          <p:cNvGrpSpPr/>
          <p:nvPr/>
        </p:nvGrpSpPr>
        <p:grpSpPr>
          <a:xfrm>
            <a:off x="354965" y="2747010"/>
            <a:ext cx="6460490" cy="2235835"/>
            <a:chOff x="6052680" y="3018806"/>
            <a:chExt cx="5602249" cy="1901918"/>
          </a:xfrm>
        </p:grpSpPr>
        <p:grpSp>
          <p:nvGrpSpPr>
            <p:cNvPr id="18" name="组合 17"/>
            <p:cNvGrpSpPr/>
            <p:nvPr/>
          </p:nvGrpSpPr>
          <p:grpSpPr>
            <a:xfrm>
              <a:off x="6052680" y="3461219"/>
              <a:ext cx="5602249" cy="1459505"/>
              <a:chOff x="-4809457" y="2240284"/>
              <a:chExt cx="5602249" cy="1459505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809457" y="2240284"/>
                <a:ext cx="5602249" cy="881626"/>
                <a:chOff x="-4809457" y="2240284"/>
                <a:chExt cx="5602249" cy="881626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282731" cy="3132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809457" y="2240284"/>
                  <a:ext cx="5602249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6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36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lang="zh-CN" altLang="en-US" sz="36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物态变化中的能量交换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301880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第九章 固体、液体和物态变化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660400" y="1475350"/>
            <a:ext cx="6885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几种物质在压强为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1.01×10</a:t>
            </a:r>
            <a:r>
              <a:rPr lang="en-US" altLang="zh-CN" sz="2800" kern="0" baseline="300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Pa</a:t>
            </a:r>
            <a:r>
              <a:rPr lang="zh-CN" altLang="en-US" sz="2800" kern="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时的熔化热</a:t>
            </a:r>
          </a:p>
        </p:txBody>
      </p:sp>
      <p:graphicFrame>
        <p:nvGraphicFramePr>
          <p:cNvPr id="147459" name="Group 3"/>
          <p:cNvGraphicFramePr>
            <a:graphicFrameLocks noGrp="1"/>
          </p:cNvGraphicFramePr>
          <p:nvPr>
            <p:ph idx="4294967295"/>
          </p:nvPr>
        </p:nvGraphicFramePr>
        <p:xfrm>
          <a:off x="1883569" y="2829560"/>
          <a:ext cx="8424863" cy="2051051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物质名称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碳酸钙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氯化钠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二氧化碳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熔化热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kJ·kg</a:t>
                      </a:r>
                      <a:r>
                        <a:rPr kumimoji="0" lang="en-US" altLang="zh-CN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-1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333.8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395.7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205.2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527.5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517.1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180.9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0" y="1338210"/>
            <a:ext cx="10317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为什么晶体有确定的熔点和熔化热，非晶体却没有？</a:t>
            </a:r>
            <a:endParaRPr lang="zh-CN" altLang="en-US" sz="28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660400" y="1965754"/>
            <a:ext cx="10815320" cy="441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晶体熔化过程中，当温度达到熔点时，吸收的热量全部用来破坏空间点阵，增加分子势能，而分子平均动能却保持不变，所以晶体有固定的熔点</a:t>
            </a:r>
            <a:r>
              <a:rPr lang="zh-CN" altLang="en-US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非晶体没有空间点阵，熔化时不需要去破坏空间点阵，吸收的热量主要转化为分子的动能，不断吸热，温度就不断上升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由于在不同温度下物质由固态变成液态时吸收的热量不同，而晶体有固定的熔点，因此有固定的熔化热，非晶体没有固定的熔点，也就没有固定的熔化热。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Rot="1" noChangeArrowheads="1"/>
          </p:cNvSpPr>
          <p:nvPr/>
        </p:nvSpPr>
        <p:spPr bwMode="auto">
          <a:xfrm>
            <a:off x="660400" y="1440088"/>
            <a:ext cx="2482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zh-CN" sz="2800" kern="0"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kern="0">
                <a:ea typeface="思源黑体 CN Regular" panose="020B0500000000000000" pitchFamily="34" charset="-122"/>
                <a:sym typeface="Arial" panose="020B0604020202020204" pitchFamily="34" charset="0"/>
              </a:rPr>
              <a:t>汽化与液化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28397" y="2347222"/>
            <a:ext cx="1314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汽化：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796797" y="2326550"/>
            <a:ext cx="4556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物质从液态变成气态的过程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626810" y="3187467"/>
            <a:ext cx="1316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液化：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796797" y="3187467"/>
            <a:ext cx="446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物质从气态变成液态的过程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668283" y="4044277"/>
            <a:ext cx="44935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液体汽化时，为何要吸热？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二、汽化热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6810" y="4567497"/>
            <a:ext cx="10964818" cy="131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液体汽化时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液体分子离开液体表面成为气体分子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要克服其他液体分子的吸引而做功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故要吸收能量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  <p:bldP spid="138245" grpId="0"/>
      <p:bldP spid="138246" grpId="0"/>
      <p:bldP spid="138247" grpId="0"/>
      <p:bldP spid="1382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581660" y="1320370"/>
            <a:ext cx="4852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我们先看看液体和气体的结构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563880" y="1939846"/>
            <a:ext cx="10937240" cy="169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液体汽化时，液体分子离开液体表面成为气体分子，要克服其他液体分子的吸引而做功，因此要吸收能量。液体气化过程中体积增大很多，体积膨胀时要克服外界气压做功，也要吸收能量。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563880" y="3816863"/>
            <a:ext cx="10955020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汽化热：</a:t>
            </a:r>
            <a:r>
              <a:rPr lang="zh-CN" altLang="en-US" sz="2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某种液体汽化成同温度的气体时所需的能量与其质量之比，称做这种物质在这个温度下的汽化热。</a:t>
            </a:r>
            <a:r>
              <a:rPr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4721860" y="5133752"/>
          <a:ext cx="115093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9900" imgH="393700" progId="Equation.3">
                  <p:embed/>
                </p:oleObj>
              </mc:Choice>
              <mc:Fallback>
                <p:oleObj r:id="rId2" imgW="4699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860" y="5133752"/>
                        <a:ext cx="1150938" cy="963613"/>
                      </a:xfrm>
                      <a:prstGeom prst="rect">
                        <a:avLst/>
                      </a:prstGeom>
                      <a:solidFill>
                        <a:srgbClr val="FF66FF">
                          <a:alpha val="25999"/>
                        </a:srgbClr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6017260" y="5421089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单位：</a:t>
            </a:r>
            <a:r>
              <a:rPr lang="en-US" altLang="zh-CN" sz="2400" ker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J/kg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3424873" y="5395689"/>
            <a:ext cx="1439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汽化热</a:t>
            </a:r>
            <a:r>
              <a:rPr lang="zh-CN" altLang="en-US" sz="2400" ker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二、汽化热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  <p:bldP spid="151555" grpId="0" autoUpdateAnimBg="0"/>
      <p:bldP spid="151556" grpId="0" autoUpdateAnimBg="0"/>
      <p:bldP spid="151558" grpId="0" autoUpdateAnimBg="0"/>
      <p:bldP spid="151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678542" y="1340320"/>
            <a:ext cx="31341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汽化热跟温度有关</a:t>
            </a:r>
          </a:p>
        </p:txBody>
      </p:sp>
      <p:grpSp>
        <p:nvGrpSpPr>
          <p:cNvPr id="152579" name="Group 3"/>
          <p:cNvGrpSpPr/>
          <p:nvPr/>
        </p:nvGrpSpPr>
        <p:grpSpPr bwMode="auto">
          <a:xfrm>
            <a:off x="3046414" y="2051686"/>
            <a:ext cx="8248649" cy="3756026"/>
            <a:chOff x="0" y="0"/>
            <a:chExt cx="5196" cy="2366"/>
          </a:xfrm>
        </p:grpSpPr>
        <p:grpSp>
          <p:nvGrpSpPr>
            <p:cNvPr id="152580" name="Group 4"/>
            <p:cNvGrpSpPr/>
            <p:nvPr/>
          </p:nvGrpSpPr>
          <p:grpSpPr bwMode="auto">
            <a:xfrm>
              <a:off x="0" y="0"/>
              <a:ext cx="3479" cy="2366"/>
              <a:chOff x="0" y="0"/>
              <a:chExt cx="3479" cy="2366"/>
            </a:xfrm>
          </p:grpSpPr>
          <p:sp>
            <p:nvSpPr>
              <p:cNvPr id="152581" name="Text Box 5"/>
              <p:cNvSpPr txBox="1">
                <a:spLocks noChangeArrowheads="1"/>
              </p:cNvSpPr>
              <p:nvPr/>
            </p:nvSpPr>
            <p:spPr bwMode="auto">
              <a:xfrm>
                <a:off x="2994" y="2071"/>
                <a:ext cx="4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t /</a:t>
                </a:r>
                <a:r>
                  <a:rPr lang="en-US" altLang="zh-CN" sz="2400" kern="0" baseline="3000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0</a:t>
                </a: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sym typeface="Arial" panose="020B0604020202020204" pitchFamily="34" charset="0"/>
                  </a:rPr>
                  <a:t>C</a:t>
                </a:r>
              </a:p>
            </p:txBody>
          </p:sp>
          <p:grpSp>
            <p:nvGrpSpPr>
              <p:cNvPr id="152582" name="Group 6"/>
              <p:cNvGrpSpPr/>
              <p:nvPr/>
            </p:nvGrpSpPr>
            <p:grpSpPr bwMode="auto">
              <a:xfrm>
                <a:off x="0" y="0"/>
                <a:ext cx="3130" cy="2366"/>
                <a:chOff x="0" y="0"/>
                <a:chExt cx="3130" cy="2366"/>
              </a:xfrm>
            </p:grpSpPr>
            <p:sp>
              <p:nvSpPr>
                <p:cNvPr id="15258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72" y="2075"/>
                  <a:ext cx="4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rPr>
                    <a:t>100</a:t>
                  </a:r>
                </a:p>
              </p:txBody>
            </p:sp>
            <p:grpSp>
              <p:nvGrpSpPr>
                <p:cNvPr id="152584" name="Group 8"/>
                <p:cNvGrpSpPr/>
                <p:nvPr/>
              </p:nvGrpSpPr>
              <p:grpSpPr bwMode="auto">
                <a:xfrm>
                  <a:off x="0" y="0"/>
                  <a:ext cx="3130" cy="2366"/>
                  <a:chOff x="0" y="0"/>
                  <a:chExt cx="3130" cy="2366"/>
                </a:xfrm>
              </p:grpSpPr>
              <p:sp>
                <p:nvSpPr>
                  <p:cNvPr id="152585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24"/>
                    <a:ext cx="0" cy="190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8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545" y="2029"/>
                    <a:ext cx="25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8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545" y="1803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8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545" y="1530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8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545" y="1213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45" y="895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45" y="578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998" y="1939"/>
                    <a:ext cx="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97" y="1939"/>
                    <a:ext cx="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96" y="1939"/>
                    <a:ext cx="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495" y="1939"/>
                    <a:ext cx="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994" y="1939"/>
                    <a:ext cx="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7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3" y="0"/>
                    <a:ext cx="823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Q/(J.g</a:t>
                    </a:r>
                    <a:r>
                      <a:rPr lang="en-US" altLang="zh-CN" sz="2400" kern="0" baseline="3000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-1</a:t>
                    </a:r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)</a:t>
                    </a:r>
                    <a:endParaRPr lang="en-US" altLang="zh-CN" sz="2400" kern="0" baseline="3000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259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" y="1678"/>
                    <a:ext cx="44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500</a:t>
                    </a:r>
                  </a:p>
                </p:txBody>
              </p:sp>
              <p:sp>
                <p:nvSpPr>
                  <p:cNvPr id="15259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361"/>
                    <a:ext cx="54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1000</a:t>
                    </a:r>
                  </a:p>
                </p:txBody>
              </p:sp>
              <p:sp>
                <p:nvSpPr>
                  <p:cNvPr id="15260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061"/>
                    <a:ext cx="54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1500</a:t>
                    </a:r>
                  </a:p>
                </p:txBody>
              </p:sp>
              <p:sp>
                <p:nvSpPr>
                  <p:cNvPr id="15260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743"/>
                    <a:ext cx="54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2000</a:t>
                    </a:r>
                  </a:p>
                </p:txBody>
              </p:sp>
              <p:sp>
                <p:nvSpPr>
                  <p:cNvPr id="15260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" y="426"/>
                    <a:ext cx="54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2500</a:t>
                    </a:r>
                  </a:p>
                </p:txBody>
              </p:sp>
              <p:sp>
                <p:nvSpPr>
                  <p:cNvPr id="15260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5" y="2041"/>
                    <a:ext cx="224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15260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6" y="2075"/>
                    <a:ext cx="44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200</a:t>
                    </a:r>
                  </a:p>
                </p:txBody>
              </p:sp>
              <p:sp>
                <p:nvSpPr>
                  <p:cNvPr id="15260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15" y="2075"/>
                    <a:ext cx="44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300</a:t>
                    </a:r>
                  </a:p>
                </p:txBody>
              </p:sp>
              <p:sp>
                <p:nvSpPr>
                  <p:cNvPr id="152606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9" y="2075"/>
                    <a:ext cx="44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rPr>
                      <a:t>400</a:t>
                    </a:r>
                  </a:p>
                </p:txBody>
              </p:sp>
              <p:sp>
                <p:nvSpPr>
                  <p:cNvPr id="152607" name="未知"/>
                  <p:cNvSpPr/>
                  <p:nvPr/>
                </p:nvSpPr>
                <p:spPr bwMode="auto">
                  <a:xfrm>
                    <a:off x="545" y="623"/>
                    <a:ext cx="1860" cy="1406"/>
                  </a:xfrm>
                  <a:custGeom>
                    <a:avLst/>
                    <a:gdLst>
                      <a:gd name="T0" fmla="*/ 0 w 1860"/>
                      <a:gd name="T1" fmla="*/ 0 h 1406"/>
                      <a:gd name="T2" fmla="*/ 952 w 1860"/>
                      <a:gd name="T3" fmla="*/ 272 h 1406"/>
                      <a:gd name="T4" fmla="*/ 1406 w 1860"/>
                      <a:gd name="T5" fmla="*/ 590 h 1406"/>
                      <a:gd name="T6" fmla="*/ 1633 w 1860"/>
                      <a:gd name="T7" fmla="*/ 862 h 1406"/>
                      <a:gd name="T8" fmla="*/ 1769 w 1860"/>
                      <a:gd name="T9" fmla="*/ 1089 h 1406"/>
                      <a:gd name="T10" fmla="*/ 1860 w 1860"/>
                      <a:gd name="T11" fmla="*/ 1406 h 14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860" h="1406">
                        <a:moveTo>
                          <a:pt x="0" y="0"/>
                        </a:moveTo>
                        <a:cubicBezTo>
                          <a:pt x="359" y="87"/>
                          <a:pt x="718" y="174"/>
                          <a:pt x="952" y="272"/>
                        </a:cubicBezTo>
                        <a:cubicBezTo>
                          <a:pt x="1186" y="370"/>
                          <a:pt x="1292" y="492"/>
                          <a:pt x="1406" y="590"/>
                        </a:cubicBezTo>
                        <a:cubicBezTo>
                          <a:pt x="1520" y="688"/>
                          <a:pt x="1573" y="779"/>
                          <a:pt x="1633" y="862"/>
                        </a:cubicBezTo>
                        <a:cubicBezTo>
                          <a:pt x="1693" y="945"/>
                          <a:pt x="1731" y="998"/>
                          <a:pt x="1769" y="1089"/>
                        </a:cubicBezTo>
                        <a:cubicBezTo>
                          <a:pt x="1807" y="1180"/>
                          <a:pt x="1845" y="1353"/>
                          <a:pt x="1860" y="1406"/>
                        </a:cubicBezTo>
                      </a:path>
                    </a:pathLst>
                  </a:custGeom>
                  <a:noFill/>
                  <a:ln w="9525" cmpd="sng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52608" name="Text Box 32"/>
            <p:cNvSpPr txBox="1">
              <a:spLocks noChangeArrowheads="1"/>
            </p:cNvSpPr>
            <p:nvPr/>
          </p:nvSpPr>
          <p:spPr bwMode="auto">
            <a:xfrm>
              <a:off x="3529" y="1549"/>
              <a:ext cx="166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水在大气压强为</a:t>
              </a:r>
            </a:p>
            <a:p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1.01x10</a:t>
              </a:r>
              <a:r>
                <a:rPr lang="en-US" altLang="zh-CN" sz="24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5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Pa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下汽</a:t>
              </a:r>
            </a:p>
            <a:p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化热与温度的关系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二、汽化热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660400" y="1252893"/>
            <a:ext cx="110021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液体汽化时体积会增大很多，分子吸收的能量不只用于挣脱其他分子的束缚，还用于体积膨胀时克服外界气压做功，所以汽化热还与外界气体的压强有关</a:t>
            </a:r>
            <a:r>
              <a:rPr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1981200" y="2579750"/>
          <a:ext cx="8229600" cy="2303463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物质名称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>
                        <a:alpha val="2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沸点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/℃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-182.96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-195.8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684.9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882.9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汽化热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kJ·kg</a:t>
                      </a:r>
                      <a:r>
                        <a:rPr kumimoji="0" lang="en-US" altLang="zh-CN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-1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1.06×10</a:t>
                      </a:r>
                      <a:r>
                        <a:rPr kumimoji="0" lang="en-US" altLang="zh-CN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7.6×10</a:t>
                      </a:r>
                      <a:r>
                        <a:rPr kumimoji="0" lang="en-US" altLang="zh-CN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3.9×10</a:t>
                      </a:r>
                      <a:r>
                        <a:rPr kumimoji="0" lang="en-US" altLang="zh-CN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2842546" y="2148863"/>
            <a:ext cx="65069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几种物质在压强为</a:t>
            </a:r>
            <a:r>
              <a:rPr lang="en-US" altLang="zh-CN" sz="20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1.01×10</a:t>
            </a:r>
            <a:r>
              <a:rPr lang="en-US" altLang="zh-CN" sz="2000" kern="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0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Pa</a:t>
            </a:r>
            <a:r>
              <a:rPr lang="zh-CN" altLang="en-US" sz="20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，温度为沸点时的汽化热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678542" y="5101888"/>
            <a:ext cx="10840358" cy="142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一定质量的物质，在一定温度和压强下，汽化时吸收的热量与液化时放出的热量相等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晶体只在熔点时熔化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而液体可在任何温度下汽化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讲汽化热要指明在什么温度下的汽化热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000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二、汽化热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utoUpdateAnimBg="0"/>
      <p:bldP spid="153637" grpId="0" autoUpdateAnimBg="0"/>
      <p:bldP spid="1536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7452996" y="1305920"/>
            <a:ext cx="9220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kern="0" dirty="0">
                <a:solidFill>
                  <a:srgbClr val="FF66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热管</a:t>
            </a:r>
          </a:p>
        </p:txBody>
      </p:sp>
      <p:pic>
        <p:nvPicPr>
          <p:cNvPr id="154627" name="Picture 3" descr="热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828" y="1829140"/>
            <a:ext cx="3383410" cy="28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722725" y="1550799"/>
            <a:ext cx="673027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热管技术是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1963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年美国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LosAlamos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国家实验室的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G.M.Grover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发明的一种称为“热管”的传热元件，它充分利用了热传导原理与致冷介质的快速热传递性质，透过热管将发热物体的热量迅速传递到热源外，其导热能力超过任何已知金属的导热能力。 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722725" y="5009233"/>
            <a:ext cx="11028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热管技术以前被广泛应用在宇航、军工等行业，采用热管技术使得散热器即便采用低转速、低风量电机，同样可以得到满意效果，使得困扰风冷散热的噪音问题得到良好解决，开辟了散热行业新天地。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二、汽化热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utoUpdateAnimBg="0"/>
      <p:bldP spid="15462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78542" y="1740319"/>
            <a:ext cx="899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、只有晶体在熔化过程中有固定的熔化热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78542" y="2422109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1"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、晶体</a:t>
            </a:r>
            <a:r>
              <a:rPr kumimoji="1" lang="zh-CN" altLang="en-US" sz="2800" u="sng" kern="0" dirty="0">
                <a:solidFill>
                  <a:schemeClr val="folHlin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熔化</a:t>
            </a:r>
            <a:r>
              <a:rPr kumimoji="1"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过程吸收的能量主要用于增加分子势能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96684" y="2959839"/>
            <a:ext cx="10964818" cy="131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而</a:t>
            </a:r>
            <a:r>
              <a:rPr kumimoji="1" lang="zh-CN" altLang="en-US" sz="2800" u="sng" kern="0" dirty="0">
                <a:solidFill>
                  <a:schemeClr val="folHlin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汽化</a:t>
            </a:r>
            <a:r>
              <a:rPr kumimoji="1"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时，体积变化明显，吸收的热量一部分用来克服分子间的引力做功，另一部分用来克服外界压强做功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78542" y="4447703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kumimoji="1"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、某种物质的汽化热与大气压强和温度有关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8542" y="32374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0" grpId="0"/>
      <p:bldP spid="553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434326" y="640172"/>
            <a:ext cx="188976" cy="2788828"/>
            <a:chOff x="4901184" y="640172"/>
            <a:chExt cx="188976" cy="278882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01184" y="640172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90160" y="1604801"/>
              <a:ext cx="0" cy="182419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7932"/>
          <a:stretch>
            <a:fillRect/>
          </a:stretch>
        </p:blipFill>
        <p:spPr/>
      </p:pic>
      <p:grpSp>
        <p:nvGrpSpPr>
          <p:cNvPr id="14" name="组合 13"/>
          <p:cNvGrpSpPr/>
          <p:nvPr/>
        </p:nvGrpSpPr>
        <p:grpSpPr>
          <a:xfrm>
            <a:off x="523875" y="2608580"/>
            <a:ext cx="6230620" cy="2374900"/>
            <a:chOff x="6147269" y="2844265"/>
            <a:chExt cx="5425040" cy="2076459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425040" cy="1589115"/>
              <a:chOff x="-4714868" y="2110674"/>
              <a:chExt cx="5425040" cy="1589115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425040" cy="1019959"/>
                <a:chOff x="-4714868" y="2110674"/>
                <a:chExt cx="5425040" cy="1019959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282731" cy="3220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520259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41892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chemeClr val="accent3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第九章 固体、液体和物态变化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Rot="1" noChangeArrowheads="1"/>
          </p:cNvSpPr>
          <p:nvPr/>
        </p:nvSpPr>
        <p:spPr bwMode="auto">
          <a:xfrm>
            <a:off x="2135188" y="2828925"/>
            <a:ext cx="143986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4800" b="1" kern="0">
                <a:ea typeface="思源黑体 CN Regular" panose="020B0500000000000000" pitchFamily="34" charset="-122"/>
                <a:sym typeface="Arial" panose="020B0604020202020204" pitchFamily="34" charset="0"/>
              </a:rPr>
              <a:t>固态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5197475" y="2755901"/>
            <a:ext cx="14478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液态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8509000" y="2755901"/>
            <a:ext cx="14478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气态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3627438" y="2414588"/>
            <a:ext cx="1447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熔化吸热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7032626" y="2395538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汽化吸热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648076" y="376396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凝固放热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7032625" y="3692525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液化放热</a:t>
            </a:r>
          </a:p>
        </p:txBody>
      </p:sp>
      <p:sp>
        <p:nvSpPr>
          <p:cNvPr id="131081" name="AutoShape 9"/>
          <p:cNvSpPr>
            <a:spLocks noChangeArrowheads="1"/>
          </p:cNvSpPr>
          <p:nvPr/>
        </p:nvSpPr>
        <p:spPr bwMode="auto">
          <a:xfrm>
            <a:off x="3719514" y="2997200"/>
            <a:ext cx="1512887" cy="215900"/>
          </a:xfrm>
          <a:prstGeom prst="rightArrow">
            <a:avLst>
              <a:gd name="adj1" fmla="val 50000"/>
              <a:gd name="adj2" fmla="val 1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1082" name="AutoShape 10"/>
          <p:cNvSpPr>
            <a:spLocks noChangeArrowheads="1"/>
          </p:cNvSpPr>
          <p:nvPr/>
        </p:nvSpPr>
        <p:spPr bwMode="auto">
          <a:xfrm>
            <a:off x="6888163" y="2997200"/>
            <a:ext cx="1655762" cy="215900"/>
          </a:xfrm>
          <a:prstGeom prst="rightArrow">
            <a:avLst>
              <a:gd name="adj1" fmla="val 50000"/>
              <a:gd name="adj2" fmla="val 1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1083" name="AutoShape 11"/>
          <p:cNvSpPr>
            <a:spLocks noChangeArrowheads="1"/>
          </p:cNvSpPr>
          <p:nvPr/>
        </p:nvSpPr>
        <p:spPr bwMode="auto">
          <a:xfrm>
            <a:off x="3648076" y="3429000"/>
            <a:ext cx="1439863" cy="215900"/>
          </a:xfrm>
          <a:prstGeom prst="leftArrow">
            <a:avLst>
              <a:gd name="adj1" fmla="val 50000"/>
              <a:gd name="adj2" fmla="val 1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1084" name="AutoShape 12"/>
          <p:cNvSpPr>
            <a:spLocks noChangeArrowheads="1"/>
          </p:cNvSpPr>
          <p:nvPr/>
        </p:nvSpPr>
        <p:spPr bwMode="auto">
          <a:xfrm>
            <a:off x="6959601" y="3355975"/>
            <a:ext cx="1439863" cy="215900"/>
          </a:xfrm>
          <a:prstGeom prst="leftArrow">
            <a:avLst>
              <a:gd name="adj1" fmla="val 50000"/>
              <a:gd name="adj2" fmla="val 1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78542" y="3237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/>
      <p:bldP spid="131076" grpId="0"/>
      <p:bldP spid="131077" grpId="0"/>
      <p:bldP spid="131078" grpId="0"/>
      <p:bldP spid="131079" grpId="0"/>
      <p:bldP spid="131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Rot="1" noChangeArrowheads="1"/>
          </p:cNvSpPr>
          <p:nvPr/>
        </p:nvSpPr>
        <p:spPr bwMode="auto">
          <a:xfrm>
            <a:off x="471714" y="1568450"/>
            <a:ext cx="8362950" cy="456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endParaRPr lang="en-US" altLang="zh-CN" kern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endParaRPr lang="en-US" altLang="zh-CN" kern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endParaRPr lang="en-US" altLang="zh-CN" kern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endParaRPr lang="en-US" altLang="zh-CN" kern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endParaRPr lang="en-US" altLang="zh-CN" kern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endParaRPr lang="en-US" altLang="zh-CN" kern="0"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buNone/>
            </a:pPr>
            <a:r>
              <a:rPr lang="en-US" altLang="zh-CN" kern="0"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2210027" y="2460626"/>
            <a:ext cx="547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物质从固态变成液态的过程。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425927" y="3757613"/>
            <a:ext cx="52562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物质从液态变成固态的过程。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490890" y="5126038"/>
            <a:ext cx="4175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熔化是凝固的逆过程。</a:t>
            </a: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625703" y="1525588"/>
            <a:ext cx="2808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熔化与凝固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770165" y="2460626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熔化：</a:t>
            </a: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860653" y="3741738"/>
            <a:ext cx="1493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凝固：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01" grpId="0"/>
      <p:bldP spid="132102" grpId="0"/>
      <p:bldP spid="132103" grpId="0"/>
      <p:bldP spid="132104" grpId="0"/>
      <p:bldP spid="132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660400" y="1376362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为什么熔化会吸热？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527504" y="2280047"/>
            <a:ext cx="414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我们先看看固体和液体的结构</a:t>
            </a:r>
          </a:p>
        </p:txBody>
      </p:sp>
      <p:pic>
        <p:nvPicPr>
          <p:cNvPr id="133126" name="Picture 6" descr="固体分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3454400"/>
            <a:ext cx="3744912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27" name="Picture 7" descr="液体分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1" y="3094037"/>
            <a:ext cx="3095625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9" name="AutoShape 9"/>
          <p:cNvSpPr>
            <a:spLocks noChangeArrowheads="1"/>
          </p:cNvSpPr>
          <p:nvPr/>
        </p:nvSpPr>
        <p:spPr bwMode="auto">
          <a:xfrm>
            <a:off x="5788026" y="3952875"/>
            <a:ext cx="935037" cy="287337"/>
          </a:xfrm>
          <a:prstGeom prst="rightArrow">
            <a:avLst>
              <a:gd name="adj1" fmla="val 50000"/>
              <a:gd name="adj2" fmla="val 81354"/>
            </a:avLst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133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660400" y="1856967"/>
            <a:ext cx="108585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由于固体分子间的强大作用，固体分子只能在各自的平衡位置附近振动。对固体加热，在其熔解之前，获得的能量主要转化为分子的动能，使物体温度升高，当温度升高到一定程度，一部分分子的能量足以克服其他分子的束缚，从而可以在其他分子间移动，固体开始熔解。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660400" y="1310482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为什么熔化会吸热？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Rot="1" noChangeArrowheads="1"/>
          </p:cNvSpPr>
          <p:nvPr/>
        </p:nvSpPr>
        <p:spPr bwMode="auto">
          <a:xfrm>
            <a:off x="660400" y="1442033"/>
            <a:ext cx="22431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US" altLang="zh-CN" kern="0"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kern="0">
                <a:ea typeface="思源黑体 CN Regular" panose="020B0500000000000000" pitchFamily="34" charset="-122"/>
                <a:sym typeface="Arial" panose="020B0604020202020204" pitchFamily="34" charset="0"/>
              </a:rPr>
              <a:t>熔化热：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389186" y="1467432"/>
            <a:ext cx="9129714" cy="148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某种晶体熔化过程中所需的能量与其质量之比，称做这种晶体的熔化热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660400" y="4381836"/>
            <a:ext cx="10858500" cy="148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一定质量的晶体，熔化时吸收的热量与凝固时放出的热量相等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能量守恒定律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612899" y="56610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3503611" y="3151188"/>
          <a:ext cx="1150938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69900" imgH="393700" progId="Equation.3">
                  <p:embed/>
                </p:oleObj>
              </mc:Choice>
              <mc:Fallback>
                <p:oleObj r:id="rId2" imgW="4699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1" y="3151188"/>
                        <a:ext cx="1150938" cy="963612"/>
                      </a:xfrm>
                      <a:prstGeom prst="rect">
                        <a:avLst/>
                      </a:prstGeom>
                      <a:solidFill>
                        <a:srgbClr val="FF66FF">
                          <a:alpha val="25999"/>
                        </a:srgbClr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4799011" y="3438525"/>
            <a:ext cx="1672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单位：</a:t>
            </a:r>
            <a:r>
              <a:rPr lang="en-US" altLang="zh-CN" sz="2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J/kg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847850" y="322421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公式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78542" y="323745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/>
      <p:bldP spid="134148" grpId="0"/>
      <p:bldP spid="1341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660400" y="1130300"/>
            <a:ext cx="10840358" cy="196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对于同种物体，分子结构是一定的。因为熔化过程中吸收热量是用于克服分子力做功，破坏晶体的空间点阵，增加物体的分子势能的，所以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晶体的熔化热是一定的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44387" name="Picture 3" descr="碳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262" y="2756134"/>
            <a:ext cx="3240468" cy="310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633848" y="1130300"/>
            <a:ext cx="10961252" cy="196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对于不同种晶体，由于不同晶体的空间点阵不同，单位质量不同的物质熔解时吸收的热量也不同，而熔化热就是为了表征这一性质才提出的，所以</a:t>
            </a:r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不同晶体的熔化热不同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grpSp>
        <p:nvGrpSpPr>
          <p:cNvPr id="145411" name="Group 3"/>
          <p:cNvGrpSpPr/>
          <p:nvPr/>
        </p:nvGrpSpPr>
        <p:grpSpPr bwMode="auto">
          <a:xfrm>
            <a:off x="3236364" y="3378560"/>
            <a:ext cx="2283373" cy="2589958"/>
            <a:chOff x="0" y="0"/>
            <a:chExt cx="1996" cy="2264"/>
          </a:xfrm>
        </p:grpSpPr>
        <p:pic>
          <p:nvPicPr>
            <p:cNvPr id="145412" name="Picture 4" descr="金刚石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96" cy="1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413" name="Text Box 5"/>
            <p:cNvSpPr txBox="1">
              <a:spLocks noChangeArrowheads="1"/>
            </p:cNvSpPr>
            <p:nvPr/>
          </p:nvSpPr>
          <p:spPr bwMode="auto">
            <a:xfrm>
              <a:off x="590" y="1860"/>
              <a:ext cx="9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金刚石</a:t>
              </a:r>
            </a:p>
          </p:txBody>
        </p:sp>
      </p:grpSp>
      <p:grpSp>
        <p:nvGrpSpPr>
          <p:cNvPr id="145414" name="Group 6"/>
          <p:cNvGrpSpPr/>
          <p:nvPr/>
        </p:nvGrpSpPr>
        <p:grpSpPr bwMode="auto">
          <a:xfrm>
            <a:off x="7440989" y="3398519"/>
            <a:ext cx="2539623" cy="2641437"/>
            <a:chOff x="0" y="0"/>
            <a:chExt cx="2220" cy="2309"/>
          </a:xfrm>
        </p:grpSpPr>
        <p:pic>
          <p:nvPicPr>
            <p:cNvPr id="145415" name="Picture 7" descr="石墨分子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20" cy="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416" name="Text Box 8"/>
            <p:cNvSpPr txBox="1">
              <a:spLocks noChangeArrowheads="1"/>
            </p:cNvSpPr>
            <p:nvPr/>
          </p:nvSpPr>
          <p:spPr bwMode="auto">
            <a:xfrm>
              <a:off x="758" y="1905"/>
              <a:ext cx="7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石墨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660400" y="1229678"/>
            <a:ext cx="10858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一定质量的物质熔化时吸收的热量，与这种物质凝固时放出的热量相等吗？如果不相等，可能出现什么现象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146435" name="Picture 3" descr="固体分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68" y="2504943"/>
            <a:ext cx="243998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6" name="Picture 4" descr="液体分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157" y="2360480"/>
            <a:ext cx="2016125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4402456" y="3081205"/>
            <a:ext cx="647700" cy="258762"/>
          </a:xfrm>
          <a:prstGeom prst="rightArrow">
            <a:avLst>
              <a:gd name="adj1" fmla="val 50000"/>
              <a:gd name="adj2" fmla="val 62577"/>
            </a:avLst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46438" name="Picture 6" descr="固体分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443" y="2504943"/>
            <a:ext cx="243998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9" name="AutoShape 7"/>
          <p:cNvSpPr>
            <a:spLocks noChangeArrowheads="1"/>
          </p:cNvSpPr>
          <p:nvPr/>
        </p:nvSpPr>
        <p:spPr bwMode="auto">
          <a:xfrm>
            <a:off x="7137718" y="3081205"/>
            <a:ext cx="647700" cy="258762"/>
          </a:xfrm>
          <a:prstGeom prst="rightArrow">
            <a:avLst>
              <a:gd name="adj1" fmla="val 50000"/>
              <a:gd name="adj2" fmla="val 62577"/>
            </a:avLst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4618356" y="3295517"/>
            <a:ext cx="0" cy="1225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4113531" y="4521067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吸收</a:t>
            </a:r>
            <a:r>
              <a:rPr lang="en-US" altLang="zh-CN" sz="24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  <a:r>
              <a:rPr lang="en-US" altLang="zh-CN" sz="2400" kern="0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>
            <a:off x="7426643" y="3295517"/>
            <a:ext cx="0" cy="1225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6994843" y="4521067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放出</a:t>
            </a:r>
            <a:r>
              <a:rPr lang="en-US" altLang="zh-CN" sz="2400" ker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  <a:r>
              <a:rPr lang="en-US" altLang="zh-CN" sz="2400" kern="0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532687" y="5012574"/>
            <a:ext cx="11051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如果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≠Q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，则会导致同一个物体在相同温度下内能不同，而这显然是不可能的。并且不符合能量守恒定律。</a:t>
            </a:r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2457769" y="4206742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0℃</a:t>
            </a: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8650606" y="4232142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0℃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576580" y="5751304"/>
            <a:ext cx="12164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所以，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一定质量的晶体，熔化时吸收的热量与凝固时放出的热量相等。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78542" y="32374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一、熔化热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utoUpdateAnimBg="0"/>
      <p:bldP spid="146443" grpId="0" autoUpdateAnimBg="0"/>
      <p:bldP spid="146444" grpId="0" autoUpdateAnimBg="0"/>
      <p:bldP spid="146445" grpId="0" autoUpdateAnimBg="0"/>
      <p:bldP spid="146446" grpId="0" autoUpdateAnimBg="0"/>
      <p:bldP spid="14644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1283</Words>
  <Application>Microsoft Office PowerPoint</Application>
  <PresentationFormat>宽屏</PresentationFormat>
  <Paragraphs>152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FandolFang R</vt:lpstr>
      <vt:lpstr>思源黑体 CN Light</vt:lpstr>
      <vt:lpstr>Arial</vt:lpstr>
      <vt:lpstr>Calibri</vt:lpstr>
      <vt:lpstr>Calibri Light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2020-05-29T01:33:23Z</dcterms:created>
  <dcterms:modified xsi:type="dcterms:W3CDTF">2021-01-09T09:41:28Z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