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7" r:id="rId18"/>
    <p:sldId id="260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6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9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86" y="114"/>
      </p:cViewPr>
      <p:guideLst>
        <p:guide pos="416"/>
        <p:guide pos="7256"/>
        <p:guide orient="horz" pos="646"/>
        <p:guide orient="horz" pos="712"/>
        <p:guide orient="horz" pos="3928"/>
        <p:guide orient="horz" pos="39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B13137D-BD51-46A2-94C6-EF31F69BEC44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7774D97-1456-4B69-A01B-C5152DD30E5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74D97-1456-4B69-A01B-C5152DD30E5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74D97-1456-4B69-A01B-C5152DD30E5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>
          <a:xfrm>
            <a:off x="6337348" y="5841357"/>
            <a:ext cx="2033499" cy="1016647"/>
          </a:xfrm>
          <a:custGeom>
            <a:avLst/>
            <a:gdLst>
              <a:gd name="connsiteX0" fmla="*/ 1002341 w 2033499"/>
              <a:gd name="connsiteY0" fmla="*/ 0 h 1016647"/>
              <a:gd name="connsiteX1" fmla="*/ 2033499 w 2033499"/>
              <a:gd name="connsiteY1" fmla="*/ 1016647 h 1016647"/>
              <a:gd name="connsiteX2" fmla="*/ 0 w 2033499"/>
              <a:gd name="connsiteY2" fmla="*/ 1016647 h 101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3499" h="1016647">
                <a:moveTo>
                  <a:pt x="1002341" y="0"/>
                </a:moveTo>
                <a:lnTo>
                  <a:pt x="2033499" y="1016647"/>
                </a:lnTo>
                <a:lnTo>
                  <a:pt x="0" y="10166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 12"/>
          <p:cNvSpPr/>
          <p:nvPr userDrawn="1"/>
        </p:nvSpPr>
        <p:spPr>
          <a:xfrm>
            <a:off x="9211121" y="1"/>
            <a:ext cx="2980881" cy="2163404"/>
          </a:xfrm>
          <a:custGeom>
            <a:avLst/>
            <a:gdLst>
              <a:gd name="connsiteX0" fmla="*/ 673906 w 2980881"/>
              <a:gd name="connsiteY0" fmla="*/ 0 h 2163404"/>
              <a:gd name="connsiteX1" fmla="*/ 2980881 w 2980881"/>
              <a:gd name="connsiteY1" fmla="*/ 0 h 2163404"/>
              <a:gd name="connsiteX2" fmla="*/ 2980881 w 2980881"/>
              <a:gd name="connsiteY2" fmla="*/ 662401 h 2163404"/>
              <a:gd name="connsiteX3" fmla="*/ 1501001 w 2980881"/>
              <a:gd name="connsiteY3" fmla="*/ 2163404 h 2163404"/>
              <a:gd name="connsiteX4" fmla="*/ 0 w 2980881"/>
              <a:gd name="connsiteY4" fmla="*/ 683525 h 216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0881" h="2163404">
                <a:moveTo>
                  <a:pt x="673906" y="0"/>
                </a:moveTo>
                <a:lnTo>
                  <a:pt x="2980881" y="0"/>
                </a:lnTo>
                <a:lnTo>
                  <a:pt x="2980881" y="662401"/>
                </a:lnTo>
                <a:lnTo>
                  <a:pt x="1501001" y="2163404"/>
                </a:lnTo>
                <a:lnTo>
                  <a:pt x="0" y="68352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7507707" y="834860"/>
            <a:ext cx="2967789" cy="2967789"/>
          </a:xfrm>
          <a:custGeom>
            <a:avLst/>
            <a:gdLst>
              <a:gd name="connsiteX0" fmla="*/ 1483895 w 2967789"/>
              <a:gd name="connsiteY0" fmla="*/ 0 h 2967789"/>
              <a:gd name="connsiteX1" fmla="*/ 2967789 w 2967789"/>
              <a:gd name="connsiteY1" fmla="*/ 1483895 h 2967789"/>
              <a:gd name="connsiteX2" fmla="*/ 1483895 w 2967789"/>
              <a:gd name="connsiteY2" fmla="*/ 2967789 h 2967789"/>
              <a:gd name="connsiteX3" fmla="*/ 0 w 2967789"/>
              <a:gd name="connsiteY3" fmla="*/ 1483895 h 296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7789" h="2967789">
                <a:moveTo>
                  <a:pt x="1483895" y="0"/>
                </a:moveTo>
                <a:lnTo>
                  <a:pt x="2967789" y="1483895"/>
                </a:lnTo>
                <a:lnTo>
                  <a:pt x="1483895" y="2967789"/>
                </a:lnTo>
                <a:lnTo>
                  <a:pt x="0" y="148389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7507706" y="2503239"/>
            <a:ext cx="4684295" cy="4354763"/>
          </a:xfrm>
          <a:custGeom>
            <a:avLst/>
            <a:gdLst>
              <a:gd name="connsiteX0" fmla="*/ 3176337 w 4684294"/>
              <a:gd name="connsiteY0" fmla="*/ 0 h 4354763"/>
              <a:gd name="connsiteX1" fmla="*/ 4684294 w 4684294"/>
              <a:gd name="connsiteY1" fmla="*/ 1507958 h 4354763"/>
              <a:gd name="connsiteX2" fmla="*/ 4684294 w 4684294"/>
              <a:gd name="connsiteY2" fmla="*/ 4354763 h 4354763"/>
              <a:gd name="connsiteX3" fmla="*/ 1178426 w 4684294"/>
              <a:gd name="connsiteY3" fmla="*/ 4354763 h 4354763"/>
              <a:gd name="connsiteX4" fmla="*/ 0 w 4684294"/>
              <a:gd name="connsiteY4" fmla="*/ 3176337 h 435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4294" h="4354763">
                <a:moveTo>
                  <a:pt x="3176337" y="0"/>
                </a:moveTo>
                <a:lnTo>
                  <a:pt x="4684294" y="1507958"/>
                </a:lnTo>
                <a:lnTo>
                  <a:pt x="4684294" y="4354763"/>
                </a:lnTo>
                <a:lnTo>
                  <a:pt x="1178426" y="4354763"/>
                </a:lnTo>
                <a:lnTo>
                  <a:pt x="0" y="31763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  <p:bldP spid="1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 rot="20700000">
            <a:off x="-3028950" y="-1866900"/>
            <a:ext cx="3352800" cy="3352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ile:///F:\2018-2019&#39640;&#20108;&#35838;&#20214;\&#39640;&#20108;2&#12289;3&#29677;&#35838;&#20214;\&#36873;&#20462;3-3\3-3\&#31532;&#21313;&#31456;&#28909;&#21147;&#23398;&#23450;&#24459;\&#21387;&#32553;&#27668;&#20307;&#20570;&#21151;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98"/>
          <a:stretch>
            <a:fillRect/>
          </a:stretch>
        </p:blipFill>
        <p:spPr>
          <a:xfrm>
            <a:off x="7507707" y="834860"/>
            <a:ext cx="2967789" cy="2967789"/>
          </a:xfrm>
        </p:spPr>
      </p:pic>
      <p:pic>
        <p:nvPicPr>
          <p:cNvPr id="19" name="图片占位符 18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18"/>
          <a:stretch>
            <a:fillRect/>
          </a:stretch>
        </p:blipFill>
        <p:spPr>
          <a:xfrm>
            <a:off x="7507706" y="2503239"/>
            <a:ext cx="4684295" cy="4354763"/>
          </a:xfrm>
        </p:spPr>
      </p:pic>
      <p:grpSp>
        <p:nvGrpSpPr>
          <p:cNvPr id="22" name="组合 21"/>
          <p:cNvGrpSpPr/>
          <p:nvPr/>
        </p:nvGrpSpPr>
        <p:grpSpPr>
          <a:xfrm>
            <a:off x="523875" y="2417445"/>
            <a:ext cx="6357620" cy="2566035"/>
            <a:chOff x="6147269" y="2844265"/>
            <a:chExt cx="5425040" cy="2076459"/>
          </a:xfrm>
        </p:grpSpPr>
        <p:grpSp>
          <p:nvGrpSpPr>
            <p:cNvPr id="23" name="组合 22"/>
            <p:cNvGrpSpPr/>
            <p:nvPr/>
          </p:nvGrpSpPr>
          <p:grpSpPr>
            <a:xfrm>
              <a:off x="6147269" y="3331609"/>
              <a:ext cx="5425040" cy="1589115"/>
              <a:chOff x="-4714868" y="2110674"/>
              <a:chExt cx="5425040" cy="1589115"/>
            </a:xfrm>
          </p:grpSpPr>
          <p:sp>
            <p:nvSpPr>
              <p:cNvPr id="25" name="矩形: 圆角 24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-4714868" y="2110674"/>
                <a:ext cx="5425040" cy="995973"/>
                <a:chOff x="-4714868" y="2110674"/>
                <a:chExt cx="5425040" cy="995973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-4714868" y="2808615"/>
                  <a:ext cx="5282731" cy="2980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8" name="直接连接符 27"/>
                <p:cNvCxnSpPr/>
                <p:nvPr/>
              </p:nvCxnSpPr>
              <p:spPr>
                <a:xfrm>
                  <a:off x="-4634728" y="2789746"/>
                  <a:ext cx="520259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本占位符 19"/>
                <p:cNvSpPr txBox="1"/>
                <p:nvPr/>
              </p:nvSpPr>
              <p:spPr>
                <a:xfrm>
                  <a:off x="-4708756" y="2110674"/>
                  <a:ext cx="541892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48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lang="zh-CN" altLang="en-US" sz="48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功和内能</a:t>
                  </a:r>
                </a:p>
              </p:txBody>
            </p:sp>
          </p:grpSp>
        </p:grpSp>
        <p:sp>
          <p:nvSpPr>
            <p:cNvPr id="2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第十章</a:t>
              </a: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  </a:t>
              </a: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热力学定律 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049229"/>
          <p:cNvSpPr>
            <a:spLocks noChangeArrowheads="1"/>
          </p:cNvSpPr>
          <p:nvPr/>
        </p:nvSpPr>
        <p:spPr bwMode="auto">
          <a:xfrm>
            <a:off x="403227" y="3161665"/>
            <a:ext cx="11102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8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7" name="矩形 1049231"/>
          <p:cNvSpPr>
            <a:spLocks noChangeArrowheads="1"/>
          </p:cNvSpPr>
          <p:nvPr/>
        </p:nvSpPr>
        <p:spPr bwMode="auto">
          <a:xfrm>
            <a:off x="660400" y="1093419"/>
            <a:ext cx="12122150" cy="131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思考：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在外界对系统没有做功的情况下，内能和热量之间有什么样的关系呢？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1508" name="图片 2097179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39" y="3267675"/>
            <a:ext cx="4084321" cy="2604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矩形 1049233"/>
          <p:cNvSpPr>
            <a:spLocks noChangeArrowheads="1"/>
          </p:cNvSpPr>
          <p:nvPr/>
        </p:nvSpPr>
        <p:spPr bwMode="auto">
          <a:xfrm>
            <a:off x="660400" y="2408203"/>
            <a:ext cx="10713360" cy="131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即在外界对系统不做功的情况下，外界传递给系统的热量等于系统内能的改变量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10" name="矩形 1049235"/>
          <p:cNvSpPr>
            <a:spLocks noChangeArrowheads="1"/>
          </p:cNvSpPr>
          <p:nvPr/>
        </p:nvSpPr>
        <p:spPr bwMode="auto">
          <a:xfrm>
            <a:off x="2050739" y="4195460"/>
            <a:ext cx="325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400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△U</a:t>
            </a:r>
            <a:r>
              <a:rPr lang="zh-CN" altLang="en-US" sz="4400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4400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2842" y="514245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点拨精讲三、热和内能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9" grpId="0"/>
      <p:bldP spid="215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209718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73" y="1345875"/>
            <a:ext cx="4835527" cy="22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矩形 1049237"/>
          <p:cNvSpPr>
            <a:spLocks noChangeArrowheads="1"/>
          </p:cNvSpPr>
          <p:nvPr/>
        </p:nvSpPr>
        <p:spPr bwMode="auto">
          <a:xfrm>
            <a:off x="776129" y="3644839"/>
            <a:ext cx="12530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做功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是内能和其他形式的能发生转化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1" name="矩形 1049239"/>
          <p:cNvSpPr>
            <a:spLocks noChangeArrowheads="1"/>
          </p:cNvSpPr>
          <p:nvPr/>
        </p:nvSpPr>
        <p:spPr bwMode="auto">
          <a:xfrm>
            <a:off x="660400" y="4861680"/>
            <a:ext cx="12390438" cy="52322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8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热传递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是不同物体或同一物体不同部分内能的转移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2" name="矩形 1049241"/>
          <p:cNvSpPr>
            <a:spLocks noChangeArrowheads="1"/>
          </p:cNvSpPr>
          <p:nvPr/>
        </p:nvSpPr>
        <p:spPr bwMode="auto">
          <a:xfrm>
            <a:off x="792842" y="1464289"/>
            <a:ext cx="553561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做功和热传递在改变物体的内能上是等效的． 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但是它们还是有</a:t>
            </a:r>
            <a:r>
              <a:rPr lang="zh-CN" altLang="en-US" sz="28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重要区别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 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3" name="矩形 1049243"/>
          <p:cNvSpPr>
            <a:spLocks noChangeArrowheads="1"/>
          </p:cNvSpPr>
          <p:nvPr/>
        </p:nvSpPr>
        <p:spPr bwMode="auto">
          <a:xfrm>
            <a:off x="5059360" y="5603535"/>
            <a:ext cx="3248025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△U</a:t>
            </a:r>
            <a:r>
              <a:rPr lang="zh-CN" altLang="en-US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4" name="矩形 1049245"/>
          <p:cNvSpPr>
            <a:spLocks noChangeArrowheads="1"/>
          </p:cNvSpPr>
          <p:nvPr/>
        </p:nvSpPr>
        <p:spPr bwMode="auto">
          <a:xfrm>
            <a:off x="5023484" y="4246599"/>
            <a:ext cx="3251200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△U</a:t>
            </a:r>
            <a:r>
              <a:rPr lang="zh-CN" altLang="en-US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W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5" name="矩形 1049247"/>
          <p:cNvSpPr>
            <a:spLocks noChangeArrowheads="1"/>
          </p:cNvSpPr>
          <p:nvPr/>
        </p:nvSpPr>
        <p:spPr bwMode="auto">
          <a:xfrm>
            <a:off x="776129" y="4218473"/>
            <a:ext cx="6076950" cy="52322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不同能量形式的转化</a:t>
            </a:r>
            <a:endParaRPr lang="zh-CN" altLang="zh-CN" sz="1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6" name="矩形 1049249"/>
          <p:cNvSpPr>
            <a:spLocks noChangeArrowheads="1"/>
          </p:cNvSpPr>
          <p:nvPr/>
        </p:nvSpPr>
        <p:spPr bwMode="auto">
          <a:xfrm>
            <a:off x="689293" y="5524995"/>
            <a:ext cx="5194300" cy="52322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同种能量形式的转移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2842" y="514245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点拨精讲四、内能改变的方式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  <p:bldP spid="22535" grpId="0"/>
      <p:bldP spid="225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049253"/>
          <p:cNvSpPr>
            <a:spLocks noChangeArrowheads="1"/>
          </p:cNvSpPr>
          <p:nvPr/>
        </p:nvSpPr>
        <p:spPr bwMode="auto">
          <a:xfrm>
            <a:off x="660400" y="1522096"/>
            <a:ext cx="12022137" cy="36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例1 、如果铁丝的温度升高了，则（         ）</a:t>
            </a:r>
            <a:endParaRPr lang="zh-CN" altLang="zh-CN" sz="105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A.铁丝一定吸收了热量</a:t>
            </a:r>
            <a:endParaRPr lang="zh-CN" altLang="zh-CN" sz="105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B.铁丝一定放出了热量</a:t>
            </a:r>
            <a:endParaRPr lang="zh-CN" altLang="zh-CN" sz="105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C.外界可能对铁丝做功     </a:t>
            </a:r>
            <a:endParaRPr lang="zh-CN" altLang="zh-CN" sz="105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D.外界一定对铁丝做功</a:t>
            </a:r>
            <a:endParaRPr lang="zh-CN" altLang="zh-CN" sz="105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256" name="矩形 1049255"/>
          <p:cNvSpPr>
            <a:spLocks noChangeArrowheads="1"/>
          </p:cNvSpPr>
          <p:nvPr/>
        </p:nvSpPr>
        <p:spPr bwMode="auto">
          <a:xfrm>
            <a:off x="5672456" y="1659256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2842" y="5142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049257"/>
          <p:cNvSpPr>
            <a:spLocks noChangeArrowheads="1"/>
          </p:cNvSpPr>
          <p:nvPr/>
        </p:nvSpPr>
        <p:spPr bwMode="auto">
          <a:xfrm>
            <a:off x="792842" y="1298575"/>
            <a:ext cx="1072605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eaLnBrk="0" hangingPunct="0">
              <a:buFont typeface="Arial" panose="020B0604020202020204" pitchFamily="34" charset="0"/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eaLnBrk="0" hangingPunct="0"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eaLnBrk="0" hangingPunct="0">
              <a:buFont typeface="Arial" panose="020B0604020202020204" pitchFamily="34" charset="0"/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eaLnBrk="0" hangingPunct="0"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  <a:tab pos="266700" algn="l"/>
                <a:tab pos="1666875" algn="l"/>
                <a:tab pos="2667000" algn="l"/>
                <a:tab pos="4133850" algn="l"/>
                <a:tab pos="4800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kern="0" dirty="0">
                <a:ea typeface="思源黑体 CN Regular" panose="020B0500000000000000" pitchFamily="34" charset="-122"/>
              </a:rPr>
              <a:t>例题</a:t>
            </a:r>
            <a:r>
              <a:rPr lang="en-US" altLang="zh-CN" sz="2400" kern="0" dirty="0">
                <a:ea typeface="思源黑体 CN Regular" panose="020B0500000000000000" pitchFamily="34" charset="-122"/>
              </a:rPr>
              <a:t>2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、一定质量的气体经历一缓慢的绝热膨胀过程。设气体分子间的势能可忽略，则在此过程中　（          ） </a:t>
            </a:r>
            <a:endParaRPr lang="zh-CN" altLang="zh-CN" sz="1600" kern="0" dirty="0">
              <a:ea typeface="思源黑体 CN Regular" panose="020B0500000000000000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A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．外界对气体做功，气体分子的平均动能增加　　</a:t>
            </a:r>
            <a:endParaRPr lang="zh-CN" altLang="zh-CN" sz="1600" kern="0" dirty="0">
              <a:ea typeface="思源黑体 CN Regular" panose="020B0500000000000000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B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．外界对气体做功，气体分子的平均动能减少</a:t>
            </a:r>
            <a:endParaRPr lang="zh-CN" altLang="zh-CN" sz="1600" kern="0" dirty="0">
              <a:ea typeface="思源黑体 CN Regular" panose="020B0500000000000000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C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．气体对外界做功，气体分子的平均动能增加</a:t>
            </a:r>
            <a:endParaRPr lang="zh-CN" altLang="zh-CN" sz="1600" kern="0" dirty="0">
              <a:ea typeface="思源黑体 CN Regular" panose="020B0500000000000000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D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．气体对外界做功，气体分子的平均动能减少</a:t>
            </a:r>
            <a:endParaRPr lang="zh-CN" altLang="zh-CN" sz="1600" kern="0" dirty="0">
              <a:ea typeface="思源黑体 CN Regular" panose="020B0500000000000000" pitchFamily="34" charset="-122"/>
            </a:endParaRPr>
          </a:p>
        </p:txBody>
      </p:sp>
      <p:sp>
        <p:nvSpPr>
          <p:cNvPr id="1049260" name="矩形 1049259"/>
          <p:cNvSpPr>
            <a:spLocks noChangeArrowheads="1"/>
          </p:cNvSpPr>
          <p:nvPr/>
        </p:nvSpPr>
        <p:spPr bwMode="auto">
          <a:xfrm>
            <a:off x="4101148" y="2287905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kern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2842" y="5142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049261"/>
          <p:cNvSpPr>
            <a:spLocks noChangeArrowheads="1"/>
          </p:cNvSpPr>
          <p:nvPr/>
        </p:nvSpPr>
        <p:spPr bwMode="auto">
          <a:xfrm>
            <a:off x="863600" y="1666585"/>
            <a:ext cx="10655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、绝热过程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、绝热过程中做功、热传递和内能的关系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02" name="矩形 1049263"/>
          <p:cNvSpPr>
            <a:spLocks noChangeArrowheads="1"/>
          </p:cNvSpPr>
          <p:nvPr/>
        </p:nvSpPr>
        <p:spPr bwMode="auto">
          <a:xfrm>
            <a:off x="2359026" y="3557589"/>
            <a:ext cx="3251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△U</a:t>
            </a:r>
            <a:r>
              <a:rPr lang="zh-CN" altLang="en-US" sz="36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6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W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03" name="矩形 1049265"/>
          <p:cNvSpPr>
            <a:spLocks noChangeArrowheads="1"/>
          </p:cNvSpPr>
          <p:nvPr/>
        </p:nvSpPr>
        <p:spPr bwMode="auto">
          <a:xfrm>
            <a:off x="6588126" y="3589339"/>
            <a:ext cx="325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△U</a:t>
            </a:r>
            <a:r>
              <a:rPr lang="zh-CN" altLang="en-US" sz="3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2842" y="5142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049267"/>
          <p:cNvSpPr>
            <a:spLocks noChangeArrowheads="1"/>
          </p:cNvSpPr>
          <p:nvPr/>
        </p:nvSpPr>
        <p:spPr bwMode="auto">
          <a:xfrm>
            <a:off x="660400" y="1130300"/>
            <a:ext cx="1071594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一个铁块沿斜面匀速滑下，关于物体的机械能和内能的变化，下列判断中正确的是（        ）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物体的机械能和内能都不变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物体的机械能减少，内能不变 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物体的机械能增加，内能增加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物体的机械能减少，内能增加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270" name="矩形 1049269"/>
          <p:cNvSpPr>
            <a:spLocks noChangeArrowheads="1"/>
          </p:cNvSpPr>
          <p:nvPr/>
        </p:nvSpPr>
        <p:spPr bwMode="auto">
          <a:xfrm>
            <a:off x="2091139" y="2072640"/>
            <a:ext cx="1055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2842" y="5142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当堂检测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1049273"/>
          <p:cNvSpPr>
            <a:spLocks noChangeArrowheads="1"/>
          </p:cNvSpPr>
          <p:nvPr/>
        </p:nvSpPr>
        <p:spPr bwMode="auto">
          <a:xfrm>
            <a:off x="792842" y="1425119"/>
            <a:ext cx="1220311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-11430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>
              <a:lnSpc>
                <a:spcPct val="25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2.(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多选</a:t>
            </a:r>
            <a:r>
              <a:rPr lang="en-US" altLang="zh-CN" sz="2400" kern="0" dirty="0">
                <a:ea typeface="思源黑体 CN Regular" panose="020B0500000000000000" pitchFamily="34" charset="-122"/>
              </a:rPr>
              <a:t>)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下列关于热量的说法，正确的是  （         ）</a:t>
            </a:r>
            <a:endParaRPr lang="zh-CN" altLang="zh-CN" sz="1200" kern="0" dirty="0">
              <a:ea typeface="思源黑体 CN Regular" panose="020B0500000000000000" pitchFamily="34" charset="-122"/>
            </a:endParaRPr>
          </a:p>
          <a:p>
            <a:pPr eaLnBrk="0" hangingPunct="0">
              <a:lnSpc>
                <a:spcPct val="25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A.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温度高的物体含有的热量多      </a:t>
            </a:r>
            <a:endParaRPr lang="zh-CN" altLang="zh-CN" sz="1200" kern="0" dirty="0">
              <a:ea typeface="思源黑体 CN Regular" panose="020B0500000000000000" pitchFamily="34" charset="-122"/>
            </a:endParaRPr>
          </a:p>
          <a:p>
            <a:pPr eaLnBrk="0" hangingPunct="0">
              <a:lnSpc>
                <a:spcPct val="25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B.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内能多的物体含有的热量多</a:t>
            </a:r>
            <a:endParaRPr lang="zh-CN" altLang="zh-CN" sz="1200" kern="0" dirty="0">
              <a:ea typeface="思源黑体 CN Regular" panose="020B0500000000000000" pitchFamily="34" charset="-122"/>
            </a:endParaRPr>
          </a:p>
          <a:p>
            <a:pPr eaLnBrk="0" hangingPunct="0">
              <a:lnSpc>
                <a:spcPct val="25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C.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热量、功和内能的单位相同      </a:t>
            </a:r>
            <a:endParaRPr lang="zh-CN" altLang="zh-CN" sz="1200" kern="0" dirty="0">
              <a:ea typeface="思源黑体 CN Regular" panose="020B0500000000000000" pitchFamily="34" charset="-122"/>
            </a:endParaRPr>
          </a:p>
          <a:p>
            <a:pPr eaLnBrk="0" hangingPunct="0">
              <a:lnSpc>
                <a:spcPct val="250000"/>
              </a:lnSpc>
            </a:pPr>
            <a:r>
              <a:rPr lang="en-US" altLang="zh-CN" sz="2400" kern="0" dirty="0">
                <a:ea typeface="思源黑体 CN Regular" panose="020B0500000000000000" pitchFamily="34" charset="-122"/>
              </a:rPr>
              <a:t>D.</a:t>
            </a:r>
            <a:r>
              <a:rPr lang="zh-CN" altLang="en-US" sz="2400" kern="0" dirty="0">
                <a:ea typeface="思源黑体 CN Regular" panose="020B0500000000000000" pitchFamily="34" charset="-122"/>
              </a:rPr>
              <a:t>热量和功都是过程量，而内能是一个状态量</a:t>
            </a:r>
            <a:endParaRPr lang="zh-CN" altLang="zh-CN" sz="1200" kern="0" dirty="0">
              <a:ea typeface="思源黑体 CN Regular" panose="020B0500000000000000" pitchFamily="34" charset="-122"/>
            </a:endParaRPr>
          </a:p>
        </p:txBody>
      </p:sp>
      <p:sp>
        <p:nvSpPr>
          <p:cNvPr id="1049276" name="矩形 1049275"/>
          <p:cNvSpPr>
            <a:spLocks noChangeArrowheads="1"/>
          </p:cNvSpPr>
          <p:nvPr/>
        </p:nvSpPr>
        <p:spPr bwMode="auto">
          <a:xfrm>
            <a:off x="6644641" y="1767840"/>
            <a:ext cx="208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CD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2842" y="5142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当堂检测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98"/>
          <a:stretch>
            <a:fillRect/>
          </a:stretch>
        </p:blipFill>
        <p:spPr>
          <a:xfrm>
            <a:off x="7507707" y="834860"/>
            <a:ext cx="2967789" cy="2967789"/>
          </a:xfrm>
        </p:spPr>
      </p:pic>
      <p:pic>
        <p:nvPicPr>
          <p:cNvPr id="19" name="图片占位符 18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18"/>
          <a:stretch>
            <a:fillRect/>
          </a:stretch>
        </p:blipFill>
        <p:spPr>
          <a:xfrm>
            <a:off x="7507706" y="2503239"/>
            <a:ext cx="4684295" cy="4354763"/>
          </a:xfrm>
        </p:spPr>
      </p:pic>
      <p:grpSp>
        <p:nvGrpSpPr>
          <p:cNvPr id="22" name="组合 21"/>
          <p:cNvGrpSpPr/>
          <p:nvPr/>
        </p:nvGrpSpPr>
        <p:grpSpPr>
          <a:xfrm>
            <a:off x="523875" y="2503170"/>
            <a:ext cx="6376670" cy="2557145"/>
            <a:chOff x="6147269" y="2844265"/>
            <a:chExt cx="5425040" cy="2076459"/>
          </a:xfrm>
        </p:grpSpPr>
        <p:grpSp>
          <p:nvGrpSpPr>
            <p:cNvPr id="23" name="组合 22"/>
            <p:cNvGrpSpPr/>
            <p:nvPr/>
          </p:nvGrpSpPr>
          <p:grpSpPr>
            <a:xfrm>
              <a:off x="6147269" y="3331609"/>
              <a:ext cx="5425040" cy="1589115"/>
              <a:chOff x="-4714868" y="2110674"/>
              <a:chExt cx="5425040" cy="1589115"/>
            </a:xfrm>
          </p:grpSpPr>
          <p:sp>
            <p:nvSpPr>
              <p:cNvPr id="25" name="矩形: 圆角 24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-4714868" y="2110674"/>
                <a:ext cx="5425040" cy="997009"/>
                <a:chOff x="-4714868" y="2110674"/>
                <a:chExt cx="5425040" cy="997009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-4714868" y="2808615"/>
                  <a:ext cx="5282731" cy="2990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8" name="直接连接符 27"/>
                <p:cNvCxnSpPr/>
                <p:nvPr/>
              </p:nvCxnSpPr>
              <p:spPr>
                <a:xfrm>
                  <a:off x="-4634728" y="2789746"/>
                  <a:ext cx="520259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本占位符 19"/>
                <p:cNvSpPr txBox="1"/>
                <p:nvPr/>
              </p:nvSpPr>
              <p:spPr>
                <a:xfrm>
                  <a:off x="-4708756" y="2110674"/>
                  <a:ext cx="541892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chemeClr val="accent3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2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第十章</a:t>
              </a: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  </a:t>
              </a: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热力学定律 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1049149"/>
          <p:cNvSpPr>
            <a:spLocks noChangeArrowheads="1"/>
          </p:cNvSpPr>
          <p:nvPr/>
        </p:nvSpPr>
        <p:spPr bwMode="auto">
          <a:xfrm>
            <a:off x="595313" y="1652891"/>
            <a:ext cx="11596687" cy="341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1．知道什么是</a:t>
            </a:r>
            <a:r>
              <a:rPr lang="zh-CN" altLang="en-US" sz="28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绝热过程。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2．从热力学的角度认识内能的概念。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3．</a:t>
            </a:r>
            <a:r>
              <a:rPr lang="zh-CN" altLang="en-US" sz="28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理解做功、热传递与内能改变的数量关系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4．知道内能和功的单位是相同的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2842" y="5142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049153"/>
          <p:cNvSpPr>
            <a:spLocks noChangeArrowheads="1"/>
          </p:cNvSpPr>
          <p:nvPr/>
        </p:nvSpPr>
        <p:spPr bwMode="auto">
          <a:xfrm>
            <a:off x="974725" y="4017926"/>
            <a:ext cx="1147921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质量、温度相同的物体，内能必定相等吗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?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38" name="矩形 1049155"/>
          <p:cNvSpPr>
            <a:spLocks noChangeArrowheads="1"/>
          </p:cNvSpPr>
          <p:nvPr/>
        </p:nvSpPr>
        <p:spPr bwMode="auto">
          <a:xfrm>
            <a:off x="974725" y="1690549"/>
            <a:ext cx="11804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阅读教材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P50-52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页，同时思考 以下问题。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39" name="矩形 1049157"/>
          <p:cNvSpPr>
            <a:spLocks noChangeArrowheads="1"/>
          </p:cNvSpPr>
          <p:nvPr/>
        </p:nvSpPr>
        <p:spPr bwMode="auto">
          <a:xfrm>
            <a:off x="974725" y="2395541"/>
            <a:ext cx="11091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哪两种方式可以引起系统内能？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160" name="矩形 1049159"/>
          <p:cNvSpPr>
            <a:spLocks noChangeArrowheads="1"/>
          </p:cNvSpPr>
          <p:nvPr/>
        </p:nvSpPr>
        <p:spPr bwMode="auto">
          <a:xfrm>
            <a:off x="974725" y="3206733"/>
            <a:ext cx="7108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做功和热传递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9162" name="矩形 1049161"/>
          <p:cNvSpPr>
            <a:spLocks noChangeArrowheads="1"/>
          </p:cNvSpPr>
          <p:nvPr/>
        </p:nvSpPr>
        <p:spPr bwMode="auto">
          <a:xfrm>
            <a:off x="974725" y="4694669"/>
            <a:ext cx="2649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不一定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92842" y="514245"/>
            <a:ext cx="193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 问题导学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209717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94" y="1312567"/>
            <a:ext cx="8164013" cy="296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164" name="矩形 1049163"/>
          <p:cNvSpPr>
            <a:spLocks noChangeArrowheads="1"/>
          </p:cNvSpPr>
          <p:nvPr/>
        </p:nvSpPr>
        <p:spPr bwMode="auto">
          <a:xfrm>
            <a:off x="660400" y="4941425"/>
            <a:ext cx="10666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结论：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做功使得物体（密闭气体）温度升高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2842" y="514245"/>
            <a:ext cx="193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 问题导学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049165"/>
          <p:cNvSpPr>
            <a:spLocks noChangeArrowheads="1"/>
          </p:cNvSpPr>
          <p:nvPr/>
        </p:nvSpPr>
        <p:spPr bwMode="auto">
          <a:xfrm>
            <a:off x="9303473" y="4311977"/>
            <a:ext cx="142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焦耳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6" name="矩形 1049167"/>
          <p:cNvSpPr>
            <a:spLocks noChangeArrowheads="1"/>
          </p:cNvSpPr>
          <p:nvPr/>
        </p:nvSpPr>
        <p:spPr bwMode="auto">
          <a:xfrm>
            <a:off x="553776" y="1418419"/>
            <a:ext cx="72128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1818年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日生于英国曼彻斯特 ，起初研究电学和磁学。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1840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年在英国皇家学会上宣布了电流通过导体产生热量的定律，即焦耳定律。焦耳测量了热与机械功之间的当量关系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热功当量，为热力学第一定律和能量守恒定律的建立奠定了实验基础。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387" name="图片 20971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605" y="1360156"/>
            <a:ext cx="3285703" cy="303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矩形 1049171"/>
          <p:cNvSpPr>
            <a:spLocks noChangeArrowheads="1"/>
          </p:cNvSpPr>
          <p:nvPr/>
        </p:nvSpPr>
        <p:spPr bwMode="auto">
          <a:xfrm>
            <a:off x="304800" y="4750663"/>
            <a:ext cx="11214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 dirty="0">
                <a:ea typeface="思源黑体 CN Regular" panose="020B0500000000000000" pitchFamily="34" charset="-122"/>
              </a:rPr>
              <a:t>系统只由于外界对它做功而与外界交换能量它不从外界吸热，也不向外界放热，这样的过程叫绝热过程</a:t>
            </a:r>
            <a:endParaRPr lang="zh-CN" altLang="zh-CN" sz="1600" kern="0" dirty="0">
              <a:ea typeface="思源黑体 CN Regular" panose="020B0500000000000000" pitchFamily="34" charset="-122"/>
            </a:endParaRPr>
          </a:p>
        </p:txBody>
      </p:sp>
      <p:sp>
        <p:nvSpPr>
          <p:cNvPr id="16390" name="矩形 1049173"/>
          <p:cNvSpPr>
            <a:spLocks noChangeArrowheads="1"/>
          </p:cNvSpPr>
          <p:nvPr/>
        </p:nvSpPr>
        <p:spPr bwMode="auto">
          <a:xfrm>
            <a:off x="593693" y="4227443"/>
            <a:ext cx="9021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绝热过程：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矩形 1049175"/>
          <p:cNvSpPr>
            <a:spLocks noChangeArrowheads="1"/>
          </p:cNvSpPr>
          <p:nvPr/>
        </p:nvSpPr>
        <p:spPr bwMode="auto">
          <a:xfrm>
            <a:off x="660400" y="5614987"/>
            <a:ext cx="10158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焦耳实验是一个需要在绝热过程中完成的实验</a:t>
            </a:r>
            <a:endParaRPr lang="zh-CN" altLang="zh-CN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2842" y="514245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点拨精讲一、焦耳的实验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16389" grpId="0"/>
      <p:bldP spid="16390" grpId="0"/>
      <p:bldP spid="163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049177"/>
          <p:cNvSpPr>
            <a:spLocks noChangeArrowheads="1"/>
          </p:cNvSpPr>
          <p:nvPr/>
        </p:nvSpPr>
        <p:spPr bwMode="auto">
          <a:xfrm>
            <a:off x="611189" y="1254886"/>
            <a:ext cx="10869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焦耳二个代表性实验：焦耳热功当量实验装置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—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机械功</a:t>
            </a:r>
          </a:p>
        </p:txBody>
      </p:sp>
      <p:sp>
        <p:nvSpPr>
          <p:cNvPr id="17410" name="矩形 1049179"/>
          <p:cNvSpPr>
            <a:spLocks noChangeArrowheads="1"/>
          </p:cNvSpPr>
          <p:nvPr/>
        </p:nvSpPr>
        <p:spPr bwMode="auto">
          <a:xfrm>
            <a:off x="660401" y="5187950"/>
            <a:ext cx="10858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实验结论：只要重力所做的功相同，容器内水温上升的数值都是相同的，即系统状态的变化是相同的。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411" name="图片 20971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7" b="16037"/>
          <a:stretch>
            <a:fillRect/>
          </a:stretch>
        </p:blipFill>
        <p:spPr bwMode="auto">
          <a:xfrm>
            <a:off x="3652777" y="2145193"/>
            <a:ext cx="5024498" cy="25676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文本框 4"/>
          <p:cNvSpPr txBox="1"/>
          <p:nvPr/>
        </p:nvSpPr>
        <p:spPr>
          <a:xfrm>
            <a:off x="792842" y="514245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点拨精讲一、焦耳的实验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049181"/>
          <p:cNvSpPr>
            <a:spLocks noChangeArrowheads="1"/>
          </p:cNvSpPr>
          <p:nvPr/>
        </p:nvSpPr>
        <p:spPr bwMode="auto">
          <a:xfrm>
            <a:off x="649287" y="1296396"/>
            <a:ext cx="10869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焦耳二个代表性实验：焦耳热功当量实验装置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—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电功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4" name="矩形 1049183"/>
          <p:cNvSpPr>
            <a:spLocks noChangeArrowheads="1"/>
          </p:cNvSpPr>
          <p:nvPr/>
        </p:nvSpPr>
        <p:spPr bwMode="auto">
          <a:xfrm>
            <a:off x="660400" y="5251471"/>
            <a:ext cx="1046067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实验结论：只要所做的电功相等，则系统温度上升的数值是相同的，即系统的状态变化是相同的。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8435" name="图片 2097177" descr="movpow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0"/>
          <a:stretch>
            <a:fillRect/>
          </a:stretch>
        </p:blipFill>
        <p:spPr bwMode="auto">
          <a:xfrm>
            <a:off x="3379807" y="2016992"/>
            <a:ext cx="3461656" cy="303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6" name="组合 344"/>
          <p:cNvGrpSpPr/>
          <p:nvPr/>
        </p:nvGrpSpPr>
        <p:grpSpPr bwMode="auto">
          <a:xfrm>
            <a:off x="6841463" y="2409872"/>
            <a:ext cx="2005130" cy="1746335"/>
            <a:chOff x="4604" y="1616"/>
            <a:chExt cx="862" cy="1179"/>
          </a:xfrm>
        </p:grpSpPr>
        <p:sp>
          <p:nvSpPr>
            <p:cNvPr id="18437" name="直接连接符 1049185"/>
            <p:cNvSpPr>
              <a:spLocks noChangeShapeType="1"/>
            </p:cNvSpPr>
            <p:nvPr/>
          </p:nvSpPr>
          <p:spPr bwMode="auto">
            <a:xfrm>
              <a:off x="4604" y="1616"/>
              <a:ext cx="54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38" name="直接连接符 1049187"/>
            <p:cNvSpPr>
              <a:spLocks noChangeShapeType="1"/>
            </p:cNvSpPr>
            <p:nvPr/>
          </p:nvSpPr>
          <p:spPr bwMode="auto">
            <a:xfrm>
              <a:off x="4604" y="1728"/>
              <a:ext cx="27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8439" name="组合 346"/>
            <p:cNvGrpSpPr/>
            <p:nvPr/>
          </p:nvGrpSpPr>
          <p:grpSpPr bwMode="auto">
            <a:xfrm>
              <a:off x="4729" y="1933"/>
              <a:ext cx="726" cy="317"/>
              <a:chOff x="4876" y="1525"/>
              <a:chExt cx="726" cy="317"/>
            </a:xfrm>
          </p:grpSpPr>
          <p:sp>
            <p:nvSpPr>
              <p:cNvPr id="18440" name="流程图: 可选过程 1049189"/>
              <p:cNvSpPr>
                <a:spLocks noChangeArrowheads="1"/>
              </p:cNvSpPr>
              <p:nvPr/>
            </p:nvSpPr>
            <p:spPr bwMode="auto">
              <a:xfrm>
                <a:off x="4921" y="1525"/>
                <a:ext cx="499" cy="317"/>
              </a:xfrm>
              <a:prstGeom prst="flowChartAlternateProcess">
                <a:avLst/>
              </a:prstGeom>
              <a:solidFill>
                <a:srgbClr val="3333FF">
                  <a:alpha val="83920"/>
                </a:srgbClr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41" name="矩形 1049191"/>
              <p:cNvSpPr>
                <a:spLocks noChangeArrowheads="1"/>
              </p:cNvSpPr>
              <p:nvPr/>
            </p:nvSpPr>
            <p:spPr bwMode="auto">
              <a:xfrm>
                <a:off x="5420" y="1637"/>
                <a:ext cx="182" cy="90"/>
              </a:xfrm>
              <a:prstGeom prst="rect">
                <a:avLst/>
              </a:prstGeom>
              <a:solidFill>
                <a:srgbClr val="009999"/>
              </a:solidFill>
              <a:ln w="9525">
                <a:solidFill>
                  <a:srgbClr val="FFFFFF"/>
                </a:solidFill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42" name="矩形 1049193"/>
              <p:cNvSpPr>
                <a:spLocks noChangeArrowheads="1"/>
              </p:cNvSpPr>
              <p:nvPr/>
            </p:nvSpPr>
            <p:spPr bwMode="auto">
              <a:xfrm>
                <a:off x="4876" y="1616"/>
                <a:ext cx="45" cy="13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FFFFFF"/>
                </a:solidFill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8443" name="直接连接符 1049195"/>
            <p:cNvSpPr>
              <a:spLocks noChangeShapeType="1"/>
            </p:cNvSpPr>
            <p:nvPr/>
          </p:nvSpPr>
          <p:spPr bwMode="auto">
            <a:xfrm>
              <a:off x="4876" y="1730"/>
              <a:ext cx="0" cy="20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4" name="直接连接符 1049197"/>
            <p:cNvSpPr>
              <a:spLocks noChangeShapeType="1"/>
            </p:cNvSpPr>
            <p:nvPr/>
          </p:nvSpPr>
          <p:spPr bwMode="auto">
            <a:xfrm>
              <a:off x="5148" y="1616"/>
              <a:ext cx="0" cy="31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5" name="直接连接符 1049199"/>
            <p:cNvSpPr>
              <a:spLocks noChangeShapeType="1"/>
            </p:cNvSpPr>
            <p:nvPr/>
          </p:nvSpPr>
          <p:spPr bwMode="auto">
            <a:xfrm>
              <a:off x="5375" y="2069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6" name="矩形 1049201"/>
            <p:cNvSpPr>
              <a:spLocks noChangeArrowheads="1"/>
            </p:cNvSpPr>
            <p:nvPr/>
          </p:nvSpPr>
          <p:spPr bwMode="auto">
            <a:xfrm>
              <a:off x="5239" y="2568"/>
              <a:ext cx="22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eaLnBrk="0" hangingPunct="0"/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792842" y="514245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点拨精讲一、焦耳的实验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049203"/>
          <p:cNvSpPr>
            <a:spLocks noChangeArrowheads="1"/>
          </p:cNvSpPr>
          <p:nvPr/>
        </p:nvSpPr>
        <p:spPr bwMode="auto">
          <a:xfrm>
            <a:off x="792842" y="1556855"/>
            <a:ext cx="1008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从焦耳的实验中可以得出的结论</a:t>
            </a:r>
            <a:endParaRPr lang="zh-CN" altLang="zh-CN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58" name="矩形 1049205"/>
          <p:cNvSpPr>
            <a:spLocks noChangeArrowheads="1"/>
          </p:cNvSpPr>
          <p:nvPr/>
        </p:nvSpPr>
        <p:spPr bwMode="auto">
          <a:xfrm>
            <a:off x="660400" y="2282415"/>
            <a:ext cx="10858500" cy="131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在各种不同的绝热过程中，系统状态的改变与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做功方式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无关，仅与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做功数量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有关。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59" name="矩形 1049207"/>
          <p:cNvSpPr>
            <a:spLocks noChangeArrowheads="1"/>
          </p:cNvSpPr>
          <p:nvPr/>
        </p:nvSpPr>
        <p:spPr bwMode="auto">
          <a:xfrm>
            <a:off x="660400" y="3667410"/>
            <a:ext cx="10869613" cy="169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测出了热功当量（热与机械功之间的当量关系），为热力学第一定律和能量守恒定律的建立奠定了实验基础。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2842" y="514245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点拨精讲一、焦耳的实验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194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049209"/>
          <p:cNvSpPr>
            <a:spLocks noChangeArrowheads="1"/>
          </p:cNvSpPr>
          <p:nvPr/>
        </p:nvSpPr>
        <p:spPr bwMode="auto">
          <a:xfrm>
            <a:off x="601028" y="1235545"/>
            <a:ext cx="1091787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在热力学系统的绝热过程中，外界对系统所做的功仅由过程的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始末两个状态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决定，不依赖于做功的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具体过程和方式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endParaRPr lang="zh-CN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2" name="矩形 1049211"/>
          <p:cNvSpPr>
            <a:spLocks noChangeArrowheads="1"/>
          </p:cNvSpPr>
          <p:nvPr/>
        </p:nvSpPr>
        <p:spPr bwMode="auto">
          <a:xfrm>
            <a:off x="516892" y="2248929"/>
            <a:ext cx="5078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功是能量转化的量度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3" name="下箭头 1049213"/>
          <p:cNvSpPr>
            <a:spLocks noChangeArrowheads="1"/>
          </p:cNvSpPr>
          <p:nvPr/>
        </p:nvSpPr>
        <p:spPr bwMode="auto">
          <a:xfrm>
            <a:off x="1089024" y="2710892"/>
            <a:ext cx="304800" cy="838200"/>
          </a:xfrm>
          <a:prstGeom prst="downArrow">
            <a:avLst>
              <a:gd name="adj1" fmla="val 50000"/>
              <a:gd name="adj2" fmla="val 68674"/>
            </a:avLst>
          </a:prstGeom>
          <a:solidFill>
            <a:srgbClr val="BBE0E3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4" name="矩形 1049215"/>
          <p:cNvSpPr>
            <a:spLocks noChangeArrowheads="1"/>
          </p:cNvSpPr>
          <p:nvPr/>
        </p:nvSpPr>
        <p:spPr bwMode="auto">
          <a:xfrm>
            <a:off x="792842" y="3549092"/>
            <a:ext cx="203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内能</a:t>
            </a:r>
            <a:r>
              <a:rPr lang="en-US" altLang="zh-CN" sz="2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U</a:t>
            </a:r>
            <a:endParaRPr lang="zh-CN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5" name="矩形 1049217"/>
          <p:cNvSpPr>
            <a:spLocks noChangeArrowheads="1"/>
          </p:cNvSpPr>
          <p:nvPr/>
        </p:nvSpPr>
        <p:spPr bwMode="auto">
          <a:xfrm>
            <a:off x="3777934" y="2219084"/>
            <a:ext cx="8837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</a:t>
            </a:r>
            <a:r>
              <a:rPr lang="zh-CN" altLang="en-US" sz="28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只依赖于系统自身状态的物理量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6" name="矩形 1049219"/>
          <p:cNvSpPr>
            <a:spLocks noChangeArrowheads="1"/>
          </p:cNvSpPr>
          <p:nvPr/>
        </p:nvSpPr>
        <p:spPr bwMode="auto">
          <a:xfrm>
            <a:off x="2526650" y="3261745"/>
            <a:ext cx="9955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8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内能与状态参量温度、体积有关，即由它的状态决定</a:t>
            </a:r>
            <a:endParaRPr lang="zh-CN" altLang="zh-CN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7" name="矩形 1049221"/>
          <p:cNvSpPr>
            <a:spLocks noChangeArrowheads="1"/>
          </p:cNvSpPr>
          <p:nvPr/>
        </p:nvSpPr>
        <p:spPr bwMode="auto">
          <a:xfrm>
            <a:off x="544513" y="4157393"/>
            <a:ext cx="11525567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内能的增加量</a:t>
            </a:r>
            <a:r>
              <a:rPr lang="en-US" altLang="zh-CN" sz="30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△U</a:t>
            </a:r>
            <a:r>
              <a:rPr lang="zh-CN" altLang="en-US" sz="30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0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U</a:t>
            </a:r>
            <a:r>
              <a:rPr lang="en-US" altLang="zh-CN" sz="3000" i="1" kern="0" baseline="-18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30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sz="30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U</a:t>
            </a:r>
            <a:r>
              <a:rPr lang="en-US" altLang="zh-CN" sz="3000" i="1" kern="0" baseline="-18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在热力学系统的绝热过程中</a:t>
            </a:r>
            <a:r>
              <a:rPr lang="en-US" altLang="zh-CN" sz="3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3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内能的变化量等于外界对系统所做的功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8" name="矩形 1049223"/>
          <p:cNvSpPr>
            <a:spLocks noChangeArrowheads="1"/>
          </p:cNvSpPr>
          <p:nvPr/>
        </p:nvSpPr>
        <p:spPr bwMode="auto">
          <a:xfrm>
            <a:off x="2824842" y="5488969"/>
            <a:ext cx="3046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△U</a:t>
            </a:r>
            <a:r>
              <a:rPr lang="zh-CN" altLang="en-US" sz="32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W</a:t>
            </a:r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92842" y="514245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点拨精讲二、内能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/>
      <p:bldP spid="20483" grpId="0" animBg="1"/>
      <p:bldP spid="20484" grpId="0"/>
      <p:bldP spid="20485" grpId="0"/>
      <p:bldP spid="20486" grpId="0"/>
      <p:bldP spid="20487" grpId="0"/>
      <p:bldP spid="2048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merican">
      <a:majorFont>
        <a:latin typeface="Work Sans ExtraBold"/>
        <a:ea typeface=""/>
        <a:cs typeface=""/>
      </a:majorFont>
      <a:minorFont>
        <a:latin typeface="Poppi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Office PowerPoint</Application>
  <PresentationFormat>宽屏</PresentationFormat>
  <Paragraphs>104</Paragraphs>
  <Slides>18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FandolFang R</vt:lpstr>
      <vt:lpstr>Poppins</vt:lpstr>
      <vt:lpstr>Work Sans ExtraBold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2020-05-29T01:40:00Z</dcterms:created>
  <dcterms:modified xsi:type="dcterms:W3CDTF">2021-01-09T09:42:05Z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