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8"/>
  </p:notesMasterIdLst>
  <p:sldIdLst>
    <p:sldId id="259" r:id="rId3"/>
    <p:sldId id="263" r:id="rId4"/>
    <p:sldId id="264" r:id="rId5"/>
    <p:sldId id="265" r:id="rId6"/>
    <p:sldId id="266" r:id="rId7"/>
    <p:sldId id="267" r:id="rId8"/>
    <p:sldId id="268"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7" r:id="rId25"/>
    <p:sldId id="285" r:id="rId26"/>
    <p:sldId id="26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p15:clr>
            <a:srgbClr val="A4A3A4"/>
          </p15:clr>
        </p15:guide>
        <p15:guide id="2" pos="7287">
          <p15:clr>
            <a:srgbClr val="A4A3A4"/>
          </p15:clr>
        </p15:guide>
        <p15:guide id="3" orient="horz" pos="648">
          <p15:clr>
            <a:srgbClr val="A4A3A4"/>
          </p15:clr>
        </p15:guide>
        <p15:guide id="4" orient="horz" pos="712">
          <p15:clr>
            <a:srgbClr val="A4A3A4"/>
          </p15:clr>
        </p15:guide>
        <p15:guide id="5" orient="horz" pos="1207">
          <p15:clr>
            <a:srgbClr val="A4A3A4"/>
          </p15:clr>
        </p15:guide>
        <p15:guide id="6" orient="horz" pos="30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091" autoAdjust="0"/>
  </p:normalViewPr>
  <p:slideViewPr>
    <p:cSldViewPr snapToGrid="0">
      <p:cViewPr>
        <p:scale>
          <a:sx n="75" d="100"/>
          <a:sy n="75" d="100"/>
        </p:scale>
        <p:origin x="1812" y="678"/>
      </p:cViewPr>
      <p:guideLst>
        <p:guide pos="415"/>
        <p:guide pos="7287"/>
        <p:guide orient="horz" pos="648"/>
        <p:guide orient="horz" pos="712"/>
        <p:guide orient="horz" pos="1207"/>
        <p:guide orient="horz" pos="30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4B13137D-BD51-46A2-94C6-EF31F69BEC44}"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37774D97-1456-4B69-A01B-C5152DD30E5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7774D97-1456-4B69-A01B-C5152DD30E5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7774D97-1456-4B69-A01B-C5152DD30E56}"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1" name="Freeform 10"/>
          <p:cNvSpPr/>
          <p:nvPr userDrawn="1"/>
        </p:nvSpPr>
        <p:spPr>
          <a:xfrm>
            <a:off x="6337348" y="5841357"/>
            <a:ext cx="2033499" cy="1016647"/>
          </a:xfrm>
          <a:custGeom>
            <a:avLst/>
            <a:gdLst>
              <a:gd name="connsiteX0" fmla="*/ 1002341 w 2033499"/>
              <a:gd name="connsiteY0" fmla="*/ 0 h 1016647"/>
              <a:gd name="connsiteX1" fmla="*/ 2033499 w 2033499"/>
              <a:gd name="connsiteY1" fmla="*/ 1016647 h 1016647"/>
              <a:gd name="connsiteX2" fmla="*/ 0 w 2033499"/>
              <a:gd name="connsiteY2" fmla="*/ 1016647 h 1016647"/>
            </a:gdLst>
            <a:ahLst/>
            <a:cxnLst>
              <a:cxn ang="0">
                <a:pos x="connsiteX0" y="connsiteY0"/>
              </a:cxn>
              <a:cxn ang="0">
                <a:pos x="connsiteX1" y="connsiteY1"/>
              </a:cxn>
              <a:cxn ang="0">
                <a:pos x="connsiteX2" y="connsiteY2"/>
              </a:cxn>
            </a:cxnLst>
            <a:rect l="l" t="t" r="r" b="b"/>
            <a:pathLst>
              <a:path w="2033499" h="1016647">
                <a:moveTo>
                  <a:pt x="1002341" y="0"/>
                </a:moveTo>
                <a:lnTo>
                  <a:pt x="2033499" y="1016647"/>
                </a:lnTo>
                <a:lnTo>
                  <a:pt x="0" y="10166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userDrawn="1"/>
        </p:nvSpPr>
        <p:spPr>
          <a:xfrm>
            <a:off x="9211121" y="1"/>
            <a:ext cx="2980881" cy="2163404"/>
          </a:xfrm>
          <a:custGeom>
            <a:avLst/>
            <a:gdLst>
              <a:gd name="connsiteX0" fmla="*/ 673906 w 2980881"/>
              <a:gd name="connsiteY0" fmla="*/ 0 h 2163404"/>
              <a:gd name="connsiteX1" fmla="*/ 2980881 w 2980881"/>
              <a:gd name="connsiteY1" fmla="*/ 0 h 2163404"/>
              <a:gd name="connsiteX2" fmla="*/ 2980881 w 2980881"/>
              <a:gd name="connsiteY2" fmla="*/ 662401 h 2163404"/>
              <a:gd name="connsiteX3" fmla="*/ 1501001 w 2980881"/>
              <a:gd name="connsiteY3" fmla="*/ 2163404 h 2163404"/>
              <a:gd name="connsiteX4" fmla="*/ 0 w 2980881"/>
              <a:gd name="connsiteY4" fmla="*/ 683525 h 216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881" h="2163404">
                <a:moveTo>
                  <a:pt x="673906" y="0"/>
                </a:moveTo>
                <a:lnTo>
                  <a:pt x="2980881" y="0"/>
                </a:lnTo>
                <a:lnTo>
                  <a:pt x="2980881" y="662401"/>
                </a:lnTo>
                <a:lnTo>
                  <a:pt x="1501001" y="2163404"/>
                </a:lnTo>
                <a:lnTo>
                  <a:pt x="0" y="6835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Picture Placeholder 15"/>
          <p:cNvSpPr>
            <a:spLocks noGrp="1"/>
          </p:cNvSpPr>
          <p:nvPr>
            <p:ph type="pic" sz="quarter" idx="10"/>
          </p:nvPr>
        </p:nvSpPr>
        <p:spPr>
          <a:xfrm>
            <a:off x="7507707" y="834860"/>
            <a:ext cx="2967789" cy="2967789"/>
          </a:xfrm>
          <a:custGeom>
            <a:avLst/>
            <a:gdLst>
              <a:gd name="connsiteX0" fmla="*/ 1483895 w 2967789"/>
              <a:gd name="connsiteY0" fmla="*/ 0 h 2967789"/>
              <a:gd name="connsiteX1" fmla="*/ 2967789 w 2967789"/>
              <a:gd name="connsiteY1" fmla="*/ 1483895 h 2967789"/>
              <a:gd name="connsiteX2" fmla="*/ 1483895 w 2967789"/>
              <a:gd name="connsiteY2" fmla="*/ 2967789 h 2967789"/>
              <a:gd name="connsiteX3" fmla="*/ 0 w 2967789"/>
              <a:gd name="connsiteY3" fmla="*/ 1483895 h 2967789"/>
            </a:gdLst>
            <a:ahLst/>
            <a:cxnLst>
              <a:cxn ang="0">
                <a:pos x="connsiteX0" y="connsiteY0"/>
              </a:cxn>
              <a:cxn ang="0">
                <a:pos x="connsiteX1" y="connsiteY1"/>
              </a:cxn>
              <a:cxn ang="0">
                <a:pos x="connsiteX2" y="connsiteY2"/>
              </a:cxn>
              <a:cxn ang="0">
                <a:pos x="connsiteX3" y="connsiteY3"/>
              </a:cxn>
            </a:cxnLst>
            <a:rect l="l" t="t" r="r" b="b"/>
            <a:pathLst>
              <a:path w="2967789" h="2967789">
                <a:moveTo>
                  <a:pt x="1483895" y="0"/>
                </a:moveTo>
                <a:lnTo>
                  <a:pt x="2967789" y="1483895"/>
                </a:lnTo>
                <a:lnTo>
                  <a:pt x="1483895" y="2967789"/>
                </a:lnTo>
                <a:lnTo>
                  <a:pt x="0" y="1483895"/>
                </a:lnTo>
                <a:close/>
              </a:path>
            </a:pathLst>
          </a:custGeom>
          <a:solidFill>
            <a:schemeClr val="bg1">
              <a:lumMod val="95000"/>
            </a:schemeClr>
          </a:solidFill>
        </p:spPr>
        <p:txBody>
          <a:bodyPr wrap="square">
            <a:noAutofit/>
          </a:bodyPr>
          <a:lstStyle/>
          <a:p>
            <a:endParaRPr lang="en-US"/>
          </a:p>
        </p:txBody>
      </p:sp>
      <p:sp>
        <p:nvSpPr>
          <p:cNvPr id="19" name="Picture Placeholder 18"/>
          <p:cNvSpPr>
            <a:spLocks noGrp="1"/>
          </p:cNvSpPr>
          <p:nvPr>
            <p:ph type="pic" sz="quarter" idx="11"/>
          </p:nvPr>
        </p:nvSpPr>
        <p:spPr>
          <a:xfrm>
            <a:off x="7507706" y="2503239"/>
            <a:ext cx="4684295" cy="4354763"/>
          </a:xfrm>
          <a:custGeom>
            <a:avLst/>
            <a:gdLst>
              <a:gd name="connsiteX0" fmla="*/ 3176337 w 4684294"/>
              <a:gd name="connsiteY0" fmla="*/ 0 h 4354763"/>
              <a:gd name="connsiteX1" fmla="*/ 4684294 w 4684294"/>
              <a:gd name="connsiteY1" fmla="*/ 1507958 h 4354763"/>
              <a:gd name="connsiteX2" fmla="*/ 4684294 w 4684294"/>
              <a:gd name="connsiteY2" fmla="*/ 4354763 h 4354763"/>
              <a:gd name="connsiteX3" fmla="*/ 1178426 w 4684294"/>
              <a:gd name="connsiteY3" fmla="*/ 4354763 h 4354763"/>
              <a:gd name="connsiteX4" fmla="*/ 0 w 4684294"/>
              <a:gd name="connsiteY4" fmla="*/ 3176337 h 435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294" h="4354763">
                <a:moveTo>
                  <a:pt x="3176337" y="0"/>
                </a:moveTo>
                <a:lnTo>
                  <a:pt x="4684294" y="1507958"/>
                </a:lnTo>
                <a:lnTo>
                  <a:pt x="4684294" y="4354763"/>
                </a:lnTo>
                <a:lnTo>
                  <a:pt x="1178426" y="4354763"/>
                </a:lnTo>
                <a:lnTo>
                  <a:pt x="0" y="3176337"/>
                </a:lnTo>
                <a:close/>
              </a:path>
            </a:pathLst>
          </a:custGeom>
          <a:solidFill>
            <a:schemeClr val="bg1">
              <a:lumMod val="95000"/>
            </a:schemeClr>
          </a:solidFill>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rot="20700000">
            <a:off x="-3028950" y="-1866900"/>
            <a:ext cx="3352800" cy="335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1" name="Freeform 10"/>
          <p:cNvSpPr/>
          <p:nvPr userDrawn="1"/>
        </p:nvSpPr>
        <p:spPr>
          <a:xfrm>
            <a:off x="6337348" y="5841357"/>
            <a:ext cx="2033499" cy="1016647"/>
          </a:xfrm>
          <a:custGeom>
            <a:avLst/>
            <a:gdLst>
              <a:gd name="connsiteX0" fmla="*/ 1002341 w 2033499"/>
              <a:gd name="connsiteY0" fmla="*/ 0 h 1016647"/>
              <a:gd name="connsiteX1" fmla="*/ 2033499 w 2033499"/>
              <a:gd name="connsiteY1" fmla="*/ 1016647 h 1016647"/>
              <a:gd name="connsiteX2" fmla="*/ 0 w 2033499"/>
              <a:gd name="connsiteY2" fmla="*/ 1016647 h 1016647"/>
            </a:gdLst>
            <a:ahLst/>
            <a:cxnLst>
              <a:cxn ang="0">
                <a:pos x="connsiteX0" y="connsiteY0"/>
              </a:cxn>
              <a:cxn ang="0">
                <a:pos x="connsiteX1" y="connsiteY1"/>
              </a:cxn>
              <a:cxn ang="0">
                <a:pos x="connsiteX2" y="connsiteY2"/>
              </a:cxn>
            </a:cxnLst>
            <a:rect l="l" t="t" r="r" b="b"/>
            <a:pathLst>
              <a:path w="2033499" h="1016647">
                <a:moveTo>
                  <a:pt x="1002341" y="0"/>
                </a:moveTo>
                <a:lnTo>
                  <a:pt x="2033499" y="1016647"/>
                </a:lnTo>
                <a:lnTo>
                  <a:pt x="0" y="10166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userDrawn="1"/>
        </p:nvSpPr>
        <p:spPr>
          <a:xfrm>
            <a:off x="9211121" y="1"/>
            <a:ext cx="2980881" cy="2163404"/>
          </a:xfrm>
          <a:custGeom>
            <a:avLst/>
            <a:gdLst>
              <a:gd name="connsiteX0" fmla="*/ 673906 w 2980881"/>
              <a:gd name="connsiteY0" fmla="*/ 0 h 2163404"/>
              <a:gd name="connsiteX1" fmla="*/ 2980881 w 2980881"/>
              <a:gd name="connsiteY1" fmla="*/ 0 h 2163404"/>
              <a:gd name="connsiteX2" fmla="*/ 2980881 w 2980881"/>
              <a:gd name="connsiteY2" fmla="*/ 662401 h 2163404"/>
              <a:gd name="connsiteX3" fmla="*/ 1501001 w 2980881"/>
              <a:gd name="connsiteY3" fmla="*/ 2163404 h 2163404"/>
              <a:gd name="connsiteX4" fmla="*/ 0 w 2980881"/>
              <a:gd name="connsiteY4" fmla="*/ 683525 h 216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881" h="2163404">
                <a:moveTo>
                  <a:pt x="673906" y="0"/>
                </a:moveTo>
                <a:lnTo>
                  <a:pt x="2980881" y="0"/>
                </a:lnTo>
                <a:lnTo>
                  <a:pt x="2980881" y="662401"/>
                </a:lnTo>
                <a:lnTo>
                  <a:pt x="1501001" y="2163404"/>
                </a:lnTo>
                <a:lnTo>
                  <a:pt x="0" y="6835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Picture Placeholder 15"/>
          <p:cNvSpPr>
            <a:spLocks noGrp="1"/>
          </p:cNvSpPr>
          <p:nvPr>
            <p:ph type="pic" sz="quarter" idx="10"/>
          </p:nvPr>
        </p:nvSpPr>
        <p:spPr>
          <a:xfrm>
            <a:off x="7507707" y="834860"/>
            <a:ext cx="2967789" cy="2967789"/>
          </a:xfrm>
          <a:custGeom>
            <a:avLst/>
            <a:gdLst>
              <a:gd name="connsiteX0" fmla="*/ 1483895 w 2967789"/>
              <a:gd name="connsiteY0" fmla="*/ 0 h 2967789"/>
              <a:gd name="connsiteX1" fmla="*/ 2967789 w 2967789"/>
              <a:gd name="connsiteY1" fmla="*/ 1483895 h 2967789"/>
              <a:gd name="connsiteX2" fmla="*/ 1483895 w 2967789"/>
              <a:gd name="connsiteY2" fmla="*/ 2967789 h 2967789"/>
              <a:gd name="connsiteX3" fmla="*/ 0 w 2967789"/>
              <a:gd name="connsiteY3" fmla="*/ 1483895 h 2967789"/>
            </a:gdLst>
            <a:ahLst/>
            <a:cxnLst>
              <a:cxn ang="0">
                <a:pos x="connsiteX0" y="connsiteY0"/>
              </a:cxn>
              <a:cxn ang="0">
                <a:pos x="connsiteX1" y="connsiteY1"/>
              </a:cxn>
              <a:cxn ang="0">
                <a:pos x="connsiteX2" y="connsiteY2"/>
              </a:cxn>
              <a:cxn ang="0">
                <a:pos x="connsiteX3" y="connsiteY3"/>
              </a:cxn>
            </a:cxnLst>
            <a:rect l="l" t="t" r="r" b="b"/>
            <a:pathLst>
              <a:path w="2967789" h="2967789">
                <a:moveTo>
                  <a:pt x="1483895" y="0"/>
                </a:moveTo>
                <a:lnTo>
                  <a:pt x="2967789" y="1483895"/>
                </a:lnTo>
                <a:lnTo>
                  <a:pt x="1483895" y="2967789"/>
                </a:lnTo>
                <a:lnTo>
                  <a:pt x="0" y="1483895"/>
                </a:lnTo>
                <a:close/>
              </a:path>
            </a:pathLst>
          </a:custGeom>
          <a:solidFill>
            <a:schemeClr val="bg1">
              <a:lumMod val="95000"/>
            </a:schemeClr>
          </a:solidFill>
        </p:spPr>
        <p:txBody>
          <a:bodyPr wrap="square">
            <a:noAutofit/>
          </a:bodyPr>
          <a:lstStyle/>
          <a:p>
            <a:endParaRPr lang="en-US"/>
          </a:p>
        </p:txBody>
      </p:sp>
      <p:sp>
        <p:nvSpPr>
          <p:cNvPr id="19" name="Picture Placeholder 18"/>
          <p:cNvSpPr>
            <a:spLocks noGrp="1"/>
          </p:cNvSpPr>
          <p:nvPr>
            <p:ph type="pic" sz="quarter" idx="11"/>
          </p:nvPr>
        </p:nvSpPr>
        <p:spPr>
          <a:xfrm>
            <a:off x="7507706" y="2503239"/>
            <a:ext cx="4684295" cy="4354763"/>
          </a:xfrm>
          <a:custGeom>
            <a:avLst/>
            <a:gdLst>
              <a:gd name="connsiteX0" fmla="*/ 3176337 w 4684294"/>
              <a:gd name="connsiteY0" fmla="*/ 0 h 4354763"/>
              <a:gd name="connsiteX1" fmla="*/ 4684294 w 4684294"/>
              <a:gd name="connsiteY1" fmla="*/ 1507958 h 4354763"/>
              <a:gd name="connsiteX2" fmla="*/ 4684294 w 4684294"/>
              <a:gd name="connsiteY2" fmla="*/ 4354763 h 4354763"/>
              <a:gd name="connsiteX3" fmla="*/ 1178426 w 4684294"/>
              <a:gd name="connsiteY3" fmla="*/ 4354763 h 4354763"/>
              <a:gd name="connsiteX4" fmla="*/ 0 w 4684294"/>
              <a:gd name="connsiteY4" fmla="*/ 3176337 h 435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294" h="4354763">
                <a:moveTo>
                  <a:pt x="3176337" y="0"/>
                </a:moveTo>
                <a:lnTo>
                  <a:pt x="4684294" y="1507958"/>
                </a:lnTo>
                <a:lnTo>
                  <a:pt x="4684294" y="4354763"/>
                </a:lnTo>
                <a:lnTo>
                  <a:pt x="1178426" y="4354763"/>
                </a:lnTo>
                <a:lnTo>
                  <a:pt x="0" y="3176337"/>
                </a:lnTo>
                <a:close/>
              </a:path>
            </a:pathLst>
          </a:custGeom>
          <a:solidFill>
            <a:schemeClr val="bg1">
              <a:lumMod val="95000"/>
            </a:schemeClr>
          </a:solidFill>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16" grpId="0" bldLvl="0" animBg="1"/>
      <p:bldP spid="19"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rot="20700000">
            <a:off x="-3028950" y="-1866900"/>
            <a:ext cx="3352800" cy="335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1/9/2021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1/9/2021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r="33298"/>
          <a:stretch>
            <a:fillRect/>
          </a:stretch>
        </p:blipFill>
        <p:spPr>
          <a:xfrm>
            <a:off x="7507707" y="834860"/>
            <a:ext cx="2967789" cy="2967789"/>
          </a:xfrm>
        </p:spPr>
      </p:pic>
      <p:pic>
        <p:nvPicPr>
          <p:cNvPr id="19" name="图片占位符 18"/>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r="27718"/>
          <a:stretch>
            <a:fillRect/>
          </a:stretch>
        </p:blipFill>
        <p:spPr>
          <a:xfrm>
            <a:off x="7507706" y="2503239"/>
            <a:ext cx="4684295" cy="4354763"/>
          </a:xfrm>
        </p:spPr>
      </p:pic>
      <p:grpSp>
        <p:nvGrpSpPr>
          <p:cNvPr id="22" name="组合 21"/>
          <p:cNvGrpSpPr/>
          <p:nvPr/>
        </p:nvGrpSpPr>
        <p:grpSpPr>
          <a:xfrm>
            <a:off x="523875" y="2376805"/>
            <a:ext cx="7127240" cy="2606675"/>
            <a:chOff x="6147269" y="3017443"/>
            <a:chExt cx="5982732" cy="1903281"/>
          </a:xfrm>
        </p:grpSpPr>
        <p:grpSp>
          <p:nvGrpSpPr>
            <p:cNvPr id="23" name="组合 22"/>
            <p:cNvGrpSpPr/>
            <p:nvPr/>
          </p:nvGrpSpPr>
          <p:grpSpPr>
            <a:xfrm>
              <a:off x="6147269" y="3511205"/>
              <a:ext cx="5982732" cy="1409519"/>
              <a:chOff x="-4714868" y="2290270"/>
              <a:chExt cx="5982732" cy="1409519"/>
            </a:xfrm>
          </p:grpSpPr>
          <p:sp>
            <p:nvSpPr>
              <p:cNvPr id="25" name="矩形: 圆角 24"/>
              <p:cNvSpPr/>
              <p:nvPr/>
            </p:nvSpPr>
            <p:spPr>
              <a:xfrm>
                <a:off x="-4648332" y="3345066"/>
                <a:ext cx="3562392" cy="35472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6" name="组合 25"/>
              <p:cNvGrpSpPr/>
              <p:nvPr/>
            </p:nvGrpSpPr>
            <p:grpSpPr>
              <a:xfrm>
                <a:off x="-4714868" y="2290270"/>
                <a:ext cx="5982732" cy="787262"/>
                <a:chOff x="-4714868" y="2290270"/>
                <a:chExt cx="5982732" cy="787262"/>
              </a:xfrm>
            </p:grpSpPr>
            <p:sp>
              <p:nvSpPr>
                <p:cNvPr id="27" name="文本框 26"/>
                <p:cNvSpPr txBox="1"/>
                <p:nvPr/>
              </p:nvSpPr>
              <p:spPr>
                <a:xfrm>
                  <a:off x="-4714868" y="2808615"/>
                  <a:ext cx="5282731" cy="268917"/>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8" name="直接连接符 27"/>
                <p:cNvCxnSpPr/>
                <p:nvPr/>
              </p:nvCxnSpPr>
              <p:spPr>
                <a:xfrm>
                  <a:off x="-4634728" y="2789746"/>
                  <a:ext cx="520259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文本占位符 19"/>
                <p:cNvSpPr txBox="1"/>
                <p:nvPr/>
              </p:nvSpPr>
              <p:spPr>
                <a:xfrm>
                  <a:off x="-4714868" y="2290270"/>
                  <a:ext cx="5982732"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3200" b="1" dirty="0">
                      <a:solidFill>
                        <a:schemeClr val="accent2">
                          <a:lumMod val="75000"/>
                        </a:schemeClr>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sz="3200" b="1" dirty="0">
                      <a:solidFill>
                        <a:schemeClr val="accent2">
                          <a:lumMod val="75000"/>
                        </a:schemeClr>
                      </a:solidFill>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sz="3200" b="1" dirty="0">
                      <a:solidFill>
                        <a:schemeClr val="accent2">
                          <a:lumMod val="75000"/>
                        </a:schemeClr>
                      </a:solidFill>
                      <a:latin typeface="Arial" panose="020B0604020202020204" pitchFamily="34" charset="0"/>
                      <a:ea typeface="思源黑体 CN Regular" panose="020B0500000000000000" pitchFamily="34" charset="-122"/>
                      <a:cs typeface="+mn-ea"/>
                      <a:sym typeface="Arial" panose="020B0604020202020204" pitchFamily="34" charset="0"/>
                    </a:rPr>
                    <a:t>节 热力学第一定律能量守恒定律</a:t>
                  </a:r>
                </a:p>
              </p:txBody>
            </p:sp>
          </p:grpSp>
        </p:grpSp>
        <p:sp>
          <p:nvSpPr>
            <p:cNvPr id="24" name="文本占位符 20"/>
            <p:cNvSpPr txBox="1"/>
            <p:nvPr/>
          </p:nvSpPr>
          <p:spPr>
            <a:xfrm>
              <a:off x="6147269" y="3017443"/>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第十章  热力学定律</a:t>
              </a:r>
            </a:p>
          </p:txBody>
        </p:sp>
      </p:grpSp>
      <p:sp>
        <p:nvSpPr>
          <p:cNvPr id="30" name="矩形 29"/>
          <p:cNvSpPr/>
          <p:nvPr/>
        </p:nvSpPr>
        <p:spPr>
          <a:xfrm>
            <a:off x="-1667968" y="324651"/>
            <a:ext cx="4062342" cy="300975"/>
          </a:xfrm>
          <a:prstGeom prst="rect">
            <a:avLst/>
          </a:prstGeom>
          <a:solidFill>
            <a:schemeClr val="accent2"/>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3-3</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41" y="1350932"/>
            <a:ext cx="1491364" cy="224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文本框 2"/>
          <p:cNvSpPr txBox="1">
            <a:spLocks noChangeArrowheads="1"/>
          </p:cNvSpPr>
          <p:nvPr/>
        </p:nvSpPr>
        <p:spPr bwMode="auto">
          <a:xfrm>
            <a:off x="2960370" y="1539828"/>
            <a:ext cx="8347709" cy="188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德国医生J.R.迈尔任船医时，认为在热带时人体会从外界获得一些热量(或说人体向界散发的热量较少)，因而机体需要从食物获得的热量较少，食物氧化过程减弱，静脉中留下较多的氧，显红色。他由此想到食物中化学能与热能的等效性。</a:t>
            </a:r>
          </a:p>
        </p:txBody>
      </p:sp>
      <p:pic>
        <p:nvPicPr>
          <p:cNvPr id="18435"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640" y="3953596"/>
            <a:ext cx="1746251" cy="218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4"/>
          <p:cNvSpPr txBox="1">
            <a:spLocks noChangeArrowheads="1"/>
          </p:cNvSpPr>
          <p:nvPr/>
        </p:nvSpPr>
        <p:spPr bwMode="auto">
          <a:xfrm>
            <a:off x="996341" y="4230185"/>
            <a:ext cx="7644739"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提出了“张力（势能)与“活力”(即动能)的转换。他还分析了在电磁现象和生物机体中能的守恒问题。此外，还有好几位科学家对这条定律做出了贡献。</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7" name="文本框 6"/>
          <p:cNvSpPr txBox="1"/>
          <p:nvPr/>
        </p:nvSpPr>
        <p:spPr>
          <a:xfrm>
            <a:off x="792842" y="514245"/>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二、能量守恒定律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00"/>
                                        <p:tgtEl>
                                          <p:spTgt spid="184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par>
                                <p:cTn id="11" presetID="22" presetClass="entr" presetSubtype="4" fill="hold" nodeType="with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wipe(down)">
                                      <p:cBhvr>
                                        <p:cTn id="13" dur="500"/>
                                        <p:tgtEl>
                                          <p:spTgt spid="184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wipe(down)">
                                      <p:cBhvr>
                                        <p:cTn id="16"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1"/>
          <p:cNvSpPr txBox="1">
            <a:spLocks noChangeArrowheads="1"/>
          </p:cNvSpPr>
          <p:nvPr/>
        </p:nvSpPr>
        <p:spPr bwMode="auto">
          <a:xfrm>
            <a:off x="660400" y="1204664"/>
            <a:ext cx="10971211" cy="169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能量守恒定律：能量既不会凭空产生，也不会凭空消失，它只能从一种形式转化为另一种形式，或者从一个物体转移到另外的物体，在转化或转移过程中其总量不变。</a:t>
            </a:r>
          </a:p>
        </p:txBody>
      </p:sp>
      <p:sp>
        <p:nvSpPr>
          <p:cNvPr id="6" name="文本框 1"/>
          <p:cNvSpPr txBox="1">
            <a:spLocks noChangeArrowheads="1"/>
          </p:cNvSpPr>
          <p:nvPr/>
        </p:nvSpPr>
        <p:spPr bwMode="auto">
          <a:xfrm>
            <a:off x="653416" y="3223198"/>
            <a:ext cx="1274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意义：</a:t>
            </a:r>
          </a:p>
        </p:txBody>
      </p:sp>
      <p:sp>
        <p:nvSpPr>
          <p:cNvPr id="3" name="文本框 2"/>
          <p:cNvSpPr txBox="1">
            <a:spLocks noChangeArrowheads="1"/>
          </p:cNvSpPr>
          <p:nvPr/>
        </p:nvSpPr>
        <p:spPr bwMode="auto">
          <a:xfrm>
            <a:off x="1782128" y="322319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、不同形式的能量之间可以相互转化。</a:t>
            </a:r>
          </a:p>
        </p:txBody>
      </p:sp>
      <p:sp>
        <p:nvSpPr>
          <p:cNvPr id="4" name="文本框 3"/>
          <p:cNvSpPr txBox="1">
            <a:spLocks noChangeArrowheads="1"/>
          </p:cNvSpPr>
          <p:nvPr/>
        </p:nvSpPr>
        <p:spPr bwMode="auto">
          <a:xfrm>
            <a:off x="1751648" y="3746418"/>
            <a:ext cx="9767252" cy="114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、能量守恒定律是自然界最普遍、最重要的规律之一，也是19世纪自然科学的三大发现之一，被恩格斯称为“伟大的运动基本规律”。</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7" name="文本框 6"/>
          <p:cNvSpPr txBox="1"/>
          <p:nvPr/>
        </p:nvSpPr>
        <p:spPr>
          <a:xfrm>
            <a:off x="792842" y="514245"/>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二、能量守恒定律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660400" y="1283177"/>
            <a:ext cx="10858500" cy="2232025"/>
          </a:xfrm>
          <a:prstGeom prst="rect">
            <a:avLst/>
          </a:prstGeom>
        </p:spPr>
        <p:txBody>
          <a:bodyPr/>
          <a:lstStyle/>
          <a:p>
            <a:pPr algn="just">
              <a:lnSpc>
                <a:spcPct val="200000"/>
              </a:lnSpc>
              <a:defRPr/>
            </a:pPr>
            <a:r>
              <a:rPr lang="zh-CN" altLang="en-US"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例</a:t>
            </a:r>
            <a:r>
              <a:rPr lang="en-US" altLang="zh-CN"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、水平马路上行驶的汽车，在发动机熄火后，速度越来越慢，最后停止</a:t>
            </a:r>
            <a:r>
              <a:rPr lang="en-US" altLang="zh-CN"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这一现象符合能的转化和守恒定律吗？如果符合</a:t>
            </a:r>
            <a:r>
              <a:rPr lang="en-US" altLang="zh-CN"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汽车失去的动能变成了什么？</a:t>
            </a:r>
          </a:p>
          <a:p>
            <a:pPr marL="342900" indent="-342900" algn="just">
              <a:lnSpc>
                <a:spcPct val="200000"/>
              </a:lnSpc>
              <a:defRPr/>
            </a:pPr>
            <a:endParaRPr lang="zh-CN" altLang="en-US" sz="2400" kern="0" dirty="0">
              <a:solidFill>
                <a:sysClr val="windowText" lastClr="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p:txBody>
      </p:sp>
      <p:sp>
        <p:nvSpPr>
          <p:cNvPr id="10" name="Rectangle 4"/>
          <p:cNvSpPr>
            <a:spLocks noChangeArrowheads="1"/>
          </p:cNvSpPr>
          <p:nvPr/>
        </p:nvSpPr>
        <p:spPr bwMode="auto">
          <a:xfrm>
            <a:off x="2660333" y="3699359"/>
            <a:ext cx="6359525" cy="76366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ysClr val="windowText" lastClr="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108896" tIns="54448" rIns="108896" bIns="54448">
            <a:spAutoFit/>
          </a:bodyPr>
          <a:lstStyle/>
          <a:p>
            <a:pPr>
              <a:lnSpc>
                <a:spcPct val="150000"/>
              </a:lnSpc>
              <a:spcBef>
                <a:spcPct val="20000"/>
              </a:spcBef>
              <a:buClr>
                <a:srgbClr val="1F497D"/>
              </a:buClr>
              <a:buSzPct val="75000"/>
            </a:pPr>
            <a:r>
              <a:rPr kumimoji="1" lang="zh-CN" altLang="en-US" sz="3200" kern="0" noProof="1">
                <a:solidFill>
                  <a:srgbClr val="FF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符合能的转化和守恒定律</a:t>
            </a:r>
          </a:p>
        </p:txBody>
      </p:sp>
      <p:sp>
        <p:nvSpPr>
          <p:cNvPr id="11" name="右箭头 10"/>
          <p:cNvSpPr/>
          <p:nvPr/>
        </p:nvSpPr>
        <p:spPr>
          <a:xfrm>
            <a:off x="3731896" y="3111403"/>
            <a:ext cx="944563" cy="269875"/>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a:endParaRPr lang="zh-CN" altLang="en-US"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nvSpPr>
        <p:spPr>
          <a:xfrm>
            <a:off x="4682809" y="2930427"/>
            <a:ext cx="3557384" cy="584775"/>
          </a:xfrm>
          <a:prstGeom prst="rect">
            <a:avLst/>
          </a:prstGeom>
        </p:spPr>
        <p:txBody>
          <a:bodyPr wrap="none">
            <a:spAutoFit/>
          </a:bodyPr>
          <a:lstStyle/>
          <a:p>
            <a:r>
              <a:rPr kumimoji="1" lang="zh-CN" altLang="en-US" sz="3200" kern="0" noProof="1">
                <a:solidFill>
                  <a:srgbClr val="FF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地面、轮胎的内能</a:t>
            </a:r>
            <a:endParaRPr lang="zh-CN" altLang="en-US" sz="32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12"/>
          <p:cNvSpPr/>
          <p:nvPr/>
        </p:nvSpPr>
        <p:spPr>
          <a:xfrm>
            <a:off x="2660333" y="2930427"/>
            <a:ext cx="1027845" cy="584775"/>
          </a:xfrm>
          <a:prstGeom prst="rect">
            <a:avLst/>
          </a:prstGeom>
        </p:spPr>
        <p:txBody>
          <a:bodyPr wrap="none">
            <a:spAutoFit/>
          </a:bodyPr>
          <a:lstStyle/>
          <a:p>
            <a:r>
              <a:rPr kumimoji="1" lang="zh-CN" altLang="en-US" sz="3200" kern="0" noProof="1">
                <a:solidFill>
                  <a:srgbClr val="FF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动能</a:t>
            </a:r>
            <a:endParaRPr lang="zh-CN" altLang="en-US" sz="32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486" name="Picture 23" descr="花底边"/>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356360" y="4749067"/>
            <a:ext cx="9118600" cy="118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792842" y="514245"/>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二、能量守恒定律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0-#ppt_w/2"/>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永动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196" y="2362200"/>
            <a:ext cx="3140422" cy="2995611"/>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427" y="2271174"/>
            <a:ext cx="3877973" cy="32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文本框 1"/>
          <p:cNvSpPr txBox="1">
            <a:spLocks noChangeArrowheads="1"/>
          </p:cNvSpPr>
          <p:nvPr/>
        </p:nvSpPr>
        <p:spPr bwMode="auto">
          <a:xfrm>
            <a:off x="792842" y="1369127"/>
            <a:ext cx="8032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他们不懈努力反映了人类追求幸福生活的美好愿望。</a:t>
            </a:r>
          </a:p>
        </p:txBody>
      </p:sp>
      <p:sp>
        <p:nvSpPr>
          <p:cNvPr id="6" name="文本框 5"/>
          <p:cNvSpPr txBox="1"/>
          <p:nvPr/>
        </p:nvSpPr>
        <p:spPr>
          <a:xfrm>
            <a:off x="792842" y="514245"/>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二、能量守恒定律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anim calcmode="lin" valueType="num">
                                      <p:cBhvr>
                                        <p:cTn id="8" dur="2000" fill="hold"/>
                                        <p:tgtEl>
                                          <p:spTgt spid="30723"/>
                                        </p:tgtEl>
                                        <p:attrNameLst>
                                          <p:attrName>style.rotation</p:attrName>
                                        </p:attrNameLst>
                                      </p:cBhvr>
                                      <p:tavLst>
                                        <p:tav tm="0">
                                          <p:val>
                                            <p:fltVal val="720"/>
                                          </p:val>
                                        </p:tav>
                                        <p:tav tm="100000">
                                          <p:val>
                                            <p:fltVal val="0"/>
                                          </p:val>
                                        </p:tav>
                                      </p:tavLst>
                                    </p:anim>
                                    <p:anim calcmode="lin" valueType="num">
                                      <p:cBhvr>
                                        <p:cTn id="9" dur="2000" fill="hold"/>
                                        <p:tgtEl>
                                          <p:spTgt spid="30723"/>
                                        </p:tgtEl>
                                        <p:attrNameLst>
                                          <p:attrName>ppt_h</p:attrName>
                                        </p:attrNameLst>
                                      </p:cBhvr>
                                      <p:tavLst>
                                        <p:tav tm="0">
                                          <p:val>
                                            <p:fltVal val="0"/>
                                          </p:val>
                                        </p:tav>
                                        <p:tav tm="100000">
                                          <p:val>
                                            <p:strVal val="#ppt_h"/>
                                          </p:val>
                                        </p:tav>
                                      </p:tavLst>
                                    </p:anim>
                                    <p:anim calcmode="lin" valueType="num">
                                      <p:cBhvr>
                                        <p:cTn id="10" dur="2000" fill="hold"/>
                                        <p:tgtEl>
                                          <p:spTgt spid="3072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 calcmode="lin" valueType="num">
                                      <p:cBhvr>
                                        <p:cTn id="15" dur="500" fill="hold"/>
                                        <p:tgtEl>
                                          <p:spTgt spid="18436"/>
                                        </p:tgtEl>
                                        <p:attrNameLst>
                                          <p:attrName>ppt_w</p:attrName>
                                        </p:attrNameLst>
                                      </p:cBhvr>
                                      <p:tavLst>
                                        <p:tav tm="0">
                                          <p:val>
                                            <p:strVal val="4*#ppt_w"/>
                                          </p:val>
                                        </p:tav>
                                        <p:tav tm="100000">
                                          <p:val>
                                            <p:strVal val="#ppt_w"/>
                                          </p:val>
                                        </p:tav>
                                      </p:tavLst>
                                    </p:anim>
                                    <p:anim calcmode="lin" valueType="num">
                                      <p:cBhvr>
                                        <p:cTn id="16" dur="500" fill="hold"/>
                                        <p:tgtEl>
                                          <p:spTgt spid="18436"/>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337"/>
                                        </p:tgtEl>
                                        <p:attrNameLst>
                                          <p:attrName>style.visibility</p:attrName>
                                        </p:attrNameLst>
                                      </p:cBhvr>
                                      <p:to>
                                        <p:strVal val="visible"/>
                                      </p:to>
                                    </p:set>
                                    <p:animEffect transition="in" filter="wipe(down)">
                                      <p:cBhvr>
                                        <p:cTn id="21"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60400" y="3867581"/>
            <a:ext cx="82819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、永动机给我们的启示</a:t>
            </a:r>
          </a:p>
          <a:p>
            <a:pPr>
              <a:spcBef>
                <a:spcPct val="50000"/>
              </a:spcBef>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人类利用和改造自然时，必须遵循自然规律。</a:t>
            </a:r>
          </a:p>
        </p:txBody>
      </p:sp>
      <p:sp>
        <p:nvSpPr>
          <p:cNvPr id="16390" name="Text Box 6"/>
          <p:cNvSpPr txBox="1">
            <a:spLocks noChangeArrowheads="1"/>
          </p:cNvSpPr>
          <p:nvPr/>
        </p:nvSpPr>
        <p:spPr bwMode="auto">
          <a:xfrm>
            <a:off x="660400" y="1357611"/>
            <a:ext cx="108585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第一类永动机</a:t>
            </a:r>
          </a:p>
          <a:p>
            <a:pPr>
              <a:spcBef>
                <a:spcPct val="50000"/>
              </a:spcBef>
            </a:pPr>
            <a:r>
              <a:rPr lang="zh-CN" altLang="en-US"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kern="0" dirty="0">
                <a:solidFill>
                  <a:schemeClr val="tx2"/>
                </a:solidFill>
                <a:latin typeface="Arial" panose="020B0604020202020204" pitchFamily="34" charset="0"/>
                <a:ea typeface="思源黑体 CN Regular" panose="020B0500000000000000" pitchFamily="34" charset="-122"/>
                <a:sym typeface="Arial" panose="020B0604020202020204" pitchFamily="34" charset="0"/>
              </a:rPr>
              <a:t>概念</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：不需要任何动力或燃料，却能源源不断地对外做功。（不吃草的马）</a:t>
            </a:r>
          </a:p>
          <a:p>
            <a:pPr>
              <a:spcBef>
                <a:spcPct val="50000"/>
              </a:spcBef>
            </a:pPr>
            <a:r>
              <a:rPr lang="zh-CN" altLang="en-US"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kern="0" dirty="0">
                <a:solidFill>
                  <a:schemeClr val="tx2"/>
                </a:solidFill>
                <a:latin typeface="Arial" panose="020B0604020202020204" pitchFamily="34" charset="0"/>
                <a:ea typeface="思源黑体 CN Regular" panose="020B0500000000000000" pitchFamily="34" charset="-122"/>
                <a:sym typeface="Arial" panose="020B0604020202020204" pitchFamily="34" charset="0"/>
              </a:rPr>
              <a:t>结果</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：无一例外地归于失败。</a:t>
            </a:r>
          </a:p>
          <a:p>
            <a:pPr>
              <a:spcBef>
                <a:spcPct val="50000"/>
              </a:spcBef>
            </a:pPr>
            <a:r>
              <a:rPr lang="zh-CN" altLang="en-US"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kern="0" dirty="0">
                <a:solidFill>
                  <a:schemeClr val="tx2"/>
                </a:solidFill>
                <a:latin typeface="Arial" panose="020B0604020202020204" pitchFamily="34" charset="0"/>
                <a:ea typeface="思源黑体 CN Regular" panose="020B0500000000000000" pitchFamily="34" charset="-122"/>
                <a:sym typeface="Arial" panose="020B0604020202020204" pitchFamily="34" charset="0"/>
              </a:rPr>
              <a:t>原因</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：违背了能量守恒定律。</a:t>
            </a:r>
          </a:p>
        </p:txBody>
      </p:sp>
      <p:sp>
        <p:nvSpPr>
          <p:cNvPr id="2" name="文本框 1"/>
          <p:cNvSpPr txBox="1">
            <a:spLocks noChangeArrowheads="1"/>
          </p:cNvSpPr>
          <p:nvPr/>
        </p:nvSpPr>
        <p:spPr bwMode="auto">
          <a:xfrm>
            <a:off x="660400" y="5269556"/>
            <a:ext cx="10723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、热力学第一定律的另一种表达：第一类永动机是不可能造成的。</a:t>
            </a:r>
          </a:p>
        </p:txBody>
      </p:sp>
      <p:sp>
        <p:nvSpPr>
          <p:cNvPr id="7" name="文本框 6"/>
          <p:cNvSpPr txBox="1"/>
          <p:nvPr/>
        </p:nvSpPr>
        <p:spPr>
          <a:xfrm>
            <a:off x="792842" y="514245"/>
            <a:ext cx="428835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三、永动机不可能制成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arn(outHorizontal)">
                                      <p:cBhvr>
                                        <p:cTn id="7" dur="500"/>
                                        <p:tgtEl>
                                          <p:spTgt spid="16390"/>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arn(outHorizontal)">
                                      <p:cBhvr>
                                        <p:cTn id="12" dur="500"/>
                                        <p:tgtEl>
                                          <p:spTgt spid="16387"/>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660400" y="1181342"/>
            <a:ext cx="11003279" cy="14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图是历史上有名的一种水机的设计，从图上看者为什么为这个机器全水运动下去?不用能量的概念，。你能不能说明它不会“永动</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23556" name="图片 3"/>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7242461" y="3176599"/>
            <a:ext cx="2849595" cy="25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descr="F2005010514191100000"/>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t="9657"/>
          <a:stretch>
            <a:fillRect/>
          </a:stretch>
        </p:blipFill>
        <p:spPr bwMode="auto">
          <a:xfrm>
            <a:off x="1905000" y="3176599"/>
            <a:ext cx="3876911" cy="259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792842" y="514245"/>
            <a:ext cx="1415772"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说一说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
          <p:cNvSpPr txBox="1">
            <a:spLocks noChangeArrowheads="1"/>
          </p:cNvSpPr>
          <p:nvPr/>
        </p:nvSpPr>
        <p:spPr bwMode="auto">
          <a:xfrm>
            <a:off x="660400" y="1351596"/>
            <a:ext cx="106476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、用活塞压缩汽缸里的空气，对空气做了900</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的功，同时汽红向外散热210J，汽缸里空气的内能改变了多少?</a:t>
            </a:r>
          </a:p>
        </p:txBody>
      </p:sp>
      <p:pic>
        <p:nvPicPr>
          <p:cNvPr id="24579"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887" y="2478666"/>
            <a:ext cx="1438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5310187" y="2827714"/>
            <a:ext cx="382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向外传热</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Q=-210J</a:t>
            </a:r>
          </a:p>
        </p:txBody>
      </p:sp>
      <p:sp>
        <p:nvSpPr>
          <p:cNvPr id="14340" name="Text Box 4"/>
          <p:cNvSpPr txBox="1">
            <a:spLocks noChangeArrowheads="1"/>
          </p:cNvSpPr>
          <p:nvPr/>
        </p:nvSpPr>
        <p:spPr bwMode="auto">
          <a:xfrm>
            <a:off x="3005466" y="5427396"/>
            <a:ext cx="2465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800"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=690J</a:t>
            </a:r>
          </a:p>
        </p:txBody>
      </p:sp>
      <p:sp>
        <p:nvSpPr>
          <p:cNvPr id="7" name="文本框 6"/>
          <p:cNvSpPr txBox="1">
            <a:spLocks noChangeArrowheads="1"/>
          </p:cNvSpPr>
          <p:nvPr/>
        </p:nvSpPr>
        <p:spPr bwMode="auto">
          <a:xfrm>
            <a:off x="2055813" y="2260004"/>
            <a:ext cx="70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a:t>
            </a:r>
          </a:p>
        </p:txBody>
      </p:sp>
      <p:sp>
        <p:nvSpPr>
          <p:cNvPr id="6" name="文本框 1"/>
          <p:cNvSpPr txBox="1">
            <a:spLocks noChangeArrowheads="1"/>
          </p:cNvSpPr>
          <p:nvPr/>
        </p:nvSpPr>
        <p:spPr bwMode="auto">
          <a:xfrm>
            <a:off x="2665414" y="2260004"/>
            <a:ext cx="466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以被压缩的空气为研究对象</a:t>
            </a:r>
          </a:p>
        </p:txBody>
      </p:sp>
      <p:sp>
        <p:nvSpPr>
          <p:cNvPr id="4" name="文本框 3"/>
          <p:cNvSpPr txBox="1">
            <a:spLocks noChangeArrowheads="1"/>
          </p:cNvSpPr>
          <p:nvPr/>
        </p:nvSpPr>
        <p:spPr bwMode="auto">
          <a:xfrm>
            <a:off x="2055813" y="2827714"/>
            <a:ext cx="4213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压缩空气</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W=900</a:t>
            </a:r>
            <a:r>
              <a:rPr lang="en-US" altLang="zh-CN" sz="24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sp>
        <p:nvSpPr>
          <p:cNvPr id="5" name="文本框 4"/>
          <p:cNvSpPr txBox="1">
            <a:spLocks noChangeArrowheads="1"/>
          </p:cNvSpPr>
          <p:nvPr/>
        </p:nvSpPr>
        <p:spPr bwMode="auto">
          <a:xfrm>
            <a:off x="2055813" y="3422859"/>
            <a:ext cx="19720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a:t>
            </a:r>
            <a:r>
              <a:rPr lang="en-US" altLang="zh-CN"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800"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endParaRPr lang="en-US" altLang="zh-CN"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bwMode="auto">
          <a:xfrm>
            <a:off x="2064151" y="4112204"/>
            <a:ext cx="3571875" cy="522288"/>
            <a:chOff x="487" y="9240"/>
            <a:chExt cx="5625" cy="822"/>
          </a:xfrm>
        </p:grpSpPr>
        <p:sp>
          <p:nvSpPr>
            <p:cNvPr id="24587" name="Text Box 3"/>
            <p:cNvSpPr txBox="1">
              <a:spLocks noChangeArrowheads="1"/>
            </p:cNvSpPr>
            <p:nvPr/>
          </p:nvSpPr>
          <p:spPr bwMode="auto">
            <a:xfrm>
              <a:off x="2511" y="9240"/>
              <a:ext cx="3601"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4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4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4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24588" name="文本框 9"/>
            <p:cNvSpPr txBox="1">
              <a:spLocks noChangeArrowheads="1"/>
            </p:cNvSpPr>
            <p:nvPr/>
          </p:nvSpPr>
          <p:spPr bwMode="auto">
            <a:xfrm>
              <a:off x="487" y="9240"/>
              <a:ext cx="202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代入得</a:t>
              </a:r>
            </a:p>
          </p:txBody>
        </p:sp>
      </p:grpSp>
      <p:sp>
        <p:nvSpPr>
          <p:cNvPr id="11" name="文本框 10"/>
          <p:cNvSpPr txBox="1">
            <a:spLocks noChangeArrowheads="1"/>
          </p:cNvSpPr>
          <p:nvPr/>
        </p:nvSpPr>
        <p:spPr bwMode="auto">
          <a:xfrm>
            <a:off x="2055813" y="4738984"/>
            <a:ext cx="464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8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8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900</a:t>
            </a:r>
            <a:r>
              <a:rPr lang="en-US" altLang="zh-CN"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-210</a:t>
            </a:r>
            <a:r>
              <a:rPr lang="zh-CN" altLang="en-US" sz="28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endParaRPr lang="en-US" altLang="zh-CN" sz="28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
          <p:cNvSpPr txBox="1">
            <a:spLocks noChangeArrowheads="1"/>
          </p:cNvSpPr>
          <p:nvPr/>
        </p:nvSpPr>
        <p:spPr bwMode="auto">
          <a:xfrm>
            <a:off x="2003752" y="5427396"/>
            <a:ext cx="1144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解得：</a:t>
            </a:r>
          </a:p>
        </p:txBody>
      </p:sp>
      <p:sp>
        <p:nvSpPr>
          <p:cNvPr id="13" name="文本框 12"/>
          <p:cNvSpPr txBox="1">
            <a:spLocks noChangeArrowheads="1"/>
          </p:cNvSpPr>
          <p:nvPr/>
        </p:nvSpPr>
        <p:spPr bwMode="auto">
          <a:xfrm>
            <a:off x="5523241" y="5427396"/>
            <a:ext cx="1901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内能增加。</a:t>
            </a:r>
          </a:p>
        </p:txBody>
      </p:sp>
      <p:sp>
        <p:nvSpPr>
          <p:cNvPr id="17" name="文本框 16"/>
          <p:cNvSpPr txBox="1"/>
          <p:nvPr/>
        </p:nvSpPr>
        <p:spPr>
          <a:xfrm>
            <a:off x="792842" y="514245"/>
            <a:ext cx="305724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问题与练习解答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blinds(horizontal)">
                                      <p:cBhvr>
                                        <p:cTn id="22" dur="500"/>
                                        <p:tgtEl>
                                          <p:spTgt spid="143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p:stCondLst>
                              <p:cond delay="500"/>
                            </p:stCondLst>
                            <p:childTnLst>
                              <p:par>
                                <p:cTn id="44" presetID="4" presetClass="entr" presetSubtype="16" fill="hold" grpId="0" nodeType="afterEffect">
                                  <p:stCondLst>
                                    <p:cond delay="0"/>
                                  </p:stCondLst>
                                  <p:childTnLst>
                                    <p:set>
                                      <p:cBhvr>
                                        <p:cTn id="45" dur="1" fill="hold">
                                          <p:stCondLst>
                                            <p:cond delay="0"/>
                                          </p:stCondLst>
                                        </p:cTn>
                                        <p:tgtEl>
                                          <p:spTgt spid="14340"/>
                                        </p:tgtEl>
                                        <p:attrNameLst>
                                          <p:attrName>style.visibility</p:attrName>
                                        </p:attrNameLst>
                                      </p:cBhvr>
                                      <p:to>
                                        <p:strVal val="visible"/>
                                      </p:to>
                                    </p:set>
                                    <p:animEffect transition="in" filter="box(in)">
                                      <p:cBhvr>
                                        <p:cTn id="46" dur="500"/>
                                        <p:tgtEl>
                                          <p:spTgt spid="143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7" grpId="0"/>
      <p:bldP spid="6" grpId="0"/>
      <p:bldP spid="4" grpId="0"/>
      <p:bldP spid="5"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
          <p:cNvSpPr txBox="1">
            <a:spLocks noChangeArrowheads="1"/>
          </p:cNvSpPr>
          <p:nvPr/>
        </p:nvSpPr>
        <p:spPr bwMode="auto">
          <a:xfrm>
            <a:off x="660400" y="1176327"/>
            <a:ext cx="109845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、在汽缸内活塞左边封闭着一定量的空气，压强与大气压相同。把汽缸和活家圆定，使汽缸内空气升高一定的温度，空气吸收的热量为Q</a:t>
            </a:r>
            <a:r>
              <a:rPr lang="en-US" altLang="zh-CN"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。如果让活塞可以自由滑动(活塞与流缸间无摩擦、不漏气)，也使汽缸内空气温度升高相同温度，其吸收的热量为Q</a:t>
            </a:r>
            <a:r>
              <a:rPr lang="en-US" altLang="zh-CN"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endParaRPr lang="zh-CN" altLang="en-US"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a:p>
            <a:pPr algn="just"/>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(1)Q</a:t>
            </a:r>
            <a:r>
              <a:rPr lang="en-US" altLang="zh-CN"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和Q</a:t>
            </a:r>
            <a:r>
              <a:rPr lang="en-US" altLang="zh-CN"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那个大些?</a:t>
            </a:r>
          </a:p>
          <a:p>
            <a:pPr algn="just"/>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(2)气体在定容下的比热容与在定压下的比热容为什么会有不同?</a:t>
            </a:r>
          </a:p>
        </p:txBody>
      </p:sp>
      <p:sp>
        <p:nvSpPr>
          <p:cNvPr id="7" name="文本框 6"/>
          <p:cNvSpPr txBox="1">
            <a:spLocks noChangeArrowheads="1"/>
          </p:cNvSpPr>
          <p:nvPr/>
        </p:nvSpPr>
        <p:spPr bwMode="auto">
          <a:xfrm>
            <a:off x="1814514" y="2772658"/>
            <a:ext cx="703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a:t>
            </a:r>
          </a:p>
        </p:txBody>
      </p:sp>
      <p:sp>
        <p:nvSpPr>
          <p:cNvPr id="6" name="文本框 1"/>
          <p:cNvSpPr txBox="1">
            <a:spLocks noChangeArrowheads="1"/>
          </p:cNvSpPr>
          <p:nvPr/>
        </p:nvSpPr>
        <p:spPr bwMode="auto">
          <a:xfrm>
            <a:off x="2424114" y="2772658"/>
            <a:ext cx="5370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）以被压缩的空气为研究对象</a:t>
            </a:r>
          </a:p>
        </p:txBody>
      </p:sp>
      <p:grpSp>
        <p:nvGrpSpPr>
          <p:cNvPr id="9" name="组合 8"/>
          <p:cNvGrpSpPr/>
          <p:nvPr/>
        </p:nvGrpSpPr>
        <p:grpSpPr bwMode="auto">
          <a:xfrm>
            <a:off x="2489995" y="3213899"/>
            <a:ext cx="5238750" cy="369159"/>
            <a:chOff x="487" y="10117"/>
            <a:chExt cx="8251" cy="581"/>
          </a:xfrm>
        </p:grpSpPr>
        <p:sp>
          <p:nvSpPr>
            <p:cNvPr id="25605" name="Text Box 3"/>
            <p:cNvSpPr txBox="1">
              <a:spLocks noChangeArrowheads="1"/>
            </p:cNvSpPr>
            <p:nvPr/>
          </p:nvSpPr>
          <p:spPr bwMode="auto">
            <a:xfrm>
              <a:off x="5137" y="10117"/>
              <a:ext cx="360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16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1600"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16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1600"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en-US" altLang="zh-CN" sz="16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1600"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16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25606" name="文本框 9"/>
            <p:cNvSpPr txBox="1">
              <a:spLocks noChangeArrowheads="1"/>
            </p:cNvSpPr>
            <p:nvPr/>
          </p:nvSpPr>
          <p:spPr bwMode="auto">
            <a:xfrm>
              <a:off x="487" y="10117"/>
              <a:ext cx="4802"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由热力学第一定律</a:t>
              </a:r>
            </a:p>
          </p:txBody>
        </p:sp>
      </p:grpSp>
      <p:sp>
        <p:nvSpPr>
          <p:cNvPr id="5" name="文本框 1"/>
          <p:cNvSpPr txBox="1">
            <a:spLocks noChangeArrowheads="1"/>
          </p:cNvSpPr>
          <p:nvPr/>
        </p:nvSpPr>
        <p:spPr bwMode="auto">
          <a:xfrm>
            <a:off x="2517776" y="3915714"/>
            <a:ext cx="842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理想气体升温相同，分子平均动能增加也相同，那么内能变化</a:t>
            </a:r>
            <a:r>
              <a:rPr lang="en-US" altLang="zh-CN"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也相等。</a:t>
            </a:r>
          </a:p>
        </p:txBody>
      </p:sp>
      <p:sp>
        <p:nvSpPr>
          <p:cNvPr id="11" name="文本框 1"/>
          <p:cNvSpPr txBox="1">
            <a:spLocks noChangeArrowheads="1"/>
          </p:cNvSpPr>
          <p:nvPr/>
        </p:nvSpPr>
        <p:spPr bwMode="auto">
          <a:xfrm>
            <a:off x="2166145" y="4340324"/>
            <a:ext cx="8015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前者活塞移动固定，为单纯吸热，没有功，所以</a:t>
            </a:r>
            <a:r>
              <a:rPr lang="en-US" altLang="zh-CN"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i="1"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endPar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Text Box 3"/>
          <p:cNvSpPr txBox="1">
            <a:spLocks noChangeArrowheads="1"/>
          </p:cNvSpPr>
          <p:nvPr/>
        </p:nvSpPr>
        <p:spPr bwMode="auto">
          <a:xfrm>
            <a:off x="5442387" y="3598934"/>
            <a:ext cx="1824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U-W</a:t>
            </a:r>
            <a:r>
              <a:rPr lang="en-US" altLang="zh-CN"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3" name="文本框 1"/>
          <p:cNvSpPr txBox="1">
            <a:spLocks noChangeArrowheads="1"/>
          </p:cNvSpPr>
          <p:nvPr/>
        </p:nvSpPr>
        <p:spPr bwMode="auto">
          <a:xfrm>
            <a:off x="2520317" y="4753272"/>
            <a:ext cx="855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后者活塞移动，气体膨胀过程对外界做功，则</a:t>
            </a:r>
            <a:r>
              <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为负值，所以</a:t>
            </a:r>
            <a:r>
              <a:rPr lang="en-US" altLang="zh-CN"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b="1" i="1"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en-US" altLang="zh-CN"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zh-CN" altLang="en-US"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U+W</a:t>
            </a:r>
            <a:r>
              <a:rPr lang="zh-CN" altLang="en-US" b="1" i="1"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4" name="文本框 1"/>
          <p:cNvSpPr txBox="1">
            <a:spLocks noChangeArrowheads="1"/>
          </p:cNvSpPr>
          <p:nvPr/>
        </p:nvSpPr>
        <p:spPr bwMode="auto">
          <a:xfrm>
            <a:off x="2424114" y="5559923"/>
            <a:ext cx="2262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所以</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400"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大</a:t>
            </a:r>
          </a:p>
        </p:txBody>
      </p:sp>
      <p:pic>
        <p:nvPicPr>
          <p:cNvPr id="25612" name="图片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25" y="2448982"/>
            <a:ext cx="23320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792842" y="514245"/>
            <a:ext cx="305724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问题与练习解答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a:spLocks noChangeArrowheads="1"/>
          </p:cNvSpPr>
          <p:nvPr/>
        </p:nvSpPr>
        <p:spPr bwMode="auto">
          <a:xfrm>
            <a:off x="658812" y="1290001"/>
            <a:ext cx="10860087" cy="9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）气体在定压升温工程体积膨胀，对外界做功，而在定容升温过程中不需要对外界做功，由</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000"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&gt;Q</a:t>
            </a:r>
            <a:r>
              <a:rPr lang="en-US" altLang="zh-CN" sz="2000" kern="0" baseline="-25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及</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000" kern="0" dirty="0" err="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cm∆t</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可判定升高相同的温度，吸收热量多的比热容大。</a:t>
            </a:r>
          </a:p>
        </p:txBody>
      </p:sp>
      <p:sp>
        <p:nvSpPr>
          <p:cNvPr id="3" name="文本框 2"/>
          <p:cNvSpPr txBox="1">
            <a:spLocks noChangeArrowheads="1"/>
          </p:cNvSpPr>
          <p:nvPr/>
        </p:nvSpPr>
        <p:spPr bwMode="auto">
          <a:xfrm>
            <a:off x="660400" y="2267008"/>
            <a:ext cx="10858500" cy="188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3、为测算太阳射到地面的幅射能、某校科技实验小组的同学把一个横截面积是300cm</a:t>
            </a:r>
            <a:r>
              <a:rPr lang="en-US" altLang="zh-CN" sz="2000"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的矮圆的内壁涂黑，外壁用保温材色，内装水0.6kg。让阳光垂直圆筒口照2min后，水的温度升高了1℃、请此传算在阳光直射时地面上每平方米每分钟</a:t>
            </a:r>
          </a:p>
          <a:p>
            <a:pPr>
              <a:lnSpc>
                <a:spcPct val="150000"/>
              </a:lnSpc>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接受的太阳能量。</a:t>
            </a:r>
          </a:p>
        </p:txBody>
      </p:sp>
      <p:sp>
        <p:nvSpPr>
          <p:cNvPr id="18435" name="Text Box 3"/>
          <p:cNvSpPr txBox="1">
            <a:spLocks noChangeArrowheads="1"/>
          </p:cNvSpPr>
          <p:nvPr/>
        </p:nvSpPr>
        <p:spPr bwMode="auto">
          <a:xfrm>
            <a:off x="2896554" y="4319588"/>
            <a:ext cx="7488237"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设在阳光直射时地面上每平方米每分钟接受的太阳能量为</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endPar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由能量守恒定律得：</a:t>
            </a:r>
            <a:r>
              <a:rPr lang="en-US" altLang="zh-CN" sz="2000" kern="0" dirty="0" err="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QSt</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cmΔt</a:t>
            </a:r>
            <a:endPar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代入数值得：</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Q=4.2×104J</a:t>
            </a:r>
          </a:p>
        </p:txBody>
      </p:sp>
      <p:sp>
        <p:nvSpPr>
          <p:cNvPr id="7" name="文本框 6"/>
          <p:cNvSpPr txBox="1">
            <a:spLocks noChangeArrowheads="1"/>
          </p:cNvSpPr>
          <p:nvPr/>
        </p:nvSpPr>
        <p:spPr bwMode="auto">
          <a:xfrm>
            <a:off x="2304416" y="4319589"/>
            <a:ext cx="703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a:t>
            </a:r>
          </a:p>
        </p:txBody>
      </p:sp>
      <p:sp>
        <p:nvSpPr>
          <p:cNvPr id="8" name="文本框 7"/>
          <p:cNvSpPr txBox="1"/>
          <p:nvPr/>
        </p:nvSpPr>
        <p:spPr>
          <a:xfrm>
            <a:off x="792842" y="514245"/>
            <a:ext cx="305724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问题与练习解答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fade">
                                      <p:cBhvr>
                                        <p:cTn id="17" dur="2000"/>
                                        <p:tgtEl>
                                          <p:spTgt spid="18435"/>
                                        </p:tgtEl>
                                      </p:cBhvr>
                                    </p:animEffect>
                                    <p:anim calcmode="lin" valueType="num">
                                      <p:cBhvr>
                                        <p:cTn id="18" dur="2000" fill="hold"/>
                                        <p:tgtEl>
                                          <p:spTgt spid="18435"/>
                                        </p:tgtEl>
                                        <p:attrNameLst>
                                          <p:attrName>ppt_x</p:attrName>
                                        </p:attrNameLst>
                                      </p:cBhvr>
                                      <p:tavLst>
                                        <p:tav tm="0">
                                          <p:val>
                                            <p:strVal val="#ppt_x"/>
                                          </p:val>
                                        </p:tav>
                                        <p:tav tm="100000">
                                          <p:val>
                                            <p:strVal val="#ppt_x"/>
                                          </p:val>
                                        </p:tav>
                                      </p:tavLst>
                                    </p:anim>
                                    <p:anim calcmode="lin" valueType="num">
                                      <p:cBhvr>
                                        <p:cTn id="19" dur="2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843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1"/>
          <p:cNvSpPr txBox="1">
            <a:spLocks noChangeArrowheads="1"/>
          </p:cNvSpPr>
          <p:nvPr/>
        </p:nvSpPr>
        <p:spPr bwMode="auto">
          <a:xfrm>
            <a:off x="658813" y="1287138"/>
            <a:ext cx="109845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4、某风景区区有一处的20层楼高的瀑布，甚为壮观。请估计:上、下水潭的水温因瀑布的机能转化成内能而相差多少？</a:t>
            </a:r>
          </a:p>
        </p:txBody>
      </p:sp>
      <p:sp>
        <p:nvSpPr>
          <p:cNvPr id="17410" name="Text Box 2"/>
          <p:cNvSpPr txBox="1">
            <a:spLocks noChangeArrowheads="1"/>
          </p:cNvSpPr>
          <p:nvPr/>
        </p:nvSpPr>
        <p:spPr bwMode="auto">
          <a:xfrm>
            <a:off x="2442686" y="1971227"/>
            <a:ext cx="741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解：由能量守恒定律得：</a:t>
            </a:r>
            <a:r>
              <a:rPr lang="en-US" altLang="zh-CN" i="1" kern="0" dirty="0" err="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mgh</a:t>
            </a:r>
            <a:r>
              <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i="1" kern="0" dirty="0" err="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cmΔt</a:t>
            </a:r>
            <a:endParaRPr lang="en-US" altLang="zh-CN"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文本框 2"/>
          <p:cNvSpPr txBox="1">
            <a:spLocks noChangeArrowheads="1"/>
          </p:cNvSpPr>
          <p:nvPr/>
        </p:nvSpPr>
        <p:spPr bwMode="auto">
          <a:xfrm>
            <a:off x="2957748" y="2929726"/>
            <a:ext cx="2100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解得：</a:t>
            </a:r>
            <a:r>
              <a:rPr lang="en-US" altLang="zh-CN"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Δt=0.14℃</a:t>
            </a:r>
          </a:p>
        </p:txBody>
      </p:sp>
      <p:sp>
        <p:nvSpPr>
          <p:cNvPr id="4" name="文本框 3"/>
          <p:cNvSpPr txBox="1">
            <a:spLocks noChangeArrowheads="1"/>
          </p:cNvSpPr>
          <p:nvPr/>
        </p:nvSpPr>
        <p:spPr bwMode="auto">
          <a:xfrm>
            <a:off x="2177574" y="2270614"/>
            <a:ext cx="69675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代入</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g=10m/s</a:t>
            </a:r>
            <a:r>
              <a:rPr lang="en-US" altLang="zh-CN" sz="2000"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h=3×20m=60m,</a:t>
            </a:r>
          </a:p>
          <a:p>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c=4.2×10</a:t>
            </a:r>
            <a:r>
              <a:rPr lang="en-US" altLang="zh-CN" sz="2000"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3</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J/kg℃</a:t>
            </a:r>
          </a:p>
          <a:p>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5" name="文本框 4"/>
          <p:cNvSpPr txBox="1">
            <a:spLocks noChangeArrowheads="1"/>
          </p:cNvSpPr>
          <p:nvPr/>
        </p:nvSpPr>
        <p:spPr bwMode="auto">
          <a:xfrm>
            <a:off x="740093" y="3442960"/>
            <a:ext cx="107788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5、奶牛的心脏停止跳动后，大的在1</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h</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内体温由</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37.0</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℃降低到3</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3.5</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℃.请你由此估算在这种环境下养奶牛，要维持一个体重400kg奶牛的内能不变，每天喂养奶牛的食物至少要能为它提供多少热量?计算时，可认为奶牛体内绝大部分是水。</a:t>
            </a:r>
          </a:p>
        </p:txBody>
      </p:sp>
      <p:sp>
        <p:nvSpPr>
          <p:cNvPr id="6" name="Text Box 3"/>
          <p:cNvSpPr txBox="1">
            <a:spLocks noChangeArrowheads="1"/>
          </p:cNvSpPr>
          <p:nvPr/>
        </p:nvSpPr>
        <p:spPr bwMode="auto">
          <a:xfrm>
            <a:off x="2177574" y="4615306"/>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解：要使奶牛的内能不变，</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1h</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提供的热量</a:t>
            </a:r>
          </a:p>
          <a:p>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E= </a:t>
            </a:r>
            <a:r>
              <a:rPr lang="en-US" altLang="zh-CN" sz="2000" kern="0" dirty="0" err="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cmΔt</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4.2×103×400×3.5J=5.88×106J</a:t>
            </a:r>
          </a:p>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故每天提供的热量</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E’ =24E=1.4×108J</a:t>
            </a:r>
          </a:p>
        </p:txBody>
      </p:sp>
      <p:sp>
        <p:nvSpPr>
          <p:cNvPr id="8" name="文本框 7"/>
          <p:cNvSpPr txBox="1"/>
          <p:nvPr/>
        </p:nvSpPr>
        <p:spPr>
          <a:xfrm>
            <a:off x="792842" y="514245"/>
            <a:ext cx="305724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问题与练习解答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anim calcmode="lin" valueType="num">
                                      <p:cBhvr>
                                        <p:cTn id="8" dur="2000" fill="hold"/>
                                        <p:tgtEl>
                                          <p:spTgt spid="17410"/>
                                        </p:tgtEl>
                                        <p:attrNameLst>
                                          <p:attrName>style.rotation</p:attrName>
                                        </p:attrNameLst>
                                      </p:cBhvr>
                                      <p:tavLst>
                                        <p:tav tm="0">
                                          <p:val>
                                            <p:fltVal val="720"/>
                                          </p:val>
                                        </p:tav>
                                        <p:tav tm="100000">
                                          <p:val>
                                            <p:fltVal val="0"/>
                                          </p:val>
                                        </p:tav>
                                      </p:tavLst>
                                    </p:anim>
                                    <p:anim calcmode="lin" valueType="num">
                                      <p:cBhvr>
                                        <p:cTn id="9" dur="2000" fill="hold"/>
                                        <p:tgtEl>
                                          <p:spTgt spid="17410"/>
                                        </p:tgtEl>
                                        <p:attrNameLst>
                                          <p:attrName>ppt_h</p:attrName>
                                        </p:attrNameLst>
                                      </p:cBhvr>
                                      <p:tavLst>
                                        <p:tav tm="0">
                                          <p:val>
                                            <p:fltVal val="0"/>
                                          </p:val>
                                        </p:tav>
                                        <p:tav tm="100000">
                                          <p:val>
                                            <p:strVal val="#ppt_h"/>
                                          </p:val>
                                        </p:tav>
                                      </p:tavLst>
                                    </p:anim>
                                    <p:anim calcmode="lin" valueType="num">
                                      <p:cBhvr>
                                        <p:cTn id="10" dur="2000" fill="hold"/>
                                        <p:tgtEl>
                                          <p:spTgt spid="174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58947" y="2096447"/>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改变内能的两种方式</a:t>
            </a:r>
          </a:p>
        </p:txBody>
      </p:sp>
      <p:sp>
        <p:nvSpPr>
          <p:cNvPr id="12291" name="Text Box 3"/>
          <p:cNvSpPr txBox="1"/>
          <p:nvPr/>
        </p:nvSpPr>
        <p:spPr>
          <a:xfrm>
            <a:off x="3235551" y="3006159"/>
            <a:ext cx="1219200" cy="461665"/>
          </a:xfrm>
          <a:prstGeom prst="rect">
            <a:avLst/>
          </a:prstGeom>
          <a:noFill/>
          <a:ln w="9525">
            <a:noFill/>
          </a:ln>
        </p:spPr>
        <p:txBody>
          <a:bodyPr>
            <a:spAutoFit/>
          </a:bodyPr>
          <a:lstStyle/>
          <a:p>
            <a:pPr>
              <a:spcBef>
                <a:spcPct val="50000"/>
              </a:spcBef>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做功</a:t>
            </a:r>
          </a:p>
        </p:txBody>
      </p:sp>
      <p:sp>
        <p:nvSpPr>
          <p:cNvPr id="12292" name="Text Box 4"/>
          <p:cNvSpPr txBox="1"/>
          <p:nvPr/>
        </p:nvSpPr>
        <p:spPr>
          <a:xfrm>
            <a:off x="7634741" y="3006159"/>
            <a:ext cx="1593850" cy="461665"/>
          </a:xfrm>
          <a:prstGeom prst="rect">
            <a:avLst/>
          </a:prstGeom>
          <a:noFill/>
          <a:ln w="9525">
            <a:noFill/>
          </a:ln>
        </p:spPr>
        <p:txBody>
          <a:bodyPr>
            <a:spAutoFit/>
          </a:bodyPr>
          <a:lstStyle/>
          <a:p>
            <a:pPr>
              <a:spcBef>
                <a:spcPct val="50000"/>
              </a:spcBef>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热传递</a:t>
            </a:r>
          </a:p>
        </p:txBody>
      </p:sp>
      <p:sp>
        <p:nvSpPr>
          <p:cNvPr id="12293" name="Text Box 5"/>
          <p:cNvSpPr txBox="1"/>
          <p:nvPr/>
        </p:nvSpPr>
        <p:spPr>
          <a:xfrm>
            <a:off x="1997527" y="4450742"/>
            <a:ext cx="1295400" cy="523220"/>
          </a:xfrm>
          <a:prstGeom prst="rect">
            <a:avLst/>
          </a:prstGeom>
          <a:noFill/>
          <a:ln w="9525">
            <a:noFill/>
          </a:ln>
        </p:spPr>
        <p:txBody>
          <a:bodyPr>
            <a:spAutoFit/>
          </a:bodyPr>
          <a:lstStyle/>
          <a:p>
            <a:pPr>
              <a:spcBef>
                <a:spcPct val="50000"/>
              </a:spcBef>
            </a:pPr>
            <a:r>
              <a:rPr lang="zh-CN" altLang="en-US" sz="2800" kern="0" noProof="1">
                <a:solidFill>
                  <a:srgbClr val="9900CC"/>
                </a:solidFill>
                <a:effectLst>
                  <a:outerShdw blurRad="38100" dist="38100" dir="2700000">
                    <a:srgbClr val="000000"/>
                  </a:outerShdw>
                </a:effectLst>
                <a:latin typeface="Arial" panose="020B0604020202020204" pitchFamily="34" charset="0"/>
                <a:ea typeface="思源黑体 CN Regular" panose="020B0500000000000000" pitchFamily="34" charset="-122"/>
                <a:sym typeface="Arial" panose="020B0604020202020204" pitchFamily="34" charset="0"/>
              </a:rPr>
              <a:t>对内</a:t>
            </a:r>
          </a:p>
        </p:txBody>
      </p:sp>
      <p:sp>
        <p:nvSpPr>
          <p:cNvPr id="12294" name="Text Box 6"/>
          <p:cNvSpPr txBox="1"/>
          <p:nvPr/>
        </p:nvSpPr>
        <p:spPr>
          <a:xfrm>
            <a:off x="4399874" y="4433673"/>
            <a:ext cx="1135063" cy="523220"/>
          </a:xfrm>
          <a:prstGeom prst="rect">
            <a:avLst/>
          </a:prstGeom>
          <a:noFill/>
          <a:ln w="9525">
            <a:noFill/>
          </a:ln>
        </p:spPr>
        <p:txBody>
          <a:bodyPr>
            <a:spAutoFit/>
          </a:bodyPr>
          <a:lstStyle/>
          <a:p>
            <a:pPr>
              <a:spcBef>
                <a:spcPct val="50000"/>
              </a:spcBef>
            </a:pPr>
            <a:r>
              <a:rPr lang="zh-CN" altLang="en-US" sz="2800" kern="0" noProof="1">
                <a:solidFill>
                  <a:srgbClr val="9900CC"/>
                </a:solidFill>
                <a:effectLst>
                  <a:outerShdw blurRad="38100" dist="38100" dir="2700000">
                    <a:srgbClr val="000000"/>
                  </a:outerShdw>
                </a:effectLst>
                <a:latin typeface="Arial" panose="020B0604020202020204" pitchFamily="34" charset="0"/>
                <a:ea typeface="思源黑体 CN Regular" panose="020B0500000000000000" pitchFamily="34" charset="-122"/>
                <a:sym typeface="Arial" panose="020B0604020202020204" pitchFamily="34" charset="0"/>
              </a:rPr>
              <a:t>对外</a:t>
            </a:r>
          </a:p>
        </p:txBody>
      </p:sp>
      <p:sp>
        <p:nvSpPr>
          <p:cNvPr id="12295" name="AutoShape 7"/>
          <p:cNvSpPr/>
          <p:nvPr/>
        </p:nvSpPr>
        <p:spPr bwMode="auto">
          <a:xfrm rot="5400000">
            <a:off x="5694022" y="554361"/>
            <a:ext cx="466725" cy="4408487"/>
          </a:xfrm>
          <a:prstGeom prst="leftBrace">
            <a:avLst>
              <a:gd name="adj1" fmla="val 81643"/>
              <a:gd name="adj2" fmla="val 50000"/>
            </a:avLst>
          </a:pr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296" name="AutoShape 8"/>
          <p:cNvSpPr>
            <a:spLocks noChangeArrowheads="1"/>
          </p:cNvSpPr>
          <p:nvPr/>
        </p:nvSpPr>
        <p:spPr bwMode="auto">
          <a:xfrm>
            <a:off x="3392941" y="3402663"/>
            <a:ext cx="304800" cy="609600"/>
          </a:xfrm>
          <a:prstGeom prst="downArrow">
            <a:avLst>
              <a:gd name="adj1" fmla="val 50000"/>
              <a:gd name="adj2" fmla="val 50000"/>
            </a:avLst>
          </a:prstGeom>
          <a:solidFill>
            <a:srgbClr val="00CC99"/>
          </a:solidFill>
          <a:ln w="9525">
            <a:solidFill>
              <a:srgbClr val="000000"/>
            </a:solidFill>
            <a:miter lim="800000"/>
          </a:ln>
        </p:spPr>
        <p:txBody>
          <a:bodyPr vert="eaVert"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297" name="AutoShape 9"/>
          <p:cNvSpPr>
            <a:spLocks noChangeArrowheads="1"/>
          </p:cNvSpPr>
          <p:nvPr/>
        </p:nvSpPr>
        <p:spPr bwMode="auto">
          <a:xfrm>
            <a:off x="7979228" y="3402663"/>
            <a:ext cx="304800" cy="609600"/>
          </a:xfrm>
          <a:prstGeom prst="downArrow">
            <a:avLst>
              <a:gd name="adj1" fmla="val 50000"/>
              <a:gd name="adj2" fmla="val 50000"/>
            </a:avLst>
          </a:prstGeom>
          <a:solidFill>
            <a:srgbClr val="00CC99"/>
          </a:solidFill>
          <a:ln w="9525">
            <a:solidFill>
              <a:srgbClr val="000000"/>
            </a:solidFill>
            <a:miter lim="800000"/>
          </a:ln>
        </p:spPr>
        <p:txBody>
          <a:bodyPr vert="eaVert"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298" name="AutoShape 10"/>
          <p:cNvSpPr>
            <a:spLocks noChangeArrowheads="1"/>
          </p:cNvSpPr>
          <p:nvPr/>
        </p:nvSpPr>
        <p:spPr bwMode="auto">
          <a:xfrm>
            <a:off x="2314183" y="5149169"/>
            <a:ext cx="304800" cy="609600"/>
          </a:xfrm>
          <a:prstGeom prst="downArrow">
            <a:avLst>
              <a:gd name="adj1" fmla="val 50000"/>
              <a:gd name="adj2" fmla="val 50000"/>
            </a:avLst>
          </a:prstGeom>
          <a:solidFill>
            <a:srgbClr val="00CC99"/>
          </a:solidFill>
          <a:ln w="9525">
            <a:solidFill>
              <a:srgbClr val="000000"/>
            </a:solidFill>
            <a:miter lim="800000"/>
          </a:ln>
        </p:spPr>
        <p:txBody>
          <a:bodyPr vert="eaVert"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299" name="AutoShape 11"/>
          <p:cNvSpPr>
            <a:spLocks noChangeArrowheads="1"/>
          </p:cNvSpPr>
          <p:nvPr/>
        </p:nvSpPr>
        <p:spPr bwMode="auto">
          <a:xfrm>
            <a:off x="4447783" y="5149169"/>
            <a:ext cx="304800" cy="609600"/>
          </a:xfrm>
          <a:prstGeom prst="downArrow">
            <a:avLst>
              <a:gd name="adj1" fmla="val 50000"/>
              <a:gd name="adj2" fmla="val 50000"/>
            </a:avLst>
          </a:prstGeom>
          <a:solidFill>
            <a:srgbClr val="00CC99"/>
          </a:solidFill>
          <a:ln w="9525">
            <a:solidFill>
              <a:srgbClr val="000000"/>
            </a:solidFill>
            <a:miter lim="800000"/>
          </a:ln>
        </p:spPr>
        <p:txBody>
          <a:bodyPr vert="eaVert"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300" name="AutoShape 12"/>
          <p:cNvSpPr/>
          <p:nvPr/>
        </p:nvSpPr>
        <p:spPr bwMode="auto">
          <a:xfrm rot="5400000">
            <a:off x="3363572" y="3025961"/>
            <a:ext cx="409575" cy="2439987"/>
          </a:xfrm>
          <a:prstGeom prst="leftBrace">
            <a:avLst>
              <a:gd name="adj1" fmla="val 45839"/>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301" name="AutoShape 13"/>
          <p:cNvSpPr/>
          <p:nvPr/>
        </p:nvSpPr>
        <p:spPr bwMode="auto">
          <a:xfrm rot="5400000">
            <a:off x="7976846" y="3065648"/>
            <a:ext cx="309563" cy="2260600"/>
          </a:xfrm>
          <a:prstGeom prst="leftBrace">
            <a:avLst>
              <a:gd name="adj1" fmla="val 55513"/>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302" name="Text Box 14"/>
          <p:cNvSpPr txBox="1">
            <a:spLocks noChangeArrowheads="1"/>
          </p:cNvSpPr>
          <p:nvPr/>
        </p:nvSpPr>
        <p:spPr bwMode="auto">
          <a:xfrm>
            <a:off x="6836227" y="4349141"/>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吸热</a:t>
            </a:r>
          </a:p>
        </p:txBody>
      </p:sp>
      <p:sp>
        <p:nvSpPr>
          <p:cNvPr id="12303" name="Text Box 15"/>
          <p:cNvSpPr txBox="1">
            <a:spLocks noChangeArrowheads="1"/>
          </p:cNvSpPr>
          <p:nvPr/>
        </p:nvSpPr>
        <p:spPr bwMode="auto">
          <a:xfrm>
            <a:off x="8457065" y="4345967"/>
            <a:ext cx="119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放热</a:t>
            </a:r>
          </a:p>
        </p:txBody>
      </p:sp>
      <p:sp>
        <p:nvSpPr>
          <p:cNvPr id="12304" name="AutoShape 16"/>
          <p:cNvSpPr>
            <a:spLocks noChangeArrowheads="1"/>
          </p:cNvSpPr>
          <p:nvPr/>
        </p:nvSpPr>
        <p:spPr bwMode="auto">
          <a:xfrm>
            <a:off x="6871896" y="5149169"/>
            <a:ext cx="304800" cy="609600"/>
          </a:xfrm>
          <a:prstGeom prst="downArrow">
            <a:avLst>
              <a:gd name="adj1" fmla="val 50000"/>
              <a:gd name="adj2" fmla="val 50000"/>
            </a:avLst>
          </a:prstGeom>
          <a:solidFill>
            <a:srgbClr val="00CC99"/>
          </a:solidFill>
          <a:ln w="9525">
            <a:solidFill>
              <a:srgbClr val="000000"/>
            </a:solidFill>
            <a:miter lim="800000"/>
          </a:ln>
        </p:spPr>
        <p:txBody>
          <a:bodyPr vert="eaVert" wrap="none" anchor="ctr"/>
          <a:lstStyle/>
          <a:p>
            <a:endParaRPr lang="zh-CN" altLang="en-US" sz="1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305" name="AutoShape 17"/>
          <p:cNvSpPr>
            <a:spLocks noChangeArrowheads="1"/>
          </p:cNvSpPr>
          <p:nvPr/>
        </p:nvSpPr>
        <p:spPr bwMode="auto">
          <a:xfrm>
            <a:off x="8921358" y="5149169"/>
            <a:ext cx="304800" cy="609600"/>
          </a:xfrm>
          <a:prstGeom prst="downArrow">
            <a:avLst>
              <a:gd name="adj1" fmla="val 50000"/>
              <a:gd name="adj2" fmla="val 50000"/>
            </a:avLst>
          </a:prstGeom>
          <a:solidFill>
            <a:srgbClr val="00CC99"/>
          </a:solidFill>
          <a:ln w="9525">
            <a:solidFill>
              <a:srgbClr val="000000"/>
            </a:solidFill>
            <a:miter lim="800000"/>
          </a:ln>
        </p:spPr>
        <p:txBody>
          <a:bodyPr vert="eaVert" wrap="none" anchor="ctr"/>
          <a:lstStyle/>
          <a:p>
            <a:endParaRPr lang="zh-CN" altLang="en-US" sz="1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306" name="Text Box 18"/>
          <p:cNvSpPr txBox="1"/>
          <p:nvPr/>
        </p:nvSpPr>
        <p:spPr>
          <a:xfrm>
            <a:off x="1867353" y="5753967"/>
            <a:ext cx="2057400" cy="461665"/>
          </a:xfrm>
          <a:prstGeom prst="rect">
            <a:avLst/>
          </a:prstGeom>
          <a:noFill/>
          <a:ln w="9525">
            <a:noFill/>
          </a:ln>
        </p:spPr>
        <p:txBody>
          <a:bodyPr>
            <a:spAutoFit/>
          </a:bodyPr>
          <a:lstStyle/>
          <a:p>
            <a:pPr>
              <a:spcBef>
                <a:spcPct val="50000"/>
              </a:spcBef>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内能增加</a:t>
            </a:r>
          </a:p>
        </p:txBody>
      </p:sp>
      <p:sp>
        <p:nvSpPr>
          <p:cNvPr id="12307" name="Text Box 19"/>
          <p:cNvSpPr txBox="1"/>
          <p:nvPr/>
        </p:nvSpPr>
        <p:spPr>
          <a:xfrm>
            <a:off x="6348866" y="5753967"/>
            <a:ext cx="2057400" cy="461665"/>
          </a:xfrm>
          <a:prstGeom prst="rect">
            <a:avLst/>
          </a:prstGeom>
          <a:noFill/>
          <a:ln w="9525">
            <a:noFill/>
          </a:ln>
        </p:spPr>
        <p:txBody>
          <a:bodyPr>
            <a:spAutoFit/>
          </a:bodyPr>
          <a:lstStyle/>
          <a:p>
            <a:pPr>
              <a:spcBef>
                <a:spcPct val="50000"/>
              </a:spcBef>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内能增加</a:t>
            </a:r>
          </a:p>
        </p:txBody>
      </p:sp>
      <p:sp>
        <p:nvSpPr>
          <p:cNvPr id="12308" name="Text Box 20"/>
          <p:cNvSpPr txBox="1"/>
          <p:nvPr/>
        </p:nvSpPr>
        <p:spPr>
          <a:xfrm>
            <a:off x="8553904" y="5753967"/>
            <a:ext cx="2079625" cy="461665"/>
          </a:xfrm>
          <a:prstGeom prst="rect">
            <a:avLst/>
          </a:prstGeom>
          <a:noFill/>
          <a:ln w="9525">
            <a:noFill/>
          </a:ln>
        </p:spPr>
        <p:txBody>
          <a:bodyPr>
            <a:spAutoFit/>
          </a:bodyPr>
          <a:lstStyle/>
          <a:p>
            <a:pPr>
              <a:spcBef>
                <a:spcPct val="50000"/>
              </a:spcBef>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内能减少</a:t>
            </a:r>
          </a:p>
        </p:txBody>
      </p:sp>
      <p:sp>
        <p:nvSpPr>
          <p:cNvPr id="12309" name="Text Box 21"/>
          <p:cNvSpPr txBox="1"/>
          <p:nvPr/>
        </p:nvSpPr>
        <p:spPr>
          <a:xfrm>
            <a:off x="3924753" y="5753967"/>
            <a:ext cx="2133600" cy="461665"/>
          </a:xfrm>
          <a:prstGeom prst="rect">
            <a:avLst/>
          </a:prstGeom>
          <a:noFill/>
          <a:ln w="9525">
            <a:noFill/>
          </a:ln>
        </p:spPr>
        <p:txBody>
          <a:bodyPr>
            <a:spAutoFit/>
          </a:bodyPr>
          <a:lstStyle/>
          <a:p>
            <a:pPr>
              <a:spcBef>
                <a:spcPct val="50000"/>
              </a:spcBef>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内能减少</a:t>
            </a:r>
          </a:p>
        </p:txBody>
      </p:sp>
      <p:sp>
        <p:nvSpPr>
          <p:cNvPr id="12310" name="Text Box 22"/>
          <p:cNvSpPr txBox="1">
            <a:spLocks noChangeArrowheads="1"/>
          </p:cNvSpPr>
          <p:nvPr/>
        </p:nvSpPr>
        <p:spPr bwMode="auto">
          <a:xfrm>
            <a:off x="1337129" y="4856869"/>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（外界对物体做功）</a:t>
            </a:r>
          </a:p>
        </p:txBody>
      </p:sp>
      <p:sp>
        <p:nvSpPr>
          <p:cNvPr id="12311" name="Text Box 23"/>
          <p:cNvSpPr txBox="1">
            <a:spLocks noChangeArrowheads="1"/>
          </p:cNvSpPr>
          <p:nvPr/>
        </p:nvSpPr>
        <p:spPr bwMode="auto">
          <a:xfrm>
            <a:off x="3488192" y="4856869"/>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（物体对外界做功）</a:t>
            </a:r>
          </a:p>
        </p:txBody>
      </p:sp>
      <p:sp>
        <p:nvSpPr>
          <p:cNvPr id="12312" name="Text Box 24"/>
          <p:cNvSpPr txBox="1">
            <a:spLocks noChangeArrowheads="1"/>
          </p:cNvSpPr>
          <p:nvPr/>
        </p:nvSpPr>
        <p:spPr bwMode="auto">
          <a:xfrm>
            <a:off x="5828167" y="4856869"/>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（物体从外界吸热）</a:t>
            </a:r>
          </a:p>
        </p:txBody>
      </p:sp>
      <p:sp>
        <p:nvSpPr>
          <p:cNvPr id="12313" name="Text Box 25"/>
          <p:cNvSpPr txBox="1">
            <a:spLocks noChangeArrowheads="1"/>
          </p:cNvSpPr>
          <p:nvPr/>
        </p:nvSpPr>
        <p:spPr bwMode="auto">
          <a:xfrm>
            <a:off x="8042729" y="4856869"/>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（物体对外界放热）</a:t>
            </a:r>
          </a:p>
        </p:txBody>
      </p:sp>
      <p:sp>
        <p:nvSpPr>
          <p:cNvPr id="16" name="矩形 15"/>
          <p:cNvSpPr>
            <a:spLocks noChangeArrowheads="1"/>
          </p:cNvSpPr>
          <p:nvPr/>
        </p:nvSpPr>
        <p:spPr bwMode="auto">
          <a:xfrm>
            <a:off x="607105" y="1221170"/>
            <a:ext cx="107659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zh-CN" altLang="en-US" sz="2400"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如果物体在跟外界同时发生做功和热传递的过程中，内能的变化</a:t>
            </a:r>
            <a:r>
              <a:rPr lang="en-US" altLang="zh-CN" sz="2400"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400" i="1"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U</a:t>
            </a:r>
            <a:r>
              <a:rPr lang="zh-CN" altLang="en-US" sz="2400"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与热量</a:t>
            </a:r>
            <a:r>
              <a:rPr lang="en-US" altLang="zh-CN" sz="2400" i="1"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Q</a:t>
            </a:r>
            <a:r>
              <a:rPr lang="zh-CN" altLang="en-US" sz="2400"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及做的功</a:t>
            </a:r>
            <a:r>
              <a:rPr lang="en-US" altLang="zh-CN" sz="2400" i="1"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400" kern="0" dirty="0">
                <a:solidFill>
                  <a:srgbClr val="011805"/>
                </a:solidFill>
                <a:latin typeface="Arial" panose="020B0604020202020204" pitchFamily="34" charset="0"/>
                <a:ea typeface="思源黑体 CN Regular" panose="020B0500000000000000" pitchFamily="34" charset="-122"/>
                <a:sym typeface="Arial" panose="020B0604020202020204" pitchFamily="34" charset="0"/>
              </a:rPr>
              <a:t>之间又有什么关系呢？ </a:t>
            </a:r>
          </a:p>
        </p:txBody>
      </p:sp>
      <p:sp>
        <p:nvSpPr>
          <p:cNvPr id="28" name="文本框 27"/>
          <p:cNvSpPr txBox="1"/>
          <p:nvPr/>
        </p:nvSpPr>
        <p:spPr>
          <a:xfrm>
            <a:off x="792842" y="514245"/>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新课导入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wipe(down)">
                                      <p:cBhvr>
                                        <p:cTn id="10" dur="500"/>
                                        <p:tgtEl>
                                          <p:spTgt spid="1229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blinds(horizontal)">
                                      <p:cBhvr>
                                        <p:cTn id="15" dur="500"/>
                                        <p:tgtEl>
                                          <p:spTgt spid="1229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blinds(horizontal)">
                                      <p:cBhvr>
                                        <p:cTn id="18" dur="5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animEffect transition="in" filter="wipe(up)">
                                      <p:cBhvr>
                                        <p:cTn id="23" dur="500"/>
                                        <p:tgtEl>
                                          <p:spTgt spid="1229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300"/>
                                        </p:tgtEl>
                                        <p:attrNameLst>
                                          <p:attrName>style.visibility</p:attrName>
                                        </p:attrNameLst>
                                      </p:cBhvr>
                                      <p:to>
                                        <p:strVal val="visible"/>
                                      </p:to>
                                    </p:set>
                                    <p:animEffect transition="in" filter="wipe(up)">
                                      <p:cBhvr>
                                        <p:cTn id="26" dur="500"/>
                                        <p:tgtEl>
                                          <p:spTgt spid="1230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2293"/>
                                        </p:tgtEl>
                                        <p:attrNameLst>
                                          <p:attrName>style.visibility</p:attrName>
                                        </p:attrNameLst>
                                      </p:cBhvr>
                                      <p:to>
                                        <p:strVal val="visible"/>
                                      </p:to>
                                    </p:set>
                                    <p:animEffect transition="in" filter="wheel(4)">
                                      <p:cBhvr>
                                        <p:cTn id="31" dur="500"/>
                                        <p:tgtEl>
                                          <p:spTgt spid="12293"/>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12310"/>
                                        </p:tgtEl>
                                        <p:attrNameLst>
                                          <p:attrName>style.visibility</p:attrName>
                                        </p:attrNameLst>
                                      </p:cBhvr>
                                      <p:to>
                                        <p:strVal val="visible"/>
                                      </p:to>
                                    </p:set>
                                    <p:animEffect transition="in" filter="wheel(4)">
                                      <p:cBhvr>
                                        <p:cTn id="34" dur="500"/>
                                        <p:tgtEl>
                                          <p:spTgt spid="1231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2298"/>
                                        </p:tgtEl>
                                        <p:attrNameLst>
                                          <p:attrName>style.visibility</p:attrName>
                                        </p:attrNameLst>
                                      </p:cBhvr>
                                      <p:to>
                                        <p:strVal val="visible"/>
                                      </p:to>
                                    </p:set>
                                    <p:animEffect transition="in" filter="diamond(in)">
                                      <p:cBhvr>
                                        <p:cTn id="39" dur="500"/>
                                        <p:tgtEl>
                                          <p:spTgt spid="1229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2306"/>
                                        </p:tgtEl>
                                        <p:attrNameLst>
                                          <p:attrName>style.visibility</p:attrName>
                                        </p:attrNameLst>
                                      </p:cBhvr>
                                      <p:to>
                                        <p:strVal val="visible"/>
                                      </p:to>
                                    </p:set>
                                    <p:animEffect transition="in" filter="diamond(in)">
                                      <p:cBhvr>
                                        <p:cTn id="42" dur="500"/>
                                        <p:tgtEl>
                                          <p:spTgt spid="1230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294"/>
                                        </p:tgtEl>
                                        <p:attrNameLst>
                                          <p:attrName>style.visibility</p:attrName>
                                        </p:attrNameLst>
                                      </p:cBhvr>
                                      <p:to>
                                        <p:strVal val="visible"/>
                                      </p:to>
                                    </p:set>
                                    <p:animEffect transition="in" filter="checkerboard(across)">
                                      <p:cBhvr>
                                        <p:cTn id="47" dur="500"/>
                                        <p:tgtEl>
                                          <p:spTgt spid="1229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2311"/>
                                        </p:tgtEl>
                                        <p:attrNameLst>
                                          <p:attrName>style.visibility</p:attrName>
                                        </p:attrNameLst>
                                      </p:cBhvr>
                                      <p:to>
                                        <p:strVal val="visible"/>
                                      </p:to>
                                    </p:set>
                                    <p:animEffect transition="in" filter="checkerboard(across)">
                                      <p:cBhvr>
                                        <p:cTn id="50" dur="500"/>
                                        <p:tgtEl>
                                          <p:spTgt spid="1231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2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30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12297"/>
                                        </p:tgtEl>
                                        <p:attrNameLst>
                                          <p:attrName>style.visibility</p:attrName>
                                        </p:attrNameLst>
                                      </p:cBhvr>
                                      <p:to>
                                        <p:strVal val="visible"/>
                                      </p:to>
                                    </p:set>
                                    <p:animEffect transition="in" filter="barn(inHorizontal)">
                                      <p:cBhvr>
                                        <p:cTn id="61" dur="500"/>
                                        <p:tgtEl>
                                          <p:spTgt spid="12297"/>
                                        </p:tgtEl>
                                      </p:cBhvr>
                                    </p:animEffect>
                                  </p:childTnLst>
                                </p:cTn>
                              </p:par>
                              <p:par>
                                <p:cTn id="62" presetID="16" presetClass="entr" presetSubtype="26" fill="hold" grpId="0" nodeType="withEffect">
                                  <p:stCondLst>
                                    <p:cond delay="0"/>
                                  </p:stCondLst>
                                  <p:childTnLst>
                                    <p:set>
                                      <p:cBhvr>
                                        <p:cTn id="63" dur="1" fill="hold">
                                          <p:stCondLst>
                                            <p:cond delay="0"/>
                                          </p:stCondLst>
                                        </p:cTn>
                                        <p:tgtEl>
                                          <p:spTgt spid="12301"/>
                                        </p:tgtEl>
                                        <p:attrNameLst>
                                          <p:attrName>style.visibility</p:attrName>
                                        </p:attrNameLst>
                                      </p:cBhvr>
                                      <p:to>
                                        <p:strVal val="visible"/>
                                      </p:to>
                                    </p:set>
                                    <p:animEffect transition="in" filter="barn(inHorizontal)">
                                      <p:cBhvr>
                                        <p:cTn id="64" dur="500"/>
                                        <p:tgtEl>
                                          <p:spTgt spid="12301"/>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12302"/>
                                        </p:tgtEl>
                                        <p:attrNameLst>
                                          <p:attrName>style.visibility</p:attrName>
                                        </p:attrNameLst>
                                      </p:cBhvr>
                                      <p:to>
                                        <p:strVal val="visible"/>
                                      </p:to>
                                    </p:set>
                                    <p:animEffect transition="in" filter="strips(downLeft)">
                                      <p:cBhvr>
                                        <p:cTn id="69" dur="500"/>
                                        <p:tgtEl>
                                          <p:spTgt spid="12302"/>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12312"/>
                                        </p:tgtEl>
                                        <p:attrNameLst>
                                          <p:attrName>style.visibility</p:attrName>
                                        </p:attrNameLst>
                                      </p:cBhvr>
                                      <p:to>
                                        <p:strVal val="visible"/>
                                      </p:to>
                                    </p:set>
                                    <p:animEffect transition="in" filter="strips(downLeft)">
                                      <p:cBhvr>
                                        <p:cTn id="72" dur="500"/>
                                        <p:tgtEl>
                                          <p:spTgt spid="1231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3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3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12303"/>
                                        </p:tgtEl>
                                        <p:attrNameLst>
                                          <p:attrName>style.visibility</p:attrName>
                                        </p:attrNameLst>
                                      </p:cBhvr>
                                      <p:to>
                                        <p:strVal val="visible"/>
                                      </p:to>
                                    </p:set>
                                    <p:animEffect transition="in" filter="diamond(in)">
                                      <p:cBhvr>
                                        <p:cTn id="83" dur="500"/>
                                        <p:tgtEl>
                                          <p:spTgt spid="12303"/>
                                        </p:tgtEl>
                                      </p:cBhvr>
                                    </p:animEffect>
                                  </p:childTnLst>
                                </p:cTn>
                              </p:par>
                              <p:par>
                                <p:cTn id="84" presetID="8" presetClass="entr" presetSubtype="16" fill="hold" grpId="0" nodeType="withEffect">
                                  <p:stCondLst>
                                    <p:cond delay="0"/>
                                  </p:stCondLst>
                                  <p:childTnLst>
                                    <p:set>
                                      <p:cBhvr>
                                        <p:cTn id="85" dur="1" fill="hold">
                                          <p:stCondLst>
                                            <p:cond delay="0"/>
                                          </p:stCondLst>
                                        </p:cTn>
                                        <p:tgtEl>
                                          <p:spTgt spid="12313"/>
                                        </p:tgtEl>
                                        <p:attrNameLst>
                                          <p:attrName>style.visibility</p:attrName>
                                        </p:attrNameLst>
                                      </p:cBhvr>
                                      <p:to>
                                        <p:strVal val="visible"/>
                                      </p:to>
                                    </p:set>
                                    <p:animEffect transition="in" filter="diamond(in)">
                                      <p:cBhvr>
                                        <p:cTn id="86" dur="500"/>
                                        <p:tgtEl>
                                          <p:spTgt spid="12313"/>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grpId="0" nodeType="clickEffect">
                                  <p:stCondLst>
                                    <p:cond delay="0"/>
                                  </p:stCondLst>
                                  <p:childTnLst>
                                    <p:set>
                                      <p:cBhvr>
                                        <p:cTn id="90" dur="1" fill="hold">
                                          <p:stCondLst>
                                            <p:cond delay="0"/>
                                          </p:stCondLst>
                                        </p:cTn>
                                        <p:tgtEl>
                                          <p:spTgt spid="12305"/>
                                        </p:tgtEl>
                                        <p:attrNameLst>
                                          <p:attrName>style.visibility</p:attrName>
                                        </p:attrNameLst>
                                      </p:cBhvr>
                                      <p:to>
                                        <p:strVal val="visible"/>
                                      </p:to>
                                    </p:set>
                                    <p:animEffect transition="in" filter="strips(downLeft)">
                                      <p:cBhvr>
                                        <p:cTn id="91" dur="500"/>
                                        <p:tgtEl>
                                          <p:spTgt spid="12305"/>
                                        </p:tgtEl>
                                      </p:cBhvr>
                                    </p:animEffect>
                                  </p:childTnLst>
                                </p:cTn>
                              </p:par>
                              <p:par>
                                <p:cTn id="92" presetID="18" presetClass="entr" presetSubtype="12" fill="hold" grpId="0" nodeType="withEffect">
                                  <p:stCondLst>
                                    <p:cond delay="0"/>
                                  </p:stCondLst>
                                  <p:childTnLst>
                                    <p:set>
                                      <p:cBhvr>
                                        <p:cTn id="93" dur="1" fill="hold">
                                          <p:stCondLst>
                                            <p:cond delay="0"/>
                                          </p:stCondLst>
                                        </p:cTn>
                                        <p:tgtEl>
                                          <p:spTgt spid="12308"/>
                                        </p:tgtEl>
                                        <p:attrNameLst>
                                          <p:attrName>style.visibility</p:attrName>
                                        </p:attrNameLst>
                                      </p:cBhvr>
                                      <p:to>
                                        <p:strVal val="visible"/>
                                      </p:to>
                                    </p:set>
                                    <p:animEffect transition="in" filter="strips(downLeft)">
                                      <p:cBhvr>
                                        <p:cTn id="94" dur="500"/>
                                        <p:tgtEl>
                                          <p:spTgt spid="12308"/>
                                        </p:tgtEl>
                                      </p:cBhvr>
                                    </p:animEffect>
                                  </p:childTnLst>
                                </p:cTn>
                              </p:par>
                              <p:par>
                                <p:cTn id="95" presetID="27" presetClass="entr" presetSubtype="0" fill="hold" grpId="0" nodeType="withEffect">
                                  <p:stCondLst>
                                    <p:cond delay="0"/>
                                  </p:stCondLst>
                                  <p:iterate type="lt">
                                    <p:tmPct val="50000"/>
                                  </p:iterate>
                                  <p:childTnLst>
                                    <p:set>
                                      <p:cBhvr>
                                        <p:cTn id="96" dur="1" fill="hold">
                                          <p:stCondLst>
                                            <p:cond delay="0"/>
                                          </p:stCondLst>
                                        </p:cTn>
                                        <p:tgtEl>
                                          <p:spTgt spid="16"/>
                                        </p:tgtEl>
                                        <p:attrNameLst>
                                          <p:attrName>style.visibility</p:attrName>
                                        </p:attrNameLst>
                                      </p:cBhvr>
                                      <p:to>
                                        <p:strVal val="visible"/>
                                      </p:to>
                                    </p:set>
                                    <p:anim calcmode="discrete" valueType="clr">
                                      <p:cBhvr override="childStyle">
                                        <p:cTn id="9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16"/>
                                        </p:tgtEl>
                                        <p:attrNameLst>
                                          <p:attrName>fillcolor</p:attrName>
                                        </p:attrNameLst>
                                      </p:cBhvr>
                                      <p:tavLst>
                                        <p:tav tm="0">
                                          <p:val>
                                            <p:clrVal>
                                              <a:schemeClr val="accent2"/>
                                            </p:clrVal>
                                          </p:val>
                                        </p:tav>
                                        <p:tav tm="50000">
                                          <p:val>
                                            <p:clrVal>
                                              <a:schemeClr val="hlink"/>
                                            </p:clrVal>
                                          </p:val>
                                        </p:tav>
                                      </p:tavLst>
                                    </p:anim>
                                    <p:set>
                                      <p:cBhvr>
                                        <p:cTn id="99"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4" grpId="0"/>
      <p:bldP spid="12295" grpId="0" animBg="1"/>
      <p:bldP spid="12296" grpId="0" bldLvl="0" animBg="1"/>
      <p:bldP spid="12297" grpId="0" bldLvl="0" animBg="1"/>
      <p:bldP spid="12298" grpId="0" bldLvl="0" animBg="1"/>
      <p:bldP spid="12299" grpId="0" bldLvl="0" animBg="1"/>
      <p:bldP spid="12300" grpId="0" bldLvl="0" animBg="1"/>
      <p:bldP spid="12301" grpId="0" bldLvl="0" animBg="1"/>
      <p:bldP spid="12302" grpId="0"/>
      <p:bldP spid="12303" grpId="0"/>
      <p:bldP spid="12304" grpId="0" bldLvl="0" animBg="1"/>
      <p:bldP spid="12305" grpId="0" bldLvl="0" animBg="1"/>
      <p:bldP spid="12306" grpId="0"/>
      <p:bldP spid="12307" grpId="0"/>
      <p:bldP spid="12308" grpId="0"/>
      <p:bldP spid="12309" grpId="0"/>
      <p:bldP spid="12310" grpId="0"/>
      <p:bldP spid="12311" grpId="0"/>
      <p:bldP spid="12312" grpId="0"/>
      <p:bldP spid="1231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
          <p:cNvSpPr txBox="1">
            <a:spLocks noChangeArrowheads="1"/>
          </p:cNvSpPr>
          <p:nvPr/>
        </p:nvSpPr>
        <p:spPr bwMode="auto">
          <a:xfrm>
            <a:off x="734060" y="1298540"/>
            <a:ext cx="10723880" cy="123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6、如果用Q表示物体吸收的能量，用</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表示物体对外界所做的功，△U表示物体内能的增加，那么热力学第一定律可以表达为Q＝△U+W。怎样解释这个表达式的理意义?</a:t>
            </a:r>
          </a:p>
        </p:txBody>
      </p:sp>
      <p:sp>
        <p:nvSpPr>
          <p:cNvPr id="17412" name="Text Box 4"/>
          <p:cNvSpPr txBox="1">
            <a:spLocks noChangeArrowheads="1"/>
          </p:cNvSpPr>
          <p:nvPr/>
        </p:nvSpPr>
        <p:spPr bwMode="auto">
          <a:xfrm>
            <a:off x="1825626" y="2965768"/>
            <a:ext cx="8992234" cy="146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spcBef>
                <a:spcPct val="50000"/>
              </a:spcBef>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解：物体吸收的能量一部分转化为物体的内能，使物体的内能增加，同时另一部分因物体膨胀要对外界做功。</a:t>
            </a:r>
          </a:p>
        </p:txBody>
      </p:sp>
      <p:sp>
        <p:nvSpPr>
          <p:cNvPr id="9" name="文本框 8"/>
          <p:cNvSpPr txBox="1"/>
          <p:nvPr/>
        </p:nvSpPr>
        <p:spPr>
          <a:xfrm>
            <a:off x="792842" y="514245"/>
            <a:ext cx="305724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问题与练习解答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down)">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1"/>
          <p:cNvSpPr txBox="1">
            <a:spLocks noChangeArrowheads="1"/>
          </p:cNvSpPr>
          <p:nvPr/>
        </p:nvSpPr>
        <p:spPr bwMode="auto">
          <a:xfrm>
            <a:off x="658813" y="123021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一、热力学第一定律</a:t>
            </a:r>
          </a:p>
        </p:txBody>
      </p:sp>
      <p:sp>
        <p:nvSpPr>
          <p:cNvPr id="29698" name="Text Box 2"/>
          <p:cNvSpPr txBox="1">
            <a:spLocks noChangeArrowheads="1"/>
          </p:cNvSpPr>
          <p:nvPr/>
        </p:nvSpPr>
        <p:spPr bwMode="auto">
          <a:xfrm>
            <a:off x="660400" y="1672586"/>
            <a:ext cx="13451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一个热力学系统的内能增量等于外界向它传递的热量与外界对它所做的功的和。</a:t>
            </a:r>
          </a:p>
        </p:txBody>
      </p:sp>
      <p:sp>
        <p:nvSpPr>
          <p:cNvPr id="29699" name="Text Box 3"/>
          <p:cNvSpPr txBox="1">
            <a:spLocks noChangeArrowheads="1"/>
          </p:cNvSpPr>
          <p:nvPr/>
        </p:nvSpPr>
        <p:spPr bwMode="auto">
          <a:xfrm>
            <a:off x="3735388" y="2054339"/>
            <a:ext cx="2890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Δ</a:t>
            </a:r>
            <a:r>
              <a:rPr lang="en-US" altLang="zh-CN" sz="2400" b="1" i="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4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400" b="1" i="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W</a:t>
            </a:r>
            <a:r>
              <a:rPr lang="en-US" altLang="zh-CN" sz="24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400" b="1" i="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4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29700" name="文本框 5"/>
          <p:cNvSpPr txBox="1">
            <a:spLocks noChangeArrowheads="1"/>
          </p:cNvSpPr>
          <p:nvPr/>
        </p:nvSpPr>
        <p:spPr bwMode="auto">
          <a:xfrm>
            <a:off x="660401" y="2517734"/>
            <a:ext cx="6861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①ΔU</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是物体内能的增加量，</a:t>
            </a:r>
            <a:r>
              <a:rPr lang="en-US" altLang="zh-CN"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ΔU</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有增加或减少</a:t>
            </a:r>
          </a:p>
        </p:txBody>
      </p:sp>
      <p:sp>
        <p:nvSpPr>
          <p:cNvPr id="29701" name="文本框 6"/>
          <p:cNvSpPr txBox="1">
            <a:spLocks noChangeArrowheads="1"/>
          </p:cNvSpPr>
          <p:nvPr/>
        </p:nvSpPr>
        <p:spPr bwMode="auto">
          <a:xfrm>
            <a:off x="660400" y="2982871"/>
            <a:ext cx="7504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②W</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是外界对物体做的功，</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有正功或负功</a:t>
            </a:r>
          </a:p>
        </p:txBody>
      </p:sp>
      <p:sp>
        <p:nvSpPr>
          <p:cNvPr id="29702" name="文本框 7"/>
          <p:cNvSpPr txBox="1">
            <a:spLocks noChangeArrowheads="1"/>
          </p:cNvSpPr>
          <p:nvPr/>
        </p:nvSpPr>
        <p:spPr bwMode="auto">
          <a:xfrm>
            <a:off x="660401" y="3430546"/>
            <a:ext cx="5680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③Q</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是物体吸收的热量，</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有吸热或放热</a:t>
            </a:r>
          </a:p>
        </p:txBody>
      </p:sp>
      <p:sp>
        <p:nvSpPr>
          <p:cNvPr id="29704" name="Rectangle 2"/>
          <p:cNvSpPr>
            <a:spLocks noGrp="1" noRot="1" noChangeArrowheads="1"/>
          </p:cNvSpPr>
          <p:nvPr/>
        </p:nvSpPr>
        <p:spPr bwMode="auto">
          <a:xfrm>
            <a:off x="3735388" y="3799481"/>
            <a:ext cx="4260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定律中各量的正、负号及含义</a:t>
            </a:r>
          </a:p>
        </p:txBody>
      </p:sp>
      <p:graphicFrame>
        <p:nvGraphicFramePr>
          <p:cNvPr id="25647" name="Group 47"/>
          <p:cNvGraphicFramePr>
            <a:graphicFrameLocks noGrp="1"/>
          </p:cNvGraphicFramePr>
          <p:nvPr>
            <p:custDataLst>
              <p:tags r:id="rId1"/>
            </p:custDataLst>
          </p:nvPr>
        </p:nvGraphicFramePr>
        <p:xfrm>
          <a:off x="792842" y="4215666"/>
          <a:ext cx="10196829" cy="2286152"/>
        </p:xfrm>
        <a:graphic>
          <a:graphicData uri="http://schemas.openxmlformats.org/drawingml/2006/table">
            <a:tbl>
              <a:tblPr/>
              <a:tblGrid>
                <a:gridCol w="1444961">
                  <a:extLst>
                    <a:ext uri="{9D8B030D-6E8A-4147-A177-3AD203B41FA5}">
                      <a16:colId xmlns:a16="http://schemas.microsoft.com/office/drawing/2014/main" val="20000"/>
                    </a:ext>
                  </a:extLst>
                </a:gridCol>
                <a:gridCol w="1113705">
                  <a:extLst>
                    <a:ext uri="{9D8B030D-6E8A-4147-A177-3AD203B41FA5}">
                      <a16:colId xmlns:a16="http://schemas.microsoft.com/office/drawing/2014/main" val="20001"/>
                    </a:ext>
                  </a:extLst>
                </a:gridCol>
                <a:gridCol w="3089105">
                  <a:extLst>
                    <a:ext uri="{9D8B030D-6E8A-4147-A177-3AD203B41FA5}">
                      <a16:colId xmlns:a16="http://schemas.microsoft.com/office/drawing/2014/main" val="20002"/>
                    </a:ext>
                  </a:extLst>
                </a:gridCol>
                <a:gridCol w="1267911">
                  <a:extLst>
                    <a:ext uri="{9D8B030D-6E8A-4147-A177-3AD203B41FA5}">
                      <a16:colId xmlns:a16="http://schemas.microsoft.com/office/drawing/2014/main" val="20003"/>
                    </a:ext>
                  </a:extLst>
                </a:gridCol>
                <a:gridCol w="3281147">
                  <a:extLst>
                    <a:ext uri="{9D8B030D-6E8A-4147-A177-3AD203B41FA5}">
                      <a16:colId xmlns:a16="http://schemas.microsoft.com/office/drawing/2014/main" val="20004"/>
                    </a:ext>
                  </a:extLst>
                </a:gridCol>
              </a:tblGrid>
              <a:tr h="306961">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物理量</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符号</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意义</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符号</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意义</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15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800" b="0" i="1"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W</a:t>
                      </a:r>
                      <a:endParaRPr kumimoji="0" lang="en-US" altLang="zh-CN"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36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dirty="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外界</a:t>
                      </a:r>
                      <a:r>
                        <a:rPr kumimoji="0" lang="zh-CN" altLang="en-US" sz="1800" b="0"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对物体做功</a:t>
                      </a:r>
                    </a:p>
                  </a:txBody>
                  <a:tcPr marL="91437" marR="91437"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3600" b="0" i="0" u="none" strike="noStrike" cap="none" normalizeH="0" baseline="0">
                          <a:ln>
                            <a:noFill/>
                          </a:ln>
                          <a:solidFill>
                            <a:srgbClr val="7030A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物体对外界做功</a:t>
                      </a:r>
                    </a:p>
                  </a:txBody>
                  <a:tcPr marL="91437" marR="91437"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715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800" b="0" i="1"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Q</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36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物体吸热</a:t>
                      </a:r>
                    </a:p>
                  </a:txBody>
                  <a:tcPr marL="91437" marR="91437"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3600" b="0" i="0" u="none" strike="noStrike" cap="none" normalizeH="0" baseline="0">
                          <a:ln>
                            <a:noFill/>
                          </a:ln>
                          <a:solidFill>
                            <a:srgbClr val="7030A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物体放热</a:t>
                      </a:r>
                    </a:p>
                  </a:txBody>
                  <a:tcPr marL="91437" marR="91437"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715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18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Δ</a:t>
                      </a:r>
                      <a:r>
                        <a:rPr kumimoji="0" lang="en-US" altLang="zh-CN" sz="1800" b="0" i="1"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U</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36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内能增加</a:t>
                      </a:r>
                    </a:p>
                  </a:txBody>
                  <a:tcPr marL="91437" marR="91437"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buClr>
                          <a:schemeClr val="folHlink"/>
                        </a:buClr>
                        <a:buSzPct val="85000"/>
                        <a:buFont typeface="Wingdings 2" panose="05020102010507070707" pitchFamily="18" charset="2"/>
                        <a:buNone/>
                      </a:pPr>
                      <a:r>
                        <a:rPr kumimoji="0" lang="zh-CN" altLang="en-US" sz="3600" b="0" i="0" u="none" strike="noStrike" cap="none" normalizeH="0" baseline="0">
                          <a:ln>
                            <a:noFill/>
                          </a:ln>
                          <a:solidFill>
                            <a:srgbClr val="7030A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1437" marR="91437"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1800" b="0"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内能减少</a:t>
                      </a:r>
                    </a:p>
                  </a:txBody>
                  <a:tcPr marL="91437" marR="91437" marT="45739" marB="457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文本框 10"/>
          <p:cNvSpPr txBox="1"/>
          <p:nvPr/>
        </p:nvSpPr>
        <p:spPr>
          <a:xfrm>
            <a:off x="792842" y="514245"/>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wipe(down)">
                                      <p:cBhvr>
                                        <p:cTn id="7" dur="500"/>
                                        <p:tgtEl>
                                          <p:spTgt spid="2969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wipe(down)">
                                      <p:cBhvr>
                                        <p:cTn id="10" dur="500"/>
                                        <p:tgtEl>
                                          <p:spTgt spid="2969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wipe(down)">
                                      <p:cBhvr>
                                        <p:cTn id="13" dur="500"/>
                                        <p:tgtEl>
                                          <p:spTgt spid="2969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700"/>
                                        </p:tgtEl>
                                        <p:attrNameLst>
                                          <p:attrName>style.visibility</p:attrName>
                                        </p:attrNameLst>
                                      </p:cBhvr>
                                      <p:to>
                                        <p:strVal val="visible"/>
                                      </p:to>
                                    </p:set>
                                    <p:animEffect transition="in" filter="wipe(down)">
                                      <p:cBhvr>
                                        <p:cTn id="16" dur="500"/>
                                        <p:tgtEl>
                                          <p:spTgt spid="2970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701"/>
                                        </p:tgtEl>
                                        <p:attrNameLst>
                                          <p:attrName>style.visibility</p:attrName>
                                        </p:attrNameLst>
                                      </p:cBhvr>
                                      <p:to>
                                        <p:strVal val="visible"/>
                                      </p:to>
                                    </p:set>
                                    <p:animEffect transition="in" filter="wipe(down)">
                                      <p:cBhvr>
                                        <p:cTn id="19" dur="500"/>
                                        <p:tgtEl>
                                          <p:spTgt spid="2970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wipe(down)">
                                      <p:cBhvr>
                                        <p:cTn id="22" dur="500"/>
                                        <p:tgtEl>
                                          <p:spTgt spid="2970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wipe(down)">
                                      <p:cBhvr>
                                        <p:cTn id="25" dur="500"/>
                                        <p:tgtEl>
                                          <p:spTgt spid="29704"/>
                                        </p:tgtEl>
                                      </p:cBhvr>
                                    </p:animEffect>
                                  </p:childTnLst>
                                </p:cTn>
                              </p:par>
                              <p:par>
                                <p:cTn id="26" presetID="22" presetClass="entr" presetSubtype="4" fill="hold" nodeType="withEffect">
                                  <p:stCondLst>
                                    <p:cond delay="0"/>
                                  </p:stCondLst>
                                  <p:childTnLst>
                                    <p:set>
                                      <p:cBhvr>
                                        <p:cTn id="27" dur="1" fill="hold">
                                          <p:stCondLst>
                                            <p:cond delay="0"/>
                                          </p:stCondLst>
                                        </p:cTn>
                                        <p:tgtEl>
                                          <p:spTgt spid="25647"/>
                                        </p:tgtEl>
                                        <p:attrNameLst>
                                          <p:attrName>style.visibility</p:attrName>
                                        </p:attrNameLst>
                                      </p:cBhvr>
                                      <p:to>
                                        <p:strVal val="visible"/>
                                      </p:to>
                                    </p:set>
                                    <p:animEffect transition="in" filter="wipe(down)">
                                      <p:cBhvr>
                                        <p:cTn id="28" dur="500"/>
                                        <p:tgtEl>
                                          <p:spTgt spid="25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p:bldP spid="29699" grpId="0"/>
      <p:bldP spid="29700" grpId="0"/>
      <p:bldP spid="29701" grpId="0"/>
      <p:bldP spid="29702" grpId="0"/>
      <p:bldP spid="297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793751" y="1176020"/>
            <a:ext cx="2176463" cy="35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850"/>
              </a:lnSpc>
            </a:pPr>
            <a:r>
              <a:rPr lang="zh-CN" altLang="en-US"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解题的一般步骤</a:t>
            </a:r>
          </a:p>
        </p:txBody>
      </p:sp>
      <p:sp>
        <p:nvSpPr>
          <p:cNvPr id="30722" name="Text Box 4"/>
          <p:cNvSpPr txBox="1">
            <a:spLocks noChangeArrowheads="1"/>
          </p:cNvSpPr>
          <p:nvPr/>
        </p:nvSpPr>
        <p:spPr bwMode="auto">
          <a:xfrm>
            <a:off x="793750" y="2865436"/>
            <a:ext cx="10605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④再根据未知量结果的正、负来确定吸热、放热情况或做功和内能增减情况。</a:t>
            </a:r>
          </a:p>
        </p:txBody>
      </p:sp>
      <p:sp>
        <p:nvSpPr>
          <p:cNvPr id="30723" name="文本框 1"/>
          <p:cNvSpPr txBox="1">
            <a:spLocks noChangeArrowheads="1"/>
          </p:cNvSpPr>
          <p:nvPr/>
        </p:nvSpPr>
        <p:spPr bwMode="auto">
          <a:xfrm>
            <a:off x="660400" y="1547812"/>
            <a:ext cx="5949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①确定研究对象，见得多的是气体。</a:t>
            </a:r>
          </a:p>
        </p:txBody>
      </p:sp>
      <p:sp>
        <p:nvSpPr>
          <p:cNvPr id="30724" name="文本框 2"/>
          <p:cNvSpPr txBox="1">
            <a:spLocks noChangeArrowheads="1"/>
          </p:cNvSpPr>
          <p:nvPr/>
        </p:nvSpPr>
        <p:spPr bwMode="auto">
          <a:xfrm>
            <a:off x="688976" y="1978025"/>
            <a:ext cx="8397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②根据符号法则写出各已知量（</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）的正负。</a:t>
            </a:r>
          </a:p>
        </p:txBody>
      </p:sp>
      <p:sp>
        <p:nvSpPr>
          <p:cNvPr id="4" name="文本框 3"/>
          <p:cNvSpPr txBox="1"/>
          <p:nvPr/>
        </p:nvSpPr>
        <p:spPr>
          <a:xfrm>
            <a:off x="688975" y="2379662"/>
            <a:ext cx="5949950" cy="400110"/>
          </a:xfrm>
          <a:prstGeom prst="rect">
            <a:avLst/>
          </a:prstGeom>
          <a:noFill/>
          <a:ln w="9525">
            <a:noFill/>
          </a:ln>
        </p:spPr>
        <p:txBody>
          <a:bodyPr>
            <a:spAutoFit/>
          </a:bodyPr>
          <a:lstStyle/>
          <a:p>
            <a:r>
              <a:rPr lang="zh-CN" altLang="en-US" sz="20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③代入方程ΔU＝W＋Q</a:t>
            </a:r>
            <a:r>
              <a:rPr lang="en-US" altLang="zh-CN" sz="2000" b="1" i="1" kern="0" noProof="1">
                <a:solidFill>
                  <a:srgbClr val="000000"/>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lang="zh-CN" altLang="en-US" sz="20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求出未知量。</a:t>
            </a:r>
          </a:p>
        </p:txBody>
      </p:sp>
      <p:sp>
        <p:nvSpPr>
          <p:cNvPr id="30726" name="文本框 1"/>
          <p:cNvSpPr txBox="1">
            <a:spLocks noChangeArrowheads="1"/>
          </p:cNvSpPr>
          <p:nvPr/>
        </p:nvSpPr>
        <p:spPr bwMode="auto">
          <a:xfrm>
            <a:off x="584736" y="3279773"/>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二、能量守恒定律</a:t>
            </a:r>
          </a:p>
        </p:txBody>
      </p:sp>
      <p:sp>
        <p:nvSpPr>
          <p:cNvPr id="30727" name="文本框 4"/>
          <p:cNvSpPr txBox="1">
            <a:spLocks noChangeArrowheads="1"/>
          </p:cNvSpPr>
          <p:nvPr/>
        </p:nvSpPr>
        <p:spPr bwMode="auto">
          <a:xfrm>
            <a:off x="646430" y="3756024"/>
            <a:ext cx="10872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能量守恒定律：能量既不会凭空产生，也不会凭空消失，它只能从一种形式转化为另一种形式，或者从一个物体转移到另外的物体，在转化或转移过程中其总量不变。</a:t>
            </a:r>
          </a:p>
        </p:txBody>
      </p:sp>
      <p:sp>
        <p:nvSpPr>
          <p:cNvPr id="30728" name="文本框 1"/>
          <p:cNvSpPr txBox="1">
            <a:spLocks noChangeArrowheads="1"/>
          </p:cNvSpPr>
          <p:nvPr/>
        </p:nvSpPr>
        <p:spPr bwMode="auto">
          <a:xfrm>
            <a:off x="701918" y="4903786"/>
            <a:ext cx="1274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意义：</a:t>
            </a:r>
          </a:p>
        </p:txBody>
      </p:sp>
      <p:sp>
        <p:nvSpPr>
          <p:cNvPr id="30729" name="文本框 8"/>
          <p:cNvSpPr txBox="1">
            <a:spLocks noChangeArrowheads="1"/>
          </p:cNvSpPr>
          <p:nvPr/>
        </p:nvSpPr>
        <p:spPr bwMode="auto">
          <a:xfrm>
            <a:off x="1830630" y="4903786"/>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、不同形式的能量之间可以相互转化。</a:t>
            </a:r>
          </a:p>
        </p:txBody>
      </p:sp>
      <p:sp>
        <p:nvSpPr>
          <p:cNvPr id="30730" name="文本框 9"/>
          <p:cNvSpPr txBox="1">
            <a:spLocks noChangeArrowheads="1"/>
          </p:cNvSpPr>
          <p:nvPr/>
        </p:nvSpPr>
        <p:spPr bwMode="auto">
          <a:xfrm>
            <a:off x="1830630" y="5311773"/>
            <a:ext cx="95688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、能量守恒定律是自然界最普遍、最重要的规律之一，也是19世纪自     然科学的三大发现之一，被恩格斯称为“伟大的运动基本规律”。</a:t>
            </a:r>
            <a:r>
              <a:rPr lang="zh-CN" altLang="en-US" sz="16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2" name="文本框 11"/>
          <p:cNvSpPr txBox="1"/>
          <p:nvPr/>
        </p:nvSpPr>
        <p:spPr>
          <a:xfrm>
            <a:off x="792842" y="514245"/>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wipe(down)">
                                      <p:cBhvr>
                                        <p:cTn id="7" dur="500"/>
                                        <p:tgtEl>
                                          <p:spTgt spid="307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wipe(down)">
                                      <p:cBhvr>
                                        <p:cTn id="10" dur="500"/>
                                        <p:tgtEl>
                                          <p:spTgt spid="307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723"/>
                                        </p:tgtEl>
                                        <p:attrNameLst>
                                          <p:attrName>style.visibility</p:attrName>
                                        </p:attrNameLst>
                                      </p:cBhvr>
                                      <p:to>
                                        <p:strVal val="visible"/>
                                      </p:to>
                                    </p:set>
                                    <p:animEffect transition="in" filter="wipe(down)">
                                      <p:cBhvr>
                                        <p:cTn id="13" dur="500"/>
                                        <p:tgtEl>
                                          <p:spTgt spid="307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wipe(down)">
                                      <p:cBhvr>
                                        <p:cTn id="16" dur="500"/>
                                        <p:tgtEl>
                                          <p:spTgt spid="307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wipe(down)">
                                      <p:cBhvr>
                                        <p:cTn id="22" dur="500"/>
                                        <p:tgtEl>
                                          <p:spTgt spid="307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727"/>
                                        </p:tgtEl>
                                        <p:attrNameLst>
                                          <p:attrName>style.visibility</p:attrName>
                                        </p:attrNameLst>
                                      </p:cBhvr>
                                      <p:to>
                                        <p:strVal val="visible"/>
                                      </p:to>
                                    </p:set>
                                    <p:animEffect transition="in" filter="wipe(down)">
                                      <p:cBhvr>
                                        <p:cTn id="25" dur="500"/>
                                        <p:tgtEl>
                                          <p:spTgt spid="3072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728"/>
                                        </p:tgtEl>
                                        <p:attrNameLst>
                                          <p:attrName>style.visibility</p:attrName>
                                        </p:attrNameLst>
                                      </p:cBhvr>
                                      <p:to>
                                        <p:strVal val="visible"/>
                                      </p:to>
                                    </p:set>
                                    <p:animEffect transition="in" filter="wipe(down)">
                                      <p:cBhvr>
                                        <p:cTn id="28" dur="500"/>
                                        <p:tgtEl>
                                          <p:spTgt spid="3072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729"/>
                                        </p:tgtEl>
                                        <p:attrNameLst>
                                          <p:attrName>style.visibility</p:attrName>
                                        </p:attrNameLst>
                                      </p:cBhvr>
                                      <p:to>
                                        <p:strVal val="visible"/>
                                      </p:to>
                                    </p:set>
                                    <p:animEffect transition="in" filter="wipe(down)">
                                      <p:cBhvr>
                                        <p:cTn id="31" dur="500"/>
                                        <p:tgtEl>
                                          <p:spTgt spid="307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730"/>
                                        </p:tgtEl>
                                        <p:attrNameLst>
                                          <p:attrName>style.visibility</p:attrName>
                                        </p:attrNameLst>
                                      </p:cBhvr>
                                      <p:to>
                                        <p:strVal val="visible"/>
                                      </p:to>
                                    </p:set>
                                    <p:animEffect transition="in" filter="wipe(down)">
                                      <p:cBhvr>
                                        <p:cTn id="34"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p:bldP spid="30723" grpId="0"/>
      <p:bldP spid="30724" grpId="0"/>
      <p:bldP spid="4" grpId="0"/>
      <p:bldP spid="30726" grpId="0"/>
      <p:bldP spid="30727" grpId="0"/>
      <p:bldP spid="30728" grpId="0"/>
      <p:bldP spid="30729" grpId="0"/>
      <p:bldP spid="307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791256" y="1532702"/>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000" kern="0">
                <a:solidFill>
                  <a:schemeClr val="tx2"/>
                </a:solidFill>
                <a:latin typeface="Arial" panose="020B0604020202020204" pitchFamily="34" charset="0"/>
                <a:ea typeface="思源黑体 CN Regular" panose="020B0500000000000000" pitchFamily="34" charset="-122"/>
                <a:sym typeface="Arial" panose="020B0604020202020204" pitchFamily="34" charset="0"/>
              </a:rPr>
              <a:t>三、永动机不可能制成</a:t>
            </a:r>
          </a:p>
        </p:txBody>
      </p:sp>
      <p:sp>
        <p:nvSpPr>
          <p:cNvPr id="31746" name="Text Box 3"/>
          <p:cNvSpPr txBox="1">
            <a:spLocks noChangeArrowheads="1"/>
          </p:cNvSpPr>
          <p:nvPr/>
        </p:nvSpPr>
        <p:spPr bwMode="auto">
          <a:xfrm>
            <a:off x="792843" y="4184827"/>
            <a:ext cx="82819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、永动机给我们的启示</a:t>
            </a:r>
          </a:p>
          <a:p>
            <a:pPr>
              <a:spcBef>
                <a:spcPct val="50000"/>
              </a:spcBef>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人类利用和改造自然时，必须遵循自然规律。</a:t>
            </a:r>
          </a:p>
        </p:txBody>
      </p:sp>
      <p:sp>
        <p:nvSpPr>
          <p:cNvPr id="31747" name="Text Box 6"/>
          <p:cNvSpPr txBox="1">
            <a:spLocks noChangeArrowheads="1"/>
          </p:cNvSpPr>
          <p:nvPr/>
        </p:nvSpPr>
        <p:spPr bwMode="auto">
          <a:xfrm>
            <a:off x="792842" y="2061169"/>
            <a:ext cx="1090771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第一类永动机</a:t>
            </a:r>
          </a:p>
          <a:p>
            <a:pPr>
              <a:spcBef>
                <a:spcPct val="50000"/>
              </a:spcBef>
            </a:pPr>
            <a:r>
              <a:rPr lang="zh-CN" altLang="en-US" sz="20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a:solidFill>
                  <a:schemeClr val="tx2"/>
                </a:solidFill>
                <a:latin typeface="Arial" panose="020B0604020202020204" pitchFamily="34" charset="0"/>
                <a:ea typeface="思源黑体 CN Regular" panose="020B0500000000000000" pitchFamily="34" charset="-122"/>
                <a:sym typeface="Arial" panose="020B0604020202020204" pitchFamily="34" charset="0"/>
              </a:rPr>
              <a:t>概念</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：不需要任何动力或燃料，却能源源不断地对外做功。（不吃草的马）</a:t>
            </a:r>
          </a:p>
          <a:p>
            <a:pPr>
              <a:spcBef>
                <a:spcPct val="50000"/>
              </a:spcBef>
            </a:pPr>
            <a:r>
              <a:rPr lang="zh-CN" altLang="en-US" sz="20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a:solidFill>
                  <a:schemeClr val="tx2"/>
                </a:solidFill>
                <a:latin typeface="Arial" panose="020B0604020202020204" pitchFamily="34" charset="0"/>
                <a:ea typeface="思源黑体 CN Regular" panose="020B0500000000000000" pitchFamily="34" charset="-122"/>
                <a:sym typeface="Arial" panose="020B0604020202020204" pitchFamily="34" charset="0"/>
              </a:rPr>
              <a:t>结果</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：无一例外地归于失败。</a:t>
            </a:r>
          </a:p>
          <a:p>
            <a:pPr>
              <a:spcBef>
                <a:spcPct val="50000"/>
              </a:spcBef>
            </a:pPr>
            <a:r>
              <a:rPr lang="zh-CN" altLang="en-US" sz="20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kern="0">
                <a:solidFill>
                  <a:schemeClr val="tx2"/>
                </a:solidFill>
                <a:latin typeface="Arial" panose="020B0604020202020204" pitchFamily="34" charset="0"/>
                <a:ea typeface="思源黑体 CN Regular" panose="020B0500000000000000" pitchFamily="34" charset="-122"/>
                <a:sym typeface="Arial" panose="020B0604020202020204" pitchFamily="34" charset="0"/>
              </a:rPr>
              <a:t>原因</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：违背了能量守恒定律。</a:t>
            </a:r>
          </a:p>
        </p:txBody>
      </p:sp>
      <p:sp>
        <p:nvSpPr>
          <p:cNvPr id="31748" name="文本框 1"/>
          <p:cNvSpPr txBox="1">
            <a:spLocks noChangeArrowheads="1"/>
          </p:cNvSpPr>
          <p:nvPr/>
        </p:nvSpPr>
        <p:spPr bwMode="auto">
          <a:xfrm>
            <a:off x="792843" y="5369320"/>
            <a:ext cx="106476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0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、热力学第一定律的另一种表达：第一类永动机是不可能造成的。</a:t>
            </a:r>
          </a:p>
        </p:txBody>
      </p:sp>
      <p:sp>
        <p:nvSpPr>
          <p:cNvPr id="6" name="文本框 5"/>
          <p:cNvSpPr txBox="1"/>
          <p:nvPr/>
        </p:nvSpPr>
        <p:spPr>
          <a:xfrm>
            <a:off x="792842" y="514245"/>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课堂小结</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wipe(down)">
                                      <p:cBhvr>
                                        <p:cTn id="7" dur="500"/>
                                        <p:tgtEl>
                                          <p:spTgt spid="317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wipe(down)">
                                      <p:cBhvr>
                                        <p:cTn id="10" dur="500"/>
                                        <p:tgtEl>
                                          <p:spTgt spid="317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wipe(down)">
                                      <p:cBhvr>
                                        <p:cTn id="13" dur="500"/>
                                        <p:tgtEl>
                                          <p:spTgt spid="317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wipe(down)">
                                      <p:cBhvr>
                                        <p:cTn id="16"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31746" grpId="0"/>
      <p:bldP spid="31747" grpId="0"/>
      <p:bldP spid="317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r="33298"/>
          <a:stretch>
            <a:fillRect/>
          </a:stretch>
        </p:blipFill>
        <p:spPr>
          <a:xfrm>
            <a:off x="7507707" y="834860"/>
            <a:ext cx="2967789" cy="2967789"/>
          </a:xfrm>
        </p:spPr>
      </p:pic>
      <p:pic>
        <p:nvPicPr>
          <p:cNvPr id="19" name="图片占位符 18"/>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r="27718"/>
          <a:stretch>
            <a:fillRect/>
          </a:stretch>
        </p:blipFill>
        <p:spPr>
          <a:xfrm>
            <a:off x="7507706" y="2503239"/>
            <a:ext cx="4684295" cy="4354763"/>
          </a:xfrm>
        </p:spPr>
      </p:pic>
      <p:grpSp>
        <p:nvGrpSpPr>
          <p:cNvPr id="22" name="组合 21"/>
          <p:cNvGrpSpPr/>
          <p:nvPr/>
        </p:nvGrpSpPr>
        <p:grpSpPr>
          <a:xfrm>
            <a:off x="523875" y="2388235"/>
            <a:ext cx="6713220" cy="2595245"/>
            <a:chOff x="6147269" y="2844265"/>
            <a:chExt cx="5425040" cy="2076459"/>
          </a:xfrm>
        </p:grpSpPr>
        <p:grpSp>
          <p:nvGrpSpPr>
            <p:cNvPr id="23" name="组合 22"/>
            <p:cNvGrpSpPr/>
            <p:nvPr/>
          </p:nvGrpSpPr>
          <p:grpSpPr>
            <a:xfrm>
              <a:off x="6147269" y="3331609"/>
              <a:ext cx="5425040" cy="1589115"/>
              <a:chOff x="-4714868" y="2110674"/>
              <a:chExt cx="5425040" cy="1589115"/>
            </a:xfrm>
          </p:grpSpPr>
          <p:sp>
            <p:nvSpPr>
              <p:cNvPr id="25" name="矩形: 圆角 24"/>
              <p:cNvSpPr/>
              <p:nvPr/>
            </p:nvSpPr>
            <p:spPr>
              <a:xfrm>
                <a:off x="-4648332" y="3345066"/>
                <a:ext cx="3562392" cy="35472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6" name="组合 25"/>
              <p:cNvGrpSpPr/>
              <p:nvPr/>
            </p:nvGrpSpPr>
            <p:grpSpPr>
              <a:xfrm>
                <a:off x="-4714868" y="2110674"/>
                <a:ext cx="5425040" cy="992618"/>
                <a:chOff x="-4714868" y="2110674"/>
                <a:chExt cx="5425040" cy="992618"/>
              </a:xfrm>
            </p:grpSpPr>
            <p:sp>
              <p:nvSpPr>
                <p:cNvPr id="27" name="文本框 26"/>
                <p:cNvSpPr txBox="1"/>
                <p:nvPr/>
              </p:nvSpPr>
              <p:spPr>
                <a:xfrm>
                  <a:off x="-4714868" y="2808615"/>
                  <a:ext cx="5282731" cy="294677"/>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8" name="直接连接符 27"/>
                <p:cNvCxnSpPr/>
                <p:nvPr/>
              </p:nvCxnSpPr>
              <p:spPr>
                <a:xfrm>
                  <a:off x="-4634728" y="2789746"/>
                  <a:ext cx="520259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文本占位符 19"/>
                <p:cNvSpPr txBox="1"/>
                <p:nvPr/>
              </p:nvSpPr>
              <p:spPr>
                <a:xfrm>
                  <a:off x="-4708756" y="2110674"/>
                  <a:ext cx="541892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chemeClr val="accent3">
                          <a:lumMod val="7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感谢各位的聆听</a:t>
                  </a:r>
                </a:p>
              </p:txBody>
            </p:sp>
          </p:grpSp>
        </p:grpSp>
        <p:sp>
          <p:nvSpPr>
            <p:cNvPr id="24"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第十章  热力学定律</a:t>
              </a:r>
            </a:p>
          </p:txBody>
        </p:sp>
      </p:grpSp>
      <p:sp>
        <p:nvSpPr>
          <p:cNvPr id="30" name="矩形 29"/>
          <p:cNvSpPr/>
          <p:nvPr/>
        </p:nvSpPr>
        <p:spPr>
          <a:xfrm>
            <a:off x="-1667968" y="324651"/>
            <a:ext cx="4062342" cy="300975"/>
          </a:xfrm>
          <a:prstGeom prst="rect">
            <a:avLst/>
          </a:prstGeom>
          <a:solidFill>
            <a:schemeClr val="accent2"/>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3-3</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2476050" y="1541386"/>
            <a:ext cx="2766107" cy="1857140"/>
            <a:chOff x="0" y="31"/>
            <a:chExt cx="6528" cy="4382"/>
          </a:xfrm>
        </p:grpSpPr>
        <p:pic>
          <p:nvPicPr>
            <p:cNvPr id="10242" name="图片 11267"/>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
              <a:ext cx="6528" cy="3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3" name="文本框 1"/>
            <p:cNvSpPr txBox="1">
              <a:spLocks noChangeArrowheads="1"/>
            </p:cNvSpPr>
            <p:nvPr/>
          </p:nvSpPr>
          <p:spPr bwMode="auto">
            <a:xfrm>
              <a:off x="2267" y="3614"/>
              <a:ext cx="1993"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实验一</a:t>
              </a:r>
            </a:p>
          </p:txBody>
        </p:sp>
      </p:grpSp>
      <p:grpSp>
        <p:nvGrpSpPr>
          <p:cNvPr id="8" name="组合 7"/>
          <p:cNvGrpSpPr/>
          <p:nvPr/>
        </p:nvGrpSpPr>
        <p:grpSpPr bwMode="auto">
          <a:xfrm>
            <a:off x="6860247" y="1448355"/>
            <a:ext cx="3601597" cy="1999308"/>
            <a:chOff x="6572" y="31"/>
            <a:chExt cx="8498" cy="4718"/>
          </a:xfrm>
        </p:grpSpPr>
        <p:pic>
          <p:nvPicPr>
            <p:cNvPr id="10245" name="Picture 2" descr="movpower1"/>
            <p:cNvPicPr>
              <a:picLocks noChangeAspect="1" noChangeArrowheads="1"/>
            </p:cNvPicPr>
            <p:nvPr/>
          </p:nvPicPr>
          <p:blipFill>
            <a:blip r:embed="rId3">
              <a:extLst>
                <a:ext uri="{28A0092B-C50C-407E-A947-70E740481C1C}">
                  <a14:useLocalDpi xmlns:a14="http://schemas.microsoft.com/office/drawing/2010/main" val="0"/>
                </a:ext>
              </a:extLst>
            </a:blip>
            <a:srcRect r="3650"/>
            <a:stretch>
              <a:fillRect/>
            </a:stretch>
          </p:blipFill>
          <p:spPr bwMode="auto">
            <a:xfrm>
              <a:off x="6572" y="31"/>
              <a:ext cx="4022" cy="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3"/>
            <p:cNvGrpSpPr/>
            <p:nvPr/>
          </p:nvGrpSpPr>
          <p:grpSpPr bwMode="auto">
            <a:xfrm>
              <a:off x="10592" y="653"/>
              <a:ext cx="3515" cy="4082"/>
              <a:chOff x="4604" y="1616"/>
              <a:chExt cx="862" cy="1179"/>
            </a:xfrm>
          </p:grpSpPr>
          <p:sp>
            <p:nvSpPr>
              <p:cNvPr id="10247" name="Line 4"/>
              <p:cNvSpPr>
                <a:spLocks noChangeShapeType="1"/>
              </p:cNvSpPr>
              <p:nvPr/>
            </p:nvSpPr>
            <p:spPr bwMode="auto">
              <a:xfrm>
                <a:off x="4604" y="1616"/>
                <a:ext cx="544" cy="0"/>
              </a:xfrm>
              <a:prstGeom prst="line">
                <a:avLst/>
              </a:prstGeom>
              <a:noFill/>
              <a:ln w="28575">
                <a:solidFill>
                  <a:srgbClr val="CC0000"/>
                </a:solidFill>
                <a:round/>
              </a:ln>
              <a:extLst>
                <a:ext uri="{909E8E84-426E-40DD-AFC4-6F175D3DCCD1}">
                  <a14:hiddenFill xmlns:a14="http://schemas.microsoft.com/office/drawing/2010/main">
                    <a:noFill/>
                  </a14:hiddenFill>
                </a:ext>
              </a:extLst>
            </p:spPr>
            <p:txBody>
              <a:bodyP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248" name="Line 5"/>
              <p:cNvSpPr>
                <a:spLocks noChangeShapeType="1"/>
              </p:cNvSpPr>
              <p:nvPr/>
            </p:nvSpPr>
            <p:spPr bwMode="auto">
              <a:xfrm>
                <a:off x="4604" y="1728"/>
                <a:ext cx="272" cy="0"/>
              </a:xfrm>
              <a:prstGeom prst="line">
                <a:avLst/>
              </a:prstGeom>
              <a:noFill/>
              <a:ln w="28575">
                <a:solidFill>
                  <a:srgbClr val="FFFF00"/>
                </a:solidFill>
                <a:round/>
              </a:ln>
              <a:extLst>
                <a:ext uri="{909E8E84-426E-40DD-AFC4-6F175D3DCCD1}">
                  <a14:hiddenFill xmlns:a14="http://schemas.microsoft.com/office/drawing/2010/main">
                    <a:noFill/>
                  </a14:hiddenFill>
                </a:ext>
              </a:extLst>
            </p:spPr>
            <p:txBody>
              <a:bodyP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249" name="Group 6"/>
              <p:cNvGrpSpPr/>
              <p:nvPr/>
            </p:nvGrpSpPr>
            <p:grpSpPr bwMode="auto">
              <a:xfrm>
                <a:off x="4729" y="1933"/>
                <a:ext cx="726" cy="317"/>
                <a:chOff x="4876" y="1525"/>
                <a:chExt cx="726" cy="317"/>
              </a:xfrm>
            </p:grpSpPr>
            <p:sp>
              <p:nvSpPr>
                <p:cNvPr id="10250" name="AutoShape 7"/>
                <p:cNvSpPr>
                  <a:spLocks noChangeArrowheads="1"/>
                </p:cNvSpPr>
                <p:nvPr/>
              </p:nvSpPr>
              <p:spPr bwMode="auto">
                <a:xfrm>
                  <a:off x="4921" y="1525"/>
                  <a:ext cx="499" cy="317"/>
                </a:xfrm>
                <a:prstGeom prst="flowChartAlternateProcess">
                  <a:avLst/>
                </a:prstGeom>
                <a:solidFill>
                  <a:srgbClr val="3333FF">
                    <a:alpha val="83919"/>
                  </a:srgbClr>
                </a:solidFill>
                <a:ln w="9525">
                  <a:solidFill>
                    <a:schemeClr val="tx2"/>
                  </a:solidFill>
                  <a:miter lim="800000"/>
                </a:ln>
              </p:spPr>
              <p:txBody>
                <a:bodyPr wrap="none" anchor="ct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251" name="Rectangle 8"/>
                <p:cNvSpPr>
                  <a:spLocks noChangeArrowheads="1"/>
                </p:cNvSpPr>
                <p:nvPr/>
              </p:nvSpPr>
              <p:spPr bwMode="auto">
                <a:xfrm>
                  <a:off x="5420" y="1637"/>
                  <a:ext cx="182" cy="90"/>
                </a:xfrm>
                <a:prstGeom prst="rect">
                  <a:avLst/>
                </a:prstGeom>
                <a:solidFill>
                  <a:schemeClr val="hlink"/>
                </a:solidFill>
                <a:ln w="9525">
                  <a:solidFill>
                    <a:schemeClr val="bg1"/>
                  </a:solidFill>
                  <a:miter lim="800000"/>
                </a:ln>
              </p:spPr>
              <p:txBody>
                <a:bodyPr wrap="none" anchor="ct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252" name="Rectangle 9"/>
                <p:cNvSpPr>
                  <a:spLocks noChangeArrowheads="1"/>
                </p:cNvSpPr>
                <p:nvPr/>
              </p:nvSpPr>
              <p:spPr bwMode="auto">
                <a:xfrm>
                  <a:off x="4876" y="1616"/>
                  <a:ext cx="45" cy="136"/>
                </a:xfrm>
                <a:prstGeom prst="rect">
                  <a:avLst/>
                </a:prstGeom>
                <a:solidFill>
                  <a:srgbClr val="FF9900"/>
                </a:solidFill>
                <a:ln w="9525">
                  <a:solidFill>
                    <a:schemeClr val="bg1"/>
                  </a:solidFill>
                  <a:miter lim="800000"/>
                </a:ln>
              </p:spPr>
              <p:txBody>
                <a:bodyPr wrap="none" anchor="ct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253" name="Line 10"/>
              <p:cNvSpPr>
                <a:spLocks noChangeShapeType="1"/>
              </p:cNvSpPr>
              <p:nvPr/>
            </p:nvSpPr>
            <p:spPr bwMode="auto">
              <a:xfrm>
                <a:off x="4876" y="1730"/>
                <a:ext cx="0" cy="203"/>
              </a:xfrm>
              <a:prstGeom prst="line">
                <a:avLst/>
              </a:prstGeom>
              <a:noFill/>
              <a:ln w="28575">
                <a:solidFill>
                  <a:srgbClr val="FF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254" name="Line 11"/>
              <p:cNvSpPr>
                <a:spLocks noChangeShapeType="1"/>
              </p:cNvSpPr>
              <p:nvPr/>
            </p:nvSpPr>
            <p:spPr bwMode="auto">
              <a:xfrm>
                <a:off x="5148" y="1616"/>
                <a:ext cx="0" cy="317"/>
              </a:xfrm>
              <a:prstGeom prst="line">
                <a:avLst/>
              </a:prstGeom>
              <a:noFill/>
              <a:ln w="28575">
                <a:solidFill>
                  <a:srgbClr val="CC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255" name="Line 12"/>
              <p:cNvSpPr>
                <a:spLocks noChangeShapeType="1"/>
              </p:cNvSpPr>
              <p:nvPr/>
            </p:nvSpPr>
            <p:spPr bwMode="auto">
              <a:xfrm>
                <a:off x="5375" y="2069"/>
                <a:ext cx="0" cy="49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256" name="Rectangle 13"/>
              <p:cNvSpPr>
                <a:spLocks noChangeArrowheads="1"/>
              </p:cNvSpPr>
              <p:nvPr/>
            </p:nvSpPr>
            <p:spPr bwMode="auto">
              <a:xfrm>
                <a:off x="5239" y="2568"/>
                <a:ext cx="227" cy="227"/>
              </a:xfrm>
              <a:prstGeom prst="rect">
                <a:avLst/>
              </a:prstGeom>
              <a:solidFill>
                <a:srgbClr val="FF0000"/>
              </a:solidFill>
              <a:ln w="9525">
                <a:solidFill>
                  <a:srgbClr val="000000"/>
                </a:solidFill>
                <a:miter lim="800000"/>
              </a:ln>
            </p:spPr>
            <p:txBody>
              <a:bodyPr wrap="none" anchor="ctr"/>
              <a:lstStyle/>
              <a:p>
                <a:endParaRPr lang="zh-CN" altLang="en-US" sz="12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257" name="文本框 2"/>
            <p:cNvSpPr txBox="1">
              <a:spLocks noChangeArrowheads="1"/>
            </p:cNvSpPr>
            <p:nvPr/>
          </p:nvSpPr>
          <p:spPr bwMode="auto">
            <a:xfrm>
              <a:off x="11300" y="1913"/>
              <a:ext cx="1972"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发电机</a:t>
              </a:r>
            </a:p>
          </p:txBody>
        </p:sp>
        <p:sp>
          <p:nvSpPr>
            <p:cNvPr id="10258" name="文本框 3"/>
            <p:cNvSpPr txBox="1">
              <a:spLocks noChangeArrowheads="1"/>
            </p:cNvSpPr>
            <p:nvPr/>
          </p:nvSpPr>
          <p:spPr bwMode="auto">
            <a:xfrm>
              <a:off x="13109" y="4081"/>
              <a:ext cx="1961"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b="1" kern="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重物</a:t>
              </a:r>
            </a:p>
          </p:txBody>
        </p:sp>
        <p:sp>
          <p:nvSpPr>
            <p:cNvPr id="10259" name="文本框 1"/>
            <p:cNvSpPr txBox="1">
              <a:spLocks noChangeArrowheads="1"/>
            </p:cNvSpPr>
            <p:nvPr/>
          </p:nvSpPr>
          <p:spPr bwMode="auto">
            <a:xfrm>
              <a:off x="10706" y="3950"/>
              <a:ext cx="1993"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实验二</a:t>
              </a:r>
              <a:endParaRPr lang="en-US" altLang="zh-CN" sz="1600"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9" name="文本框 8"/>
          <p:cNvSpPr txBox="1">
            <a:spLocks noChangeArrowheads="1"/>
          </p:cNvSpPr>
          <p:nvPr/>
        </p:nvSpPr>
        <p:spPr bwMode="auto">
          <a:xfrm>
            <a:off x="629920" y="3884520"/>
            <a:ext cx="10858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以不同的方式对系统做功时，只要始末两个</a:t>
            </a:r>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状态</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是确定的，做功的数量就是确定的。</a:t>
            </a:r>
          </a:p>
        </p:txBody>
      </p:sp>
      <p:sp>
        <p:nvSpPr>
          <p:cNvPr id="10" name="文本框 9"/>
          <p:cNvSpPr txBox="1">
            <a:spLocks noChangeArrowheads="1"/>
          </p:cNvSpPr>
          <p:nvPr/>
        </p:nvSpPr>
        <p:spPr bwMode="auto">
          <a:xfrm>
            <a:off x="629920" y="4640923"/>
            <a:ext cx="111533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另一方面也向我们表明，为了改变系统的状态，做功和传热这两种方法是等价的，也就是说，</a:t>
            </a:r>
            <a:r>
              <a:rPr lang="zh-CN" altLang="en-US" sz="20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一定数量的功与确定数量的热相对应</a:t>
            </a: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1" name="文本框 10"/>
          <p:cNvSpPr txBox="1">
            <a:spLocks noChangeArrowheads="1"/>
          </p:cNvSpPr>
          <p:nvPr/>
        </p:nvSpPr>
        <p:spPr bwMode="auto">
          <a:xfrm>
            <a:off x="629920" y="5540136"/>
            <a:ext cx="11016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做功与传热在改变系统内能方面是等价的。同时做功又加热时：</a:t>
            </a:r>
          </a:p>
        </p:txBody>
      </p:sp>
      <p:sp>
        <p:nvSpPr>
          <p:cNvPr id="24" name="文本框 23"/>
          <p:cNvSpPr txBox="1"/>
          <p:nvPr/>
        </p:nvSpPr>
        <p:spPr>
          <a:xfrm>
            <a:off x="792842" y="514245"/>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新课导入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60400" y="1202562"/>
            <a:ext cx="10858500"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50000"/>
              </a:spcBef>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一个热力学系统的内能增量等于外界向它传递的热量与外界对它所做的功的和。</a:t>
            </a:r>
          </a:p>
        </p:txBody>
      </p:sp>
      <p:sp>
        <p:nvSpPr>
          <p:cNvPr id="14339" name="Text Box 3"/>
          <p:cNvSpPr txBox="1">
            <a:spLocks noChangeArrowheads="1"/>
          </p:cNvSpPr>
          <p:nvPr/>
        </p:nvSpPr>
        <p:spPr bwMode="auto">
          <a:xfrm>
            <a:off x="2487930" y="4538749"/>
            <a:ext cx="4946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kern="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kern="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3200" b="1" kern="0" dirty="0">
                <a:latin typeface="Arial" panose="020B0604020202020204" pitchFamily="34" charset="0"/>
                <a:ea typeface="思源黑体 CN Regular" panose="020B0500000000000000" pitchFamily="34" charset="-122"/>
                <a:sym typeface="Arial" panose="020B0604020202020204" pitchFamily="34" charset="0"/>
              </a:rPr>
              <a:t> Δ</a:t>
            </a:r>
            <a:r>
              <a:rPr lang="en-US" altLang="zh-CN" sz="3200" b="1" i="1" kern="0" dirty="0">
                <a:latin typeface="Arial" panose="020B0604020202020204" pitchFamily="34" charset="0"/>
                <a:ea typeface="思源黑体 CN Regular" panose="020B0500000000000000" pitchFamily="34" charset="-122"/>
                <a:sym typeface="Arial" panose="020B0604020202020204" pitchFamily="34" charset="0"/>
              </a:rPr>
              <a:t>U</a:t>
            </a:r>
            <a:r>
              <a:rPr lang="en-US" altLang="zh-CN" sz="3200" b="1" kern="0" dirty="0">
                <a:latin typeface="Arial" panose="020B0604020202020204" pitchFamily="34" charset="0"/>
                <a:ea typeface="思源黑体 CN Regular" panose="020B0500000000000000" pitchFamily="34" charset="-122"/>
                <a:sym typeface="Arial" panose="020B0604020202020204" pitchFamily="34" charset="0"/>
              </a:rPr>
              <a:t> = </a:t>
            </a:r>
            <a:r>
              <a:rPr lang="en-US" altLang="zh-CN" sz="3200" b="1" i="1" kern="0" dirty="0">
                <a:latin typeface="Arial" panose="020B0604020202020204" pitchFamily="34" charset="0"/>
                <a:ea typeface="思源黑体 CN Regular" panose="020B0500000000000000" pitchFamily="34" charset="-122"/>
                <a:sym typeface="Arial" panose="020B0604020202020204" pitchFamily="34" charset="0"/>
              </a:rPr>
              <a:t>W</a:t>
            </a:r>
            <a:r>
              <a:rPr lang="en-US" altLang="zh-CN" sz="3200" b="1" kern="0" dirty="0">
                <a:latin typeface="Arial" panose="020B0604020202020204" pitchFamily="34" charset="0"/>
                <a:ea typeface="思源黑体 CN Regular" panose="020B0500000000000000" pitchFamily="34" charset="-122"/>
                <a:sym typeface="Arial" panose="020B0604020202020204" pitchFamily="34" charset="0"/>
              </a:rPr>
              <a:t> + </a:t>
            </a:r>
            <a:r>
              <a:rPr lang="en-US" altLang="zh-CN" sz="3200" b="1" i="1" kern="0" dirty="0">
                <a:latin typeface="Arial" panose="020B0604020202020204" pitchFamily="34" charset="0"/>
                <a:ea typeface="思源黑体 CN Regular" panose="020B0500000000000000" pitchFamily="34" charset="-122"/>
                <a:sym typeface="Arial" panose="020B0604020202020204" pitchFamily="34" charset="0"/>
              </a:rPr>
              <a:t>Q</a:t>
            </a:r>
            <a:r>
              <a:rPr lang="en-US" altLang="zh-CN" sz="3200" b="1" kern="0" dirty="0">
                <a:latin typeface="Arial" panose="020B0604020202020204" pitchFamily="34" charset="0"/>
                <a:ea typeface="思源黑体 CN Regular" panose="020B0500000000000000" pitchFamily="34" charset="-122"/>
                <a:sym typeface="Arial" panose="020B0604020202020204" pitchFamily="34" charset="0"/>
              </a:rPr>
              <a:t>  </a:t>
            </a:r>
          </a:p>
        </p:txBody>
      </p:sp>
      <p:grpSp>
        <p:nvGrpSpPr>
          <p:cNvPr id="3" name="组合 2"/>
          <p:cNvGrpSpPr/>
          <p:nvPr/>
        </p:nvGrpSpPr>
        <p:grpSpPr bwMode="auto">
          <a:xfrm>
            <a:off x="3244534" y="1952628"/>
            <a:ext cx="7469187" cy="2617787"/>
            <a:chOff x="2428" y="2853"/>
            <a:chExt cx="11763" cy="4122"/>
          </a:xfrm>
        </p:grpSpPr>
        <p:sp>
          <p:nvSpPr>
            <p:cNvPr id="11269" name="Line 7"/>
            <p:cNvSpPr>
              <a:spLocks noChangeShapeType="1"/>
            </p:cNvSpPr>
            <p:nvPr/>
          </p:nvSpPr>
          <p:spPr bwMode="auto">
            <a:xfrm flipV="1">
              <a:off x="2428" y="3317"/>
              <a:ext cx="4533" cy="3658"/>
            </a:xfrm>
            <a:prstGeom prst="line">
              <a:avLst/>
            </a:prstGeom>
            <a:noFill/>
            <a:ln w="57150">
              <a:solidFill>
                <a:srgbClr val="0D0D0D"/>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270" name="Text Box 8"/>
            <p:cNvSpPr txBox="1">
              <a:spLocks noChangeArrowheads="1"/>
            </p:cNvSpPr>
            <p:nvPr/>
          </p:nvSpPr>
          <p:spPr bwMode="auto">
            <a:xfrm>
              <a:off x="6734" y="2853"/>
              <a:ext cx="7457"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ΔU</a:t>
              </a:r>
              <a:r>
                <a:rPr lang="zh-CN" altLang="en-US"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是物体内能的增加量  </a:t>
              </a:r>
            </a:p>
          </p:txBody>
        </p:sp>
      </p:grpSp>
      <p:grpSp>
        <p:nvGrpSpPr>
          <p:cNvPr id="4" name="组合 3"/>
          <p:cNvGrpSpPr/>
          <p:nvPr/>
        </p:nvGrpSpPr>
        <p:grpSpPr bwMode="auto">
          <a:xfrm>
            <a:off x="4670827" y="2590722"/>
            <a:ext cx="5800725" cy="1703387"/>
            <a:chOff x="4546" y="4293"/>
            <a:chExt cx="9134" cy="2682"/>
          </a:xfrm>
        </p:grpSpPr>
        <p:sp>
          <p:nvSpPr>
            <p:cNvPr id="11272" name="Line 10"/>
            <p:cNvSpPr>
              <a:spLocks noChangeShapeType="1"/>
            </p:cNvSpPr>
            <p:nvPr/>
          </p:nvSpPr>
          <p:spPr bwMode="auto">
            <a:xfrm flipV="1">
              <a:off x="4546" y="4601"/>
              <a:ext cx="2775" cy="2374"/>
            </a:xfrm>
            <a:prstGeom prst="line">
              <a:avLst/>
            </a:prstGeom>
            <a:noFill/>
            <a:ln w="57150">
              <a:solidFill>
                <a:srgbClr val="0C1C1D"/>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273" name="Text Box 11"/>
            <p:cNvSpPr txBox="1">
              <a:spLocks noChangeArrowheads="1"/>
            </p:cNvSpPr>
            <p:nvPr/>
          </p:nvSpPr>
          <p:spPr bwMode="auto">
            <a:xfrm>
              <a:off x="7200" y="4293"/>
              <a:ext cx="648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是</a:t>
              </a:r>
              <a:r>
                <a:rPr lang="zh-CN" altLang="en-US" sz="28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外界</a:t>
              </a:r>
              <a:r>
                <a:rPr lang="zh-CN" altLang="en-US"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对物体做的功  </a:t>
              </a:r>
            </a:p>
          </p:txBody>
        </p:sp>
      </p:grpSp>
      <p:grpSp>
        <p:nvGrpSpPr>
          <p:cNvPr id="5" name="组合 4"/>
          <p:cNvGrpSpPr/>
          <p:nvPr/>
        </p:nvGrpSpPr>
        <p:grpSpPr bwMode="auto">
          <a:xfrm>
            <a:off x="6029807" y="3589424"/>
            <a:ext cx="4176713" cy="949325"/>
            <a:chOff x="6734" y="5558"/>
            <a:chExt cx="6579" cy="1495"/>
          </a:xfrm>
        </p:grpSpPr>
        <p:sp>
          <p:nvSpPr>
            <p:cNvPr id="11275" name="Line 13"/>
            <p:cNvSpPr>
              <a:spLocks noChangeShapeType="1"/>
            </p:cNvSpPr>
            <p:nvPr/>
          </p:nvSpPr>
          <p:spPr bwMode="auto">
            <a:xfrm flipV="1">
              <a:off x="6734" y="6245"/>
              <a:ext cx="736" cy="808"/>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276" name="Text Box 14"/>
            <p:cNvSpPr txBox="1">
              <a:spLocks noChangeArrowheads="1"/>
            </p:cNvSpPr>
            <p:nvPr/>
          </p:nvSpPr>
          <p:spPr bwMode="auto">
            <a:xfrm>
              <a:off x="7313" y="5558"/>
              <a:ext cx="600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Q</a:t>
              </a:r>
              <a:r>
                <a:rPr lang="zh-CN" altLang="en-US" sz="2800"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是物体吸收的热量  </a:t>
              </a:r>
            </a:p>
          </p:txBody>
        </p:sp>
      </p:grpSp>
      <p:sp>
        <p:nvSpPr>
          <p:cNvPr id="6" name="文本框 5"/>
          <p:cNvSpPr txBox="1">
            <a:spLocks noChangeArrowheads="1"/>
          </p:cNvSpPr>
          <p:nvPr/>
        </p:nvSpPr>
        <p:spPr bwMode="auto">
          <a:xfrm>
            <a:off x="660400" y="5632721"/>
            <a:ext cx="331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①ΔU</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有增加或减少</a:t>
            </a:r>
          </a:p>
        </p:txBody>
      </p:sp>
      <p:sp>
        <p:nvSpPr>
          <p:cNvPr id="7" name="文本框 6"/>
          <p:cNvSpPr txBox="1">
            <a:spLocks noChangeArrowheads="1"/>
          </p:cNvSpPr>
          <p:nvPr/>
        </p:nvSpPr>
        <p:spPr bwMode="auto">
          <a:xfrm>
            <a:off x="3894636" y="5621867"/>
            <a:ext cx="331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②W</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有正功或负功</a:t>
            </a:r>
          </a:p>
        </p:txBody>
      </p:sp>
      <p:sp>
        <p:nvSpPr>
          <p:cNvPr id="8" name="文本框 7"/>
          <p:cNvSpPr txBox="1">
            <a:spLocks noChangeArrowheads="1"/>
          </p:cNvSpPr>
          <p:nvPr/>
        </p:nvSpPr>
        <p:spPr bwMode="auto">
          <a:xfrm>
            <a:off x="6891820" y="5623478"/>
            <a:ext cx="331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kern="0" dirty="0">
                <a:solidFill>
                  <a:srgbClr val="660033"/>
                </a:solidFill>
                <a:latin typeface="Arial" panose="020B0604020202020204" pitchFamily="34" charset="0"/>
                <a:ea typeface="思源黑体 CN Regular" panose="020B0500000000000000" pitchFamily="34" charset="-122"/>
                <a:sym typeface="Arial" panose="020B0604020202020204" pitchFamily="34" charset="0"/>
              </a:rPr>
              <a:t>③Q</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有吸热或放热</a:t>
            </a:r>
          </a:p>
        </p:txBody>
      </p:sp>
      <p:sp>
        <p:nvSpPr>
          <p:cNvPr id="18" name="文本框 17"/>
          <p:cNvSpPr txBox="1"/>
          <p:nvPr/>
        </p:nvSpPr>
        <p:spPr>
          <a:xfrm>
            <a:off x="792842" y="514245"/>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一、热力学第一定律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62"/>
                                        </p:tgtEl>
                                        <p:attrNameLst>
                                          <p:attrName>ppt_y</p:attrName>
                                        </p:attrNameLst>
                                      </p:cBhvr>
                                      <p:tavLst>
                                        <p:tav tm="0">
                                          <p:val>
                                            <p:strVal val="#ppt_y"/>
                                          </p:val>
                                        </p:tav>
                                        <p:tav tm="100000">
                                          <p:val>
                                            <p:strVal val="#ppt_y"/>
                                          </p:val>
                                        </p:tav>
                                      </p:tavLst>
                                    </p:anim>
                                    <p:anim calcmode="lin" valueType="num">
                                      <p:cBhvr>
                                        <p:cTn id="9" dur="5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6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1000"/>
                                  </p:stCondLst>
                                  <p:childTnLst>
                                    <p:set>
                                      <p:cBhvr>
                                        <p:cTn id="15" dur="1" fill="hold">
                                          <p:stCondLst>
                                            <p:cond delay="0"/>
                                          </p:stCondLst>
                                        </p:cTn>
                                        <p:tgtEl>
                                          <p:spTgt spid="14339"/>
                                        </p:tgtEl>
                                        <p:attrNameLst>
                                          <p:attrName>style.visibility</p:attrName>
                                        </p:attrNameLst>
                                      </p:cBhvr>
                                      <p:to>
                                        <p:strVal val="visible"/>
                                      </p:to>
                                    </p:set>
                                    <p:anim calcmode="lin" valueType="num">
                                      <p:cBhvr>
                                        <p:cTn id="16" dur="500" fill="hold"/>
                                        <p:tgtEl>
                                          <p:spTgt spid="14339"/>
                                        </p:tgtEl>
                                        <p:attrNameLst>
                                          <p:attrName>ppt_x</p:attrName>
                                        </p:attrNameLst>
                                      </p:cBhvr>
                                      <p:tavLst>
                                        <p:tav tm="0">
                                          <p:val>
                                            <p:strVal val="0-#ppt_w/2"/>
                                          </p:val>
                                        </p:tav>
                                        <p:tav tm="100000">
                                          <p:val>
                                            <p:strVal val="#ppt_x"/>
                                          </p:val>
                                        </p:tav>
                                      </p:tavLst>
                                    </p:anim>
                                    <p:anim calcmode="lin" valueType="num">
                                      <p:cBhvr>
                                        <p:cTn id="17"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14339"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12290" name="Group 37"/>
          <p:cNvGrpSpPr/>
          <p:nvPr/>
        </p:nvGrpSpPr>
        <p:grpSpPr bwMode="auto">
          <a:xfrm>
            <a:off x="1739900" y="1160654"/>
            <a:ext cx="8712200" cy="2276475"/>
            <a:chOff x="249" y="300"/>
            <a:chExt cx="5307" cy="1588"/>
          </a:xfrm>
        </p:grpSpPr>
        <p:pic>
          <p:nvPicPr>
            <p:cNvPr id="12291"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300"/>
              <a:ext cx="530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9"/>
            <p:cNvSpPr txBox="1">
              <a:spLocks noChangeArrowheads="1"/>
            </p:cNvSpPr>
            <p:nvPr/>
          </p:nvSpPr>
          <p:spPr bwMode="auto">
            <a:xfrm>
              <a:off x="576" y="349"/>
              <a:ext cx="1224"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kern="0">
                  <a:solidFill>
                    <a:schemeClr val="bg1"/>
                  </a:solidFill>
                  <a:latin typeface="Arial" panose="020B0604020202020204" pitchFamily="34" charset="0"/>
                  <a:ea typeface="思源黑体 CN Regular" panose="020B0500000000000000" pitchFamily="34" charset="-122"/>
                  <a:sym typeface="Arial" panose="020B0604020202020204" pitchFamily="34" charset="0"/>
                </a:rPr>
                <a:t>思考与讨论</a:t>
              </a:r>
            </a:p>
          </p:txBody>
        </p:sp>
      </p:grpSp>
      <p:sp>
        <p:nvSpPr>
          <p:cNvPr id="7" name="文本框 6"/>
          <p:cNvSpPr txBox="1">
            <a:spLocks noChangeArrowheads="1"/>
          </p:cNvSpPr>
          <p:nvPr/>
        </p:nvSpPr>
        <p:spPr bwMode="auto">
          <a:xfrm>
            <a:off x="1387126" y="3429000"/>
            <a:ext cx="703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a:t>
            </a:r>
          </a:p>
        </p:txBody>
      </p:sp>
      <p:sp>
        <p:nvSpPr>
          <p:cNvPr id="2" name="文本框 1"/>
          <p:cNvSpPr txBox="1">
            <a:spLocks noChangeArrowheads="1"/>
          </p:cNvSpPr>
          <p:nvPr/>
        </p:nvSpPr>
        <p:spPr bwMode="auto">
          <a:xfrm>
            <a:off x="2090388" y="3429000"/>
            <a:ext cx="2900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气体对外界做功</a:t>
            </a:r>
          </a:p>
        </p:txBody>
      </p:sp>
      <p:sp>
        <p:nvSpPr>
          <p:cNvPr id="3" name="文本框 2"/>
          <p:cNvSpPr txBox="1">
            <a:spLocks noChangeArrowheads="1"/>
          </p:cNvSpPr>
          <p:nvPr/>
        </p:nvSpPr>
        <p:spPr bwMode="auto">
          <a:xfrm>
            <a:off x="792842" y="3887568"/>
            <a:ext cx="10938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在热力学第一定律中</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表示外界对气体做功，故此时</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为负。</a:t>
            </a:r>
          </a:p>
        </p:txBody>
      </p:sp>
      <p:sp>
        <p:nvSpPr>
          <p:cNvPr id="4" name="文本框 3"/>
          <p:cNvSpPr txBox="1">
            <a:spLocks noChangeArrowheads="1"/>
          </p:cNvSpPr>
          <p:nvPr/>
        </p:nvSpPr>
        <p:spPr bwMode="auto">
          <a:xfrm>
            <a:off x="2287397" y="4341424"/>
            <a:ext cx="1741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W=-135</a:t>
            </a:r>
            <a:r>
              <a:rPr lang="en-US" altLang="zh-CN" sz="2400"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sp>
        <p:nvSpPr>
          <p:cNvPr id="5" name="文本框 4"/>
          <p:cNvSpPr txBox="1">
            <a:spLocks noChangeArrowheads="1"/>
          </p:cNvSpPr>
          <p:nvPr/>
        </p:nvSpPr>
        <p:spPr bwMode="auto">
          <a:xfrm>
            <a:off x="4484498" y="4335074"/>
            <a:ext cx="2938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向外放热</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Q=-85</a:t>
            </a:r>
            <a:r>
              <a:rPr lang="en-US" altLang="zh-CN" sz="24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grpSp>
        <p:nvGrpSpPr>
          <p:cNvPr id="9" name="组合 8"/>
          <p:cNvGrpSpPr/>
          <p:nvPr/>
        </p:nvGrpSpPr>
        <p:grpSpPr bwMode="auto">
          <a:xfrm>
            <a:off x="2242947" y="4805583"/>
            <a:ext cx="3571875" cy="461926"/>
            <a:chOff x="487" y="9240"/>
            <a:chExt cx="5625" cy="727"/>
          </a:xfrm>
        </p:grpSpPr>
        <p:sp>
          <p:nvSpPr>
            <p:cNvPr id="12299" name="Text Box 3"/>
            <p:cNvSpPr txBox="1">
              <a:spLocks noChangeArrowheads="1"/>
            </p:cNvSpPr>
            <p:nvPr/>
          </p:nvSpPr>
          <p:spPr bwMode="auto">
            <a:xfrm>
              <a:off x="2511" y="9240"/>
              <a:ext cx="360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0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0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0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2300" name="文本框 7"/>
            <p:cNvSpPr txBox="1">
              <a:spLocks noChangeArrowheads="1"/>
            </p:cNvSpPr>
            <p:nvPr/>
          </p:nvSpPr>
          <p:spPr bwMode="auto">
            <a:xfrm>
              <a:off x="487" y="9240"/>
              <a:ext cx="2024"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代入得</a:t>
              </a:r>
            </a:p>
          </p:txBody>
        </p:sp>
      </p:grpSp>
      <p:sp>
        <p:nvSpPr>
          <p:cNvPr id="10" name="文本框 9"/>
          <p:cNvSpPr txBox="1">
            <a:spLocks noChangeArrowheads="1"/>
          </p:cNvSpPr>
          <p:nvPr/>
        </p:nvSpPr>
        <p:spPr bwMode="auto">
          <a:xfrm>
            <a:off x="2287397" y="5201496"/>
            <a:ext cx="6868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400" b="1"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4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=-135+</a:t>
            </a:r>
            <a:r>
              <a:rPr lang="zh-CN" altLang="en-US" sz="24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-85</a:t>
            </a:r>
            <a:r>
              <a:rPr lang="zh-CN" altLang="en-US" sz="2400" b="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=-220</a:t>
            </a:r>
            <a:r>
              <a:rPr lang="en-US" altLang="zh-CN" sz="2400"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sp>
        <p:nvSpPr>
          <p:cNvPr id="11" name="文本框 10"/>
          <p:cNvSpPr txBox="1">
            <a:spLocks noChangeArrowheads="1"/>
          </p:cNvSpPr>
          <p:nvPr/>
        </p:nvSpPr>
        <p:spPr bwMode="auto">
          <a:xfrm>
            <a:off x="2242947" y="5726961"/>
            <a:ext cx="4281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内能变化了</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220J</a:t>
            </a:r>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，减少</a:t>
            </a:r>
          </a:p>
        </p:txBody>
      </p:sp>
      <p:sp>
        <p:nvSpPr>
          <p:cNvPr id="15" name="文本框 14"/>
          <p:cNvSpPr txBox="1"/>
          <p:nvPr/>
        </p:nvSpPr>
        <p:spPr>
          <a:xfrm>
            <a:off x="792842" y="514245"/>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一、热力学第一定律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rrowheads="1"/>
          </p:cNvSpPr>
          <p:nvPr/>
        </p:nvSpPr>
        <p:spPr bwMode="auto">
          <a:xfrm>
            <a:off x="660400" y="1314712"/>
            <a:ext cx="7053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zh-CN" altLang="en-US" sz="28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定律中各量的正、负号及含义</a:t>
            </a:r>
          </a:p>
        </p:txBody>
      </p:sp>
      <p:graphicFrame>
        <p:nvGraphicFramePr>
          <p:cNvPr id="25647" name="Group 47"/>
          <p:cNvGraphicFramePr>
            <a:graphicFrameLocks noGrp="1"/>
          </p:cNvGraphicFramePr>
          <p:nvPr>
            <p:custDataLst>
              <p:tags r:id="rId1"/>
            </p:custDataLst>
          </p:nvPr>
        </p:nvGraphicFramePr>
        <p:xfrm>
          <a:off x="975360" y="2108200"/>
          <a:ext cx="10241280" cy="2840749"/>
        </p:xfrm>
        <a:graphic>
          <a:graphicData uri="http://schemas.openxmlformats.org/drawingml/2006/table">
            <a:tbl>
              <a:tblPr/>
              <a:tblGrid>
                <a:gridCol w="1451260">
                  <a:extLst>
                    <a:ext uri="{9D8B030D-6E8A-4147-A177-3AD203B41FA5}">
                      <a16:colId xmlns:a16="http://schemas.microsoft.com/office/drawing/2014/main" val="20000"/>
                    </a:ext>
                  </a:extLst>
                </a:gridCol>
                <a:gridCol w="1118559">
                  <a:extLst>
                    <a:ext uri="{9D8B030D-6E8A-4147-A177-3AD203B41FA5}">
                      <a16:colId xmlns:a16="http://schemas.microsoft.com/office/drawing/2014/main" val="20001"/>
                    </a:ext>
                  </a:extLst>
                </a:gridCol>
                <a:gridCol w="3102571">
                  <a:extLst>
                    <a:ext uri="{9D8B030D-6E8A-4147-A177-3AD203B41FA5}">
                      <a16:colId xmlns:a16="http://schemas.microsoft.com/office/drawing/2014/main" val="20002"/>
                    </a:ext>
                  </a:extLst>
                </a:gridCol>
                <a:gridCol w="1273439">
                  <a:extLst>
                    <a:ext uri="{9D8B030D-6E8A-4147-A177-3AD203B41FA5}">
                      <a16:colId xmlns:a16="http://schemas.microsoft.com/office/drawing/2014/main" val="20003"/>
                    </a:ext>
                  </a:extLst>
                </a:gridCol>
                <a:gridCol w="3295451">
                  <a:extLst>
                    <a:ext uri="{9D8B030D-6E8A-4147-A177-3AD203B41FA5}">
                      <a16:colId xmlns:a16="http://schemas.microsoft.com/office/drawing/2014/main" val="20004"/>
                    </a:ext>
                  </a:extLst>
                </a:gridCol>
              </a:tblGrid>
              <a:tr h="539473">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物理量</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符号</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意义</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符号</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意义</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275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2400" b="0" i="1"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W</a:t>
                      </a:r>
                      <a:endParaRPr kumimoji="0" lang="en-US" altLang="zh-CN"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44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外界</a:t>
                      </a: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对物体做功</a:t>
                      </a:r>
                    </a:p>
                  </a:txBody>
                  <a:tcPr marL="96539" marR="96539" marT="48266" marB="48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4400" b="0" i="0" u="none" strike="noStrike" cap="none" normalizeH="0" baseline="0">
                          <a:ln>
                            <a:noFill/>
                          </a:ln>
                          <a:solidFill>
                            <a:srgbClr val="7030A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物体对外界做功</a:t>
                      </a:r>
                    </a:p>
                  </a:txBody>
                  <a:tcPr marL="96539" marR="96539" marT="48266" marB="48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275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2400" b="0" i="1"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Q</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44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物体吸热</a:t>
                      </a:r>
                    </a:p>
                  </a:txBody>
                  <a:tcPr marL="96539" marR="96539" marT="48266" marB="48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4400" b="0" i="0" u="none" strike="noStrike" cap="none" normalizeH="0" baseline="0">
                          <a:ln>
                            <a:noFill/>
                          </a:ln>
                          <a:solidFill>
                            <a:srgbClr val="7030A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物体放热</a:t>
                      </a:r>
                    </a:p>
                  </a:txBody>
                  <a:tcPr marL="96539" marR="96539" marT="48266" marB="48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2758">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Δ</a:t>
                      </a:r>
                      <a:r>
                        <a:rPr kumimoji="0" lang="en-US" altLang="zh-CN" sz="2400" b="0" i="1"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U</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en-US" altLang="zh-CN" sz="4400" b="0" i="0" u="none" strike="noStrike" cap="none" normalizeH="0" baseline="0">
                          <a:ln>
                            <a:noFill/>
                          </a:ln>
                          <a:solidFill>
                            <a:srgbClr val="FF000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内能增加</a:t>
                      </a:r>
                    </a:p>
                  </a:txBody>
                  <a:tcPr marL="96539" marR="96539" marT="48266" marB="48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buClr>
                          <a:schemeClr val="folHlink"/>
                        </a:buClr>
                        <a:buSzPct val="85000"/>
                        <a:buFont typeface="Wingdings 2" panose="05020102010507070707" pitchFamily="18" charset="2"/>
                        <a:buNone/>
                      </a:pPr>
                      <a:r>
                        <a:rPr kumimoji="0" lang="zh-CN" altLang="en-US" sz="4400" b="0" i="0" u="none" strike="noStrike" cap="none" normalizeH="0" baseline="0">
                          <a:ln>
                            <a:noFill/>
                          </a:ln>
                          <a:solidFill>
                            <a:srgbClr val="7030A0"/>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p>
                  </a:txBody>
                  <a:tcPr marL="96539" marR="96539" marT="48266" marB="4826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85000"/>
                        <a:buFont typeface="Wingdings 2" panose="05020102010507070707" pitchFamily="18" charset="2"/>
                        <a:buNone/>
                      </a:pPr>
                      <a:r>
                        <a:rPr kumimoji="0" lang="zh-CN" altLang="en-US" sz="2400" b="0"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内能减少</a:t>
                      </a:r>
                    </a:p>
                  </a:txBody>
                  <a:tcPr marL="96539" marR="96539" marT="48266" marB="48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1" name="组合 10"/>
          <p:cNvGrpSpPr/>
          <p:nvPr/>
        </p:nvGrpSpPr>
        <p:grpSpPr bwMode="auto">
          <a:xfrm>
            <a:off x="2536513" y="5425989"/>
            <a:ext cx="2512372" cy="707730"/>
            <a:chOff x="3254" y="7718"/>
            <a:chExt cx="3957" cy="1852"/>
          </a:xfrm>
        </p:grpSpPr>
        <p:sp>
          <p:nvSpPr>
            <p:cNvPr id="7" name="圆角矩形标注 6"/>
            <p:cNvSpPr/>
            <p:nvPr/>
          </p:nvSpPr>
          <p:spPr>
            <a:xfrm>
              <a:off x="3254" y="7718"/>
              <a:ext cx="3723" cy="1832"/>
            </a:xfrm>
            <a:prstGeom prst="wedgeRoundRectCallout">
              <a:avLst>
                <a:gd name="adj1" fmla="val 21070"/>
                <a:gd name="adj2" fmla="val -359268"/>
                <a:gd name="adj3" fmla="val 16667"/>
              </a:avLst>
            </a:prstGeom>
            <a:solidFill>
              <a:srgbClr val="FFFFFF"/>
            </a:solidFill>
            <a:ln w="28575">
              <a:solidFill>
                <a:srgbClr val="000000"/>
              </a:solidFill>
            </a:ln>
          </p:spPr>
          <p:style>
            <a:lnRef idx="2">
              <a:srgbClr val="BBE0E3">
                <a:shade val="50000"/>
              </a:srgbClr>
            </a:lnRef>
            <a:fillRef idx="1">
              <a:srgbClr val="BBE0E3"/>
            </a:fillRef>
            <a:effectRef idx="0">
              <a:srgbClr val="BBE0E3"/>
            </a:effectRef>
            <a:fontRef idx="minor">
              <a:srgbClr val="FFFFFF"/>
            </a:fontRef>
          </p:style>
          <p:txBody>
            <a:bodyPr anchor="ctr"/>
            <a:lstStyle/>
            <a:p>
              <a:pPr algn="ctr"/>
              <a:endParaRPr lang="zh-CN" altLang="en-US"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3348" name="文本框 8"/>
            <p:cNvSpPr txBox="1">
              <a:spLocks noChangeArrowheads="1"/>
            </p:cNvSpPr>
            <p:nvPr/>
          </p:nvSpPr>
          <p:spPr bwMode="auto">
            <a:xfrm>
              <a:off x="3313" y="7884"/>
              <a:ext cx="3898"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气体被压缩</a:t>
              </a:r>
            </a:p>
          </p:txBody>
        </p:sp>
      </p:grpSp>
      <p:grpSp>
        <p:nvGrpSpPr>
          <p:cNvPr id="6" name="组合 5"/>
          <p:cNvGrpSpPr/>
          <p:nvPr/>
        </p:nvGrpSpPr>
        <p:grpSpPr bwMode="auto">
          <a:xfrm>
            <a:off x="7150736" y="5426075"/>
            <a:ext cx="2124075" cy="708025"/>
            <a:chOff x="3313" y="7722"/>
            <a:chExt cx="3346" cy="1849"/>
          </a:xfrm>
        </p:grpSpPr>
        <p:sp>
          <p:nvSpPr>
            <p:cNvPr id="8" name="圆角矩形标注 7"/>
            <p:cNvSpPr/>
            <p:nvPr/>
          </p:nvSpPr>
          <p:spPr>
            <a:xfrm>
              <a:off x="3368" y="7722"/>
              <a:ext cx="3086" cy="1832"/>
            </a:xfrm>
            <a:prstGeom prst="wedgeRoundRectCallout">
              <a:avLst>
                <a:gd name="adj1" fmla="val 25448"/>
                <a:gd name="adj2" fmla="val -366199"/>
                <a:gd name="adj3" fmla="val 16667"/>
              </a:avLst>
            </a:prstGeom>
            <a:solidFill>
              <a:srgbClr val="FFFFFF"/>
            </a:solidFill>
            <a:ln w="28575">
              <a:solidFill>
                <a:srgbClr val="000000"/>
              </a:solidFill>
            </a:ln>
          </p:spPr>
          <p:style>
            <a:lnRef idx="2">
              <a:srgbClr val="BBE0E3">
                <a:shade val="50000"/>
              </a:srgbClr>
            </a:lnRef>
            <a:fillRef idx="1">
              <a:srgbClr val="BBE0E3"/>
            </a:fillRef>
            <a:effectRef idx="0">
              <a:srgbClr val="BBE0E3"/>
            </a:effectRef>
            <a:fontRef idx="minor">
              <a:srgbClr val="FFFFFF"/>
            </a:fontRef>
          </p:style>
          <p:txBody>
            <a:bodyPr anchor="ctr"/>
            <a:lstStyle/>
            <a:p>
              <a:pPr algn="ctr"/>
              <a:endParaRPr lang="zh-CN" altLang="en-US"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3351" name="文本框 8"/>
            <p:cNvSpPr txBox="1">
              <a:spLocks noChangeArrowheads="1"/>
            </p:cNvSpPr>
            <p:nvPr/>
          </p:nvSpPr>
          <p:spPr bwMode="auto">
            <a:xfrm>
              <a:off x="3313" y="7885"/>
              <a:ext cx="3346"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气体膨胀</a:t>
              </a:r>
            </a:p>
          </p:txBody>
        </p:sp>
      </p:grpSp>
      <p:sp>
        <p:nvSpPr>
          <p:cNvPr id="12" name="文本框 11"/>
          <p:cNvSpPr txBox="1"/>
          <p:nvPr/>
        </p:nvSpPr>
        <p:spPr>
          <a:xfrm>
            <a:off x="792842" y="514245"/>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一、热力学第一定律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587216" y="1331451"/>
            <a:ext cx="10931684" cy="169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50000"/>
              </a:spcBef>
            </a:pPr>
            <a:r>
              <a:rPr lang="en-US" altLang="zh-CN"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例题</a:t>
            </a:r>
            <a:r>
              <a:rPr lang="en-US" altLang="zh-CN"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kern="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空气压缩机在一次压缩中，空气向外界传递的热量</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2.0 ×10</a:t>
            </a:r>
            <a:r>
              <a:rPr lang="en-US" altLang="zh-CN" sz="2400"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，同时空气的内能增加了</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1.5 ×10</a:t>
            </a:r>
            <a:r>
              <a:rPr lang="en-US" altLang="zh-CN" sz="2400"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。这时，在压缩空气的过程中，外界对空气做了多少功？</a:t>
            </a:r>
          </a:p>
        </p:txBody>
      </p:sp>
      <p:sp>
        <p:nvSpPr>
          <p:cNvPr id="14339" name="Text Box 3"/>
          <p:cNvSpPr txBox="1">
            <a:spLocks noChangeArrowheads="1"/>
          </p:cNvSpPr>
          <p:nvPr/>
        </p:nvSpPr>
        <p:spPr bwMode="auto">
          <a:xfrm>
            <a:off x="4528799" y="3442451"/>
            <a:ext cx="382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向外传热</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Q=-2.0×10</a:t>
            </a:r>
            <a:r>
              <a:rPr lang="en-US" altLang="zh-CN" sz="2400" kern="0" baseline="3000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sp>
        <p:nvSpPr>
          <p:cNvPr id="14340" name="Text Box 4"/>
          <p:cNvSpPr txBox="1">
            <a:spLocks noChangeArrowheads="1"/>
          </p:cNvSpPr>
          <p:nvPr/>
        </p:nvSpPr>
        <p:spPr bwMode="auto">
          <a:xfrm>
            <a:off x="3762375" y="5485686"/>
            <a:ext cx="2465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W=3.5 ×10</a:t>
            </a:r>
            <a:r>
              <a:rPr lang="en-US" altLang="zh-CN" sz="2400" b="1" kern="0" baseline="3000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en-US" altLang="zh-CN"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sp>
        <p:nvSpPr>
          <p:cNvPr id="7" name="文本框 6"/>
          <p:cNvSpPr txBox="1">
            <a:spLocks noChangeArrowheads="1"/>
          </p:cNvSpPr>
          <p:nvPr/>
        </p:nvSpPr>
        <p:spPr bwMode="auto">
          <a:xfrm>
            <a:off x="2008188" y="2948877"/>
            <a:ext cx="70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a:t>
            </a:r>
          </a:p>
        </p:txBody>
      </p:sp>
      <p:sp>
        <p:nvSpPr>
          <p:cNvPr id="6" name="文本框 1"/>
          <p:cNvSpPr txBox="1">
            <a:spLocks noChangeArrowheads="1"/>
          </p:cNvSpPr>
          <p:nvPr/>
        </p:nvSpPr>
        <p:spPr bwMode="auto">
          <a:xfrm>
            <a:off x="2617789" y="2948877"/>
            <a:ext cx="466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以被压缩的空气为研究对象</a:t>
            </a:r>
          </a:p>
        </p:txBody>
      </p:sp>
      <p:sp>
        <p:nvSpPr>
          <p:cNvPr id="2" name="文本框 1"/>
          <p:cNvSpPr txBox="1">
            <a:spLocks noChangeArrowheads="1"/>
          </p:cNvSpPr>
          <p:nvPr/>
        </p:nvSpPr>
        <p:spPr bwMode="auto">
          <a:xfrm>
            <a:off x="2617789" y="3468432"/>
            <a:ext cx="206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做功</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3" name="文本框 2"/>
          <p:cNvSpPr txBox="1">
            <a:spLocks noChangeArrowheads="1"/>
          </p:cNvSpPr>
          <p:nvPr/>
        </p:nvSpPr>
        <p:spPr bwMode="auto">
          <a:xfrm>
            <a:off x="2621916" y="3975451"/>
            <a:ext cx="3454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内能增加</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400" i="1"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=1.5 ×10</a:t>
            </a:r>
            <a:r>
              <a:rPr lang="en-US" altLang="zh-CN" sz="2400" kern="0" baseline="3000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J</a:t>
            </a:r>
          </a:p>
        </p:txBody>
      </p:sp>
      <p:grpSp>
        <p:nvGrpSpPr>
          <p:cNvPr id="9" name="组合 8"/>
          <p:cNvGrpSpPr/>
          <p:nvPr/>
        </p:nvGrpSpPr>
        <p:grpSpPr bwMode="auto">
          <a:xfrm>
            <a:off x="2617789" y="4501583"/>
            <a:ext cx="3571875" cy="461925"/>
            <a:chOff x="487" y="9240"/>
            <a:chExt cx="5625" cy="727"/>
          </a:xfrm>
        </p:grpSpPr>
        <p:sp>
          <p:nvSpPr>
            <p:cNvPr id="14345" name="Text Box 3"/>
            <p:cNvSpPr txBox="1">
              <a:spLocks noChangeArrowheads="1"/>
            </p:cNvSpPr>
            <p:nvPr/>
          </p:nvSpPr>
          <p:spPr bwMode="auto">
            <a:xfrm>
              <a:off x="2511" y="9240"/>
              <a:ext cx="360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Δ</a:t>
              </a:r>
              <a:r>
                <a:rPr lang="en-US" altLang="zh-CN" sz="20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0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 </a:t>
              </a:r>
              <a:r>
                <a:rPr lang="en-US" altLang="zh-CN" sz="20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en-US" altLang="zh-CN" sz="20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4346" name="文本框 7"/>
            <p:cNvSpPr txBox="1">
              <a:spLocks noChangeArrowheads="1"/>
            </p:cNvSpPr>
            <p:nvPr/>
          </p:nvSpPr>
          <p:spPr bwMode="auto">
            <a:xfrm>
              <a:off x="487" y="9240"/>
              <a:ext cx="2024"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代入得</a:t>
              </a:r>
            </a:p>
          </p:txBody>
        </p:sp>
      </p:grpSp>
      <p:sp>
        <p:nvSpPr>
          <p:cNvPr id="10" name="文本框 9"/>
          <p:cNvSpPr txBox="1">
            <a:spLocks noChangeArrowheads="1"/>
          </p:cNvSpPr>
          <p:nvPr/>
        </p:nvSpPr>
        <p:spPr bwMode="auto">
          <a:xfrm>
            <a:off x="2617789" y="5008881"/>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1.5 ×10</a:t>
            </a:r>
            <a:r>
              <a:rPr lang="en-US" altLang="zh-CN" sz="2400" kern="0" baseline="3000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en-US" altLang="zh-CN"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b="1"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en-US" altLang="zh-CN"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-2.0×10</a:t>
            </a:r>
            <a:r>
              <a:rPr lang="en-US" altLang="zh-CN" sz="2400" kern="0" baseline="3000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b="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endParaRPr lang="en-US" altLang="zh-CN" sz="2400" i="1"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
          <p:cNvSpPr txBox="1">
            <a:spLocks noChangeArrowheads="1"/>
          </p:cNvSpPr>
          <p:nvPr/>
        </p:nvSpPr>
        <p:spPr bwMode="auto">
          <a:xfrm>
            <a:off x="2617789" y="5485686"/>
            <a:ext cx="114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解得：</a:t>
            </a:r>
          </a:p>
        </p:txBody>
      </p:sp>
      <p:sp>
        <p:nvSpPr>
          <p:cNvPr id="14" name="文本框 13"/>
          <p:cNvSpPr txBox="1"/>
          <p:nvPr/>
        </p:nvSpPr>
        <p:spPr>
          <a:xfrm>
            <a:off x="792842" y="514245"/>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一、热力学第一定律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blinds(horizontal)">
                                      <p:cBhvr>
                                        <p:cTn id="22" dur="500"/>
                                        <p:tgtEl>
                                          <p:spTgt spid="143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00"/>
                            </p:stCondLst>
                            <p:childTnLst>
                              <p:par>
                                <p:cTn id="44" presetID="4" presetClass="entr" presetSubtype="16" fill="hold" grpId="0" nodeType="afterEffect">
                                  <p:stCondLst>
                                    <p:cond delay="0"/>
                                  </p:stCondLst>
                                  <p:childTnLst>
                                    <p:set>
                                      <p:cBhvr>
                                        <p:cTn id="45" dur="1" fill="hold">
                                          <p:stCondLst>
                                            <p:cond delay="0"/>
                                          </p:stCondLst>
                                        </p:cTn>
                                        <p:tgtEl>
                                          <p:spTgt spid="14340"/>
                                        </p:tgtEl>
                                        <p:attrNameLst>
                                          <p:attrName>style.visibility</p:attrName>
                                        </p:attrNameLst>
                                      </p:cBhvr>
                                      <p:to>
                                        <p:strVal val="visible"/>
                                      </p:to>
                                    </p:set>
                                    <p:animEffect transition="in" filter="box(in)">
                                      <p:cBhvr>
                                        <p:cTn id="4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7" grpId="0"/>
      <p:bldP spid="6" grpId="0"/>
      <p:bldP spid="2" grpId="0"/>
      <p:bldP spid="3" grpId="0"/>
      <p:bldP spid="1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93549" y="1489714"/>
            <a:ext cx="3986213" cy="3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2850"/>
              </a:lnSpc>
            </a:pPr>
            <a:r>
              <a:rPr lang="zh-CN" altLang="en-US" sz="2800"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解题的一般步骤</a:t>
            </a:r>
          </a:p>
        </p:txBody>
      </p:sp>
      <p:sp>
        <p:nvSpPr>
          <p:cNvPr id="8" name="Text Box 4"/>
          <p:cNvSpPr txBox="1">
            <a:spLocks noChangeArrowheads="1"/>
          </p:cNvSpPr>
          <p:nvPr/>
        </p:nvSpPr>
        <p:spPr bwMode="auto">
          <a:xfrm>
            <a:off x="793750" y="4983796"/>
            <a:ext cx="10725150" cy="49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④再根据未知量结果的正、负来确定吸热、放热情况或做功和内能增减情况。</a:t>
            </a:r>
          </a:p>
        </p:txBody>
      </p:sp>
      <p:sp>
        <p:nvSpPr>
          <p:cNvPr id="2" name="文本框 1"/>
          <p:cNvSpPr txBox="1">
            <a:spLocks noChangeArrowheads="1"/>
          </p:cNvSpPr>
          <p:nvPr/>
        </p:nvSpPr>
        <p:spPr bwMode="auto">
          <a:xfrm>
            <a:off x="660400" y="2027874"/>
            <a:ext cx="7975766"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①确定研究对象，见得多的是气体。</a:t>
            </a:r>
          </a:p>
        </p:txBody>
      </p:sp>
      <p:sp>
        <p:nvSpPr>
          <p:cNvPr id="3" name="文本框 2"/>
          <p:cNvSpPr txBox="1">
            <a:spLocks noChangeArrowheads="1"/>
          </p:cNvSpPr>
          <p:nvPr/>
        </p:nvSpPr>
        <p:spPr bwMode="auto">
          <a:xfrm>
            <a:off x="688976" y="3013181"/>
            <a:ext cx="11257151"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②根据符号法则写出各已知量（</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W</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Q</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U</a:t>
            </a:r>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）的正负。</a:t>
            </a:r>
          </a:p>
        </p:txBody>
      </p:sp>
      <p:sp>
        <p:nvSpPr>
          <p:cNvPr id="4" name="文本框 3"/>
          <p:cNvSpPr txBox="1"/>
          <p:nvPr/>
        </p:nvSpPr>
        <p:spPr>
          <a:xfrm>
            <a:off x="688975" y="3998488"/>
            <a:ext cx="7975766" cy="586507"/>
          </a:xfrm>
          <a:prstGeom prst="rect">
            <a:avLst/>
          </a:prstGeom>
          <a:noFill/>
          <a:ln w="9525">
            <a:noFill/>
          </a:ln>
        </p:spPr>
        <p:txBody>
          <a:bodyPr wrap="square">
            <a:spAutoFit/>
          </a:bodyPr>
          <a:lstStyle/>
          <a:p>
            <a:pPr>
              <a:lnSpc>
                <a:spcPct val="150000"/>
              </a:lnSpc>
            </a:pP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③代入方程ΔU＝W＋Q</a:t>
            </a:r>
            <a:r>
              <a:rPr lang="en-US" altLang="zh-CN" sz="2400" b="1" i="1" kern="0" noProof="1">
                <a:solidFill>
                  <a:srgbClr val="000000"/>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lang="zh-CN" altLang="en-US" sz="2400" kern="0" noProof="1">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求出未知量。</a:t>
            </a:r>
          </a:p>
        </p:txBody>
      </p:sp>
      <p:sp>
        <p:nvSpPr>
          <p:cNvPr id="12" name="文本框 11"/>
          <p:cNvSpPr txBox="1"/>
          <p:nvPr/>
        </p:nvSpPr>
        <p:spPr>
          <a:xfrm>
            <a:off x="792842" y="514245"/>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一、热力学第一定律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06121" y="1480502"/>
            <a:ext cx="10861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在必修二的时候已经学过能量守恒定律。现在我重新沿着科学家们的思路再来认识它。</a:t>
            </a:r>
          </a:p>
        </p:txBody>
      </p:sp>
      <p:sp>
        <p:nvSpPr>
          <p:cNvPr id="3" name="文本框 2"/>
          <p:cNvSpPr txBox="1">
            <a:spLocks noChangeArrowheads="1"/>
          </p:cNvSpPr>
          <p:nvPr/>
        </p:nvSpPr>
        <p:spPr bwMode="auto">
          <a:xfrm>
            <a:off x="706121" y="2451655"/>
            <a:ext cx="10861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24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从18世纪末到19世纪40代，不同领域的科学家从不同角度都提出了能量守恒的思想。人类对于能量守恒的认识经历、、、、、、</a:t>
            </a:r>
          </a:p>
        </p:txBody>
      </p:sp>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520" y="3282652"/>
            <a:ext cx="3134361" cy="226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706121" y="3424415"/>
            <a:ext cx="7145972" cy="188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任何一个化学反应，不论是一步完成，还是分几步完放出的总热量相同。这表明一个系统(即参加化学反应的几种物质)存在着一个与热量关的物理量，在一个确定的化学反应中这个量是不变的。这一发现被认为是能量守恒定的先驱。</a:t>
            </a:r>
          </a:p>
        </p:txBody>
      </p:sp>
      <p:sp>
        <p:nvSpPr>
          <p:cNvPr id="6" name="文本框 1"/>
          <p:cNvSpPr txBox="1">
            <a:spLocks noChangeArrowheads="1"/>
          </p:cNvSpPr>
          <p:nvPr/>
        </p:nvSpPr>
        <p:spPr bwMode="auto">
          <a:xfrm>
            <a:off x="8613141" y="5735637"/>
            <a:ext cx="22383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Regular" panose="020B0500000000000000" pitchFamily="34" charset="-122"/>
                <a:sym typeface="Arial" panose="020B0604020202020204" pitchFamily="34" charset="0"/>
              </a:rPr>
              <a:t>俄国化学家盖斯</a:t>
            </a:r>
          </a:p>
        </p:txBody>
      </p:sp>
      <p:sp>
        <p:nvSpPr>
          <p:cNvPr id="7" name="文本框 6"/>
          <p:cNvSpPr txBox="1"/>
          <p:nvPr/>
        </p:nvSpPr>
        <p:spPr>
          <a:xfrm>
            <a:off x="792842" y="514245"/>
            <a:ext cx="346761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二、能量守恒定律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0ba5022e-73b5-475f-b69d-240a540bb27a}"/>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00,&quot;width&quot;:13392.500787401576}"/>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0ba5022e-73b5-475f-b69d-240a540bb27a}"/>
</p:tagLst>
</file>

<file path=ppt/theme/theme1.xml><?xml version="1.0" encoding="utf-8"?>
<a:theme xmlns:a="http://schemas.openxmlformats.org/drawingml/2006/main" name="办公资源：www.bangongziyuan.com">
  <a:themeElements>
    <a:clrScheme name="紫罗兰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merican">
      <a:majorFont>
        <a:latin typeface="Work Sa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办公资源网：www.bangongziyuan.com">
  <a:themeElements>
    <a:clrScheme name="紫罗兰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merican">
      <a:majorFont>
        <a:latin typeface="Work Sa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2405</Words>
  <Application>Microsoft Office PowerPoint</Application>
  <PresentationFormat>宽屏</PresentationFormat>
  <Paragraphs>231</Paragraphs>
  <Slides>25</Slides>
  <Notes>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FandolFang R</vt:lpstr>
      <vt:lpstr>Poppins</vt:lpstr>
      <vt:lpstr>Work Sans ExtraBold</vt:lpstr>
      <vt:lpstr>思源黑体 CN Light</vt:lpstr>
      <vt:lpstr>Arial</vt:lpstr>
      <vt:lpstr>Wingdings 2</vt:lpstr>
      <vt:lpstr>办公资源：www.bangongziyuan.com</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2020-05-29T01:40:00Z</dcterms:created>
  <dcterms:modified xsi:type="dcterms:W3CDTF">2021-01-09T09:42:26Z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