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6" r:id="rId27"/>
    <p:sldId id="260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65">
          <p15:clr>
            <a:srgbClr val="A4A3A4"/>
          </p15:clr>
        </p15:guide>
        <p15:guide id="2" orient="horz" pos="640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1116"/>
      </p:cViewPr>
      <p:guideLst>
        <p:guide pos="7265"/>
        <p:guide orient="horz" pos="640"/>
        <p:guide orient="horz" pos="709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B13137D-BD51-46A2-94C6-EF31F69BEC4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7774D97-1456-4B69-A01B-C5152DD30E5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74D97-1456-4B69-A01B-C5152DD30E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74D97-1456-4B69-A01B-C5152DD30E5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6337348" y="5841357"/>
            <a:ext cx="2033499" cy="1016647"/>
          </a:xfrm>
          <a:custGeom>
            <a:avLst/>
            <a:gdLst>
              <a:gd name="connsiteX0" fmla="*/ 1002341 w 2033499"/>
              <a:gd name="connsiteY0" fmla="*/ 0 h 1016647"/>
              <a:gd name="connsiteX1" fmla="*/ 2033499 w 2033499"/>
              <a:gd name="connsiteY1" fmla="*/ 1016647 h 1016647"/>
              <a:gd name="connsiteX2" fmla="*/ 0 w 2033499"/>
              <a:gd name="connsiteY2" fmla="*/ 1016647 h 101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3499" h="1016647">
                <a:moveTo>
                  <a:pt x="1002341" y="0"/>
                </a:moveTo>
                <a:lnTo>
                  <a:pt x="2033499" y="1016647"/>
                </a:lnTo>
                <a:lnTo>
                  <a:pt x="0" y="10166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12"/>
          <p:cNvSpPr/>
          <p:nvPr userDrawn="1"/>
        </p:nvSpPr>
        <p:spPr>
          <a:xfrm>
            <a:off x="9211121" y="1"/>
            <a:ext cx="2980881" cy="2163404"/>
          </a:xfrm>
          <a:custGeom>
            <a:avLst/>
            <a:gdLst>
              <a:gd name="connsiteX0" fmla="*/ 673906 w 2980881"/>
              <a:gd name="connsiteY0" fmla="*/ 0 h 2163404"/>
              <a:gd name="connsiteX1" fmla="*/ 2980881 w 2980881"/>
              <a:gd name="connsiteY1" fmla="*/ 0 h 2163404"/>
              <a:gd name="connsiteX2" fmla="*/ 2980881 w 2980881"/>
              <a:gd name="connsiteY2" fmla="*/ 662401 h 2163404"/>
              <a:gd name="connsiteX3" fmla="*/ 1501001 w 2980881"/>
              <a:gd name="connsiteY3" fmla="*/ 2163404 h 2163404"/>
              <a:gd name="connsiteX4" fmla="*/ 0 w 2980881"/>
              <a:gd name="connsiteY4" fmla="*/ 683525 h 216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0881" h="2163404">
                <a:moveTo>
                  <a:pt x="673906" y="0"/>
                </a:moveTo>
                <a:lnTo>
                  <a:pt x="2980881" y="0"/>
                </a:lnTo>
                <a:lnTo>
                  <a:pt x="2980881" y="662401"/>
                </a:lnTo>
                <a:lnTo>
                  <a:pt x="1501001" y="2163404"/>
                </a:lnTo>
                <a:lnTo>
                  <a:pt x="0" y="6835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507707" y="834860"/>
            <a:ext cx="2967789" cy="2967789"/>
          </a:xfrm>
          <a:custGeom>
            <a:avLst/>
            <a:gdLst>
              <a:gd name="connsiteX0" fmla="*/ 1483895 w 2967789"/>
              <a:gd name="connsiteY0" fmla="*/ 0 h 2967789"/>
              <a:gd name="connsiteX1" fmla="*/ 2967789 w 2967789"/>
              <a:gd name="connsiteY1" fmla="*/ 1483895 h 2967789"/>
              <a:gd name="connsiteX2" fmla="*/ 1483895 w 2967789"/>
              <a:gd name="connsiteY2" fmla="*/ 2967789 h 2967789"/>
              <a:gd name="connsiteX3" fmla="*/ 0 w 2967789"/>
              <a:gd name="connsiteY3" fmla="*/ 1483895 h 296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789" h="2967789">
                <a:moveTo>
                  <a:pt x="1483895" y="0"/>
                </a:moveTo>
                <a:lnTo>
                  <a:pt x="2967789" y="1483895"/>
                </a:lnTo>
                <a:lnTo>
                  <a:pt x="1483895" y="2967789"/>
                </a:lnTo>
                <a:lnTo>
                  <a:pt x="0" y="14838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507706" y="2503239"/>
            <a:ext cx="4684295" cy="4354763"/>
          </a:xfrm>
          <a:custGeom>
            <a:avLst/>
            <a:gdLst>
              <a:gd name="connsiteX0" fmla="*/ 3176337 w 4684294"/>
              <a:gd name="connsiteY0" fmla="*/ 0 h 4354763"/>
              <a:gd name="connsiteX1" fmla="*/ 4684294 w 4684294"/>
              <a:gd name="connsiteY1" fmla="*/ 1507958 h 4354763"/>
              <a:gd name="connsiteX2" fmla="*/ 4684294 w 4684294"/>
              <a:gd name="connsiteY2" fmla="*/ 4354763 h 4354763"/>
              <a:gd name="connsiteX3" fmla="*/ 1178426 w 4684294"/>
              <a:gd name="connsiteY3" fmla="*/ 4354763 h 4354763"/>
              <a:gd name="connsiteX4" fmla="*/ 0 w 4684294"/>
              <a:gd name="connsiteY4" fmla="*/ 3176337 h 4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294" h="4354763">
                <a:moveTo>
                  <a:pt x="3176337" y="0"/>
                </a:moveTo>
                <a:lnTo>
                  <a:pt x="4684294" y="1507958"/>
                </a:lnTo>
                <a:lnTo>
                  <a:pt x="4684294" y="4354763"/>
                </a:lnTo>
                <a:lnTo>
                  <a:pt x="1178426" y="4354763"/>
                </a:lnTo>
                <a:lnTo>
                  <a:pt x="0" y="31763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 rot="20700000">
            <a:off x="-3028950" y="-1866900"/>
            <a:ext cx="3352800" cy="335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8"/>
          <a:stretch>
            <a:fillRect/>
          </a:stretch>
        </p:blipFill>
        <p:spPr>
          <a:xfrm>
            <a:off x="7507707" y="834860"/>
            <a:ext cx="2967789" cy="2967789"/>
          </a:xfr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8"/>
          <a:stretch>
            <a:fillRect/>
          </a:stretch>
        </p:blipFill>
        <p:spPr>
          <a:xfrm>
            <a:off x="7507706" y="2503239"/>
            <a:ext cx="4684295" cy="4354763"/>
          </a:xfrm>
        </p:spPr>
      </p:pic>
      <p:grpSp>
        <p:nvGrpSpPr>
          <p:cNvPr id="22" name="组合 21"/>
          <p:cNvGrpSpPr/>
          <p:nvPr/>
        </p:nvGrpSpPr>
        <p:grpSpPr>
          <a:xfrm>
            <a:off x="363220" y="2503805"/>
            <a:ext cx="7416800" cy="2479675"/>
            <a:chOff x="6006609" y="2914288"/>
            <a:chExt cx="6268048" cy="2006436"/>
          </a:xfrm>
        </p:grpSpPr>
        <p:grpSp>
          <p:nvGrpSpPr>
            <p:cNvPr id="23" name="组合 22"/>
            <p:cNvGrpSpPr/>
            <p:nvPr/>
          </p:nvGrpSpPr>
          <p:grpSpPr>
            <a:xfrm>
              <a:off x="6006609" y="3499787"/>
              <a:ext cx="6268048" cy="1420937"/>
              <a:chOff x="-4855528" y="2278852"/>
              <a:chExt cx="6268048" cy="1420937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-4855528" y="2278852"/>
                <a:ext cx="6268048" cy="827774"/>
                <a:chOff x="-4855528" y="2278852"/>
                <a:chExt cx="6268048" cy="827774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-4714868" y="2808615"/>
                  <a:ext cx="5282731" cy="298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-4634728" y="2789746"/>
                  <a:ext cx="520259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文本占位符 19"/>
                <p:cNvSpPr txBox="1"/>
                <p:nvPr/>
              </p:nvSpPr>
              <p:spPr>
                <a:xfrm>
                  <a:off x="-4855528" y="2278852"/>
                  <a:ext cx="626804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3600" b="1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</a:t>
                  </a:r>
                  <a:r>
                    <a:rPr lang="en-US" altLang="zh-CN" sz="3600" b="1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r>
                    <a:rPr lang="zh-CN" altLang="en-US" sz="3600" b="1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节 热力学第二定律的微观解释 </a:t>
                  </a:r>
                </a:p>
              </p:txBody>
            </p:sp>
          </p:grpSp>
        </p:grpSp>
        <p:sp>
          <p:nvSpPr>
            <p:cNvPr id="24" name="文本占位符 20"/>
            <p:cNvSpPr txBox="1"/>
            <p:nvPr/>
          </p:nvSpPr>
          <p:spPr>
            <a:xfrm>
              <a:off x="6006609" y="2914288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第十章  热力学定律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-1667968" y="324651"/>
            <a:ext cx="4062342" cy="300975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457643" y="3136503"/>
            <a:ext cx="184731" cy="369332"/>
          </a:xfrm>
          <a:prstGeom prst="rect">
            <a:avLst/>
          </a:prstGeom>
          <a:pattFill prst="pct20">
            <a:fgClr>
              <a:srgbClr val="00CC99"/>
            </a:fgClr>
            <a:bgClr>
              <a:srgbClr val="FFFFFF"/>
            </a:bgClr>
          </a:pattFill>
          <a:ln w="34925">
            <a:solidFill>
              <a:srgbClr val="000000"/>
            </a:solidFill>
            <a:round/>
          </a:ln>
        </p:spPr>
        <p:txBody>
          <a:bodyPr wrap="none">
            <a:spAutoFit/>
          </a:bodyPr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39" name="组合 3"/>
          <p:cNvGrpSpPr/>
          <p:nvPr/>
        </p:nvGrpSpPr>
        <p:grpSpPr bwMode="auto">
          <a:xfrm>
            <a:off x="8660497" y="1402954"/>
            <a:ext cx="1566315" cy="1081087"/>
            <a:chOff x="10445" y="1553"/>
            <a:chExt cx="2467" cy="1702"/>
          </a:xfrm>
        </p:grpSpPr>
        <p:grpSp>
          <p:nvGrpSpPr>
            <p:cNvPr id="14340" name="组合 19"/>
            <p:cNvGrpSpPr/>
            <p:nvPr/>
          </p:nvGrpSpPr>
          <p:grpSpPr bwMode="auto">
            <a:xfrm>
              <a:off x="10737" y="1553"/>
              <a:ext cx="1136" cy="1702"/>
              <a:chOff x="5815110" y="1173610"/>
              <a:chExt cx="721439" cy="1080000"/>
            </a:xfrm>
          </p:grpSpPr>
          <p:grpSp>
            <p:nvGrpSpPr>
              <p:cNvPr id="14341" name="组合 16"/>
              <p:cNvGrpSpPr/>
              <p:nvPr/>
            </p:nvGrpSpPr>
            <p:grpSpPr bwMode="auto">
              <a:xfrm>
                <a:off x="6351868" y="1173610"/>
                <a:ext cx="184681" cy="1080000"/>
                <a:chOff x="6351868" y="1173610"/>
                <a:chExt cx="184681" cy="1080000"/>
              </a:xfrm>
            </p:grpSpPr>
            <p:sp>
              <p:nvSpPr>
                <p:cNvPr id="14342" name="矩形 11"/>
                <p:cNvSpPr>
                  <a:spLocks noChangeArrowheads="1"/>
                </p:cNvSpPr>
                <p:nvPr/>
              </p:nvSpPr>
              <p:spPr bwMode="auto">
                <a:xfrm>
                  <a:off x="6351868" y="1173610"/>
                  <a:ext cx="184681" cy="368961"/>
                </a:xfrm>
                <a:prstGeom prst="rect">
                  <a:avLst/>
                </a:prstGeom>
                <a:noFill/>
                <a:ln w="349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4343" name="直接连接符 15"/>
                <p:cNvCxnSpPr>
                  <a:cxnSpLocks noChangeShapeType="1"/>
                  <a:stCxn id="14342" idx="0"/>
                  <a:endCxn id="14342" idx="2"/>
                </p:cNvCxnSpPr>
                <p:nvPr/>
              </p:nvCxnSpPr>
              <p:spPr bwMode="auto">
                <a:xfrm>
                  <a:off x="6444208" y="1173610"/>
                  <a:ext cx="0" cy="108000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344" name="矩形 18"/>
              <p:cNvSpPr>
                <a:spLocks noChangeArrowheads="1"/>
              </p:cNvSpPr>
              <p:nvPr/>
            </p:nvSpPr>
            <p:spPr bwMode="auto">
              <a:xfrm>
                <a:off x="5815110" y="1197348"/>
                <a:ext cx="184728" cy="368961"/>
              </a:xfrm>
              <a:prstGeom prst="rect">
                <a:avLst/>
              </a:prstGeom>
              <a:pattFill prst="pct25">
                <a:fgClr>
                  <a:srgbClr val="00CC99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45" name="TextBox 21"/>
            <p:cNvSpPr txBox="1">
              <a:spLocks noChangeArrowheads="1"/>
            </p:cNvSpPr>
            <p:nvPr/>
          </p:nvSpPr>
          <p:spPr bwMode="auto">
            <a:xfrm>
              <a:off x="10445" y="1858"/>
              <a:ext cx="82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左</a:t>
              </a:r>
            </a:p>
          </p:txBody>
        </p:sp>
        <p:sp>
          <p:nvSpPr>
            <p:cNvPr id="14346" name="TextBox 25"/>
            <p:cNvSpPr txBox="1">
              <a:spLocks noChangeArrowheads="1"/>
            </p:cNvSpPr>
            <p:nvPr/>
          </p:nvSpPr>
          <p:spPr bwMode="auto">
            <a:xfrm>
              <a:off x="12090" y="1870"/>
              <a:ext cx="82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右</a:t>
              </a:r>
            </a:p>
          </p:txBody>
        </p:sp>
      </p:grpSp>
      <p:cxnSp>
        <p:nvCxnSpPr>
          <p:cNvPr id="24" name="直接连接符 23"/>
          <p:cNvCxnSpPr>
            <a:cxnSpLocks noChangeShapeType="1"/>
            <a:stCxn id="21" idx="0"/>
            <a:endCxn id="21" idx="2"/>
          </p:cNvCxnSpPr>
          <p:nvPr/>
        </p:nvCxnSpPr>
        <p:spPr bwMode="auto">
          <a:xfrm>
            <a:off x="9477777" y="3136503"/>
            <a:ext cx="0" cy="1079500"/>
          </a:xfrm>
          <a:prstGeom prst="line">
            <a:avLst/>
          </a:prstGeom>
          <a:noFill/>
          <a:ln w="34925">
            <a:solidFill>
              <a:srgbClr val="00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768164" y="3307953"/>
            <a:ext cx="522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727014" y="3284140"/>
            <a:ext cx="52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53397" y="4385636"/>
            <a:ext cx="6262145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为了简单、假定气体只由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共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个分子组成。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53397" y="1385321"/>
            <a:ext cx="64420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箱子被挡板分为左、右两室，左室有气体，右室为真空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去挡板后每个分子都可以处于箱中任何位置，就像队列解散后的学生一样。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8723844" y="4602171"/>
            <a:ext cx="1962150" cy="1482725"/>
            <a:chOff x="2135" y="7701"/>
            <a:chExt cx="3090" cy="2336"/>
          </a:xfrm>
        </p:grpSpPr>
        <p:grpSp>
          <p:nvGrpSpPr>
            <p:cNvPr id="14353" name="组合 54"/>
            <p:cNvGrpSpPr/>
            <p:nvPr/>
          </p:nvGrpSpPr>
          <p:grpSpPr bwMode="auto">
            <a:xfrm>
              <a:off x="2210" y="7701"/>
              <a:ext cx="3015" cy="2110"/>
              <a:chOff x="3143240" y="3143248"/>
              <a:chExt cx="1285884" cy="642942"/>
            </a:xfrm>
          </p:grpSpPr>
          <p:sp>
            <p:nvSpPr>
              <p:cNvPr id="14354" name="矩形 20"/>
              <p:cNvSpPr>
                <a:spLocks noChangeArrowheads="1"/>
              </p:cNvSpPr>
              <p:nvPr/>
            </p:nvSpPr>
            <p:spPr bwMode="auto">
              <a:xfrm>
                <a:off x="3143240" y="3143248"/>
                <a:ext cx="1285884" cy="642942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8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4355" name="直接连接符 21"/>
              <p:cNvCxnSpPr>
                <a:cxnSpLocks noChangeShapeType="1"/>
                <a:stCxn id="14354" idx="0"/>
                <a:endCxn id="21" idx="2"/>
              </p:cNvCxnSpPr>
              <p:nvPr/>
            </p:nvCxnSpPr>
            <p:spPr bwMode="auto">
              <a:xfrm rot="16200000" flipH="1">
                <a:off x="3465505" y="3463925"/>
                <a:ext cx="642942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" name="TextBox 4"/>
            <p:cNvSpPr txBox="1">
              <a:spLocks noChangeArrowheads="1"/>
            </p:cNvSpPr>
            <p:nvPr/>
          </p:nvSpPr>
          <p:spPr bwMode="auto">
            <a:xfrm>
              <a:off x="2955" y="7751"/>
              <a:ext cx="1265" cy="1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4000" kern="0" dirty="0">
                  <a:solidFill>
                    <a:srgbClr val="3333CC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48" name="TextBox 100"/>
            <p:cNvSpPr txBox="1">
              <a:spLocks noChangeArrowheads="1"/>
            </p:cNvSpPr>
            <p:nvPr/>
          </p:nvSpPr>
          <p:spPr bwMode="auto">
            <a:xfrm>
              <a:off x="2163" y="8909"/>
              <a:ext cx="1062" cy="1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4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49" name="TextBox 101"/>
            <p:cNvSpPr txBox="1">
              <a:spLocks noChangeArrowheads="1"/>
            </p:cNvSpPr>
            <p:nvPr/>
          </p:nvSpPr>
          <p:spPr bwMode="auto">
            <a:xfrm>
              <a:off x="2955" y="8924"/>
              <a:ext cx="1060" cy="1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400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50" name="TextBox 102"/>
            <p:cNvSpPr txBox="1">
              <a:spLocks noChangeArrowheads="1"/>
            </p:cNvSpPr>
            <p:nvPr/>
          </p:nvSpPr>
          <p:spPr bwMode="auto">
            <a:xfrm>
              <a:off x="2135" y="7746"/>
              <a:ext cx="853" cy="1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4000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92842" y="5142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二、气体向真空的扩散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9" grpId="0"/>
      <p:bldP spid="3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5347912" y="1146129"/>
            <a:ext cx="1843405" cy="970737"/>
            <a:chOff x="2135" y="7701"/>
            <a:chExt cx="3090" cy="2333"/>
          </a:xfrm>
        </p:grpSpPr>
        <p:grpSp>
          <p:nvGrpSpPr>
            <p:cNvPr id="15362" name="组合 54"/>
            <p:cNvGrpSpPr/>
            <p:nvPr/>
          </p:nvGrpSpPr>
          <p:grpSpPr bwMode="auto">
            <a:xfrm>
              <a:off x="2210" y="7701"/>
              <a:ext cx="3015" cy="2110"/>
              <a:chOff x="3143240" y="3143248"/>
              <a:chExt cx="1285884" cy="642942"/>
            </a:xfrm>
          </p:grpSpPr>
          <p:sp>
            <p:nvSpPr>
              <p:cNvPr id="15363" name="矩形 20"/>
              <p:cNvSpPr>
                <a:spLocks noChangeArrowheads="1"/>
              </p:cNvSpPr>
              <p:nvPr/>
            </p:nvSpPr>
            <p:spPr bwMode="auto">
              <a:xfrm>
                <a:off x="3143240" y="3143248"/>
                <a:ext cx="1285884" cy="642942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5364" name="直接连接符 21"/>
              <p:cNvCxnSpPr>
                <a:cxnSpLocks noChangeShapeType="1"/>
                <a:stCxn id="15363" idx="0"/>
              </p:cNvCxnSpPr>
              <p:nvPr/>
            </p:nvCxnSpPr>
            <p:spPr bwMode="auto">
              <a:xfrm rot="16200000" flipH="1">
                <a:off x="3465505" y="3463925"/>
                <a:ext cx="642942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" name="TextBox 4"/>
            <p:cNvSpPr txBox="1">
              <a:spLocks noChangeArrowheads="1"/>
            </p:cNvSpPr>
            <p:nvPr/>
          </p:nvSpPr>
          <p:spPr bwMode="auto">
            <a:xfrm>
              <a:off x="2955" y="7751"/>
              <a:ext cx="1265" cy="1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2400" b="0" kern="0" dirty="0">
                  <a:solidFill>
                    <a:srgbClr val="3333CC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48" name="TextBox 100"/>
            <p:cNvSpPr txBox="1">
              <a:spLocks noChangeArrowheads="1"/>
            </p:cNvSpPr>
            <p:nvPr/>
          </p:nvSpPr>
          <p:spPr bwMode="auto">
            <a:xfrm>
              <a:off x="2163" y="8909"/>
              <a:ext cx="1062" cy="1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49" name="TextBox 101"/>
            <p:cNvSpPr txBox="1">
              <a:spLocks noChangeArrowheads="1"/>
            </p:cNvSpPr>
            <p:nvPr/>
          </p:nvSpPr>
          <p:spPr bwMode="auto">
            <a:xfrm>
              <a:off x="2955" y="8924"/>
              <a:ext cx="1060" cy="1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2400" b="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50" name="TextBox 102"/>
            <p:cNvSpPr txBox="1">
              <a:spLocks noChangeArrowheads="1"/>
            </p:cNvSpPr>
            <p:nvPr/>
          </p:nvSpPr>
          <p:spPr bwMode="auto">
            <a:xfrm>
              <a:off x="2135" y="7746"/>
              <a:ext cx="853" cy="1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2400" b="0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6294430" y="2060203"/>
            <a:ext cx="4189421" cy="1349748"/>
            <a:chOff x="7087" y="2127"/>
            <a:chExt cx="7024" cy="3242"/>
          </a:xfrm>
        </p:grpSpPr>
        <p:cxnSp>
          <p:nvCxnSpPr>
            <p:cNvPr id="15370" name="直接箭头连接符 7"/>
            <p:cNvCxnSpPr>
              <a:cxnSpLocks noChangeShapeType="1"/>
              <a:stCxn id="15363" idx="0"/>
            </p:cNvCxnSpPr>
            <p:nvPr/>
          </p:nvCxnSpPr>
          <p:spPr bwMode="auto">
            <a:xfrm>
              <a:off x="7087" y="2127"/>
              <a:ext cx="5298" cy="1148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371" name="组合 50"/>
            <p:cNvGrpSpPr/>
            <p:nvPr/>
          </p:nvGrpSpPr>
          <p:grpSpPr bwMode="auto">
            <a:xfrm>
              <a:off x="10877" y="3259"/>
              <a:ext cx="3234" cy="2110"/>
              <a:chOff x="10877" y="3259"/>
              <a:chExt cx="3234" cy="2110"/>
            </a:xfrm>
          </p:grpSpPr>
          <p:grpSp>
            <p:nvGrpSpPr>
              <p:cNvPr id="15372" name="组合 54"/>
              <p:cNvGrpSpPr/>
              <p:nvPr/>
            </p:nvGrpSpPr>
            <p:grpSpPr bwMode="auto">
              <a:xfrm>
                <a:off x="10877" y="3259"/>
                <a:ext cx="3015" cy="2110"/>
                <a:chOff x="3143240" y="3143248"/>
                <a:chExt cx="1285884" cy="642942"/>
              </a:xfrm>
            </p:grpSpPr>
            <p:sp>
              <p:nvSpPr>
                <p:cNvPr id="15373" name="矩形 20"/>
                <p:cNvSpPr>
                  <a:spLocks noChangeArrowheads="1"/>
                </p:cNvSpPr>
                <p:nvPr/>
              </p:nvSpPr>
              <p:spPr bwMode="auto">
                <a:xfrm>
                  <a:off x="3143240" y="3143248"/>
                  <a:ext cx="1285884" cy="642942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600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5374" name="直接连接符 21"/>
                <p:cNvCxnSpPr>
                  <a:cxnSpLocks noChangeShapeType="1"/>
                  <a:stCxn id="15373" idx="0"/>
                </p:cNvCxnSpPr>
                <p:nvPr/>
              </p:nvCxnSpPr>
              <p:spPr bwMode="auto">
                <a:xfrm rot="16200000" flipH="1">
                  <a:off x="3465505" y="3463925"/>
                  <a:ext cx="642942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6" name="TextBox 102"/>
              <p:cNvSpPr txBox="1">
                <a:spLocks noChangeArrowheads="1"/>
              </p:cNvSpPr>
              <p:nvPr/>
            </p:nvSpPr>
            <p:spPr bwMode="auto">
              <a:xfrm>
                <a:off x="12651" y="4257"/>
                <a:ext cx="853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1" name="TextBox 101"/>
              <p:cNvSpPr txBox="1">
                <a:spLocks noChangeArrowheads="1"/>
              </p:cNvSpPr>
              <p:nvPr/>
            </p:nvSpPr>
            <p:spPr bwMode="auto">
              <a:xfrm>
                <a:off x="13051" y="3259"/>
                <a:ext cx="1060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2" name="TextBox 100"/>
              <p:cNvSpPr txBox="1">
                <a:spLocks noChangeArrowheads="1"/>
              </p:cNvSpPr>
              <p:nvPr/>
            </p:nvSpPr>
            <p:spPr bwMode="auto">
              <a:xfrm>
                <a:off x="10878" y="3259"/>
                <a:ext cx="1063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3" name="TextBox 4"/>
              <p:cNvSpPr txBox="1">
                <a:spLocks noChangeArrowheads="1"/>
              </p:cNvSpPr>
              <p:nvPr/>
            </p:nvSpPr>
            <p:spPr bwMode="auto">
              <a:xfrm>
                <a:off x="12386" y="3259"/>
                <a:ext cx="1265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 bwMode="auto">
          <a:xfrm>
            <a:off x="2105746" y="2059882"/>
            <a:ext cx="4003589" cy="1396162"/>
            <a:chOff x="510" y="2127"/>
            <a:chExt cx="6710" cy="3355"/>
          </a:xfrm>
        </p:grpSpPr>
        <p:cxnSp>
          <p:nvCxnSpPr>
            <p:cNvPr id="15380" name="直接箭头连接符 6"/>
            <p:cNvCxnSpPr>
              <a:cxnSpLocks noChangeShapeType="1"/>
              <a:stCxn id="15373" idx="0"/>
              <a:endCxn id="15383" idx="0"/>
            </p:cNvCxnSpPr>
            <p:nvPr/>
          </p:nvCxnSpPr>
          <p:spPr bwMode="auto">
            <a:xfrm flipH="1">
              <a:off x="2017" y="2127"/>
              <a:ext cx="5203" cy="1132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381" name="组合 43"/>
            <p:cNvGrpSpPr/>
            <p:nvPr/>
          </p:nvGrpSpPr>
          <p:grpSpPr bwMode="auto">
            <a:xfrm>
              <a:off x="510" y="3259"/>
              <a:ext cx="3015" cy="2223"/>
              <a:chOff x="510" y="3259"/>
              <a:chExt cx="3015" cy="2223"/>
            </a:xfrm>
          </p:grpSpPr>
          <p:grpSp>
            <p:nvGrpSpPr>
              <p:cNvPr id="15382" name="组合 54"/>
              <p:cNvGrpSpPr/>
              <p:nvPr/>
            </p:nvGrpSpPr>
            <p:grpSpPr bwMode="auto">
              <a:xfrm>
                <a:off x="510" y="3259"/>
                <a:ext cx="3015" cy="2110"/>
                <a:chOff x="3143240" y="3143248"/>
                <a:chExt cx="1285884" cy="642942"/>
              </a:xfrm>
            </p:grpSpPr>
            <p:sp>
              <p:nvSpPr>
                <p:cNvPr id="15383" name="矩形 20"/>
                <p:cNvSpPr>
                  <a:spLocks noChangeArrowheads="1"/>
                </p:cNvSpPr>
                <p:nvPr/>
              </p:nvSpPr>
              <p:spPr bwMode="auto">
                <a:xfrm>
                  <a:off x="3143240" y="3143248"/>
                  <a:ext cx="1285884" cy="642942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600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5384" name="直接连接符 21"/>
                <p:cNvCxnSpPr>
                  <a:cxnSpLocks noChangeShapeType="1"/>
                  <a:stCxn id="15383" idx="0"/>
                  <a:endCxn id="15383" idx="0"/>
                </p:cNvCxnSpPr>
                <p:nvPr/>
              </p:nvCxnSpPr>
              <p:spPr bwMode="auto">
                <a:xfrm rot="16200000" flipH="1">
                  <a:off x="3465505" y="3463925"/>
                  <a:ext cx="642942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" name="TextBox 102"/>
              <p:cNvSpPr txBox="1">
                <a:spLocks noChangeArrowheads="1"/>
              </p:cNvSpPr>
              <p:nvPr/>
            </p:nvSpPr>
            <p:spPr bwMode="auto">
              <a:xfrm>
                <a:off x="510" y="3260"/>
                <a:ext cx="852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9" name="TextBox 100"/>
              <p:cNvSpPr txBox="1">
                <a:spLocks noChangeArrowheads="1"/>
              </p:cNvSpPr>
              <p:nvPr/>
            </p:nvSpPr>
            <p:spPr bwMode="auto">
              <a:xfrm>
                <a:off x="510" y="4373"/>
                <a:ext cx="1062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0" name="TextBox 4"/>
              <p:cNvSpPr txBox="1">
                <a:spLocks noChangeArrowheads="1"/>
              </p:cNvSpPr>
              <p:nvPr/>
            </p:nvSpPr>
            <p:spPr bwMode="auto">
              <a:xfrm>
                <a:off x="2260" y="3260"/>
                <a:ext cx="1265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4" name="TextBox 101"/>
              <p:cNvSpPr txBox="1">
                <a:spLocks noChangeArrowheads="1"/>
              </p:cNvSpPr>
              <p:nvPr/>
            </p:nvSpPr>
            <p:spPr bwMode="auto">
              <a:xfrm>
                <a:off x="2017" y="4373"/>
                <a:ext cx="1060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 bwMode="auto">
          <a:xfrm>
            <a:off x="4141506" y="2052916"/>
            <a:ext cx="1967193" cy="1357033"/>
            <a:chOff x="3922" y="2111"/>
            <a:chExt cx="3298" cy="3258"/>
          </a:xfrm>
        </p:grpSpPr>
        <p:cxnSp>
          <p:nvCxnSpPr>
            <p:cNvPr id="15390" name="直接箭头连接符 8"/>
            <p:cNvCxnSpPr>
              <a:cxnSpLocks noChangeShapeType="1"/>
              <a:stCxn id="15383" idx="0"/>
              <a:endCxn id="15393" idx="0"/>
            </p:cNvCxnSpPr>
            <p:nvPr/>
          </p:nvCxnSpPr>
          <p:spPr bwMode="auto">
            <a:xfrm flipH="1">
              <a:off x="5430" y="2111"/>
              <a:ext cx="1770" cy="1148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391" name="组合 44"/>
            <p:cNvGrpSpPr/>
            <p:nvPr/>
          </p:nvGrpSpPr>
          <p:grpSpPr bwMode="auto">
            <a:xfrm>
              <a:off x="3922" y="3258"/>
              <a:ext cx="3298" cy="2111"/>
              <a:chOff x="3922" y="3258"/>
              <a:chExt cx="3298" cy="2111"/>
            </a:xfrm>
          </p:grpSpPr>
          <p:grpSp>
            <p:nvGrpSpPr>
              <p:cNvPr id="15392" name="组合 54"/>
              <p:cNvGrpSpPr/>
              <p:nvPr/>
            </p:nvGrpSpPr>
            <p:grpSpPr bwMode="auto">
              <a:xfrm>
                <a:off x="3922" y="3259"/>
                <a:ext cx="3015" cy="2110"/>
                <a:chOff x="3143240" y="3143248"/>
                <a:chExt cx="1285884" cy="642942"/>
              </a:xfrm>
            </p:grpSpPr>
            <p:sp>
              <p:nvSpPr>
                <p:cNvPr id="15393" name="矩形 20"/>
                <p:cNvSpPr>
                  <a:spLocks noChangeArrowheads="1"/>
                </p:cNvSpPr>
                <p:nvPr/>
              </p:nvSpPr>
              <p:spPr bwMode="auto">
                <a:xfrm>
                  <a:off x="3143240" y="3143248"/>
                  <a:ext cx="1285884" cy="642942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600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5394" name="直接连接符 21"/>
                <p:cNvCxnSpPr>
                  <a:cxnSpLocks noChangeShapeType="1"/>
                  <a:stCxn id="15393" idx="0"/>
                  <a:endCxn id="15393" idx="0"/>
                </p:cNvCxnSpPr>
                <p:nvPr/>
              </p:nvCxnSpPr>
              <p:spPr bwMode="auto">
                <a:xfrm rot="16200000" flipH="1">
                  <a:off x="3465505" y="3463925"/>
                  <a:ext cx="642942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8" name="TextBox 102"/>
              <p:cNvSpPr txBox="1">
                <a:spLocks noChangeArrowheads="1"/>
              </p:cNvSpPr>
              <p:nvPr/>
            </p:nvSpPr>
            <p:spPr bwMode="auto">
              <a:xfrm>
                <a:off x="4577" y="3258"/>
                <a:ext cx="853" cy="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1" name="TextBox 101"/>
              <p:cNvSpPr txBox="1">
                <a:spLocks noChangeArrowheads="1"/>
              </p:cNvSpPr>
              <p:nvPr/>
            </p:nvSpPr>
            <p:spPr bwMode="auto">
              <a:xfrm>
                <a:off x="6160" y="4255"/>
                <a:ext cx="1060" cy="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2" name="TextBox 100"/>
              <p:cNvSpPr txBox="1">
                <a:spLocks noChangeArrowheads="1"/>
              </p:cNvSpPr>
              <p:nvPr/>
            </p:nvSpPr>
            <p:spPr bwMode="auto">
              <a:xfrm>
                <a:off x="5420" y="3258"/>
                <a:ext cx="1063" cy="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7" name="TextBox 4"/>
              <p:cNvSpPr txBox="1">
                <a:spLocks noChangeArrowheads="1"/>
              </p:cNvSpPr>
              <p:nvPr/>
            </p:nvSpPr>
            <p:spPr bwMode="auto">
              <a:xfrm>
                <a:off x="3922" y="4255"/>
                <a:ext cx="1265" cy="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 bwMode="auto">
          <a:xfrm>
            <a:off x="6156567" y="2052585"/>
            <a:ext cx="2049222" cy="1402615"/>
            <a:chOff x="7087" y="2111"/>
            <a:chExt cx="3436" cy="3369"/>
          </a:xfrm>
        </p:grpSpPr>
        <p:cxnSp>
          <p:nvCxnSpPr>
            <p:cNvPr id="15400" name="直接箭头连接符 9"/>
            <p:cNvCxnSpPr>
              <a:cxnSpLocks noChangeShapeType="1"/>
              <a:stCxn id="15393" idx="0"/>
              <a:endCxn id="15403" idx="0"/>
            </p:cNvCxnSpPr>
            <p:nvPr/>
          </p:nvCxnSpPr>
          <p:spPr bwMode="auto">
            <a:xfrm>
              <a:off x="7087" y="2111"/>
              <a:ext cx="1735" cy="1148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401" name="组合 45"/>
            <p:cNvGrpSpPr/>
            <p:nvPr/>
          </p:nvGrpSpPr>
          <p:grpSpPr bwMode="auto">
            <a:xfrm>
              <a:off x="7315" y="3258"/>
              <a:ext cx="3208" cy="2222"/>
              <a:chOff x="7315" y="3258"/>
              <a:chExt cx="3208" cy="2222"/>
            </a:xfrm>
          </p:grpSpPr>
          <p:grpSp>
            <p:nvGrpSpPr>
              <p:cNvPr id="15402" name="组合 54"/>
              <p:cNvGrpSpPr/>
              <p:nvPr/>
            </p:nvGrpSpPr>
            <p:grpSpPr bwMode="auto">
              <a:xfrm>
                <a:off x="7315" y="3259"/>
                <a:ext cx="3015" cy="2110"/>
                <a:chOff x="3143240" y="3143248"/>
                <a:chExt cx="1285884" cy="642942"/>
              </a:xfrm>
            </p:grpSpPr>
            <p:sp>
              <p:nvSpPr>
                <p:cNvPr id="15403" name="矩形 20"/>
                <p:cNvSpPr>
                  <a:spLocks noChangeArrowheads="1"/>
                </p:cNvSpPr>
                <p:nvPr/>
              </p:nvSpPr>
              <p:spPr bwMode="auto">
                <a:xfrm>
                  <a:off x="3143240" y="3143248"/>
                  <a:ext cx="1285884" cy="642942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600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5404" name="直接连接符 21"/>
                <p:cNvCxnSpPr>
                  <a:cxnSpLocks noChangeShapeType="1"/>
                  <a:stCxn id="15403" idx="0"/>
                  <a:endCxn id="15403" idx="0"/>
                </p:cNvCxnSpPr>
                <p:nvPr/>
              </p:nvCxnSpPr>
              <p:spPr bwMode="auto">
                <a:xfrm rot="16200000" flipH="1">
                  <a:off x="3465505" y="3463925"/>
                  <a:ext cx="642942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" name="TextBox 102"/>
              <p:cNvSpPr txBox="1">
                <a:spLocks noChangeArrowheads="1"/>
              </p:cNvSpPr>
              <p:nvPr/>
            </p:nvSpPr>
            <p:spPr bwMode="auto">
              <a:xfrm>
                <a:off x="7610" y="3756"/>
                <a:ext cx="853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5" name="TextBox 100"/>
              <p:cNvSpPr txBox="1">
                <a:spLocks noChangeArrowheads="1"/>
              </p:cNvSpPr>
              <p:nvPr/>
            </p:nvSpPr>
            <p:spPr bwMode="auto">
              <a:xfrm>
                <a:off x="8825" y="3258"/>
                <a:ext cx="1063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0" name="TextBox 4"/>
              <p:cNvSpPr txBox="1">
                <a:spLocks noChangeArrowheads="1"/>
              </p:cNvSpPr>
              <p:nvPr/>
            </p:nvSpPr>
            <p:spPr bwMode="auto">
              <a:xfrm>
                <a:off x="8823" y="4371"/>
                <a:ext cx="1263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8" name="TextBox 101"/>
              <p:cNvSpPr txBox="1">
                <a:spLocks noChangeArrowheads="1"/>
              </p:cNvSpPr>
              <p:nvPr/>
            </p:nvSpPr>
            <p:spPr bwMode="auto">
              <a:xfrm>
                <a:off x="9463" y="3756"/>
                <a:ext cx="1060" cy="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400" b="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</p:grpSp>
      </p:grp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02732" y="1685684"/>
            <a:ext cx="607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解散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2106364" y="3528156"/>
            <a:ext cx="1796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微观态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352678" y="3526568"/>
            <a:ext cx="10858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微观态</a:t>
            </a: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6468814" y="3526568"/>
            <a:ext cx="1104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微观态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8726239" y="3526568"/>
            <a:ext cx="1327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微观态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5414" name="文本框 61"/>
          <p:cNvSpPr txBox="1">
            <a:spLocks noChangeArrowheads="1"/>
          </p:cNvSpPr>
          <p:nvPr/>
        </p:nvSpPr>
        <p:spPr bwMode="auto">
          <a:xfrm>
            <a:off x="3260817" y="5444439"/>
            <a:ext cx="1249131" cy="400110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grpSp>
        <p:nvGrpSpPr>
          <p:cNvPr id="69" name="组合 68"/>
          <p:cNvGrpSpPr/>
          <p:nvPr/>
        </p:nvGrpSpPr>
        <p:grpSpPr bwMode="auto">
          <a:xfrm>
            <a:off x="2505737" y="4018406"/>
            <a:ext cx="2389961" cy="855014"/>
            <a:chOff x="1820" y="5991"/>
            <a:chExt cx="4004" cy="2054"/>
          </a:xfrm>
        </p:grpSpPr>
        <p:cxnSp>
          <p:nvCxnSpPr>
            <p:cNvPr id="15416" name="直接箭头连接符 59"/>
            <p:cNvCxnSpPr>
              <a:cxnSpLocks noChangeShapeType="1"/>
              <a:stCxn id="15403" idx="0"/>
              <a:endCxn id="15403" idx="0"/>
            </p:cNvCxnSpPr>
            <p:nvPr/>
          </p:nvCxnSpPr>
          <p:spPr bwMode="auto">
            <a:xfrm>
              <a:off x="1954" y="6091"/>
              <a:ext cx="1504" cy="1010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7" name="直接箭头连接符 60"/>
            <p:cNvCxnSpPr>
              <a:cxnSpLocks noChangeShapeType="1"/>
              <a:stCxn id="15403" idx="0"/>
              <a:endCxn id="15403" idx="0"/>
            </p:cNvCxnSpPr>
            <p:nvPr/>
          </p:nvCxnSpPr>
          <p:spPr bwMode="auto">
            <a:xfrm flipH="1">
              <a:off x="3798" y="5991"/>
              <a:ext cx="1727" cy="1110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18" name="文本框 1"/>
            <p:cNvSpPr txBox="1">
              <a:spLocks noChangeArrowheads="1"/>
            </p:cNvSpPr>
            <p:nvPr/>
          </p:nvSpPr>
          <p:spPr bwMode="auto">
            <a:xfrm>
              <a:off x="1820" y="7232"/>
              <a:ext cx="4004" cy="813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左二右二分子密度一样</a:t>
              </a:r>
            </a:p>
          </p:txBody>
        </p:sp>
      </p:grpSp>
      <p:sp>
        <p:nvSpPr>
          <p:cNvPr id="15419" name="下箭头 8"/>
          <p:cNvSpPr>
            <a:spLocks noChangeArrowheads="1"/>
          </p:cNvSpPr>
          <p:nvPr/>
        </p:nvSpPr>
        <p:spPr bwMode="auto">
          <a:xfrm>
            <a:off x="3570963" y="5088920"/>
            <a:ext cx="259508" cy="324862"/>
          </a:xfrm>
          <a:prstGeom prst="downArrow">
            <a:avLst>
              <a:gd name="adj1" fmla="val 50000"/>
              <a:gd name="adj2" fmla="val 50075"/>
            </a:avLst>
          </a:prstGeom>
          <a:solidFill>
            <a:srgbClr val="FF0000"/>
          </a:solidFill>
          <a:ln w="41275">
            <a:solidFill>
              <a:srgbClr val="0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endParaRPr lang="zh-CN" altLang="en-US" sz="11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5420" name="直接箭头连接符 63"/>
          <p:cNvCxnSpPr>
            <a:cxnSpLocks noChangeShapeType="1"/>
            <a:stCxn id="15403" idx="0"/>
            <a:endCxn id="15403" idx="0"/>
          </p:cNvCxnSpPr>
          <p:nvPr/>
        </p:nvCxnSpPr>
        <p:spPr bwMode="auto">
          <a:xfrm>
            <a:off x="7269164" y="3851275"/>
            <a:ext cx="954087" cy="641350"/>
          </a:xfrm>
          <a:prstGeom prst="straightConnector1">
            <a:avLst/>
          </a:prstGeom>
          <a:noFill/>
          <a:ln w="28575">
            <a:solidFill>
              <a:srgbClr val="E21F2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21" name="直接箭头连接符 64"/>
          <p:cNvCxnSpPr>
            <a:cxnSpLocks noChangeShapeType="1"/>
            <a:stCxn id="15403" idx="0"/>
            <a:endCxn id="15403" idx="0"/>
          </p:cNvCxnSpPr>
          <p:nvPr/>
        </p:nvCxnSpPr>
        <p:spPr bwMode="auto">
          <a:xfrm flipH="1">
            <a:off x="8439151" y="3787775"/>
            <a:ext cx="1096963" cy="704850"/>
          </a:xfrm>
          <a:prstGeom prst="straightConnector1">
            <a:avLst/>
          </a:prstGeom>
          <a:noFill/>
          <a:ln w="28575">
            <a:solidFill>
              <a:srgbClr val="E21F2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22" name="文本框 65"/>
          <p:cNvSpPr txBox="1">
            <a:spLocks noChangeArrowheads="1"/>
          </p:cNvSpPr>
          <p:nvPr/>
        </p:nvSpPr>
        <p:spPr bwMode="auto">
          <a:xfrm>
            <a:off x="7973881" y="5570528"/>
            <a:ext cx="1162142" cy="400110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423" name="文本框 1"/>
          <p:cNvSpPr txBox="1">
            <a:spLocks noChangeArrowheads="1"/>
          </p:cNvSpPr>
          <p:nvPr/>
        </p:nvSpPr>
        <p:spPr bwMode="auto">
          <a:xfrm>
            <a:off x="7224408" y="4701172"/>
            <a:ext cx="2537282" cy="338554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左一右三分子密度异样</a:t>
            </a:r>
          </a:p>
        </p:txBody>
      </p:sp>
      <p:sp>
        <p:nvSpPr>
          <p:cNvPr id="15424" name="下箭头 8"/>
          <p:cNvSpPr>
            <a:spLocks noChangeArrowheads="1"/>
          </p:cNvSpPr>
          <p:nvPr/>
        </p:nvSpPr>
        <p:spPr bwMode="auto">
          <a:xfrm>
            <a:off x="8363295" y="5220536"/>
            <a:ext cx="259508" cy="324862"/>
          </a:xfrm>
          <a:prstGeom prst="downArrow">
            <a:avLst>
              <a:gd name="adj1" fmla="val 50000"/>
              <a:gd name="adj2" fmla="val 50075"/>
            </a:avLst>
          </a:prstGeom>
          <a:solidFill>
            <a:srgbClr val="FF0000"/>
          </a:solidFill>
          <a:ln w="41275">
            <a:solidFill>
              <a:srgbClr val="0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endParaRPr lang="zh-CN" altLang="en-US" sz="11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92842" y="5142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二、气体向真空的扩散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6" grpId="0"/>
      <p:bldP spid="57" grpId="0"/>
      <p:bldP spid="58" grpId="0"/>
      <p:bldP spid="59" grpId="0"/>
      <p:bldP spid="15414" grpId="0" animBg="1"/>
      <p:bldP spid="15419" grpId="0" animBg="1"/>
      <p:bldP spid="15422" grpId="0" animBg="1"/>
      <p:bldP spid="15423" grpId="0" animBg="1"/>
      <p:bldP spid="154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2"/>
          <p:cNvSpPr>
            <a:spLocks noChangeArrowheads="1"/>
          </p:cNvSpPr>
          <p:nvPr/>
        </p:nvSpPr>
        <p:spPr bwMode="auto">
          <a:xfrm>
            <a:off x="786754" y="1107643"/>
            <a:ext cx="10545718" cy="1930400"/>
          </a:xfrm>
          <a:prstGeom prst="rect">
            <a:avLst/>
          </a:prstGeom>
          <a:noFill/>
          <a:ln w="25400">
            <a:noFill/>
            <a:round/>
          </a:ln>
        </p:spPr>
        <p:txBody>
          <a:bodyPr anchor="ctr"/>
          <a:lstStyle/>
          <a:p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个分子来说，“左右各有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个分子”的微观状态有多少个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左室有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个分子，右室有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个分子”的微观状态有多少个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  <a:p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可以画周图把几种情表示出来，然后进行就计，如果数学课中学过了、“排列与组合，计算会简单些。</a:t>
            </a:r>
            <a:endParaRPr lang="zh-CN" altLang="zh-CN" sz="2000" b="1" kern="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828800" y="3351649"/>
            <a:ext cx="877298" cy="403196"/>
            <a:chOff x="1768" y="4994"/>
            <a:chExt cx="1578" cy="725"/>
          </a:xfrm>
        </p:grpSpPr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1768" y="4994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1" name="Oval 6"/>
            <p:cNvSpPr>
              <a:spLocks noChangeArrowheads="1"/>
            </p:cNvSpPr>
            <p:nvPr/>
          </p:nvSpPr>
          <p:spPr bwMode="auto">
            <a:xfrm>
              <a:off x="1993" y="5512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2" name="Oval 7"/>
            <p:cNvSpPr>
              <a:spLocks noChangeArrowheads="1"/>
            </p:cNvSpPr>
            <p:nvPr/>
          </p:nvSpPr>
          <p:spPr bwMode="auto">
            <a:xfrm>
              <a:off x="2219" y="5512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3" name="Oval 8"/>
            <p:cNvSpPr>
              <a:spLocks noChangeArrowheads="1"/>
            </p:cNvSpPr>
            <p:nvPr/>
          </p:nvSpPr>
          <p:spPr bwMode="auto">
            <a:xfrm>
              <a:off x="2219" y="5201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4" name="Oval 9"/>
            <p:cNvSpPr>
              <a:spLocks noChangeArrowheads="1"/>
            </p:cNvSpPr>
            <p:nvPr/>
          </p:nvSpPr>
          <p:spPr bwMode="auto">
            <a:xfrm>
              <a:off x="1993" y="5200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5" name="Rectangle 10"/>
            <p:cNvSpPr>
              <a:spLocks noChangeArrowheads="1"/>
            </p:cNvSpPr>
            <p:nvPr/>
          </p:nvSpPr>
          <p:spPr bwMode="auto">
            <a:xfrm>
              <a:off x="2557" y="4994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1811849" y="3867856"/>
            <a:ext cx="877298" cy="403196"/>
            <a:chOff x="1768" y="6001"/>
            <a:chExt cx="1577" cy="724"/>
          </a:xfrm>
        </p:grpSpPr>
        <p:sp>
          <p:nvSpPr>
            <p:cNvPr id="16397" name="Rectangle 11"/>
            <p:cNvSpPr>
              <a:spLocks noChangeArrowheads="1"/>
            </p:cNvSpPr>
            <p:nvPr/>
          </p:nvSpPr>
          <p:spPr bwMode="auto">
            <a:xfrm>
              <a:off x="1768" y="6001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8" name="Oval 12"/>
            <p:cNvSpPr>
              <a:spLocks noChangeArrowheads="1"/>
            </p:cNvSpPr>
            <p:nvPr/>
          </p:nvSpPr>
          <p:spPr bwMode="auto">
            <a:xfrm>
              <a:off x="1993" y="6416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9" name="Oval 13"/>
            <p:cNvSpPr>
              <a:spLocks noChangeArrowheads="1"/>
            </p:cNvSpPr>
            <p:nvPr/>
          </p:nvSpPr>
          <p:spPr bwMode="auto">
            <a:xfrm>
              <a:off x="2219" y="6416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0" name="Oval 14"/>
            <p:cNvSpPr>
              <a:spLocks noChangeArrowheads="1"/>
            </p:cNvSpPr>
            <p:nvPr/>
          </p:nvSpPr>
          <p:spPr bwMode="auto">
            <a:xfrm>
              <a:off x="2106" y="6105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1" name="Rectangle 15"/>
            <p:cNvSpPr>
              <a:spLocks noChangeArrowheads="1"/>
            </p:cNvSpPr>
            <p:nvPr/>
          </p:nvSpPr>
          <p:spPr bwMode="auto">
            <a:xfrm>
              <a:off x="2557" y="6001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2" name="Oval 16"/>
            <p:cNvSpPr>
              <a:spLocks noChangeArrowheads="1"/>
            </p:cNvSpPr>
            <p:nvPr/>
          </p:nvSpPr>
          <p:spPr bwMode="auto">
            <a:xfrm>
              <a:off x="2895" y="6312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1820082" y="4652606"/>
            <a:ext cx="877298" cy="401805"/>
            <a:chOff x="1768" y="7452"/>
            <a:chExt cx="1577" cy="724"/>
          </a:xfrm>
        </p:grpSpPr>
        <p:sp>
          <p:nvSpPr>
            <p:cNvPr id="16404" name="Rectangle 17"/>
            <p:cNvSpPr>
              <a:spLocks noChangeArrowheads="1"/>
            </p:cNvSpPr>
            <p:nvPr/>
          </p:nvSpPr>
          <p:spPr bwMode="auto">
            <a:xfrm>
              <a:off x="1768" y="7452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5" name="Oval 18"/>
            <p:cNvSpPr>
              <a:spLocks noChangeArrowheads="1"/>
            </p:cNvSpPr>
            <p:nvPr/>
          </p:nvSpPr>
          <p:spPr bwMode="auto">
            <a:xfrm>
              <a:off x="2106" y="7969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6" name="Oval 19"/>
            <p:cNvSpPr>
              <a:spLocks noChangeArrowheads="1"/>
            </p:cNvSpPr>
            <p:nvPr/>
          </p:nvSpPr>
          <p:spPr bwMode="auto">
            <a:xfrm>
              <a:off x="2106" y="7555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7" name="Rectangle 20"/>
            <p:cNvSpPr>
              <a:spLocks noChangeArrowheads="1"/>
            </p:cNvSpPr>
            <p:nvPr/>
          </p:nvSpPr>
          <p:spPr bwMode="auto">
            <a:xfrm>
              <a:off x="2557" y="7452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8" name="Oval 21"/>
            <p:cNvSpPr>
              <a:spLocks noChangeArrowheads="1"/>
            </p:cNvSpPr>
            <p:nvPr/>
          </p:nvSpPr>
          <p:spPr bwMode="auto">
            <a:xfrm>
              <a:off x="2895" y="7555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9" name="Oval 22"/>
            <p:cNvSpPr>
              <a:spLocks noChangeArrowheads="1"/>
            </p:cNvSpPr>
            <p:nvPr/>
          </p:nvSpPr>
          <p:spPr bwMode="auto">
            <a:xfrm>
              <a:off x="2895" y="7969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 bwMode="auto">
          <a:xfrm>
            <a:off x="1811849" y="5501756"/>
            <a:ext cx="877298" cy="403196"/>
            <a:chOff x="1768" y="9005"/>
            <a:chExt cx="1577" cy="724"/>
          </a:xfrm>
        </p:grpSpPr>
        <p:sp>
          <p:nvSpPr>
            <p:cNvPr id="16411" name="Rectangle 23"/>
            <p:cNvSpPr>
              <a:spLocks noChangeArrowheads="1"/>
            </p:cNvSpPr>
            <p:nvPr/>
          </p:nvSpPr>
          <p:spPr bwMode="auto">
            <a:xfrm>
              <a:off x="1768" y="9005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2" name="Oval 24"/>
            <p:cNvSpPr>
              <a:spLocks noChangeArrowheads="1"/>
            </p:cNvSpPr>
            <p:nvPr/>
          </p:nvSpPr>
          <p:spPr bwMode="auto">
            <a:xfrm>
              <a:off x="2106" y="9316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3" name="Rectangle 25"/>
            <p:cNvSpPr>
              <a:spLocks noChangeArrowheads="1"/>
            </p:cNvSpPr>
            <p:nvPr/>
          </p:nvSpPr>
          <p:spPr bwMode="auto">
            <a:xfrm>
              <a:off x="2557" y="9005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4" name="Oval 26"/>
            <p:cNvSpPr>
              <a:spLocks noChangeArrowheads="1"/>
            </p:cNvSpPr>
            <p:nvPr/>
          </p:nvSpPr>
          <p:spPr bwMode="auto">
            <a:xfrm>
              <a:off x="2895" y="9109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5" name="Oval 27"/>
            <p:cNvSpPr>
              <a:spLocks noChangeArrowheads="1"/>
            </p:cNvSpPr>
            <p:nvPr/>
          </p:nvSpPr>
          <p:spPr bwMode="auto">
            <a:xfrm>
              <a:off x="3008" y="9419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6" name="Oval 28"/>
            <p:cNvSpPr>
              <a:spLocks noChangeArrowheads="1"/>
            </p:cNvSpPr>
            <p:nvPr/>
          </p:nvSpPr>
          <p:spPr bwMode="auto">
            <a:xfrm>
              <a:off x="2783" y="9419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 bwMode="auto">
          <a:xfrm>
            <a:off x="1859308" y="6049706"/>
            <a:ext cx="877298" cy="403196"/>
            <a:chOff x="1768" y="10013"/>
            <a:chExt cx="1577" cy="724"/>
          </a:xfrm>
        </p:grpSpPr>
        <p:sp>
          <p:nvSpPr>
            <p:cNvPr id="16418" name="Rectangle 29"/>
            <p:cNvSpPr>
              <a:spLocks noChangeArrowheads="1"/>
            </p:cNvSpPr>
            <p:nvPr/>
          </p:nvSpPr>
          <p:spPr bwMode="auto">
            <a:xfrm>
              <a:off x="1768" y="10013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9" name="Rectangle 30"/>
            <p:cNvSpPr>
              <a:spLocks noChangeArrowheads="1"/>
            </p:cNvSpPr>
            <p:nvPr/>
          </p:nvSpPr>
          <p:spPr bwMode="auto">
            <a:xfrm>
              <a:off x="2557" y="10013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0" name="Oval 31"/>
            <p:cNvSpPr>
              <a:spLocks noChangeArrowheads="1"/>
            </p:cNvSpPr>
            <p:nvPr/>
          </p:nvSpPr>
          <p:spPr bwMode="auto">
            <a:xfrm>
              <a:off x="3008" y="10116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1" name="Oval 32"/>
            <p:cNvSpPr>
              <a:spLocks noChangeArrowheads="1"/>
            </p:cNvSpPr>
            <p:nvPr/>
          </p:nvSpPr>
          <p:spPr bwMode="auto">
            <a:xfrm>
              <a:off x="3008" y="10427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2" name="Oval 33"/>
            <p:cNvSpPr>
              <a:spLocks noChangeArrowheads="1"/>
            </p:cNvSpPr>
            <p:nvPr/>
          </p:nvSpPr>
          <p:spPr bwMode="auto">
            <a:xfrm>
              <a:off x="2783" y="10427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3" name="Oval 34"/>
            <p:cNvSpPr>
              <a:spLocks noChangeArrowheads="1"/>
            </p:cNvSpPr>
            <p:nvPr/>
          </p:nvSpPr>
          <p:spPr bwMode="auto">
            <a:xfrm>
              <a:off x="2783" y="10116"/>
              <a:ext cx="113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495" name="Text Box 137"/>
          <p:cNvSpPr txBox="1">
            <a:spLocks noChangeArrowheads="1"/>
          </p:cNvSpPr>
          <p:nvPr/>
        </p:nvSpPr>
        <p:spPr bwMode="auto">
          <a:xfrm>
            <a:off x="733470" y="2850862"/>
            <a:ext cx="2566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分布（宏观态）</a:t>
            </a:r>
          </a:p>
        </p:txBody>
      </p:sp>
      <p:sp>
        <p:nvSpPr>
          <p:cNvPr id="15496" name="Text Box 138"/>
          <p:cNvSpPr txBox="1">
            <a:spLocks noChangeArrowheads="1"/>
          </p:cNvSpPr>
          <p:nvPr/>
        </p:nvSpPr>
        <p:spPr bwMode="auto">
          <a:xfrm>
            <a:off x="3425548" y="2883663"/>
            <a:ext cx="3694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详细分布（微观态）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366359" y="3345105"/>
            <a:ext cx="621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920827" y="3312530"/>
            <a:ext cx="1502947" cy="461895"/>
            <a:chOff x="3347" y="4925"/>
            <a:chExt cx="2705" cy="831"/>
          </a:xfrm>
        </p:grpSpPr>
        <p:grpSp>
          <p:nvGrpSpPr>
            <p:cNvPr id="16428" name="组合 5"/>
            <p:cNvGrpSpPr/>
            <p:nvPr/>
          </p:nvGrpSpPr>
          <p:grpSpPr bwMode="auto">
            <a:xfrm>
              <a:off x="3347" y="4993"/>
              <a:ext cx="2705" cy="725"/>
              <a:chOff x="3347" y="4994"/>
              <a:chExt cx="2705" cy="725"/>
            </a:xfrm>
          </p:grpSpPr>
          <p:grpSp>
            <p:nvGrpSpPr>
              <p:cNvPr id="16429" name="组合 2"/>
              <p:cNvGrpSpPr/>
              <p:nvPr/>
            </p:nvGrpSpPr>
            <p:grpSpPr bwMode="auto">
              <a:xfrm>
                <a:off x="4474" y="4994"/>
                <a:ext cx="1578" cy="725"/>
                <a:chOff x="4474" y="4994"/>
                <a:chExt cx="1578" cy="725"/>
              </a:xfrm>
            </p:grpSpPr>
            <p:sp>
              <p:nvSpPr>
                <p:cNvPr id="16430" name="Rectangle 35"/>
                <p:cNvSpPr>
                  <a:spLocks noChangeArrowheads="1"/>
                </p:cNvSpPr>
                <p:nvPr/>
              </p:nvSpPr>
              <p:spPr bwMode="auto">
                <a:xfrm>
                  <a:off x="4474" y="4994"/>
                  <a:ext cx="789" cy="725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31" name="Rectangle 36"/>
                <p:cNvSpPr>
                  <a:spLocks noChangeArrowheads="1"/>
                </p:cNvSpPr>
                <p:nvPr/>
              </p:nvSpPr>
              <p:spPr bwMode="auto">
                <a:xfrm>
                  <a:off x="5263" y="4994"/>
                  <a:ext cx="789" cy="725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32" name="Line 16"/>
              <p:cNvSpPr>
                <a:spLocks noChangeShapeType="1"/>
              </p:cNvSpPr>
              <p:nvPr/>
            </p:nvSpPr>
            <p:spPr bwMode="auto">
              <a:xfrm rot="5400000" flipV="1">
                <a:off x="3920" y="4729"/>
                <a:ext cx="1" cy="1149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TextBox 102"/>
            <p:cNvSpPr txBox="1">
              <a:spLocks noChangeArrowheads="1"/>
            </p:cNvSpPr>
            <p:nvPr/>
          </p:nvSpPr>
          <p:spPr bwMode="auto">
            <a:xfrm>
              <a:off x="4475" y="4925"/>
              <a:ext cx="788" cy="8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200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  <a:r>
                <a:rPr lang="en-US" altLang="zh-CN" sz="12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  <a:r>
                <a:rPr lang="en-US" altLang="zh-CN" sz="1200" kern="0" dirty="0">
                  <a:solidFill>
                    <a:srgbClr val="3333CC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  <a:r>
                <a:rPr lang="en-US" altLang="zh-CN" sz="120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2864248" y="3805659"/>
            <a:ext cx="1520188" cy="463763"/>
            <a:chOff x="3320" y="5916"/>
            <a:chExt cx="2732" cy="833"/>
          </a:xfrm>
        </p:grpSpPr>
        <p:grpSp>
          <p:nvGrpSpPr>
            <p:cNvPr id="16435" name="组合 8"/>
            <p:cNvGrpSpPr/>
            <p:nvPr/>
          </p:nvGrpSpPr>
          <p:grpSpPr bwMode="auto">
            <a:xfrm>
              <a:off x="4474" y="6001"/>
              <a:ext cx="1578" cy="725"/>
              <a:chOff x="4474" y="6001"/>
              <a:chExt cx="1578" cy="725"/>
            </a:xfrm>
          </p:grpSpPr>
          <p:sp>
            <p:nvSpPr>
              <p:cNvPr id="16436" name="Rectangle 41"/>
              <p:cNvSpPr>
                <a:spLocks noChangeArrowheads="1"/>
              </p:cNvSpPr>
              <p:nvPr/>
            </p:nvSpPr>
            <p:spPr bwMode="auto">
              <a:xfrm>
                <a:off x="4474" y="6001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37" name="Rectangle 42"/>
              <p:cNvSpPr>
                <a:spLocks noChangeArrowheads="1"/>
              </p:cNvSpPr>
              <p:nvPr/>
            </p:nvSpPr>
            <p:spPr bwMode="auto">
              <a:xfrm>
                <a:off x="5263" y="6001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38" name="Line 16"/>
            <p:cNvSpPr>
              <a:spLocks noChangeShapeType="1"/>
            </p:cNvSpPr>
            <p:nvPr/>
          </p:nvSpPr>
          <p:spPr bwMode="auto">
            <a:xfrm rot="5400000" flipV="1">
              <a:off x="3894" y="5833"/>
              <a:ext cx="1" cy="1149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02"/>
            <p:cNvSpPr txBox="1">
              <a:spLocks noChangeArrowheads="1"/>
            </p:cNvSpPr>
            <p:nvPr/>
          </p:nvSpPr>
          <p:spPr bwMode="auto">
            <a:xfrm>
              <a:off x="4448" y="5916"/>
              <a:ext cx="790" cy="8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200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  <a:r>
                <a:rPr lang="en-US" altLang="zh-CN" sz="12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  <a:r>
                <a:rPr lang="en-US" altLang="zh-CN" sz="1200" kern="0" dirty="0">
                  <a:solidFill>
                    <a:srgbClr val="3333CC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  <a:endParaRPr lang="en-US" altLang="zh-CN" sz="1200" kern="0" dirty="0">
                <a:solidFill>
                  <a:srgbClr val="00CC99">
                    <a:lumMod val="75000"/>
                  </a:srgb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85" y="6086"/>
              <a:ext cx="631" cy="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4551490" y="3825109"/>
            <a:ext cx="1121997" cy="461392"/>
            <a:chOff x="6066" y="5949"/>
            <a:chExt cx="2016" cy="831"/>
          </a:xfrm>
        </p:grpSpPr>
        <p:grpSp>
          <p:nvGrpSpPr>
            <p:cNvPr id="16442" name="组合 18"/>
            <p:cNvGrpSpPr/>
            <p:nvPr/>
          </p:nvGrpSpPr>
          <p:grpSpPr bwMode="auto">
            <a:xfrm>
              <a:off x="6503" y="5949"/>
              <a:ext cx="1579" cy="831"/>
              <a:chOff x="6503" y="5949"/>
              <a:chExt cx="1579" cy="831"/>
            </a:xfrm>
          </p:grpSpPr>
          <p:sp>
            <p:nvSpPr>
              <p:cNvPr id="16443" name="Rectangle 47"/>
              <p:cNvSpPr>
                <a:spLocks noChangeArrowheads="1"/>
              </p:cNvSpPr>
              <p:nvPr/>
            </p:nvSpPr>
            <p:spPr bwMode="auto">
              <a:xfrm>
                <a:off x="6504" y="6001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44" name="Rectangle 48"/>
              <p:cNvSpPr>
                <a:spLocks noChangeArrowheads="1"/>
              </p:cNvSpPr>
              <p:nvPr/>
            </p:nvSpPr>
            <p:spPr bwMode="auto">
              <a:xfrm>
                <a:off x="7293" y="6001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extBox 102"/>
              <p:cNvSpPr txBox="1">
                <a:spLocks noChangeArrowheads="1"/>
              </p:cNvSpPr>
              <p:nvPr/>
            </p:nvSpPr>
            <p:spPr bwMode="auto">
              <a:xfrm>
                <a:off x="6503" y="5949"/>
                <a:ext cx="789" cy="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20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2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  <a:r>
                  <a:rPr lang="en-US" altLang="zh-CN" sz="120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412" y="6074"/>
                <a:ext cx="631" cy="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</a:p>
            </p:txBody>
          </p:sp>
        </p:grpSp>
        <p:cxnSp>
          <p:nvCxnSpPr>
            <p:cNvPr id="16447" name="直接箭头连接符 19"/>
            <p:cNvCxnSpPr>
              <a:cxnSpLocks noChangeShapeType="1"/>
            </p:cNvCxnSpPr>
            <p:nvPr/>
          </p:nvCxnSpPr>
          <p:spPr bwMode="auto">
            <a:xfrm>
              <a:off x="6066" y="6420"/>
              <a:ext cx="454" cy="0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组合 31"/>
          <p:cNvGrpSpPr/>
          <p:nvPr/>
        </p:nvGrpSpPr>
        <p:grpSpPr bwMode="auto">
          <a:xfrm>
            <a:off x="5829220" y="3800066"/>
            <a:ext cx="1131729" cy="461894"/>
            <a:chOff x="8074" y="5905"/>
            <a:chExt cx="2037" cy="831"/>
          </a:xfrm>
        </p:grpSpPr>
        <p:sp>
          <p:nvSpPr>
            <p:cNvPr id="16449" name="Rectangle 53"/>
            <p:cNvSpPr>
              <a:spLocks noChangeArrowheads="1"/>
            </p:cNvSpPr>
            <p:nvPr/>
          </p:nvSpPr>
          <p:spPr bwMode="auto">
            <a:xfrm>
              <a:off x="8533" y="6001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12" name="Rectangle 54"/>
            <p:cNvSpPr/>
            <p:nvPr/>
          </p:nvSpPr>
          <p:spPr>
            <a:xfrm>
              <a:off x="9323" y="6000"/>
              <a:ext cx="788" cy="725"/>
            </a:xfrm>
            <a:prstGeom prst="rect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lang="en-US" altLang="zh-CN" b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</a:p>
          </p:txBody>
        </p:sp>
        <p:cxnSp>
          <p:nvCxnSpPr>
            <p:cNvPr id="16451" name="直接箭头连接符 24"/>
            <p:cNvCxnSpPr>
              <a:cxnSpLocks noChangeShapeType="1"/>
            </p:cNvCxnSpPr>
            <p:nvPr/>
          </p:nvCxnSpPr>
          <p:spPr bwMode="auto">
            <a:xfrm>
              <a:off x="8074" y="6394"/>
              <a:ext cx="454" cy="0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102"/>
            <p:cNvSpPr txBox="1">
              <a:spLocks noChangeArrowheads="1"/>
            </p:cNvSpPr>
            <p:nvPr/>
          </p:nvSpPr>
          <p:spPr bwMode="auto">
            <a:xfrm>
              <a:off x="8527" y="5905"/>
              <a:ext cx="791" cy="8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200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  <a:r>
                <a:rPr lang="en-US" altLang="zh-CN" sz="1200" kern="0" dirty="0">
                  <a:solidFill>
                    <a:srgbClr val="3333CC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  <a:r>
                <a:rPr lang="en-US" altLang="zh-CN" sz="120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7119661" y="3791838"/>
            <a:ext cx="1130338" cy="470444"/>
            <a:chOff x="10108" y="5890"/>
            <a:chExt cx="2033" cy="845"/>
          </a:xfrm>
        </p:grpSpPr>
        <p:sp>
          <p:nvSpPr>
            <p:cNvPr id="16454" name="Rectangle 59"/>
            <p:cNvSpPr>
              <a:spLocks noChangeArrowheads="1"/>
            </p:cNvSpPr>
            <p:nvPr/>
          </p:nvSpPr>
          <p:spPr bwMode="auto">
            <a:xfrm>
              <a:off x="10563" y="6001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5" name="Rectangle 60"/>
            <p:cNvSpPr>
              <a:spLocks noChangeArrowheads="1"/>
            </p:cNvSpPr>
            <p:nvPr/>
          </p:nvSpPr>
          <p:spPr bwMode="auto">
            <a:xfrm>
              <a:off x="11352" y="6001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456" name="直接箭头连接符 25"/>
            <p:cNvCxnSpPr>
              <a:cxnSpLocks noChangeShapeType="1"/>
            </p:cNvCxnSpPr>
            <p:nvPr/>
          </p:nvCxnSpPr>
          <p:spPr bwMode="auto">
            <a:xfrm>
              <a:off x="10108" y="6394"/>
              <a:ext cx="454" cy="0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102"/>
            <p:cNvSpPr txBox="1">
              <a:spLocks noChangeArrowheads="1"/>
            </p:cNvSpPr>
            <p:nvPr/>
          </p:nvSpPr>
          <p:spPr bwMode="auto">
            <a:xfrm>
              <a:off x="10523" y="5890"/>
              <a:ext cx="790" cy="8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2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  <a:r>
                <a:rPr lang="en-US" altLang="zh-CN" sz="1200" kern="0" dirty="0">
                  <a:solidFill>
                    <a:srgbClr val="3333CC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  <a:r>
                <a:rPr lang="en-US" altLang="zh-CN" sz="120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466" y="6072"/>
              <a:ext cx="548" cy="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b="1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8414125" y="3896487"/>
            <a:ext cx="621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</a:t>
            </a: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2921412" y="4337784"/>
            <a:ext cx="1573019" cy="523035"/>
            <a:chOff x="3347" y="6933"/>
            <a:chExt cx="2829" cy="941"/>
          </a:xfrm>
        </p:grpSpPr>
        <p:sp>
          <p:nvSpPr>
            <p:cNvPr id="16461" name="Line 16"/>
            <p:cNvSpPr>
              <a:spLocks noChangeShapeType="1"/>
            </p:cNvSpPr>
            <p:nvPr/>
          </p:nvSpPr>
          <p:spPr bwMode="auto">
            <a:xfrm rot="5400000" flipH="1" flipV="1">
              <a:off x="3644" y="6999"/>
              <a:ext cx="555" cy="1149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462" name="组合 41"/>
            <p:cNvGrpSpPr/>
            <p:nvPr/>
          </p:nvGrpSpPr>
          <p:grpSpPr bwMode="auto">
            <a:xfrm>
              <a:off x="4474" y="6933"/>
              <a:ext cx="1702" cy="941"/>
              <a:chOff x="4474" y="6933"/>
              <a:chExt cx="1702" cy="941"/>
            </a:xfrm>
          </p:grpSpPr>
          <p:sp>
            <p:nvSpPr>
              <p:cNvPr id="16463" name="Rectangle 95"/>
              <p:cNvSpPr>
                <a:spLocks noChangeArrowheads="1"/>
              </p:cNvSpPr>
              <p:nvPr/>
            </p:nvSpPr>
            <p:spPr bwMode="auto">
              <a:xfrm>
                <a:off x="4474" y="6934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64" name="Rectangle 98"/>
              <p:cNvSpPr>
                <a:spLocks noChangeArrowheads="1"/>
              </p:cNvSpPr>
              <p:nvPr/>
            </p:nvSpPr>
            <p:spPr bwMode="auto">
              <a:xfrm>
                <a:off x="5263" y="6934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102"/>
              <p:cNvSpPr txBox="1">
                <a:spLocks noChangeArrowheads="1"/>
              </p:cNvSpPr>
              <p:nvPr/>
            </p:nvSpPr>
            <p:spPr bwMode="auto">
              <a:xfrm>
                <a:off x="4496" y="6933"/>
                <a:ext cx="788" cy="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40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1" name="TextBox 102"/>
              <p:cNvSpPr txBox="1">
                <a:spLocks noChangeArrowheads="1"/>
              </p:cNvSpPr>
              <p:nvPr/>
            </p:nvSpPr>
            <p:spPr bwMode="auto">
              <a:xfrm>
                <a:off x="5258" y="6933"/>
                <a:ext cx="918" cy="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40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  <a:r>
                  <a:rPr lang="en-US" altLang="zh-CN" sz="140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 bwMode="auto">
          <a:xfrm>
            <a:off x="5861624" y="4322800"/>
            <a:ext cx="1133120" cy="523287"/>
            <a:chOff x="8074" y="6933"/>
            <a:chExt cx="2038" cy="939"/>
          </a:xfrm>
        </p:grpSpPr>
        <p:sp>
          <p:nvSpPr>
            <p:cNvPr id="16468" name="Rectangle 119"/>
            <p:cNvSpPr>
              <a:spLocks noChangeArrowheads="1"/>
            </p:cNvSpPr>
            <p:nvPr/>
          </p:nvSpPr>
          <p:spPr bwMode="auto">
            <a:xfrm>
              <a:off x="8533" y="6934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9" name="Rectangle 122"/>
            <p:cNvSpPr>
              <a:spLocks noChangeArrowheads="1"/>
            </p:cNvSpPr>
            <p:nvPr/>
          </p:nvSpPr>
          <p:spPr bwMode="auto">
            <a:xfrm>
              <a:off x="9323" y="6934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470" name="直接箭头连接符 28"/>
            <p:cNvCxnSpPr>
              <a:cxnSpLocks noChangeShapeType="1"/>
            </p:cNvCxnSpPr>
            <p:nvPr/>
          </p:nvCxnSpPr>
          <p:spPr bwMode="auto">
            <a:xfrm>
              <a:off x="8074" y="7298"/>
              <a:ext cx="454" cy="0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102"/>
            <p:cNvSpPr txBox="1">
              <a:spLocks noChangeArrowheads="1"/>
            </p:cNvSpPr>
            <p:nvPr/>
          </p:nvSpPr>
          <p:spPr bwMode="auto">
            <a:xfrm>
              <a:off x="9322" y="6933"/>
              <a:ext cx="790" cy="9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  <a:r>
                <a:rPr lang="en-US" altLang="zh-CN" sz="1400" kern="0" dirty="0">
                  <a:solidFill>
                    <a:srgbClr val="458DCD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64" name="TextBox 102"/>
            <p:cNvSpPr txBox="1">
              <a:spLocks noChangeArrowheads="1"/>
            </p:cNvSpPr>
            <p:nvPr/>
          </p:nvSpPr>
          <p:spPr bwMode="auto">
            <a:xfrm>
              <a:off x="8524" y="6933"/>
              <a:ext cx="950" cy="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400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  <a:r>
                <a:rPr lang="en-US" altLang="zh-CN" sz="140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4569991" y="4322678"/>
            <a:ext cx="1137290" cy="523320"/>
            <a:chOff x="6040" y="6933"/>
            <a:chExt cx="2044" cy="941"/>
          </a:xfrm>
        </p:grpSpPr>
        <p:sp>
          <p:nvSpPr>
            <p:cNvPr id="16474" name="Rectangle 107"/>
            <p:cNvSpPr>
              <a:spLocks noChangeArrowheads="1"/>
            </p:cNvSpPr>
            <p:nvPr/>
          </p:nvSpPr>
          <p:spPr bwMode="auto">
            <a:xfrm>
              <a:off x="6504" y="6933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5" name="Rectangle 110"/>
            <p:cNvSpPr>
              <a:spLocks noChangeArrowheads="1"/>
            </p:cNvSpPr>
            <p:nvPr/>
          </p:nvSpPr>
          <p:spPr bwMode="auto">
            <a:xfrm>
              <a:off x="7293" y="6934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476" name="直接箭头连接符 20"/>
            <p:cNvCxnSpPr>
              <a:cxnSpLocks noChangeShapeType="1"/>
            </p:cNvCxnSpPr>
            <p:nvPr/>
          </p:nvCxnSpPr>
          <p:spPr bwMode="auto">
            <a:xfrm>
              <a:off x="6040" y="7298"/>
              <a:ext cx="454" cy="0"/>
            </a:xfrm>
            <a:prstGeom prst="straightConnector1">
              <a:avLst/>
            </a:prstGeom>
            <a:noFill/>
            <a:ln w="28575">
              <a:solidFill>
                <a:srgbClr val="E21F2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102"/>
            <p:cNvSpPr txBox="1">
              <a:spLocks noChangeArrowheads="1"/>
            </p:cNvSpPr>
            <p:nvPr/>
          </p:nvSpPr>
          <p:spPr bwMode="auto">
            <a:xfrm>
              <a:off x="7297" y="6933"/>
              <a:ext cx="787" cy="9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  <a:r>
                <a:rPr lang="en-US" altLang="zh-CN" sz="140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66" name="TextBox 102"/>
            <p:cNvSpPr txBox="1">
              <a:spLocks noChangeArrowheads="1"/>
            </p:cNvSpPr>
            <p:nvPr/>
          </p:nvSpPr>
          <p:spPr bwMode="auto">
            <a:xfrm>
              <a:off x="6520" y="6933"/>
              <a:ext cx="965" cy="5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400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  <a:r>
                <a:rPr lang="en-US" altLang="zh-CN" sz="1400" kern="0" dirty="0">
                  <a:solidFill>
                    <a:srgbClr val="3333CC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9" name="组合 78"/>
          <p:cNvGrpSpPr/>
          <p:nvPr/>
        </p:nvGrpSpPr>
        <p:grpSpPr bwMode="auto">
          <a:xfrm>
            <a:off x="2936067" y="4967308"/>
            <a:ext cx="3897095" cy="582173"/>
            <a:chOff x="3348" y="7968"/>
            <a:chExt cx="7006" cy="1049"/>
          </a:xfrm>
        </p:grpSpPr>
        <p:grpSp>
          <p:nvGrpSpPr>
            <p:cNvPr id="16480" name="组合 75"/>
            <p:cNvGrpSpPr/>
            <p:nvPr/>
          </p:nvGrpSpPr>
          <p:grpSpPr bwMode="auto">
            <a:xfrm>
              <a:off x="3348" y="7968"/>
              <a:ext cx="2724" cy="1049"/>
              <a:chOff x="3348" y="7968"/>
              <a:chExt cx="2724" cy="1049"/>
            </a:xfrm>
          </p:grpSpPr>
          <p:sp>
            <p:nvSpPr>
              <p:cNvPr id="16481" name="Rectangle 101"/>
              <p:cNvSpPr>
                <a:spLocks noChangeArrowheads="1"/>
              </p:cNvSpPr>
              <p:nvPr/>
            </p:nvSpPr>
            <p:spPr bwMode="auto">
              <a:xfrm>
                <a:off x="4474" y="7969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82" name="Rectangle 104"/>
              <p:cNvSpPr>
                <a:spLocks noChangeArrowheads="1"/>
              </p:cNvSpPr>
              <p:nvPr/>
            </p:nvSpPr>
            <p:spPr bwMode="auto">
              <a:xfrm>
                <a:off x="5263" y="7969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83" name="Line 16"/>
              <p:cNvSpPr>
                <a:spLocks noChangeShapeType="1"/>
              </p:cNvSpPr>
              <p:nvPr/>
            </p:nvSpPr>
            <p:spPr bwMode="auto">
              <a:xfrm rot="5400000" flipV="1">
                <a:off x="3748" y="7568"/>
                <a:ext cx="347" cy="114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TextBox 102"/>
              <p:cNvSpPr txBox="1">
                <a:spLocks noChangeArrowheads="1"/>
              </p:cNvSpPr>
              <p:nvPr/>
            </p:nvSpPr>
            <p:spPr bwMode="auto">
              <a:xfrm>
                <a:off x="5285" y="8074"/>
                <a:ext cx="787" cy="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40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0" name="TextBox 102"/>
              <p:cNvSpPr txBox="1">
                <a:spLocks noChangeArrowheads="1"/>
              </p:cNvSpPr>
              <p:nvPr/>
            </p:nvSpPr>
            <p:spPr bwMode="auto">
              <a:xfrm>
                <a:off x="4498" y="8042"/>
                <a:ext cx="917" cy="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40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  <a:r>
                  <a:rPr lang="en-US" altLang="zh-CN" sz="140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6486" name="组合 76"/>
            <p:cNvGrpSpPr/>
            <p:nvPr/>
          </p:nvGrpSpPr>
          <p:grpSpPr bwMode="auto">
            <a:xfrm>
              <a:off x="6040" y="7969"/>
              <a:ext cx="2220" cy="1048"/>
              <a:chOff x="6040" y="7969"/>
              <a:chExt cx="2220" cy="1048"/>
            </a:xfrm>
          </p:grpSpPr>
          <p:sp>
            <p:nvSpPr>
              <p:cNvPr id="16487" name="Rectangle 113"/>
              <p:cNvSpPr>
                <a:spLocks noChangeArrowheads="1"/>
              </p:cNvSpPr>
              <p:nvPr/>
            </p:nvSpPr>
            <p:spPr bwMode="auto">
              <a:xfrm>
                <a:off x="6504" y="7969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88" name="Rectangle 116"/>
              <p:cNvSpPr>
                <a:spLocks noChangeArrowheads="1"/>
              </p:cNvSpPr>
              <p:nvPr/>
            </p:nvSpPr>
            <p:spPr bwMode="auto">
              <a:xfrm>
                <a:off x="7293" y="7969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489" name="直接箭头连接符 22"/>
              <p:cNvCxnSpPr>
                <a:cxnSpLocks noChangeShapeType="1"/>
              </p:cNvCxnSpPr>
              <p:nvPr/>
            </p:nvCxnSpPr>
            <p:spPr bwMode="auto">
              <a:xfrm>
                <a:off x="6040" y="8315"/>
                <a:ext cx="454" cy="0"/>
              </a:xfrm>
              <a:prstGeom prst="straightConnector1">
                <a:avLst/>
              </a:prstGeom>
              <a:noFill/>
              <a:ln w="28575">
                <a:solidFill>
                  <a:srgbClr val="E21F26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TextBox 102"/>
              <p:cNvSpPr txBox="1">
                <a:spLocks noChangeArrowheads="1"/>
              </p:cNvSpPr>
              <p:nvPr/>
            </p:nvSpPr>
            <p:spPr bwMode="auto">
              <a:xfrm>
                <a:off x="7295" y="8042"/>
                <a:ext cx="965" cy="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40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40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72" name="TextBox 102"/>
              <p:cNvSpPr txBox="1">
                <a:spLocks noChangeArrowheads="1"/>
              </p:cNvSpPr>
              <p:nvPr/>
            </p:nvSpPr>
            <p:spPr bwMode="auto">
              <a:xfrm>
                <a:off x="6520" y="8074"/>
                <a:ext cx="790" cy="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  <a:r>
                  <a:rPr lang="en-US" altLang="zh-CN" sz="140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6492" name="组合 77"/>
            <p:cNvGrpSpPr/>
            <p:nvPr/>
          </p:nvGrpSpPr>
          <p:grpSpPr bwMode="auto">
            <a:xfrm>
              <a:off x="8074" y="7969"/>
              <a:ext cx="2280" cy="1016"/>
              <a:chOff x="8074" y="7969"/>
              <a:chExt cx="2280" cy="1016"/>
            </a:xfrm>
          </p:grpSpPr>
          <p:sp>
            <p:nvSpPr>
              <p:cNvPr id="16493" name="Rectangle 125"/>
              <p:cNvSpPr>
                <a:spLocks noChangeArrowheads="1"/>
              </p:cNvSpPr>
              <p:nvPr/>
            </p:nvSpPr>
            <p:spPr bwMode="auto">
              <a:xfrm>
                <a:off x="8533" y="7969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94" name="Rectangle 128"/>
              <p:cNvSpPr>
                <a:spLocks noChangeArrowheads="1"/>
              </p:cNvSpPr>
              <p:nvPr/>
            </p:nvSpPr>
            <p:spPr bwMode="auto">
              <a:xfrm>
                <a:off x="9323" y="7969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495" name="直接箭头连接符 29"/>
              <p:cNvCxnSpPr>
                <a:cxnSpLocks noChangeShapeType="1"/>
              </p:cNvCxnSpPr>
              <p:nvPr/>
            </p:nvCxnSpPr>
            <p:spPr bwMode="auto">
              <a:xfrm>
                <a:off x="8074" y="8315"/>
                <a:ext cx="454" cy="0"/>
              </a:xfrm>
              <a:prstGeom prst="straightConnector1">
                <a:avLst/>
              </a:prstGeom>
              <a:noFill/>
              <a:ln w="28575">
                <a:solidFill>
                  <a:srgbClr val="E21F26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TextBox 102"/>
              <p:cNvSpPr txBox="1">
                <a:spLocks noChangeArrowheads="1"/>
              </p:cNvSpPr>
              <p:nvPr/>
            </p:nvSpPr>
            <p:spPr bwMode="auto">
              <a:xfrm>
                <a:off x="9404" y="8024"/>
                <a:ext cx="950" cy="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40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40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5" name="TextBox 102"/>
              <p:cNvSpPr txBox="1">
                <a:spLocks noChangeArrowheads="1"/>
              </p:cNvSpPr>
              <p:nvPr/>
            </p:nvSpPr>
            <p:spPr bwMode="auto">
              <a:xfrm>
                <a:off x="8647" y="8042"/>
                <a:ext cx="787" cy="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  <a:r>
                  <a:rPr lang="en-US" altLang="zh-CN" sz="1400" kern="0" dirty="0">
                    <a:solidFill>
                      <a:srgbClr val="458DCD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81" name="文本框 80"/>
          <p:cNvSpPr txBox="1">
            <a:spLocks noChangeArrowheads="1"/>
          </p:cNvSpPr>
          <p:nvPr/>
        </p:nvSpPr>
        <p:spPr bwMode="auto">
          <a:xfrm>
            <a:off x="8414125" y="4711246"/>
            <a:ext cx="621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</a:t>
            </a:r>
          </a:p>
        </p:txBody>
      </p:sp>
      <p:grpSp>
        <p:nvGrpSpPr>
          <p:cNvPr id="97" name="组合 96"/>
          <p:cNvGrpSpPr/>
          <p:nvPr/>
        </p:nvGrpSpPr>
        <p:grpSpPr bwMode="auto">
          <a:xfrm>
            <a:off x="3055636" y="5466996"/>
            <a:ext cx="4930667" cy="495212"/>
            <a:chOff x="3348" y="8915"/>
            <a:chExt cx="8868" cy="890"/>
          </a:xfrm>
        </p:grpSpPr>
        <p:grpSp>
          <p:nvGrpSpPr>
            <p:cNvPr id="16500" name="组合 95"/>
            <p:cNvGrpSpPr/>
            <p:nvPr/>
          </p:nvGrpSpPr>
          <p:grpSpPr bwMode="auto">
            <a:xfrm>
              <a:off x="3348" y="8915"/>
              <a:ext cx="2739" cy="846"/>
              <a:chOff x="3348" y="8915"/>
              <a:chExt cx="2739" cy="846"/>
            </a:xfrm>
          </p:grpSpPr>
          <p:sp>
            <p:nvSpPr>
              <p:cNvPr id="16501" name="Rectangle 71"/>
              <p:cNvSpPr>
                <a:spLocks noChangeArrowheads="1"/>
              </p:cNvSpPr>
              <p:nvPr/>
            </p:nvSpPr>
            <p:spPr bwMode="auto">
              <a:xfrm>
                <a:off x="4474" y="9005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02" name="Rectangle 72"/>
              <p:cNvSpPr>
                <a:spLocks noChangeArrowheads="1"/>
              </p:cNvSpPr>
              <p:nvPr/>
            </p:nvSpPr>
            <p:spPr bwMode="auto">
              <a:xfrm>
                <a:off x="5263" y="9005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03" name="Line 16"/>
              <p:cNvSpPr>
                <a:spLocks noChangeShapeType="1"/>
              </p:cNvSpPr>
              <p:nvPr/>
            </p:nvSpPr>
            <p:spPr bwMode="auto">
              <a:xfrm rot="5400000" flipV="1">
                <a:off x="3922" y="8843"/>
                <a:ext cx="1" cy="1149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4547" y="9097"/>
                <a:ext cx="548" cy="6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r>
                  <a:rPr lang="en-US" altLang="zh-CN" b="1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5" name="TextBox 102"/>
              <p:cNvSpPr txBox="1">
                <a:spLocks noChangeArrowheads="1"/>
              </p:cNvSpPr>
              <p:nvPr/>
            </p:nvSpPr>
            <p:spPr bwMode="auto">
              <a:xfrm>
                <a:off x="5299" y="8915"/>
                <a:ext cx="788" cy="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2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  <a:r>
                  <a:rPr lang="en-US" altLang="zh-CN" sz="120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  <a:r>
                  <a:rPr lang="en-US" altLang="zh-CN" sz="120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6506" name="组合 94"/>
            <p:cNvGrpSpPr/>
            <p:nvPr/>
          </p:nvGrpSpPr>
          <p:grpSpPr bwMode="auto">
            <a:xfrm>
              <a:off x="6040" y="8930"/>
              <a:ext cx="2042" cy="830"/>
              <a:chOff x="6040" y="8930"/>
              <a:chExt cx="2042" cy="830"/>
            </a:xfrm>
          </p:grpSpPr>
          <p:sp>
            <p:nvSpPr>
              <p:cNvPr id="16507" name="Rectangle 77"/>
              <p:cNvSpPr>
                <a:spLocks noChangeArrowheads="1"/>
              </p:cNvSpPr>
              <p:nvPr/>
            </p:nvSpPr>
            <p:spPr bwMode="auto">
              <a:xfrm>
                <a:off x="6504" y="9005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08" name="Rectangle 78"/>
              <p:cNvSpPr>
                <a:spLocks noChangeArrowheads="1"/>
              </p:cNvSpPr>
              <p:nvPr/>
            </p:nvSpPr>
            <p:spPr bwMode="auto">
              <a:xfrm>
                <a:off x="7293" y="9005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509" name="直接箭头连接符 23"/>
              <p:cNvCxnSpPr>
                <a:cxnSpLocks noChangeShapeType="1"/>
              </p:cNvCxnSpPr>
              <p:nvPr/>
            </p:nvCxnSpPr>
            <p:spPr bwMode="auto">
              <a:xfrm>
                <a:off x="6040" y="9332"/>
                <a:ext cx="454" cy="0"/>
              </a:xfrm>
              <a:prstGeom prst="straightConnector1">
                <a:avLst/>
              </a:prstGeom>
              <a:noFill/>
              <a:ln w="28575">
                <a:solidFill>
                  <a:srgbClr val="E21F26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7" name="文本框 86"/>
              <p:cNvSpPr txBox="1"/>
              <p:nvPr/>
            </p:nvSpPr>
            <p:spPr>
              <a:xfrm>
                <a:off x="6592" y="9012"/>
                <a:ext cx="632" cy="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b="1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  <a:endParaRPr lang="zh-CN" altLang="en-US" sz="14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TextBox 102"/>
              <p:cNvSpPr txBox="1">
                <a:spLocks noChangeArrowheads="1"/>
              </p:cNvSpPr>
              <p:nvPr/>
            </p:nvSpPr>
            <p:spPr bwMode="auto">
              <a:xfrm>
                <a:off x="7257" y="8930"/>
                <a:ext cx="790" cy="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20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20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  <a:r>
                  <a:rPr lang="en-US" altLang="zh-CN" sz="120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6512" name="组合 93"/>
            <p:cNvGrpSpPr/>
            <p:nvPr/>
          </p:nvGrpSpPr>
          <p:grpSpPr bwMode="auto">
            <a:xfrm>
              <a:off x="8074" y="8975"/>
              <a:ext cx="2129" cy="830"/>
              <a:chOff x="8074" y="8975"/>
              <a:chExt cx="2129" cy="830"/>
            </a:xfrm>
          </p:grpSpPr>
          <p:sp>
            <p:nvSpPr>
              <p:cNvPr id="16513" name="Rectangle 83"/>
              <p:cNvSpPr>
                <a:spLocks noChangeArrowheads="1"/>
              </p:cNvSpPr>
              <p:nvPr/>
            </p:nvSpPr>
            <p:spPr bwMode="auto">
              <a:xfrm>
                <a:off x="8533" y="9005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14" name="Rectangle 84"/>
              <p:cNvSpPr>
                <a:spLocks noChangeArrowheads="1"/>
              </p:cNvSpPr>
              <p:nvPr/>
            </p:nvSpPr>
            <p:spPr bwMode="auto">
              <a:xfrm>
                <a:off x="9323" y="9005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515" name="直接箭头连接符 26"/>
              <p:cNvCxnSpPr>
                <a:cxnSpLocks noChangeShapeType="1"/>
              </p:cNvCxnSpPr>
              <p:nvPr/>
            </p:nvCxnSpPr>
            <p:spPr bwMode="auto">
              <a:xfrm>
                <a:off x="8074" y="9332"/>
                <a:ext cx="454" cy="0"/>
              </a:xfrm>
              <a:prstGeom prst="straightConnector1">
                <a:avLst/>
              </a:prstGeom>
              <a:noFill/>
              <a:ln w="28575">
                <a:solidFill>
                  <a:srgbClr val="E21F26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" name="文本框 88"/>
              <p:cNvSpPr txBox="1"/>
              <p:nvPr/>
            </p:nvSpPr>
            <p:spPr>
              <a:xfrm>
                <a:off x="8633" y="8985"/>
                <a:ext cx="632" cy="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90" name="TextBox 102"/>
              <p:cNvSpPr txBox="1">
                <a:spLocks noChangeArrowheads="1"/>
              </p:cNvSpPr>
              <p:nvPr/>
            </p:nvSpPr>
            <p:spPr bwMode="auto">
              <a:xfrm>
                <a:off x="9415" y="8975"/>
                <a:ext cx="788" cy="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20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2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  <a:r>
                  <a:rPr lang="en-US" altLang="zh-CN" sz="1200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6518" name="组合 92"/>
            <p:cNvGrpSpPr/>
            <p:nvPr/>
          </p:nvGrpSpPr>
          <p:grpSpPr bwMode="auto">
            <a:xfrm>
              <a:off x="10108" y="8940"/>
              <a:ext cx="2108" cy="830"/>
              <a:chOff x="10108" y="8940"/>
              <a:chExt cx="2108" cy="830"/>
            </a:xfrm>
          </p:grpSpPr>
          <p:sp>
            <p:nvSpPr>
              <p:cNvPr id="16519" name="Rectangle 89"/>
              <p:cNvSpPr>
                <a:spLocks noChangeArrowheads="1"/>
              </p:cNvSpPr>
              <p:nvPr/>
            </p:nvSpPr>
            <p:spPr bwMode="auto">
              <a:xfrm>
                <a:off x="10563" y="9005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20" name="Rectangle 90"/>
              <p:cNvSpPr>
                <a:spLocks noChangeArrowheads="1"/>
              </p:cNvSpPr>
              <p:nvPr/>
            </p:nvSpPr>
            <p:spPr bwMode="auto">
              <a:xfrm>
                <a:off x="11352" y="9005"/>
                <a:ext cx="789" cy="7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521" name="直接箭头连接符 27"/>
              <p:cNvCxnSpPr>
                <a:cxnSpLocks noChangeShapeType="1"/>
              </p:cNvCxnSpPr>
              <p:nvPr/>
            </p:nvCxnSpPr>
            <p:spPr bwMode="auto">
              <a:xfrm>
                <a:off x="10108" y="9332"/>
                <a:ext cx="454" cy="0"/>
              </a:xfrm>
              <a:prstGeom prst="straightConnector1">
                <a:avLst/>
              </a:prstGeom>
              <a:noFill/>
              <a:ln w="28575">
                <a:solidFill>
                  <a:srgbClr val="E21F26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1" name="文本框 90"/>
              <p:cNvSpPr txBox="1"/>
              <p:nvPr/>
            </p:nvSpPr>
            <p:spPr>
              <a:xfrm>
                <a:off x="10671" y="8997"/>
                <a:ext cx="632" cy="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kern="0" dirty="0">
                    <a:solidFill>
                      <a:srgbClr val="00CC99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92" name="TextBox 102"/>
              <p:cNvSpPr txBox="1">
                <a:spLocks noChangeArrowheads="1"/>
              </p:cNvSpPr>
              <p:nvPr/>
            </p:nvSpPr>
            <p:spPr bwMode="auto">
              <a:xfrm>
                <a:off x="11428" y="8940"/>
                <a:ext cx="788" cy="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1pPr>
                <a:lvl2pPr marL="742950" indent="-28575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2pPr>
                <a:lvl3pPr marL="11430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3pPr>
                <a:lvl4pPr marL="16002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4pPr>
                <a:lvl5pPr marL="2057400" indent="-228600"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001F82"/>
                    </a:solidFill>
                    <a:latin typeface="Times New Roman" panose="02020603050405020304" pitchFamily="18" charset="0"/>
                    <a:ea typeface="楷体_GB2312" panose="02010609030101010101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1200" kern="0" dirty="0">
                    <a:solidFill>
                      <a:srgbClr val="CC66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2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B</a:t>
                </a:r>
                <a:r>
                  <a:rPr lang="en-US" altLang="zh-CN" sz="1200" kern="0" dirty="0">
                    <a:solidFill>
                      <a:srgbClr val="3333CC">
                        <a:lumMod val="75000"/>
                      </a:srgb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C</a:t>
                </a:r>
                <a:endParaRPr lang="en-US" altLang="zh-CN" sz="120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8" name="文本框 97"/>
          <p:cNvSpPr txBox="1">
            <a:spLocks noChangeArrowheads="1"/>
          </p:cNvSpPr>
          <p:nvPr/>
        </p:nvSpPr>
        <p:spPr bwMode="auto">
          <a:xfrm>
            <a:off x="8436181" y="5502184"/>
            <a:ext cx="621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</a:t>
            </a:r>
          </a:p>
        </p:txBody>
      </p:sp>
      <p:grpSp>
        <p:nvGrpSpPr>
          <p:cNvPr id="103" name="组合 102"/>
          <p:cNvGrpSpPr/>
          <p:nvPr/>
        </p:nvGrpSpPr>
        <p:grpSpPr bwMode="auto">
          <a:xfrm>
            <a:off x="2978664" y="5970559"/>
            <a:ext cx="1476251" cy="483217"/>
            <a:chOff x="3396" y="9871"/>
            <a:chExt cx="2656" cy="867"/>
          </a:xfrm>
        </p:grpSpPr>
        <p:sp>
          <p:nvSpPr>
            <p:cNvPr id="16526" name="Rectangle 65"/>
            <p:cNvSpPr>
              <a:spLocks noChangeArrowheads="1"/>
            </p:cNvSpPr>
            <p:nvPr/>
          </p:nvSpPr>
          <p:spPr bwMode="auto">
            <a:xfrm>
              <a:off x="4474" y="10013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27" name="Rectangle 66"/>
            <p:cNvSpPr>
              <a:spLocks noChangeArrowheads="1"/>
            </p:cNvSpPr>
            <p:nvPr/>
          </p:nvSpPr>
          <p:spPr bwMode="auto">
            <a:xfrm>
              <a:off x="5263" y="10013"/>
              <a:ext cx="789" cy="7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28" name="Line 16"/>
            <p:cNvSpPr>
              <a:spLocks noChangeShapeType="1"/>
            </p:cNvSpPr>
            <p:nvPr/>
          </p:nvSpPr>
          <p:spPr bwMode="auto">
            <a:xfrm rot="5400000" flipV="1">
              <a:off x="3970" y="9800"/>
              <a:ext cx="1" cy="1149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TextBox 102"/>
            <p:cNvSpPr txBox="1">
              <a:spLocks noChangeArrowheads="1"/>
            </p:cNvSpPr>
            <p:nvPr/>
          </p:nvSpPr>
          <p:spPr bwMode="auto">
            <a:xfrm>
              <a:off x="5238" y="9871"/>
              <a:ext cx="790" cy="8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1pPr>
              <a:lvl2pPr marL="742950" indent="-28575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2pPr>
              <a:lvl3pPr marL="11430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3pPr>
              <a:lvl4pPr marL="16002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4pPr>
              <a:lvl5pPr marL="2057400" indent="-228600"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1F82"/>
                  </a:solidFill>
                  <a:latin typeface="Times New Roman" panose="02020603050405020304" pitchFamily="18" charset="0"/>
                  <a:ea typeface="楷体_GB2312" panose="0201060903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1200" kern="0" dirty="0">
                  <a:solidFill>
                    <a:srgbClr val="CC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  <a:r>
                <a:rPr lang="en-US" altLang="zh-CN" sz="12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</a:t>
              </a:r>
              <a:r>
                <a:rPr lang="en-US" altLang="zh-CN" sz="1200" kern="0" dirty="0">
                  <a:solidFill>
                    <a:srgbClr val="3333CC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C</a:t>
              </a:r>
              <a:r>
                <a:rPr lang="en-US" altLang="zh-CN" sz="1200" kern="0" dirty="0">
                  <a:solidFill>
                    <a:srgbClr val="00CC99">
                      <a:lumMod val="75000"/>
                    </a:srgb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04" name="文本框 103"/>
          <p:cNvSpPr txBox="1">
            <a:spLocks noChangeArrowheads="1"/>
          </p:cNvSpPr>
          <p:nvPr/>
        </p:nvSpPr>
        <p:spPr bwMode="auto">
          <a:xfrm>
            <a:off x="8366359" y="6189967"/>
            <a:ext cx="621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792842" y="5142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二、气体向真空的扩散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5" grpId="0"/>
      <p:bldP spid="15496" grpId="0"/>
      <p:bldP spid="4" grpId="0"/>
      <p:bldP spid="36" grpId="0"/>
      <p:bldP spid="81" grpId="0"/>
      <p:bldP spid="98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93520" y="1367048"/>
          <a:ext cx="9033510" cy="152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6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6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分布情况（宏观态）</a:t>
                      </a: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左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右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左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右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  <a:p>
                      <a:pPr algn="ctr">
                        <a:buNone/>
                      </a:pPr>
                      <a:endParaRPr lang="en-US" altLang="zh-CN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左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右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buNone/>
                      </a:pPr>
                      <a:endParaRPr lang="en-US" altLang="zh-CN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左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右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详细分布（微观态）</a:t>
                      </a: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1442" marR="91442" marT="45713" marB="45713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 bwMode="auto">
          <a:xfrm>
            <a:off x="8570744" y="3060990"/>
            <a:ext cx="2129791" cy="2423503"/>
            <a:chOff x="10354" y="4703"/>
            <a:chExt cx="3536" cy="4021"/>
          </a:xfrm>
        </p:grpSpPr>
        <p:pic>
          <p:nvPicPr>
            <p:cNvPr id="17431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4" y="4703"/>
              <a:ext cx="3536" cy="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文本框 5"/>
            <p:cNvSpPr txBox="1">
              <a:spLocks noChangeArrowheads="1"/>
            </p:cNvSpPr>
            <p:nvPr/>
          </p:nvSpPr>
          <p:spPr bwMode="auto">
            <a:xfrm>
              <a:off x="11245" y="4940"/>
              <a:ext cx="1754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图像</a:t>
              </a: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23848" y="3366816"/>
            <a:ext cx="6472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从表中看出，“左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这种达到平衡态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，宏观上看来均匀分布的情况所对应的微观态的个数最多。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平衡态状态是最混乱、最无序的状态。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60400" y="4966895"/>
            <a:ext cx="6381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”“左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这种重新聚集到一边的，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极端不均匀的宏观态所对应的微观态的个数很少。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8728993" y="5484493"/>
            <a:ext cx="1566315" cy="1081088"/>
            <a:chOff x="10445" y="1553"/>
            <a:chExt cx="2467" cy="1702"/>
          </a:xfrm>
        </p:grpSpPr>
        <p:grpSp>
          <p:nvGrpSpPr>
            <p:cNvPr id="17436" name="组合 19"/>
            <p:cNvGrpSpPr/>
            <p:nvPr/>
          </p:nvGrpSpPr>
          <p:grpSpPr bwMode="auto">
            <a:xfrm>
              <a:off x="10737" y="1553"/>
              <a:ext cx="1136" cy="1702"/>
              <a:chOff x="5815110" y="1173610"/>
              <a:chExt cx="721439" cy="1080000"/>
            </a:xfrm>
          </p:grpSpPr>
          <p:grpSp>
            <p:nvGrpSpPr>
              <p:cNvPr id="17437" name="组合 16"/>
              <p:cNvGrpSpPr/>
              <p:nvPr/>
            </p:nvGrpSpPr>
            <p:grpSpPr bwMode="auto">
              <a:xfrm>
                <a:off x="6351868" y="1173610"/>
                <a:ext cx="184681" cy="1080000"/>
                <a:chOff x="6351868" y="1173610"/>
                <a:chExt cx="184681" cy="1080000"/>
              </a:xfrm>
            </p:grpSpPr>
            <p:sp>
              <p:nvSpPr>
                <p:cNvPr id="17438" name="矩形 11"/>
                <p:cNvSpPr>
                  <a:spLocks noChangeArrowheads="1"/>
                </p:cNvSpPr>
                <p:nvPr/>
              </p:nvSpPr>
              <p:spPr bwMode="auto">
                <a:xfrm>
                  <a:off x="6351868" y="1173610"/>
                  <a:ext cx="184681" cy="368960"/>
                </a:xfrm>
                <a:prstGeom prst="rect">
                  <a:avLst/>
                </a:prstGeom>
                <a:noFill/>
                <a:ln w="349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endParaRPr lang="zh-CN" altLang="en-US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7439" name="直接连接符 15"/>
                <p:cNvCxnSpPr>
                  <a:cxnSpLocks noChangeShapeType="1"/>
                  <a:stCxn id="17438" idx="0"/>
                  <a:endCxn id="17438" idx="2"/>
                </p:cNvCxnSpPr>
                <p:nvPr/>
              </p:nvCxnSpPr>
              <p:spPr bwMode="auto">
                <a:xfrm>
                  <a:off x="6444208" y="1173610"/>
                  <a:ext cx="0" cy="108000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40" name="矩形 18"/>
              <p:cNvSpPr>
                <a:spLocks noChangeArrowheads="1"/>
              </p:cNvSpPr>
              <p:nvPr/>
            </p:nvSpPr>
            <p:spPr bwMode="auto">
              <a:xfrm>
                <a:off x="5815110" y="1197348"/>
                <a:ext cx="184728" cy="368960"/>
              </a:xfrm>
              <a:prstGeom prst="rect">
                <a:avLst/>
              </a:prstGeom>
              <a:pattFill prst="pct25">
                <a:fgClr>
                  <a:srgbClr val="00CC99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41" name="TextBox 21"/>
            <p:cNvSpPr txBox="1">
              <a:spLocks noChangeArrowheads="1"/>
            </p:cNvSpPr>
            <p:nvPr/>
          </p:nvSpPr>
          <p:spPr bwMode="auto">
            <a:xfrm>
              <a:off x="10445" y="1858"/>
              <a:ext cx="82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左</a:t>
              </a:r>
            </a:p>
          </p:txBody>
        </p:sp>
        <p:sp>
          <p:nvSpPr>
            <p:cNvPr id="17442" name="TextBox 25"/>
            <p:cNvSpPr txBox="1">
              <a:spLocks noChangeArrowheads="1"/>
            </p:cNvSpPr>
            <p:nvPr/>
          </p:nvSpPr>
          <p:spPr bwMode="auto">
            <a:xfrm>
              <a:off x="12090" y="1870"/>
              <a:ext cx="82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右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92842" y="5142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二、气体向真空的扩散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99"/>
          <p:cNvSpPr txBox="1">
            <a:spLocks noChangeArrowheads="1"/>
          </p:cNvSpPr>
          <p:nvPr/>
        </p:nvSpPr>
        <p:spPr bwMode="auto">
          <a:xfrm>
            <a:off x="660400" y="1237532"/>
            <a:ext cx="10872788" cy="14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因此，撤去挡板后实际上我们只能观察到气体向真空扩散，而不可能观察到气体分子重新聚集在一室的现象。按照我们前面的说法，“左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”是一种更为无序的状态。这与我们日常的感觉一致，即无序指一种“平均”“各处都一样”“没有差别”。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697" name="Text Box 5"/>
          <p:cNvSpPr txBox="1">
            <a:spLocks noChangeArrowheads="1"/>
          </p:cNvSpPr>
          <p:nvPr/>
        </p:nvSpPr>
        <p:spPr bwMode="auto">
          <a:xfrm>
            <a:off x="792842" y="3137380"/>
            <a:ext cx="5808663" cy="37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气体向真空的自由膨胀是不可逆的。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37164" y="3833728"/>
            <a:ext cx="398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是微观态增加的过程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15808" y="4585026"/>
            <a:ext cx="28241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有序→无序</a:t>
            </a:r>
            <a:endParaRPr lang="zh-CN" altLang="en-US" kern="0" dirty="0">
              <a:solidFill>
                <a:srgbClr val="001F8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1520" y="4942213"/>
            <a:ext cx="654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↓</a:t>
            </a:r>
          </a:p>
        </p:txBody>
      </p:sp>
      <p:sp>
        <p:nvSpPr>
          <p:cNvPr id="25" name="矩形 24"/>
          <p:cNvSpPr/>
          <p:nvPr/>
        </p:nvSpPr>
        <p:spPr>
          <a:xfrm>
            <a:off x="2196784" y="5535938"/>
            <a:ext cx="3203575" cy="369332"/>
          </a:xfrm>
          <a:prstGeom prst="rect">
            <a:avLst/>
          </a:prstGeom>
          <a:ln w="34925" cmpd="thickThin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概率较大的宏观态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8117206" y="3064201"/>
            <a:ext cx="1588135" cy="2304162"/>
            <a:chOff x="10443" y="4265"/>
            <a:chExt cx="2501" cy="3629"/>
          </a:xfrm>
        </p:grpSpPr>
        <p:sp>
          <p:nvSpPr>
            <p:cNvPr id="18440" name="矩形 20"/>
            <p:cNvSpPr>
              <a:spLocks noChangeArrowheads="1"/>
            </p:cNvSpPr>
            <p:nvPr/>
          </p:nvSpPr>
          <p:spPr bwMode="auto">
            <a:xfrm>
              <a:off x="11700" y="6994"/>
              <a:ext cx="291" cy="436"/>
            </a:xfrm>
            <a:prstGeom prst="rect">
              <a:avLst/>
            </a:prstGeom>
            <a:pattFill prst="pct20">
              <a:fgClr>
                <a:srgbClr val="00CC99"/>
              </a:fgClr>
              <a:bgClr>
                <a:srgbClr val="FFFFFF"/>
              </a:bgClr>
            </a:pattFill>
            <a:ln w="34925">
              <a:solidFill>
                <a:srgbClr val="000000"/>
              </a:solidFill>
              <a:round/>
            </a:ln>
          </p:spPr>
          <p:txBody>
            <a:bodyPr wrap="none">
              <a:spAutoFit/>
            </a:bodyPr>
            <a:lstStyle/>
            <a:p>
              <a:pPr algn="ctr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441" name="组合 3"/>
            <p:cNvGrpSpPr/>
            <p:nvPr/>
          </p:nvGrpSpPr>
          <p:grpSpPr bwMode="auto">
            <a:xfrm>
              <a:off x="10443" y="4265"/>
              <a:ext cx="2466" cy="946"/>
              <a:chOff x="10445" y="1554"/>
              <a:chExt cx="2467" cy="946"/>
            </a:xfrm>
          </p:grpSpPr>
          <p:grpSp>
            <p:nvGrpSpPr>
              <p:cNvPr id="18442" name="组合 19"/>
              <p:cNvGrpSpPr/>
              <p:nvPr/>
            </p:nvGrpSpPr>
            <p:grpSpPr bwMode="auto">
              <a:xfrm>
                <a:off x="10735" y="1554"/>
                <a:ext cx="1136" cy="474"/>
                <a:chOff x="5815040" y="1173610"/>
                <a:chExt cx="721603" cy="300519"/>
              </a:xfrm>
            </p:grpSpPr>
            <p:grpSp>
              <p:nvGrpSpPr>
                <p:cNvPr id="18443" name="组合 16"/>
                <p:cNvGrpSpPr/>
                <p:nvPr/>
              </p:nvGrpSpPr>
              <p:grpSpPr bwMode="auto">
                <a:xfrm>
                  <a:off x="6351776" y="1173610"/>
                  <a:ext cx="184867" cy="276781"/>
                  <a:chOff x="6351776" y="1173610"/>
                  <a:chExt cx="184867" cy="276781"/>
                </a:xfrm>
              </p:grpSpPr>
              <p:sp>
                <p:nvSpPr>
                  <p:cNvPr id="18444" name="矩形 11"/>
                  <p:cNvSpPr>
                    <a:spLocks noChangeArrowheads="1"/>
                  </p:cNvSpPr>
                  <p:nvPr/>
                </p:nvSpPr>
                <p:spPr bwMode="auto">
                  <a:xfrm>
                    <a:off x="6351776" y="1173610"/>
                    <a:ext cx="184867" cy="276781"/>
                  </a:xfrm>
                  <a:prstGeom prst="rect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endParaRPr lang="zh-CN" altLang="en-US" sz="12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cxnSp>
                <p:nvCxnSpPr>
                  <p:cNvPr id="18445" name="直接连接符 15"/>
                  <p:cNvCxnSpPr>
                    <a:cxnSpLocks noChangeShapeType="1"/>
                    <a:stCxn id="18444" idx="0"/>
                    <a:endCxn id="18444" idx="2"/>
                  </p:cNvCxnSpPr>
                  <p:nvPr/>
                </p:nvCxnSpPr>
                <p:spPr bwMode="auto">
                  <a:xfrm>
                    <a:off x="6444210" y="1173610"/>
                    <a:ext cx="0" cy="276781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8446" name="矩形 18"/>
                <p:cNvSpPr>
                  <a:spLocks noChangeArrowheads="1"/>
                </p:cNvSpPr>
                <p:nvPr/>
              </p:nvSpPr>
              <p:spPr bwMode="auto">
                <a:xfrm>
                  <a:off x="5815040" y="1197348"/>
                  <a:ext cx="184868" cy="276781"/>
                </a:xfrm>
                <a:prstGeom prst="rect">
                  <a:avLst/>
                </a:prstGeom>
                <a:pattFill prst="pct25">
                  <a:fgClr>
                    <a:srgbClr val="00CC99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447" name="TextBox 21"/>
              <p:cNvSpPr txBox="1">
                <a:spLocks noChangeArrowheads="1"/>
              </p:cNvSpPr>
              <p:nvPr/>
            </p:nvSpPr>
            <p:spPr bwMode="auto">
              <a:xfrm>
                <a:off x="10445" y="1858"/>
                <a:ext cx="822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sz="20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左</a:t>
                </a:r>
              </a:p>
            </p:txBody>
          </p:sp>
          <p:sp>
            <p:nvSpPr>
              <p:cNvPr id="18448" name="TextBox 25"/>
              <p:cNvSpPr txBox="1">
                <a:spLocks noChangeArrowheads="1"/>
              </p:cNvSpPr>
              <p:nvPr/>
            </p:nvSpPr>
            <p:spPr bwMode="auto">
              <a:xfrm>
                <a:off x="12090" y="1870"/>
                <a:ext cx="822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sz="20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右</a:t>
                </a:r>
              </a:p>
            </p:txBody>
          </p:sp>
        </p:grpSp>
        <p:cxnSp>
          <p:nvCxnSpPr>
            <p:cNvPr id="18449" name="直接连接符 23"/>
            <p:cNvCxnSpPr>
              <a:cxnSpLocks noChangeShapeType="1"/>
              <a:stCxn id="18440" idx="0"/>
              <a:endCxn id="18440" idx="2"/>
            </p:cNvCxnSpPr>
            <p:nvPr/>
          </p:nvCxnSpPr>
          <p:spPr bwMode="auto">
            <a:xfrm>
              <a:off x="11846" y="6994"/>
              <a:ext cx="0" cy="43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0" name="TextBox 28"/>
            <p:cNvSpPr txBox="1">
              <a:spLocks noChangeArrowheads="1"/>
            </p:cNvSpPr>
            <p:nvPr/>
          </p:nvSpPr>
          <p:spPr bwMode="auto">
            <a:xfrm>
              <a:off x="10614" y="7264"/>
              <a:ext cx="822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左</a:t>
              </a:r>
            </a:p>
          </p:txBody>
        </p:sp>
        <p:sp>
          <p:nvSpPr>
            <p:cNvPr id="18451" name="TextBox 29"/>
            <p:cNvSpPr txBox="1">
              <a:spLocks noChangeArrowheads="1"/>
            </p:cNvSpPr>
            <p:nvPr/>
          </p:nvSpPr>
          <p:spPr bwMode="auto">
            <a:xfrm>
              <a:off x="12124" y="7227"/>
              <a:ext cx="82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右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92842" y="514245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二、气体向真空的扩散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3" grpId="0"/>
      <p:bldP spid="18" grpId="0"/>
      <p:bldP spid="8" grpId="0"/>
      <p:bldP spid="2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73" y="1509070"/>
            <a:ext cx="2677773" cy="18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08" y="1288255"/>
            <a:ext cx="3363912" cy="204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41309" y="3378593"/>
            <a:ext cx="105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一种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304088" y="3333747"/>
            <a:ext cx="2316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岂止千万种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205957" y="3844267"/>
            <a:ext cx="2798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更容易有达到，随便一推就是咯。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92842" y="5308874"/>
            <a:ext cx="10256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CF1E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一切自发的过程总是沿着分子热运动无序性增大的方向进行。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32969" y="4546718"/>
            <a:ext cx="4289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热力学第二定律的微观意义：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2842" y="5142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二、气体向真空的扩散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uiExpand="1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1" y="1645921"/>
            <a:ext cx="436721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请从微观角度解释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2469833"/>
            <a:ext cx="77295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热量自发地从高温物体传到低温物体。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81685" y="4509640"/>
            <a:ext cx="10958150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无序意味着各处都一样，平均、没有差别。一切自发过程总是沿着分子热运动的无序性増大的方向进行。所以最后他们的温度是相同的。</a:t>
            </a:r>
          </a:p>
        </p:txBody>
      </p:sp>
      <p:pic>
        <p:nvPicPr>
          <p:cNvPr id="2048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26" y="1645921"/>
            <a:ext cx="3599748" cy="272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792842" y="5142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二、气体向真空的扩散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594587"/>
            <a:ext cx="7539906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1877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年，玻耳兹曼提出了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熵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与</a:t>
            </a:r>
            <a:r>
              <a:rPr lang="el-GR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Ω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的关系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0018" y="2233525"/>
            <a:ext cx="16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i="1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r>
              <a:rPr lang="el-GR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∝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ln</a:t>
            </a:r>
            <a:r>
              <a:rPr lang="el-GR" altLang="zh-CN" sz="2000" i="1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Ω</a:t>
            </a:r>
            <a:endParaRPr lang="zh-CN" altLang="en-US" sz="2000" i="1" kern="0" dirty="0">
              <a:solidFill>
                <a:srgbClr val="33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7786" y="2632988"/>
            <a:ext cx="2447925" cy="636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普朗克定义了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2830" y="2885102"/>
            <a:ext cx="17937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i="1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 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ln</a:t>
            </a:r>
            <a:r>
              <a:rPr lang="el-GR" altLang="zh-CN" sz="2000" i="1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Ω</a:t>
            </a:r>
            <a:endParaRPr lang="zh-CN" altLang="en-US" sz="2000" i="1" kern="0" dirty="0">
              <a:solidFill>
                <a:srgbClr val="33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510" name="Picture 7" descr="大学物理图片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05" y="1846291"/>
            <a:ext cx="2673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54124" y="4210758"/>
            <a:ext cx="8032750" cy="4757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熵越高，系统越无序，熵越低，系统越有序。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60400" y="3626558"/>
            <a:ext cx="5588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、熵是系统混乱（无序）程度的大小，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738187" y="4977793"/>
            <a:ext cx="7616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热力学第二定律（熵增加原理）：在任何自然过程中，一个孤立系统的总熵不会减小。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2842" y="51424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4" grpId="0" bldLvl="0" animBg="1"/>
      <p:bldP spid="3" grpId="0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660400" y="1450340"/>
            <a:ext cx="10858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熵告诉我们：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把事情搞得乱糟糟的方式要比把事情做得整整齐齐的方式多得多。也容易得多。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74688" y="1989802"/>
            <a:ext cx="10858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要让操场上的一群学生按班级、按身高，或按任何规则来站队都是比较麻烦的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每个学生都要寻找自已的位置。但是要让已经站好队的学生解散，那就非常简单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每个学生随便朝一个方向跑去，队形就乱了。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193" name="图片 1" descr="QQ图片201703011515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10599"/>
            <a:ext cx="2909254" cy="2181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 descr="QQ图片201703011515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310599"/>
            <a:ext cx="1977072" cy="2097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792842" y="51424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99"/>
          <p:cNvSpPr txBox="1">
            <a:spLocks noChangeArrowheads="1"/>
          </p:cNvSpPr>
          <p:nvPr/>
        </p:nvSpPr>
        <p:spPr bwMode="auto">
          <a:xfrm>
            <a:off x="792842" y="1342704"/>
            <a:ext cx="10726058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从微观的角度看，热力学第二定律是一个统计规律：一个孤立系统总是从小的状态向熵大的状态发展，而熵值较大代表着较为无序，所以自发的宏观过程总是向无序度更大的方向发展。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355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57" y="3043550"/>
            <a:ext cx="3123244" cy="243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u=2925259866,3146096581&amp;fm=3&amp;gp=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60" y="3043550"/>
            <a:ext cx="3334732" cy="249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792842" y="51424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93333" y="2354389"/>
            <a:ext cx="10858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热量不能自发地从低温物体传到高温物体。</a:t>
            </a:r>
            <a:endParaRPr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000" kern="0" dirty="0">
                <a:solidFill>
                  <a:srgbClr val="CF1E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 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克劳修斯表述</a:t>
            </a:r>
            <a:endParaRPr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不可能从单一热库吸收热量，使之完全变为功，而不产生其他影响。</a:t>
            </a:r>
            <a:endParaRPr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                                        ----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开尔文表、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自然界中进行的涉及热现象的宏观过程都具有方向性。</a:t>
            </a:r>
            <a:endParaRPr lang="zh-CN" altLang="en-US" sz="2000" kern="0" dirty="0">
              <a:solidFill>
                <a:srgbClr val="33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3333" y="1763041"/>
            <a:ext cx="324008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热力学第二定律</a:t>
            </a:r>
            <a:endParaRPr lang="zh-CN" altLang="en-US" sz="2400" kern="0" dirty="0">
              <a:solidFill>
                <a:srgbClr val="001F8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593333" y="4408788"/>
            <a:ext cx="10858500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热力学定律是以宏观事实为基础的，它告诉我们热学现象，热学过程遵悟什么规律。但是，通过前面几章的学习我们已经知道，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系统的宏观表现于组成系统的激观粒子的统计规律。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842" y="5142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792842" y="1952748"/>
            <a:ext cx="10740346" cy="24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前，“熵”这个词的应用十分广泛，已经超出了物理学的范畴，深入到信息科学、生命科学和社会科学中，在这些场合，有些用法是熵本来意义的延伸，有些只是用做“无序程度”的代名词，描述过程发展的方向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访问一个有搜索功能的网站，键入“熵”，看看人们是怎样使用这个名词的。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2842" y="51424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文本框 99"/>
          <p:cNvSpPr txBox="1">
            <a:spLocks noChangeArrowheads="1"/>
          </p:cNvSpPr>
          <p:nvPr/>
        </p:nvSpPr>
        <p:spPr bwMode="auto">
          <a:xfrm>
            <a:off x="976558" y="2452902"/>
            <a:ext cx="10160365" cy="29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冷热王国里，人们在两个方向上进行着执善的探。一方面，人们向高温进军，希望能制造和控制越来越高的温度。去实现受控热核反应和模拟字宙生初期的情景，在另一个方向上，人们努力向绝对零度近，希望据示低温世界的极密。</a:t>
            </a:r>
          </a:p>
          <a:p>
            <a:pPr>
              <a:lnSpc>
                <a:spcPct val="150000"/>
              </a:lnSpc>
            </a:pP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什么是绝对零度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我们在初中学过，宇宙中存在着温度的下限，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-273.15</a:t>
            </a: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℃。热力学温度是以这个下限为起点的，用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表示。而一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273.15</a:t>
            </a: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℃也就叫做热力学零度或绝对零度，即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0K</a:t>
            </a:r>
            <a:endParaRPr lang="zh-CN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在低温领城里，物质呈现出超导、超流等许多断奇的特性，为新材料研制、磁悬浮、直流输电以及生物技术等高科技拓展了广阔的发展空间。</a:t>
            </a:r>
            <a:endParaRPr lang="en-US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文本框 1"/>
          <p:cNvSpPr txBox="1">
            <a:spLocks noChangeArrowheads="1"/>
          </p:cNvSpPr>
          <p:nvPr/>
        </p:nvSpPr>
        <p:spPr bwMode="auto">
          <a:xfrm>
            <a:off x="4397375" y="1514817"/>
            <a:ext cx="339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向绝对零度逼近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2842" y="5142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科学漫步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99"/>
          <p:cNvSpPr txBox="1">
            <a:spLocks noChangeArrowheads="1"/>
          </p:cNvSpPr>
          <p:nvPr/>
        </p:nvSpPr>
        <p:spPr bwMode="auto">
          <a:xfrm>
            <a:off x="660400" y="1203713"/>
            <a:ext cx="107260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一个封闭的方盒内有两个隔板，把方金隔成了三个小房间，每个小房间内有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个球，球上各有一个字，小房间内球上的字恰好组成图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10.5-2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所示的三个词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从左向右念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。摇动球在小房间内的左右位置可以变换。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图中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个球同时排列成这三个词的概率是多少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取去其中一个隔板，摇动方盒，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个球能同时排列成这三个词的概率又是多少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把两个隔板全部取去，摇动方盒，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个球能同时排列成这三个词的概率又是多少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在这个封闭的方盒内，取消隔板让小球充分地运动，其无序性是増大了是减小了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796199" y="3561429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概率 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963252" y="3450482"/>
          <a:ext cx="2038763" cy="74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78865" imgH="393700" progId="Equation.DSMT4">
                  <p:embed/>
                </p:oleObj>
              </mc:Choice>
              <mc:Fallback>
                <p:oleObj r:id="rId2" imgW="1078865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252" y="3450482"/>
                        <a:ext cx="2038763" cy="740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783501" y="4468580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(2)概率</a:t>
            </a:r>
            <a:r>
              <a: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3875940" y="4319998"/>
          <a:ext cx="2435779" cy="76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58265" imgH="431800" progId="Equation.DSMT4">
                  <p:embed/>
                </p:oleObj>
              </mc:Choice>
              <mc:Fallback>
                <p:oleObj r:id="rId4" imgW="1358265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940" y="4319998"/>
                        <a:ext cx="2435779" cy="766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870813" y="5463903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(3)概率</a:t>
            </a:r>
            <a:r>
              <a: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4041041" y="5251078"/>
          <a:ext cx="1755358" cy="9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76300" imgH="457200" progId="Equation.DSMT4">
                  <p:embed/>
                </p:oleObj>
              </mc:Choice>
              <mc:Fallback>
                <p:oleObj r:id="rId6" imgW="8763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041" y="5251078"/>
                        <a:ext cx="1755358" cy="916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67550" y="3561429"/>
            <a:ext cx="703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311719" y="5525458"/>
            <a:ext cx="291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无序性增大了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2842" y="5142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问题与练习解答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4" grpId="0"/>
      <p:bldP spid="34827" grpId="0"/>
      <p:bldP spid="7" grpId="0"/>
      <p:bldP spid="337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99"/>
          <p:cNvSpPr txBox="1">
            <a:spLocks noChangeArrowheads="1"/>
          </p:cNvSpPr>
          <p:nvPr/>
        </p:nvSpPr>
        <p:spPr bwMode="auto">
          <a:xfrm>
            <a:off x="660400" y="1460500"/>
            <a:ext cx="10872788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成语“覆水难收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指的是ー盆水出泼出去后是不可能再回到盆中的，请从不同宏观态所对应的微观态数目不同这个角度，解释为什么水不会自发地聚到盆中。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60400" y="3452813"/>
            <a:ext cx="10650199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于盆的形状确定，水在盆中所处的宏观态对应的微观态数目少，较为有序，当把水泼出后，它的形状不受盆的限制，各种可能的形状都有，此时所处宏观态对应的微观态数目将变得非常多，较为无序，因为自发的过程总是从有序转化为无序，所以水不会自发地聚到盆中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92842" y="2882900"/>
            <a:ext cx="88835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2842" y="5142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问题与练习解答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"/>
          <p:cNvSpPr txBox="1">
            <a:spLocks noChangeArrowheads="1"/>
          </p:cNvSpPr>
          <p:nvPr/>
        </p:nvSpPr>
        <p:spPr bwMode="auto">
          <a:xfrm>
            <a:off x="660400" y="1159345"/>
            <a:ext cx="3845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一、有序和无序 宏观态和微观态</a:t>
            </a:r>
          </a:p>
        </p:txBody>
      </p:sp>
      <p:sp>
        <p:nvSpPr>
          <p:cNvPr id="28675" name="文本框 2"/>
          <p:cNvSpPr txBox="1">
            <a:spLocks noChangeArrowheads="1"/>
          </p:cNvSpPr>
          <p:nvPr/>
        </p:nvSpPr>
        <p:spPr bwMode="auto">
          <a:xfrm>
            <a:off x="660400" y="1564385"/>
            <a:ext cx="8516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000" kern="0" dirty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、有序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：只要确定了某种规则，符合这个规则的就叫做有序。</a:t>
            </a:r>
          </a:p>
        </p:txBody>
      </p:sp>
      <p:sp>
        <p:nvSpPr>
          <p:cNvPr id="28676" name="文本框 3"/>
          <p:cNvSpPr txBox="1">
            <a:spLocks noChangeArrowheads="1"/>
          </p:cNvSpPr>
          <p:nvPr/>
        </p:nvSpPr>
        <p:spPr bwMode="auto">
          <a:xfrm>
            <a:off x="1153323" y="2023698"/>
            <a:ext cx="5200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000" kern="0" dirty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、无序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：不符合某种确定规则的称为无序。</a:t>
            </a:r>
          </a:p>
        </p:txBody>
      </p:sp>
      <p:sp>
        <p:nvSpPr>
          <p:cNvPr id="28677" name="文本框 4"/>
          <p:cNvSpPr txBox="1">
            <a:spLocks noChangeArrowheads="1"/>
          </p:cNvSpPr>
          <p:nvPr/>
        </p:nvSpPr>
        <p:spPr bwMode="auto">
          <a:xfrm>
            <a:off x="660400" y="2465023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有序和无序是</a:t>
            </a:r>
            <a:r>
              <a:rPr lang="zh-CN" altLang="en-US" sz="2000" kern="0" dirty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相对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</a:p>
        </p:txBody>
      </p:sp>
      <p:sp>
        <p:nvSpPr>
          <p:cNvPr id="28678" name="文本框 6"/>
          <p:cNvSpPr txBox="1">
            <a:spLocks noChangeArrowheads="1"/>
          </p:cNvSpPr>
          <p:nvPr/>
        </p:nvSpPr>
        <p:spPr bwMode="auto">
          <a:xfrm>
            <a:off x="660400" y="2870899"/>
            <a:ext cx="5713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、宏观态：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指符合某种规定、规则的宏观状态。</a:t>
            </a:r>
          </a:p>
        </p:txBody>
      </p:sp>
      <p:sp>
        <p:nvSpPr>
          <p:cNvPr id="28679" name="文本框 7"/>
          <p:cNvSpPr txBox="1">
            <a:spLocks noChangeArrowheads="1"/>
          </p:cNvSpPr>
          <p:nvPr/>
        </p:nvSpPr>
        <p:spPr bwMode="auto">
          <a:xfrm>
            <a:off x="623268" y="3243758"/>
            <a:ext cx="10895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、微观态：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在规定的宏观态下，所有可能的不同的（微观的）详细分布状态，叫做这种宏观态的微观态。</a:t>
            </a:r>
          </a:p>
        </p:txBody>
      </p:sp>
      <p:sp>
        <p:nvSpPr>
          <p:cNvPr id="28680" name="矩形 2"/>
          <p:cNvSpPr>
            <a:spLocks noChangeArrowheads="1"/>
          </p:cNvSpPr>
          <p:nvPr/>
        </p:nvSpPr>
        <p:spPr bwMode="auto">
          <a:xfrm>
            <a:off x="623268" y="4672173"/>
            <a:ext cx="11218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、无序意味着各处都一样，平均没有差别。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宏观过程的方向性——从有序到无序。</a:t>
            </a:r>
          </a:p>
        </p:txBody>
      </p:sp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660400" y="3930716"/>
            <a:ext cx="6651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、宏观态对应的微观态数量多→显得无序。</a:t>
            </a:r>
          </a:p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宏观态对应的微观态数量少→显得有序。</a:t>
            </a:r>
          </a:p>
        </p:txBody>
      </p:sp>
      <p:sp>
        <p:nvSpPr>
          <p:cNvPr id="28683" name="文本框 1"/>
          <p:cNvSpPr txBox="1">
            <a:spLocks noChangeArrowheads="1"/>
          </p:cNvSpPr>
          <p:nvPr/>
        </p:nvSpPr>
        <p:spPr bwMode="auto">
          <a:xfrm>
            <a:off x="660400" y="5060041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二、气体向真空的扩散</a:t>
            </a:r>
          </a:p>
        </p:txBody>
      </p:sp>
      <p:sp>
        <p:nvSpPr>
          <p:cNvPr id="28684" name="文本框 12"/>
          <p:cNvSpPr txBox="1">
            <a:spLocks noChangeArrowheads="1"/>
          </p:cNvSpPr>
          <p:nvPr/>
        </p:nvSpPr>
        <p:spPr bwMode="auto">
          <a:xfrm>
            <a:off x="574621" y="5405638"/>
            <a:ext cx="109585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达到平衡态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，宏观上看来均匀分布的情况所对应的微观态的个数最多。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平衡态状态是最混乱、最无序的状态。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2842" y="5142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/>
      <p:bldP spid="28680" grpId="0"/>
      <p:bldP spid="28681" grpId="0"/>
      <p:bldP spid="28683" grpId="0"/>
      <p:bldP spid="286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99"/>
          <p:cNvSpPr txBox="1">
            <a:spLocks noChangeArrowheads="1"/>
          </p:cNvSpPr>
          <p:nvPr/>
        </p:nvSpPr>
        <p:spPr bwMode="auto">
          <a:xfrm>
            <a:off x="792842" y="1396727"/>
            <a:ext cx="107260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撤去挡板后实际上我们只能观察到气体向真空扩散，而不可能观察到气体分子重新聚集在一室的现象。按照我们前面的说法，“左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”是一种更为无序的状态。这与我们日常的感觉一致，即无序指一种“平均”“各处都一样”“没有差别”。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698" name="文本框 7"/>
          <p:cNvSpPr txBox="1">
            <a:spLocks noChangeArrowheads="1"/>
          </p:cNvSpPr>
          <p:nvPr/>
        </p:nvSpPr>
        <p:spPr bwMode="auto">
          <a:xfrm>
            <a:off x="792842" y="2509742"/>
            <a:ext cx="3918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、热力学第二定律的微观意义：</a:t>
            </a:r>
          </a:p>
        </p:txBody>
      </p:sp>
      <p:sp>
        <p:nvSpPr>
          <p:cNvPr id="29699" name="矩形 6"/>
          <p:cNvSpPr>
            <a:spLocks noChangeArrowheads="1"/>
          </p:cNvSpPr>
          <p:nvPr/>
        </p:nvSpPr>
        <p:spPr bwMode="auto">
          <a:xfrm>
            <a:off x="792842" y="3007204"/>
            <a:ext cx="8501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一切自发的过程总是沿着分子热运动无序性增大的方向进行。</a:t>
            </a:r>
          </a:p>
        </p:txBody>
      </p:sp>
      <p:sp>
        <p:nvSpPr>
          <p:cNvPr id="29700" name="文本框 1"/>
          <p:cNvSpPr txBox="1">
            <a:spLocks noChangeArrowheads="1"/>
          </p:cNvSpPr>
          <p:nvPr/>
        </p:nvSpPr>
        <p:spPr bwMode="auto">
          <a:xfrm>
            <a:off x="792842" y="3504666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三、熵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92842" y="4499590"/>
            <a:ext cx="6329362" cy="41184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熵越高，系统越无序，熵越低，系统越有序。</a:t>
            </a:r>
          </a:p>
        </p:txBody>
      </p:sp>
      <p:sp>
        <p:nvSpPr>
          <p:cNvPr id="29702" name="文本框 2"/>
          <p:cNvSpPr txBox="1">
            <a:spLocks noChangeArrowheads="1"/>
          </p:cNvSpPr>
          <p:nvPr/>
        </p:nvSpPr>
        <p:spPr bwMode="auto">
          <a:xfrm>
            <a:off x="792842" y="4002128"/>
            <a:ext cx="4687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、熵是系统混乱（无序）程度的大小，</a:t>
            </a:r>
          </a:p>
        </p:txBody>
      </p:sp>
      <p:sp>
        <p:nvSpPr>
          <p:cNvPr id="29703" name="文本框 1"/>
          <p:cNvSpPr txBox="1">
            <a:spLocks noChangeArrowheads="1"/>
          </p:cNvSpPr>
          <p:nvPr/>
        </p:nvSpPr>
        <p:spPr bwMode="auto">
          <a:xfrm>
            <a:off x="792842" y="5008786"/>
            <a:ext cx="10933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热力学第二定律（熵增加原理）：在任何自然过程中，一个孤立系统的总熵不会减小。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4" name="文本框 3"/>
          <p:cNvSpPr txBox="1">
            <a:spLocks noChangeArrowheads="1"/>
          </p:cNvSpPr>
          <p:nvPr/>
        </p:nvSpPr>
        <p:spPr bwMode="auto">
          <a:xfrm>
            <a:off x="792842" y="5506248"/>
            <a:ext cx="10933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熵告诉我们：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把事情搞得乱糟糟的方式要比把事情做得整整齐齐的方式多得多。也容易得多。</a:t>
            </a:r>
          </a:p>
        </p:txBody>
      </p:sp>
      <p:sp>
        <p:nvSpPr>
          <p:cNvPr id="29705" name="文本框 4"/>
          <p:cNvSpPr txBox="1">
            <a:spLocks noChangeArrowheads="1"/>
          </p:cNvSpPr>
          <p:nvPr/>
        </p:nvSpPr>
        <p:spPr bwMode="auto">
          <a:xfrm>
            <a:off x="1436199" y="8629773"/>
            <a:ext cx="8642351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从微观的角度看，热力学第二定律是一个统计规律：一个孤立系统总是从小的状态向熵大的状态发展，而熵值较大代表着较为无序，所以自发的宏观过程总是向无序度更大的方向发展。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2842" y="5142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29699" grpId="0"/>
      <p:bldP spid="29700" grpId="0"/>
      <p:bldP spid="14" grpId="0"/>
      <p:bldP spid="29702" grpId="0"/>
      <p:bldP spid="29703" grpId="0"/>
      <p:bldP spid="29704" grpId="0"/>
      <p:bldP spid="297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8"/>
          <a:stretch>
            <a:fillRect/>
          </a:stretch>
        </p:blipFill>
        <p:spPr>
          <a:xfrm>
            <a:off x="7507707" y="834860"/>
            <a:ext cx="2967789" cy="2967789"/>
          </a:xfr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8"/>
          <a:stretch>
            <a:fillRect/>
          </a:stretch>
        </p:blipFill>
        <p:spPr>
          <a:xfrm>
            <a:off x="7507706" y="2503239"/>
            <a:ext cx="4684295" cy="4354763"/>
          </a:xfrm>
        </p:spPr>
      </p:pic>
      <p:grpSp>
        <p:nvGrpSpPr>
          <p:cNvPr id="22" name="组合 21"/>
          <p:cNvGrpSpPr/>
          <p:nvPr/>
        </p:nvGrpSpPr>
        <p:grpSpPr>
          <a:xfrm>
            <a:off x="523875" y="2503170"/>
            <a:ext cx="6530340" cy="2480310"/>
            <a:chOff x="6147269" y="2844265"/>
            <a:chExt cx="5425040" cy="2076459"/>
          </a:xfrm>
        </p:grpSpPr>
        <p:grpSp>
          <p:nvGrpSpPr>
            <p:cNvPr id="23" name="组合 22"/>
            <p:cNvGrpSpPr/>
            <p:nvPr/>
          </p:nvGrpSpPr>
          <p:grpSpPr>
            <a:xfrm>
              <a:off x="6147269" y="3331609"/>
              <a:ext cx="5425040" cy="1589115"/>
              <a:chOff x="-4714868" y="2110674"/>
              <a:chExt cx="5425040" cy="1589115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-4714868" y="2110674"/>
                <a:ext cx="5425040" cy="1006273"/>
                <a:chOff x="-4714868" y="2110674"/>
                <a:chExt cx="5425040" cy="1006273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-4714868" y="2808615"/>
                  <a:ext cx="5282731" cy="308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-4634728" y="2789746"/>
                  <a:ext cx="520259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文本占位符 19"/>
                <p:cNvSpPr txBox="1"/>
                <p:nvPr/>
              </p:nvSpPr>
              <p:spPr>
                <a:xfrm>
                  <a:off x="-4708756" y="2110674"/>
                  <a:ext cx="541892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8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第十章  热力学定律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-1667968" y="324651"/>
            <a:ext cx="4062342" cy="300975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" descr="http://new.qi-che.com/asystem/uploads/allimg/150820/13-150R009325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86" y="1475552"/>
            <a:ext cx="2134866" cy="1714692"/>
          </a:xfrm>
          <a:prstGeom prst="rect">
            <a:avLst/>
          </a:prstGeom>
          <a:noFill/>
          <a:ln w="31750" cmpd="thickThin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85911" y="3111416"/>
            <a:ext cx="1313180" cy="8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无序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75877" y="3381391"/>
            <a:ext cx="1603375" cy="7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有序</a:t>
            </a:r>
          </a:p>
        </p:txBody>
      </p:sp>
      <p:pic>
        <p:nvPicPr>
          <p:cNvPr id="7172" name="Picture 14" descr="377070177448555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0" y="1475552"/>
            <a:ext cx="2238602" cy="1407843"/>
          </a:xfrm>
          <a:prstGeom prst="rect">
            <a:avLst/>
          </a:prstGeom>
          <a:noFill/>
          <a:ln w="349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60" y="4223657"/>
            <a:ext cx="2140721" cy="1604963"/>
          </a:xfrm>
          <a:prstGeom prst="rect">
            <a:avLst/>
          </a:prstGeom>
          <a:noFill/>
          <a:ln w="41275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IMG_20161219_1647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86" y="4261415"/>
            <a:ext cx="2251137" cy="168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792842" y="5142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437619"/>
            <a:ext cx="3825179" cy="28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60400" y="1471006"/>
            <a:ext cx="1153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400" kern="0" dirty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、有序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：只要确定了某种规则，符合这个规则的就叫做有序。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097144"/>
            <a:ext cx="6203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400" kern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、无序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：不符合某种确定规则的称为无序。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25926" y="2540537"/>
            <a:ext cx="3028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有序和无序是</a:t>
            </a:r>
            <a:r>
              <a:rPr lang="zh-CN" altLang="en-US" sz="2400" kern="0" dirty="0">
                <a:solidFill>
                  <a:srgbClr val="F8141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相对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</a:p>
        </p:txBody>
      </p:sp>
      <p:sp>
        <p:nvSpPr>
          <p:cNvPr id="9" name="任意多边形 8"/>
          <p:cNvSpPr/>
          <p:nvPr/>
        </p:nvSpPr>
        <p:spPr>
          <a:xfrm rot="20400000">
            <a:off x="6698392" y="3843605"/>
            <a:ext cx="1121507" cy="621497"/>
          </a:xfrm>
          <a:custGeom>
            <a:avLst/>
            <a:gdLst>
              <a:gd name="connisteX0" fmla="*/ 0 w 1998415"/>
              <a:gd name="connsiteY0" fmla="*/ 690950 h 1089589"/>
              <a:gd name="connisteX1" fmla="*/ 11430 w 1998415"/>
              <a:gd name="connsiteY1" fmla="*/ 607765 h 1089589"/>
              <a:gd name="connisteX2" fmla="*/ 47625 w 1998415"/>
              <a:gd name="connsiteY2" fmla="*/ 524580 h 1089589"/>
              <a:gd name="connisteX3" fmla="*/ 83185 w 1998415"/>
              <a:gd name="connsiteY3" fmla="*/ 453460 h 1089589"/>
              <a:gd name="connisteX4" fmla="*/ 118745 w 1998415"/>
              <a:gd name="connsiteY4" fmla="*/ 382340 h 1089589"/>
              <a:gd name="connisteX5" fmla="*/ 189865 w 1998415"/>
              <a:gd name="connsiteY5" fmla="*/ 310585 h 1089589"/>
              <a:gd name="connisteX6" fmla="*/ 285115 w 1998415"/>
              <a:gd name="connsiteY6" fmla="*/ 251530 h 1089589"/>
              <a:gd name="connisteX7" fmla="*/ 391795 w 1998415"/>
              <a:gd name="connsiteY7" fmla="*/ 191840 h 1089589"/>
              <a:gd name="connisteX8" fmla="*/ 463550 w 1998415"/>
              <a:gd name="connsiteY8" fmla="*/ 191840 h 1089589"/>
              <a:gd name="connisteX9" fmla="*/ 546735 w 1998415"/>
              <a:gd name="connsiteY9" fmla="*/ 168345 h 1089589"/>
              <a:gd name="connisteX10" fmla="*/ 617855 w 1998415"/>
              <a:gd name="connsiteY10" fmla="*/ 156280 h 1089589"/>
              <a:gd name="connisteX11" fmla="*/ 688975 w 1998415"/>
              <a:gd name="connsiteY11" fmla="*/ 144215 h 1089589"/>
              <a:gd name="connisteX12" fmla="*/ 784225 w 1998415"/>
              <a:gd name="connsiteY12" fmla="*/ 132785 h 1089589"/>
              <a:gd name="connisteX13" fmla="*/ 867410 w 1998415"/>
              <a:gd name="connsiteY13" fmla="*/ 108655 h 1089589"/>
              <a:gd name="connisteX14" fmla="*/ 938530 w 1998415"/>
              <a:gd name="connsiteY14" fmla="*/ 97225 h 1089589"/>
              <a:gd name="connisteX15" fmla="*/ 1021715 w 1998415"/>
              <a:gd name="connsiteY15" fmla="*/ 85160 h 1089589"/>
              <a:gd name="connisteX16" fmla="*/ 1104900 w 1998415"/>
              <a:gd name="connsiteY16" fmla="*/ 85160 h 1089589"/>
              <a:gd name="connisteX17" fmla="*/ 1188085 w 1998415"/>
              <a:gd name="connsiteY17" fmla="*/ 61030 h 1089589"/>
              <a:gd name="connisteX18" fmla="*/ 1283335 w 1998415"/>
              <a:gd name="connsiteY18" fmla="*/ 37535 h 1089589"/>
              <a:gd name="connisteX19" fmla="*/ 1355090 w 1998415"/>
              <a:gd name="connsiteY19" fmla="*/ 37535 h 1089589"/>
              <a:gd name="connisteX20" fmla="*/ 1438275 w 1998415"/>
              <a:gd name="connsiteY20" fmla="*/ 25470 h 1089589"/>
              <a:gd name="connisteX21" fmla="*/ 1509395 w 1998415"/>
              <a:gd name="connsiteY21" fmla="*/ 14040 h 1089589"/>
              <a:gd name="connisteX22" fmla="*/ 1580515 w 1998415"/>
              <a:gd name="connsiteY22" fmla="*/ 14040 h 1089589"/>
              <a:gd name="connisteX23" fmla="*/ 1651635 w 1998415"/>
              <a:gd name="connsiteY23" fmla="*/ 1975 h 1089589"/>
              <a:gd name="connisteX24" fmla="*/ 1723390 w 1998415"/>
              <a:gd name="connsiteY24" fmla="*/ 1975 h 1089589"/>
              <a:gd name="connisteX25" fmla="*/ 1794510 w 1998415"/>
              <a:gd name="connsiteY25" fmla="*/ 1975 h 1089589"/>
              <a:gd name="connisteX26" fmla="*/ 1865630 w 1998415"/>
              <a:gd name="connsiteY26" fmla="*/ 25470 h 1089589"/>
              <a:gd name="connisteX27" fmla="*/ 1901825 w 1998415"/>
              <a:gd name="connsiteY27" fmla="*/ 108655 h 1089589"/>
              <a:gd name="connisteX28" fmla="*/ 1960880 w 1998415"/>
              <a:gd name="connsiteY28" fmla="*/ 203905 h 1089589"/>
              <a:gd name="connisteX29" fmla="*/ 1972945 w 1998415"/>
              <a:gd name="connsiteY29" fmla="*/ 275025 h 1089589"/>
              <a:gd name="connisteX30" fmla="*/ 1972945 w 1998415"/>
              <a:gd name="connsiteY30" fmla="*/ 358210 h 1089589"/>
              <a:gd name="connisteX31" fmla="*/ 1985010 w 1998415"/>
              <a:gd name="connsiteY31" fmla="*/ 441395 h 1089589"/>
              <a:gd name="connisteX32" fmla="*/ 1985010 w 1998415"/>
              <a:gd name="connsiteY32" fmla="*/ 513150 h 1089589"/>
              <a:gd name="connisteX33" fmla="*/ 1996440 w 1998415"/>
              <a:gd name="connsiteY33" fmla="*/ 584270 h 1089589"/>
              <a:gd name="connisteX34" fmla="*/ 1996440 w 1998415"/>
              <a:gd name="connsiteY34" fmla="*/ 667455 h 1089589"/>
              <a:gd name="connisteX35" fmla="*/ 1996440 w 1998415"/>
              <a:gd name="connsiteY35" fmla="*/ 750640 h 1089589"/>
              <a:gd name="connisteX36" fmla="*/ 1972945 w 1998415"/>
              <a:gd name="connsiteY36" fmla="*/ 821760 h 1089589"/>
              <a:gd name="connisteX37" fmla="*/ 1913255 w 1998415"/>
              <a:gd name="connsiteY37" fmla="*/ 893515 h 1089589"/>
              <a:gd name="connisteX38" fmla="*/ 1830070 w 1998415"/>
              <a:gd name="connsiteY38" fmla="*/ 940505 h 1089589"/>
              <a:gd name="connisteX39" fmla="*/ 1734820 w 1998415"/>
              <a:gd name="connsiteY39" fmla="*/ 964635 h 1089589"/>
              <a:gd name="connisteX40" fmla="*/ 1663700 w 1998415"/>
              <a:gd name="connsiteY40" fmla="*/ 976700 h 1089589"/>
              <a:gd name="connisteX41" fmla="*/ 1568450 w 1998415"/>
              <a:gd name="connsiteY41" fmla="*/ 1000195 h 1089589"/>
              <a:gd name="connisteX42" fmla="*/ 1497330 w 1998415"/>
              <a:gd name="connsiteY42" fmla="*/ 1012260 h 1089589"/>
              <a:gd name="connisteX43" fmla="*/ 1426210 w 1998415"/>
              <a:gd name="connsiteY43" fmla="*/ 1012260 h 1089589"/>
              <a:gd name="connisteX44" fmla="*/ 1355090 w 1998415"/>
              <a:gd name="connsiteY44" fmla="*/ 1035755 h 1089589"/>
              <a:gd name="connisteX45" fmla="*/ 1259840 w 1998415"/>
              <a:gd name="connsiteY45" fmla="*/ 1035755 h 1089589"/>
              <a:gd name="connisteX46" fmla="*/ 1164590 w 1998415"/>
              <a:gd name="connsiteY46" fmla="*/ 1047820 h 1089589"/>
              <a:gd name="connisteX47" fmla="*/ 1057910 w 1998415"/>
              <a:gd name="connsiteY47" fmla="*/ 1047820 h 1089589"/>
              <a:gd name="connisteX48" fmla="*/ 974725 w 1998415"/>
              <a:gd name="connsiteY48" fmla="*/ 1059885 h 1089589"/>
              <a:gd name="connisteX49" fmla="*/ 891540 w 1998415"/>
              <a:gd name="connsiteY49" fmla="*/ 1071315 h 1089589"/>
              <a:gd name="connisteX50" fmla="*/ 819785 w 1998415"/>
              <a:gd name="connsiteY50" fmla="*/ 1083380 h 1089589"/>
              <a:gd name="connisteX51" fmla="*/ 724535 w 1998415"/>
              <a:gd name="connsiteY51" fmla="*/ 1083380 h 1089589"/>
              <a:gd name="connisteX52" fmla="*/ 629920 w 1998415"/>
              <a:gd name="connsiteY52" fmla="*/ 1083380 h 1089589"/>
              <a:gd name="connisteX53" fmla="*/ 534670 w 1998415"/>
              <a:gd name="connsiteY53" fmla="*/ 1083380 h 1089589"/>
              <a:gd name="connisteX54" fmla="*/ 463550 w 1998415"/>
              <a:gd name="connsiteY54" fmla="*/ 1083380 h 1089589"/>
              <a:gd name="connisteX55" fmla="*/ 380365 w 1998415"/>
              <a:gd name="connsiteY55" fmla="*/ 1083380 h 1089589"/>
              <a:gd name="connisteX56" fmla="*/ 297180 w 1998415"/>
              <a:gd name="connsiteY56" fmla="*/ 1083380 h 1089589"/>
              <a:gd name="connisteX57" fmla="*/ 225425 w 1998415"/>
              <a:gd name="connsiteY57" fmla="*/ 1083380 h 1089589"/>
              <a:gd name="connisteX58" fmla="*/ 154305 w 1998415"/>
              <a:gd name="connsiteY58" fmla="*/ 1083380 h 1089589"/>
              <a:gd name="connisteX59" fmla="*/ 94615 w 1998415"/>
              <a:gd name="connsiteY59" fmla="*/ 1012260 h 1089589"/>
              <a:gd name="connisteX60" fmla="*/ 83185 w 1998415"/>
              <a:gd name="connsiteY60" fmla="*/ 929075 h 1089589"/>
              <a:gd name="connisteX61" fmla="*/ 71120 w 1998415"/>
              <a:gd name="connsiteY61" fmla="*/ 845890 h 1089589"/>
              <a:gd name="connisteX62" fmla="*/ 71120 w 1998415"/>
              <a:gd name="connsiteY62" fmla="*/ 774135 h 1089589"/>
              <a:gd name="connisteX63" fmla="*/ 83185 w 1998415"/>
              <a:gd name="connsiteY63" fmla="*/ 703015 h 1089589"/>
              <a:gd name="connisteX64" fmla="*/ 83185 w 1998415"/>
              <a:gd name="connsiteY64" fmla="*/ 631895 h 1089589"/>
              <a:gd name="connisteX65" fmla="*/ 71120 w 1998415"/>
              <a:gd name="connsiteY65" fmla="*/ 560775 h 108958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</a:cxnLst>
            <a:rect l="l" t="t" r="r" b="b"/>
            <a:pathLst>
              <a:path w="1998416" h="1089589">
                <a:moveTo>
                  <a:pt x="0" y="690951"/>
                </a:moveTo>
                <a:cubicBezTo>
                  <a:pt x="1270" y="675711"/>
                  <a:pt x="1905" y="640786"/>
                  <a:pt x="11430" y="607766"/>
                </a:cubicBezTo>
                <a:cubicBezTo>
                  <a:pt x="20955" y="574746"/>
                  <a:pt x="33020" y="555696"/>
                  <a:pt x="47625" y="524581"/>
                </a:cubicBezTo>
                <a:cubicBezTo>
                  <a:pt x="62230" y="493466"/>
                  <a:pt x="69215" y="482036"/>
                  <a:pt x="83185" y="453461"/>
                </a:cubicBezTo>
                <a:cubicBezTo>
                  <a:pt x="97155" y="424886"/>
                  <a:pt x="97155" y="410916"/>
                  <a:pt x="118745" y="382341"/>
                </a:cubicBezTo>
                <a:cubicBezTo>
                  <a:pt x="140335" y="353766"/>
                  <a:pt x="156845" y="336621"/>
                  <a:pt x="189865" y="310586"/>
                </a:cubicBezTo>
                <a:cubicBezTo>
                  <a:pt x="222885" y="284551"/>
                  <a:pt x="244475" y="275026"/>
                  <a:pt x="285115" y="251531"/>
                </a:cubicBezTo>
                <a:cubicBezTo>
                  <a:pt x="325755" y="228036"/>
                  <a:pt x="356235" y="203906"/>
                  <a:pt x="391795" y="191841"/>
                </a:cubicBezTo>
                <a:cubicBezTo>
                  <a:pt x="427355" y="179776"/>
                  <a:pt x="432435" y="196286"/>
                  <a:pt x="463550" y="191841"/>
                </a:cubicBezTo>
                <a:cubicBezTo>
                  <a:pt x="494665" y="187396"/>
                  <a:pt x="515620" y="175331"/>
                  <a:pt x="546735" y="168346"/>
                </a:cubicBezTo>
                <a:cubicBezTo>
                  <a:pt x="577850" y="161361"/>
                  <a:pt x="589280" y="161361"/>
                  <a:pt x="617855" y="156281"/>
                </a:cubicBezTo>
                <a:cubicBezTo>
                  <a:pt x="646430" y="151201"/>
                  <a:pt x="655955" y="148661"/>
                  <a:pt x="688975" y="144216"/>
                </a:cubicBezTo>
                <a:cubicBezTo>
                  <a:pt x="721995" y="139771"/>
                  <a:pt x="748665" y="139771"/>
                  <a:pt x="784225" y="132786"/>
                </a:cubicBezTo>
                <a:cubicBezTo>
                  <a:pt x="819785" y="125801"/>
                  <a:pt x="836295" y="115641"/>
                  <a:pt x="867410" y="108656"/>
                </a:cubicBezTo>
                <a:cubicBezTo>
                  <a:pt x="898525" y="101671"/>
                  <a:pt x="907415" y="101671"/>
                  <a:pt x="938530" y="97226"/>
                </a:cubicBezTo>
                <a:cubicBezTo>
                  <a:pt x="969645" y="92781"/>
                  <a:pt x="988695" y="87701"/>
                  <a:pt x="1021715" y="85161"/>
                </a:cubicBezTo>
                <a:cubicBezTo>
                  <a:pt x="1054735" y="82621"/>
                  <a:pt x="1071880" y="90241"/>
                  <a:pt x="1104900" y="85161"/>
                </a:cubicBezTo>
                <a:cubicBezTo>
                  <a:pt x="1137920" y="80081"/>
                  <a:pt x="1152525" y="70556"/>
                  <a:pt x="1188085" y="61031"/>
                </a:cubicBezTo>
                <a:cubicBezTo>
                  <a:pt x="1223645" y="51506"/>
                  <a:pt x="1249680" y="41981"/>
                  <a:pt x="1283335" y="37536"/>
                </a:cubicBezTo>
                <a:cubicBezTo>
                  <a:pt x="1316990" y="33091"/>
                  <a:pt x="1323975" y="40076"/>
                  <a:pt x="1355090" y="37536"/>
                </a:cubicBezTo>
                <a:cubicBezTo>
                  <a:pt x="1386205" y="34996"/>
                  <a:pt x="1407160" y="29916"/>
                  <a:pt x="1438275" y="25471"/>
                </a:cubicBezTo>
                <a:cubicBezTo>
                  <a:pt x="1469390" y="21026"/>
                  <a:pt x="1480820" y="16581"/>
                  <a:pt x="1509395" y="14041"/>
                </a:cubicBezTo>
                <a:cubicBezTo>
                  <a:pt x="1537970" y="11501"/>
                  <a:pt x="1551940" y="16581"/>
                  <a:pt x="1580515" y="14041"/>
                </a:cubicBezTo>
                <a:cubicBezTo>
                  <a:pt x="1609090" y="11501"/>
                  <a:pt x="1623060" y="4516"/>
                  <a:pt x="1651635" y="1976"/>
                </a:cubicBezTo>
                <a:cubicBezTo>
                  <a:pt x="1680210" y="-564"/>
                  <a:pt x="1694815" y="1976"/>
                  <a:pt x="1723390" y="1976"/>
                </a:cubicBezTo>
                <a:cubicBezTo>
                  <a:pt x="1751965" y="1976"/>
                  <a:pt x="1765935" y="-2469"/>
                  <a:pt x="1794510" y="1976"/>
                </a:cubicBezTo>
                <a:cubicBezTo>
                  <a:pt x="1823085" y="6421"/>
                  <a:pt x="1844040" y="3881"/>
                  <a:pt x="1865630" y="25471"/>
                </a:cubicBezTo>
                <a:cubicBezTo>
                  <a:pt x="1887220" y="47061"/>
                  <a:pt x="1882775" y="73096"/>
                  <a:pt x="1901825" y="108656"/>
                </a:cubicBezTo>
                <a:cubicBezTo>
                  <a:pt x="1920875" y="144216"/>
                  <a:pt x="1946910" y="170886"/>
                  <a:pt x="1960880" y="203906"/>
                </a:cubicBezTo>
                <a:cubicBezTo>
                  <a:pt x="1974850" y="236926"/>
                  <a:pt x="1970405" y="243911"/>
                  <a:pt x="1972945" y="275026"/>
                </a:cubicBezTo>
                <a:cubicBezTo>
                  <a:pt x="1975485" y="306141"/>
                  <a:pt x="1970405" y="325191"/>
                  <a:pt x="1972945" y="358211"/>
                </a:cubicBezTo>
                <a:cubicBezTo>
                  <a:pt x="1975485" y="391231"/>
                  <a:pt x="1982470" y="410281"/>
                  <a:pt x="1985010" y="441396"/>
                </a:cubicBezTo>
                <a:cubicBezTo>
                  <a:pt x="1987550" y="472511"/>
                  <a:pt x="1982470" y="484576"/>
                  <a:pt x="1985010" y="513151"/>
                </a:cubicBezTo>
                <a:cubicBezTo>
                  <a:pt x="1987550" y="541726"/>
                  <a:pt x="1993900" y="553156"/>
                  <a:pt x="1996440" y="584271"/>
                </a:cubicBezTo>
                <a:cubicBezTo>
                  <a:pt x="1998980" y="615386"/>
                  <a:pt x="1996440" y="634436"/>
                  <a:pt x="1996440" y="667456"/>
                </a:cubicBezTo>
                <a:cubicBezTo>
                  <a:pt x="1996440" y="700476"/>
                  <a:pt x="2000885" y="719526"/>
                  <a:pt x="1996440" y="750641"/>
                </a:cubicBezTo>
                <a:cubicBezTo>
                  <a:pt x="1991995" y="781756"/>
                  <a:pt x="1989455" y="793186"/>
                  <a:pt x="1972945" y="821761"/>
                </a:cubicBezTo>
                <a:cubicBezTo>
                  <a:pt x="1956435" y="850336"/>
                  <a:pt x="1941830" y="870021"/>
                  <a:pt x="1913255" y="893516"/>
                </a:cubicBezTo>
                <a:cubicBezTo>
                  <a:pt x="1884680" y="917011"/>
                  <a:pt x="1865630" y="926536"/>
                  <a:pt x="1830070" y="940506"/>
                </a:cubicBezTo>
                <a:cubicBezTo>
                  <a:pt x="1794510" y="954476"/>
                  <a:pt x="1767840" y="957651"/>
                  <a:pt x="1734820" y="964636"/>
                </a:cubicBezTo>
                <a:cubicBezTo>
                  <a:pt x="1701800" y="971621"/>
                  <a:pt x="1696720" y="969716"/>
                  <a:pt x="1663700" y="976701"/>
                </a:cubicBezTo>
                <a:cubicBezTo>
                  <a:pt x="1630680" y="983686"/>
                  <a:pt x="1601470" y="993211"/>
                  <a:pt x="1568450" y="1000196"/>
                </a:cubicBezTo>
                <a:cubicBezTo>
                  <a:pt x="1535430" y="1007181"/>
                  <a:pt x="1525905" y="1009721"/>
                  <a:pt x="1497330" y="1012261"/>
                </a:cubicBezTo>
                <a:cubicBezTo>
                  <a:pt x="1468755" y="1014801"/>
                  <a:pt x="1454785" y="1007816"/>
                  <a:pt x="1426210" y="1012261"/>
                </a:cubicBezTo>
                <a:cubicBezTo>
                  <a:pt x="1397635" y="1016706"/>
                  <a:pt x="1388110" y="1031311"/>
                  <a:pt x="1355090" y="1035756"/>
                </a:cubicBezTo>
                <a:cubicBezTo>
                  <a:pt x="1322070" y="1040201"/>
                  <a:pt x="1297940" y="1033216"/>
                  <a:pt x="1259840" y="1035756"/>
                </a:cubicBezTo>
                <a:cubicBezTo>
                  <a:pt x="1221740" y="1038296"/>
                  <a:pt x="1205230" y="1045281"/>
                  <a:pt x="1164590" y="1047821"/>
                </a:cubicBezTo>
                <a:cubicBezTo>
                  <a:pt x="1123950" y="1050361"/>
                  <a:pt x="1096010" y="1045281"/>
                  <a:pt x="1057910" y="1047821"/>
                </a:cubicBezTo>
                <a:cubicBezTo>
                  <a:pt x="1019810" y="1050361"/>
                  <a:pt x="1007745" y="1055441"/>
                  <a:pt x="974725" y="1059886"/>
                </a:cubicBezTo>
                <a:cubicBezTo>
                  <a:pt x="941705" y="1064331"/>
                  <a:pt x="922655" y="1066871"/>
                  <a:pt x="891540" y="1071316"/>
                </a:cubicBezTo>
                <a:cubicBezTo>
                  <a:pt x="860425" y="1075761"/>
                  <a:pt x="853440" y="1080841"/>
                  <a:pt x="819785" y="1083381"/>
                </a:cubicBezTo>
                <a:cubicBezTo>
                  <a:pt x="786130" y="1085921"/>
                  <a:pt x="762635" y="1083381"/>
                  <a:pt x="724535" y="1083381"/>
                </a:cubicBezTo>
                <a:cubicBezTo>
                  <a:pt x="686435" y="1083381"/>
                  <a:pt x="668020" y="1083381"/>
                  <a:pt x="629920" y="1083381"/>
                </a:cubicBezTo>
                <a:cubicBezTo>
                  <a:pt x="591820" y="1083381"/>
                  <a:pt x="567690" y="1083381"/>
                  <a:pt x="534670" y="1083381"/>
                </a:cubicBezTo>
                <a:cubicBezTo>
                  <a:pt x="501650" y="1083381"/>
                  <a:pt x="494665" y="1083381"/>
                  <a:pt x="463550" y="1083381"/>
                </a:cubicBezTo>
                <a:cubicBezTo>
                  <a:pt x="432435" y="1083381"/>
                  <a:pt x="413385" y="1083381"/>
                  <a:pt x="380365" y="1083381"/>
                </a:cubicBezTo>
                <a:cubicBezTo>
                  <a:pt x="347345" y="1083381"/>
                  <a:pt x="328295" y="1083381"/>
                  <a:pt x="297180" y="1083381"/>
                </a:cubicBezTo>
                <a:cubicBezTo>
                  <a:pt x="266065" y="1083381"/>
                  <a:pt x="254000" y="1083381"/>
                  <a:pt x="225425" y="1083381"/>
                </a:cubicBezTo>
                <a:cubicBezTo>
                  <a:pt x="196850" y="1083381"/>
                  <a:pt x="180340" y="1097351"/>
                  <a:pt x="154305" y="1083381"/>
                </a:cubicBezTo>
                <a:cubicBezTo>
                  <a:pt x="128270" y="1069411"/>
                  <a:pt x="108585" y="1043376"/>
                  <a:pt x="94615" y="1012261"/>
                </a:cubicBezTo>
                <a:cubicBezTo>
                  <a:pt x="80645" y="981146"/>
                  <a:pt x="87630" y="962096"/>
                  <a:pt x="83185" y="929076"/>
                </a:cubicBezTo>
                <a:cubicBezTo>
                  <a:pt x="78740" y="896056"/>
                  <a:pt x="73660" y="877006"/>
                  <a:pt x="71120" y="845891"/>
                </a:cubicBezTo>
                <a:cubicBezTo>
                  <a:pt x="68580" y="814776"/>
                  <a:pt x="68580" y="802711"/>
                  <a:pt x="71120" y="774136"/>
                </a:cubicBezTo>
                <a:cubicBezTo>
                  <a:pt x="73660" y="745561"/>
                  <a:pt x="80645" y="731591"/>
                  <a:pt x="83185" y="703016"/>
                </a:cubicBezTo>
                <a:cubicBezTo>
                  <a:pt x="85725" y="674441"/>
                  <a:pt x="85725" y="660471"/>
                  <a:pt x="83185" y="631896"/>
                </a:cubicBezTo>
                <a:cubicBezTo>
                  <a:pt x="80645" y="603321"/>
                  <a:pt x="73660" y="573476"/>
                  <a:pt x="71120" y="56077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457861" y="3670556"/>
            <a:ext cx="2356802" cy="1485900"/>
            <a:chOff x="3253" y="7722"/>
            <a:chExt cx="3710" cy="2340"/>
          </a:xfrm>
        </p:grpSpPr>
        <p:sp>
          <p:nvSpPr>
            <p:cNvPr id="10" name="圆角矩形标注 9"/>
            <p:cNvSpPr/>
            <p:nvPr/>
          </p:nvSpPr>
          <p:spPr>
            <a:xfrm>
              <a:off x="3253" y="7722"/>
              <a:ext cx="3656" cy="2340"/>
            </a:xfrm>
            <a:prstGeom prst="wedgeRoundRectCallout">
              <a:avLst>
                <a:gd name="adj1" fmla="val 185009"/>
                <a:gd name="adj2" fmla="val -14000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rgbClr val="BBE0E3">
                <a:shade val="50000"/>
              </a:srgbClr>
            </a:lnRef>
            <a:fillRef idx="1">
              <a:srgbClr val="BBE0E3"/>
            </a:fillRef>
            <a:effectRef idx="0">
              <a:srgbClr val="BBE0E3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  <a:endParaRPr lang="zh-CN" altLang="en-US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1" name="文本框 8"/>
            <p:cNvSpPr txBox="1">
              <a:spLocks noChangeArrowheads="1"/>
            </p:cNvSpPr>
            <p:nvPr/>
          </p:nvSpPr>
          <p:spPr bwMode="auto">
            <a:xfrm>
              <a:off x="3253" y="7803"/>
              <a:ext cx="3710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以他们为标准，后面的那些是无序的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92842" y="514245"/>
            <a:ext cx="60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一、有序和无序 宏观态和微观态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>
            <a:spLocks noChangeArrowheads="1"/>
          </p:cNvSpPr>
          <p:nvPr/>
        </p:nvSpPr>
        <p:spPr bwMode="auto">
          <a:xfrm>
            <a:off x="660400" y="1262393"/>
            <a:ext cx="6819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、宏观态：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指符合某种规定、规则的宏观状态。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60400" y="1816865"/>
            <a:ext cx="106897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、微观态：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在规定的宏观态下，所有可能的不同的（微观的）详细分布状态，叫做这种宏观态的微观态。</a:t>
            </a:r>
          </a:p>
        </p:txBody>
      </p:sp>
      <p:sp>
        <p:nvSpPr>
          <p:cNvPr id="9219" name="下箭头 2"/>
          <p:cNvSpPr>
            <a:spLocks noChangeArrowheads="1"/>
          </p:cNvSpPr>
          <p:nvPr/>
        </p:nvSpPr>
        <p:spPr bwMode="auto">
          <a:xfrm>
            <a:off x="3262086" y="5715000"/>
            <a:ext cx="195263" cy="415766"/>
          </a:xfrm>
          <a:prstGeom prst="downArrow">
            <a:avLst>
              <a:gd name="adj1" fmla="val 50000"/>
              <a:gd name="adj2" fmla="val 500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2842" y="2766194"/>
            <a:ext cx="5529942" cy="75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如果规定扑克牌的花样顺序（左红右黑）和号码顺序（从小到大）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2738528" y="3655307"/>
            <a:ext cx="1708150" cy="1030270"/>
            <a:chOff x="1791" y="5445"/>
            <a:chExt cx="2688" cy="1622"/>
          </a:xfrm>
        </p:grpSpPr>
        <p:sp>
          <p:nvSpPr>
            <p:cNvPr id="9222" name="TextBox 1"/>
            <p:cNvSpPr txBox="1">
              <a:spLocks noChangeArrowheads="1"/>
            </p:cNvSpPr>
            <p:nvPr/>
          </p:nvSpPr>
          <p:spPr bwMode="auto">
            <a:xfrm>
              <a:off x="1791" y="6340"/>
              <a:ext cx="268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宏观态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9223" name="下箭头 7"/>
            <p:cNvSpPr>
              <a:spLocks noChangeArrowheads="1"/>
            </p:cNvSpPr>
            <p:nvPr/>
          </p:nvSpPr>
          <p:spPr bwMode="auto">
            <a:xfrm>
              <a:off x="2632" y="5445"/>
              <a:ext cx="435" cy="641"/>
            </a:xfrm>
            <a:prstGeom prst="downArrow">
              <a:avLst>
                <a:gd name="adj1" fmla="val 50000"/>
                <a:gd name="adj2" fmla="val 50084"/>
              </a:avLst>
            </a:prstGeom>
            <a:solidFill>
              <a:srgbClr val="FF0000"/>
            </a:solidFill>
            <a:ln w="412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16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738085" y="4770504"/>
            <a:ext cx="3709035" cy="1030269"/>
            <a:chOff x="359" y="7162"/>
            <a:chExt cx="5841" cy="1622"/>
          </a:xfrm>
        </p:grpSpPr>
        <p:sp>
          <p:nvSpPr>
            <p:cNvPr id="9225" name="TextBox 6"/>
            <p:cNvSpPr txBox="1">
              <a:spLocks noChangeArrowheads="1"/>
            </p:cNvSpPr>
            <p:nvPr/>
          </p:nvSpPr>
          <p:spPr bwMode="auto">
            <a:xfrm>
              <a:off x="359" y="8057"/>
              <a:ext cx="584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具体的排列：微观态</a:t>
              </a:r>
            </a:p>
          </p:txBody>
        </p:sp>
        <p:sp>
          <p:nvSpPr>
            <p:cNvPr id="9226" name="下箭头 8"/>
            <p:cNvSpPr>
              <a:spLocks noChangeArrowheads="1"/>
            </p:cNvSpPr>
            <p:nvPr/>
          </p:nvSpPr>
          <p:spPr bwMode="auto">
            <a:xfrm>
              <a:off x="2632" y="7162"/>
              <a:ext cx="435" cy="641"/>
            </a:xfrm>
            <a:prstGeom prst="downArrow">
              <a:avLst>
                <a:gd name="adj1" fmla="val 50000"/>
                <a:gd name="adj2" fmla="val 50084"/>
              </a:avLst>
            </a:prstGeom>
            <a:solidFill>
              <a:srgbClr val="FF0000"/>
            </a:solidFill>
            <a:ln w="412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16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14690" y="2377530"/>
            <a:ext cx="1908040" cy="28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1719035" y="7623175"/>
            <a:ext cx="4362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一种宏观态对一种微观态。</a:t>
            </a:r>
          </a:p>
        </p:txBody>
      </p:sp>
      <p:pic>
        <p:nvPicPr>
          <p:cNvPr id="13" name="Picture 2" descr="E:\教学研究(学校） (D)\公开课\选修\3-3公开课\2018-5-17热力学第二定律的微观解释\5-16-2\PIC_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17570" r="13847" b="2637"/>
          <a:stretch>
            <a:fillRect/>
          </a:stretch>
        </p:blipFill>
        <p:spPr bwMode="auto">
          <a:xfrm>
            <a:off x="7421482" y="3820177"/>
            <a:ext cx="2653931" cy="20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7838016" y="5779002"/>
            <a:ext cx="1820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只有一种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92842" y="514245"/>
            <a:ext cx="60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一、有序和无序 宏观态和微观态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E:\教学研究(学校） (D)\公开课\选修\3-3公开课\2018-5-17热力学第二定律的微观解释\5-16-2\PIC_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30122" r="6139"/>
          <a:stretch>
            <a:fillRect/>
          </a:stretch>
        </p:blipFill>
        <p:spPr bwMode="auto">
          <a:xfrm>
            <a:off x="6670675" y="1540520"/>
            <a:ext cx="4127501" cy="260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E:\教学研究(学校） (D)\公开课\选修\3-3公开课\2018-5-17热力学第二定律的微观解释\5-16-2\PIC_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26923" r="9953"/>
          <a:stretch>
            <a:fillRect/>
          </a:stretch>
        </p:blipFill>
        <p:spPr bwMode="auto">
          <a:xfrm>
            <a:off x="6705600" y="3343746"/>
            <a:ext cx="4127501" cy="265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30035" y="1540520"/>
            <a:ext cx="563744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zh-CN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如果规定扑克牌的花样顺序（左红右黑）和号码顺序（不做要求）</a:t>
            </a:r>
            <a:endParaRPr lang="zh-CN" altLang="en-US" sz="28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215242" y="2733996"/>
            <a:ext cx="3709035" cy="2293621"/>
            <a:chOff x="1140" y="2575"/>
            <a:chExt cx="5841" cy="3613"/>
          </a:xfrm>
        </p:grpSpPr>
        <p:sp>
          <p:nvSpPr>
            <p:cNvPr id="10245" name="TextBox 7"/>
            <p:cNvSpPr txBox="1">
              <a:spLocks noChangeArrowheads="1"/>
            </p:cNvSpPr>
            <p:nvPr/>
          </p:nvSpPr>
          <p:spPr bwMode="auto">
            <a:xfrm>
              <a:off x="2589" y="3655"/>
              <a:ext cx="255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宏观态</a:t>
              </a:r>
              <a:r>
                <a:rPr lang="en-US" altLang="zh-CN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0246" name="下箭头 9"/>
            <p:cNvSpPr>
              <a:spLocks noChangeArrowheads="1"/>
            </p:cNvSpPr>
            <p:nvPr/>
          </p:nvSpPr>
          <p:spPr bwMode="auto">
            <a:xfrm>
              <a:off x="3377" y="2575"/>
              <a:ext cx="435" cy="689"/>
            </a:xfrm>
            <a:prstGeom prst="downArrow">
              <a:avLst>
                <a:gd name="adj1" fmla="val 50000"/>
                <a:gd name="adj2" fmla="val 50084"/>
              </a:avLst>
            </a:prstGeom>
            <a:solidFill>
              <a:srgbClr val="FF0000"/>
            </a:solidFill>
            <a:ln w="412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pPr algn="ctr"/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7" name="下箭头 11"/>
            <p:cNvSpPr>
              <a:spLocks noChangeArrowheads="1"/>
            </p:cNvSpPr>
            <p:nvPr/>
          </p:nvSpPr>
          <p:spPr bwMode="auto">
            <a:xfrm>
              <a:off x="3432" y="4577"/>
              <a:ext cx="435" cy="689"/>
            </a:xfrm>
            <a:prstGeom prst="downArrow">
              <a:avLst>
                <a:gd name="adj1" fmla="val 50000"/>
                <a:gd name="adj2" fmla="val 50084"/>
              </a:avLst>
            </a:prstGeom>
            <a:solidFill>
              <a:srgbClr val="FF0000"/>
            </a:solidFill>
            <a:ln w="412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pPr algn="ctr"/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8" name="TextBox 6"/>
            <p:cNvSpPr txBox="1">
              <a:spLocks noChangeArrowheads="1"/>
            </p:cNvSpPr>
            <p:nvPr/>
          </p:nvSpPr>
          <p:spPr bwMode="auto">
            <a:xfrm>
              <a:off x="1140" y="5366"/>
              <a:ext cx="5841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具体的排列：微观态</a:t>
              </a:r>
            </a:p>
          </p:txBody>
        </p:sp>
      </p:grp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660400" y="5659331"/>
            <a:ext cx="4362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一种宏观态对多种微观态。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2842" y="514245"/>
            <a:ext cx="60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一、有序和无序 宏观态和微观态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2414" y="1929840"/>
            <a:ext cx="4606925" cy="75039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如果规定里扑克牌的花样顺序（不做要求）和号码顺序（不做要求）</a:t>
            </a:r>
            <a:endParaRPr lang="zh-CN" altLang="en-US" sz="20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444230" y="2984954"/>
            <a:ext cx="3709035" cy="2232044"/>
            <a:chOff x="891" y="2575"/>
            <a:chExt cx="5841" cy="3516"/>
          </a:xfrm>
        </p:grpSpPr>
        <p:sp>
          <p:nvSpPr>
            <p:cNvPr id="11267" name="TextBox 7"/>
            <p:cNvSpPr txBox="1">
              <a:spLocks noChangeArrowheads="1"/>
            </p:cNvSpPr>
            <p:nvPr/>
          </p:nvSpPr>
          <p:spPr bwMode="auto">
            <a:xfrm>
              <a:off x="2589" y="3582"/>
              <a:ext cx="255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宏观态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1268" name="下箭头 9"/>
            <p:cNvSpPr>
              <a:spLocks noChangeArrowheads="1"/>
            </p:cNvSpPr>
            <p:nvPr/>
          </p:nvSpPr>
          <p:spPr bwMode="auto">
            <a:xfrm>
              <a:off x="3377" y="2575"/>
              <a:ext cx="435" cy="642"/>
            </a:xfrm>
            <a:prstGeom prst="downArrow">
              <a:avLst>
                <a:gd name="adj1" fmla="val 50000"/>
                <a:gd name="adj2" fmla="val 50084"/>
              </a:avLst>
            </a:prstGeom>
            <a:solidFill>
              <a:srgbClr val="FF0000"/>
            </a:solidFill>
            <a:ln w="412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16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9" name="下箭头 11"/>
            <p:cNvSpPr>
              <a:spLocks noChangeArrowheads="1"/>
            </p:cNvSpPr>
            <p:nvPr/>
          </p:nvSpPr>
          <p:spPr bwMode="auto">
            <a:xfrm>
              <a:off x="3432" y="4577"/>
              <a:ext cx="435" cy="642"/>
            </a:xfrm>
            <a:prstGeom prst="downArrow">
              <a:avLst>
                <a:gd name="adj1" fmla="val 50000"/>
                <a:gd name="adj2" fmla="val 50084"/>
              </a:avLst>
            </a:prstGeom>
            <a:solidFill>
              <a:srgbClr val="FF0000"/>
            </a:solidFill>
            <a:ln w="412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16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0" name="TextBox 6"/>
            <p:cNvSpPr txBox="1">
              <a:spLocks noChangeArrowheads="1"/>
            </p:cNvSpPr>
            <p:nvPr/>
          </p:nvSpPr>
          <p:spPr bwMode="auto">
            <a:xfrm>
              <a:off x="891" y="5364"/>
              <a:ext cx="584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具体的排列：微观态</a:t>
              </a:r>
            </a:p>
          </p:txBody>
        </p:sp>
      </p:grpSp>
      <p:pic>
        <p:nvPicPr>
          <p:cNvPr id="45061" name="Picture 5" descr="E:\教学研究(学校） (D)\公开课\选修\3-3公开课\2018-5-17热力学第二定律的微观解释\5-16-2\PIC_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30122" r="6139"/>
          <a:stretch>
            <a:fillRect/>
          </a:stretch>
        </p:blipFill>
        <p:spPr bwMode="auto">
          <a:xfrm>
            <a:off x="7416800" y="1301591"/>
            <a:ext cx="3469596" cy="21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E:\教学研究(学校） (D)\公开课\选修\3-3公开课\2018-5-17热力学第二定律的微观解释\5-16-2\PIC_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26923" r="9953"/>
          <a:stretch>
            <a:fillRect/>
          </a:stretch>
        </p:blipFill>
        <p:spPr bwMode="auto">
          <a:xfrm>
            <a:off x="7416800" y="2615672"/>
            <a:ext cx="3469596" cy="223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90" y="3865661"/>
            <a:ext cx="3383416" cy="23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8958943" y="5441043"/>
            <a:ext cx="76200" cy="895350"/>
            <a:chOff x="1225" y="9243"/>
            <a:chExt cx="120" cy="1410"/>
          </a:xfrm>
        </p:grpSpPr>
        <p:sp>
          <p:nvSpPr>
            <p:cNvPr id="16" name="椭圆 15"/>
            <p:cNvSpPr/>
            <p:nvPr/>
          </p:nvSpPr>
          <p:spPr>
            <a:xfrm>
              <a:off x="1225" y="9243"/>
              <a:ext cx="120" cy="12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rgbClr val="BBE0E3">
                <a:shade val="50000"/>
              </a:srgbClr>
            </a:lnRef>
            <a:fillRef idx="1">
              <a:srgbClr val="BBE0E3"/>
            </a:fillRef>
            <a:effectRef idx="0">
              <a:srgbClr val="BBE0E3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  <a:endParaRPr lang="zh-CN" altLang="en-US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25" y="9663"/>
              <a:ext cx="120" cy="12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rgbClr val="BBE0E3">
                <a:shade val="50000"/>
              </a:srgbClr>
            </a:lnRef>
            <a:fillRef idx="1">
              <a:srgbClr val="BBE0E3"/>
            </a:fillRef>
            <a:effectRef idx="0">
              <a:srgbClr val="BBE0E3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  <a:endParaRPr lang="zh-CN" altLang="en-US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225" y="10111"/>
              <a:ext cx="120" cy="117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rgbClr val="BBE0E3">
                <a:shade val="50000"/>
              </a:srgbClr>
            </a:lnRef>
            <a:fillRef idx="1">
              <a:srgbClr val="BBE0E3"/>
            </a:fillRef>
            <a:effectRef idx="0">
              <a:srgbClr val="BBE0E3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  <a:endParaRPr lang="zh-CN" altLang="en-US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25" y="10536"/>
              <a:ext cx="120" cy="117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rgbClr val="BBE0E3">
                <a:shade val="50000"/>
              </a:srgbClr>
            </a:lnRef>
            <a:fillRef idx="1">
              <a:srgbClr val="BBE0E3"/>
            </a:fillRef>
            <a:effectRef idx="0">
              <a:srgbClr val="BBE0E3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  <a:endParaRPr lang="zh-CN" altLang="en-US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1744664" y="5626388"/>
            <a:ext cx="496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一种宏观态对个更多种微观态。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2842" y="514245"/>
            <a:ext cx="60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一、有序和无序 宏观态和微观态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E:\教学研究(学校） (D)\公开课\选修\3-3公开课\2018-5-17热力学第二定律的微观解释\5-16-2\PIC_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17570" r="13847" b="2637"/>
          <a:stretch>
            <a:fillRect/>
          </a:stretch>
        </p:blipFill>
        <p:spPr bwMode="auto">
          <a:xfrm>
            <a:off x="2133379" y="2405588"/>
            <a:ext cx="2080978" cy="1772686"/>
          </a:xfrm>
          <a:prstGeom prst="rect">
            <a:avLst/>
          </a:prstGeom>
          <a:noFill/>
          <a:ln w="31750" cmpd="thickThin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970543" y="1450749"/>
            <a:ext cx="2230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宏观态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  <a:p>
            <a:pPr algn="ctr" eaLnBrk="0" hangingPunct="0"/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红黑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序号</a:t>
            </a:r>
          </a:p>
        </p:txBody>
      </p:sp>
      <p:sp>
        <p:nvSpPr>
          <p:cNvPr id="12291" name="下箭头 2"/>
          <p:cNvSpPr>
            <a:spLocks noChangeArrowheads="1"/>
          </p:cNvSpPr>
          <p:nvPr/>
        </p:nvSpPr>
        <p:spPr bwMode="auto">
          <a:xfrm>
            <a:off x="3418342" y="3455988"/>
            <a:ext cx="195262" cy="415766"/>
          </a:xfrm>
          <a:prstGeom prst="downArrow">
            <a:avLst>
              <a:gd name="adj1" fmla="val 50000"/>
              <a:gd name="adj2" fmla="val 500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5551943" y="1469799"/>
            <a:ext cx="1622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宏观态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  <a:p>
            <a:pPr eaLnBrk="0" hangingPunct="0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红黑</a:t>
            </a: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8453892" y="1450749"/>
            <a:ext cx="1624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宏观态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  <a:p>
            <a:pPr algn="ctr" eaLnBrk="0" hangingPunct="0"/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任意</a:t>
            </a:r>
          </a:p>
        </p:txBody>
      </p:sp>
      <p:pic>
        <p:nvPicPr>
          <p:cNvPr id="12294" name="Picture 5" descr="E:\教学研究(学校） (D)\公开课\选修\3-3公开课\2018-5-17热力学第二定律的微观解释\5-16-2\PIC_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30122" r="6139"/>
          <a:stretch>
            <a:fillRect/>
          </a:stretch>
        </p:blipFill>
        <p:spPr bwMode="auto">
          <a:xfrm>
            <a:off x="5140151" y="2402414"/>
            <a:ext cx="2187244" cy="1772684"/>
          </a:xfrm>
          <a:prstGeom prst="rect">
            <a:avLst/>
          </a:prstGeom>
          <a:noFill/>
          <a:ln w="349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5" descr="E:\教学研究(学校） (D)\公开课\选修\3-3公开课\2018-5-17热力学第二定律的微观解释\3\PIC_0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8147" b="4083"/>
          <a:stretch>
            <a:fillRect/>
          </a:stretch>
        </p:blipFill>
        <p:spPr bwMode="auto">
          <a:xfrm>
            <a:off x="8176535" y="2402414"/>
            <a:ext cx="2034266" cy="1772684"/>
          </a:xfrm>
          <a:prstGeom prst="rect">
            <a:avLst/>
          </a:prstGeom>
          <a:noFill/>
          <a:ln w="349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66297" y="4511744"/>
            <a:ext cx="9779454" cy="142750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、比较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种宏观态（排列方式）的有序程度。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、观察宏观态的有序程度与什么有关？无序有什么特点？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、哪种宏观态更容易实现？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2842" y="514245"/>
            <a:ext cx="60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一、有序和无序 宏观态和微观态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660400" y="3464533"/>
            <a:ext cx="6534150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无序意味着各处都一样，平均没有差别。</a:t>
            </a:r>
          </a:p>
          <a:p>
            <a:pPr>
              <a:lnSpc>
                <a:spcPct val="15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宏观过程的方向性——从有序到无序。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12738"/>
            <a:ext cx="6651625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宏观态对应的微观态数量多→显得无序。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宏观态对应的微观态数量少→显得有序。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2842" y="514245"/>
            <a:ext cx="60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一、有序和无序 宏观态和微观态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c7c1869-d531-4665-8d51-669428c0572b}"/>
</p:tagLst>
</file>

<file path=ppt/theme/theme1.xml><?xml version="1.0" encoding="utf-8"?>
<a:theme xmlns:a="http://schemas.openxmlformats.org/drawingml/2006/main" name="办公资源网：www.bangongziyuan.com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merican">
      <a:majorFont>
        <a:latin typeface="Work Sans Extra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2471</Words>
  <Application>Microsoft Office PowerPoint</Application>
  <PresentationFormat>宽屏</PresentationFormat>
  <Paragraphs>243</Paragraphs>
  <Slides>27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FandolFang R</vt:lpstr>
      <vt:lpstr>Poppins</vt:lpstr>
      <vt:lpstr>Work Sans ExtraBold</vt:lpstr>
      <vt:lpstr>Arial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2020-05-29T01:44:26Z</dcterms:created>
  <dcterms:modified xsi:type="dcterms:W3CDTF">2021-01-09T09:43:02Z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