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1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2" r:id="rId19"/>
    <p:sldId id="287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6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2" y="228"/>
      </p:cViewPr>
      <p:guideLst>
        <p:guide pos="416"/>
        <p:guide pos="7256"/>
        <p:guide orient="horz" pos="648"/>
        <p:guide orient="horz" pos="3928"/>
        <p:guide orient="horz" pos="3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F9CA2B2-FCC9-473D-923C-0D6CB584C7EA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45C2FF1-31C1-4605-BDCE-03E1D79E306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7949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C2FF1-31C1-4605-BDCE-03E1D79E306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021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C2FF1-31C1-4605-BDCE-03E1D79E306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66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9AEC94C-A4F6-48F8-8BB8-C792DA4082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1" cy="6858001"/>
          </a:xfrm>
          <a:custGeom>
            <a:avLst/>
            <a:gdLst>
              <a:gd name="connsiteX0" fmla="*/ 6858001 w 6858001"/>
              <a:gd name="connsiteY0" fmla="*/ 0 h 6858001"/>
              <a:gd name="connsiteX1" fmla="*/ 6838257 w 6858001"/>
              <a:gd name="connsiteY1" fmla="*/ 4220950 h 6858001"/>
              <a:gd name="connsiteX2" fmla="*/ 4223138 w 6858001"/>
              <a:gd name="connsiteY2" fmla="*/ 6836068 h 6858001"/>
              <a:gd name="connsiteX3" fmla="*/ 4245070 w 6858001"/>
              <a:gd name="connsiteY3" fmla="*/ 6858000 h 6858001"/>
              <a:gd name="connsiteX4" fmla="*/ 4201205 w 6858001"/>
              <a:gd name="connsiteY4" fmla="*/ 6858000 h 6858001"/>
              <a:gd name="connsiteX5" fmla="*/ 4201204 w 6858001"/>
              <a:gd name="connsiteY5" fmla="*/ 6858001 h 6858001"/>
              <a:gd name="connsiteX6" fmla="*/ 4201203 w 6858001"/>
              <a:gd name="connsiteY6" fmla="*/ 6858000 h 6858001"/>
              <a:gd name="connsiteX7" fmla="*/ 0 w 6858001"/>
              <a:gd name="connsiteY7" fmla="*/ 6858000 h 6858001"/>
              <a:gd name="connsiteX8" fmla="*/ 0 w 6858001"/>
              <a:gd name="connsiteY8" fmla="*/ 2656798 h 6858001"/>
              <a:gd name="connsiteX9" fmla="*/ 0 w 6858001"/>
              <a:gd name="connsiteY9" fmla="*/ 2612930 h 6858001"/>
              <a:gd name="connsiteX10" fmla="*/ 21934 w 6858001"/>
              <a:gd name="connsiteY10" fmla="*/ 2634864 h 6858001"/>
              <a:gd name="connsiteX11" fmla="*/ 2637053 w 6858001"/>
              <a:gd name="connsiteY11" fmla="*/ 1974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1" h="6858001">
                <a:moveTo>
                  <a:pt x="6858001" y="0"/>
                </a:moveTo>
                <a:lnTo>
                  <a:pt x="6838257" y="4220950"/>
                </a:lnTo>
                <a:lnTo>
                  <a:pt x="4223138" y="6836068"/>
                </a:lnTo>
                <a:lnTo>
                  <a:pt x="4245070" y="6858000"/>
                </a:lnTo>
                <a:lnTo>
                  <a:pt x="4201205" y="6858000"/>
                </a:lnTo>
                <a:lnTo>
                  <a:pt x="4201204" y="6858001"/>
                </a:lnTo>
                <a:lnTo>
                  <a:pt x="4201203" y="6858000"/>
                </a:lnTo>
                <a:lnTo>
                  <a:pt x="0" y="6858000"/>
                </a:lnTo>
                <a:lnTo>
                  <a:pt x="0" y="2656798"/>
                </a:lnTo>
                <a:lnTo>
                  <a:pt x="0" y="2612930"/>
                </a:lnTo>
                <a:lnTo>
                  <a:pt x="21934" y="2634864"/>
                </a:lnTo>
                <a:lnTo>
                  <a:pt x="2637053" y="197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延期 2">
            <a:extLst>
              <a:ext uri="{FF2B5EF4-FFF2-40B4-BE49-F238E27FC236}">
                <a16:creationId xmlns:a16="http://schemas.microsoft.com/office/drawing/2014/main" id="{898936E4-CB83-4F2A-8366-6B5C9C2BD397}"/>
              </a:ext>
            </a:extLst>
          </p:cNvPr>
          <p:cNvSpPr/>
          <p:nvPr userDrawn="1"/>
        </p:nvSpPr>
        <p:spPr>
          <a:xfrm>
            <a:off x="0" y="377372"/>
            <a:ext cx="638629" cy="638629"/>
          </a:xfrm>
          <a:prstGeom prst="flowChartDela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409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234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75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9F441C64-6F38-4A33-8B3C-6EFC241C29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C296940-FCD9-4999-8FA0-E3320719BFC8}"/>
              </a:ext>
            </a:extLst>
          </p:cNvPr>
          <p:cNvGrpSpPr/>
          <p:nvPr/>
        </p:nvGrpSpPr>
        <p:grpSpPr>
          <a:xfrm>
            <a:off x="5624754" y="2608377"/>
            <a:ext cx="6451132" cy="2374759"/>
            <a:chOff x="6147269" y="2844265"/>
            <a:chExt cx="5640789" cy="2076459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E7396BE0-8B30-4DE7-92A1-592ECF407DA1}"/>
                </a:ext>
              </a:extLst>
            </p:cNvPr>
            <p:cNvGrpSpPr/>
            <p:nvPr/>
          </p:nvGrpSpPr>
          <p:grpSpPr>
            <a:xfrm>
              <a:off x="6147269" y="3331609"/>
              <a:ext cx="5640789" cy="1589115"/>
              <a:chOff x="-4714868" y="2110674"/>
              <a:chExt cx="5640789" cy="1589115"/>
            </a:xfrm>
          </p:grpSpPr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9436A97F-A99E-47E6-855E-CAAF5DEAE007}"/>
                  </a:ext>
                </a:extLst>
              </p:cNvPr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2020.5.25</a:t>
                </a:r>
                <a:endParaRPr lang="en-US" altLang="zh-CN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19416141-4EC7-4002-8715-329C7B824062}"/>
                  </a:ext>
                </a:extLst>
              </p:cNvPr>
              <p:cNvGrpSpPr/>
              <p:nvPr/>
            </p:nvGrpSpPr>
            <p:grpSpPr>
              <a:xfrm>
                <a:off x="-4714868" y="2110674"/>
                <a:ext cx="5640789" cy="990997"/>
                <a:chOff x="-4714868" y="2110674"/>
                <a:chExt cx="5640789" cy="990997"/>
              </a:xfrm>
            </p:grpSpPr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F1114C9D-D7CE-4BC1-B2C1-4C78AF977F48}"/>
                    </a:ext>
                  </a:extLst>
                </p:cNvPr>
                <p:cNvSpPr txBox="1"/>
                <p:nvPr/>
              </p:nvSpPr>
              <p:spPr>
                <a:xfrm>
                  <a:off x="-4714868" y="2808615"/>
                  <a:ext cx="5282731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4A81ABB3-238F-4A02-BE18-9FB8826D28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634728" y="2789746"/>
                  <a:ext cx="5202591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文本占位符 19">
                  <a:extLst>
                    <a:ext uri="{FF2B5EF4-FFF2-40B4-BE49-F238E27FC236}">
                      <a16:creationId xmlns:a16="http://schemas.microsoft.com/office/drawing/2014/main" id="{F8E27D1A-D529-46D2-ABFF-ABA048E01DB1}"/>
                    </a:ext>
                  </a:extLst>
                </p:cNvPr>
                <p:cNvSpPr txBox="1"/>
                <p:nvPr/>
              </p:nvSpPr>
              <p:spPr>
                <a:xfrm>
                  <a:off x="-4714868" y="2110674"/>
                  <a:ext cx="5640789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800" b="1" dirty="0">
                      <a:solidFill>
                        <a:schemeClr val="accent3">
                          <a:lumMod val="75000"/>
                        </a:schemeClr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第</a:t>
                  </a:r>
                  <a:r>
                    <a:rPr lang="en-US" altLang="zh-CN" sz="4800" b="1" dirty="0">
                      <a:solidFill>
                        <a:schemeClr val="accent3">
                          <a:lumMod val="75000"/>
                        </a:schemeClr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1</a:t>
                  </a:r>
                  <a:r>
                    <a:rPr lang="zh-CN" altLang="en-US" sz="4800" b="1" dirty="0">
                      <a:solidFill>
                        <a:schemeClr val="accent3">
                          <a:lumMod val="75000"/>
                        </a:schemeClr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节 气体的等温变化</a:t>
                  </a:r>
                </a:p>
              </p:txBody>
            </p:sp>
          </p:grpSp>
        </p:grpSp>
        <p:sp>
          <p:nvSpPr>
            <p:cNvPr id="23" name="文本占位符 20">
              <a:extLst>
                <a:ext uri="{FF2B5EF4-FFF2-40B4-BE49-F238E27FC236}">
                  <a16:creationId xmlns:a16="http://schemas.microsoft.com/office/drawing/2014/main" id="{759C6B6C-896F-452C-B3AD-ED97A5DDD9F2}"/>
                </a:ext>
              </a:extLst>
            </p:cNvPr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第八章  气体</a:t>
              </a: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F948CE8A-E350-4304-A6C9-D97D80AF586E}"/>
              </a:ext>
            </a:extLst>
          </p:cNvPr>
          <p:cNvSpPr/>
          <p:nvPr/>
        </p:nvSpPr>
        <p:spPr>
          <a:xfrm>
            <a:off x="9748933" y="324651"/>
            <a:ext cx="4062342" cy="300975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890" latinLnBrk="1"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</a:t>
            </a: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版高中物理选修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3-3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矩形 1"/>
          <p:cNvSpPr>
            <a:spLocks noChangeAspect="1" noChangeArrowheads="1"/>
          </p:cNvSpPr>
          <p:nvPr/>
        </p:nvSpPr>
        <p:spPr bwMode="auto">
          <a:xfrm>
            <a:off x="660400" y="1351532"/>
            <a:ext cx="11125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8288"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如图是一定质量的某种气体在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图中的等温线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是等温线上的两点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,△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OAD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△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OBC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的面积分别为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en-US" altLang="zh-CN" sz="24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en-US" altLang="zh-CN" sz="24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,则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.S</a:t>
            </a:r>
            <a:r>
              <a:rPr lang="en-US" altLang="zh-CN" sz="24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&gt;S</a:t>
            </a:r>
            <a:r>
              <a:rPr lang="en-US" altLang="zh-CN" sz="24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B.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en-US" altLang="zh-CN" sz="24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=S</a:t>
            </a:r>
            <a:r>
              <a:rPr lang="en-US" altLang="zh-CN" sz="24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C.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en-US" altLang="zh-CN" sz="24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&lt;S</a:t>
            </a:r>
            <a:r>
              <a:rPr lang="en-US" altLang="zh-CN" sz="24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D.无法比较</a:t>
            </a:r>
          </a:p>
        </p:txBody>
      </p:sp>
      <p:pic>
        <p:nvPicPr>
          <p:cNvPr id="10242" name="J66.eps" descr="id:2147487303;FounderCES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486" y="3059692"/>
            <a:ext cx="220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9CF7A68-1272-4630-A6BF-D4477512F4CE}"/>
              </a:ext>
            </a:extLst>
          </p:cNvPr>
          <p:cNvSpPr txBox="1"/>
          <p:nvPr/>
        </p:nvSpPr>
        <p:spPr>
          <a:xfrm>
            <a:off x="809171" y="43985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典型例题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9CF7A68-1272-4630-A6BF-D4477512F4CE}"/>
              </a:ext>
            </a:extLst>
          </p:cNvPr>
          <p:cNvSpPr txBox="1"/>
          <p:nvPr/>
        </p:nvSpPr>
        <p:spPr>
          <a:xfrm>
            <a:off x="6766316" y="1959429"/>
            <a:ext cx="664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41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矩形 3"/>
          <p:cNvSpPr>
            <a:spLocks noChangeAspect="1" noChangeArrowheads="1"/>
          </p:cNvSpPr>
          <p:nvPr/>
        </p:nvSpPr>
        <p:spPr bwMode="auto">
          <a:xfrm>
            <a:off x="747486" y="1028700"/>
            <a:ext cx="1077141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如图所示,在长为57 cm的一端封闭、另一端开口向上的竖直玻璃管内,用4 cm高的水银柱封闭着51 cm长的理想气体,管内外气体的温度相同。现将水银从管侧壁缓慢地注入管中,直到水银面与管口相平。外界大气压强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4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101 </a:t>
            </a:r>
            <a:r>
              <a:rPr lang="en-US" altLang="zh-CN" sz="2400" kern="0" dirty="0" err="1">
                <a:ea typeface="思源黑体 CN Medium" panose="020B0600000000000000" pitchFamily="34" charset="-122"/>
                <a:sym typeface="Arial" panose="020B0604020202020204" pitchFamily="34" charset="0"/>
              </a:rPr>
              <a:t>kPa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,相当于76 cm水银柱产生的压强,且温度不变。求此时管中封闭气体的压强。</a:t>
            </a:r>
          </a:p>
          <a:p>
            <a:pPr>
              <a:lnSpc>
                <a:spcPct val="150000"/>
              </a:lnSpc>
            </a:pP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【思考】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(1)在此过程中,封闭气体的各物理量发生了什么变化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(2)如何求解气体的压强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? </a:t>
            </a:r>
          </a:p>
        </p:txBody>
      </p:sp>
      <p:pic>
        <p:nvPicPr>
          <p:cNvPr id="11266" name="J65.eps" descr="id:2147487282;FounderCES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0" y="3606800"/>
            <a:ext cx="129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9CF7A68-1272-4630-A6BF-D4477512F4CE}"/>
              </a:ext>
            </a:extLst>
          </p:cNvPr>
          <p:cNvSpPr txBox="1"/>
          <p:nvPr/>
        </p:nvSpPr>
        <p:spPr>
          <a:xfrm>
            <a:off x="809171" y="43985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典型例题</a:t>
            </a:r>
          </a:p>
        </p:txBody>
      </p:sp>
    </p:spTree>
    <p:extLst>
      <p:ext uri="{BB962C8B-B14F-4D97-AF65-F5344CB8AC3E}">
        <p14:creationId xmlns:p14="http://schemas.microsoft.com/office/powerpoint/2010/main" val="3851562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159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charRg st="159" end="1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193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>
                                            <p:txEl>
                                              <p:charRg st="193" end="2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3"/>
          <p:cNvSpPr>
            <a:spLocks noChangeAspect="1" noChangeArrowheads="1"/>
          </p:cNvSpPr>
          <p:nvPr/>
        </p:nvSpPr>
        <p:spPr bwMode="auto">
          <a:xfrm>
            <a:off x="660400" y="1130300"/>
            <a:ext cx="108585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解析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以玻璃管内的气体为研究对象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设玻璃管的横截面积是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气体的状态参量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endParaRPr lang="zh-CN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en-US" altLang="zh-CN" sz="2400" kern="0" dirty="0">
              <a:solidFill>
                <a:srgbClr val="FF0066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en-US" altLang="zh-CN" sz="2400" kern="0" dirty="0">
              <a:solidFill>
                <a:srgbClr val="FF0066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气体发生等温变化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由玻意耳定律得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400" kern="0" baseline="-25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en-US" altLang="zh-CN" sz="2400" kern="0" baseline="-25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=p</a:t>
            </a:r>
            <a:r>
              <a:rPr lang="en-US" altLang="zh-CN" sz="2400" kern="0" baseline="-25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en-US" altLang="zh-CN" sz="2400" kern="0" baseline="-25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endParaRPr lang="zh-CN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代入数据解得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h=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9 cm,</a:t>
            </a: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400" kern="0" baseline="-25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113 </a:t>
            </a:r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kPa</a:t>
            </a: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graphicFrame>
        <p:nvGraphicFramePr>
          <p:cNvPr id="12290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659136"/>
              </p:ext>
            </p:extLst>
          </p:nvPr>
        </p:nvGraphicFramePr>
        <p:xfrm>
          <a:off x="1393370" y="1715873"/>
          <a:ext cx="9773557" cy="1354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837960" imgH="531360" progId="Word.Document.12">
                  <p:embed/>
                </p:oleObj>
              </mc:Choice>
              <mc:Fallback>
                <p:oleObj r:id="rId2" imgW="3837960" imgH="531360" progId="Word.Document.12">
                  <p:embed/>
                  <p:pic>
                    <p:nvPicPr>
                      <p:cNvPr id="1229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370" y="1715873"/>
                        <a:ext cx="9773557" cy="1354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矩形 4"/>
          <p:cNvSpPr>
            <a:spLocks noChangeAspect="1" noChangeArrowheads="1"/>
          </p:cNvSpPr>
          <p:nvPr/>
        </p:nvSpPr>
        <p:spPr bwMode="auto">
          <a:xfrm>
            <a:off x="432707" y="3992622"/>
            <a:ext cx="1131388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8288"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利用玻意耳定律解题的基本思路</a:t>
            </a:r>
          </a:p>
          <a:p>
            <a:pPr>
              <a:lnSpc>
                <a:spcPct val="120000"/>
              </a:lnSpc>
            </a:pP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(1)明确研究对象,根据题意确定所研究的是哪部分封闭气体,注意其质量和温度应不变。</a:t>
            </a:r>
          </a:p>
          <a:p>
            <a:pPr>
              <a:lnSpc>
                <a:spcPct val="120000"/>
              </a:lnSpc>
            </a:pP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(2)明确状态参量,找准所研究气体初、末状态的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值。</a:t>
            </a:r>
          </a:p>
          <a:p>
            <a:pPr>
              <a:lnSpc>
                <a:spcPct val="120000"/>
              </a:lnSpc>
            </a:pP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(3)根据玻意耳定律列方程求解。</a:t>
            </a:r>
          </a:p>
          <a:p>
            <a:pPr>
              <a:lnSpc>
                <a:spcPct val="120000"/>
              </a:lnSpc>
            </a:pPr>
            <a:r>
              <a:rPr lang="zh-CN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温馨提醒</a:t>
            </a:r>
            <a:r>
              <a:rPr lang="zh-CN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利用玻意耳定律解题时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经常使用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=p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相同物理量的单位要求使用同一单位即可。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9CF7A68-1272-4630-A6BF-D4477512F4CE}"/>
              </a:ext>
            </a:extLst>
          </p:cNvPr>
          <p:cNvSpPr txBox="1"/>
          <p:nvPr/>
        </p:nvSpPr>
        <p:spPr>
          <a:xfrm>
            <a:off x="809171" y="43985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典型例题</a:t>
            </a:r>
          </a:p>
        </p:txBody>
      </p:sp>
    </p:spTree>
    <p:extLst>
      <p:ext uri="{BB962C8B-B14F-4D97-AF65-F5344CB8AC3E}">
        <p14:creationId xmlns:p14="http://schemas.microsoft.com/office/powerpoint/2010/main" val="817550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ChangeArrowheads="1"/>
          </p:cNvSpPr>
          <p:nvPr/>
        </p:nvSpPr>
        <p:spPr bwMode="auto">
          <a:xfrm>
            <a:off x="769258" y="1299028"/>
            <a:ext cx="2698175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一、玻意耳定律</a:t>
            </a:r>
          </a:p>
        </p:txBody>
      </p:sp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483507" y="1938317"/>
            <a:ext cx="10866664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1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、内容</a:t>
            </a: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一定质量某种气体，在温度不变的情况下，压强</a:t>
            </a:r>
            <a:r>
              <a:rPr lang="zh-CN" altLang="zh-CN" sz="28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与体积</a:t>
            </a:r>
            <a:r>
              <a:rPr lang="zh-CN" altLang="zh-CN" sz="28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成反比。</a:t>
            </a:r>
            <a:r>
              <a:rPr lang="zh-CN" altLang="en-US" sz="28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769258" y="3460660"/>
            <a:ext cx="7786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、公式：</a:t>
            </a:r>
            <a:r>
              <a:rPr lang="zh-CN" altLang="en-US" sz="28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8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pV</a:t>
            </a:r>
            <a:r>
              <a:rPr lang="zh-CN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C(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常数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zh-CN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zh-CN" sz="28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zh-CN" sz="28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=p</a:t>
            </a:r>
            <a:r>
              <a:rPr lang="zh-CN" altLang="zh-CN" sz="28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zh-CN" sz="28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768517" y="4261244"/>
            <a:ext cx="7459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条件</a:t>
            </a: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en-US" altLang="zh-CN" sz="28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一定质量气体且温度不变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808946" y="5061828"/>
            <a:ext cx="774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、适用范围：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温度不太低，压强不太大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9CF7A68-1272-4630-A6BF-D4477512F4CE}"/>
              </a:ext>
            </a:extLst>
          </p:cNvPr>
          <p:cNvSpPr txBox="1"/>
          <p:nvPr/>
        </p:nvSpPr>
        <p:spPr>
          <a:xfrm>
            <a:off x="809171" y="43985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2396596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3314" grpId="0"/>
      <p:bldP spid="13315" grpId="0"/>
      <p:bldP spid="13316" grpId="0"/>
      <p:bldP spid="133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矩形 1"/>
          <p:cNvSpPr>
            <a:spLocks noChangeAspect="1" noChangeArrowheads="1"/>
          </p:cNvSpPr>
          <p:nvPr/>
        </p:nvSpPr>
        <p:spPr bwMode="auto">
          <a:xfrm>
            <a:off x="809170" y="1130300"/>
            <a:ext cx="10709729" cy="441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等温变化的实验探究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在探究气体等温变化的规律实验中,下列四个因素对实验的准确性影响最小的是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针筒封口处漏气</a:t>
            </a:r>
          </a:p>
          <a:p>
            <a:pPr>
              <a:lnSpc>
                <a:spcPct val="20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B.采用横截面积较大的针筒</a:t>
            </a:r>
          </a:p>
          <a:p>
            <a:pPr>
              <a:lnSpc>
                <a:spcPct val="20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C.针筒壁与活塞之间存在摩擦</a:t>
            </a:r>
          </a:p>
          <a:p>
            <a:pPr>
              <a:lnSpc>
                <a:spcPct val="20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D.实验过程中用手去握针筒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9CF7A68-1272-4630-A6BF-D4477512F4CE}"/>
              </a:ext>
            </a:extLst>
          </p:cNvPr>
          <p:cNvSpPr txBox="1"/>
          <p:nvPr/>
        </p:nvSpPr>
        <p:spPr>
          <a:xfrm>
            <a:off x="809171" y="43985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9CF7A68-1272-4630-A6BF-D4477512F4CE}"/>
              </a:ext>
            </a:extLst>
          </p:cNvPr>
          <p:cNvSpPr txBox="1"/>
          <p:nvPr/>
        </p:nvSpPr>
        <p:spPr>
          <a:xfrm>
            <a:off x="4423227" y="2057809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9768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矩形 1"/>
          <p:cNvSpPr>
            <a:spLocks noChangeAspect="1" noChangeArrowheads="1"/>
          </p:cNvSpPr>
          <p:nvPr/>
        </p:nvSpPr>
        <p:spPr bwMode="auto">
          <a:xfrm>
            <a:off x="660400" y="1130300"/>
            <a:ext cx="108585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等温变化的规律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一定质量的气体在温度保持不变时,压强增大到原来的4倍,则气体的体积变为原来的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400" kern="0" dirty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zh-CN" sz="2400" kern="0" dirty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5362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398527"/>
              </p:ext>
            </p:extLst>
          </p:nvPr>
        </p:nvGraphicFramePr>
        <p:xfrm>
          <a:off x="809171" y="2443007"/>
          <a:ext cx="87630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837960" imgH="237600" progId="Word.Document.12">
                  <p:embed/>
                </p:oleObj>
              </mc:Choice>
              <mc:Fallback>
                <p:oleObj r:id="rId2" imgW="3837960" imgH="237600" progId="Word.Document.12">
                  <p:embed/>
                  <p:pic>
                    <p:nvPicPr>
                      <p:cNvPr id="15362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71" y="2443007"/>
                        <a:ext cx="8763000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矩形 1"/>
          <p:cNvSpPr>
            <a:spLocks noChangeAspect="1" noChangeArrowheads="1"/>
          </p:cNvSpPr>
          <p:nvPr/>
        </p:nvSpPr>
        <p:spPr bwMode="auto">
          <a:xfrm>
            <a:off x="660400" y="3089284"/>
            <a:ext cx="108585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玻意耳定律的应用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一个气泡由湖面下20 m深处上升到湖面下10 m深处,它的体积约变为原来体积的(温度不变,水的密度为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0×10</a:t>
            </a:r>
            <a:r>
              <a:rPr lang="en-US" altLang="zh-CN" sz="24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kg/m</a:t>
            </a:r>
            <a:r>
              <a:rPr lang="en-US" altLang="zh-CN" sz="24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取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10 m/s</a:t>
            </a:r>
            <a:r>
              <a:rPr lang="en-US" altLang="zh-CN" sz="24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)(</a:t>
            </a:r>
            <a:r>
              <a:rPr lang="zh-CN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400" kern="0" dirty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400" kern="0" dirty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7418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583990"/>
              </p:ext>
            </p:extLst>
          </p:nvPr>
        </p:nvGraphicFramePr>
        <p:xfrm>
          <a:off x="990600" y="4674247"/>
          <a:ext cx="87630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837960" imgH="237600" progId="Word.Document.12">
                  <p:embed/>
                </p:oleObj>
              </mc:Choice>
              <mc:Fallback>
                <p:oleObj r:id="rId4" imgW="3837960" imgH="237600" progId="Word.Document.12">
                  <p:embed/>
                  <p:pic>
                    <p:nvPicPr>
                      <p:cNvPr id="17418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674247"/>
                        <a:ext cx="8763000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09CF7A68-1272-4630-A6BF-D4477512F4CE}"/>
              </a:ext>
            </a:extLst>
          </p:cNvPr>
          <p:cNvSpPr txBox="1"/>
          <p:nvPr/>
        </p:nvSpPr>
        <p:spPr>
          <a:xfrm>
            <a:off x="809171" y="43985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9CF7A68-1272-4630-A6BF-D4477512F4CE}"/>
              </a:ext>
            </a:extLst>
          </p:cNvPr>
          <p:cNvSpPr txBox="1"/>
          <p:nvPr/>
        </p:nvSpPr>
        <p:spPr>
          <a:xfrm>
            <a:off x="10649130" y="375973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9CF7A68-1272-4630-A6BF-D4477512F4CE}"/>
              </a:ext>
            </a:extLst>
          </p:cNvPr>
          <p:cNvSpPr txBox="1"/>
          <p:nvPr/>
        </p:nvSpPr>
        <p:spPr>
          <a:xfrm>
            <a:off x="3928290" y="171469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8065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矩形 1"/>
          <p:cNvSpPr>
            <a:spLocks noChangeAspect="1" noChangeArrowheads="1"/>
          </p:cNvSpPr>
          <p:nvPr/>
        </p:nvSpPr>
        <p:spPr bwMode="auto">
          <a:xfrm>
            <a:off x="809171" y="1100834"/>
            <a:ext cx="1070972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图象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如图是一定质量的某种气体状态变化的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图象,气体由状态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变化到状态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的过程中,气体分子平均速率的变化情况是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A.一直保持不变	    B.一直增大</a:t>
            </a:r>
          </a:p>
          <a:p>
            <a:pPr>
              <a:lnSpc>
                <a:spcPct val="20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C.先减小后增大	    D.先增大后减小</a:t>
            </a:r>
            <a:endParaRPr lang="zh-CN" altLang="zh-CN" sz="2400" kern="0" dirty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386" name="J67.eps" descr="id:2147487317;FounderCES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75211"/>
            <a:ext cx="2438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J67A.eps" descr="id:2147487324;FounderCE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0" y="3903811"/>
            <a:ext cx="2438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9CF7A68-1272-4630-A6BF-D4477512F4CE}"/>
              </a:ext>
            </a:extLst>
          </p:cNvPr>
          <p:cNvSpPr txBox="1"/>
          <p:nvPr/>
        </p:nvSpPr>
        <p:spPr>
          <a:xfrm>
            <a:off x="809171" y="43985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9CF7A68-1272-4630-A6BF-D4477512F4CE}"/>
              </a:ext>
            </a:extLst>
          </p:cNvPr>
          <p:cNvSpPr txBox="1"/>
          <p:nvPr/>
        </p:nvSpPr>
        <p:spPr>
          <a:xfrm>
            <a:off x="7882707" y="2039553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372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1"/>
          <p:cNvSpPr>
            <a:spLocks noChangeAspect="1" noChangeArrowheads="1"/>
          </p:cNvSpPr>
          <p:nvPr/>
        </p:nvSpPr>
        <p:spPr bwMode="auto">
          <a:xfrm>
            <a:off x="660400" y="1142470"/>
            <a:ext cx="10858500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玻意耳定律的应用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如图所示,长50 cm的玻璃管开口向上竖直放置,用15 cm长的水银柱封闭了一段20 cm长的空气柱,外界大气压强相当于75 cm水银柱产生的压强。现让玻璃管自由下落。不计空气阻力,求稳定时气柱的长。(可以认为气柱温度没有变化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pic>
        <p:nvPicPr>
          <p:cNvPr id="17410" name="J68.eps" descr="id:2147487338;FounderCES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572" y="3749041"/>
            <a:ext cx="903288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矩形 2"/>
          <p:cNvSpPr>
            <a:spLocks noChangeAspect="1" noChangeArrowheads="1"/>
          </p:cNvSpPr>
          <p:nvPr/>
        </p:nvSpPr>
        <p:spPr bwMode="auto">
          <a:xfrm>
            <a:off x="2016760" y="3109281"/>
            <a:ext cx="8686800" cy="311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20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解析</a:t>
            </a:r>
            <a:r>
              <a:rPr lang="en-US" altLang="zh-CN" sz="20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zh-CN" sz="20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假设自由下落过程中</a:t>
            </a:r>
            <a:r>
              <a:rPr lang="en-US" altLang="zh-CN" sz="20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水银没有溢出。根据玻意耳定律得</a:t>
            </a:r>
          </a:p>
          <a:p>
            <a:pPr>
              <a:lnSpc>
                <a:spcPct val="120000"/>
              </a:lnSpc>
            </a:pPr>
            <a:r>
              <a:rPr lang="en-US" altLang="zh-CN" sz="2000" i="1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p</a:t>
            </a:r>
            <a:r>
              <a:rPr lang="en-US" altLang="zh-CN" sz="2000" kern="0" baseline="-2500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S=p</a:t>
            </a:r>
            <a:r>
              <a:rPr lang="en-US" altLang="zh-CN" sz="2000" kern="0" baseline="-2500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</a:p>
          <a:p>
            <a:pPr>
              <a:lnSpc>
                <a:spcPct val="150000"/>
              </a:lnSpc>
            </a:pPr>
            <a:endParaRPr lang="en-US" altLang="zh-CN" sz="2000" i="1" kern="0" dirty="0">
              <a:solidFill>
                <a:srgbClr val="FF0066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i="1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p</a:t>
            </a:r>
            <a:r>
              <a:rPr lang="en-US" altLang="zh-CN" sz="2000" kern="0" baseline="-2500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=p</a:t>
            </a:r>
            <a:r>
              <a:rPr lang="en-US" altLang="zh-CN" sz="2000" kern="0" baseline="-2500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lang="zh-CN" altLang="zh-CN" sz="2000" kern="0" dirty="0">
              <a:solidFill>
                <a:srgbClr val="FF0066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i="1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l</a:t>
            </a:r>
            <a:r>
              <a:rPr lang="en-US" altLang="zh-CN" sz="2000" kern="0" baseline="-2500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0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20 cm</a:t>
            </a:r>
            <a:endParaRPr lang="zh-CN" altLang="zh-CN" sz="2000" kern="0" dirty="0">
              <a:solidFill>
                <a:srgbClr val="FF0066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zh-CN" sz="20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解得</a:t>
            </a:r>
            <a:r>
              <a:rPr lang="en-US" altLang="zh-CN" sz="2000" i="1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0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24 cm</a:t>
            </a:r>
            <a:endParaRPr lang="zh-CN" altLang="zh-CN" sz="2000" kern="0" dirty="0">
              <a:solidFill>
                <a:srgbClr val="FF0066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24 cm+15 cm=39 cm&lt;50 cm</a:t>
            </a:r>
            <a:endParaRPr lang="zh-CN" altLang="zh-CN" sz="2000" kern="0" dirty="0">
              <a:solidFill>
                <a:srgbClr val="FF0066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zh-CN" sz="20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所以水银没有溢出</a:t>
            </a:r>
            <a:r>
              <a:rPr lang="en-US" altLang="zh-CN" sz="20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气柱长</a:t>
            </a:r>
            <a:r>
              <a:rPr lang="en-US" altLang="zh-CN" sz="20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24 cm</a:t>
            </a:r>
            <a:endParaRPr lang="zh-CN" altLang="zh-CN" sz="2000" kern="0" dirty="0">
              <a:solidFill>
                <a:srgbClr val="FF0066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0490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067233"/>
              </p:ext>
            </p:extLst>
          </p:nvPr>
        </p:nvGraphicFramePr>
        <p:xfrm>
          <a:off x="2296160" y="3921673"/>
          <a:ext cx="81280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837960" imgH="241200" progId="Word.Document.12">
                  <p:embed/>
                </p:oleObj>
              </mc:Choice>
              <mc:Fallback>
                <p:oleObj r:id="rId3" imgW="3837960" imgH="241200" progId="Word.Document.12">
                  <p:embed/>
                  <p:pic>
                    <p:nvPicPr>
                      <p:cNvPr id="2049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6160" y="3921673"/>
                        <a:ext cx="81280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文本框 1"/>
          <p:cNvSpPr txBox="1">
            <a:spLocks noChangeArrowheads="1"/>
          </p:cNvSpPr>
          <p:nvPr/>
        </p:nvSpPr>
        <p:spPr bwMode="auto">
          <a:xfrm>
            <a:off x="6514626" y="5487769"/>
            <a:ext cx="31459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提示：自由落体，是完全失重，重力引起的现象消失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9CF7A68-1272-4630-A6BF-D4477512F4CE}"/>
              </a:ext>
            </a:extLst>
          </p:cNvPr>
          <p:cNvSpPr txBox="1"/>
          <p:nvPr/>
        </p:nvSpPr>
        <p:spPr>
          <a:xfrm>
            <a:off x="809171" y="43985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  <p:extLst>
      <p:ext uri="{BB962C8B-B14F-4D97-AF65-F5344CB8AC3E}">
        <p14:creationId xmlns:p14="http://schemas.microsoft.com/office/powerpoint/2010/main" val="342614460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9F441C64-6F38-4A33-8B3C-6EFC241C29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C296940-FCD9-4999-8FA0-E3320719BFC8}"/>
              </a:ext>
            </a:extLst>
          </p:cNvPr>
          <p:cNvGrpSpPr/>
          <p:nvPr/>
        </p:nvGrpSpPr>
        <p:grpSpPr>
          <a:xfrm>
            <a:off x="5624754" y="2608377"/>
            <a:ext cx="6204389" cy="2374759"/>
            <a:chOff x="6147269" y="2844265"/>
            <a:chExt cx="5425040" cy="2076459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E7396BE0-8B30-4DE7-92A1-592ECF407DA1}"/>
                </a:ext>
              </a:extLst>
            </p:cNvPr>
            <p:cNvGrpSpPr/>
            <p:nvPr/>
          </p:nvGrpSpPr>
          <p:grpSpPr>
            <a:xfrm>
              <a:off x="6147269" y="3331609"/>
              <a:ext cx="5425040" cy="1589115"/>
              <a:chOff x="-4714868" y="2110674"/>
              <a:chExt cx="5425040" cy="1589115"/>
            </a:xfrm>
          </p:grpSpPr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9436A97F-A99E-47E6-855E-CAAF5DEAE007}"/>
                  </a:ext>
                </a:extLst>
              </p:cNvPr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2020.5.25</a:t>
                </a:r>
                <a:endParaRPr lang="en-US" altLang="zh-CN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19416141-4EC7-4002-8715-329C7B824062}"/>
                  </a:ext>
                </a:extLst>
              </p:cNvPr>
              <p:cNvGrpSpPr/>
              <p:nvPr/>
            </p:nvGrpSpPr>
            <p:grpSpPr>
              <a:xfrm>
                <a:off x="-4714868" y="2110674"/>
                <a:ext cx="5425040" cy="990997"/>
                <a:chOff x="-4714868" y="2110674"/>
                <a:chExt cx="5425040" cy="990997"/>
              </a:xfrm>
            </p:grpSpPr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F1114C9D-D7CE-4BC1-B2C1-4C78AF977F48}"/>
                    </a:ext>
                  </a:extLst>
                </p:cNvPr>
                <p:cNvSpPr txBox="1"/>
                <p:nvPr/>
              </p:nvSpPr>
              <p:spPr>
                <a:xfrm>
                  <a:off x="-4714868" y="2808615"/>
                  <a:ext cx="5282731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4A81ABB3-238F-4A02-BE18-9FB8826D28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634728" y="2789746"/>
                  <a:ext cx="5202591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文本占位符 19">
                  <a:extLst>
                    <a:ext uri="{FF2B5EF4-FFF2-40B4-BE49-F238E27FC236}">
                      <a16:creationId xmlns:a16="http://schemas.microsoft.com/office/drawing/2014/main" id="{F8E27D1A-D529-46D2-ABFF-ABA048E01DB1}"/>
                    </a:ext>
                  </a:extLst>
                </p:cNvPr>
                <p:cNvSpPr txBox="1"/>
                <p:nvPr/>
              </p:nvSpPr>
              <p:spPr>
                <a:xfrm>
                  <a:off x="-4708756" y="2110674"/>
                  <a:ext cx="541892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800" b="1" dirty="0">
                      <a:solidFill>
                        <a:schemeClr val="accent3">
                          <a:lumMod val="75000"/>
                        </a:schemeClr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感谢各位的聆听</a:t>
                  </a:r>
                </a:p>
              </p:txBody>
            </p:sp>
          </p:grpSp>
        </p:grpSp>
        <p:sp>
          <p:nvSpPr>
            <p:cNvPr id="23" name="文本占位符 20">
              <a:extLst>
                <a:ext uri="{FF2B5EF4-FFF2-40B4-BE49-F238E27FC236}">
                  <a16:creationId xmlns:a16="http://schemas.microsoft.com/office/drawing/2014/main" id="{759C6B6C-896F-452C-B3AD-ED97A5DDD9F2}"/>
                </a:ext>
              </a:extLst>
            </p:cNvPr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第八章  气体</a:t>
              </a: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F948CE8A-E350-4304-A6C9-D97D80AF586E}"/>
              </a:ext>
            </a:extLst>
          </p:cNvPr>
          <p:cNvSpPr/>
          <p:nvPr/>
        </p:nvSpPr>
        <p:spPr>
          <a:xfrm>
            <a:off x="9748933" y="324651"/>
            <a:ext cx="4062342" cy="300975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890" latinLnBrk="1"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</a:t>
            </a: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版高中物理选修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3-3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文本框 4099"/>
          <p:cNvSpPr txBox="1">
            <a:spLocks noChangeArrowheads="1"/>
          </p:cNvSpPr>
          <p:nvPr/>
        </p:nvSpPr>
        <p:spPr bwMode="auto">
          <a:xfrm>
            <a:off x="809171" y="1347107"/>
            <a:ext cx="10858500" cy="44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.知道描述气体的状态需要的参量有哪些,知道什么是等温变化,体会用实验怎样探究气体的等温变化。</a:t>
            </a:r>
            <a:endParaRPr lang="en-US" altLang="zh-CN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2.掌握玻意耳定律的内容，知道玻意耳定律的公式和成立的条件。</a:t>
            </a: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3.知道气体的等温变化的</a:t>
            </a:r>
            <a:r>
              <a:rPr lang="en-US" altLang="zh-CN" sz="28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en-US" altLang="zh-CN" sz="28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图象为双曲线,了解不同温度下气体的等温线。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9CF7A68-1272-4630-A6BF-D4477512F4CE}"/>
              </a:ext>
            </a:extLst>
          </p:cNvPr>
          <p:cNvSpPr txBox="1"/>
          <p:nvPr/>
        </p:nvSpPr>
        <p:spPr>
          <a:xfrm>
            <a:off x="809171" y="43985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</p:spTree>
    <p:extLst>
      <p:ext uri="{BB962C8B-B14F-4D97-AF65-F5344CB8AC3E}">
        <p14:creationId xmlns:p14="http://schemas.microsoft.com/office/powerpoint/2010/main" val="280058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J56.eps" descr="id:2147487111;FounderCES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615" y="4457082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文本框 5123"/>
          <p:cNvSpPr txBox="1">
            <a:spLocks noChangeArrowheads="1"/>
          </p:cNvSpPr>
          <p:nvPr/>
        </p:nvSpPr>
        <p:spPr bwMode="auto">
          <a:xfrm>
            <a:off x="544108" y="1153600"/>
            <a:ext cx="8763000" cy="47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思考：阅读教材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P18-20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，思考以下几个问题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3075" name="矩形 5124"/>
          <p:cNvSpPr>
            <a:spLocks noChangeArrowheads="1"/>
          </p:cNvSpPr>
          <p:nvPr/>
        </p:nvSpPr>
        <p:spPr bwMode="auto">
          <a:xfrm>
            <a:off x="544108" y="1690981"/>
            <a:ext cx="807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描述气体的状态参量有哪些?什么是等温变化?</a:t>
            </a:r>
          </a:p>
        </p:txBody>
      </p:sp>
      <p:sp>
        <p:nvSpPr>
          <p:cNvPr id="5127" name="矩形 5126"/>
          <p:cNvSpPr>
            <a:spLocks noChangeArrowheads="1"/>
          </p:cNvSpPr>
          <p:nvPr/>
        </p:nvSpPr>
        <p:spPr bwMode="auto">
          <a:xfrm>
            <a:off x="660400" y="2454615"/>
            <a:ext cx="10636288" cy="36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1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气体的压强</a:t>
            </a:r>
            <a:r>
              <a:rPr lang="zh-CN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（力学性质）</a:t>
            </a:r>
            <a:r>
              <a:rPr lang="zh-CN" altLang="zh-CN" sz="1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、体积</a:t>
            </a:r>
            <a:r>
              <a:rPr lang="zh-CN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（几何性质）</a:t>
            </a:r>
            <a:r>
              <a:rPr lang="zh-CN" altLang="zh-CN" sz="1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、温度</a:t>
            </a:r>
            <a:r>
              <a:rPr lang="zh-CN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（热学性质）</a:t>
            </a:r>
            <a:r>
              <a:rPr lang="zh-CN" altLang="zh-CN" sz="1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是描述气体的三个状态参量。</a:t>
            </a:r>
          </a:p>
        </p:txBody>
      </p:sp>
      <p:sp>
        <p:nvSpPr>
          <p:cNvPr id="5129" name="矩形 5128"/>
          <p:cNvSpPr>
            <a:spLocks noChangeArrowheads="1"/>
          </p:cNvSpPr>
          <p:nvPr/>
        </p:nvSpPr>
        <p:spPr bwMode="auto">
          <a:xfrm>
            <a:off x="660400" y="2122599"/>
            <a:ext cx="11059160" cy="36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一定质量</a:t>
            </a:r>
            <a:r>
              <a:rPr lang="zh-CN" altLang="zh-CN" sz="1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的气体,在</a:t>
            </a:r>
            <a:r>
              <a:rPr lang="zh-CN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温度不变</a:t>
            </a:r>
            <a:r>
              <a:rPr lang="zh-CN" altLang="zh-CN" sz="1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的条件下其压强与体积变化时的关系叫作等温变化。</a:t>
            </a:r>
          </a:p>
        </p:txBody>
      </p:sp>
      <p:sp>
        <p:nvSpPr>
          <p:cNvPr id="5133" name="矩形 5132"/>
          <p:cNvSpPr>
            <a:spLocks noChangeArrowheads="1"/>
          </p:cNvSpPr>
          <p:nvPr/>
        </p:nvSpPr>
        <p:spPr bwMode="auto">
          <a:xfrm>
            <a:off x="768566" y="3650909"/>
            <a:ext cx="1829347" cy="36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pV=C</a:t>
            </a:r>
            <a:r>
              <a:rPr lang="zh-CN" altLang="zh-CN" sz="16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en-US" altLang="zh-CN" sz="16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16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16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en-US" altLang="zh-CN" sz="16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16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=p</a:t>
            </a:r>
            <a:r>
              <a:rPr lang="en-US" altLang="zh-CN" sz="16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16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en-US" altLang="zh-CN" sz="16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079" name="矩形 5133"/>
          <p:cNvSpPr>
            <a:spLocks noChangeArrowheads="1"/>
          </p:cNvSpPr>
          <p:nvPr/>
        </p:nvSpPr>
        <p:spPr bwMode="auto">
          <a:xfrm>
            <a:off x="544108" y="2846971"/>
            <a:ext cx="10974792" cy="43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玻意耳定律的内容是什么?玻意耳定律的公式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是什么？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玻意耳定律适用的条件是什么?</a:t>
            </a:r>
          </a:p>
        </p:txBody>
      </p:sp>
      <p:sp>
        <p:nvSpPr>
          <p:cNvPr id="5136" name="矩形 5135"/>
          <p:cNvSpPr>
            <a:spLocks noChangeArrowheads="1"/>
          </p:cNvSpPr>
          <p:nvPr/>
        </p:nvSpPr>
        <p:spPr bwMode="auto">
          <a:xfrm>
            <a:off x="768566" y="3300268"/>
            <a:ext cx="5351145" cy="3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1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一定质量的某种气体,在温度不变的情况下,压强</a:t>
            </a:r>
            <a:r>
              <a:rPr lang="en-US" altLang="zh-CN" sz="1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zh-CN" sz="1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与体积</a:t>
            </a:r>
            <a:r>
              <a:rPr lang="en-US" altLang="zh-CN" sz="1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zh-CN" sz="1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成反比。</a:t>
            </a:r>
          </a:p>
        </p:txBody>
      </p:sp>
      <p:sp>
        <p:nvSpPr>
          <p:cNvPr id="5138" name="矩形 5137"/>
          <p:cNvSpPr>
            <a:spLocks noChangeArrowheads="1"/>
          </p:cNvSpPr>
          <p:nvPr/>
        </p:nvSpPr>
        <p:spPr bwMode="auto">
          <a:xfrm>
            <a:off x="3091898" y="3650909"/>
            <a:ext cx="2704587" cy="36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1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气体的质量一定,温度不变。</a:t>
            </a:r>
          </a:p>
        </p:txBody>
      </p:sp>
      <p:sp>
        <p:nvSpPr>
          <p:cNvPr id="3082" name="矩形 5138"/>
          <p:cNvSpPr>
            <a:spLocks noChangeArrowheads="1"/>
          </p:cNvSpPr>
          <p:nvPr/>
        </p:nvSpPr>
        <p:spPr bwMode="auto">
          <a:xfrm>
            <a:off x="660400" y="4083666"/>
            <a:ext cx="8763000" cy="117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如何直观地描述压强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跟体积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的关系?为什么把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关系曲线称为等温线?一定质量的气体,不同温度下等温线是否相同?教材第20页图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1-5中两条等温线中哪一条表示的温度高?</a:t>
            </a:r>
          </a:p>
        </p:txBody>
      </p:sp>
      <p:sp>
        <p:nvSpPr>
          <p:cNvPr id="5141" name="矩形 5140"/>
          <p:cNvSpPr>
            <a:spLocks noChangeArrowheads="1"/>
          </p:cNvSpPr>
          <p:nvPr/>
        </p:nvSpPr>
        <p:spPr bwMode="auto">
          <a:xfrm>
            <a:off x="809171" y="5964823"/>
            <a:ext cx="31373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建立</a:t>
            </a:r>
            <a:r>
              <a:rPr lang="en-US" altLang="zh-CN" sz="16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1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en-US" altLang="zh-CN" sz="16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zh-CN" sz="1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坐标系,作出</a:t>
            </a:r>
            <a:r>
              <a:rPr lang="en-US" altLang="zh-CN" sz="16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1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en-US" altLang="zh-CN" sz="16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zh-CN" sz="1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关系曲线</a:t>
            </a:r>
          </a:p>
        </p:txBody>
      </p:sp>
      <p:sp>
        <p:nvSpPr>
          <p:cNvPr id="5143" name="矩形 5142"/>
          <p:cNvSpPr>
            <a:spLocks noChangeArrowheads="1"/>
          </p:cNvSpPr>
          <p:nvPr/>
        </p:nvSpPr>
        <p:spPr bwMode="auto">
          <a:xfrm>
            <a:off x="768566" y="5318492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1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en-US" altLang="zh-CN" sz="16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zh-CN" sz="1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图象描述的是一定质量的某种气体在温度不变的情况下的</a:t>
            </a:r>
            <a:r>
              <a:rPr lang="en-US" altLang="zh-CN" sz="16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zh-CN" sz="1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16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zh-CN" sz="1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的关系,因此称它为等温线。(曲线上任何一点的</a:t>
            </a:r>
            <a:r>
              <a:rPr lang="en-US" altLang="zh-CN" sz="1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16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zh-CN" sz="1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16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zh-CN" sz="1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乘积不变</a:t>
            </a:r>
            <a:r>
              <a:rPr lang="en-US" altLang="zh-CN" sz="1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5145" name="矩形 5144"/>
          <p:cNvSpPr>
            <a:spLocks noChangeArrowheads="1"/>
          </p:cNvSpPr>
          <p:nvPr/>
        </p:nvSpPr>
        <p:spPr bwMode="auto">
          <a:xfrm>
            <a:off x="4258598" y="5974705"/>
            <a:ext cx="1205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6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不相同</a:t>
            </a:r>
            <a:r>
              <a:rPr lang="zh-CN" altLang="zh-CN" sz="16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16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en-US" altLang="zh-CN" sz="16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9CF7A68-1272-4630-A6BF-D4477512F4CE}"/>
              </a:ext>
            </a:extLst>
          </p:cNvPr>
          <p:cNvSpPr txBox="1"/>
          <p:nvPr/>
        </p:nvSpPr>
        <p:spPr>
          <a:xfrm>
            <a:off x="809171" y="43985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思考</a:t>
            </a:r>
          </a:p>
        </p:txBody>
      </p:sp>
    </p:spTree>
    <p:extLst>
      <p:ext uri="{BB962C8B-B14F-4D97-AF65-F5344CB8AC3E}">
        <p14:creationId xmlns:p14="http://schemas.microsoft.com/office/powerpoint/2010/main" val="236836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9" grpId="0"/>
      <p:bldP spid="5133" grpId="0"/>
      <p:bldP spid="5136" grpId="0"/>
      <p:bldP spid="5138" grpId="0"/>
      <p:bldP spid="5141" grpId="0"/>
      <p:bldP spid="5143" grpId="0"/>
      <p:bldP spid="5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_0002"/>
          <p:cNvPicPr>
            <a:picLocks noChangeAspect="1" noChangeArrowheads="1"/>
          </p:cNvPicPr>
          <p:nvPr/>
        </p:nvPicPr>
        <p:blipFill>
          <a:blip r:embed="rId2" cstate="print">
            <a:lum bright="-1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01" y="1698230"/>
            <a:ext cx="2467649" cy="413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569326" y="1563447"/>
            <a:ext cx="2789238" cy="944562"/>
          </a:xfrm>
          <a:prstGeom prst="wedgeRoundRectCallout">
            <a:avLst>
              <a:gd name="adj1" fmla="val -86023"/>
              <a:gd name="adj2" fmla="val 74713"/>
              <a:gd name="adj3" fmla="val 16667"/>
            </a:avLst>
          </a:prstGeom>
          <a:solidFill>
            <a:srgbClr val="99CC00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的读数，精确到</a:t>
            </a:r>
          </a:p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小数点后两位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8432801" y="3751092"/>
            <a:ext cx="2925763" cy="676275"/>
          </a:xfrm>
          <a:prstGeom prst="wedgeRoundRectCallout">
            <a:avLst>
              <a:gd name="adj1" fmla="val -89194"/>
              <a:gd name="adj2" fmla="val 127069"/>
              <a:gd name="adj3" fmla="val 16667"/>
            </a:avLst>
          </a:prstGeom>
          <a:solidFill>
            <a:srgbClr val="99CC00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的读数，每小格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0.25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9180512" y="5115980"/>
            <a:ext cx="1755775" cy="674688"/>
          </a:xfrm>
          <a:prstGeom prst="wedgeRoundRectCallout">
            <a:avLst>
              <a:gd name="adj1" fmla="val -149648"/>
              <a:gd name="adj2" fmla="val 4037"/>
              <a:gd name="adj3" fmla="val 16667"/>
            </a:avLst>
          </a:prstGeom>
          <a:solidFill>
            <a:srgbClr val="99CC00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研究对象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9018589" y="2724341"/>
            <a:ext cx="2339975" cy="676275"/>
          </a:xfrm>
          <a:prstGeom prst="wedgeRoundRectCallout">
            <a:avLst>
              <a:gd name="adj1" fmla="val -144787"/>
              <a:gd name="adj2" fmla="val 48310"/>
              <a:gd name="adj3" fmla="val 16667"/>
            </a:avLst>
          </a:prstGeom>
          <a:solidFill>
            <a:srgbClr val="99CC00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手握此处改变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</a:p>
        </p:txBody>
      </p:sp>
      <p:sp>
        <p:nvSpPr>
          <p:cNvPr id="8201" name="文本框 8200"/>
          <p:cNvSpPr txBox="1">
            <a:spLocks noChangeArrowheads="1"/>
          </p:cNvSpPr>
          <p:nvPr/>
        </p:nvSpPr>
        <p:spPr bwMode="auto">
          <a:xfrm>
            <a:off x="699298" y="1307764"/>
            <a:ext cx="518636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目的：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的关系</a:t>
            </a:r>
            <a:endParaRPr lang="zh-CN" altLang="en-US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方法：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控制变量法</a:t>
            </a:r>
            <a:endParaRPr lang="zh-CN" altLang="en-US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器材：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铁架台、注射器、刻度尺、压力表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压强表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等，注射器下端用橡胶塞密封，上端用柱塞封闭一段空气柱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9CF7A68-1272-4630-A6BF-D4477512F4CE}"/>
              </a:ext>
            </a:extLst>
          </p:cNvPr>
          <p:cNvSpPr txBox="1"/>
          <p:nvPr/>
        </p:nvSpPr>
        <p:spPr>
          <a:xfrm>
            <a:off x="809171" y="43985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一、实验探究</a:t>
            </a:r>
          </a:p>
        </p:txBody>
      </p:sp>
    </p:spTree>
    <p:extLst>
      <p:ext uri="{BB962C8B-B14F-4D97-AF65-F5344CB8AC3E}">
        <p14:creationId xmlns:p14="http://schemas.microsoft.com/office/powerpoint/2010/main" val="212456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ldLvl="0" animBg="1"/>
      <p:bldP spid="12293" grpId="0" bldLvl="0" animBg="1"/>
      <p:bldP spid="12294" grpId="0" bldLvl="0" animBg="1"/>
      <p:bldP spid="1229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60400" y="1152334"/>
            <a:ext cx="6777848" cy="5101782"/>
            <a:chOff x="660400" y="1152334"/>
            <a:chExt cx="6777848" cy="5101782"/>
          </a:xfrm>
        </p:grpSpPr>
        <p:sp>
          <p:nvSpPr>
            <p:cNvPr id="5121" name="Rectangle 2"/>
            <p:cNvSpPr>
              <a:spLocks noChangeArrowheads="1"/>
            </p:cNvSpPr>
            <p:nvPr/>
          </p:nvSpPr>
          <p:spPr bwMode="auto">
            <a:xfrm>
              <a:off x="1037448" y="1658347"/>
              <a:ext cx="6400800" cy="45110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55" name="Line 3"/>
            <p:cNvSpPr>
              <a:spLocks noChangeShapeType="1"/>
            </p:cNvSpPr>
            <p:nvPr/>
          </p:nvSpPr>
          <p:spPr bwMode="auto">
            <a:xfrm>
              <a:off x="1570848" y="5636529"/>
              <a:ext cx="5317143" cy="10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56" name="Line 4"/>
            <p:cNvSpPr>
              <a:spLocks noChangeShapeType="1"/>
            </p:cNvSpPr>
            <p:nvPr/>
          </p:nvSpPr>
          <p:spPr bwMode="auto">
            <a:xfrm flipV="1">
              <a:off x="1570848" y="1776541"/>
              <a:ext cx="1204" cy="3859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1570848" y="1974999"/>
              <a:ext cx="115590" cy="3508587"/>
              <a:chOff x="0" y="0"/>
              <a:chExt cx="96" cy="2784"/>
            </a:xfrm>
          </p:grpSpPr>
          <p:grpSp>
            <p:nvGrpSpPr>
              <p:cNvPr id="5125" name="Group 6"/>
              <p:cNvGrpSpPr>
                <a:grpSpLocks/>
              </p:cNvGrpSpPr>
              <p:nvPr/>
            </p:nvGrpSpPr>
            <p:grpSpPr bwMode="auto">
              <a:xfrm>
                <a:off x="0" y="1920"/>
                <a:ext cx="96" cy="864"/>
                <a:chOff x="0" y="0"/>
                <a:chExt cx="96" cy="864"/>
              </a:xfrm>
            </p:grpSpPr>
            <p:sp>
              <p:nvSpPr>
                <p:cNvPr id="5126" name="Line 7"/>
                <p:cNvSpPr>
                  <a:spLocks noChangeShapeType="1"/>
                </p:cNvSpPr>
                <p:nvPr/>
              </p:nvSpPr>
              <p:spPr bwMode="auto">
                <a:xfrm>
                  <a:off x="0" y="86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27" name="Line 8"/>
                <p:cNvSpPr>
                  <a:spLocks noChangeShapeType="1"/>
                </p:cNvSpPr>
                <p:nvPr/>
              </p:nvSpPr>
              <p:spPr bwMode="auto">
                <a:xfrm>
                  <a:off x="0" y="76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28" name="Line 9"/>
                <p:cNvSpPr>
                  <a:spLocks noChangeShapeType="1"/>
                </p:cNvSpPr>
                <p:nvPr/>
              </p:nvSpPr>
              <p:spPr bwMode="auto">
                <a:xfrm>
                  <a:off x="0" y="67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29" name="Line 10"/>
                <p:cNvSpPr>
                  <a:spLocks noChangeShapeType="1"/>
                </p:cNvSpPr>
                <p:nvPr/>
              </p:nvSpPr>
              <p:spPr bwMode="auto">
                <a:xfrm>
                  <a:off x="0" y="57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30" name="Line 11"/>
                <p:cNvSpPr>
                  <a:spLocks noChangeShapeType="1"/>
                </p:cNvSpPr>
                <p:nvPr/>
              </p:nvSpPr>
              <p:spPr bwMode="auto">
                <a:xfrm>
                  <a:off x="0" y="48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31" name="Line 12"/>
                <p:cNvSpPr>
                  <a:spLocks noChangeShapeType="1"/>
                </p:cNvSpPr>
                <p:nvPr/>
              </p:nvSpPr>
              <p:spPr bwMode="auto">
                <a:xfrm>
                  <a:off x="0" y="38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32" name="Line 13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33" name="Line 14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34" name="Line 15"/>
                <p:cNvSpPr>
                  <a:spLocks noChangeShapeType="1"/>
                </p:cNvSpPr>
                <p:nvPr/>
              </p:nvSpPr>
              <p:spPr bwMode="auto">
                <a:xfrm>
                  <a:off x="0" y="9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35" name="Line 16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136" name="Group 17"/>
              <p:cNvGrpSpPr>
                <a:grpSpLocks/>
              </p:cNvGrpSpPr>
              <p:nvPr/>
            </p:nvGrpSpPr>
            <p:grpSpPr bwMode="auto">
              <a:xfrm>
                <a:off x="0" y="960"/>
                <a:ext cx="96" cy="864"/>
                <a:chOff x="0" y="0"/>
                <a:chExt cx="96" cy="864"/>
              </a:xfrm>
            </p:grpSpPr>
            <p:sp>
              <p:nvSpPr>
                <p:cNvPr id="5137" name="Line 18"/>
                <p:cNvSpPr>
                  <a:spLocks noChangeShapeType="1"/>
                </p:cNvSpPr>
                <p:nvPr/>
              </p:nvSpPr>
              <p:spPr bwMode="auto">
                <a:xfrm>
                  <a:off x="0" y="86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38" name="Line 19"/>
                <p:cNvSpPr>
                  <a:spLocks noChangeShapeType="1"/>
                </p:cNvSpPr>
                <p:nvPr/>
              </p:nvSpPr>
              <p:spPr bwMode="auto">
                <a:xfrm>
                  <a:off x="0" y="76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39" name="Line 20"/>
                <p:cNvSpPr>
                  <a:spLocks noChangeShapeType="1"/>
                </p:cNvSpPr>
                <p:nvPr/>
              </p:nvSpPr>
              <p:spPr bwMode="auto">
                <a:xfrm>
                  <a:off x="0" y="67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40" name="Line 21"/>
                <p:cNvSpPr>
                  <a:spLocks noChangeShapeType="1"/>
                </p:cNvSpPr>
                <p:nvPr/>
              </p:nvSpPr>
              <p:spPr bwMode="auto">
                <a:xfrm>
                  <a:off x="0" y="57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41" name="Line 22"/>
                <p:cNvSpPr>
                  <a:spLocks noChangeShapeType="1"/>
                </p:cNvSpPr>
                <p:nvPr/>
              </p:nvSpPr>
              <p:spPr bwMode="auto">
                <a:xfrm>
                  <a:off x="0" y="48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42" name="Line 23"/>
                <p:cNvSpPr>
                  <a:spLocks noChangeShapeType="1"/>
                </p:cNvSpPr>
                <p:nvPr/>
              </p:nvSpPr>
              <p:spPr bwMode="auto">
                <a:xfrm>
                  <a:off x="0" y="38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43" name="Line 24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44" name="Line 25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45" name="Line 26"/>
                <p:cNvSpPr>
                  <a:spLocks noChangeShapeType="1"/>
                </p:cNvSpPr>
                <p:nvPr/>
              </p:nvSpPr>
              <p:spPr bwMode="auto">
                <a:xfrm>
                  <a:off x="0" y="9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46" name="Line 27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147" name="Group 28"/>
              <p:cNvGrpSpPr>
                <a:grpSpLocks/>
              </p:cNvGrpSpPr>
              <p:nvPr/>
            </p:nvGrpSpPr>
            <p:grpSpPr bwMode="auto">
              <a:xfrm>
                <a:off x="0" y="0"/>
                <a:ext cx="96" cy="864"/>
                <a:chOff x="0" y="0"/>
                <a:chExt cx="96" cy="864"/>
              </a:xfrm>
            </p:grpSpPr>
            <p:sp>
              <p:nvSpPr>
                <p:cNvPr id="5148" name="Line 29"/>
                <p:cNvSpPr>
                  <a:spLocks noChangeShapeType="1"/>
                </p:cNvSpPr>
                <p:nvPr/>
              </p:nvSpPr>
              <p:spPr bwMode="auto">
                <a:xfrm>
                  <a:off x="0" y="86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49" name="Line 30"/>
                <p:cNvSpPr>
                  <a:spLocks noChangeShapeType="1"/>
                </p:cNvSpPr>
                <p:nvPr/>
              </p:nvSpPr>
              <p:spPr bwMode="auto">
                <a:xfrm>
                  <a:off x="0" y="76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50" name="Line 31"/>
                <p:cNvSpPr>
                  <a:spLocks noChangeShapeType="1"/>
                </p:cNvSpPr>
                <p:nvPr/>
              </p:nvSpPr>
              <p:spPr bwMode="auto">
                <a:xfrm>
                  <a:off x="0" y="67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51" name="Line 32"/>
                <p:cNvSpPr>
                  <a:spLocks noChangeShapeType="1"/>
                </p:cNvSpPr>
                <p:nvPr/>
              </p:nvSpPr>
              <p:spPr bwMode="auto">
                <a:xfrm>
                  <a:off x="0" y="57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52" name="Line 33"/>
                <p:cNvSpPr>
                  <a:spLocks noChangeShapeType="1"/>
                </p:cNvSpPr>
                <p:nvPr/>
              </p:nvSpPr>
              <p:spPr bwMode="auto">
                <a:xfrm>
                  <a:off x="0" y="48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53" name="Line 34"/>
                <p:cNvSpPr>
                  <a:spLocks noChangeShapeType="1"/>
                </p:cNvSpPr>
                <p:nvPr/>
              </p:nvSpPr>
              <p:spPr bwMode="auto">
                <a:xfrm>
                  <a:off x="0" y="38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54" name="Line 35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55" name="Line 36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56" name="Line 37"/>
                <p:cNvSpPr>
                  <a:spLocks noChangeShapeType="1"/>
                </p:cNvSpPr>
                <p:nvPr/>
              </p:nvSpPr>
              <p:spPr bwMode="auto">
                <a:xfrm>
                  <a:off x="0" y="9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57" name="Line 38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1799448" y="5535741"/>
              <a:ext cx="4796988" cy="100245"/>
              <a:chOff x="0" y="0"/>
              <a:chExt cx="3984" cy="96"/>
            </a:xfrm>
          </p:grpSpPr>
          <p:grpSp>
            <p:nvGrpSpPr>
              <p:cNvPr id="5159" name="Group 40"/>
              <p:cNvGrpSpPr>
                <a:grpSpLocks/>
              </p:cNvGrpSpPr>
              <p:nvPr/>
            </p:nvGrpSpPr>
            <p:grpSpPr bwMode="auto">
              <a:xfrm>
                <a:off x="0" y="0"/>
                <a:ext cx="3168" cy="96"/>
                <a:chOff x="0" y="0"/>
                <a:chExt cx="3408" cy="96"/>
              </a:xfrm>
            </p:grpSpPr>
            <p:grpSp>
              <p:nvGrpSpPr>
                <p:cNvPr id="5160" name="Group 4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72" cy="96"/>
                  <a:chOff x="0" y="0"/>
                  <a:chExt cx="288" cy="96"/>
                </a:xfrm>
              </p:grpSpPr>
              <p:sp>
                <p:nvSpPr>
                  <p:cNvPr id="5161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0" y="48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162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" y="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163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" y="48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164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165" name="Group 46"/>
                <p:cNvGrpSpPr>
                  <a:grpSpLocks/>
                </p:cNvGrpSpPr>
                <p:nvPr/>
              </p:nvGrpSpPr>
              <p:grpSpPr bwMode="auto">
                <a:xfrm>
                  <a:off x="912" y="0"/>
                  <a:ext cx="672" cy="96"/>
                  <a:chOff x="0" y="0"/>
                  <a:chExt cx="288" cy="96"/>
                </a:xfrm>
              </p:grpSpPr>
              <p:sp>
                <p:nvSpPr>
                  <p:cNvPr id="5166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0" y="48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167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" y="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168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" y="48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169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170" name="Group 51"/>
                <p:cNvGrpSpPr>
                  <a:grpSpLocks/>
                </p:cNvGrpSpPr>
                <p:nvPr/>
              </p:nvGrpSpPr>
              <p:grpSpPr bwMode="auto">
                <a:xfrm>
                  <a:off x="1824" y="0"/>
                  <a:ext cx="672" cy="96"/>
                  <a:chOff x="0" y="0"/>
                  <a:chExt cx="288" cy="96"/>
                </a:xfrm>
              </p:grpSpPr>
              <p:sp>
                <p:nvSpPr>
                  <p:cNvPr id="5171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0" y="48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172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" y="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173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" y="48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174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175" name="Group 56"/>
                <p:cNvGrpSpPr>
                  <a:grpSpLocks/>
                </p:cNvGrpSpPr>
                <p:nvPr/>
              </p:nvGrpSpPr>
              <p:grpSpPr bwMode="auto">
                <a:xfrm>
                  <a:off x="2736" y="0"/>
                  <a:ext cx="672" cy="96"/>
                  <a:chOff x="0" y="0"/>
                  <a:chExt cx="288" cy="96"/>
                </a:xfrm>
              </p:grpSpPr>
              <p:sp>
                <p:nvSpPr>
                  <p:cNvPr id="5176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0" y="48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177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" y="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178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" y="48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179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5180" name="Group 61"/>
              <p:cNvGrpSpPr>
                <a:grpSpLocks/>
              </p:cNvGrpSpPr>
              <p:nvPr/>
            </p:nvGrpSpPr>
            <p:grpSpPr bwMode="auto">
              <a:xfrm>
                <a:off x="3408" y="0"/>
                <a:ext cx="576" cy="96"/>
                <a:chOff x="0" y="0"/>
                <a:chExt cx="288" cy="96"/>
              </a:xfrm>
            </p:grpSpPr>
            <p:sp>
              <p:nvSpPr>
                <p:cNvPr id="518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0" y="48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82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96" y="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83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192" y="48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84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8" y="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3" name="Group 66"/>
            <p:cNvGrpSpPr>
              <a:grpSpLocks/>
            </p:cNvGrpSpPr>
            <p:nvPr/>
          </p:nvGrpSpPr>
          <p:grpSpPr bwMode="auto">
            <a:xfrm>
              <a:off x="660400" y="1152334"/>
              <a:ext cx="1485815" cy="490784"/>
              <a:chOff x="0" y="-28"/>
              <a:chExt cx="1234" cy="470"/>
            </a:xfrm>
          </p:grpSpPr>
          <p:sp>
            <p:nvSpPr>
              <p:cNvPr id="5186" name="Text Box 6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234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400" b="1" i="1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p</a:t>
                </a:r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/10  Pa</a:t>
                </a:r>
              </a:p>
            </p:txBody>
          </p:sp>
          <p:sp>
            <p:nvSpPr>
              <p:cNvPr id="5187" name="Text Box 68"/>
              <p:cNvSpPr txBox="1">
                <a:spLocks noChangeArrowheads="1"/>
              </p:cNvSpPr>
              <p:nvPr/>
            </p:nvSpPr>
            <p:spPr bwMode="auto">
              <a:xfrm>
                <a:off x="539" y="-28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1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23621" name="Text Box 69"/>
            <p:cNvSpPr txBox="1">
              <a:spLocks noChangeArrowheads="1"/>
            </p:cNvSpPr>
            <p:nvPr/>
          </p:nvSpPr>
          <p:spPr bwMode="auto">
            <a:xfrm>
              <a:off x="6832077" y="5445487"/>
              <a:ext cx="288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 b="1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V</a:t>
              </a:r>
            </a:p>
          </p:txBody>
        </p:sp>
        <p:sp>
          <p:nvSpPr>
            <p:cNvPr id="23622" name="Text Box 70"/>
            <p:cNvSpPr txBox="1">
              <a:spLocks noChangeArrowheads="1"/>
            </p:cNvSpPr>
            <p:nvPr/>
          </p:nvSpPr>
          <p:spPr bwMode="auto">
            <a:xfrm>
              <a:off x="1145939" y="4184472"/>
              <a:ext cx="3467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3623" name="Text Box 71"/>
            <p:cNvSpPr txBox="1">
              <a:spLocks noChangeArrowheads="1"/>
            </p:cNvSpPr>
            <p:nvPr/>
          </p:nvSpPr>
          <p:spPr bwMode="auto">
            <a:xfrm>
              <a:off x="1136490" y="2937921"/>
              <a:ext cx="288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23624" name="Text Box 72"/>
            <p:cNvSpPr txBox="1">
              <a:spLocks noChangeArrowheads="1"/>
            </p:cNvSpPr>
            <p:nvPr/>
          </p:nvSpPr>
          <p:spPr bwMode="auto">
            <a:xfrm>
              <a:off x="1116483" y="1646304"/>
              <a:ext cx="288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3625" name="Text Box 73"/>
            <p:cNvSpPr txBox="1">
              <a:spLocks noChangeArrowheads="1"/>
            </p:cNvSpPr>
            <p:nvPr/>
          </p:nvSpPr>
          <p:spPr bwMode="auto">
            <a:xfrm>
              <a:off x="1113648" y="5792451"/>
              <a:ext cx="288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 b="1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23626" name="Text Box 74"/>
            <p:cNvSpPr txBox="1">
              <a:spLocks noChangeArrowheads="1"/>
            </p:cNvSpPr>
            <p:nvPr/>
          </p:nvSpPr>
          <p:spPr bwMode="auto">
            <a:xfrm>
              <a:off x="2637648" y="5792451"/>
              <a:ext cx="288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3627" name="Text Box 75"/>
            <p:cNvSpPr txBox="1">
              <a:spLocks noChangeArrowheads="1"/>
            </p:cNvSpPr>
            <p:nvPr/>
          </p:nvSpPr>
          <p:spPr bwMode="auto">
            <a:xfrm>
              <a:off x="4009248" y="5792451"/>
              <a:ext cx="3467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23628" name="Text Box 76"/>
            <p:cNvSpPr txBox="1">
              <a:spLocks noChangeArrowheads="1"/>
            </p:cNvSpPr>
            <p:nvPr/>
          </p:nvSpPr>
          <p:spPr bwMode="auto">
            <a:xfrm>
              <a:off x="5380848" y="5792451"/>
              <a:ext cx="288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3629" name="Text Box 77"/>
            <p:cNvSpPr txBox="1">
              <a:spLocks noChangeArrowheads="1"/>
            </p:cNvSpPr>
            <p:nvPr/>
          </p:nvSpPr>
          <p:spPr bwMode="auto">
            <a:xfrm>
              <a:off x="6676248" y="5792451"/>
              <a:ext cx="2311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23630" name="Line 78"/>
            <p:cNvSpPr>
              <a:spLocks noChangeShapeType="1"/>
            </p:cNvSpPr>
            <p:nvPr/>
          </p:nvSpPr>
          <p:spPr bwMode="auto">
            <a:xfrm flipV="1">
              <a:off x="2907435" y="1987288"/>
              <a:ext cx="1204" cy="3608832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631" name="Line 79"/>
            <p:cNvSpPr>
              <a:spLocks noChangeShapeType="1"/>
            </p:cNvSpPr>
            <p:nvPr/>
          </p:nvSpPr>
          <p:spPr bwMode="auto">
            <a:xfrm>
              <a:off x="1631902" y="1980439"/>
              <a:ext cx="1271491" cy="1045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632" name="Oval 80"/>
            <p:cNvSpPr>
              <a:spLocks noChangeArrowheads="1"/>
            </p:cNvSpPr>
            <p:nvPr/>
          </p:nvSpPr>
          <p:spPr bwMode="auto">
            <a:xfrm>
              <a:off x="2878537" y="1962544"/>
              <a:ext cx="57795" cy="501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633" name="Line 81"/>
            <p:cNvSpPr>
              <a:spLocks noChangeShapeType="1"/>
            </p:cNvSpPr>
            <p:nvPr/>
          </p:nvSpPr>
          <p:spPr bwMode="auto">
            <a:xfrm>
              <a:off x="1661859" y="2579426"/>
              <a:ext cx="1482519" cy="10866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634" name="Line 82"/>
            <p:cNvSpPr>
              <a:spLocks noChangeShapeType="1"/>
            </p:cNvSpPr>
            <p:nvPr/>
          </p:nvSpPr>
          <p:spPr bwMode="auto">
            <a:xfrm flipV="1">
              <a:off x="1661859" y="3157317"/>
              <a:ext cx="1806369" cy="10392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635" name="Line 83"/>
            <p:cNvSpPr>
              <a:spLocks noChangeShapeType="1"/>
            </p:cNvSpPr>
            <p:nvPr/>
          </p:nvSpPr>
          <p:spPr bwMode="auto">
            <a:xfrm flipV="1">
              <a:off x="3442039" y="3185592"/>
              <a:ext cx="12212" cy="2450393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636" name="Line 84"/>
            <p:cNvSpPr>
              <a:spLocks noChangeShapeType="1"/>
            </p:cNvSpPr>
            <p:nvPr/>
          </p:nvSpPr>
          <p:spPr bwMode="auto">
            <a:xfrm flipV="1">
              <a:off x="4085448" y="3773933"/>
              <a:ext cx="1204" cy="1804416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637" name="Line 85"/>
            <p:cNvSpPr>
              <a:spLocks noChangeShapeType="1"/>
            </p:cNvSpPr>
            <p:nvPr/>
          </p:nvSpPr>
          <p:spPr bwMode="auto">
            <a:xfrm flipH="1" flipV="1">
              <a:off x="3129018" y="2590291"/>
              <a:ext cx="19401" cy="3059325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645" name="Freeform 93"/>
            <p:cNvSpPr>
              <a:spLocks noChangeArrowheads="1"/>
            </p:cNvSpPr>
            <p:nvPr/>
          </p:nvSpPr>
          <p:spPr bwMode="auto">
            <a:xfrm>
              <a:off x="2900678" y="1974586"/>
              <a:ext cx="3499008" cy="2492559"/>
            </a:xfrm>
            <a:custGeom>
              <a:avLst/>
              <a:gdLst>
                <a:gd name="T0" fmla="*/ 0 w 2906"/>
                <a:gd name="T1" fmla="*/ 0 h 2387"/>
                <a:gd name="T2" fmla="*/ 222 w 2906"/>
                <a:gd name="T3" fmla="*/ 668 h 2387"/>
                <a:gd name="T4" fmla="*/ 554 w 2906"/>
                <a:gd name="T5" fmla="*/ 1269 h 2387"/>
                <a:gd name="T6" fmla="*/ 929 w 2906"/>
                <a:gd name="T7" fmla="*/ 1689 h 2387"/>
                <a:gd name="T8" fmla="*/ 1662 w 2906"/>
                <a:gd name="T9" fmla="*/ 2108 h 2387"/>
                <a:gd name="T10" fmla="*/ 2382 w 2906"/>
                <a:gd name="T11" fmla="*/ 2343 h 2387"/>
                <a:gd name="T12" fmla="*/ 2906 w 2906"/>
                <a:gd name="T13" fmla="*/ 2374 h 2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6" h="2387">
                  <a:moveTo>
                    <a:pt x="0" y="0"/>
                  </a:moveTo>
                  <a:cubicBezTo>
                    <a:pt x="37" y="111"/>
                    <a:pt x="130" y="457"/>
                    <a:pt x="222" y="668"/>
                  </a:cubicBezTo>
                  <a:cubicBezTo>
                    <a:pt x="314" y="879"/>
                    <a:pt x="436" y="1099"/>
                    <a:pt x="554" y="1269"/>
                  </a:cubicBezTo>
                  <a:cubicBezTo>
                    <a:pt x="672" y="1439"/>
                    <a:pt x="744" y="1549"/>
                    <a:pt x="929" y="1689"/>
                  </a:cubicBezTo>
                  <a:cubicBezTo>
                    <a:pt x="1114" y="1829"/>
                    <a:pt x="1420" y="1999"/>
                    <a:pt x="1662" y="2108"/>
                  </a:cubicBezTo>
                  <a:cubicBezTo>
                    <a:pt x="1904" y="2217"/>
                    <a:pt x="2175" y="2299"/>
                    <a:pt x="2382" y="2343"/>
                  </a:cubicBezTo>
                  <a:cubicBezTo>
                    <a:pt x="2589" y="2387"/>
                    <a:pt x="2797" y="2368"/>
                    <a:pt x="2906" y="237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638" name="Line 86"/>
            <p:cNvSpPr>
              <a:spLocks noChangeShapeType="1"/>
            </p:cNvSpPr>
            <p:nvPr/>
          </p:nvSpPr>
          <p:spPr bwMode="auto">
            <a:xfrm>
              <a:off x="1570849" y="3773933"/>
              <a:ext cx="2514600" cy="9481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639" name="Line 87"/>
            <p:cNvSpPr>
              <a:spLocks noChangeShapeType="1"/>
            </p:cNvSpPr>
            <p:nvPr/>
          </p:nvSpPr>
          <p:spPr bwMode="auto">
            <a:xfrm flipV="1">
              <a:off x="5622680" y="4450093"/>
              <a:ext cx="1204" cy="1202944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640" name="Line 88"/>
            <p:cNvSpPr>
              <a:spLocks noChangeShapeType="1"/>
            </p:cNvSpPr>
            <p:nvPr/>
          </p:nvSpPr>
          <p:spPr bwMode="auto">
            <a:xfrm>
              <a:off x="1681966" y="4398595"/>
              <a:ext cx="3987857" cy="1045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641" name="Oval 89"/>
            <p:cNvSpPr>
              <a:spLocks noChangeArrowheads="1"/>
            </p:cNvSpPr>
            <p:nvPr/>
          </p:nvSpPr>
          <p:spPr bwMode="auto">
            <a:xfrm>
              <a:off x="3092470" y="2574702"/>
              <a:ext cx="57795" cy="501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642" name="Oval 90"/>
            <p:cNvSpPr>
              <a:spLocks noChangeArrowheads="1"/>
            </p:cNvSpPr>
            <p:nvPr/>
          </p:nvSpPr>
          <p:spPr bwMode="auto">
            <a:xfrm>
              <a:off x="3408015" y="3119981"/>
              <a:ext cx="57795" cy="501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643" name="Oval 91"/>
            <p:cNvSpPr>
              <a:spLocks noChangeArrowheads="1"/>
            </p:cNvSpPr>
            <p:nvPr/>
          </p:nvSpPr>
          <p:spPr bwMode="auto">
            <a:xfrm>
              <a:off x="4054697" y="3758352"/>
              <a:ext cx="57795" cy="501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644" name="Oval 92"/>
            <p:cNvSpPr>
              <a:spLocks noChangeArrowheads="1"/>
            </p:cNvSpPr>
            <p:nvPr/>
          </p:nvSpPr>
          <p:spPr bwMode="auto">
            <a:xfrm>
              <a:off x="5593663" y="4360997"/>
              <a:ext cx="57795" cy="501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13" name="文本框 1"/>
          <p:cNvSpPr txBox="1">
            <a:spLocks noChangeArrowheads="1"/>
          </p:cNvSpPr>
          <p:nvPr/>
        </p:nvSpPr>
        <p:spPr bwMode="auto">
          <a:xfrm>
            <a:off x="5356271" y="1374583"/>
            <a:ext cx="257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实验数据的处理</a:t>
            </a:r>
          </a:p>
        </p:txBody>
      </p:sp>
      <p:graphicFrame>
        <p:nvGraphicFramePr>
          <p:cNvPr id="12446" name="表格 1244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9813448"/>
              </p:ext>
            </p:extLst>
          </p:nvPr>
        </p:nvGraphicFramePr>
        <p:xfrm>
          <a:off x="5440324" y="1932588"/>
          <a:ext cx="5324475" cy="1825626"/>
        </p:xfrm>
        <a:graphic>
          <a:graphicData uri="http://schemas.openxmlformats.org/drawingml/2006/table">
            <a:tbl>
              <a:tblPr/>
              <a:tblGrid>
                <a:gridCol w="1807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6714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次数</a:t>
                      </a:r>
                    </a:p>
                  </a:txBody>
                  <a:tcPr marT="38581" marB="38581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T="38581" marB="3858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T="38581" marB="3858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marT="38581" marB="3858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</a:p>
                  </a:txBody>
                  <a:tcPr marT="38581" marB="3858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T="38581" marB="3858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456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压强（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×10</a:t>
                      </a:r>
                      <a:r>
                        <a:rPr lang="en-US" altLang="zh-CN" sz="2000" b="1" baseline="30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Pa)</a:t>
                      </a:r>
                      <a:endParaRPr lang="zh-CN" altLang="en-US" sz="20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38581" marB="38581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3.0</a:t>
                      </a:r>
                    </a:p>
                  </a:txBody>
                  <a:tcPr marT="38581" marB="3858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2.5</a:t>
                      </a:r>
                    </a:p>
                  </a:txBody>
                  <a:tcPr marT="38581" marB="3858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2.0</a:t>
                      </a:r>
                    </a:p>
                  </a:txBody>
                  <a:tcPr marT="38581" marB="3858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1.5</a:t>
                      </a:r>
                    </a:p>
                  </a:txBody>
                  <a:tcPr marT="38581" marB="3858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1.0</a:t>
                      </a:r>
                    </a:p>
                  </a:txBody>
                  <a:tcPr marT="38581" marB="3858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456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体积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(L)</a:t>
                      </a:r>
                      <a:endParaRPr lang="zh-CN" altLang="en-US" sz="20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38581" marB="38581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1.3</a:t>
                      </a:r>
                    </a:p>
                  </a:txBody>
                  <a:tcPr marT="38581" marB="3858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1.6</a:t>
                      </a:r>
                    </a:p>
                  </a:txBody>
                  <a:tcPr marT="38581" marB="3858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2.0</a:t>
                      </a:r>
                    </a:p>
                  </a:txBody>
                  <a:tcPr marT="38581" marB="3858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2.7</a:t>
                      </a:r>
                    </a:p>
                  </a:txBody>
                  <a:tcPr marT="38581" marB="3858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4.0</a:t>
                      </a:r>
                    </a:p>
                  </a:txBody>
                  <a:tcPr marT="38581" marB="3858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0" name="文本框 189">
            <a:extLst>
              <a:ext uri="{FF2B5EF4-FFF2-40B4-BE49-F238E27FC236}">
                <a16:creationId xmlns:a16="http://schemas.microsoft.com/office/drawing/2014/main" id="{09CF7A68-1272-4630-A6BF-D4477512F4CE}"/>
              </a:ext>
            </a:extLst>
          </p:cNvPr>
          <p:cNvSpPr txBox="1"/>
          <p:nvPr/>
        </p:nvSpPr>
        <p:spPr>
          <a:xfrm>
            <a:off x="809171" y="43985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一、实验探究</a:t>
            </a:r>
          </a:p>
        </p:txBody>
      </p:sp>
    </p:spTree>
    <p:extLst>
      <p:ext uri="{BB962C8B-B14F-4D97-AF65-F5344CB8AC3E}">
        <p14:creationId xmlns:p14="http://schemas.microsoft.com/office/powerpoint/2010/main" val="597605285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73" name="文本框 584772"/>
          <p:cNvSpPr txBox="1">
            <a:spLocks noChangeArrowheads="1"/>
          </p:cNvSpPr>
          <p:nvPr/>
        </p:nvSpPr>
        <p:spPr bwMode="auto">
          <a:xfrm>
            <a:off x="6016688" y="568626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1/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</a:p>
        </p:txBody>
      </p:sp>
      <p:sp>
        <p:nvSpPr>
          <p:cNvPr id="10336" name="Text Box 4"/>
          <p:cNvSpPr txBox="1">
            <a:spLocks noChangeArrowheads="1"/>
          </p:cNvSpPr>
          <p:nvPr/>
        </p:nvSpPr>
        <p:spPr bwMode="auto">
          <a:xfrm>
            <a:off x="6401446" y="2949404"/>
            <a:ext cx="42579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一定质量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的理想气体，在温度保持不变的情况下，压强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成反比，或压强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与体积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的乘积保持不变，即：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PV=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常量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60400" y="1260358"/>
            <a:ext cx="5230949" cy="4873742"/>
            <a:chOff x="660400" y="182880"/>
            <a:chExt cx="7294880" cy="6796734"/>
          </a:xfrm>
        </p:grpSpPr>
        <p:sp>
          <p:nvSpPr>
            <p:cNvPr id="584707" name="直接连接符 584706"/>
            <p:cNvSpPr>
              <a:spLocks noChangeShapeType="1"/>
            </p:cNvSpPr>
            <p:nvPr/>
          </p:nvSpPr>
          <p:spPr bwMode="auto">
            <a:xfrm>
              <a:off x="1193800" y="6507479"/>
              <a:ext cx="6761480" cy="78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4708" name="直接连接符 584707"/>
            <p:cNvSpPr>
              <a:spLocks noChangeShapeType="1"/>
            </p:cNvSpPr>
            <p:nvPr/>
          </p:nvSpPr>
          <p:spPr bwMode="auto">
            <a:xfrm flipV="1">
              <a:off x="1193800" y="640080"/>
              <a:ext cx="0" cy="5867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84709" name="组合 584708"/>
            <p:cNvGrpSpPr>
              <a:grpSpLocks/>
            </p:cNvGrpSpPr>
            <p:nvPr/>
          </p:nvGrpSpPr>
          <p:grpSpPr bwMode="auto">
            <a:xfrm>
              <a:off x="1193800" y="1021080"/>
              <a:ext cx="152400" cy="5334000"/>
              <a:chOff x="1056" y="1104"/>
              <a:chExt cx="96" cy="2784"/>
            </a:xfrm>
          </p:grpSpPr>
          <p:grpSp>
            <p:nvGrpSpPr>
              <p:cNvPr id="6148" name="组合 584709"/>
              <p:cNvGrpSpPr>
                <a:grpSpLocks/>
              </p:cNvGrpSpPr>
              <p:nvPr/>
            </p:nvGrpSpPr>
            <p:grpSpPr bwMode="auto">
              <a:xfrm>
                <a:off x="1056" y="3024"/>
                <a:ext cx="96" cy="864"/>
                <a:chOff x="1056" y="3024"/>
                <a:chExt cx="96" cy="864"/>
              </a:xfrm>
            </p:grpSpPr>
            <p:sp>
              <p:nvSpPr>
                <p:cNvPr id="6149" name="直接连接符 584710"/>
                <p:cNvSpPr>
                  <a:spLocks noChangeShapeType="1"/>
                </p:cNvSpPr>
                <p:nvPr/>
              </p:nvSpPr>
              <p:spPr bwMode="auto">
                <a:xfrm>
                  <a:off x="1056" y="388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50" name="直接连接符 584711"/>
                <p:cNvSpPr>
                  <a:spLocks noChangeShapeType="1"/>
                </p:cNvSpPr>
                <p:nvPr/>
              </p:nvSpPr>
              <p:spPr bwMode="auto">
                <a:xfrm>
                  <a:off x="1056" y="379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51" name="直接连接符 584712"/>
                <p:cNvSpPr>
                  <a:spLocks noChangeShapeType="1"/>
                </p:cNvSpPr>
                <p:nvPr/>
              </p:nvSpPr>
              <p:spPr bwMode="auto">
                <a:xfrm>
                  <a:off x="1056" y="369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52" name="直接连接符 584713"/>
                <p:cNvSpPr>
                  <a:spLocks noChangeShapeType="1"/>
                </p:cNvSpPr>
                <p:nvPr/>
              </p:nvSpPr>
              <p:spPr bwMode="auto">
                <a:xfrm>
                  <a:off x="1056" y="360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53" name="直接连接符 584714"/>
                <p:cNvSpPr>
                  <a:spLocks noChangeShapeType="1"/>
                </p:cNvSpPr>
                <p:nvPr/>
              </p:nvSpPr>
              <p:spPr bwMode="auto">
                <a:xfrm>
                  <a:off x="1056" y="35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54" name="直接连接符 584715"/>
                <p:cNvSpPr>
                  <a:spLocks noChangeShapeType="1"/>
                </p:cNvSpPr>
                <p:nvPr/>
              </p:nvSpPr>
              <p:spPr bwMode="auto">
                <a:xfrm>
                  <a:off x="1056" y="340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55" name="直接连接符 584716"/>
                <p:cNvSpPr>
                  <a:spLocks noChangeShapeType="1"/>
                </p:cNvSpPr>
                <p:nvPr/>
              </p:nvSpPr>
              <p:spPr bwMode="auto">
                <a:xfrm>
                  <a:off x="1056" y="331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56" name="直接连接符 584717"/>
                <p:cNvSpPr>
                  <a:spLocks noChangeShapeType="1"/>
                </p:cNvSpPr>
                <p:nvPr/>
              </p:nvSpPr>
              <p:spPr bwMode="auto">
                <a:xfrm>
                  <a:off x="1056" y="321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57" name="直接连接符 584718"/>
                <p:cNvSpPr>
                  <a:spLocks noChangeShapeType="1"/>
                </p:cNvSpPr>
                <p:nvPr/>
              </p:nvSpPr>
              <p:spPr bwMode="auto">
                <a:xfrm>
                  <a:off x="1056" y="312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58" name="直接连接符 584719"/>
                <p:cNvSpPr>
                  <a:spLocks noChangeShapeType="1"/>
                </p:cNvSpPr>
                <p:nvPr/>
              </p:nvSpPr>
              <p:spPr bwMode="auto">
                <a:xfrm>
                  <a:off x="1056" y="302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159" name="组合 584720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864"/>
                <a:chOff x="1056" y="3024"/>
                <a:chExt cx="96" cy="864"/>
              </a:xfrm>
            </p:grpSpPr>
            <p:sp>
              <p:nvSpPr>
                <p:cNvPr id="6160" name="直接连接符 584721"/>
                <p:cNvSpPr>
                  <a:spLocks noChangeShapeType="1"/>
                </p:cNvSpPr>
                <p:nvPr/>
              </p:nvSpPr>
              <p:spPr bwMode="auto">
                <a:xfrm>
                  <a:off x="1056" y="388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61" name="直接连接符 584722"/>
                <p:cNvSpPr>
                  <a:spLocks noChangeShapeType="1"/>
                </p:cNvSpPr>
                <p:nvPr/>
              </p:nvSpPr>
              <p:spPr bwMode="auto">
                <a:xfrm>
                  <a:off x="1056" y="379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62" name="直接连接符 584723"/>
                <p:cNvSpPr>
                  <a:spLocks noChangeShapeType="1"/>
                </p:cNvSpPr>
                <p:nvPr/>
              </p:nvSpPr>
              <p:spPr bwMode="auto">
                <a:xfrm>
                  <a:off x="1056" y="369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63" name="直接连接符 584724"/>
                <p:cNvSpPr>
                  <a:spLocks noChangeShapeType="1"/>
                </p:cNvSpPr>
                <p:nvPr/>
              </p:nvSpPr>
              <p:spPr bwMode="auto">
                <a:xfrm>
                  <a:off x="1056" y="360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64" name="直接连接符 584725"/>
                <p:cNvSpPr>
                  <a:spLocks noChangeShapeType="1"/>
                </p:cNvSpPr>
                <p:nvPr/>
              </p:nvSpPr>
              <p:spPr bwMode="auto">
                <a:xfrm>
                  <a:off x="1056" y="35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65" name="直接连接符 584726"/>
                <p:cNvSpPr>
                  <a:spLocks noChangeShapeType="1"/>
                </p:cNvSpPr>
                <p:nvPr/>
              </p:nvSpPr>
              <p:spPr bwMode="auto">
                <a:xfrm>
                  <a:off x="1056" y="340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66" name="直接连接符 584727"/>
                <p:cNvSpPr>
                  <a:spLocks noChangeShapeType="1"/>
                </p:cNvSpPr>
                <p:nvPr/>
              </p:nvSpPr>
              <p:spPr bwMode="auto">
                <a:xfrm>
                  <a:off x="1056" y="331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67" name="直接连接符 584728"/>
                <p:cNvSpPr>
                  <a:spLocks noChangeShapeType="1"/>
                </p:cNvSpPr>
                <p:nvPr/>
              </p:nvSpPr>
              <p:spPr bwMode="auto">
                <a:xfrm>
                  <a:off x="1056" y="321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68" name="直接连接符 584729"/>
                <p:cNvSpPr>
                  <a:spLocks noChangeShapeType="1"/>
                </p:cNvSpPr>
                <p:nvPr/>
              </p:nvSpPr>
              <p:spPr bwMode="auto">
                <a:xfrm>
                  <a:off x="1056" y="312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69" name="直接连接符 584730"/>
                <p:cNvSpPr>
                  <a:spLocks noChangeShapeType="1"/>
                </p:cNvSpPr>
                <p:nvPr/>
              </p:nvSpPr>
              <p:spPr bwMode="auto">
                <a:xfrm>
                  <a:off x="1056" y="302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170" name="组合 584731"/>
              <p:cNvGrpSpPr>
                <a:grpSpLocks/>
              </p:cNvGrpSpPr>
              <p:nvPr/>
            </p:nvGrpSpPr>
            <p:grpSpPr bwMode="auto">
              <a:xfrm>
                <a:off x="1056" y="1104"/>
                <a:ext cx="96" cy="864"/>
                <a:chOff x="1056" y="3024"/>
                <a:chExt cx="96" cy="864"/>
              </a:xfrm>
            </p:grpSpPr>
            <p:sp>
              <p:nvSpPr>
                <p:cNvPr id="6171" name="直接连接符 584732"/>
                <p:cNvSpPr>
                  <a:spLocks noChangeShapeType="1"/>
                </p:cNvSpPr>
                <p:nvPr/>
              </p:nvSpPr>
              <p:spPr bwMode="auto">
                <a:xfrm>
                  <a:off x="1056" y="388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72" name="直接连接符 584733"/>
                <p:cNvSpPr>
                  <a:spLocks noChangeShapeType="1"/>
                </p:cNvSpPr>
                <p:nvPr/>
              </p:nvSpPr>
              <p:spPr bwMode="auto">
                <a:xfrm>
                  <a:off x="1056" y="379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73" name="直接连接符 584734"/>
                <p:cNvSpPr>
                  <a:spLocks noChangeShapeType="1"/>
                </p:cNvSpPr>
                <p:nvPr/>
              </p:nvSpPr>
              <p:spPr bwMode="auto">
                <a:xfrm>
                  <a:off x="1056" y="369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74" name="直接连接符 584735"/>
                <p:cNvSpPr>
                  <a:spLocks noChangeShapeType="1"/>
                </p:cNvSpPr>
                <p:nvPr/>
              </p:nvSpPr>
              <p:spPr bwMode="auto">
                <a:xfrm>
                  <a:off x="1056" y="360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75" name="直接连接符 584736"/>
                <p:cNvSpPr>
                  <a:spLocks noChangeShapeType="1"/>
                </p:cNvSpPr>
                <p:nvPr/>
              </p:nvSpPr>
              <p:spPr bwMode="auto">
                <a:xfrm>
                  <a:off x="1056" y="35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76" name="直接连接符 584737"/>
                <p:cNvSpPr>
                  <a:spLocks noChangeShapeType="1"/>
                </p:cNvSpPr>
                <p:nvPr/>
              </p:nvSpPr>
              <p:spPr bwMode="auto">
                <a:xfrm>
                  <a:off x="1056" y="340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77" name="直接连接符 584738"/>
                <p:cNvSpPr>
                  <a:spLocks noChangeShapeType="1"/>
                </p:cNvSpPr>
                <p:nvPr/>
              </p:nvSpPr>
              <p:spPr bwMode="auto">
                <a:xfrm>
                  <a:off x="1056" y="331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78" name="直接连接符 584739"/>
                <p:cNvSpPr>
                  <a:spLocks noChangeShapeType="1"/>
                </p:cNvSpPr>
                <p:nvPr/>
              </p:nvSpPr>
              <p:spPr bwMode="auto">
                <a:xfrm>
                  <a:off x="1056" y="321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79" name="直接连接符 584740"/>
                <p:cNvSpPr>
                  <a:spLocks noChangeShapeType="1"/>
                </p:cNvSpPr>
                <p:nvPr/>
              </p:nvSpPr>
              <p:spPr bwMode="auto">
                <a:xfrm>
                  <a:off x="1056" y="312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80" name="直接连接符 584741"/>
                <p:cNvSpPr>
                  <a:spLocks noChangeShapeType="1"/>
                </p:cNvSpPr>
                <p:nvPr/>
              </p:nvSpPr>
              <p:spPr bwMode="auto">
                <a:xfrm>
                  <a:off x="1056" y="302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84743" name="组合 584742"/>
            <p:cNvGrpSpPr>
              <a:grpSpLocks/>
            </p:cNvGrpSpPr>
            <p:nvPr/>
          </p:nvGrpSpPr>
          <p:grpSpPr bwMode="auto">
            <a:xfrm>
              <a:off x="1422400" y="6355080"/>
              <a:ext cx="6324600" cy="152400"/>
              <a:chOff x="1200" y="3888"/>
              <a:chExt cx="3984" cy="96"/>
            </a:xfrm>
          </p:grpSpPr>
          <p:grpSp>
            <p:nvGrpSpPr>
              <p:cNvPr id="6182" name="组合 584743"/>
              <p:cNvGrpSpPr>
                <a:grpSpLocks/>
              </p:cNvGrpSpPr>
              <p:nvPr/>
            </p:nvGrpSpPr>
            <p:grpSpPr bwMode="auto">
              <a:xfrm>
                <a:off x="1200" y="3888"/>
                <a:ext cx="3168" cy="96"/>
                <a:chOff x="1296" y="3888"/>
                <a:chExt cx="3408" cy="96"/>
              </a:xfrm>
            </p:grpSpPr>
            <p:grpSp>
              <p:nvGrpSpPr>
                <p:cNvPr id="6183" name="组合 584744"/>
                <p:cNvGrpSpPr>
                  <a:grpSpLocks/>
                </p:cNvGrpSpPr>
                <p:nvPr/>
              </p:nvGrpSpPr>
              <p:grpSpPr bwMode="auto">
                <a:xfrm>
                  <a:off x="1296" y="3888"/>
                  <a:ext cx="672" cy="96"/>
                  <a:chOff x="1152" y="3888"/>
                  <a:chExt cx="288" cy="96"/>
                </a:xfrm>
              </p:grpSpPr>
              <p:sp>
                <p:nvSpPr>
                  <p:cNvPr id="6184" name="直接连接符 5847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2" y="393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185" name="直接连接符 5847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48" y="3888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186" name="直接连接符 5847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44" y="393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187" name="直接连接符 5847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3888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188" name="组合 584749"/>
                <p:cNvGrpSpPr>
                  <a:grpSpLocks/>
                </p:cNvGrpSpPr>
                <p:nvPr/>
              </p:nvGrpSpPr>
              <p:grpSpPr bwMode="auto">
                <a:xfrm>
                  <a:off x="2208" y="3888"/>
                  <a:ext cx="672" cy="96"/>
                  <a:chOff x="1152" y="3888"/>
                  <a:chExt cx="288" cy="96"/>
                </a:xfrm>
              </p:grpSpPr>
              <p:sp>
                <p:nvSpPr>
                  <p:cNvPr id="6189" name="直接连接符 5847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2" y="393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190" name="直接连接符 5847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48" y="3888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191" name="直接连接符 5847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44" y="393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192" name="直接连接符 5847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3888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193" name="组合 584754"/>
                <p:cNvGrpSpPr>
                  <a:grpSpLocks/>
                </p:cNvGrpSpPr>
                <p:nvPr/>
              </p:nvGrpSpPr>
              <p:grpSpPr bwMode="auto">
                <a:xfrm>
                  <a:off x="3120" y="3888"/>
                  <a:ext cx="672" cy="96"/>
                  <a:chOff x="1152" y="3888"/>
                  <a:chExt cx="288" cy="96"/>
                </a:xfrm>
              </p:grpSpPr>
              <p:sp>
                <p:nvSpPr>
                  <p:cNvPr id="6194" name="直接连接符 5847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2" y="393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195" name="直接连接符 5847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48" y="3888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196" name="直接连接符 5847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44" y="393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197" name="直接连接符 5847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3888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198" name="组合 584759"/>
                <p:cNvGrpSpPr>
                  <a:grpSpLocks/>
                </p:cNvGrpSpPr>
                <p:nvPr/>
              </p:nvGrpSpPr>
              <p:grpSpPr bwMode="auto">
                <a:xfrm>
                  <a:off x="4032" y="3888"/>
                  <a:ext cx="672" cy="96"/>
                  <a:chOff x="1152" y="3888"/>
                  <a:chExt cx="288" cy="96"/>
                </a:xfrm>
              </p:grpSpPr>
              <p:sp>
                <p:nvSpPr>
                  <p:cNvPr id="6199" name="直接连接符 5847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2" y="393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200" name="直接连接符 5847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48" y="3888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201" name="直接连接符 5847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44" y="393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202" name="直接连接符 5847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3888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6203" name="组合 584764"/>
              <p:cNvGrpSpPr>
                <a:grpSpLocks/>
              </p:cNvGrpSpPr>
              <p:nvPr/>
            </p:nvGrpSpPr>
            <p:grpSpPr bwMode="auto">
              <a:xfrm>
                <a:off x="4608" y="3888"/>
                <a:ext cx="576" cy="96"/>
                <a:chOff x="1152" y="3888"/>
                <a:chExt cx="288" cy="96"/>
              </a:xfrm>
            </p:grpSpPr>
            <p:sp>
              <p:nvSpPr>
                <p:cNvPr id="6204" name="直接连接符 584765"/>
                <p:cNvSpPr>
                  <a:spLocks noChangeShapeType="1"/>
                </p:cNvSpPr>
                <p:nvPr/>
              </p:nvSpPr>
              <p:spPr bwMode="auto">
                <a:xfrm flipV="1">
                  <a:off x="1152" y="39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05" name="直接连接符 584766"/>
                <p:cNvSpPr>
                  <a:spLocks noChangeShapeType="1"/>
                </p:cNvSpPr>
                <p:nvPr/>
              </p:nvSpPr>
              <p:spPr bwMode="auto">
                <a:xfrm flipV="1">
                  <a:off x="1248" y="388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06" name="直接连接符 584767"/>
                <p:cNvSpPr>
                  <a:spLocks noChangeShapeType="1"/>
                </p:cNvSpPr>
                <p:nvPr/>
              </p:nvSpPr>
              <p:spPr bwMode="auto">
                <a:xfrm flipV="1">
                  <a:off x="1344" y="39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07" name="直接连接符 584768"/>
                <p:cNvSpPr>
                  <a:spLocks noChangeShapeType="1"/>
                </p:cNvSpPr>
                <p:nvPr/>
              </p:nvSpPr>
              <p:spPr bwMode="auto">
                <a:xfrm flipV="1">
                  <a:off x="1440" y="388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84770" name="组合 584769"/>
            <p:cNvGrpSpPr>
              <a:grpSpLocks/>
            </p:cNvGrpSpPr>
            <p:nvPr/>
          </p:nvGrpSpPr>
          <p:grpSpPr bwMode="auto">
            <a:xfrm>
              <a:off x="660400" y="182880"/>
              <a:ext cx="1371600" cy="471488"/>
              <a:chOff x="720" y="0"/>
              <a:chExt cx="864" cy="297"/>
            </a:xfrm>
          </p:grpSpPr>
          <p:sp>
            <p:nvSpPr>
              <p:cNvPr id="6209" name="文本框 584770"/>
              <p:cNvSpPr txBox="1">
                <a:spLocks noChangeArrowheads="1"/>
              </p:cNvSpPr>
              <p:nvPr/>
            </p:nvSpPr>
            <p:spPr bwMode="auto">
              <a:xfrm>
                <a:off x="720" y="0"/>
                <a:ext cx="864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16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p</a:t>
                </a:r>
                <a:r>
                  <a:rPr lang="en-US" altLang="zh-CN" sz="16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/10 Pa</a:t>
                </a:r>
              </a:p>
            </p:txBody>
          </p:sp>
          <p:sp>
            <p:nvSpPr>
              <p:cNvPr id="6210" name="文本框 584771"/>
              <p:cNvSpPr txBox="1">
                <a:spLocks noChangeArrowheads="1"/>
              </p:cNvSpPr>
              <p:nvPr/>
            </p:nvSpPr>
            <p:spPr bwMode="auto">
              <a:xfrm>
                <a:off x="1104" y="0"/>
                <a:ext cx="384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1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584774" name="文本框 584773"/>
            <p:cNvSpPr txBox="1">
              <a:spLocks noChangeArrowheads="1"/>
            </p:cNvSpPr>
            <p:nvPr/>
          </p:nvSpPr>
          <p:spPr bwMode="auto">
            <a:xfrm>
              <a:off x="736600" y="4526277"/>
              <a:ext cx="457200" cy="47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584775" name="文本框 584774"/>
            <p:cNvSpPr txBox="1">
              <a:spLocks noChangeArrowheads="1"/>
            </p:cNvSpPr>
            <p:nvPr/>
          </p:nvSpPr>
          <p:spPr bwMode="auto">
            <a:xfrm>
              <a:off x="736600" y="2621281"/>
              <a:ext cx="381000" cy="47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584776" name="文本框 584775"/>
            <p:cNvSpPr txBox="1">
              <a:spLocks noChangeArrowheads="1"/>
            </p:cNvSpPr>
            <p:nvPr/>
          </p:nvSpPr>
          <p:spPr bwMode="auto">
            <a:xfrm>
              <a:off x="736600" y="792481"/>
              <a:ext cx="381000" cy="47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584777" name="文本框 584776"/>
            <p:cNvSpPr txBox="1">
              <a:spLocks noChangeArrowheads="1"/>
            </p:cNvSpPr>
            <p:nvPr/>
          </p:nvSpPr>
          <p:spPr bwMode="auto">
            <a:xfrm>
              <a:off x="888999" y="6507480"/>
              <a:ext cx="381000" cy="47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584778" name="文本框 584777"/>
            <p:cNvSpPr txBox="1">
              <a:spLocks noChangeArrowheads="1"/>
            </p:cNvSpPr>
            <p:nvPr/>
          </p:nvSpPr>
          <p:spPr bwMode="auto">
            <a:xfrm>
              <a:off x="2108200" y="6507480"/>
              <a:ext cx="685799" cy="47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0.2</a:t>
              </a:r>
            </a:p>
          </p:txBody>
        </p:sp>
        <p:sp>
          <p:nvSpPr>
            <p:cNvPr id="584779" name="文本框 584778"/>
            <p:cNvSpPr txBox="1">
              <a:spLocks noChangeArrowheads="1"/>
            </p:cNvSpPr>
            <p:nvPr/>
          </p:nvSpPr>
          <p:spPr bwMode="auto">
            <a:xfrm>
              <a:off x="3479800" y="6507480"/>
              <a:ext cx="762000" cy="47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0.4</a:t>
              </a:r>
            </a:p>
          </p:txBody>
        </p:sp>
        <p:sp>
          <p:nvSpPr>
            <p:cNvPr id="584780" name="文本框 584779"/>
            <p:cNvSpPr txBox="1">
              <a:spLocks noChangeArrowheads="1"/>
            </p:cNvSpPr>
            <p:nvPr/>
          </p:nvSpPr>
          <p:spPr bwMode="auto">
            <a:xfrm>
              <a:off x="4775200" y="6507480"/>
              <a:ext cx="838200" cy="47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0.6</a:t>
              </a:r>
            </a:p>
          </p:txBody>
        </p:sp>
        <p:sp>
          <p:nvSpPr>
            <p:cNvPr id="584781" name="文本框 584780"/>
            <p:cNvSpPr txBox="1">
              <a:spLocks noChangeArrowheads="1"/>
            </p:cNvSpPr>
            <p:nvPr/>
          </p:nvSpPr>
          <p:spPr bwMode="auto">
            <a:xfrm>
              <a:off x="6146800" y="6507480"/>
              <a:ext cx="685799" cy="47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0.8</a:t>
              </a:r>
            </a:p>
          </p:txBody>
        </p:sp>
        <p:sp>
          <p:nvSpPr>
            <p:cNvPr id="584782" name="直接连接符 584781"/>
            <p:cNvSpPr>
              <a:spLocks noChangeShapeType="1"/>
            </p:cNvSpPr>
            <p:nvPr/>
          </p:nvSpPr>
          <p:spPr bwMode="auto">
            <a:xfrm flipV="1">
              <a:off x="6146800" y="1097280"/>
              <a:ext cx="0" cy="54102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4783" name="直接连接符 584782"/>
            <p:cNvSpPr>
              <a:spLocks noChangeShapeType="1"/>
            </p:cNvSpPr>
            <p:nvPr/>
          </p:nvSpPr>
          <p:spPr bwMode="auto">
            <a:xfrm>
              <a:off x="1193800" y="1021080"/>
              <a:ext cx="495300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4784" name="椭圆 584783"/>
            <p:cNvSpPr>
              <a:spLocks noChangeArrowheads="1"/>
            </p:cNvSpPr>
            <p:nvPr/>
          </p:nvSpPr>
          <p:spPr bwMode="auto">
            <a:xfrm>
              <a:off x="6070600" y="102108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4785" name="直接连接符 584784"/>
            <p:cNvSpPr>
              <a:spLocks noChangeShapeType="1"/>
            </p:cNvSpPr>
            <p:nvPr/>
          </p:nvSpPr>
          <p:spPr bwMode="auto">
            <a:xfrm flipV="1">
              <a:off x="5308600" y="1935480"/>
              <a:ext cx="0" cy="44958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4786" name="直接连接符 584785"/>
            <p:cNvSpPr>
              <a:spLocks noChangeShapeType="1"/>
            </p:cNvSpPr>
            <p:nvPr/>
          </p:nvSpPr>
          <p:spPr bwMode="auto">
            <a:xfrm>
              <a:off x="1193800" y="1935480"/>
              <a:ext cx="403860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4787" name="直接连接符 584786"/>
            <p:cNvSpPr>
              <a:spLocks noChangeShapeType="1"/>
            </p:cNvSpPr>
            <p:nvPr/>
          </p:nvSpPr>
          <p:spPr bwMode="auto">
            <a:xfrm>
              <a:off x="1193800" y="2849880"/>
              <a:ext cx="327660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4788" name="直接连接符 584787"/>
            <p:cNvSpPr>
              <a:spLocks noChangeShapeType="1"/>
            </p:cNvSpPr>
            <p:nvPr/>
          </p:nvSpPr>
          <p:spPr bwMode="auto">
            <a:xfrm flipV="1">
              <a:off x="4470400" y="2849880"/>
              <a:ext cx="0" cy="35814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4789" name="直接连接符 584788"/>
            <p:cNvSpPr>
              <a:spLocks noChangeShapeType="1"/>
            </p:cNvSpPr>
            <p:nvPr/>
          </p:nvSpPr>
          <p:spPr bwMode="auto">
            <a:xfrm flipV="1">
              <a:off x="3632200" y="3840480"/>
              <a:ext cx="0" cy="25908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4790" name="直接连接符 584789"/>
            <p:cNvSpPr>
              <a:spLocks noChangeShapeType="1"/>
            </p:cNvSpPr>
            <p:nvPr/>
          </p:nvSpPr>
          <p:spPr bwMode="auto">
            <a:xfrm>
              <a:off x="1193800" y="3764280"/>
              <a:ext cx="243840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4791" name="直接连接符 584790"/>
            <p:cNvSpPr>
              <a:spLocks noChangeShapeType="1"/>
            </p:cNvSpPr>
            <p:nvPr/>
          </p:nvSpPr>
          <p:spPr bwMode="auto">
            <a:xfrm flipV="1">
              <a:off x="2717800" y="4678680"/>
              <a:ext cx="0" cy="17526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4792" name="直接连接符 584791"/>
            <p:cNvSpPr>
              <a:spLocks noChangeShapeType="1"/>
            </p:cNvSpPr>
            <p:nvPr/>
          </p:nvSpPr>
          <p:spPr bwMode="auto">
            <a:xfrm>
              <a:off x="1193800" y="4678680"/>
              <a:ext cx="160020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4793" name="椭圆 584792"/>
            <p:cNvSpPr>
              <a:spLocks noChangeArrowheads="1"/>
            </p:cNvSpPr>
            <p:nvPr/>
          </p:nvSpPr>
          <p:spPr bwMode="auto">
            <a:xfrm>
              <a:off x="5232400" y="193548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4794" name="椭圆 584793"/>
            <p:cNvSpPr>
              <a:spLocks noChangeArrowheads="1"/>
            </p:cNvSpPr>
            <p:nvPr/>
          </p:nvSpPr>
          <p:spPr bwMode="auto">
            <a:xfrm>
              <a:off x="4394200" y="284988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4795" name="椭圆 584794"/>
            <p:cNvSpPr>
              <a:spLocks noChangeArrowheads="1"/>
            </p:cNvSpPr>
            <p:nvPr/>
          </p:nvSpPr>
          <p:spPr bwMode="auto">
            <a:xfrm>
              <a:off x="3556000" y="376428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4796" name="椭圆 584795"/>
            <p:cNvSpPr>
              <a:spLocks noChangeArrowheads="1"/>
            </p:cNvSpPr>
            <p:nvPr/>
          </p:nvSpPr>
          <p:spPr bwMode="auto">
            <a:xfrm>
              <a:off x="2717800" y="467868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4797" name="直接连接符 584796"/>
            <p:cNvSpPr>
              <a:spLocks noChangeShapeType="1"/>
            </p:cNvSpPr>
            <p:nvPr/>
          </p:nvSpPr>
          <p:spPr bwMode="auto">
            <a:xfrm flipH="1">
              <a:off x="2260600" y="1021080"/>
              <a:ext cx="3886200" cy="426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4798" name="直接连接符 584797"/>
            <p:cNvSpPr>
              <a:spLocks noChangeShapeType="1"/>
            </p:cNvSpPr>
            <p:nvPr/>
          </p:nvSpPr>
          <p:spPr bwMode="auto">
            <a:xfrm flipH="1">
              <a:off x="1193800" y="5288280"/>
              <a:ext cx="1066800" cy="1219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676" name="Rectangle 3"/>
            <p:cNvSpPr>
              <a:spLocks noChangeArrowheads="1"/>
            </p:cNvSpPr>
            <p:nvPr/>
          </p:nvSpPr>
          <p:spPr bwMode="auto">
            <a:xfrm>
              <a:off x="3455988" y="2046605"/>
              <a:ext cx="2667000" cy="762000"/>
            </a:xfrm>
            <a:prstGeom prst="rect">
              <a:avLst/>
            </a:prstGeom>
            <a:noFill/>
            <a:ln w="9525">
              <a:solidFill>
                <a:srgbClr val="669900">
                  <a:alpha val="0"/>
                </a:srgb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r>
                <a:rPr lang="zh-CN" altLang="en-US" sz="2400" b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玻意耳定律</a:t>
              </a:r>
            </a:p>
          </p:txBody>
        </p:sp>
      </p:grpSp>
      <p:graphicFrame>
        <p:nvGraphicFramePr>
          <p:cNvPr id="10338" name="表格 10337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2964091"/>
              </p:ext>
            </p:extLst>
          </p:nvPr>
        </p:nvGraphicFramePr>
        <p:xfrm>
          <a:off x="5741997" y="1448017"/>
          <a:ext cx="5336731" cy="1251102"/>
        </p:xfrm>
        <a:graphic>
          <a:graphicData uri="http://schemas.openxmlformats.org/drawingml/2006/table">
            <a:tbl>
              <a:tblPr/>
              <a:tblGrid>
                <a:gridCol w="2194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5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485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次数</a:t>
                      </a:r>
                    </a:p>
                  </a:txBody>
                  <a:tcPr marL="75066" marR="75066" marT="37533" marB="37533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75066" marR="75066" marT="37533" marB="3753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75066" marR="75066" marT="37533" marB="3753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marL="75066" marR="75066" marT="37533" marB="3753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</a:p>
                  </a:txBody>
                  <a:tcPr marL="75066" marR="75066" marT="37533" marB="3753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75066" marR="75066" marT="37533" marB="3753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4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压强（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×10</a:t>
                      </a:r>
                      <a:r>
                        <a:rPr lang="en-US" altLang="zh-CN" sz="2000" b="1" baseline="30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Pa)</a:t>
                      </a:r>
                      <a:endParaRPr lang="zh-CN" altLang="en-US" sz="20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5066" marR="75066" marT="37533" marB="37533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3.0</a:t>
                      </a:r>
                    </a:p>
                  </a:txBody>
                  <a:tcPr marL="75066" marR="75066" marT="37533" marB="3753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2.5</a:t>
                      </a:r>
                    </a:p>
                  </a:txBody>
                  <a:tcPr marL="75066" marR="75066" marT="37533" marB="3753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2.0</a:t>
                      </a:r>
                    </a:p>
                  </a:txBody>
                  <a:tcPr marL="75066" marR="75066" marT="37533" marB="3753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1.5</a:t>
                      </a:r>
                    </a:p>
                  </a:txBody>
                  <a:tcPr marL="75066" marR="75066" marT="37533" marB="3753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1.0</a:t>
                      </a:r>
                    </a:p>
                  </a:txBody>
                  <a:tcPr marL="75066" marR="75066" marT="37533" marB="3753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789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体积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(L)</a:t>
                      </a:r>
                      <a:endParaRPr lang="zh-CN" altLang="en-US" sz="20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5066" marR="75066" marT="37533" marB="37533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1.3</a:t>
                      </a:r>
                    </a:p>
                  </a:txBody>
                  <a:tcPr marL="75066" marR="75066" marT="37533" marB="3753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1.6</a:t>
                      </a:r>
                    </a:p>
                  </a:txBody>
                  <a:tcPr marL="75066" marR="75066" marT="37533" marB="3753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2.0</a:t>
                      </a:r>
                    </a:p>
                  </a:txBody>
                  <a:tcPr marL="75066" marR="75066" marT="37533" marB="3753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2.7</a:t>
                      </a:r>
                    </a:p>
                  </a:txBody>
                  <a:tcPr marL="75066" marR="75066" marT="37533" marB="3753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4.0</a:t>
                      </a:r>
                    </a:p>
                  </a:txBody>
                  <a:tcPr marL="75066" marR="75066" marT="37533" marB="3753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8" name="文本框 97">
            <a:extLst>
              <a:ext uri="{FF2B5EF4-FFF2-40B4-BE49-F238E27FC236}">
                <a16:creationId xmlns:a16="http://schemas.microsoft.com/office/drawing/2014/main" id="{09CF7A68-1272-4630-A6BF-D4477512F4CE}"/>
              </a:ext>
            </a:extLst>
          </p:cNvPr>
          <p:cNvSpPr txBox="1"/>
          <p:nvPr/>
        </p:nvSpPr>
        <p:spPr>
          <a:xfrm>
            <a:off x="809171" y="43985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一、实验探究</a:t>
            </a:r>
          </a:p>
        </p:txBody>
      </p:sp>
    </p:spTree>
    <p:extLst>
      <p:ext uri="{BB962C8B-B14F-4D97-AF65-F5344CB8AC3E}">
        <p14:creationId xmlns:p14="http://schemas.microsoft.com/office/powerpoint/2010/main" val="1237853860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73" grpId="0"/>
      <p:bldP spid="1033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J62.eps" descr="id:2147487232;FounderCES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05" y="3521066"/>
            <a:ext cx="198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矩形 2"/>
          <p:cNvSpPr>
            <a:spLocks noChangeAspect="1" noChangeArrowheads="1"/>
          </p:cNvSpPr>
          <p:nvPr/>
        </p:nvSpPr>
        <p:spPr bwMode="auto">
          <a:xfrm>
            <a:off x="660400" y="1295990"/>
            <a:ext cx="10858500" cy="325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87450" algn="l"/>
                <a:tab pos="2163763" algn="l"/>
                <a:tab pos="3143250" algn="l"/>
                <a:tab pos="419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问题导引：</a:t>
            </a:r>
            <a:r>
              <a:rPr lang="zh-CN" altLang="zh-CN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在一个恒温池中,一串串气泡由池底慢慢升到水面,有趣的是气泡在上升过程中,体积逐渐变大,到水面时就会破裂。问题</a:t>
            </a:r>
            <a:r>
              <a:rPr lang="en-US" altLang="zh-CN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endParaRPr lang="zh-CN" altLang="zh-CN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(1)上升过程中,气泡内气体的温度发生改变吗</a:t>
            </a:r>
            <a:r>
              <a:rPr lang="en-US" altLang="zh-CN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lang="zh-CN" altLang="zh-CN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(2)上升过程中,气泡内气体的压强怎么改变</a:t>
            </a:r>
            <a:r>
              <a:rPr lang="en-US" altLang="zh-CN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lang="zh-CN" altLang="zh-CN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(3)气泡在上升过程中体积为何会变大</a:t>
            </a:r>
            <a:r>
              <a:rPr lang="en-US" altLang="zh-CN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9CF7A68-1272-4630-A6BF-D4477512F4CE}"/>
              </a:ext>
            </a:extLst>
          </p:cNvPr>
          <p:cNvSpPr txBox="1"/>
          <p:nvPr/>
        </p:nvSpPr>
        <p:spPr>
          <a:xfrm>
            <a:off x="809171" y="439859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二、波意耳定律</a:t>
            </a:r>
          </a:p>
        </p:txBody>
      </p:sp>
    </p:spTree>
    <p:extLst>
      <p:ext uri="{BB962C8B-B14F-4D97-AF65-F5344CB8AC3E}">
        <p14:creationId xmlns:p14="http://schemas.microsoft.com/office/powerpoint/2010/main" val="370035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 11267"/>
          <p:cNvSpPr txBox="1">
            <a:spLocks noChangeArrowheads="1"/>
          </p:cNvSpPr>
          <p:nvPr/>
        </p:nvSpPr>
        <p:spPr bwMode="auto">
          <a:xfrm>
            <a:off x="671690" y="1390998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玻意耳定律</a:t>
            </a:r>
          </a:p>
        </p:txBody>
      </p:sp>
      <p:sp>
        <p:nvSpPr>
          <p:cNvPr id="8194" name="文本框 11268"/>
          <p:cNvSpPr txBox="1">
            <a:spLocks noChangeArrowheads="1"/>
          </p:cNvSpPr>
          <p:nvPr/>
        </p:nvSpPr>
        <p:spPr bwMode="auto">
          <a:xfrm>
            <a:off x="671690" y="1914218"/>
            <a:ext cx="10858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内容：一定质量的某种气体，在温度不变的情况下，压强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与体积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成反比</a:t>
            </a:r>
          </a:p>
        </p:txBody>
      </p:sp>
      <p:sp>
        <p:nvSpPr>
          <p:cNvPr id="8195" name="文本框 11269"/>
          <p:cNvSpPr txBox="1">
            <a:spLocks noChangeArrowheads="1"/>
          </p:cNvSpPr>
          <p:nvPr/>
        </p:nvSpPr>
        <p:spPr bwMode="auto">
          <a:xfrm>
            <a:off x="668543" y="2808993"/>
            <a:ext cx="19207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表达式：</a:t>
            </a:r>
          </a:p>
        </p:txBody>
      </p:sp>
      <p:graphicFrame>
        <p:nvGraphicFramePr>
          <p:cNvPr id="11271" name="Object 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80940279"/>
              </p:ext>
            </p:extLst>
          </p:nvPr>
        </p:nvGraphicFramePr>
        <p:xfrm>
          <a:off x="2761748" y="2807207"/>
          <a:ext cx="18288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20248" imgH="177646" progId="Equation.3">
                  <p:embed/>
                </p:oleObj>
              </mc:Choice>
              <mc:Fallback>
                <p:oleObj r:id="rId2" imgW="520248" imgH="177646" progId="Equation.3">
                  <p:embed/>
                  <p:pic>
                    <p:nvPicPr>
                      <p:cNvPr id="11271" name="Objec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748" y="2807207"/>
                        <a:ext cx="1828800" cy="623888"/>
                      </a:xfrm>
                      <a:prstGeom prst="rect">
                        <a:avLst/>
                      </a:prstGeom>
                      <a:ln w="2857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80784869"/>
              </p:ext>
            </p:extLst>
          </p:nvPr>
        </p:nvGraphicFramePr>
        <p:xfrm>
          <a:off x="5222826" y="2764513"/>
          <a:ext cx="21336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85502" imgH="215806" progId="Equation.3">
                  <p:embed/>
                </p:oleObj>
              </mc:Choice>
              <mc:Fallback>
                <p:oleObj r:id="rId4" imgW="685502" imgH="215806" progId="Equation.3">
                  <p:embed/>
                  <p:pic>
                    <p:nvPicPr>
                      <p:cNvPr id="11276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26" y="2764513"/>
                        <a:ext cx="2133600" cy="671512"/>
                      </a:xfrm>
                      <a:prstGeom prst="rect">
                        <a:avLst/>
                      </a:prstGeom>
                      <a:ln w="2857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文本框 2"/>
          <p:cNvSpPr txBox="1">
            <a:spLocks noChangeArrowheads="1"/>
          </p:cNvSpPr>
          <p:nvPr/>
        </p:nvSpPr>
        <p:spPr bwMode="auto">
          <a:xfrm>
            <a:off x="660400" y="5065101"/>
            <a:ext cx="5878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条件：一定质量且温度不变</a:t>
            </a:r>
          </a:p>
        </p:txBody>
      </p:sp>
      <p:sp>
        <p:nvSpPr>
          <p:cNvPr id="8199" name="文本框 3"/>
          <p:cNvSpPr txBox="1">
            <a:spLocks noChangeArrowheads="1"/>
          </p:cNvSpPr>
          <p:nvPr/>
        </p:nvSpPr>
        <p:spPr bwMode="auto">
          <a:xfrm>
            <a:off x="660400" y="3470904"/>
            <a:ext cx="10599058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该恒量</a:t>
            </a:r>
            <a:r>
              <a:rPr lang="en-US" altLang="zh-CN" sz="28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与气体的种类、质量、温度有关,对一定质量的气体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温度越高,该恒量</a:t>
            </a:r>
            <a:r>
              <a:rPr lang="en-US" altLang="zh-CN" sz="28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越大。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9CF7A68-1272-4630-A6BF-D4477512F4CE}"/>
              </a:ext>
            </a:extLst>
          </p:cNvPr>
          <p:cNvSpPr txBox="1"/>
          <p:nvPr/>
        </p:nvSpPr>
        <p:spPr>
          <a:xfrm>
            <a:off x="809171" y="439859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二、波意耳定律</a:t>
            </a:r>
          </a:p>
        </p:txBody>
      </p:sp>
    </p:spTree>
    <p:extLst>
      <p:ext uri="{BB962C8B-B14F-4D97-AF65-F5344CB8AC3E}">
        <p14:creationId xmlns:p14="http://schemas.microsoft.com/office/powerpoint/2010/main" val="9656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4" grpId="0"/>
      <p:bldP spid="8195" grpId="0"/>
      <p:bldP spid="8198" grpId="0"/>
      <p:bldP spid="81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14339"/>
          <p:cNvSpPr>
            <a:spLocks noChangeArrowheads="1"/>
          </p:cNvSpPr>
          <p:nvPr/>
        </p:nvSpPr>
        <p:spPr bwMode="auto">
          <a:xfrm>
            <a:off x="660400" y="1444171"/>
            <a:ext cx="29482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400" b="1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zh-CN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两种等温变化图象</a:t>
            </a:r>
            <a:endParaRPr lang="en-US" altLang="zh-CN" sz="24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9218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672759"/>
              </p:ext>
            </p:extLst>
          </p:nvPr>
        </p:nvGraphicFramePr>
        <p:xfrm>
          <a:off x="4209145" y="1171755"/>
          <a:ext cx="7162800" cy="4171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909240" imgH="2273400" progId="Word.Document.12">
                  <p:embed/>
                </p:oleObj>
              </mc:Choice>
              <mc:Fallback>
                <p:oleObj r:id="rId2" imgW="3909240" imgH="2273400" progId="Word.Document.12">
                  <p:embed/>
                  <p:pic>
                    <p:nvPicPr>
                      <p:cNvPr id="9218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9145" y="1171755"/>
                        <a:ext cx="7162800" cy="4171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图片 14342" descr="%O}IHJ098}1G@SW3_9PGJG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7" y="4862287"/>
            <a:ext cx="71628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9CF7A68-1272-4630-A6BF-D4477512F4CE}"/>
              </a:ext>
            </a:extLst>
          </p:cNvPr>
          <p:cNvSpPr txBox="1"/>
          <p:nvPr/>
        </p:nvSpPr>
        <p:spPr>
          <a:xfrm>
            <a:off x="809171" y="439859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二、波意耳定律</a:t>
            </a:r>
          </a:p>
        </p:txBody>
      </p:sp>
    </p:spTree>
    <p:extLst>
      <p:ext uri="{BB962C8B-B14F-4D97-AF65-F5344CB8AC3E}">
        <p14:creationId xmlns:p14="http://schemas.microsoft.com/office/powerpoint/2010/main" val="237667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930deac-5608-4a59-ae0b-27357f5239e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fe14d48-6e41-4763-83c3-2d2a42ca5529}"/>
</p:tagLst>
</file>

<file path=ppt/theme/theme1.xml><?xml version="1.0" encoding="utf-8"?>
<a:theme xmlns:a="http://schemas.openxmlformats.org/drawingml/2006/main" name="办公资源网：www.bangongziyuan.com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1678</Words>
  <Application>Microsoft Office PowerPoint</Application>
  <PresentationFormat>宽屏</PresentationFormat>
  <Paragraphs>182</Paragraphs>
  <Slides>19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FandolFang R</vt:lpstr>
      <vt:lpstr>思源黑体 CN Light</vt:lpstr>
      <vt:lpstr>Arial</vt:lpstr>
      <vt:lpstr>Calibri</vt:lpstr>
      <vt:lpstr>Calibri Light</vt:lpstr>
      <vt:lpstr>办公资源网：www.bangongziyuan.com</vt:lpstr>
      <vt:lpstr>Microsoft 公式 3.0</vt:lpstr>
      <vt:lpstr>Microsoft Word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3</cp:revision>
  <dcterms:created xsi:type="dcterms:W3CDTF">2020-05-22T05:34:31Z</dcterms:created>
  <dcterms:modified xsi:type="dcterms:W3CDTF">2021-01-09T09:43:48Z</dcterms:modified>
</cp:coreProperties>
</file>