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60" r:id="rId2"/>
    <p:sldId id="543" r:id="rId3"/>
    <p:sldId id="611" r:id="rId4"/>
    <p:sldId id="612" r:id="rId5"/>
    <p:sldId id="614" r:id="rId6"/>
    <p:sldId id="615" r:id="rId7"/>
    <p:sldId id="624" r:id="rId8"/>
    <p:sldId id="625" r:id="rId9"/>
    <p:sldId id="645" r:id="rId10"/>
    <p:sldId id="626" r:id="rId11"/>
    <p:sldId id="627" r:id="rId12"/>
    <p:sldId id="628" r:id="rId13"/>
    <p:sldId id="629" r:id="rId14"/>
    <p:sldId id="630" r:id="rId15"/>
    <p:sldId id="631" r:id="rId16"/>
    <p:sldId id="653" r:id="rId17"/>
    <p:sldId id="654" r:id="rId18"/>
    <p:sldId id="655" r:id="rId19"/>
    <p:sldId id="656" r:id="rId20"/>
    <p:sldId id="657" r:id="rId21"/>
    <p:sldId id="658" r:id="rId22"/>
    <p:sldId id="650" r:id="rId23"/>
    <p:sldId id="651" r:id="rId24"/>
    <p:sldId id="652" r:id="rId25"/>
    <p:sldId id="667" r:id="rId26"/>
    <p:sldId id="662" r:id="rId27"/>
    <p:sldId id="287" r:id="rId28"/>
    <p:sldId id="666" r:id="rId29"/>
    <p:sldId id="668" r:id="rId3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B65C1CE2-27A9-4C71-B760-44C3D638C05A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 Black" panose="020B0A04020102020204" pitchFamily="34" charset="0"/>
                <a:ea typeface="FandolFang R" panose="00000500000000000000" pitchFamily="50" charset="-122"/>
              </a:defRPr>
            </a:lvl1pPr>
          </a:lstStyle>
          <a:p>
            <a:fld id="{81423712-9506-4948-8BDF-EBAB775D2FA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873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 Black" panose="020B0A04020102020204" pitchFamily="34" charset="0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  <p:sp>
        <p:nvSpPr>
          <p:cNvPr id="45060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0DB2DC-4C9A-4742-B13C-FB6460FD3503}" type="slidenum"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54A0EC1E-0AA4-473C-912F-B9E7CE6898A9}"/>
              </a:ext>
            </a:extLst>
          </p:cNvPr>
          <p:cNvSpPr/>
          <p:nvPr userDrawn="1"/>
        </p:nvSpPr>
        <p:spPr>
          <a:xfrm>
            <a:off x="-141963" y="6476945"/>
            <a:ext cx="8461376" cy="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6AE7BEA8-CD09-4D8E-8CBD-DD70E190CF67}"/>
              </a:ext>
            </a:extLst>
          </p:cNvPr>
          <p:cNvSpPr txBox="1"/>
          <p:nvPr userDrawn="1"/>
        </p:nvSpPr>
        <p:spPr>
          <a:xfrm>
            <a:off x="8293100" y="6343668"/>
            <a:ext cx="314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+mn-ea"/>
                <a:sym typeface="+mn-lt"/>
              </a:rPr>
              <a:t>人教版高中化学必修二精品课件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CBE5CD86-93FD-4C75-ADA5-5D2B84703EED}"/>
              </a:ext>
            </a:extLst>
          </p:cNvPr>
          <p:cNvSpPr/>
          <p:nvPr userDrawn="1"/>
        </p:nvSpPr>
        <p:spPr>
          <a:xfrm>
            <a:off x="11449563" y="6476945"/>
            <a:ext cx="742437" cy="7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+mn-ea"/>
              <a:sym typeface="+mn-lt"/>
            </a:endParaRPr>
          </a:p>
        </p:txBody>
      </p:sp>
      <p:sp>
        <p:nvSpPr>
          <p:cNvPr id="2" name="椭圆 1">
            <a:extLst>
              <a:ext uri="{FF2B5EF4-FFF2-40B4-BE49-F238E27FC236}">
                <a16:creationId xmlns:a16="http://schemas.microsoft.com/office/drawing/2014/main" id="{6BD2314B-0D51-4400-A357-F03513075F19}"/>
              </a:ext>
            </a:extLst>
          </p:cNvPr>
          <p:cNvSpPr/>
          <p:nvPr userDrawn="1"/>
        </p:nvSpPr>
        <p:spPr>
          <a:xfrm>
            <a:off x="234778" y="309055"/>
            <a:ext cx="642552" cy="6425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id="{CA9A07F4-1E0C-493F-AFC2-C17626F7FED3}"/>
              </a:ext>
            </a:extLst>
          </p:cNvPr>
          <p:cNvSpPr/>
          <p:nvPr userDrawn="1"/>
        </p:nvSpPr>
        <p:spPr>
          <a:xfrm>
            <a:off x="575105" y="696970"/>
            <a:ext cx="321276" cy="321276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018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D62590C4-F300-45BD-9FAE-F1252FA7C8E1}"/>
              </a:ext>
            </a:extLst>
          </p:cNvPr>
          <p:cNvSpPr/>
          <p:nvPr/>
        </p:nvSpPr>
        <p:spPr>
          <a:xfrm>
            <a:off x="-2286000" y="-2533650"/>
            <a:ext cx="7829550" cy="78295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E73028C-2223-484A-A2A8-2D14FFAEB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8" t="5375" r="9792" b="4564"/>
          <a:stretch>
            <a:fillRect/>
          </a:stretch>
        </p:blipFill>
        <p:spPr>
          <a:xfrm>
            <a:off x="-2286000" y="-2933700"/>
            <a:ext cx="7600950" cy="7600950"/>
          </a:xfrm>
          <a:custGeom>
            <a:avLst/>
            <a:gdLst>
              <a:gd name="connsiteX0" fmla="*/ 2114550 w 4229100"/>
              <a:gd name="connsiteY0" fmla="*/ 0 h 4229100"/>
              <a:gd name="connsiteX1" fmla="*/ 4229100 w 4229100"/>
              <a:gd name="connsiteY1" fmla="*/ 2114550 h 4229100"/>
              <a:gd name="connsiteX2" fmla="*/ 2114550 w 4229100"/>
              <a:gd name="connsiteY2" fmla="*/ 4229100 h 4229100"/>
              <a:gd name="connsiteX3" fmla="*/ 0 w 4229100"/>
              <a:gd name="connsiteY3" fmla="*/ 2114550 h 4229100"/>
              <a:gd name="connsiteX4" fmla="*/ 2114550 w 4229100"/>
              <a:gd name="connsiteY4" fmla="*/ 0 h 42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4229100">
                <a:moveTo>
                  <a:pt x="2114550" y="0"/>
                </a:moveTo>
                <a:cubicBezTo>
                  <a:pt x="3282384" y="0"/>
                  <a:pt x="4229100" y="946716"/>
                  <a:pt x="4229100" y="2114550"/>
                </a:cubicBezTo>
                <a:cubicBezTo>
                  <a:pt x="4229100" y="3282384"/>
                  <a:pt x="3282384" y="4229100"/>
                  <a:pt x="2114550" y="4229100"/>
                </a:cubicBezTo>
                <a:cubicBezTo>
                  <a:pt x="946716" y="4229100"/>
                  <a:pt x="0" y="3282384"/>
                  <a:pt x="0" y="2114550"/>
                </a:cubicBezTo>
                <a:cubicBezTo>
                  <a:pt x="0" y="946716"/>
                  <a:pt x="946716" y="0"/>
                  <a:pt x="2114550" y="0"/>
                </a:cubicBezTo>
                <a:close/>
              </a:path>
            </a:pathLst>
          </a:custGeom>
        </p:spPr>
      </p:pic>
      <p:sp>
        <p:nvSpPr>
          <p:cNvPr id="17" name="Rectangle: Rounded Corners 40">
            <a:extLst>
              <a:ext uri="{FF2B5EF4-FFF2-40B4-BE49-F238E27FC236}">
                <a16:creationId xmlns:a16="http://schemas.microsoft.com/office/drawing/2014/main" id="{3B6F486A-998A-4D1D-99DA-915231964517}"/>
              </a:ext>
            </a:extLst>
          </p:cNvPr>
          <p:cNvSpPr>
            <a:spLocks/>
          </p:cNvSpPr>
          <p:nvPr/>
        </p:nvSpPr>
        <p:spPr bwMode="auto">
          <a:xfrm rot="16200000">
            <a:off x="6553869" y="4965696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6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Rectangle: Rounded Corners 43">
            <a:extLst>
              <a:ext uri="{FF2B5EF4-FFF2-40B4-BE49-F238E27FC236}">
                <a16:creationId xmlns:a16="http://schemas.microsoft.com/office/drawing/2014/main" id="{697CFA71-65B8-4C6B-A9C4-41D7325096A9}"/>
              </a:ext>
            </a:extLst>
          </p:cNvPr>
          <p:cNvSpPr>
            <a:spLocks/>
          </p:cNvSpPr>
          <p:nvPr/>
        </p:nvSpPr>
        <p:spPr bwMode="auto">
          <a:xfrm rot="16200000">
            <a:off x="8244734" y="4965696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C2DDF34-72F8-4754-886B-F4F764766557}"/>
              </a:ext>
            </a:extLst>
          </p:cNvPr>
          <p:cNvGrpSpPr/>
          <p:nvPr/>
        </p:nvGrpSpPr>
        <p:grpSpPr>
          <a:xfrm>
            <a:off x="5799230" y="3233598"/>
            <a:ext cx="5746876" cy="1502622"/>
            <a:chOff x="1510350" y="2955304"/>
            <a:chExt cx="4580731" cy="1197713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45F088C-AC28-48CA-BF75-890F941051D4}"/>
                </a:ext>
              </a:extLst>
            </p:cNvPr>
            <p:cNvSpPr/>
            <p:nvPr/>
          </p:nvSpPr>
          <p:spPr bwMode="auto">
            <a:xfrm>
              <a:off x="1510350" y="2955304"/>
              <a:ext cx="4580731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36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第一节　认识有机化合物</a:t>
              </a:r>
              <a:endPara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C3B6569-2781-4697-84F2-7FE314D89AE2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43BBE5FF-94EB-40FD-AA4E-645B68B8C55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A0B0CB34-E1D6-46CB-88A9-E666E4222618}"/>
              </a:ext>
            </a:extLst>
          </p:cNvPr>
          <p:cNvSpPr/>
          <p:nvPr/>
        </p:nvSpPr>
        <p:spPr bwMode="auto">
          <a:xfrm>
            <a:off x="5875773" y="2475786"/>
            <a:ext cx="413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3600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第七章  有机化合物</a:t>
            </a:r>
            <a:endParaRPr kumimoji="0" lang="zh-CN" altLang="en-US" sz="360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E7C816-29B4-4C4A-A5E7-5ACCBA01487C}"/>
              </a:ext>
            </a:extLst>
          </p:cNvPr>
          <p:cNvSpPr txBox="1"/>
          <p:nvPr/>
        </p:nvSpPr>
        <p:spPr>
          <a:xfrm>
            <a:off x="5875773" y="4514085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BDC7C27-DF58-4796-B83B-8B926EB28654}"/>
              </a:ext>
            </a:extLst>
          </p:cNvPr>
          <p:cNvSpPr/>
          <p:nvPr/>
        </p:nvSpPr>
        <p:spPr>
          <a:xfrm>
            <a:off x="5875773" y="4126436"/>
            <a:ext cx="5746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课时　有机化合物中碳原子成键能特点 烷烃的结构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8E4D4B8-CFDC-4C53-BD04-2D0CC8AC9FEC}"/>
              </a:ext>
            </a:extLst>
          </p:cNvPr>
          <p:cNvSpPr txBox="1"/>
          <p:nvPr/>
        </p:nvSpPr>
        <p:spPr>
          <a:xfrm>
            <a:off x="6020227" y="5544132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302E445-F687-4C5D-AFFA-DEE540D5AF71}"/>
              </a:ext>
            </a:extLst>
          </p:cNvPr>
          <p:cNvSpPr txBox="1"/>
          <p:nvPr/>
        </p:nvSpPr>
        <p:spPr>
          <a:xfrm>
            <a:off x="7711092" y="5544132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20XX.4.4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789F8A9-9D28-4E5C-8DCC-2C564932595E}"/>
              </a:ext>
            </a:extLst>
          </p:cNvPr>
          <p:cNvSpPr/>
          <p:nvPr/>
        </p:nvSpPr>
        <p:spPr>
          <a:xfrm>
            <a:off x="10459079" y="633495"/>
            <a:ext cx="11219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84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805180" y="1069168"/>
            <a:ext cx="11299010" cy="108892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1.</a:t>
            </a:r>
            <a:r>
              <a:rPr kumimoji="0" lang="zh-CN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烷烃的结构</a:t>
            </a:r>
            <a:endParaRPr kumimoji="0" lang="zh-CN" altLang="zh-CN" b="0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l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(1) 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甲烷的结构</a:t>
            </a:r>
            <a:endParaRPr kumimoji="0" lang="zh-CN" altLang="zh-CN" sz="200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pic>
        <p:nvPicPr>
          <p:cNvPr id="30618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34" y="4636668"/>
            <a:ext cx="1167675" cy="12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182" name="图片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933" y="2657615"/>
            <a:ext cx="1457349" cy="121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2642870" y="2077720"/>
            <a:ext cx="8743950" cy="858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通过甲烷的结构式，我们可以知道甲烷分子中原子的连接顺序。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那么这些原子有着怎样的空间位置关系呢？</a:t>
            </a:r>
          </a:p>
        </p:txBody>
      </p:sp>
      <p:pic>
        <p:nvPicPr>
          <p:cNvPr id="6" name="16G2HXXX5RJ1-10.eps" descr="id:2147499196;FounderCES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458597" y="3685438"/>
            <a:ext cx="1982470" cy="190246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80970" y="3326765"/>
            <a:ext cx="6457315" cy="2466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实验数据表明，甲烷分子中的5个原子不在同一平面上，而是形成了正四面体的空间结构。碳原子位于正四面体的中心，4个氢原子分别位于4个顶点。分子中的4个C-H的长度和强度相同，相互之间的夹角相等。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290426A-C98E-4166-8B46-EFEB269BF7D2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731451" y="1042911"/>
            <a:ext cx="11299010" cy="1171258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1.</a:t>
            </a:r>
            <a:r>
              <a:rPr kumimoji="0" lang="zh-CN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烷烃的结构</a:t>
            </a:r>
            <a:endParaRPr kumimoji="0" lang="zh-CN" altLang="zh-CN" b="0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l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(1) </a:t>
            </a:r>
            <a:r>
              <a:rPr kumimoji="0" lang="zh-CN" altLang="zh-CN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甲烷的结构</a:t>
            </a:r>
            <a:endParaRPr kumimoji="0" lang="zh-CN" altLang="zh-CN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pic>
        <p:nvPicPr>
          <p:cNvPr id="30618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666" y="2470778"/>
            <a:ext cx="1167675" cy="12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182" name="图片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30" y="2471020"/>
            <a:ext cx="1457349" cy="121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2475" y="2400269"/>
            <a:ext cx="7058591" cy="355857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EA524BF-B3BD-4C8D-BFDA-F88556B324F8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54130" y="1164730"/>
            <a:ext cx="10809195" cy="1674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甲烷结构相似的有机化合物还有很多，随着分子中碳原子数的增加，还有乙烷、丙烷、丁烷等一系列有机化合物。请根据碳原子的成键规律和下表提供的信息，写出丁烷的结构式和乙烷、丙烷、丁烷的分子式，并由此归纳这类有机化合物分子式的通式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825" y="3071495"/>
            <a:ext cx="11118215" cy="3076575"/>
          </a:xfrm>
          <a:prstGeom prst="rect">
            <a:avLst/>
          </a:prstGeom>
        </p:spPr>
      </p:pic>
      <p:pic>
        <p:nvPicPr>
          <p:cNvPr id="32154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025" y="4312285"/>
            <a:ext cx="1980565" cy="1043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4316345" y="5578649"/>
            <a:ext cx="9060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10" name="矩形 9"/>
          <p:cNvSpPr/>
          <p:nvPr/>
        </p:nvSpPr>
        <p:spPr>
          <a:xfrm>
            <a:off x="6951315" y="5578649"/>
            <a:ext cx="9060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</a:t>
            </a: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8</a:t>
            </a:r>
          </a:p>
        </p:txBody>
      </p:sp>
      <p:sp>
        <p:nvSpPr>
          <p:cNvPr id="11" name="矩形 10"/>
          <p:cNvSpPr/>
          <p:nvPr/>
        </p:nvSpPr>
        <p:spPr>
          <a:xfrm>
            <a:off x="9798508" y="5588173"/>
            <a:ext cx="103586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</a:t>
            </a: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en-US" altLang="zh-CN" sz="2600" b="1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22F4F7F-016C-4290-B8D9-17C6F1447B17}"/>
              </a:ext>
            </a:extLst>
          </p:cNvPr>
          <p:cNvSpPr/>
          <p:nvPr/>
        </p:nvSpPr>
        <p:spPr>
          <a:xfrm>
            <a:off x="1051087" y="478092"/>
            <a:ext cx="209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0075" y="1336119"/>
            <a:ext cx="1112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与同学交流，比较大家写出的丁烷的结构式是否相同，思考产生这种现象的可能原因。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结合图7-6中的分子结构模型，总结这类有机化合物的组成和分子结构特点。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3195" y="3025140"/>
            <a:ext cx="8943975" cy="2305050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97B56402-90D0-44EB-ABA3-27C6E44A06AE}"/>
              </a:ext>
            </a:extLst>
          </p:cNvPr>
          <p:cNvSpPr/>
          <p:nvPr/>
        </p:nvSpPr>
        <p:spPr>
          <a:xfrm>
            <a:off x="1051087" y="478092"/>
            <a:ext cx="209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400" y="1834959"/>
            <a:ext cx="1112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与同学交流，比较大家写出的丁烷的结构式是否相同，思考产生这种现象的可能原因。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结合图7-6中的分子结构模型，总结这类有机化合物的组成和分子结构特点。</a:t>
            </a:r>
          </a:p>
        </p:txBody>
      </p:sp>
      <p:sp>
        <p:nvSpPr>
          <p:cNvPr id="6" name="矩形 5"/>
          <p:cNvSpPr/>
          <p:nvPr/>
        </p:nvSpPr>
        <p:spPr>
          <a:xfrm>
            <a:off x="666750" y="3684270"/>
            <a:ext cx="10858500" cy="114050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只含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氢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两种元素，分子中的碳原子之间都以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单键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结合，碳原子的剩余价键均与</a:t>
            </a:r>
            <a:r>
              <a:rPr kumimoji="0" lang="zh-CN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氢原子</a:t>
            </a:r>
            <a:r>
              <a:rPr kumimoji="0" lang="zh-CN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结合，使碳原子的化合价都达到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“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饱和</a:t>
            </a:r>
            <a:r>
              <a:rPr kumimoji="0" lang="en-US" altLang="zh-CN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”</a:t>
            </a:r>
            <a:r>
              <a:rPr kumimoji="0" lang="zh-CN" altLang="en-US" sz="2400" b="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828E3C4-F4ED-416D-841F-ED6EC10655AD}"/>
              </a:ext>
            </a:extLst>
          </p:cNvPr>
          <p:cNvSpPr/>
          <p:nvPr/>
        </p:nvSpPr>
        <p:spPr>
          <a:xfrm>
            <a:off x="1051087" y="478092"/>
            <a:ext cx="209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683826" y="966200"/>
            <a:ext cx="11299010" cy="617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1.</a:t>
            </a:r>
            <a:r>
              <a:rPr kumimoji="0" lang="zh-CN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烷烃的结构</a:t>
            </a:r>
            <a:endParaRPr kumimoji="0" lang="zh-CN" altLang="zh-CN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15510" y="3639584"/>
            <a:ext cx="10964545" cy="24662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链状烷烃的结构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特点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(1)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单键：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碳原子之间以碳碳单键相结合。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(2)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饱和：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碳原子剩余价键全部与氢原子相结合，烷烃是饱和烃，相同碳原子数的有机物分子里，链状烷烃的含氢量最大。</a:t>
            </a:r>
            <a:endParaRPr kumimoji="0" lang="en-US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5510" y="1729791"/>
            <a:ext cx="10760982" cy="18891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烷烃：只含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两种元素，分子中的碳原子之间都以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结合，碳原子的剩余价键均与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000" u="sng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结合，使碳原子的化合价都达到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“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”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，这样的一类有机化合物称为</a:t>
            </a:r>
            <a:r>
              <a:rPr kumimoji="0" lang="en-US" altLang="zh-CN" sz="20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，也称为烷烃。链状烷烃的通式：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________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</a:t>
            </a:r>
            <a:r>
              <a:rPr kumimoji="0" lang="en-US" altLang="zh-CN" sz="20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≥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1)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  <a:endParaRPr kumimoji="0" lang="en-US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086290" y="182055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</a:t>
            </a:r>
          </a:p>
        </p:txBody>
      </p:sp>
      <p:sp>
        <p:nvSpPr>
          <p:cNvPr id="12" name="矩形 11"/>
          <p:cNvSpPr/>
          <p:nvPr/>
        </p:nvSpPr>
        <p:spPr>
          <a:xfrm>
            <a:off x="2776444" y="1820552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氢</a:t>
            </a:r>
          </a:p>
        </p:txBody>
      </p:sp>
      <p:sp>
        <p:nvSpPr>
          <p:cNvPr id="13" name="矩形 12"/>
          <p:cNvSpPr/>
          <p:nvPr/>
        </p:nvSpPr>
        <p:spPr>
          <a:xfrm>
            <a:off x="7347686" y="1815672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单键</a:t>
            </a:r>
          </a:p>
        </p:txBody>
      </p:sp>
      <p:sp>
        <p:nvSpPr>
          <p:cNvPr id="14" name="矩形 13"/>
          <p:cNvSpPr/>
          <p:nvPr/>
        </p:nvSpPr>
        <p:spPr>
          <a:xfrm>
            <a:off x="842040" y="2220662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氢原子</a:t>
            </a:r>
          </a:p>
        </p:txBody>
      </p:sp>
      <p:sp>
        <p:nvSpPr>
          <p:cNvPr id="15" name="矩形 14"/>
          <p:cNvSpPr/>
          <p:nvPr/>
        </p:nvSpPr>
        <p:spPr>
          <a:xfrm>
            <a:off x="5635704" y="2236568"/>
            <a:ext cx="697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饱和</a:t>
            </a:r>
          </a:p>
        </p:txBody>
      </p:sp>
      <p:sp>
        <p:nvSpPr>
          <p:cNvPr id="16" name="矩形 15"/>
          <p:cNvSpPr/>
          <p:nvPr/>
        </p:nvSpPr>
        <p:spPr>
          <a:xfrm>
            <a:off x="10009018" y="2236568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饱和烃</a:t>
            </a:r>
          </a:p>
        </p:txBody>
      </p:sp>
      <p:sp>
        <p:nvSpPr>
          <p:cNvPr id="4" name="矩形 3"/>
          <p:cNvSpPr/>
          <p:nvPr/>
        </p:nvSpPr>
        <p:spPr>
          <a:xfrm>
            <a:off x="4322231" y="2636678"/>
            <a:ext cx="11063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en-US" altLang="zh-CN" sz="2000" b="0" i="1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1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kumimoji="0" lang="zh-CN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＋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CBAE1BAB-88A8-453A-8FBB-ACB33A8F714A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9" grpId="0"/>
      <p:bldP spid="12" grpId="0"/>
      <p:bldP spid="13" grpId="0"/>
      <p:bldP spid="14" grpId="0"/>
      <p:bldP spid="15" grpId="0"/>
      <p:bldP spid="16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1009650" y="1061859"/>
            <a:ext cx="11299010" cy="617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2.</a:t>
            </a:r>
            <a:r>
              <a:rPr kumimoji="0" lang="zh-CN" altLang="en-US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同系物</a:t>
            </a:r>
          </a:p>
        </p:txBody>
      </p:sp>
      <p:sp>
        <p:nvSpPr>
          <p:cNvPr id="138243" name="Text Box 3"/>
          <p:cNvSpPr txBox="1"/>
          <p:nvPr/>
        </p:nvSpPr>
        <p:spPr>
          <a:xfrm>
            <a:off x="895350" y="1679120"/>
            <a:ext cx="10849610" cy="12051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定义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：结构相似，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在分子组成上相差一个或若干个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原子团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的物质互称为同系物。</a:t>
            </a:r>
          </a:p>
        </p:txBody>
      </p:sp>
      <p:sp>
        <p:nvSpPr>
          <p:cNvPr id="3" name="Text Box 2"/>
          <p:cNvSpPr txBox="1"/>
          <p:nvPr/>
        </p:nvSpPr>
        <p:spPr>
          <a:xfrm>
            <a:off x="895350" y="2978481"/>
            <a:ext cx="44958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同系物的特点：</a:t>
            </a:r>
          </a:p>
        </p:txBody>
      </p:sp>
      <p:sp>
        <p:nvSpPr>
          <p:cNvPr id="19" name="Rectangle 5"/>
          <p:cNvSpPr/>
          <p:nvPr/>
        </p:nvSpPr>
        <p:spPr>
          <a:xfrm>
            <a:off x="1009650" y="3973743"/>
            <a:ext cx="7810500" cy="13890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通式相同、结构相似、化学性质相似，</a:t>
            </a:r>
          </a:p>
          <a:p>
            <a:pPr marL="0" marR="0" lvl="0" indent="0" algn="l" defTabSz="914400" rtl="0" eaLnBrk="0" fontAlgn="auto" latinLnBrk="0" hangingPunct="0">
              <a:lnSpc>
                <a:spcPct val="2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分子式不同、组成上相差一个或若干CH</a:t>
            </a:r>
            <a:r>
              <a:rPr kumimoji="0" lang="zh-CN" altLang="en-US" sz="2000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原子团。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2A959FAD-64B2-4AAA-A9A7-D3798191D3D2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8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/>
      <p:bldP spid="3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9"/>
          <p:cNvGrpSpPr/>
          <p:nvPr/>
        </p:nvGrpSpPr>
        <p:grpSpPr>
          <a:xfrm>
            <a:off x="771525" y="1276350"/>
            <a:ext cx="10744200" cy="2984501"/>
            <a:chOff x="0" y="1294"/>
            <a:chExt cx="6768" cy="1880"/>
          </a:xfrm>
        </p:grpSpPr>
        <p:sp>
          <p:nvSpPr>
            <p:cNvPr id="15368" name="Text Box 4"/>
            <p:cNvSpPr txBox="1"/>
            <p:nvPr/>
          </p:nvSpPr>
          <p:spPr>
            <a:xfrm>
              <a:off x="0" y="1294"/>
              <a:ext cx="6768" cy="16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1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、下列物质中属于同系物的是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_________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。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      ① 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=CH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－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                                   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②   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4                   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③CH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 </a:t>
              </a:r>
            </a:p>
            <a:p>
              <a:pPr marL="0" marR="0" lvl="0" indent="0" algn="l" defTabSz="914400" rtl="0" eaLnBrk="1" fontAlgn="auto" latinLnBrk="0" hangingPunct="1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      ④  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(CH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)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5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CH(CH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)CH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           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⑤</a:t>
              </a:r>
            </a:p>
          </p:txBody>
        </p:sp>
        <p:grpSp>
          <p:nvGrpSpPr>
            <p:cNvPr id="15369" name="Group 8"/>
            <p:cNvGrpSpPr/>
            <p:nvPr/>
          </p:nvGrpSpPr>
          <p:grpSpPr>
            <a:xfrm>
              <a:off x="3881" y="2438"/>
              <a:ext cx="1584" cy="736"/>
              <a:chOff x="1145" y="3206"/>
              <a:chExt cx="1584" cy="736"/>
            </a:xfrm>
          </p:grpSpPr>
          <p:sp>
            <p:nvSpPr>
              <p:cNvPr id="15370" name="Text Box 5"/>
              <p:cNvSpPr txBox="1"/>
              <p:nvPr/>
            </p:nvSpPr>
            <p:spPr>
              <a:xfrm>
                <a:off x="1145" y="3206"/>
                <a:ext cx="1584" cy="736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CH</a:t>
                </a:r>
                <a:r>
                  <a:rPr kumimoji="0" lang="en-US" altLang="zh-CN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—CH</a:t>
                </a:r>
                <a:r>
                  <a:rPr kumimoji="0" lang="en-US" altLang="zh-CN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CH</a:t>
                </a:r>
                <a:r>
                  <a:rPr kumimoji="0" lang="en-US" altLang="zh-CN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—CH</a:t>
                </a:r>
                <a:r>
                  <a:rPr kumimoji="0" lang="en-US" altLang="zh-CN" sz="2800" b="0" i="0" u="none" strike="noStrike" kern="1200" cap="none" spc="0" normalizeH="0" baseline="-25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Times New Roman" panose="02020603050405020304" charset="0"/>
                    <a:sym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5371" name="Line 6"/>
              <p:cNvSpPr/>
              <p:nvPr/>
            </p:nvSpPr>
            <p:spPr>
              <a:xfrm>
                <a:off x="1291" y="3479"/>
                <a:ext cx="0" cy="19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5372" name="Line 7"/>
              <p:cNvSpPr/>
              <p:nvPr/>
            </p:nvSpPr>
            <p:spPr>
              <a:xfrm>
                <a:off x="1936" y="3479"/>
                <a:ext cx="0" cy="192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zh-CN" altLang="en-US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138249" name="Text Box 9"/>
          <p:cNvSpPr txBox="1"/>
          <p:nvPr/>
        </p:nvSpPr>
        <p:spPr>
          <a:xfrm>
            <a:off x="5800725" y="1493521"/>
            <a:ext cx="1905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②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③④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9268676-67E0-441C-9656-9784F769E0C2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350160" y="807690"/>
            <a:ext cx="11492644" cy="5615556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889009" y="936631"/>
            <a:ext cx="10414299" cy="6281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同系物的判断标准</a:t>
            </a:r>
            <a:endParaRPr kumimoji="0" lang="en-US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pic>
        <p:nvPicPr>
          <p:cNvPr id="330754" name="Picture 2" descr="S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621" y="1598501"/>
            <a:ext cx="8345076" cy="2093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36144" y="3672428"/>
            <a:ext cx="10518442" cy="249174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说明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同系物所含元素种类一定相同，除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C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外其他种类元素原子数必须相同。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同系物一定具有不同的碳、氢原子数和分子式。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同系物一定具有不同的相对分子质量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(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相差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14</a:t>
            </a:r>
            <a:r>
              <a:rPr kumimoji="0" lang="en-US" altLang="zh-CN" sz="2600" b="0" i="1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n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  <a:endParaRPr kumimoji="0" lang="en-US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77AD4E2-9A13-4059-8576-56B7CAE2CF0B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92990" y="1015909"/>
            <a:ext cx="11299010" cy="617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3.</a:t>
            </a:r>
            <a:r>
              <a:rPr kumimoji="0" lang="zh-CN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烷烃的命名</a:t>
            </a: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——</a:t>
            </a:r>
            <a:r>
              <a:rPr kumimoji="0" lang="zh-CN" altLang="en-US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习惯命名法</a:t>
            </a:r>
          </a:p>
        </p:txBody>
      </p:sp>
      <p:sp>
        <p:nvSpPr>
          <p:cNvPr id="6" name="Rectangle 7"/>
          <p:cNvSpPr/>
          <p:nvPr/>
        </p:nvSpPr>
        <p:spPr>
          <a:xfrm>
            <a:off x="979170" y="1703499"/>
            <a:ext cx="10611485" cy="188917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 1-10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原子的直链烷烃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称为 甲、乙、丙、丁、戊、己、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庚、辛、壬、癸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烷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11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原子以上的直链烷烃：如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:C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11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24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称为十一烷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 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带支链的烷烃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正、异、新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表示</a:t>
            </a:r>
          </a:p>
        </p:txBody>
      </p:sp>
      <p:sp>
        <p:nvSpPr>
          <p:cNvPr id="7" name="Text Box 12"/>
          <p:cNvSpPr txBox="1"/>
          <p:nvPr/>
        </p:nvSpPr>
        <p:spPr>
          <a:xfrm>
            <a:off x="10335895" y="1293445"/>
            <a:ext cx="929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戊烷</a:t>
            </a:r>
          </a:p>
        </p:txBody>
      </p:sp>
      <p:grpSp>
        <p:nvGrpSpPr>
          <p:cNvPr id="8" name="Group 17"/>
          <p:cNvGrpSpPr/>
          <p:nvPr/>
        </p:nvGrpSpPr>
        <p:grpSpPr>
          <a:xfrm>
            <a:off x="8507095" y="1293445"/>
            <a:ext cx="1776413" cy="1112838"/>
            <a:chOff x="3168" y="192"/>
            <a:chExt cx="1119" cy="701"/>
          </a:xfrm>
        </p:grpSpPr>
        <p:sp>
          <p:nvSpPr>
            <p:cNvPr id="8220" name="Text Box 10"/>
            <p:cNvSpPr txBox="1"/>
            <p:nvPr/>
          </p:nvSpPr>
          <p:spPr>
            <a:xfrm>
              <a:off x="3168" y="192"/>
              <a:ext cx="69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5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12</a:t>
              </a:r>
            </a:p>
          </p:txBody>
        </p:sp>
        <p:sp>
          <p:nvSpPr>
            <p:cNvPr id="8221" name="Line 11"/>
            <p:cNvSpPr/>
            <p:nvPr/>
          </p:nvSpPr>
          <p:spPr>
            <a:xfrm>
              <a:off x="3999" y="407"/>
              <a:ext cx="288" cy="0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22" name="Text Box 14"/>
            <p:cNvSpPr txBox="1"/>
            <p:nvPr/>
          </p:nvSpPr>
          <p:spPr>
            <a:xfrm>
              <a:off x="3168" y="564"/>
              <a:ext cx="692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8</a:t>
              </a: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H</a:t>
              </a:r>
              <a:r>
                <a:rPr kumimoji="0" lang="en-US" altLang="zh-CN" sz="2800" b="0" i="0" u="none" strike="noStrike" kern="1200" cap="none" spc="0" normalizeH="0" baseline="-25000" noProof="0" dirty="0">
                  <a:ln>
                    <a:noFill/>
                  </a:ln>
                  <a:solidFill>
                    <a:schemeClr val="accent6">
                      <a:lumMod val="75000"/>
                    </a:schemeClr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18</a:t>
              </a:r>
            </a:p>
          </p:txBody>
        </p:sp>
        <p:sp>
          <p:nvSpPr>
            <p:cNvPr id="8223" name="Line 15"/>
            <p:cNvSpPr/>
            <p:nvPr/>
          </p:nvSpPr>
          <p:spPr>
            <a:xfrm>
              <a:off x="3999" y="764"/>
              <a:ext cx="288" cy="0"/>
            </a:xfrm>
            <a:prstGeom prst="line">
              <a:avLst/>
            </a:prstGeom>
            <a:ln w="762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" name="Text Box 16"/>
          <p:cNvSpPr txBox="1"/>
          <p:nvPr/>
        </p:nvSpPr>
        <p:spPr>
          <a:xfrm>
            <a:off x="10335895" y="1940510"/>
            <a:ext cx="9296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辛烷</a:t>
            </a:r>
          </a:p>
        </p:txBody>
      </p:sp>
      <p:sp>
        <p:nvSpPr>
          <p:cNvPr id="34" name="Text Box 25"/>
          <p:cNvSpPr txBox="1"/>
          <p:nvPr/>
        </p:nvSpPr>
        <p:spPr>
          <a:xfrm>
            <a:off x="1369695" y="4119294"/>
            <a:ext cx="39624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</a:p>
        </p:txBody>
      </p:sp>
      <p:grpSp>
        <p:nvGrpSpPr>
          <p:cNvPr id="9" name="Group 31"/>
          <p:cNvGrpSpPr/>
          <p:nvPr/>
        </p:nvGrpSpPr>
        <p:grpSpPr>
          <a:xfrm>
            <a:off x="5351145" y="3852596"/>
            <a:ext cx="2895600" cy="1085850"/>
            <a:chOff x="2448" y="2736"/>
            <a:chExt cx="1824" cy="684"/>
          </a:xfrm>
        </p:grpSpPr>
        <p:sp>
          <p:nvSpPr>
            <p:cNvPr id="8217" name="Text Box 26"/>
            <p:cNvSpPr txBox="1"/>
            <p:nvPr/>
          </p:nvSpPr>
          <p:spPr>
            <a:xfrm>
              <a:off x="2448" y="2736"/>
              <a:ext cx="18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8" name="Line 27"/>
            <p:cNvSpPr/>
            <p:nvPr/>
          </p:nvSpPr>
          <p:spPr>
            <a:xfrm>
              <a:off x="2976" y="3024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9" name="Text Box 28"/>
            <p:cNvSpPr txBox="1"/>
            <p:nvPr/>
          </p:nvSpPr>
          <p:spPr>
            <a:xfrm>
              <a:off x="2832" y="3168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8621395" y="3339830"/>
            <a:ext cx="1905000" cy="1771650"/>
            <a:chOff x="4272" y="2304"/>
            <a:chExt cx="1200" cy="1116"/>
          </a:xfrm>
        </p:grpSpPr>
        <p:sp>
          <p:nvSpPr>
            <p:cNvPr id="8212" name="Line 29"/>
            <p:cNvSpPr/>
            <p:nvPr/>
          </p:nvSpPr>
          <p:spPr>
            <a:xfrm>
              <a:off x="4800" y="3024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3" name="Text Box 30"/>
            <p:cNvSpPr txBox="1"/>
            <p:nvPr/>
          </p:nvSpPr>
          <p:spPr>
            <a:xfrm>
              <a:off x="4656" y="3168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4" name="Rectangle 32"/>
            <p:cNvSpPr/>
            <p:nvPr/>
          </p:nvSpPr>
          <p:spPr>
            <a:xfrm>
              <a:off x="4272" y="2736"/>
              <a:ext cx="120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5" name="Line 33"/>
            <p:cNvSpPr/>
            <p:nvPr/>
          </p:nvSpPr>
          <p:spPr>
            <a:xfrm>
              <a:off x="4800" y="2592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6" name="Text Box 34"/>
            <p:cNvSpPr txBox="1"/>
            <p:nvPr/>
          </p:nvSpPr>
          <p:spPr>
            <a:xfrm>
              <a:off x="4656" y="2304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1" name="Text Box 21"/>
          <p:cNvSpPr txBox="1"/>
          <p:nvPr/>
        </p:nvSpPr>
        <p:spPr>
          <a:xfrm>
            <a:off x="2249170" y="5241021"/>
            <a:ext cx="154305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正戊烷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无支链</a:t>
            </a:r>
          </a:p>
        </p:txBody>
      </p:sp>
      <p:sp>
        <p:nvSpPr>
          <p:cNvPr id="32" name="Text Box 22"/>
          <p:cNvSpPr txBox="1"/>
          <p:nvPr/>
        </p:nvSpPr>
        <p:spPr>
          <a:xfrm>
            <a:off x="5295900" y="5234036"/>
            <a:ext cx="18288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异戊烷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带一支链</a:t>
            </a:r>
          </a:p>
        </p:txBody>
      </p:sp>
      <p:sp>
        <p:nvSpPr>
          <p:cNvPr id="33" name="Text Box 23"/>
          <p:cNvSpPr txBox="1"/>
          <p:nvPr/>
        </p:nvSpPr>
        <p:spPr>
          <a:xfrm>
            <a:off x="8507095" y="5234036"/>
            <a:ext cx="181483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新戊烷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带两支链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1A4FD6F-FB81-45AD-9A91-7008E0AA6A95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/>
      <p:bldP spid="34" grpId="0"/>
      <p:bldP spid="31" grpId="0"/>
      <p:bldP spid="32" grpId="0"/>
      <p:bldP spid="33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580071C-9056-4135-8FFF-5568A2EB5048}"/>
              </a:ext>
            </a:extLst>
          </p:cNvPr>
          <p:cNvSpPr/>
          <p:nvPr/>
        </p:nvSpPr>
        <p:spPr>
          <a:xfrm>
            <a:off x="1051087" y="478092"/>
            <a:ext cx="35028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学习目标与核心素养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A19E195-4513-4F92-B8FA-43DFCB08B5F1}"/>
              </a:ext>
            </a:extLst>
          </p:cNvPr>
          <p:cNvSpPr/>
          <p:nvPr/>
        </p:nvSpPr>
        <p:spPr>
          <a:xfrm>
            <a:off x="678996" y="1264920"/>
            <a:ext cx="10834007" cy="309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学习目标</a:t>
            </a:r>
            <a:endParaRPr kumimoji="0" lang="zh-CN" altLang="zh-CN" sz="28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、了解有机物中碳原子的成键特点、成键类型及方式。</a:t>
            </a: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、认识甲烷的组成、结构、烷烃的组成及结构。</a:t>
            </a:r>
          </a:p>
          <a:p>
            <a:pPr lvl="0" algn="just">
              <a:lnSpc>
                <a:spcPct val="200000"/>
              </a:lnSpc>
              <a:tabLst>
                <a:tab pos="2700655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、理解同系物、同分异构体的概念，学会判断简单烷烃的同分异构体，建立同系物、同分异构体判断及书写的思维模型。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8BC099-A40E-4C3A-A9DA-54C9F1AD5A69}"/>
              </a:ext>
            </a:extLst>
          </p:cNvPr>
          <p:cNvSpPr/>
          <p:nvPr/>
        </p:nvSpPr>
        <p:spPr>
          <a:xfrm>
            <a:off x="678996" y="4211908"/>
            <a:ext cx="10834007" cy="1982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kumimoji="0" lang="zh-CN" altLang="en-US" sz="2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核心素养</a:t>
            </a:r>
            <a:endParaRPr kumimoji="0" lang="en-US" altLang="zh-CN" sz="28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lvl="0" algn="just">
              <a:lnSpc>
                <a:spcPct val="200000"/>
              </a:lnSpc>
              <a:tabLst>
                <a:tab pos="2933700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、微观探析：从不同角度认识烷烃的组成、结构和性质，形成“结构决定性质”的观念。</a:t>
            </a:r>
          </a:p>
          <a:p>
            <a:pPr lvl="0" algn="just">
              <a:lnSpc>
                <a:spcPct val="200000"/>
              </a:lnSpc>
              <a:tabLst>
                <a:tab pos="2933700" algn="l"/>
              </a:tabLst>
              <a:defRPr/>
            </a:pPr>
            <a:r>
              <a:rPr lang="en-US" altLang="zh-CN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、模型认知：建立同系物、同分异构体判断及书写的思维模型。</a:t>
            </a:r>
          </a:p>
        </p:txBody>
      </p:sp>
    </p:spTree>
    <p:extLst>
      <p:ext uri="{BB962C8B-B14F-4D97-AF65-F5344CB8AC3E}">
        <p14:creationId xmlns:p14="http://schemas.microsoft.com/office/powerpoint/2010/main" val="2003463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Text Box 18"/>
          <p:cNvSpPr txBox="1"/>
          <p:nvPr/>
        </p:nvSpPr>
        <p:spPr>
          <a:xfrm>
            <a:off x="323850" y="1346518"/>
            <a:ext cx="11449050" cy="4580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      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正戊烷、异戊烷、新戊烷的分子式、分子结构是否相同？它们是否为同一种物质？</a:t>
            </a:r>
          </a:p>
        </p:txBody>
      </p:sp>
      <p:sp>
        <p:nvSpPr>
          <p:cNvPr id="34" name="Text Box 25"/>
          <p:cNvSpPr txBox="1"/>
          <p:nvPr/>
        </p:nvSpPr>
        <p:spPr>
          <a:xfrm>
            <a:off x="732154" y="2716371"/>
            <a:ext cx="39624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</a:p>
        </p:txBody>
      </p:sp>
      <p:grpSp>
        <p:nvGrpSpPr>
          <p:cNvPr id="9" name="Group 31"/>
          <p:cNvGrpSpPr/>
          <p:nvPr/>
        </p:nvGrpSpPr>
        <p:grpSpPr>
          <a:xfrm>
            <a:off x="5370195" y="2452055"/>
            <a:ext cx="2895600" cy="1085850"/>
            <a:chOff x="2448" y="2736"/>
            <a:chExt cx="1824" cy="684"/>
          </a:xfrm>
        </p:grpSpPr>
        <p:sp>
          <p:nvSpPr>
            <p:cNvPr id="8217" name="Text Box 26"/>
            <p:cNvSpPr txBox="1"/>
            <p:nvPr/>
          </p:nvSpPr>
          <p:spPr>
            <a:xfrm>
              <a:off x="2448" y="2736"/>
              <a:ext cx="18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8" name="Line 27"/>
            <p:cNvSpPr/>
            <p:nvPr/>
          </p:nvSpPr>
          <p:spPr>
            <a:xfrm>
              <a:off x="2976" y="3024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9" name="Text Box 28"/>
            <p:cNvSpPr txBox="1"/>
            <p:nvPr/>
          </p:nvSpPr>
          <p:spPr>
            <a:xfrm>
              <a:off x="2832" y="3168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1" name="Group 35"/>
          <p:cNvGrpSpPr/>
          <p:nvPr/>
        </p:nvGrpSpPr>
        <p:grpSpPr>
          <a:xfrm>
            <a:off x="8640445" y="1939289"/>
            <a:ext cx="1905000" cy="1771650"/>
            <a:chOff x="4272" y="2304"/>
            <a:chExt cx="1200" cy="1116"/>
          </a:xfrm>
        </p:grpSpPr>
        <p:sp>
          <p:nvSpPr>
            <p:cNvPr id="8212" name="Line 29"/>
            <p:cNvSpPr/>
            <p:nvPr/>
          </p:nvSpPr>
          <p:spPr>
            <a:xfrm>
              <a:off x="4800" y="3024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3" name="Text Box 30"/>
            <p:cNvSpPr txBox="1"/>
            <p:nvPr/>
          </p:nvSpPr>
          <p:spPr>
            <a:xfrm>
              <a:off x="4656" y="3168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4" name="Rectangle 32"/>
            <p:cNvSpPr/>
            <p:nvPr/>
          </p:nvSpPr>
          <p:spPr>
            <a:xfrm>
              <a:off x="4272" y="2736"/>
              <a:ext cx="1200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  <p:sp>
          <p:nvSpPr>
            <p:cNvPr id="8215" name="Line 33"/>
            <p:cNvSpPr/>
            <p:nvPr/>
          </p:nvSpPr>
          <p:spPr>
            <a:xfrm>
              <a:off x="4800" y="2592"/>
              <a:ext cx="0" cy="19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16" name="Text Box 34"/>
            <p:cNvSpPr txBox="1"/>
            <p:nvPr/>
          </p:nvSpPr>
          <p:spPr>
            <a:xfrm>
              <a:off x="4656" y="2304"/>
              <a:ext cx="624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110000"/>
                <a:buChar char="•"/>
                <a:defRPr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20000"/>
                <a:buChar char="•"/>
                <a:defRPr sz="2400"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+mn-lt"/>
                </a:defRPr>
              </a:lvl5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0" i="0" u="none" strike="noStrike" kern="120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3</a:t>
              </a:r>
            </a:p>
          </p:txBody>
        </p:sp>
      </p:grpSp>
      <p:sp>
        <p:nvSpPr>
          <p:cNvPr id="31" name="Text Box 21"/>
          <p:cNvSpPr txBox="1"/>
          <p:nvPr/>
        </p:nvSpPr>
        <p:spPr>
          <a:xfrm>
            <a:off x="2268220" y="3840480"/>
            <a:ext cx="154305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正戊烷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无支链</a:t>
            </a:r>
          </a:p>
        </p:txBody>
      </p:sp>
      <p:sp>
        <p:nvSpPr>
          <p:cNvPr id="32" name="Text Box 22"/>
          <p:cNvSpPr txBox="1"/>
          <p:nvPr/>
        </p:nvSpPr>
        <p:spPr>
          <a:xfrm>
            <a:off x="5314950" y="3833495"/>
            <a:ext cx="182880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异戊烷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带一支链</a:t>
            </a:r>
          </a:p>
        </p:txBody>
      </p:sp>
      <p:sp>
        <p:nvSpPr>
          <p:cNvPr id="33" name="Text Box 23"/>
          <p:cNvSpPr txBox="1"/>
          <p:nvPr/>
        </p:nvSpPr>
        <p:spPr>
          <a:xfrm>
            <a:off x="8526145" y="3833495"/>
            <a:ext cx="1814830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0000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新戊烷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带两支链</a:t>
            </a:r>
          </a:p>
        </p:txBody>
      </p:sp>
      <p:sp>
        <p:nvSpPr>
          <p:cNvPr id="148499" name="Text Box 19"/>
          <p:cNvSpPr txBox="1"/>
          <p:nvPr/>
        </p:nvSpPr>
        <p:spPr>
          <a:xfrm>
            <a:off x="876300" y="5098033"/>
            <a:ext cx="10172700" cy="50340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它们的分子式相同（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5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b="1" i="0" u="none" strike="noStrike" kern="1200" cap="none" spc="0" normalizeH="0" baseline="-25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12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），但分子结构不同，属于不同的分子。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9EAB2A5-34B6-4514-8427-AC3D0BFA7D93}"/>
              </a:ext>
            </a:extLst>
          </p:cNvPr>
          <p:cNvSpPr/>
          <p:nvPr/>
        </p:nvSpPr>
        <p:spPr>
          <a:xfrm>
            <a:off x="1051087" y="478092"/>
            <a:ext cx="209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9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70967" y="1023620"/>
            <a:ext cx="11299010" cy="617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kumimoji="0" lang="zh-CN" altLang="en-US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同分异构现象和同分异构体</a:t>
            </a:r>
          </a:p>
        </p:txBody>
      </p:sp>
      <p:sp>
        <p:nvSpPr>
          <p:cNvPr id="149509" name="Text Box 5"/>
          <p:cNvSpPr txBox="1"/>
          <p:nvPr/>
        </p:nvSpPr>
        <p:spPr>
          <a:xfrm>
            <a:off x="685800" y="1727478"/>
            <a:ext cx="3600450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 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同分异构体现象：</a:t>
            </a:r>
          </a:p>
        </p:txBody>
      </p:sp>
      <p:sp>
        <p:nvSpPr>
          <p:cNvPr id="149510" name="Text Box 6"/>
          <p:cNvSpPr txBox="1"/>
          <p:nvPr/>
        </p:nvSpPr>
        <p:spPr>
          <a:xfrm>
            <a:off x="1200150" y="2415818"/>
            <a:ext cx="1024064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化合物具有相同的分子式，但具有不同的结构现象，叫做同分异构体现象。</a:t>
            </a:r>
          </a:p>
        </p:txBody>
      </p:sp>
      <p:sp>
        <p:nvSpPr>
          <p:cNvPr id="149511" name="Text Box 7"/>
          <p:cNvSpPr txBox="1"/>
          <p:nvPr/>
        </p:nvSpPr>
        <p:spPr>
          <a:xfrm>
            <a:off x="685800" y="3073678"/>
            <a:ext cx="8001000" cy="8617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同分异构体：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具有同分异构体现象的化合物互称为同分异构体。</a:t>
            </a:r>
          </a:p>
        </p:txBody>
      </p:sp>
      <p:sp>
        <p:nvSpPr>
          <p:cNvPr id="149512" name="Text Box 8"/>
          <p:cNvSpPr txBox="1"/>
          <p:nvPr/>
        </p:nvSpPr>
        <p:spPr>
          <a:xfrm>
            <a:off x="685800" y="4125595"/>
            <a:ext cx="69348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如：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正戊烷、异戊烷、新戊烷互称为同分异构体。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Group 2"/>
          <p:cNvGrpSpPr/>
          <p:nvPr/>
        </p:nvGrpSpPr>
        <p:grpSpPr>
          <a:xfrm>
            <a:off x="850900" y="4993283"/>
            <a:ext cx="1066800" cy="995363"/>
            <a:chOff x="0" y="240"/>
            <a:chExt cx="672" cy="627"/>
          </a:xfrm>
        </p:grpSpPr>
        <p:sp>
          <p:nvSpPr>
            <p:cNvPr id="26636" name="Text Box 3"/>
            <p:cNvSpPr txBox="1"/>
            <p:nvPr/>
          </p:nvSpPr>
          <p:spPr>
            <a:xfrm>
              <a:off x="0" y="405"/>
              <a:ext cx="502" cy="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理解</a:t>
              </a:r>
            </a:p>
          </p:txBody>
        </p:sp>
        <p:sp>
          <p:nvSpPr>
            <p:cNvPr id="26637" name="AutoShape 4"/>
            <p:cNvSpPr/>
            <p:nvPr/>
          </p:nvSpPr>
          <p:spPr>
            <a:xfrm>
              <a:off x="528" y="240"/>
              <a:ext cx="144" cy="627"/>
            </a:xfrm>
            <a:prstGeom prst="leftBrace">
              <a:avLst>
                <a:gd name="adj1" fmla="val 44444"/>
                <a:gd name="adj2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</p:grpSp>
      <p:sp>
        <p:nvSpPr>
          <p:cNvPr id="10" name="Text Box 5"/>
          <p:cNvSpPr txBox="1"/>
          <p:nvPr/>
        </p:nvSpPr>
        <p:spPr>
          <a:xfrm>
            <a:off x="2012950" y="4776113"/>
            <a:ext cx="1047750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三同</a:t>
            </a:r>
          </a:p>
        </p:txBody>
      </p:sp>
      <p:sp>
        <p:nvSpPr>
          <p:cNvPr id="11" name="Text Box 6"/>
          <p:cNvSpPr txBox="1"/>
          <p:nvPr/>
        </p:nvSpPr>
        <p:spPr>
          <a:xfrm>
            <a:off x="3403600" y="4776113"/>
            <a:ext cx="66294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分子式相同、分子组成相同、分子量相同</a:t>
            </a:r>
          </a:p>
        </p:txBody>
      </p:sp>
      <p:sp>
        <p:nvSpPr>
          <p:cNvPr id="12" name="Text Box 7"/>
          <p:cNvSpPr txBox="1"/>
          <p:nvPr/>
        </p:nvSpPr>
        <p:spPr>
          <a:xfrm>
            <a:off x="2012950" y="5675908"/>
            <a:ext cx="1410335" cy="400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两不同</a:t>
            </a:r>
          </a:p>
        </p:txBody>
      </p:sp>
      <p:sp>
        <p:nvSpPr>
          <p:cNvPr id="13" name="Text Box 8"/>
          <p:cNvSpPr txBox="1"/>
          <p:nvPr/>
        </p:nvSpPr>
        <p:spPr>
          <a:xfrm>
            <a:off x="3403600" y="5675908"/>
            <a:ext cx="4572000" cy="4001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结构不同、性质不同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018FD00D-4EA2-4442-9B1A-C9810C95E040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4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/>
      <p:bldP spid="149510" grpId="0"/>
      <p:bldP spid="149511" grpId="0"/>
      <p:bldP spid="149512" grpId="0"/>
      <p:bldP spid="10" grpId="0"/>
      <p:bldP spid="11" grpId="0"/>
      <p:bldP spid="12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30645" y="974545"/>
            <a:ext cx="11299010" cy="617261"/>
          </a:xfrm>
          <a:prstGeom prst="rect">
            <a:avLst/>
          </a:prstGeom>
        </p:spPr>
        <p:txBody>
          <a:bodyPr wrap="square" lIns="121898" tIns="60948" rIns="121898" bIns="60948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4.</a:t>
            </a:r>
            <a:r>
              <a:rPr kumimoji="0" lang="zh-CN" altLang="en-US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微软雅黑" panose="020B0503020204020204" charset="-122"/>
                <a:sym typeface="Arial" panose="020B0604020202020204" pitchFamily="34" charset="0"/>
              </a:rPr>
              <a:t>同分异构现象和同分异构体</a:t>
            </a:r>
          </a:p>
        </p:txBody>
      </p:sp>
      <p:graphicFrame>
        <p:nvGraphicFramePr>
          <p:cNvPr id="153636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837570"/>
              </p:ext>
            </p:extLst>
          </p:nvPr>
        </p:nvGraphicFramePr>
        <p:xfrm>
          <a:off x="930910" y="2419350"/>
          <a:ext cx="7015480" cy="1554480"/>
        </p:xfrm>
        <a:graphic>
          <a:graphicData uri="http://schemas.openxmlformats.org/drawingml/2006/table">
            <a:tbl>
              <a:tblPr/>
              <a:tblGrid>
                <a:gridCol w="1639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8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38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名称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熔点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en-US" altLang="zh-CN" sz="20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沸点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/</a:t>
                      </a:r>
                      <a:r>
                        <a:rPr kumimoji="0" lang="en-US" altLang="zh-CN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</a:t>
                      </a: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相对密度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正丁烷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-138.4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-0.5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0.5788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异丁烷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-159.6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-11.7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cs typeface="Times New Roman" panose="02020603050405020304" charset="0"/>
                          <a:sym typeface="Arial" panose="020B0604020202020204" pitchFamily="34" charset="0"/>
                        </a:rPr>
                        <a:t>0.557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3634" name="Text Box 34"/>
          <p:cNvSpPr txBox="1"/>
          <p:nvPr/>
        </p:nvSpPr>
        <p:spPr>
          <a:xfrm>
            <a:off x="1733550" y="1687830"/>
            <a:ext cx="5410200" cy="461665"/>
          </a:xfrm>
          <a:prstGeom prst="rect">
            <a:avLst/>
          </a:prstGeom>
          <a:noFill/>
          <a:ln w="76200" cap="flat" cmpd="tri">
            <a:noFill/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正丁烷和异丁烷的某些物理性质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473" y="1439607"/>
            <a:ext cx="2247077" cy="4320161"/>
          </a:xfrm>
          <a:prstGeom prst="rect">
            <a:avLst/>
          </a:prstGeom>
        </p:spPr>
      </p:pic>
      <p:sp>
        <p:nvSpPr>
          <p:cNvPr id="153638" name="Text Box 38"/>
          <p:cNvSpPr txBox="1"/>
          <p:nvPr/>
        </p:nvSpPr>
        <p:spPr>
          <a:xfrm>
            <a:off x="883920" y="4298950"/>
            <a:ext cx="319532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 同分异构体性质:</a:t>
            </a:r>
          </a:p>
        </p:txBody>
      </p:sp>
      <p:sp>
        <p:nvSpPr>
          <p:cNvPr id="153639" name="Text Box 39"/>
          <p:cNvSpPr txBox="1"/>
          <p:nvPr/>
        </p:nvSpPr>
        <p:spPr>
          <a:xfrm>
            <a:off x="1314450" y="4906963"/>
            <a:ext cx="1723549" cy="46166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物理性质：</a:t>
            </a:r>
          </a:p>
        </p:txBody>
      </p:sp>
      <p:grpSp>
        <p:nvGrpSpPr>
          <p:cNvPr id="6" name="Group 46"/>
          <p:cNvGrpSpPr/>
          <p:nvPr/>
        </p:nvGrpSpPr>
        <p:grpSpPr>
          <a:xfrm>
            <a:off x="3371850" y="4906968"/>
            <a:ext cx="4171950" cy="461963"/>
            <a:chOff x="1536" y="2832"/>
            <a:chExt cx="2628" cy="291"/>
          </a:xfrm>
        </p:grpSpPr>
        <p:sp>
          <p:nvSpPr>
            <p:cNvPr id="27685" name="Text Box 41"/>
            <p:cNvSpPr txBox="1"/>
            <p:nvPr/>
          </p:nvSpPr>
          <p:spPr>
            <a:xfrm>
              <a:off x="1536" y="2832"/>
              <a:ext cx="2628" cy="291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Times New Roman" panose="02020603050405020304" charset="0"/>
                  <a:sym typeface="Arial" panose="020B0604020202020204" pitchFamily="34" charset="0"/>
                </a:rPr>
                <a:t>支链越多，熔沸点    密度  </a:t>
              </a:r>
            </a:p>
          </p:txBody>
        </p:sp>
        <p:sp>
          <p:nvSpPr>
            <p:cNvPr id="27686" name="AutoShape 42"/>
            <p:cNvSpPr/>
            <p:nvPr/>
          </p:nvSpPr>
          <p:spPr>
            <a:xfrm>
              <a:off x="3300" y="2873"/>
              <a:ext cx="68" cy="227"/>
            </a:xfrm>
            <a:prstGeom prst="downArrow">
              <a:avLst>
                <a:gd name="adj1" fmla="val 50000"/>
                <a:gd name="adj2" fmla="val 110439"/>
              </a:avLst>
            </a:prstGeom>
            <a:solidFill>
              <a:srgbClr val="FF0000"/>
            </a:solidFill>
            <a:ln w="57150" cap="sq" cmpd="sng">
              <a:noFill/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  <p:sp>
          <p:nvSpPr>
            <p:cNvPr id="27687" name="AutoShape 43"/>
            <p:cNvSpPr/>
            <p:nvPr/>
          </p:nvSpPr>
          <p:spPr>
            <a:xfrm>
              <a:off x="3893" y="2874"/>
              <a:ext cx="68" cy="227"/>
            </a:xfrm>
            <a:prstGeom prst="downArrow">
              <a:avLst>
                <a:gd name="adj1" fmla="val 50000"/>
                <a:gd name="adj2" fmla="val 118681"/>
              </a:avLst>
            </a:prstGeom>
            <a:solidFill>
              <a:srgbClr val="FF0000"/>
            </a:solidFill>
            <a:ln w="57150" cap="sq" cmpd="sng">
              <a:noFill/>
              <a:prstDash val="solid"/>
              <a:miter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endParaRPr>
            </a:p>
          </p:txBody>
        </p:sp>
      </p:grpSp>
      <p:sp>
        <p:nvSpPr>
          <p:cNvPr id="153644" name="Text Box 44"/>
          <p:cNvSpPr txBox="1"/>
          <p:nvPr/>
        </p:nvSpPr>
        <p:spPr>
          <a:xfrm>
            <a:off x="1314450" y="5514023"/>
            <a:ext cx="1723549" cy="461665"/>
          </a:xfrm>
          <a:prstGeom prst="rect">
            <a:avLst/>
          </a:prstGeom>
          <a:noFill/>
          <a:ln w="12700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化学性质：</a:t>
            </a:r>
          </a:p>
        </p:txBody>
      </p:sp>
      <p:sp>
        <p:nvSpPr>
          <p:cNvPr id="153645" name="Text Box 45"/>
          <p:cNvSpPr txBox="1"/>
          <p:nvPr/>
        </p:nvSpPr>
        <p:spPr>
          <a:xfrm>
            <a:off x="3295650" y="5514340"/>
            <a:ext cx="2019935" cy="461665"/>
          </a:xfrm>
          <a:prstGeom prst="rect">
            <a:avLst/>
          </a:prstGeom>
          <a:noFill/>
          <a:ln w="127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不一定相同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15C3E0B-21EC-4294-8883-16CBED38BC9A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53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53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53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4" grpId="0" bldLvl="0" animBg="1"/>
      <p:bldP spid="153638" grpId="0"/>
      <p:bldP spid="153639" grpId="0"/>
      <p:bldP spid="153644" grpId="0"/>
      <p:bldP spid="15364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/>
          <p:cNvSpPr txBox="1"/>
          <p:nvPr/>
        </p:nvSpPr>
        <p:spPr>
          <a:xfrm>
            <a:off x="850265" y="1302937"/>
            <a:ext cx="716343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同系物、同分异构体、同素异形体、同位素的区别</a:t>
            </a:r>
          </a:p>
        </p:txBody>
      </p:sp>
      <p:graphicFrame>
        <p:nvGraphicFramePr>
          <p:cNvPr id="16794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88242"/>
              </p:ext>
            </p:extLst>
          </p:nvPr>
        </p:nvGraphicFramePr>
        <p:xfrm>
          <a:off x="1371600" y="1936115"/>
          <a:ext cx="8763000" cy="3962400"/>
        </p:xfrm>
        <a:graphic>
          <a:graphicData uri="http://schemas.openxmlformats.org/drawingml/2006/table">
            <a:tbl>
              <a:tblPr/>
              <a:tblGrid>
                <a:gridCol w="956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3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210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同系物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同分异构体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同素异形体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同位素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795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组成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结构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1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Regular" panose="020B0500000000000000" pitchFamily="34" charset="-122"/>
                          <a:sym typeface="Arial" panose="020B0604020202020204" pitchFamily="34" charset="0"/>
                        </a:rPr>
                        <a:t>类别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思源黑体 CN Regular" panose="020B0500000000000000" pitchFamily="34" charset="-122"/>
                        <a:cs typeface="Times New Roman" panose="02020603050405020304" charset="0"/>
                        <a:sym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7972" name="Text Box 36"/>
          <p:cNvSpPr txBox="1"/>
          <p:nvPr/>
        </p:nvSpPr>
        <p:spPr>
          <a:xfrm>
            <a:off x="2286000" y="3157566"/>
            <a:ext cx="1828800" cy="5847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分子相差一个或若干个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1600" b="1" i="0" u="none" strike="noStrike" kern="1200" cap="none" spc="0" normalizeH="0" baseline="-2500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原子团</a:t>
            </a:r>
          </a:p>
        </p:txBody>
      </p:sp>
      <p:sp>
        <p:nvSpPr>
          <p:cNvPr id="167973" name="Text Box 37"/>
          <p:cNvSpPr txBox="1"/>
          <p:nvPr/>
        </p:nvSpPr>
        <p:spPr>
          <a:xfrm>
            <a:off x="4343400" y="3248609"/>
            <a:ext cx="14478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分子组成相同</a:t>
            </a:r>
          </a:p>
        </p:txBody>
      </p:sp>
      <p:sp>
        <p:nvSpPr>
          <p:cNvPr id="167974" name="Text Box 38"/>
          <p:cNvSpPr txBox="1"/>
          <p:nvPr/>
        </p:nvSpPr>
        <p:spPr>
          <a:xfrm>
            <a:off x="6400800" y="3248609"/>
            <a:ext cx="14478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分子组成不同</a:t>
            </a:r>
          </a:p>
        </p:txBody>
      </p:sp>
      <p:sp>
        <p:nvSpPr>
          <p:cNvPr id="167975" name="Text Box 39"/>
          <p:cNvSpPr txBox="1"/>
          <p:nvPr/>
        </p:nvSpPr>
        <p:spPr>
          <a:xfrm>
            <a:off x="8382000" y="3157567"/>
            <a:ext cx="1676400" cy="5847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质子数相同，中子数不同</a:t>
            </a:r>
          </a:p>
        </p:txBody>
      </p:sp>
      <p:sp>
        <p:nvSpPr>
          <p:cNvPr id="167976" name="Text Box 40"/>
          <p:cNvSpPr txBox="1"/>
          <p:nvPr/>
        </p:nvSpPr>
        <p:spPr>
          <a:xfrm>
            <a:off x="2362200" y="4435425"/>
            <a:ext cx="18288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结构相似</a:t>
            </a:r>
          </a:p>
        </p:txBody>
      </p:sp>
      <p:sp>
        <p:nvSpPr>
          <p:cNvPr id="167977" name="Text Box 41"/>
          <p:cNvSpPr txBox="1"/>
          <p:nvPr/>
        </p:nvSpPr>
        <p:spPr>
          <a:xfrm>
            <a:off x="4191000" y="4435425"/>
            <a:ext cx="19050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结构不同</a:t>
            </a:r>
          </a:p>
        </p:txBody>
      </p:sp>
      <p:sp>
        <p:nvSpPr>
          <p:cNvPr id="167978" name="Text Box 42"/>
          <p:cNvSpPr txBox="1"/>
          <p:nvPr/>
        </p:nvSpPr>
        <p:spPr>
          <a:xfrm>
            <a:off x="6248400" y="4435425"/>
            <a:ext cx="17526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结构不同</a:t>
            </a:r>
          </a:p>
        </p:txBody>
      </p:sp>
      <p:sp>
        <p:nvSpPr>
          <p:cNvPr id="167979" name="Text Box 43"/>
          <p:cNvSpPr txBox="1"/>
          <p:nvPr/>
        </p:nvSpPr>
        <p:spPr>
          <a:xfrm>
            <a:off x="8305800" y="4435425"/>
            <a:ext cx="1447800" cy="338554"/>
          </a:xfrm>
          <a:prstGeom prst="rect">
            <a:avLst/>
          </a:prstGeom>
          <a:noFill/>
          <a:ln w="2857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——</a:t>
            </a:r>
          </a:p>
        </p:txBody>
      </p:sp>
      <p:sp>
        <p:nvSpPr>
          <p:cNvPr id="167980" name="Text Box 44"/>
          <p:cNvSpPr txBox="1"/>
          <p:nvPr/>
        </p:nvSpPr>
        <p:spPr>
          <a:xfrm>
            <a:off x="2590800" y="5273625"/>
            <a:ext cx="16002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化合物</a:t>
            </a:r>
          </a:p>
        </p:txBody>
      </p:sp>
      <p:sp>
        <p:nvSpPr>
          <p:cNvPr id="167981" name="Text Box 45"/>
          <p:cNvSpPr txBox="1"/>
          <p:nvPr/>
        </p:nvSpPr>
        <p:spPr>
          <a:xfrm>
            <a:off x="6324600" y="5273625"/>
            <a:ext cx="16002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单质</a:t>
            </a:r>
          </a:p>
        </p:txBody>
      </p:sp>
      <p:sp>
        <p:nvSpPr>
          <p:cNvPr id="167982" name="Text Box 46"/>
          <p:cNvSpPr txBox="1"/>
          <p:nvPr/>
        </p:nvSpPr>
        <p:spPr>
          <a:xfrm>
            <a:off x="4343400" y="5349825"/>
            <a:ext cx="1752600" cy="338554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化合物</a:t>
            </a:r>
          </a:p>
        </p:txBody>
      </p:sp>
      <p:sp>
        <p:nvSpPr>
          <p:cNvPr id="167983" name="Text Box 47"/>
          <p:cNvSpPr txBox="1"/>
          <p:nvPr/>
        </p:nvSpPr>
        <p:spPr>
          <a:xfrm>
            <a:off x="8229600" y="5182899"/>
            <a:ext cx="1828800" cy="5847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同一元素的不同原子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087BCA4E-DB0D-4F39-B52E-5BADAA19F8B0}"/>
              </a:ext>
            </a:extLst>
          </p:cNvPr>
          <p:cNvSpPr/>
          <p:nvPr/>
        </p:nvSpPr>
        <p:spPr>
          <a:xfrm>
            <a:off x="1051087" y="478092"/>
            <a:ext cx="922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小结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7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7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72" grpId="0"/>
      <p:bldP spid="167973" grpId="0"/>
      <p:bldP spid="167974" grpId="0"/>
      <p:bldP spid="167975" grpId="0"/>
      <p:bldP spid="167976" grpId="0"/>
      <p:bldP spid="167977" grpId="0"/>
      <p:bldP spid="167978" grpId="0"/>
      <p:bldP spid="167979" grpId="0"/>
      <p:bldP spid="167980" grpId="0"/>
      <p:bldP spid="167981" grpId="0"/>
      <p:bldP spid="167982" grpId="0"/>
      <p:bldP spid="16798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10631" y="1204959"/>
            <a:ext cx="11879380" cy="181780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1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．以下结构表示的物质中是烷烃的是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(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　　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)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A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CH</a:t>
            </a:r>
            <a:r>
              <a:rPr kumimoji="0" lang="en-US" altLang="zh-CN" sz="26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3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OH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6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600" b="0" i="0" u="none" strike="noStrike" kern="100" cap="none" spc="-8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==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=CH</a:t>
            </a:r>
            <a:r>
              <a:rPr kumimoji="0" lang="en-US" altLang="zh-CN" sz="26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</p:txBody>
      </p:sp>
      <p:pic>
        <p:nvPicPr>
          <p:cNvPr id="37890" name="图片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5" y="3096895"/>
            <a:ext cx="4613910" cy="229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6509710" y="1351181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93428BE-5CFC-4A33-91AC-F8E1DE322E5C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35000" y="1246693"/>
            <a:ext cx="11179616" cy="4200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2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．下列说法正确的是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(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　　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)</a:t>
            </a:r>
            <a:endParaRPr kumimoji="0" lang="zh-CN" altLang="zh-CN" sz="26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．凡是分子组成相差一个或几个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2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原子团的物质，彼此一定是同系物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．两种化合物组成元素相同，各元素的质量分数也相同，则二者一定是同分异构体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．相对分子质量相同的几种化合物，互称为同分异构体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．组成元素的质量分数相同，且相对分子质量也相同的不同化合物互称为同分异构体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73128" y="1346305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19B6004-C6FA-499B-AB50-7ADCC6BA5689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10289" y="1122845"/>
            <a:ext cx="11761763" cy="9658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3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．下列分子只表示一种物质的是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(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　　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)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7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Cl  		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C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8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/>
                <a:sym typeface="Arial" panose="020B0604020202020204" pitchFamily="34" charset="0"/>
              </a:rPr>
              <a:t>            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		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18151" y="1122845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5" name="矩形 4"/>
          <p:cNvSpPr/>
          <p:nvPr/>
        </p:nvSpPr>
        <p:spPr>
          <a:xfrm>
            <a:off x="610289" y="2202639"/>
            <a:ext cx="11761763" cy="9658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．有下列结构的物质：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　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CH</a:t>
            </a:r>
            <a:r>
              <a:rPr kumimoji="0" lang="en-US" altLang="zh-CN" sz="20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pic>
        <p:nvPicPr>
          <p:cNvPr id="35842" name="图片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89" y="3289247"/>
            <a:ext cx="5321935" cy="1947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7029198" y="2685560"/>
            <a:ext cx="4717415" cy="2650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其中，属于同系物的是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________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；属于同分异构体的是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；属于同种物质的是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________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①②           B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②③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③④⑤⑥⑦  		</a:t>
            </a:r>
          </a:p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①③          E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③④⑤⑦ 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F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④⑥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968404" y="2628699"/>
            <a:ext cx="6126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B D</a:t>
            </a:r>
          </a:p>
        </p:txBody>
      </p:sp>
      <p:sp>
        <p:nvSpPr>
          <p:cNvPr id="11" name="矩形 10"/>
          <p:cNvSpPr/>
          <p:nvPr/>
        </p:nvSpPr>
        <p:spPr>
          <a:xfrm>
            <a:off x="9164871" y="3028809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E</a:t>
            </a:r>
          </a:p>
        </p:txBody>
      </p:sp>
      <p:sp>
        <p:nvSpPr>
          <p:cNvPr id="12" name="矩形 11"/>
          <p:cNvSpPr/>
          <p:nvPr/>
        </p:nvSpPr>
        <p:spPr>
          <a:xfrm>
            <a:off x="7905241" y="3428919"/>
            <a:ext cx="569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A F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E24C5F5-C54D-4997-A103-28A2F3449CCE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Black" panose="020B0A04020102020204" pitchFamily="34" charset="0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643890" y="1273175"/>
            <a:ext cx="10254615" cy="4092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5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．写出下列烷烃的分子式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同温同压下，烷烃的蒸气密度是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H</a:t>
            </a:r>
            <a:r>
              <a:rPr kumimoji="0" lang="en-US" altLang="zh-CN" sz="26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43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倍：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分子中含有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22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个共价键的烷烃：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________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  <a:p>
            <a:pPr marL="0" marR="0" lvl="0" indent="0" algn="just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分子中含有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30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个氢原子的烷烃：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________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(4)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室温下相对分子质量最大的直链气态烷烃：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______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4" name="矩形 3"/>
          <p:cNvSpPr/>
          <p:nvPr/>
        </p:nvSpPr>
        <p:spPr>
          <a:xfrm>
            <a:off x="7455425" y="2249951"/>
            <a:ext cx="123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6</a:t>
            </a: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6" name="矩形 5"/>
          <p:cNvSpPr/>
          <p:nvPr/>
        </p:nvSpPr>
        <p:spPr>
          <a:xfrm>
            <a:off x="5739682" y="3008769"/>
            <a:ext cx="123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7</a:t>
            </a: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8" name="矩形 7"/>
          <p:cNvSpPr/>
          <p:nvPr/>
        </p:nvSpPr>
        <p:spPr>
          <a:xfrm>
            <a:off x="5740053" y="3825994"/>
            <a:ext cx="138691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14</a:t>
            </a: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30</a:t>
            </a:r>
          </a:p>
        </p:txBody>
      </p:sp>
      <p:sp>
        <p:nvSpPr>
          <p:cNvPr id="10" name="矩形 9"/>
          <p:cNvSpPr/>
          <p:nvPr/>
        </p:nvSpPr>
        <p:spPr>
          <a:xfrm>
            <a:off x="7255275" y="4584931"/>
            <a:ext cx="12346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</a:t>
            </a:r>
            <a:r>
              <a:rPr kumimoji="0" lang="pt-BR" altLang="zh-CN" sz="32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H</a:t>
            </a:r>
            <a:r>
              <a:rPr kumimoji="0" lang="pt-BR" altLang="zh-CN" sz="3200" b="0" i="0" u="none" strike="noStrike" kern="1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D35716DD-1C8D-4564-9B73-5551DADCAD08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D62590C4-F300-45BD-9FAE-F1252FA7C8E1}"/>
              </a:ext>
            </a:extLst>
          </p:cNvPr>
          <p:cNvSpPr/>
          <p:nvPr/>
        </p:nvSpPr>
        <p:spPr>
          <a:xfrm>
            <a:off x="-2286000" y="-2533650"/>
            <a:ext cx="7829550" cy="78295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EE73028C-2223-484A-A2A8-2D14FFAEB5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58" t="5375" r="9792" b="4564"/>
          <a:stretch>
            <a:fillRect/>
          </a:stretch>
        </p:blipFill>
        <p:spPr>
          <a:xfrm>
            <a:off x="-2286000" y="-2933700"/>
            <a:ext cx="7600950" cy="7600950"/>
          </a:xfrm>
          <a:custGeom>
            <a:avLst/>
            <a:gdLst>
              <a:gd name="connsiteX0" fmla="*/ 2114550 w 4229100"/>
              <a:gd name="connsiteY0" fmla="*/ 0 h 4229100"/>
              <a:gd name="connsiteX1" fmla="*/ 4229100 w 4229100"/>
              <a:gd name="connsiteY1" fmla="*/ 2114550 h 4229100"/>
              <a:gd name="connsiteX2" fmla="*/ 2114550 w 4229100"/>
              <a:gd name="connsiteY2" fmla="*/ 4229100 h 4229100"/>
              <a:gd name="connsiteX3" fmla="*/ 0 w 4229100"/>
              <a:gd name="connsiteY3" fmla="*/ 2114550 h 4229100"/>
              <a:gd name="connsiteX4" fmla="*/ 2114550 w 4229100"/>
              <a:gd name="connsiteY4" fmla="*/ 0 h 422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29100" h="4229100">
                <a:moveTo>
                  <a:pt x="2114550" y="0"/>
                </a:moveTo>
                <a:cubicBezTo>
                  <a:pt x="3282384" y="0"/>
                  <a:pt x="4229100" y="946716"/>
                  <a:pt x="4229100" y="2114550"/>
                </a:cubicBezTo>
                <a:cubicBezTo>
                  <a:pt x="4229100" y="3282384"/>
                  <a:pt x="3282384" y="4229100"/>
                  <a:pt x="2114550" y="4229100"/>
                </a:cubicBezTo>
                <a:cubicBezTo>
                  <a:pt x="946716" y="4229100"/>
                  <a:pt x="0" y="3282384"/>
                  <a:pt x="0" y="2114550"/>
                </a:cubicBezTo>
                <a:cubicBezTo>
                  <a:pt x="0" y="946716"/>
                  <a:pt x="946716" y="0"/>
                  <a:pt x="2114550" y="0"/>
                </a:cubicBezTo>
                <a:close/>
              </a:path>
            </a:pathLst>
          </a:custGeom>
        </p:spPr>
      </p:pic>
      <p:sp>
        <p:nvSpPr>
          <p:cNvPr id="17" name="Rectangle: Rounded Corners 40">
            <a:extLst>
              <a:ext uri="{FF2B5EF4-FFF2-40B4-BE49-F238E27FC236}">
                <a16:creationId xmlns:a16="http://schemas.microsoft.com/office/drawing/2014/main" id="{3B6F486A-998A-4D1D-99DA-915231964517}"/>
              </a:ext>
            </a:extLst>
          </p:cNvPr>
          <p:cNvSpPr>
            <a:spLocks/>
          </p:cNvSpPr>
          <p:nvPr/>
        </p:nvSpPr>
        <p:spPr bwMode="auto">
          <a:xfrm rot="16200000">
            <a:off x="6553869" y="4965696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6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Rectangle: Rounded Corners 43">
            <a:extLst>
              <a:ext uri="{FF2B5EF4-FFF2-40B4-BE49-F238E27FC236}">
                <a16:creationId xmlns:a16="http://schemas.microsoft.com/office/drawing/2014/main" id="{697CFA71-65B8-4C6B-A9C4-41D7325096A9}"/>
              </a:ext>
            </a:extLst>
          </p:cNvPr>
          <p:cNvSpPr>
            <a:spLocks/>
          </p:cNvSpPr>
          <p:nvPr/>
        </p:nvSpPr>
        <p:spPr bwMode="auto">
          <a:xfrm rot="16200000">
            <a:off x="8244734" y="4965696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DC2DDF34-72F8-4754-886B-F4F764766557}"/>
              </a:ext>
            </a:extLst>
          </p:cNvPr>
          <p:cNvGrpSpPr/>
          <p:nvPr/>
        </p:nvGrpSpPr>
        <p:grpSpPr>
          <a:xfrm>
            <a:off x="5799230" y="3233598"/>
            <a:ext cx="5746876" cy="1502622"/>
            <a:chOff x="1510350" y="2955304"/>
            <a:chExt cx="4580731" cy="1197713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A45F088C-AC28-48CA-BF75-890F941051D4}"/>
                </a:ext>
              </a:extLst>
            </p:cNvPr>
            <p:cNvSpPr/>
            <p:nvPr/>
          </p:nvSpPr>
          <p:spPr bwMode="auto">
            <a:xfrm>
              <a:off x="1510350" y="2955304"/>
              <a:ext cx="4580731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dist">
                <a:defRPr/>
              </a:pPr>
              <a:r>
                <a:rPr lang="zh-CN" altLang="en-US" sz="3600" b="1" kern="1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感谢各位的仔细聆听</a:t>
              </a:r>
              <a:endParaRPr kumimoji="0" lang="zh-CN" altLang="en-US" sz="360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9C3B6569-2781-4697-84F2-7FE314D89AE2}"/>
                </a:ext>
              </a:extLst>
            </p:cNvPr>
            <p:cNvSpPr/>
            <p:nvPr/>
          </p:nvSpPr>
          <p:spPr>
            <a:xfrm>
              <a:off x="1571361" y="3637838"/>
              <a:ext cx="3472716" cy="5151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43BBE5FF-94EB-40FD-AA4E-645B68B8C554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4456219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3" name="矩形 22">
            <a:extLst>
              <a:ext uri="{FF2B5EF4-FFF2-40B4-BE49-F238E27FC236}">
                <a16:creationId xmlns:a16="http://schemas.microsoft.com/office/drawing/2014/main" id="{A0B0CB34-E1D6-46CB-88A9-E666E4222618}"/>
              </a:ext>
            </a:extLst>
          </p:cNvPr>
          <p:cNvSpPr/>
          <p:nvPr/>
        </p:nvSpPr>
        <p:spPr bwMode="auto">
          <a:xfrm>
            <a:off x="5875773" y="2475786"/>
            <a:ext cx="41344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defRPr/>
            </a:pPr>
            <a:r>
              <a:rPr lang="zh-CN" altLang="en-US" sz="3600" kern="1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第七章  有机化合物</a:t>
            </a:r>
            <a:endParaRPr kumimoji="0" lang="zh-CN" altLang="en-US" sz="360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15E7C816-29B4-4C4A-A5E7-5ACCBA01487C}"/>
              </a:ext>
            </a:extLst>
          </p:cNvPr>
          <p:cNvSpPr txBox="1"/>
          <p:nvPr/>
        </p:nvSpPr>
        <p:spPr>
          <a:xfrm>
            <a:off x="5875773" y="4514085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Please Enter Your Detailed Text Here, The Content Should Be Concise And Clear, Concise And Concise Do Not Need Too Much Text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BDC7C27-DF58-4796-B83B-8B926EB28654}"/>
              </a:ext>
            </a:extLst>
          </p:cNvPr>
          <p:cNvSpPr/>
          <p:nvPr/>
        </p:nvSpPr>
        <p:spPr>
          <a:xfrm>
            <a:off x="5875773" y="4126436"/>
            <a:ext cx="5746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dist" defTabSz="457200"/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第</a:t>
            </a:r>
            <a:r>
              <a:rPr lang="en-US" altLang="zh-CN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</a:t>
            </a: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课时　有机化合物中碳原子成键能特点 烷烃的结构</a:t>
            </a:r>
            <a:endParaRPr kumimoji="0" lang="zh-CN" alt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8E4D4B8-CFDC-4C53-BD04-2D0CC8AC9FEC}"/>
              </a:ext>
            </a:extLst>
          </p:cNvPr>
          <p:cNvSpPr txBox="1"/>
          <p:nvPr/>
        </p:nvSpPr>
        <p:spPr>
          <a:xfrm>
            <a:off x="6020227" y="5544132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主讲人：</a:t>
            </a:r>
            <a:r>
              <a:rPr kumimoji="0" lang="en-US" altLang="zh-CN" sz="10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xippt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0302E445-F687-4C5D-AFFA-DEE540D5AF71}"/>
              </a:ext>
            </a:extLst>
          </p:cNvPr>
          <p:cNvSpPr txBox="1"/>
          <p:nvPr/>
        </p:nvSpPr>
        <p:spPr>
          <a:xfrm>
            <a:off x="7711092" y="5544132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时间：</a:t>
            </a:r>
            <a:r>
              <a:rPr kumimoji="0" lang="en-US" altLang="zh-CN" sz="10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20XX.4.4</a:t>
            </a:r>
            <a:endParaRPr kumimoji="0" lang="zh-CN" altLang="en-US" sz="10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789F8A9-9D28-4E5C-8DCC-2C564932595E}"/>
              </a:ext>
            </a:extLst>
          </p:cNvPr>
          <p:cNvSpPr/>
          <p:nvPr/>
        </p:nvSpPr>
        <p:spPr>
          <a:xfrm>
            <a:off x="10459079" y="633495"/>
            <a:ext cx="1121978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LOGO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084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/>
      <p:bldP spid="24" grpId="0"/>
      <p:bldP spid="25" grpId="0"/>
      <p:bldP spid="26" grpId="0"/>
      <p:bldP spid="27" grpId="0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664160" y="1298269"/>
            <a:ext cx="10863682" cy="4079402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1.</a:t>
            </a:r>
            <a:r>
              <a:rPr kumimoji="0" lang="zh-CN" altLang="zh-CN" sz="26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甲烷的分子结构</a:t>
            </a:r>
            <a:endParaRPr kumimoji="0" lang="zh-CN" altLang="zh-CN" sz="1050" b="0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  <a:p>
            <a:pPr marL="0" marR="0" lvl="0" indent="0" algn="l" defTabSz="1218565" rtl="0" eaLnBrk="1" fontAlgn="auto" latinLnBrk="0" hangingPunct="1">
              <a:lnSpc>
                <a:spcPct val="2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甲烷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(CH</a:t>
            </a:r>
            <a:r>
              <a:rPr kumimoji="0" lang="en-US" altLang="zh-CN" sz="2600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)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分子中的碳原子以最外层的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个电子与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个氢原子的电子形成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</a:t>
            </a:r>
          </a:p>
          <a:p>
            <a:pPr marL="0" marR="0" lvl="0" indent="0" algn="l" defTabSz="1218565" rtl="0" eaLnBrk="1" fontAlgn="auto" latinLnBrk="0" hangingPunct="1">
              <a:lnSpc>
                <a:spcPct val="3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共价键，电子式为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，结构式为</a:t>
            </a:r>
            <a:r>
              <a:rPr kumimoji="0" lang="en-US" altLang="zh-CN" sz="2600" b="0" i="0" u="sng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         </a:t>
            </a:r>
            <a:r>
              <a:rPr kumimoji="0" lang="zh-CN" altLang="zh-CN" sz="26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11" name="矩形 10"/>
          <p:cNvSpPr/>
          <p:nvPr/>
        </p:nvSpPr>
        <p:spPr>
          <a:xfrm>
            <a:off x="7087179" y="2335064"/>
            <a:ext cx="3706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2" name="矩形 11"/>
          <p:cNvSpPr/>
          <p:nvPr/>
        </p:nvSpPr>
        <p:spPr>
          <a:xfrm>
            <a:off x="8771865" y="2373113"/>
            <a:ext cx="370614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4" name="矩形 13"/>
          <p:cNvSpPr/>
          <p:nvPr/>
        </p:nvSpPr>
        <p:spPr>
          <a:xfrm>
            <a:off x="997534" y="4747911"/>
            <a:ext cx="3706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7" name="矩形 16"/>
          <p:cNvSpPr/>
          <p:nvPr/>
        </p:nvSpPr>
        <p:spPr>
          <a:xfrm>
            <a:off x="1949964" y="4697867"/>
            <a:ext cx="99899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600" b="0" i="0" u="none" strike="noStrike" kern="1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C—H</a:t>
            </a:r>
          </a:p>
        </p:txBody>
      </p:sp>
      <p:pic>
        <p:nvPicPr>
          <p:cNvPr id="306182" name="图片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455" y="3864302"/>
            <a:ext cx="1457349" cy="1210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18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054" y="3864302"/>
            <a:ext cx="1167675" cy="127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FC2F25DD-9AA2-40BB-BD17-48C13C8468A3}"/>
              </a:ext>
            </a:extLst>
          </p:cNvPr>
          <p:cNvSpPr/>
          <p:nvPr/>
        </p:nvSpPr>
        <p:spPr>
          <a:xfrm>
            <a:off x="1051087" y="478092"/>
            <a:ext cx="6083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一、有机化合物中碳原子的成键特点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6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29431" y="1227372"/>
            <a:ext cx="11295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2.有机化合物中碳原子的成键特点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39800" y="1994535"/>
            <a:ext cx="233108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键的个数</a:t>
            </a: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502025" y="1988922"/>
            <a:ext cx="41783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每个碳原子形成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个共价键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39800" y="2864485"/>
            <a:ext cx="233108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成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键的类型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02025" y="2783501"/>
            <a:ext cx="7851775" cy="4810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碳原子与碳原子之间也能形成共价键，可以形成单键、双键或三键。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3205" y="3659064"/>
            <a:ext cx="7993380" cy="226921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52A3AD54-1E01-405D-A84D-6C030D6C452E}"/>
              </a:ext>
            </a:extLst>
          </p:cNvPr>
          <p:cNvSpPr/>
          <p:nvPr/>
        </p:nvSpPr>
        <p:spPr>
          <a:xfrm>
            <a:off x="1051087" y="478092"/>
            <a:ext cx="6083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一、有机化合物中碳原子的成键特点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/>
      <p:bldP spid="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38956" y="1148939"/>
            <a:ext cx="112954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2.有机化合物中碳原子的成键特点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63650" y="1748790"/>
            <a:ext cx="233108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(1) 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键的个数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31895" y="1782891"/>
            <a:ext cx="4178300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每个碳原子形成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4</a:t>
            </a: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个共价键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63650" y="2545135"/>
            <a:ext cx="233108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(2) </a:t>
            </a:r>
            <a:r>
              <a:rPr kumimoji="0" lang="zh-CN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成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键的类型</a:t>
            </a:r>
            <a:endParaRPr kumimoji="0" lang="zh-CN" altLang="en-US" sz="2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31895" y="2483554"/>
            <a:ext cx="7607300" cy="4810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碳原子与碳原子之间也能形成共价键，可以形成单键、双键或三键。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263650" y="3341480"/>
            <a:ext cx="2331085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(3) </a:t>
            </a:r>
            <a:r>
              <a:rPr kumimoji="0" lang="zh-CN" altLang="en-US" sz="2000" b="1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碳骨架形式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74745" y="3223181"/>
            <a:ext cx="7607300" cy="504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71755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碳原子之间可构成链状结构，也可构成环状结构。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3882" y="3867785"/>
            <a:ext cx="3629025" cy="2193290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7741DF6-9AB5-4463-8CBE-C6C06B4D578E}"/>
              </a:ext>
            </a:extLst>
          </p:cNvPr>
          <p:cNvSpPr/>
          <p:nvPr/>
        </p:nvSpPr>
        <p:spPr>
          <a:xfrm>
            <a:off x="1051087" y="478092"/>
            <a:ext cx="60837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一、有机化合物中碳原子的成键特点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5325" y="1317313"/>
            <a:ext cx="10782300" cy="458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请结合下图显示的4个碳原子相互结合的几种方式，</a:t>
            </a:r>
            <a:r>
              <a:rPr kumimoji="0" lang="zh-CN" altLang="en-US" sz="2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分析以碳为骨架的有机物种类繁多的原因。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1405" y="2091325"/>
            <a:ext cx="6544945" cy="1988064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581025" y="4778472"/>
            <a:ext cx="10648950" cy="9427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       </a:t>
            </a:r>
            <a:r>
              <a:rPr kumimoji="0" lang="zh-CN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碳原子最外层含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</a:t>
            </a:r>
            <a:r>
              <a:rPr kumimoji="0" lang="zh-CN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个电子，可以和碳原子及其他原子形成</a:t>
            </a:r>
            <a:r>
              <a:rPr kumimoji="0" lang="en-US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</a:t>
            </a:r>
            <a:r>
              <a:rPr kumimoji="0" lang="zh-CN" altLang="zh-CN" sz="2000" i="0" u="none" strike="noStrike" kern="1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个共价键，碳原子间可以以单键、双键或三键相结合，也可以形成碳链或碳环等碳骨架。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71A6262-C6EA-4839-8948-F7D77B890B36}"/>
              </a:ext>
            </a:extLst>
          </p:cNvPr>
          <p:cNvSpPr/>
          <p:nvPr/>
        </p:nvSpPr>
        <p:spPr>
          <a:xfrm>
            <a:off x="1051087" y="478092"/>
            <a:ext cx="20938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648390" y="1056715"/>
            <a:ext cx="11409887" cy="1881429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1.</a:t>
            </a:r>
            <a:r>
              <a:rPr kumimoji="0" lang="zh-CN" altLang="zh-CN" sz="2000" b="0" i="0" u="none" strike="noStrike" kern="10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有机物分子中的碳原子与其他原子的结合方式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  )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121856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     A.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通过两个共价键                         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B.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通过非极性键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121856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     C.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形成四对共用电子对                 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D.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通过离子键和共价键</a:t>
            </a:r>
            <a:endParaRPr kumimoji="0" lang="zh-CN" altLang="zh-CN" sz="20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6096000" y="1252998"/>
            <a:ext cx="755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3" name="矩形 2"/>
          <p:cNvSpPr/>
          <p:nvPr/>
        </p:nvSpPr>
        <p:spPr>
          <a:xfrm>
            <a:off x="632792" y="3127304"/>
            <a:ext cx="11409887" cy="534906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2.</a:t>
            </a:r>
            <a:r>
              <a:rPr kumimoji="0" lang="zh-CN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碳原子的不同结合方式使得有机物种类繁多，下列碳原子的结合方式中错误的是</a:t>
            </a:r>
            <a:r>
              <a:rPr kumimoji="0" lang="en-US" altLang="zh-CN" sz="2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   )</a:t>
            </a:r>
          </a:p>
        </p:txBody>
      </p:sp>
      <p:pic>
        <p:nvPicPr>
          <p:cNvPr id="310274" name="Picture 2" descr="S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71" y="4065782"/>
            <a:ext cx="8889764" cy="153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9"/>
          <p:cNvSpPr txBox="1"/>
          <p:nvPr/>
        </p:nvSpPr>
        <p:spPr>
          <a:xfrm>
            <a:off x="9978705" y="3187808"/>
            <a:ext cx="755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E8CA427F-F7CA-4DF0-9E1A-E1F4D4C47CB0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0717" y="1178122"/>
            <a:ext cx="10731184" cy="3147736"/>
          </a:xfrm>
          <a:prstGeom prst="rect">
            <a:avLst/>
          </a:prstGeom>
        </p:spPr>
        <p:txBody>
          <a:bodyPr wrap="square" lIns="121875" tIns="60936" rIns="121875" bIns="60936">
            <a:spAutoFit/>
          </a:bodyPr>
          <a:lstStyle>
            <a:defPPr>
              <a:defRPr lang="zh-CN"/>
            </a:defPPr>
            <a:lvl1pPr marL="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9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84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80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76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72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6800" algn="l" defTabSz="12185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5220970" algn="l"/>
              </a:tabLst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3.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已知碳原子可以成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4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个价键，氢原子可以成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1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个价键，氧原子可以成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kumimoji="0" lang="zh-CN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个价键，下列分子式或结构简式书写正确的是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(      )</a:t>
            </a:r>
            <a:endParaRPr kumimoji="0" lang="zh-CN" altLang="zh-CN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  <a:p>
            <a:pPr marL="0" marR="0" lvl="0" indent="0" algn="just" defTabSz="1218565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A.CH</a:t>
            </a:r>
            <a:r>
              <a:rPr kumimoji="0" lang="en-US" altLang="zh-CN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3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  				B.C</a:t>
            </a:r>
            <a:r>
              <a:rPr kumimoji="0" lang="en-US" altLang="zh-CN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2</a:t>
            </a: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H</a:t>
            </a:r>
            <a:r>
              <a:rPr kumimoji="0" lang="en-US" altLang="zh-CN" b="0" i="0" u="none" strike="noStrike" kern="1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Courier New" panose="02070309020205020404" pitchFamily="49" charset="0"/>
                <a:sym typeface="Arial" panose="020B0604020202020204" pitchFamily="34" charset="0"/>
              </a:rPr>
              <a:t>6</a:t>
            </a:r>
          </a:p>
          <a:p>
            <a:pPr marL="0" marR="0" lvl="0" indent="0" algn="just" defTabSz="121856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  <a:p>
            <a:pPr marL="0" marR="0" lvl="0" indent="0" algn="just" defTabSz="1218565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C.				D.</a:t>
            </a:r>
            <a:endParaRPr kumimoji="0" lang="zh-CN" altLang="zh-CN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Courier New" panose="02070309020205020404" pitchFamily="49" charset="0"/>
              <a:sym typeface="Arial" panose="020B0604020202020204" pitchFamily="34" charset="0"/>
            </a:endParaRPr>
          </a:p>
        </p:txBody>
      </p:sp>
      <p:pic>
        <p:nvPicPr>
          <p:cNvPr id="3112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230" y="3238679"/>
            <a:ext cx="1437141" cy="943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930" y="2802744"/>
            <a:ext cx="1798592" cy="1408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/>
          <p:nvPr/>
        </p:nvSpPr>
        <p:spPr>
          <a:xfrm>
            <a:off x="5718070" y="1827038"/>
            <a:ext cx="7558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FBFF721-4DCF-418F-89E2-1F87DBF73BDA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/>
          <p:nvPr>
            <p:extLst>
              <p:ext uri="{D42A27DB-BD31-4B8C-83A1-F6EECF244321}">
                <p14:modId xmlns:p14="http://schemas.microsoft.com/office/powerpoint/2010/main" val="3371748578"/>
              </p:ext>
            </p:extLst>
          </p:nvPr>
        </p:nvGraphicFramePr>
        <p:xfrm>
          <a:off x="3334386" y="3253664"/>
          <a:ext cx="115093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904875" imgH="904875" progId="Paint.Picture">
                  <p:embed/>
                </p:oleObj>
              </mc:Choice>
              <mc:Fallback>
                <p:oleObj r:id="rId2" imgW="904875" imgH="904875" progId="Paint.Picture">
                  <p:embed/>
                  <p:pic>
                    <p:nvPicPr>
                      <p:cNvPr id="24578" name="Object 2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4386" y="3253664"/>
                        <a:ext cx="1150937" cy="11509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3"/>
          <p:cNvSpPr txBox="1"/>
          <p:nvPr/>
        </p:nvSpPr>
        <p:spPr>
          <a:xfrm>
            <a:off x="1042035" y="1809750"/>
            <a:ext cx="11430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烃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: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Times New Roman" panose="02020603050405020304" charset="0"/>
              <a:sym typeface="Arial" panose="020B0604020202020204" pitchFamily="34" charset="0"/>
            </a:endParaRPr>
          </a:p>
        </p:txBody>
      </p:sp>
      <p:sp>
        <p:nvSpPr>
          <p:cNvPr id="24580" name="Text Box 4"/>
          <p:cNvSpPr txBox="1"/>
          <p:nvPr/>
        </p:nvSpPr>
        <p:spPr>
          <a:xfrm>
            <a:off x="1956435" y="1809750"/>
            <a:ext cx="42497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（碳氢化合物）</a:t>
            </a:r>
          </a:p>
        </p:txBody>
      </p:sp>
      <p:sp>
        <p:nvSpPr>
          <p:cNvPr id="24581" name="Text Box 5"/>
          <p:cNvSpPr txBox="1"/>
          <p:nvPr/>
        </p:nvSpPr>
        <p:spPr>
          <a:xfrm>
            <a:off x="4801235" y="1809750"/>
            <a:ext cx="57207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只含有碳、氢两种元素的有机物。</a:t>
            </a:r>
          </a:p>
        </p:txBody>
      </p:sp>
      <p:graphicFrame>
        <p:nvGraphicFramePr>
          <p:cNvPr id="24587" name="Object 3"/>
          <p:cNvGraphicFramePr/>
          <p:nvPr>
            <p:extLst>
              <p:ext uri="{D42A27DB-BD31-4B8C-83A1-F6EECF244321}">
                <p14:modId xmlns:p14="http://schemas.microsoft.com/office/powerpoint/2010/main" val="287538185"/>
              </p:ext>
            </p:extLst>
          </p:nvPr>
        </p:nvGraphicFramePr>
        <p:xfrm>
          <a:off x="5591810" y="3829133"/>
          <a:ext cx="630238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19150" imgH="1028700" progId="Paint.Picture">
                  <p:embed/>
                </p:oleObj>
              </mc:Choice>
              <mc:Fallback>
                <p:oleObj r:id="rId4" imgW="819150" imgH="1028700" progId="Paint.Picture">
                  <p:embed/>
                  <p:pic>
                    <p:nvPicPr>
                      <p:cNvPr id="24587" name="Object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91810" y="3829133"/>
                        <a:ext cx="630238" cy="7191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8" name="Text Box 12"/>
          <p:cNvSpPr txBox="1"/>
          <p:nvPr/>
        </p:nvSpPr>
        <p:spPr>
          <a:xfrm>
            <a:off x="4894898" y="3830721"/>
            <a:ext cx="409086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+</a:t>
            </a:r>
          </a:p>
        </p:txBody>
      </p:sp>
      <p:sp>
        <p:nvSpPr>
          <p:cNvPr id="24589" name="Text Box 13"/>
          <p:cNvSpPr txBox="1"/>
          <p:nvPr/>
        </p:nvSpPr>
        <p:spPr>
          <a:xfrm>
            <a:off x="6531610" y="3781508"/>
            <a:ext cx="409086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=</a:t>
            </a:r>
          </a:p>
        </p:txBody>
      </p:sp>
      <p:sp>
        <p:nvSpPr>
          <p:cNvPr id="24590" name="Text Box 14"/>
          <p:cNvSpPr txBox="1"/>
          <p:nvPr/>
        </p:nvSpPr>
        <p:spPr>
          <a:xfrm>
            <a:off x="6887210" y="3541796"/>
            <a:ext cx="1101725" cy="1189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2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烃</a:t>
            </a:r>
          </a:p>
        </p:txBody>
      </p:sp>
      <p:sp>
        <p:nvSpPr>
          <p:cNvPr id="24591" name="Text Box 15"/>
          <p:cNvSpPr txBox="1"/>
          <p:nvPr/>
        </p:nvSpPr>
        <p:spPr>
          <a:xfrm>
            <a:off x="3791585" y="4910221"/>
            <a:ext cx="292068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</a:t>
            </a:r>
          </a:p>
        </p:txBody>
      </p:sp>
      <p:sp>
        <p:nvSpPr>
          <p:cNvPr id="24592" name="Text Box 16"/>
          <p:cNvSpPr txBox="1"/>
          <p:nvPr/>
        </p:nvSpPr>
        <p:spPr>
          <a:xfrm>
            <a:off x="5499735" y="4827671"/>
            <a:ext cx="839788" cy="5540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īng </a:t>
            </a:r>
          </a:p>
        </p:txBody>
      </p:sp>
      <p:sp>
        <p:nvSpPr>
          <p:cNvPr id="24593" name="Rectangle 17"/>
          <p:cNvSpPr/>
          <p:nvPr/>
        </p:nvSpPr>
        <p:spPr>
          <a:xfrm>
            <a:off x="5218748" y="4816558"/>
            <a:ext cx="398462" cy="5540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q</a:t>
            </a:r>
          </a:p>
        </p:txBody>
      </p:sp>
      <p:sp>
        <p:nvSpPr>
          <p:cNvPr id="24594" name="Text Box 18"/>
          <p:cNvSpPr txBox="1"/>
          <p:nvPr/>
        </p:nvSpPr>
        <p:spPr>
          <a:xfrm>
            <a:off x="3791585" y="3686258"/>
            <a:ext cx="936625" cy="914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火</a:t>
            </a:r>
          </a:p>
        </p:txBody>
      </p:sp>
      <p:sp>
        <p:nvSpPr>
          <p:cNvPr id="24595" name="Text Box 19"/>
          <p:cNvSpPr txBox="1"/>
          <p:nvPr/>
        </p:nvSpPr>
        <p:spPr>
          <a:xfrm>
            <a:off x="5348129" y="3215006"/>
            <a:ext cx="1028700" cy="13112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气</a:t>
            </a:r>
          </a:p>
        </p:txBody>
      </p:sp>
      <p:sp>
        <p:nvSpPr>
          <p:cNvPr id="24596" name="Rectangle 20"/>
          <p:cNvSpPr/>
          <p:nvPr/>
        </p:nvSpPr>
        <p:spPr>
          <a:xfrm>
            <a:off x="4007485" y="4910221"/>
            <a:ext cx="611065" cy="55399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àn</a:t>
            </a:r>
          </a:p>
        </p:txBody>
      </p:sp>
      <p:sp>
        <p:nvSpPr>
          <p:cNvPr id="16" name="Text Box 15"/>
          <p:cNvSpPr txBox="1"/>
          <p:nvPr/>
        </p:nvSpPr>
        <p:spPr>
          <a:xfrm>
            <a:off x="6912610" y="3171908"/>
            <a:ext cx="1828800" cy="554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t īng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0778AA25-9F79-441D-9F6B-2D9B50CE99FC}"/>
              </a:ext>
            </a:extLst>
          </p:cNvPr>
          <p:cNvSpPr/>
          <p:nvPr/>
        </p:nvSpPr>
        <p:spPr>
          <a:xfrm>
            <a:off x="1051087" y="478092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zh-CN" altLang="en-US" sz="2800" b="1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二、烷烃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33 0.001850 C 0.003728 0.010190 0.006405 0.046070 0.013503 0.050000 C 0.015910 0.051160 0.020601 0.053240 0.020601 0.054170 C 0.030245 0.066440 0.021542 0.056250 0.052209 0.059260 C 0.063597 0.059260 0.074984 0.061340 0.086233 0.062270 C 0.127886 0.084030 0.090924 0.066440 0.202630 0.064120 C 0.204775 0.063430 0.208254 0.061340 0.209998 0.059260 C 0.214951 0.050000 0.203432 0.053240 0.218299 0.046070 C 0.220714 0.045140 0.225667 0.043060 0.225667 0.043980 C 0.229548 0.034030 0.237587 0.025700 0.243751 0.020600 C 0.248573 0.010650 0.243481 0.018520 0.249908 0.013430 C 0.252855 0.010650 0.254598 0.004400 0.257144 0.001390 C 0.257546 -0.000690 0.258479 -0.003470 0.258479 -0.002780 " pathEditMode="relative" rAng="0" ptsTypes="fffffffffffff">
                                      <p:cBhvr>
                                        <p:cTn id="62" dur="20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33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22 -0.006710 C 0.002920 -0.013180 0.004950 -0.019660 0.014525 -0.023120 C 0.017132 -0.024050 0.021778 -0.024510 0.023950 -0.024510 C 0.031495 -0.026590 0.028161 -0.025670 0.034545 -0.026820 C 0.059636 -0.026590 0.086181 -0.030060 0.110119 -0.024510 C 0.113745 -0.021970 0.120855 -0.019660 0.125785 -0.018730 C 0.128977 -0.016420 0.131149 -0.014110 0.134341 -0.012030 C 0.136806 -0.006710 0.134491 -0.008330 0.139421 -0.005780 C 0.141744 -0.000930 0.139563 -0.006250 0.141744 0.003000 C 0.141886 0.004160 0.142905 0.006240 0.142905 0.006470 " pathEditMode="relative" rAng="0" ptsTypes="fffffffffA">
                                      <p:cBhvr>
                                        <p:cTn id="64" dur="2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8" grpId="0"/>
      <p:bldP spid="24589" grpId="0"/>
      <p:bldP spid="24590" grpId="0"/>
      <p:bldP spid="24592" grpId="0"/>
      <p:bldP spid="24592" grpId="1"/>
      <p:bldP spid="24593" grpId="0"/>
      <p:bldP spid="24594" grpId="0"/>
      <p:bldP spid="24595" grpId="0"/>
      <p:bldP spid="24596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2093</Words>
  <Application>Microsoft Office PowerPoint</Application>
  <PresentationFormat>宽屏</PresentationFormat>
  <Paragraphs>262</Paragraphs>
  <Slides>29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35" baseType="lpstr">
      <vt:lpstr>思源黑体 CN Light</vt:lpstr>
      <vt:lpstr>Arial</vt:lpstr>
      <vt:lpstr>Arial Black</vt:lpstr>
      <vt:lpstr>Wingdings</vt:lpstr>
      <vt:lpstr>办公资源网：www.bangongziyuan.com</vt:lpstr>
      <vt:lpstr>Bitmap Image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1</cp:revision>
  <dcterms:created xsi:type="dcterms:W3CDTF">2020-04-21T08:43:23Z</dcterms:created>
  <dcterms:modified xsi:type="dcterms:W3CDTF">2021-01-09T09:59:37Z</dcterms:modified>
</cp:coreProperties>
</file>