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543" r:id="rId3"/>
    <p:sldId id="581" r:id="rId4"/>
    <p:sldId id="584" r:id="rId5"/>
    <p:sldId id="585" r:id="rId6"/>
    <p:sldId id="586" r:id="rId7"/>
    <p:sldId id="559" r:id="rId8"/>
    <p:sldId id="605" r:id="rId9"/>
    <p:sldId id="561" r:id="rId10"/>
    <p:sldId id="562" r:id="rId11"/>
    <p:sldId id="587" r:id="rId12"/>
    <p:sldId id="588" r:id="rId13"/>
    <p:sldId id="589" r:id="rId14"/>
    <p:sldId id="546" r:id="rId15"/>
    <p:sldId id="590" r:id="rId16"/>
    <p:sldId id="591" r:id="rId17"/>
    <p:sldId id="556" r:id="rId18"/>
    <p:sldId id="593" r:id="rId19"/>
    <p:sldId id="594" r:id="rId20"/>
    <p:sldId id="595" r:id="rId21"/>
    <p:sldId id="596" r:id="rId22"/>
    <p:sldId id="597" r:id="rId23"/>
    <p:sldId id="287" r:id="rId24"/>
    <p:sldId id="544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 Black" panose="020B0A04020102020204" pitchFamily="34" charset="0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 Black" panose="020B0A04020102020204" pitchFamily="34" charset="0"/>
                <a:ea typeface="FandolFang R" panose="00000500000000000000" pitchFamily="50" charset="-122"/>
              </a:defRPr>
            </a:lvl1pPr>
          </a:lstStyle>
          <a:p>
            <a:fld id="{5C3B7B91-CC07-4F60-A67A-C1C88982EC87}" type="datetimeFigureOut">
              <a:rPr lang="zh-CN" altLang="en-US" smtClean="0"/>
              <a:pPr/>
              <a:t>2021/1/9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 Black" panose="020B0A04020102020204" pitchFamily="34" charset="0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 Black" panose="020B0A04020102020204" pitchFamily="34" charset="0"/>
                <a:ea typeface="FandolFang R" panose="00000500000000000000" pitchFamily="50" charset="-122"/>
              </a:defRPr>
            </a:lvl1pPr>
          </a:lstStyle>
          <a:p>
            <a:fld id="{E71192EC-D24C-4439-B2D4-8F36FD2A2D37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2523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 Black" panose="020B0A04020102020204" pitchFamily="34" charset="0"/>
        <a:ea typeface="FandolFang R" panose="00000500000000000000" pitchFamily="50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 Black" panose="020B0A04020102020204" pitchFamily="34" charset="0"/>
        <a:ea typeface="FandolFang R" panose="00000500000000000000" pitchFamily="50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 Black" panose="020B0A04020102020204" pitchFamily="34" charset="0"/>
        <a:ea typeface="FandolFang R" panose="00000500000000000000" pitchFamily="50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 Black" panose="020B0A04020102020204" pitchFamily="34" charset="0"/>
        <a:ea typeface="FandolFang R" panose="00000500000000000000" pitchFamily="50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 Black" panose="020B0A04020102020204" pitchFamily="34" charset="0"/>
        <a:ea typeface="FandolFang R" panose="00000500000000000000" pitchFamily="50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AF39AF-2281-4A67-BEFF-C4B1DAD081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6723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23AD754A-28DB-4D16-880E-7E547F07D0D6}"/>
              </a:ext>
            </a:extLst>
          </p:cNvPr>
          <p:cNvSpPr/>
          <p:nvPr userDrawn="1"/>
        </p:nvSpPr>
        <p:spPr>
          <a:xfrm>
            <a:off x="0" y="261257"/>
            <a:ext cx="319314" cy="69668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4A0EC1E-0AA4-473C-912F-B9E7CE6898A9}"/>
              </a:ext>
            </a:extLst>
          </p:cNvPr>
          <p:cNvSpPr/>
          <p:nvPr userDrawn="1"/>
        </p:nvSpPr>
        <p:spPr>
          <a:xfrm>
            <a:off x="-141963" y="6476945"/>
            <a:ext cx="8461376" cy="7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AE7BEA8-CD09-4D8E-8CBD-DD70E190CF67}"/>
              </a:ext>
            </a:extLst>
          </p:cNvPr>
          <p:cNvSpPr txBox="1"/>
          <p:nvPr userDrawn="1"/>
        </p:nvSpPr>
        <p:spPr>
          <a:xfrm>
            <a:off x="8293100" y="6343668"/>
            <a:ext cx="314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+mn-ea"/>
                <a:sym typeface="+mn-lt"/>
              </a:rPr>
              <a:t>人教版高中化学必修二精品课件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BE5CD86-93FD-4C75-ADA5-5D2B84703EED}"/>
              </a:ext>
            </a:extLst>
          </p:cNvPr>
          <p:cNvSpPr/>
          <p:nvPr userDrawn="1"/>
        </p:nvSpPr>
        <p:spPr>
          <a:xfrm>
            <a:off x="11449563" y="6476945"/>
            <a:ext cx="742437" cy="7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2F153D-2634-4A61-86A1-BC20FEA3F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7F7F9A-A884-481E-94FE-076C15926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8BC00A4-AC4B-428D-91CB-B3D28DBEA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D328-291A-47AC-BDFD-986BBBD9F7A5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8006B1-F14B-4844-9FBA-D5F2D8F4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CF8928-CF5D-4210-A8FC-3389789EF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03F8-67D8-4B14-B435-8036BD8CFE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58093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2021/1/9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8.jpeg"/><Relationship Id="rId7" Type="http://schemas.openxmlformats.org/officeDocument/2006/relationships/image" Target="../media/image9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2FCC7452-96A0-4D04-8E46-7B0173E9E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8" t="2057" r="45377" b="3058"/>
          <a:stretch>
            <a:fillRect/>
          </a:stretch>
        </p:blipFill>
        <p:spPr>
          <a:xfrm>
            <a:off x="6898687" y="-1"/>
            <a:ext cx="4405086" cy="6846721"/>
          </a:xfrm>
          <a:custGeom>
            <a:avLst/>
            <a:gdLst>
              <a:gd name="connsiteX0" fmla="*/ 0 w 3715657"/>
              <a:gd name="connsiteY0" fmla="*/ 0 h 5775158"/>
              <a:gd name="connsiteX1" fmla="*/ 3715657 w 3715657"/>
              <a:gd name="connsiteY1" fmla="*/ 0 h 5775158"/>
              <a:gd name="connsiteX2" fmla="*/ 3715657 w 3715657"/>
              <a:gd name="connsiteY2" fmla="*/ 5775158 h 5775158"/>
              <a:gd name="connsiteX3" fmla="*/ 0 w 3715657"/>
              <a:gd name="connsiteY3" fmla="*/ 5775158 h 5775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5657" h="5775158">
                <a:moveTo>
                  <a:pt x="0" y="0"/>
                </a:moveTo>
                <a:lnTo>
                  <a:pt x="3715657" y="0"/>
                </a:lnTo>
                <a:lnTo>
                  <a:pt x="3715657" y="5775158"/>
                </a:lnTo>
                <a:lnTo>
                  <a:pt x="0" y="5775158"/>
                </a:lnTo>
                <a:close/>
              </a:path>
            </a:pathLst>
          </a:cu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27339F34-6138-4FDB-BFBF-5A6453B30702}"/>
              </a:ext>
            </a:extLst>
          </p:cNvPr>
          <p:cNvSpPr/>
          <p:nvPr/>
        </p:nvSpPr>
        <p:spPr>
          <a:xfrm>
            <a:off x="8810171" y="5660571"/>
            <a:ext cx="3381829" cy="69668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人教版   化学   必修二</a:t>
            </a:r>
          </a:p>
        </p:txBody>
      </p:sp>
      <p:sp>
        <p:nvSpPr>
          <p:cNvPr id="12" name="Rectangle: Rounded Corners 40">
            <a:extLst>
              <a:ext uri="{FF2B5EF4-FFF2-40B4-BE49-F238E27FC236}">
                <a16:creationId xmlns:a16="http://schemas.microsoft.com/office/drawing/2014/main" id="{EDCDD8A0-5600-4DF6-8E42-F9A900ECE201}"/>
              </a:ext>
            </a:extLst>
          </p:cNvPr>
          <p:cNvSpPr>
            <a:spLocks/>
          </p:cNvSpPr>
          <p:nvPr/>
        </p:nvSpPr>
        <p:spPr bwMode="auto">
          <a:xfrm rot="16200000">
            <a:off x="1479424" y="4751939"/>
            <a:ext cx="322784" cy="1423537"/>
          </a:xfrm>
          <a:prstGeom prst="roundRect">
            <a:avLst>
              <a:gd name="adj" fmla="val 12979"/>
            </a:avLst>
          </a:prstGeom>
          <a:solidFill>
            <a:srgbClr val="0070C0"/>
          </a:solidFill>
          <a:ln w="50800"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3" name="Rectangle: Rounded Corners 43">
            <a:extLst>
              <a:ext uri="{FF2B5EF4-FFF2-40B4-BE49-F238E27FC236}">
                <a16:creationId xmlns:a16="http://schemas.microsoft.com/office/drawing/2014/main" id="{2BF2D257-5A05-4C23-A0D7-5CCC8F3BB269}"/>
              </a:ext>
            </a:extLst>
          </p:cNvPr>
          <p:cNvSpPr>
            <a:spLocks/>
          </p:cNvSpPr>
          <p:nvPr/>
        </p:nvSpPr>
        <p:spPr bwMode="auto">
          <a:xfrm rot="16200000">
            <a:off x="3170289" y="4751939"/>
            <a:ext cx="322784" cy="1423537"/>
          </a:xfrm>
          <a:prstGeom prst="roundRect">
            <a:avLst>
              <a:gd name="adj" fmla="val 12979"/>
            </a:avLst>
          </a:prstGeom>
          <a:solidFill>
            <a:schemeClr val="bg1">
              <a:lumMod val="75000"/>
            </a:schemeClr>
          </a:solidFill>
          <a:ln w="50800"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F2E9E918-5D1C-43D8-B34E-E454554F9D37}"/>
              </a:ext>
            </a:extLst>
          </p:cNvPr>
          <p:cNvGrpSpPr/>
          <p:nvPr/>
        </p:nvGrpSpPr>
        <p:grpSpPr>
          <a:xfrm>
            <a:off x="724785" y="3019841"/>
            <a:ext cx="5746876" cy="1502622"/>
            <a:chOff x="1510350" y="2955304"/>
            <a:chExt cx="4580731" cy="1197713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2E484373-8EE6-420E-A7E8-9958D7C49219}"/>
                </a:ext>
              </a:extLst>
            </p:cNvPr>
            <p:cNvSpPr/>
            <p:nvPr/>
          </p:nvSpPr>
          <p:spPr bwMode="auto">
            <a:xfrm>
              <a:off x="1510350" y="2955304"/>
              <a:ext cx="4580731" cy="5642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dist">
                <a:defRPr/>
              </a:pPr>
              <a:r>
                <a:rPr lang="zh-CN" altLang="en-US" sz="4000" b="1" kern="100" dirty="0">
                  <a:solidFill>
                    <a:prstClr val="black"/>
                  </a:solidFill>
                  <a:latin typeface="Arial" panose="020B0604020202020204" pitchFamily="34" charset="0"/>
                  <a:ea typeface="思源黑体 CN Regular" panose="020B0500000000000000" pitchFamily="34" charset="-122"/>
                  <a:cs typeface="+mn-ea"/>
                  <a:sym typeface="Arial" panose="020B0604020202020204" pitchFamily="34" charset="0"/>
                </a:rPr>
                <a:t>第一节　硫及其化合物</a:t>
              </a:r>
              <a:endParaRPr kumimoji="0" lang="zh-CN" altLang="en-US" sz="4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E68F7125-B1E7-4651-A015-25C5905AB642}"/>
                </a:ext>
              </a:extLst>
            </p:cNvPr>
            <p:cNvSpPr/>
            <p:nvPr/>
          </p:nvSpPr>
          <p:spPr>
            <a:xfrm>
              <a:off x="1571361" y="3637838"/>
              <a:ext cx="3472716" cy="5151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E0227580-471F-4491-81E3-B73A5C0DA2F6}"/>
                </a:ext>
              </a:extLst>
            </p:cNvPr>
            <p:cNvCxnSpPr>
              <a:cxnSpLocks/>
            </p:cNvCxnSpPr>
            <p:nvPr/>
          </p:nvCxnSpPr>
          <p:spPr>
            <a:xfrm>
              <a:off x="1634862" y="3563329"/>
              <a:ext cx="4456219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</p:cxn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6C5EEAE7-7BEE-4CE2-8CEF-4FDE98C47BC3}"/>
              </a:ext>
            </a:extLst>
          </p:cNvPr>
          <p:cNvSpPr/>
          <p:nvPr/>
        </p:nvSpPr>
        <p:spPr bwMode="auto">
          <a:xfrm>
            <a:off x="801328" y="2407602"/>
            <a:ext cx="5375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defRPr/>
            </a:pPr>
            <a:r>
              <a:rPr lang="zh-CN" altLang="en-US" sz="2400" b="1" kern="100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第五章  化工生产中的重要非金属元素</a:t>
            </a:r>
            <a:endParaRPr kumimoji="0" lang="zh-CN" altLang="en-US" sz="24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5816946D-D4AE-4C08-BDD2-AD1D35EB0879}"/>
              </a:ext>
            </a:extLst>
          </p:cNvPr>
          <p:cNvSpPr txBox="1"/>
          <p:nvPr/>
        </p:nvSpPr>
        <p:spPr>
          <a:xfrm>
            <a:off x="801328" y="4285684"/>
            <a:ext cx="5670333" cy="552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Please Enter Your Detailed Text Here, The Content Should Be Concise And Clear, Concise And Concise Do Not Need Too Much Text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807F329-1A43-424B-B0D3-2C964B8E3C64}"/>
              </a:ext>
            </a:extLst>
          </p:cNvPr>
          <p:cNvSpPr/>
          <p:nvPr/>
        </p:nvSpPr>
        <p:spPr>
          <a:xfrm>
            <a:off x="801328" y="3912679"/>
            <a:ext cx="57468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 defTabSz="457200"/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第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3</a:t>
            </a: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课时　硫酸根离子的检验 不同价态含硫物质的转化 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26D3F83B-AA34-4AE7-8511-CDABBF306082}"/>
              </a:ext>
            </a:extLst>
          </p:cNvPr>
          <p:cNvSpPr txBox="1"/>
          <p:nvPr/>
        </p:nvSpPr>
        <p:spPr>
          <a:xfrm>
            <a:off x="945782" y="5330375"/>
            <a:ext cx="10086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主讲人：</a:t>
            </a:r>
            <a:r>
              <a: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xippt</a:t>
            </a:r>
            <a:endParaRPr kumimoji="0" lang="zh-CN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5C7CB10B-2811-4722-A659-F99C8B06F4FC}"/>
              </a:ext>
            </a:extLst>
          </p:cNvPr>
          <p:cNvSpPr txBox="1"/>
          <p:nvPr/>
        </p:nvSpPr>
        <p:spPr>
          <a:xfrm>
            <a:off x="2636647" y="5330375"/>
            <a:ext cx="13463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时间：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20XX.4.4</a:t>
            </a:r>
            <a:endParaRPr kumimoji="0" lang="zh-CN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BD287CCB-0173-4E8D-AA5C-8B5378A0522E}"/>
              </a:ext>
            </a:extLst>
          </p:cNvPr>
          <p:cNvSpPr/>
          <p:nvPr/>
        </p:nvSpPr>
        <p:spPr>
          <a:xfrm>
            <a:off x="721345" y="419738"/>
            <a:ext cx="1121978" cy="36933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393700" dist="50800" dir="5400000" algn="ctr" rotWithShape="0">
              <a:srgbClr val="000000">
                <a:alpha val="25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LOGO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2384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8" grpId="0"/>
      <p:bldP spid="19" grpId="0"/>
      <p:bldP spid="20" grpId="0"/>
      <p:bldP spid="21" grpId="0"/>
      <p:bldP spid="22" grpId="0"/>
      <p:bldP spid="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40229" y="1391480"/>
            <a:ext cx="109934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为了除去粗盐中的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CaCl</a:t>
            </a:r>
            <a:r>
              <a:rPr kumimoji="0" lang="en-US" altLang="zh-CN" sz="20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MgCl</a:t>
            </a:r>
            <a:r>
              <a:rPr kumimoji="0" lang="en-US" altLang="zh-CN" sz="20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Na</a:t>
            </a:r>
            <a:r>
              <a:rPr kumimoji="0" lang="en-US" altLang="zh-CN" sz="20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SO</a:t>
            </a:r>
            <a:r>
              <a:rPr kumimoji="0" lang="en-US" altLang="zh-CN" sz="20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4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及泥沙，可将粗盐溶于水，通过如下几个实验步骤，可制得纯净的食盐水：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①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加入稍过量的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Na</a:t>
            </a:r>
            <a:r>
              <a:rPr kumimoji="0" lang="en-US" altLang="zh-CN" sz="20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CO</a:t>
            </a:r>
            <a:r>
              <a:rPr kumimoji="0" lang="en-US" altLang="zh-CN" sz="20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3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溶液；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②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加入稍过量的</a:t>
            </a:r>
            <a:r>
              <a:rPr kumimoji="0" lang="en-US" altLang="zh-CN" sz="20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NaOH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溶液；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③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加入稍过量的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BaCl</a:t>
            </a:r>
            <a:r>
              <a:rPr kumimoji="0" lang="en-US" altLang="zh-CN" sz="20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溶液；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④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滴入稀盐酸至无气泡产生；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⑤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过滤，不正确的操作顺序是（　　）</a:t>
            </a:r>
          </a:p>
        </p:txBody>
      </p:sp>
      <p:sp>
        <p:nvSpPr>
          <p:cNvPr id="3" name="矩形 2"/>
          <p:cNvSpPr/>
          <p:nvPr/>
        </p:nvSpPr>
        <p:spPr>
          <a:xfrm>
            <a:off x="740229" y="3666027"/>
            <a:ext cx="7346396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ctr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⑤③②①⑤④                    B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⑤③①②⑤④</a:t>
            </a:r>
            <a:endParaRPr kumimoji="0" lang="zh-CN" altLang="zh-CN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  <a:p>
            <a:pPr marL="0" marR="0" lvl="0" indent="0" algn="just" defTabSz="914400" rtl="0" eaLnBrk="1" fontAlgn="ctr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⑤②③①⑤④                    D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⑤②①③⑤④</a:t>
            </a:r>
            <a:endParaRPr kumimoji="0" lang="zh-CN" altLang="zh-CN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414872" y="286880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D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D9C313D-79E1-4652-AD3B-9F08809D384E}"/>
              </a:ext>
            </a:extLst>
          </p:cNvPr>
          <p:cNvSpPr/>
          <p:nvPr/>
        </p:nvSpPr>
        <p:spPr>
          <a:xfrm>
            <a:off x="466887" y="326963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课堂练习</a:t>
            </a:r>
            <a:endParaRPr lang="en-US" altLang="zh-CN" sz="2800" b="1" dirty="0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875" y="1185071"/>
            <a:ext cx="9508250" cy="4777648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ACFECC9C-0552-48C7-A963-3E1B0F6F8043}"/>
              </a:ext>
            </a:extLst>
          </p:cNvPr>
          <p:cNvSpPr/>
          <p:nvPr/>
        </p:nvSpPr>
        <p:spPr>
          <a:xfrm>
            <a:off x="466887" y="326963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资料卡片</a:t>
            </a:r>
            <a:endParaRPr lang="en-US" altLang="zh-CN" sz="2800" b="1" dirty="0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13CB0652-CAED-430F-A076-39A4F95697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104" y="1898248"/>
            <a:ext cx="5667632" cy="37784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9" name="矩形 28"/>
          <p:cNvSpPr/>
          <p:nvPr/>
        </p:nvSpPr>
        <p:spPr>
          <a:xfrm>
            <a:off x="697722" y="1141427"/>
            <a:ext cx="3424335" cy="4580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、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自然界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中硫的存在和转化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61217797-FAD5-4AD4-8A70-0FA0A4C0A8F2}"/>
              </a:ext>
            </a:extLst>
          </p:cNvPr>
          <p:cNvGrpSpPr/>
          <p:nvPr/>
        </p:nvGrpSpPr>
        <p:grpSpPr>
          <a:xfrm>
            <a:off x="914400" y="1890682"/>
            <a:ext cx="10227278" cy="4034912"/>
            <a:chOff x="0" y="1521913"/>
            <a:chExt cx="12904189" cy="5091020"/>
          </a:xfrm>
        </p:grpSpPr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B65F6FB9-0F98-4851-AB3F-00F0E67224EA}"/>
                </a:ext>
              </a:extLst>
            </p:cNvPr>
            <p:cNvGrpSpPr/>
            <p:nvPr/>
          </p:nvGrpSpPr>
          <p:grpSpPr>
            <a:xfrm>
              <a:off x="0" y="1521913"/>
              <a:ext cx="12310008" cy="5091020"/>
              <a:chOff x="0" y="1521913"/>
              <a:chExt cx="12310008" cy="5091020"/>
            </a:xfrm>
          </p:grpSpPr>
          <p:sp>
            <p:nvSpPr>
              <p:cNvPr id="13" name="直角上箭头 12"/>
              <p:cNvSpPr/>
              <p:nvPr/>
            </p:nvSpPr>
            <p:spPr>
              <a:xfrm rot="10800000">
                <a:off x="1074485" y="5142073"/>
                <a:ext cx="2050871" cy="438475"/>
              </a:xfrm>
              <a:prstGeom prst="bentUp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5" name="Text Box 15"/>
              <p:cNvSpPr txBox="1">
                <a:spLocks noChangeArrowheads="1"/>
              </p:cNvSpPr>
              <p:nvPr/>
            </p:nvSpPr>
            <p:spPr bwMode="auto">
              <a:xfrm>
                <a:off x="0" y="5394289"/>
                <a:ext cx="2987750" cy="12186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石膏</a:t>
                </a: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(CaSO</a:t>
                </a:r>
                <a:r>
                  <a:rPr kumimoji="0" lang="en-US" altLang="zh-CN" sz="2000" b="0" i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4</a:t>
                </a: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·2H</a:t>
                </a:r>
                <a:r>
                  <a:rPr kumimoji="0" lang="en-US" altLang="zh-CN" sz="2000" b="0" i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2</a:t>
                </a: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O)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黄铁矿</a:t>
                </a: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(FeS</a:t>
                </a:r>
                <a:r>
                  <a:rPr kumimoji="0" lang="en-US" altLang="zh-CN" sz="2000" b="0" i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2</a:t>
                </a: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)</a:t>
                </a:r>
              </a:p>
            </p:txBody>
          </p:sp>
          <p:sp>
            <p:nvSpPr>
              <p:cNvPr id="16" name="AutoShape 32"/>
              <p:cNvSpPr>
                <a:spLocks noChangeArrowheads="1"/>
              </p:cNvSpPr>
              <p:nvPr/>
            </p:nvSpPr>
            <p:spPr bwMode="auto">
              <a:xfrm>
                <a:off x="3766083" y="2999245"/>
                <a:ext cx="355974" cy="1406525"/>
              </a:xfrm>
              <a:prstGeom prst="upArrow">
                <a:avLst>
                  <a:gd name="adj1" fmla="val 50000"/>
                  <a:gd name="adj2" fmla="val 86689"/>
                </a:avLst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7" name="Text Box 19"/>
              <p:cNvSpPr txBox="1">
                <a:spLocks noChangeArrowheads="1"/>
              </p:cNvSpPr>
              <p:nvPr/>
            </p:nvSpPr>
            <p:spPr bwMode="auto">
              <a:xfrm>
                <a:off x="3470995" y="2357896"/>
                <a:ext cx="803368" cy="5048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H</a:t>
                </a:r>
                <a:r>
                  <a:rPr kumimoji="0" lang="en-US" altLang="zh-CN" sz="2000" b="0" i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2</a:t>
                </a: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S</a:t>
                </a:r>
              </a:p>
            </p:txBody>
          </p:sp>
          <p:sp>
            <p:nvSpPr>
              <p:cNvPr id="18" name="AutoShape 32"/>
              <p:cNvSpPr>
                <a:spLocks noChangeArrowheads="1"/>
              </p:cNvSpPr>
              <p:nvPr/>
            </p:nvSpPr>
            <p:spPr bwMode="auto">
              <a:xfrm>
                <a:off x="5594884" y="2462216"/>
                <a:ext cx="355974" cy="703262"/>
              </a:xfrm>
              <a:prstGeom prst="upArrow">
                <a:avLst>
                  <a:gd name="adj1" fmla="val 50000"/>
                  <a:gd name="adj2" fmla="val 86689"/>
                </a:avLst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5339291" y="1971331"/>
                <a:ext cx="1512887" cy="5048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SO</a:t>
                </a:r>
                <a:r>
                  <a:rPr kumimoji="0" lang="en-US" altLang="zh-CN" sz="2000" b="0" i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20" name="Text Box 18"/>
              <p:cNvSpPr txBox="1">
                <a:spLocks noChangeArrowheads="1"/>
              </p:cNvSpPr>
              <p:nvPr/>
            </p:nvSpPr>
            <p:spPr bwMode="auto">
              <a:xfrm>
                <a:off x="5964458" y="2462217"/>
                <a:ext cx="819548" cy="5048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SO</a:t>
                </a:r>
                <a:r>
                  <a:rPr kumimoji="0" lang="en-US" altLang="zh-CN" sz="2000" b="0" i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21" name="AutoShape 32"/>
              <p:cNvSpPr>
                <a:spLocks noChangeArrowheads="1"/>
              </p:cNvSpPr>
              <p:nvPr/>
            </p:nvSpPr>
            <p:spPr bwMode="auto">
              <a:xfrm rot="5400000">
                <a:off x="6893076" y="1580967"/>
                <a:ext cx="355974" cy="1406525"/>
              </a:xfrm>
              <a:prstGeom prst="upArrow">
                <a:avLst>
                  <a:gd name="adj1" fmla="val 50000"/>
                  <a:gd name="adj2" fmla="val 86689"/>
                </a:avLst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2" name="Rectangle 26"/>
              <p:cNvSpPr>
                <a:spLocks noChangeArrowheads="1"/>
              </p:cNvSpPr>
              <p:nvPr/>
            </p:nvSpPr>
            <p:spPr bwMode="auto">
              <a:xfrm>
                <a:off x="7774326" y="1957870"/>
                <a:ext cx="1943101" cy="5048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H</a:t>
                </a:r>
                <a:r>
                  <a:rPr kumimoji="0" lang="en-US" altLang="zh-CN" sz="2000" b="0" i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2</a:t>
                </a: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SO</a:t>
                </a:r>
                <a:r>
                  <a:rPr kumimoji="0" lang="en-US" altLang="zh-CN" sz="2000" b="0" i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23" name="AutoShape 32"/>
              <p:cNvSpPr>
                <a:spLocks noChangeArrowheads="1"/>
              </p:cNvSpPr>
              <p:nvPr/>
            </p:nvSpPr>
            <p:spPr bwMode="auto">
              <a:xfrm rot="5400000">
                <a:off x="9485658" y="1188370"/>
                <a:ext cx="355974" cy="1406525"/>
              </a:xfrm>
              <a:prstGeom prst="upArrow">
                <a:avLst>
                  <a:gd name="adj1" fmla="val 50000"/>
                  <a:gd name="adj2" fmla="val 86689"/>
                </a:avLst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4" name="Rectangle 26"/>
              <p:cNvSpPr>
                <a:spLocks noChangeArrowheads="1"/>
              </p:cNvSpPr>
              <p:nvPr/>
            </p:nvSpPr>
            <p:spPr bwMode="auto">
              <a:xfrm>
                <a:off x="10366907" y="1521913"/>
                <a:ext cx="1943101" cy="5048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H</a:t>
                </a:r>
                <a:r>
                  <a:rPr kumimoji="0" lang="en-US" altLang="zh-CN" sz="2000" b="0" i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2</a:t>
                </a: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SO</a:t>
                </a:r>
                <a:r>
                  <a:rPr kumimoji="0" lang="en-US" altLang="zh-CN" sz="2000" b="0" i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6852180" y="4405771"/>
                <a:ext cx="449417" cy="5048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Times New Roman" panose="02020603050405020304" charset="0"/>
                    <a:sym typeface="Arial" panose="020B0604020202020204" pitchFamily="34" charset="0"/>
                  </a:rPr>
                  <a:t>S</a:t>
                </a:r>
              </a:p>
            </p:txBody>
          </p:sp>
          <p:sp>
            <p:nvSpPr>
              <p:cNvPr id="26" name="直角上箭头 25"/>
              <p:cNvSpPr/>
              <p:nvPr/>
            </p:nvSpPr>
            <p:spPr>
              <a:xfrm flipV="1">
                <a:off x="8591663" y="5066193"/>
                <a:ext cx="2050871" cy="514357"/>
              </a:xfrm>
              <a:prstGeom prst="bentUpArrow">
                <a:avLst>
                  <a:gd name="adj1" fmla="val 25000"/>
                  <a:gd name="adj2" fmla="val 29040"/>
                  <a:gd name="adj3" fmla="val 25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8" name="Text Box 15"/>
            <p:cNvSpPr txBox="1">
              <a:spLocks noChangeArrowheads="1"/>
            </p:cNvSpPr>
            <p:nvPr/>
          </p:nvSpPr>
          <p:spPr bwMode="auto">
            <a:xfrm>
              <a:off x="9617098" y="5302692"/>
              <a:ext cx="3287091" cy="1218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芒硝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(Na</a:t>
              </a:r>
              <a:r>
                <a:rPr kumimoji="0" lang="en-US" altLang="zh-CN" sz="2000" b="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SO</a:t>
              </a:r>
              <a:r>
                <a:rPr kumimoji="0" lang="en-US" altLang="zh-CN" sz="2000" b="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4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·10H</a:t>
              </a:r>
              <a:r>
                <a:rPr kumimoji="0" lang="en-US" altLang="zh-CN" sz="2000" b="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O)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黄铜矿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(CuFeS</a:t>
              </a:r>
              <a:r>
                <a:rPr kumimoji="0" lang="en-US" altLang="zh-CN" sz="2000" b="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)</a:t>
              </a:r>
            </a:p>
          </p:txBody>
        </p:sp>
      </p:grpSp>
      <p:sp>
        <p:nvSpPr>
          <p:cNvPr id="27" name="矩形 26">
            <a:extLst>
              <a:ext uri="{FF2B5EF4-FFF2-40B4-BE49-F238E27FC236}">
                <a16:creationId xmlns:a16="http://schemas.microsoft.com/office/drawing/2014/main" id="{3718A63F-2965-4B34-9F0C-6292C6540F92}"/>
              </a:ext>
            </a:extLst>
          </p:cNvPr>
          <p:cNvSpPr/>
          <p:nvPr/>
        </p:nvSpPr>
        <p:spPr>
          <a:xfrm>
            <a:off x="466887" y="326963"/>
            <a:ext cx="49776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二、不同价态含硫物质的转化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7366349" y="2475475"/>
            <a:ext cx="1512887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SO</a:t>
            </a:r>
            <a:r>
              <a:rPr kumimoji="0" lang="en-US" altLang="zh-CN" sz="280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50" name="Text Box 18"/>
          <p:cNvSpPr txBox="1">
            <a:spLocks noChangeArrowheads="1"/>
          </p:cNvSpPr>
          <p:nvPr/>
        </p:nvSpPr>
        <p:spPr bwMode="auto">
          <a:xfrm>
            <a:off x="9864739" y="2488985"/>
            <a:ext cx="8354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SO</a:t>
            </a:r>
            <a:r>
              <a:rPr kumimoji="0" lang="en-US" altLang="zh-CN" sz="280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51" name="Text Box 19"/>
          <p:cNvSpPr txBox="1">
            <a:spLocks noChangeArrowheads="1"/>
          </p:cNvSpPr>
          <p:nvPr/>
        </p:nvSpPr>
        <p:spPr bwMode="auto">
          <a:xfrm>
            <a:off x="4904267" y="4833534"/>
            <a:ext cx="8162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H</a:t>
            </a:r>
            <a:r>
              <a:rPr kumimoji="0" lang="en-US" altLang="zh-CN" sz="280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</a:p>
        </p:txBody>
      </p:sp>
      <p:sp>
        <p:nvSpPr>
          <p:cNvPr id="57" name="Rectangle 26"/>
          <p:cNvSpPr>
            <a:spLocks noChangeArrowheads="1"/>
          </p:cNvSpPr>
          <p:nvPr/>
        </p:nvSpPr>
        <p:spPr bwMode="auto">
          <a:xfrm>
            <a:off x="7135562" y="4871742"/>
            <a:ext cx="194310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H</a:t>
            </a:r>
            <a:r>
              <a:rPr kumimoji="0" lang="en-US" altLang="zh-CN" sz="280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SO</a:t>
            </a:r>
            <a:r>
              <a:rPr kumimoji="0" lang="en-US" altLang="zh-CN" sz="280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64" name="AutoShape 32"/>
          <p:cNvSpPr>
            <a:spLocks noChangeArrowheads="1"/>
          </p:cNvSpPr>
          <p:nvPr/>
        </p:nvSpPr>
        <p:spPr bwMode="auto">
          <a:xfrm rot="5400000">
            <a:off x="8821713" y="2108477"/>
            <a:ext cx="413544" cy="1406525"/>
          </a:xfrm>
          <a:prstGeom prst="upArrow">
            <a:avLst>
              <a:gd name="adj1" fmla="val 50000"/>
              <a:gd name="adj2" fmla="val 114575"/>
            </a:avLst>
          </a:prstGeom>
          <a:solidFill>
            <a:srgbClr val="5F5F5F">
              <a:alpha val="76000"/>
            </a:srgbClr>
          </a:solidFill>
          <a:ln>
            <a:noFill/>
          </a:ln>
        </p:spPr>
        <p:txBody>
          <a:bodyPr vert="eaVert"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66" name="AutoShape 32"/>
          <p:cNvSpPr>
            <a:spLocks noChangeArrowheads="1"/>
          </p:cNvSpPr>
          <p:nvPr/>
        </p:nvSpPr>
        <p:spPr bwMode="auto">
          <a:xfrm rot="5400000">
            <a:off x="8899601" y="4494384"/>
            <a:ext cx="413544" cy="1406525"/>
          </a:xfrm>
          <a:prstGeom prst="upArrow">
            <a:avLst>
              <a:gd name="adj1" fmla="val 50000"/>
              <a:gd name="adj2" fmla="val 114575"/>
            </a:avLst>
          </a:prstGeom>
          <a:solidFill>
            <a:srgbClr val="5F5F5F">
              <a:alpha val="76000"/>
            </a:srgbClr>
          </a:solidFill>
          <a:ln>
            <a:noFill/>
          </a:ln>
        </p:spPr>
        <p:txBody>
          <a:bodyPr vert="eaVert"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9789531" y="4892390"/>
            <a:ext cx="12282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H</a:t>
            </a:r>
            <a:r>
              <a:rPr kumimoji="0" lang="en-US" altLang="zh-CN" sz="280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SO</a:t>
            </a:r>
            <a:r>
              <a:rPr kumimoji="0" lang="en-US" altLang="zh-CN" sz="2800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4</a:t>
            </a:r>
          </a:p>
        </p:txBody>
      </p:sp>
      <p:sp>
        <p:nvSpPr>
          <p:cNvPr id="70" name="AutoShape 32"/>
          <p:cNvSpPr>
            <a:spLocks noChangeArrowheads="1"/>
          </p:cNvSpPr>
          <p:nvPr/>
        </p:nvSpPr>
        <p:spPr bwMode="auto">
          <a:xfrm rot="16200000">
            <a:off x="4023251" y="2136248"/>
            <a:ext cx="413544" cy="1406525"/>
          </a:xfrm>
          <a:prstGeom prst="upArrow">
            <a:avLst>
              <a:gd name="adj1" fmla="val 50000"/>
              <a:gd name="adj2" fmla="val 114575"/>
            </a:avLst>
          </a:prstGeom>
          <a:solidFill>
            <a:srgbClr val="5F5F5F">
              <a:alpha val="76000"/>
            </a:srgbClr>
          </a:solidFill>
          <a:ln>
            <a:noFill/>
          </a:ln>
        </p:spPr>
        <p:txBody>
          <a:bodyPr vert="eaVert"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095042" y="4716338"/>
            <a:ext cx="3599062" cy="1066154"/>
            <a:chOff x="1567663" y="4890405"/>
            <a:chExt cx="3599062" cy="1066154"/>
          </a:xfrm>
        </p:grpSpPr>
        <p:sp>
          <p:nvSpPr>
            <p:cNvPr id="71" name="Text Box 15"/>
            <p:cNvSpPr txBox="1">
              <a:spLocks noChangeArrowheads="1"/>
            </p:cNvSpPr>
            <p:nvPr/>
          </p:nvSpPr>
          <p:spPr bwMode="auto">
            <a:xfrm>
              <a:off x="1589795" y="4890405"/>
              <a:ext cx="326563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石膏</a:t>
              </a:r>
              <a:r>
                <a:rPr kumimoji="0" lang="en-US" altLang="zh-CN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(CaSO</a:t>
              </a:r>
              <a:r>
                <a:rPr kumimoji="0" lang="en-US" altLang="zh-CN" sz="280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4</a:t>
              </a:r>
              <a:r>
                <a:rPr kumimoji="0" lang="en-US" altLang="zh-CN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·2H</a:t>
              </a:r>
              <a:r>
                <a:rPr kumimoji="0" lang="en-US" altLang="zh-CN" sz="280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O)</a:t>
              </a:r>
            </a:p>
          </p:txBody>
        </p:sp>
        <p:sp>
          <p:nvSpPr>
            <p:cNvPr id="73" name="Text Box 15"/>
            <p:cNvSpPr txBox="1">
              <a:spLocks noChangeArrowheads="1"/>
            </p:cNvSpPr>
            <p:nvPr/>
          </p:nvSpPr>
          <p:spPr bwMode="auto">
            <a:xfrm>
              <a:off x="1567663" y="5433339"/>
              <a:ext cx="359906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芒硝</a:t>
              </a:r>
              <a:r>
                <a:rPr kumimoji="0" lang="en-US" altLang="zh-CN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(Na</a:t>
              </a:r>
              <a:r>
                <a:rPr kumimoji="0" lang="en-US" altLang="zh-CN" sz="280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SO</a:t>
              </a:r>
              <a:r>
                <a:rPr kumimoji="0" lang="en-US" altLang="zh-CN" sz="280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4</a:t>
              </a:r>
              <a:r>
                <a:rPr kumimoji="0" lang="en-US" altLang="zh-CN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·10H</a:t>
              </a:r>
              <a:r>
                <a:rPr kumimoji="0" lang="en-US" altLang="zh-CN" sz="280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O)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304592" y="2084370"/>
            <a:ext cx="2802370" cy="1067823"/>
            <a:chOff x="1567663" y="2563237"/>
            <a:chExt cx="2802370" cy="1067823"/>
          </a:xfrm>
        </p:grpSpPr>
        <p:sp>
          <p:nvSpPr>
            <p:cNvPr id="72" name="Text Box 15"/>
            <p:cNvSpPr txBox="1">
              <a:spLocks noChangeArrowheads="1"/>
            </p:cNvSpPr>
            <p:nvPr/>
          </p:nvSpPr>
          <p:spPr bwMode="auto">
            <a:xfrm>
              <a:off x="1567663" y="2563237"/>
              <a:ext cx="280237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黄铜矿</a:t>
              </a:r>
              <a:r>
                <a:rPr kumimoji="0" lang="en-US" altLang="zh-CN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(CuFeS</a:t>
              </a:r>
              <a:r>
                <a:rPr kumimoji="0" lang="en-US" altLang="zh-CN" sz="280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)</a:t>
              </a:r>
            </a:p>
          </p:txBody>
        </p:sp>
        <p:sp>
          <p:nvSpPr>
            <p:cNvPr id="74" name="Text Box 15"/>
            <p:cNvSpPr txBox="1">
              <a:spLocks noChangeArrowheads="1"/>
            </p:cNvSpPr>
            <p:nvPr/>
          </p:nvSpPr>
          <p:spPr bwMode="auto">
            <a:xfrm>
              <a:off x="1567663" y="3107840"/>
              <a:ext cx="232307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黄铁矿</a:t>
              </a:r>
              <a:r>
                <a:rPr kumimoji="0" lang="en-US" altLang="zh-CN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(FeS</a:t>
              </a:r>
              <a:r>
                <a:rPr kumimoji="0" lang="en-US" altLang="zh-CN" sz="2800" i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8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)</a:t>
              </a:r>
            </a:p>
          </p:txBody>
        </p:sp>
      </p:grpSp>
      <p:sp>
        <p:nvSpPr>
          <p:cNvPr id="75" name="Text Box 27"/>
          <p:cNvSpPr txBox="1">
            <a:spLocks noChangeArrowheads="1"/>
          </p:cNvSpPr>
          <p:nvPr/>
        </p:nvSpPr>
        <p:spPr bwMode="auto">
          <a:xfrm>
            <a:off x="5155706" y="2477575"/>
            <a:ext cx="4924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</a:p>
        </p:txBody>
      </p:sp>
      <p:sp>
        <p:nvSpPr>
          <p:cNvPr id="76" name="AutoShape 32"/>
          <p:cNvSpPr>
            <a:spLocks noChangeArrowheads="1"/>
          </p:cNvSpPr>
          <p:nvPr/>
        </p:nvSpPr>
        <p:spPr bwMode="auto">
          <a:xfrm rot="10800000">
            <a:off x="2721253" y="3269561"/>
            <a:ext cx="413544" cy="1406525"/>
          </a:xfrm>
          <a:prstGeom prst="upArrow">
            <a:avLst>
              <a:gd name="adj1" fmla="val 50000"/>
              <a:gd name="adj2" fmla="val 114575"/>
            </a:avLst>
          </a:prstGeom>
          <a:solidFill>
            <a:srgbClr val="5F5F5F">
              <a:alpha val="76000"/>
            </a:srgbClr>
          </a:solidFill>
          <a:ln>
            <a:noFill/>
          </a:ln>
        </p:spPr>
        <p:txBody>
          <a:bodyPr vert="eaVert"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35" name="AutoShape 32"/>
          <p:cNvSpPr>
            <a:spLocks noChangeArrowheads="1"/>
          </p:cNvSpPr>
          <p:nvPr/>
        </p:nvSpPr>
        <p:spPr bwMode="auto">
          <a:xfrm rot="5400000">
            <a:off x="6370790" y="2078111"/>
            <a:ext cx="413544" cy="1406525"/>
          </a:xfrm>
          <a:prstGeom prst="upArrow">
            <a:avLst>
              <a:gd name="adj1" fmla="val 50000"/>
              <a:gd name="adj2" fmla="val 114575"/>
            </a:avLst>
          </a:prstGeom>
          <a:solidFill>
            <a:srgbClr val="5F5F5F">
              <a:alpha val="76000"/>
            </a:srgbClr>
          </a:solidFill>
          <a:ln>
            <a:noFill/>
          </a:ln>
        </p:spPr>
        <p:txBody>
          <a:bodyPr vert="eaVert"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36" name="AutoShape 32"/>
          <p:cNvSpPr>
            <a:spLocks noChangeArrowheads="1"/>
          </p:cNvSpPr>
          <p:nvPr/>
        </p:nvSpPr>
        <p:spPr bwMode="auto">
          <a:xfrm rot="10800000">
            <a:off x="5120048" y="3102435"/>
            <a:ext cx="413544" cy="1789955"/>
          </a:xfrm>
          <a:prstGeom prst="upArrow">
            <a:avLst>
              <a:gd name="adj1" fmla="val 50000"/>
              <a:gd name="adj2" fmla="val 114575"/>
            </a:avLst>
          </a:prstGeom>
          <a:solidFill>
            <a:srgbClr val="5F5F5F">
              <a:alpha val="76000"/>
            </a:srgbClr>
          </a:solidFill>
          <a:ln>
            <a:noFill/>
          </a:ln>
        </p:spPr>
        <p:txBody>
          <a:bodyPr vert="eaVert"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37" name="AutoShape 32"/>
          <p:cNvSpPr>
            <a:spLocks noChangeArrowheads="1"/>
          </p:cNvSpPr>
          <p:nvPr/>
        </p:nvSpPr>
        <p:spPr bwMode="auto">
          <a:xfrm rot="10800000">
            <a:off x="7565509" y="3126438"/>
            <a:ext cx="413544" cy="1789955"/>
          </a:xfrm>
          <a:prstGeom prst="upArrow">
            <a:avLst>
              <a:gd name="adj1" fmla="val 50000"/>
              <a:gd name="adj2" fmla="val 114575"/>
            </a:avLst>
          </a:prstGeom>
          <a:solidFill>
            <a:srgbClr val="5F5F5F">
              <a:alpha val="76000"/>
            </a:srgbClr>
          </a:solidFill>
          <a:ln>
            <a:noFill/>
          </a:ln>
        </p:spPr>
        <p:txBody>
          <a:bodyPr vert="eaVert"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38" name="AutoShape 32"/>
          <p:cNvSpPr>
            <a:spLocks noChangeArrowheads="1"/>
          </p:cNvSpPr>
          <p:nvPr/>
        </p:nvSpPr>
        <p:spPr bwMode="auto">
          <a:xfrm rot="10800000">
            <a:off x="10178270" y="3146471"/>
            <a:ext cx="413544" cy="1789955"/>
          </a:xfrm>
          <a:prstGeom prst="upArrow">
            <a:avLst>
              <a:gd name="adj1" fmla="val 50000"/>
              <a:gd name="adj2" fmla="val 114575"/>
            </a:avLst>
          </a:prstGeom>
          <a:solidFill>
            <a:srgbClr val="5F5F5F">
              <a:alpha val="76000"/>
            </a:srgbClr>
          </a:solidFill>
          <a:ln>
            <a:noFill/>
          </a:ln>
        </p:spPr>
        <p:txBody>
          <a:bodyPr vert="eaVert"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70837" y="1075509"/>
            <a:ext cx="4073551" cy="531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1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、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自然界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中硫的存在和转化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53713C6-7A60-41A0-80A8-745281EE4A06}"/>
              </a:ext>
            </a:extLst>
          </p:cNvPr>
          <p:cNvSpPr/>
          <p:nvPr/>
        </p:nvSpPr>
        <p:spPr>
          <a:xfrm>
            <a:off x="466887" y="326963"/>
            <a:ext cx="49776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二、不同价态含硫物质的转化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7" grpId="0"/>
      <p:bldP spid="64" grpId="0" bldLvl="0" animBg="1"/>
      <p:bldP spid="66" grpId="0" bldLvl="0" animBg="1"/>
      <p:bldP spid="67" grpId="0"/>
      <p:bldP spid="70" grpId="0" bldLvl="0" animBg="1"/>
      <p:bldP spid="75" grpId="0"/>
      <p:bldP spid="76" grpId="0" bldLvl="0" animBg="1"/>
      <p:bldP spid="35" grpId="0" bldLvl="0" animBg="1"/>
      <p:bldP spid="36" grpId="0" bldLvl="0" animBg="1"/>
      <p:bldP spid="37" grpId="0" bldLvl="0" animBg="1"/>
      <p:bldP spid="38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940179" y="945427"/>
            <a:ext cx="2079415" cy="531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化学实验设计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30266" y="1578301"/>
            <a:ext cx="10833686" cy="1850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    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化学实验设计是指实验者在实施化学实验之前，根据一定的实验目的，运用化学知识与技能，按照一定的实验方法，对实验的原理、试剂、仪器与装置、步骤和方法等所进行的规划。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530266" y="3731612"/>
            <a:ext cx="10833686" cy="1850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    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运用化学实验设计时，应遵循科学性、可行性、安全性和绿色化原则。化学实验设计一般以实验设计方案的形式呈现，通常包括实验课题、实验目的、实验原理、实验仪器与试剂、实验步骤及注意事项、实验数据及处理、实验结论与讨论等。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202D9F9-2B8E-4669-912D-95765821EE39}"/>
              </a:ext>
            </a:extLst>
          </p:cNvPr>
          <p:cNvSpPr/>
          <p:nvPr/>
        </p:nvSpPr>
        <p:spPr>
          <a:xfrm>
            <a:off x="466887" y="326963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方法引导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731825" y="1106937"/>
            <a:ext cx="4996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2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、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实验室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不同价态含硫物质的转化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2879088" y="2190185"/>
            <a:ext cx="4527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EC393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S</a:t>
            </a: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925602" y="2190185"/>
            <a:ext cx="4527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EC393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S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7175317" y="2190185"/>
            <a:ext cx="4527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EC393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S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9279788" y="2157353"/>
            <a:ext cx="4527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EC393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S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2820581" y="1856356"/>
            <a:ext cx="616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EC393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-2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4860134" y="1861212"/>
            <a:ext cx="616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EC393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 0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7004588" y="1861212"/>
            <a:ext cx="7310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EC393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 +4</a:t>
            </a: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9140677" y="1829930"/>
            <a:ext cx="7310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EC393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 +6</a:t>
            </a: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3331884" y="2318021"/>
            <a:ext cx="159371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>
            <a:stCxn id="23" idx="1"/>
            <a:endCxn id="22" idx="3"/>
          </p:cNvCxnSpPr>
          <p:nvPr/>
        </p:nvCxnSpPr>
        <p:spPr>
          <a:xfrm flipH="1">
            <a:off x="3331752" y="2501623"/>
            <a:ext cx="159385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>
            <a:off x="5476338" y="2318021"/>
            <a:ext cx="159371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H="1">
            <a:off x="5476338" y="2449741"/>
            <a:ext cx="159371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>
            <a:off x="7628113" y="2321278"/>
            <a:ext cx="159371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 flipH="1">
            <a:off x="7628113" y="2452998"/>
            <a:ext cx="159371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516485" y="3067440"/>
            <a:ext cx="10908359" cy="1140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(1)</a:t>
            </a: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尽可能多地列举每种价态的硫元素所对应的物质，并根据硫元素化合价的变化，分析各种物质在反应中表现的是氧化性还是还原性。</a:t>
            </a:r>
            <a:endParaRPr kumimoji="0" lang="en-US" altLang="zh-CN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16484" y="4465100"/>
            <a:ext cx="10908361" cy="586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(2)</a:t>
            </a: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从上述转化关系中设计实验实现其转化。</a:t>
            </a:r>
            <a:endParaRPr kumimoji="0" lang="en-US" altLang="zh-CN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516483" y="5308762"/>
            <a:ext cx="10908361" cy="586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(3)</a:t>
            </a: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综合考虑实验安全和环境保护，选择一种实验方案进行实验。</a:t>
            </a:r>
            <a:endParaRPr kumimoji="0" lang="en-US" altLang="zh-CN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592F1D0-3C28-426E-A5EC-A10021697BDB}"/>
              </a:ext>
            </a:extLst>
          </p:cNvPr>
          <p:cNvSpPr/>
          <p:nvPr/>
        </p:nvSpPr>
        <p:spPr>
          <a:xfrm>
            <a:off x="466887" y="326963"/>
            <a:ext cx="49776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二、不同价态含硫物质的转化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547939" y="957170"/>
            <a:ext cx="4996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2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、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实验室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不同价态含硫物质的转化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95956503"/>
              </p:ext>
            </p:extLst>
          </p:nvPr>
        </p:nvGraphicFramePr>
        <p:xfrm>
          <a:off x="519521" y="1685775"/>
          <a:ext cx="11382193" cy="456733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14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2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7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9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69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247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sym typeface="Arial" panose="020B0604020202020204" pitchFamily="34" charset="0"/>
                        </a:rPr>
                        <a:t>实验序号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sym typeface="Arial" panose="020B0604020202020204" pitchFamily="34" charset="0"/>
                        </a:rPr>
                        <a:t>价态变化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 dirty="0">
                          <a:latin typeface="Arial" panose="020B0604020202020204" pitchFamily="34" charset="0"/>
                          <a:ea typeface="思源黑体 CN Regular" panose="020B0500000000000000" pitchFamily="34" charset="-122"/>
                          <a:sym typeface="Arial" panose="020B0604020202020204" pitchFamily="34" charset="0"/>
                        </a:rPr>
                        <a:t>转化前的物质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sym typeface="Arial" panose="020B0604020202020204" pitchFamily="34" charset="0"/>
                        </a:rPr>
                        <a:t>选择试剂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sym typeface="Arial" panose="020B0604020202020204" pitchFamily="34" charset="0"/>
                        </a:rPr>
                        <a:t>转化后的物质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sym typeface="Arial" panose="020B0604020202020204" pitchFamily="34" charset="0"/>
                        </a:rPr>
                        <a:t>预期现象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47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-2 → 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H</a:t>
                      </a:r>
                      <a:r>
                        <a:rPr lang="en-US" altLang="zh-CN" sz="1800" b="1" baseline="-250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2</a:t>
                      </a: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 dirty="0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47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0 → +4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47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+4 → +6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H</a:t>
                      </a:r>
                      <a:r>
                        <a:rPr lang="en-US" altLang="zh-CN" sz="1800" b="1" baseline="-250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2</a:t>
                      </a: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SO</a:t>
                      </a:r>
                      <a:r>
                        <a:rPr lang="en-US" altLang="zh-CN" sz="1800" b="1" baseline="-250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47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+6 → +4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H</a:t>
                      </a:r>
                      <a:r>
                        <a:rPr lang="en-US" altLang="zh-CN" sz="1800" b="1" baseline="-25000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2</a:t>
                      </a:r>
                      <a:r>
                        <a:rPr lang="en-US" altLang="zh-CN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SO</a:t>
                      </a:r>
                      <a:r>
                        <a:rPr lang="en-US" altLang="zh-CN" sz="1800" b="1" baseline="-25000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47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+4 → </a:t>
                      </a:r>
                      <a:r>
                        <a:rPr lang="en-US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SO</a:t>
                      </a:r>
                      <a:r>
                        <a:rPr lang="en-US" altLang="zh-CN" sz="1800" b="1" baseline="-25000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47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0 → -2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1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 dirty="0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800" b="1" dirty="0"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3930561" y="2331720"/>
            <a:ext cx="9715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H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O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238048" y="2360748"/>
            <a:ext cx="6667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252845" y="240429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生成淡黄色固体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930561" y="3014943"/>
            <a:ext cx="9715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空气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161848" y="3045482"/>
            <a:ext cx="8191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SO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362428" y="3191029"/>
            <a:ext cx="541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硫燃烧，发出淡蓝色火焰，产生有刺激气味的气体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930561" y="3698166"/>
            <a:ext cx="9715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H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O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101682" y="3730216"/>
            <a:ext cx="12820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H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SO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4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252845" y="3652520"/>
            <a:ext cx="5756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反应前后用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pH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试纸测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pH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，值变小；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反应后滴入稀盐酸，再滴入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BaCl2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，产生白色沉淀。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023271" y="4381389"/>
            <a:ext cx="8642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Cu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161848" y="4414950"/>
            <a:ext cx="8191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SO</a:t>
            </a:r>
            <a:r>
              <a:rPr kumimoji="0" lang="en-US" altLang="zh-CN" sz="20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362428" y="4429674"/>
            <a:ext cx="5465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产生有刺激气味的气体，该气体能使品红褪色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943261" y="5064612"/>
            <a:ext cx="9715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H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085648" y="5099684"/>
            <a:ext cx="9715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383747" y="5064612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生成淡黄色固体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4050576" y="5747834"/>
            <a:ext cx="8642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Fe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238048" y="5784420"/>
            <a:ext cx="6667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FeS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383747" y="5730287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生成黑色固体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376B2D3-1426-46C7-BA8A-F64D20EE9673}"/>
              </a:ext>
            </a:extLst>
          </p:cNvPr>
          <p:cNvSpPr/>
          <p:nvPr/>
        </p:nvSpPr>
        <p:spPr>
          <a:xfrm>
            <a:off x="466887" y="326963"/>
            <a:ext cx="49776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二、不同价态含硫物质的转化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1E644274-4820-4D3B-9BA5-8D32E6CAF1F7}"/>
              </a:ext>
            </a:extLst>
          </p:cNvPr>
          <p:cNvGrpSpPr/>
          <p:nvPr/>
        </p:nvGrpSpPr>
        <p:grpSpPr>
          <a:xfrm>
            <a:off x="1873199" y="1988457"/>
            <a:ext cx="8000590" cy="4342221"/>
            <a:chOff x="1757085" y="1283368"/>
            <a:chExt cx="9568600" cy="5193239"/>
          </a:xfrm>
        </p:grpSpPr>
        <p:grpSp>
          <p:nvGrpSpPr>
            <p:cNvPr id="4" name="组合 3"/>
            <p:cNvGrpSpPr/>
            <p:nvPr/>
          </p:nvGrpSpPr>
          <p:grpSpPr>
            <a:xfrm>
              <a:off x="1757085" y="1283368"/>
              <a:ext cx="9568600" cy="5193239"/>
              <a:chOff x="1757085" y="1283368"/>
              <a:chExt cx="9568600" cy="5193239"/>
            </a:xfrm>
          </p:grpSpPr>
          <p:cxnSp>
            <p:nvCxnSpPr>
              <p:cNvPr id="5" name="直接箭头连接符 4"/>
              <p:cNvCxnSpPr/>
              <p:nvPr/>
            </p:nvCxnSpPr>
            <p:spPr>
              <a:xfrm>
                <a:off x="2213811" y="5994400"/>
                <a:ext cx="8476343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箭头连接符 6"/>
              <p:cNvCxnSpPr/>
              <p:nvPr/>
            </p:nvCxnSpPr>
            <p:spPr>
              <a:xfrm flipV="1">
                <a:off x="2213811" y="1283368"/>
                <a:ext cx="0" cy="471103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2213811" y="1938329"/>
                <a:ext cx="203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>
                <a:off x="2213811" y="4488806"/>
                <a:ext cx="203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2213811" y="3638647"/>
                <a:ext cx="203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>
                <a:off x="2213811" y="5338964"/>
                <a:ext cx="203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/>
              <p:cNvCxnSpPr/>
              <p:nvPr/>
            </p:nvCxnSpPr>
            <p:spPr>
              <a:xfrm>
                <a:off x="2213811" y="2788488"/>
                <a:ext cx="2032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3176337" y="5876758"/>
                <a:ext cx="0" cy="12298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4591426" y="5876758"/>
                <a:ext cx="0" cy="12298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/>
              <p:cNvCxnSpPr/>
              <p:nvPr/>
            </p:nvCxnSpPr>
            <p:spPr>
              <a:xfrm>
                <a:off x="6006515" y="5876758"/>
                <a:ext cx="0" cy="12298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7421604" y="5876758"/>
                <a:ext cx="0" cy="12298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/>
              <p:cNvCxnSpPr/>
              <p:nvPr/>
            </p:nvCxnSpPr>
            <p:spPr>
              <a:xfrm>
                <a:off x="8836694" y="5876758"/>
                <a:ext cx="0" cy="12298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文本框 18"/>
              <p:cNvSpPr txBox="1"/>
              <p:nvPr/>
            </p:nvSpPr>
            <p:spPr>
              <a:xfrm>
                <a:off x="4242612" y="6071701"/>
                <a:ext cx="711654" cy="40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单质</a:t>
                </a:r>
              </a:p>
            </p:txBody>
          </p:sp>
          <p:sp>
            <p:nvSpPr>
              <p:cNvPr id="65" name="文本框 64"/>
              <p:cNvSpPr txBox="1"/>
              <p:nvPr/>
            </p:nvSpPr>
            <p:spPr>
              <a:xfrm>
                <a:off x="2699283" y="6071701"/>
                <a:ext cx="957051" cy="40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氢化物</a:t>
                </a:r>
              </a:p>
            </p:txBody>
          </p:sp>
          <p:sp>
            <p:nvSpPr>
              <p:cNvPr id="66" name="文本框 65"/>
              <p:cNvSpPr txBox="1"/>
              <p:nvPr/>
            </p:nvSpPr>
            <p:spPr>
              <a:xfrm>
                <a:off x="5516073" y="6071701"/>
                <a:ext cx="957051" cy="40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氧化物</a:t>
                </a:r>
              </a:p>
            </p:txBody>
          </p:sp>
          <p:sp>
            <p:nvSpPr>
              <p:cNvPr id="67" name="文本框 66"/>
              <p:cNvSpPr txBox="1"/>
              <p:nvPr/>
            </p:nvSpPr>
            <p:spPr>
              <a:xfrm>
                <a:off x="7201031" y="6071701"/>
                <a:ext cx="466255" cy="40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酸</a:t>
                </a:r>
              </a:p>
            </p:txBody>
          </p:sp>
          <p:sp>
            <p:nvSpPr>
              <p:cNvPr id="68" name="文本框 67"/>
              <p:cNvSpPr txBox="1"/>
              <p:nvPr/>
            </p:nvSpPr>
            <p:spPr>
              <a:xfrm>
                <a:off x="8616120" y="6071701"/>
                <a:ext cx="466255" cy="40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盐</a:t>
                </a:r>
              </a:p>
            </p:txBody>
          </p:sp>
          <p:sp>
            <p:nvSpPr>
              <p:cNvPr id="69" name="文本框 68"/>
              <p:cNvSpPr txBox="1"/>
              <p:nvPr/>
            </p:nvSpPr>
            <p:spPr>
              <a:xfrm>
                <a:off x="10031211" y="5999747"/>
                <a:ext cx="1294474" cy="368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物质的类别</a:t>
                </a:r>
              </a:p>
            </p:txBody>
          </p:sp>
          <p:sp>
            <p:nvSpPr>
              <p:cNvPr id="70" name="文本框 69"/>
              <p:cNvSpPr txBox="1"/>
              <p:nvPr/>
            </p:nvSpPr>
            <p:spPr>
              <a:xfrm>
                <a:off x="1757085" y="5154298"/>
                <a:ext cx="410659" cy="368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-2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71" name="文本框 70"/>
              <p:cNvSpPr txBox="1"/>
              <p:nvPr/>
            </p:nvSpPr>
            <p:spPr>
              <a:xfrm>
                <a:off x="1832425" y="4304140"/>
                <a:ext cx="339722" cy="368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0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72" name="文本框 71"/>
              <p:cNvSpPr txBox="1"/>
              <p:nvPr/>
            </p:nvSpPr>
            <p:spPr>
              <a:xfrm>
                <a:off x="1757085" y="2636533"/>
                <a:ext cx="464339" cy="368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+4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73" name="文本框 72"/>
              <p:cNvSpPr txBox="1"/>
              <p:nvPr/>
            </p:nvSpPr>
            <p:spPr>
              <a:xfrm>
                <a:off x="1757085" y="1763723"/>
                <a:ext cx="464339" cy="368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+6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4193608" y="4263239"/>
              <a:ext cx="624100" cy="640666"/>
              <a:chOff x="3749500" y="4364441"/>
              <a:chExt cx="624100" cy="640666"/>
            </a:xfrm>
          </p:grpSpPr>
          <p:sp>
            <p:nvSpPr>
              <p:cNvPr id="127" name="Freeform 5"/>
              <p:cNvSpPr>
                <a:spLocks noEditPoints="1"/>
              </p:cNvSpPr>
              <p:nvPr/>
            </p:nvSpPr>
            <p:spPr bwMode="auto">
              <a:xfrm>
                <a:off x="3749500" y="4369083"/>
                <a:ext cx="624100" cy="636024"/>
              </a:xfrm>
              <a:custGeom>
                <a:avLst/>
                <a:gdLst>
                  <a:gd name="T0" fmla="*/ 468 w 936"/>
                  <a:gd name="T1" fmla="*/ 0 h 936"/>
                  <a:gd name="T2" fmla="*/ 936 w 936"/>
                  <a:gd name="T3" fmla="*/ 468 h 936"/>
                  <a:gd name="T4" fmla="*/ 468 w 936"/>
                  <a:gd name="T5" fmla="*/ 936 h 936"/>
                  <a:gd name="T6" fmla="*/ 0 w 936"/>
                  <a:gd name="T7" fmla="*/ 468 h 936"/>
                  <a:gd name="T8" fmla="*/ 468 w 936"/>
                  <a:gd name="T9" fmla="*/ 0 h 936"/>
                  <a:gd name="T10" fmla="*/ 468 w 936"/>
                  <a:gd name="T11" fmla="*/ 39 h 936"/>
                  <a:gd name="T12" fmla="*/ 896 w 936"/>
                  <a:gd name="T13" fmla="*/ 468 h 936"/>
                  <a:gd name="T14" fmla="*/ 468 w 936"/>
                  <a:gd name="T15" fmla="*/ 896 h 936"/>
                  <a:gd name="T16" fmla="*/ 39 w 936"/>
                  <a:gd name="T17" fmla="*/ 468 h 936"/>
                  <a:gd name="T18" fmla="*/ 468 w 936"/>
                  <a:gd name="T19" fmla="*/ 39 h 936"/>
                  <a:gd name="T20" fmla="*/ 468 w 936"/>
                  <a:gd name="T21" fmla="*/ 79 h 936"/>
                  <a:gd name="T22" fmla="*/ 857 w 936"/>
                  <a:gd name="T23" fmla="*/ 468 h 936"/>
                  <a:gd name="T24" fmla="*/ 468 w 936"/>
                  <a:gd name="T25" fmla="*/ 857 h 936"/>
                  <a:gd name="T26" fmla="*/ 79 w 936"/>
                  <a:gd name="T27" fmla="*/ 468 h 936"/>
                  <a:gd name="T28" fmla="*/ 468 w 936"/>
                  <a:gd name="T29" fmla="*/ 79 h 9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6" h="936">
                    <a:moveTo>
                      <a:pt x="468" y="0"/>
                    </a:moveTo>
                    <a:cubicBezTo>
                      <a:pt x="726" y="0"/>
                      <a:pt x="936" y="209"/>
                      <a:pt x="936" y="468"/>
                    </a:cubicBezTo>
                    <a:cubicBezTo>
                      <a:pt x="936" y="726"/>
                      <a:pt x="726" y="936"/>
                      <a:pt x="468" y="936"/>
                    </a:cubicBezTo>
                    <a:cubicBezTo>
                      <a:pt x="209" y="936"/>
                      <a:pt x="0" y="726"/>
                      <a:pt x="0" y="468"/>
                    </a:cubicBezTo>
                    <a:cubicBezTo>
                      <a:pt x="0" y="209"/>
                      <a:pt x="209" y="0"/>
                      <a:pt x="468" y="0"/>
                    </a:cubicBezTo>
                    <a:close/>
                    <a:moveTo>
                      <a:pt x="468" y="39"/>
                    </a:moveTo>
                    <a:cubicBezTo>
                      <a:pt x="704" y="39"/>
                      <a:pt x="896" y="231"/>
                      <a:pt x="896" y="468"/>
                    </a:cubicBezTo>
                    <a:cubicBezTo>
                      <a:pt x="896" y="704"/>
                      <a:pt x="704" y="896"/>
                      <a:pt x="468" y="896"/>
                    </a:cubicBezTo>
                    <a:cubicBezTo>
                      <a:pt x="231" y="896"/>
                      <a:pt x="39" y="704"/>
                      <a:pt x="39" y="468"/>
                    </a:cubicBezTo>
                    <a:cubicBezTo>
                      <a:pt x="39" y="231"/>
                      <a:pt x="231" y="39"/>
                      <a:pt x="468" y="39"/>
                    </a:cubicBezTo>
                    <a:close/>
                    <a:moveTo>
                      <a:pt x="468" y="79"/>
                    </a:moveTo>
                    <a:cubicBezTo>
                      <a:pt x="683" y="79"/>
                      <a:pt x="857" y="253"/>
                      <a:pt x="857" y="468"/>
                    </a:cubicBezTo>
                    <a:cubicBezTo>
                      <a:pt x="857" y="683"/>
                      <a:pt x="683" y="857"/>
                      <a:pt x="468" y="857"/>
                    </a:cubicBezTo>
                    <a:cubicBezTo>
                      <a:pt x="253" y="857"/>
                      <a:pt x="79" y="683"/>
                      <a:pt x="79" y="468"/>
                    </a:cubicBezTo>
                    <a:cubicBezTo>
                      <a:pt x="79" y="253"/>
                      <a:pt x="253" y="79"/>
                      <a:pt x="468" y="79"/>
                    </a:cubicBez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25" name="Text Box 27"/>
              <p:cNvSpPr txBox="1">
                <a:spLocks noChangeArrowheads="1"/>
              </p:cNvSpPr>
              <p:nvPr/>
            </p:nvSpPr>
            <p:spPr bwMode="auto">
              <a:xfrm>
                <a:off x="3855405" y="4364441"/>
                <a:ext cx="466255" cy="552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S</a:t>
                </a:r>
              </a:p>
            </p:txBody>
          </p:sp>
        </p:grpSp>
        <p:grpSp>
          <p:nvGrpSpPr>
            <p:cNvPr id="128" name="组合 127"/>
            <p:cNvGrpSpPr/>
            <p:nvPr/>
          </p:nvGrpSpPr>
          <p:grpSpPr>
            <a:xfrm>
              <a:off x="5488365" y="2535002"/>
              <a:ext cx="798425" cy="812530"/>
              <a:chOff x="3748371" y="4192577"/>
              <a:chExt cx="798425" cy="812530"/>
            </a:xfrm>
          </p:grpSpPr>
          <p:sp>
            <p:nvSpPr>
              <p:cNvPr id="129" name="Freeform 5"/>
              <p:cNvSpPr>
                <a:spLocks noEditPoints="1"/>
              </p:cNvSpPr>
              <p:nvPr/>
            </p:nvSpPr>
            <p:spPr bwMode="auto">
              <a:xfrm>
                <a:off x="3749499" y="4192577"/>
                <a:ext cx="797297" cy="812530"/>
              </a:xfrm>
              <a:custGeom>
                <a:avLst/>
                <a:gdLst>
                  <a:gd name="T0" fmla="*/ 468 w 936"/>
                  <a:gd name="T1" fmla="*/ 0 h 936"/>
                  <a:gd name="T2" fmla="*/ 936 w 936"/>
                  <a:gd name="T3" fmla="*/ 468 h 936"/>
                  <a:gd name="T4" fmla="*/ 468 w 936"/>
                  <a:gd name="T5" fmla="*/ 936 h 936"/>
                  <a:gd name="T6" fmla="*/ 0 w 936"/>
                  <a:gd name="T7" fmla="*/ 468 h 936"/>
                  <a:gd name="T8" fmla="*/ 468 w 936"/>
                  <a:gd name="T9" fmla="*/ 0 h 936"/>
                  <a:gd name="T10" fmla="*/ 468 w 936"/>
                  <a:gd name="T11" fmla="*/ 39 h 936"/>
                  <a:gd name="T12" fmla="*/ 896 w 936"/>
                  <a:gd name="T13" fmla="*/ 468 h 936"/>
                  <a:gd name="T14" fmla="*/ 468 w 936"/>
                  <a:gd name="T15" fmla="*/ 896 h 936"/>
                  <a:gd name="T16" fmla="*/ 39 w 936"/>
                  <a:gd name="T17" fmla="*/ 468 h 936"/>
                  <a:gd name="T18" fmla="*/ 468 w 936"/>
                  <a:gd name="T19" fmla="*/ 39 h 936"/>
                  <a:gd name="T20" fmla="*/ 468 w 936"/>
                  <a:gd name="T21" fmla="*/ 79 h 936"/>
                  <a:gd name="T22" fmla="*/ 857 w 936"/>
                  <a:gd name="T23" fmla="*/ 468 h 936"/>
                  <a:gd name="T24" fmla="*/ 468 w 936"/>
                  <a:gd name="T25" fmla="*/ 857 h 936"/>
                  <a:gd name="T26" fmla="*/ 79 w 936"/>
                  <a:gd name="T27" fmla="*/ 468 h 936"/>
                  <a:gd name="T28" fmla="*/ 468 w 936"/>
                  <a:gd name="T29" fmla="*/ 79 h 9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6" h="936">
                    <a:moveTo>
                      <a:pt x="468" y="0"/>
                    </a:moveTo>
                    <a:cubicBezTo>
                      <a:pt x="726" y="0"/>
                      <a:pt x="936" y="209"/>
                      <a:pt x="936" y="468"/>
                    </a:cubicBezTo>
                    <a:cubicBezTo>
                      <a:pt x="936" y="726"/>
                      <a:pt x="726" y="936"/>
                      <a:pt x="468" y="936"/>
                    </a:cubicBezTo>
                    <a:cubicBezTo>
                      <a:pt x="209" y="936"/>
                      <a:pt x="0" y="726"/>
                      <a:pt x="0" y="468"/>
                    </a:cubicBezTo>
                    <a:cubicBezTo>
                      <a:pt x="0" y="209"/>
                      <a:pt x="209" y="0"/>
                      <a:pt x="468" y="0"/>
                    </a:cubicBezTo>
                    <a:close/>
                    <a:moveTo>
                      <a:pt x="468" y="39"/>
                    </a:moveTo>
                    <a:cubicBezTo>
                      <a:pt x="704" y="39"/>
                      <a:pt x="896" y="231"/>
                      <a:pt x="896" y="468"/>
                    </a:cubicBezTo>
                    <a:cubicBezTo>
                      <a:pt x="896" y="704"/>
                      <a:pt x="704" y="896"/>
                      <a:pt x="468" y="896"/>
                    </a:cubicBezTo>
                    <a:cubicBezTo>
                      <a:pt x="231" y="896"/>
                      <a:pt x="39" y="704"/>
                      <a:pt x="39" y="468"/>
                    </a:cubicBezTo>
                    <a:cubicBezTo>
                      <a:pt x="39" y="231"/>
                      <a:pt x="231" y="39"/>
                      <a:pt x="468" y="39"/>
                    </a:cubicBezTo>
                    <a:close/>
                    <a:moveTo>
                      <a:pt x="468" y="79"/>
                    </a:moveTo>
                    <a:cubicBezTo>
                      <a:pt x="683" y="79"/>
                      <a:pt x="857" y="253"/>
                      <a:pt x="857" y="468"/>
                    </a:cubicBezTo>
                    <a:cubicBezTo>
                      <a:pt x="857" y="683"/>
                      <a:pt x="683" y="857"/>
                      <a:pt x="468" y="857"/>
                    </a:cubicBezTo>
                    <a:cubicBezTo>
                      <a:pt x="253" y="857"/>
                      <a:pt x="79" y="683"/>
                      <a:pt x="79" y="468"/>
                    </a:cubicBezTo>
                    <a:cubicBezTo>
                      <a:pt x="79" y="253"/>
                      <a:pt x="253" y="79"/>
                      <a:pt x="468" y="79"/>
                    </a:cubicBez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0" name="Text Box 27"/>
              <p:cNvSpPr txBox="1">
                <a:spLocks noChangeArrowheads="1"/>
              </p:cNvSpPr>
              <p:nvPr/>
            </p:nvSpPr>
            <p:spPr bwMode="auto">
              <a:xfrm>
                <a:off x="3748371" y="4337232"/>
                <a:ext cx="776837" cy="4785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SO</a:t>
                </a:r>
                <a:r>
                  <a:rPr kumimoji="0" lang="en-US" altLang="zh-CN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2</a:t>
                </a:r>
              </a:p>
            </p:txBody>
          </p:sp>
        </p:grpSp>
        <p:grpSp>
          <p:nvGrpSpPr>
            <p:cNvPr id="131" name="组合 130"/>
            <p:cNvGrpSpPr/>
            <p:nvPr/>
          </p:nvGrpSpPr>
          <p:grpSpPr>
            <a:xfrm>
              <a:off x="5489493" y="1304319"/>
              <a:ext cx="809182" cy="812530"/>
              <a:chOff x="3749499" y="4192577"/>
              <a:chExt cx="809182" cy="812530"/>
            </a:xfrm>
          </p:grpSpPr>
          <p:sp>
            <p:nvSpPr>
              <p:cNvPr id="132" name="Freeform 5"/>
              <p:cNvSpPr>
                <a:spLocks noEditPoints="1"/>
              </p:cNvSpPr>
              <p:nvPr/>
            </p:nvSpPr>
            <p:spPr bwMode="auto">
              <a:xfrm>
                <a:off x="3749499" y="4192577"/>
                <a:ext cx="797297" cy="812530"/>
              </a:xfrm>
              <a:custGeom>
                <a:avLst/>
                <a:gdLst>
                  <a:gd name="T0" fmla="*/ 468 w 936"/>
                  <a:gd name="T1" fmla="*/ 0 h 936"/>
                  <a:gd name="T2" fmla="*/ 936 w 936"/>
                  <a:gd name="T3" fmla="*/ 468 h 936"/>
                  <a:gd name="T4" fmla="*/ 468 w 936"/>
                  <a:gd name="T5" fmla="*/ 936 h 936"/>
                  <a:gd name="T6" fmla="*/ 0 w 936"/>
                  <a:gd name="T7" fmla="*/ 468 h 936"/>
                  <a:gd name="T8" fmla="*/ 468 w 936"/>
                  <a:gd name="T9" fmla="*/ 0 h 936"/>
                  <a:gd name="T10" fmla="*/ 468 w 936"/>
                  <a:gd name="T11" fmla="*/ 39 h 936"/>
                  <a:gd name="T12" fmla="*/ 896 w 936"/>
                  <a:gd name="T13" fmla="*/ 468 h 936"/>
                  <a:gd name="T14" fmla="*/ 468 w 936"/>
                  <a:gd name="T15" fmla="*/ 896 h 936"/>
                  <a:gd name="T16" fmla="*/ 39 w 936"/>
                  <a:gd name="T17" fmla="*/ 468 h 936"/>
                  <a:gd name="T18" fmla="*/ 468 w 936"/>
                  <a:gd name="T19" fmla="*/ 39 h 936"/>
                  <a:gd name="T20" fmla="*/ 468 w 936"/>
                  <a:gd name="T21" fmla="*/ 79 h 936"/>
                  <a:gd name="T22" fmla="*/ 857 w 936"/>
                  <a:gd name="T23" fmla="*/ 468 h 936"/>
                  <a:gd name="T24" fmla="*/ 468 w 936"/>
                  <a:gd name="T25" fmla="*/ 857 h 936"/>
                  <a:gd name="T26" fmla="*/ 79 w 936"/>
                  <a:gd name="T27" fmla="*/ 468 h 936"/>
                  <a:gd name="T28" fmla="*/ 468 w 936"/>
                  <a:gd name="T29" fmla="*/ 79 h 9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6" h="936">
                    <a:moveTo>
                      <a:pt x="468" y="0"/>
                    </a:moveTo>
                    <a:cubicBezTo>
                      <a:pt x="726" y="0"/>
                      <a:pt x="936" y="209"/>
                      <a:pt x="936" y="468"/>
                    </a:cubicBezTo>
                    <a:cubicBezTo>
                      <a:pt x="936" y="726"/>
                      <a:pt x="726" y="936"/>
                      <a:pt x="468" y="936"/>
                    </a:cubicBezTo>
                    <a:cubicBezTo>
                      <a:pt x="209" y="936"/>
                      <a:pt x="0" y="726"/>
                      <a:pt x="0" y="468"/>
                    </a:cubicBezTo>
                    <a:cubicBezTo>
                      <a:pt x="0" y="209"/>
                      <a:pt x="209" y="0"/>
                      <a:pt x="468" y="0"/>
                    </a:cubicBezTo>
                    <a:close/>
                    <a:moveTo>
                      <a:pt x="468" y="39"/>
                    </a:moveTo>
                    <a:cubicBezTo>
                      <a:pt x="704" y="39"/>
                      <a:pt x="896" y="231"/>
                      <a:pt x="896" y="468"/>
                    </a:cubicBezTo>
                    <a:cubicBezTo>
                      <a:pt x="896" y="704"/>
                      <a:pt x="704" y="896"/>
                      <a:pt x="468" y="896"/>
                    </a:cubicBezTo>
                    <a:cubicBezTo>
                      <a:pt x="231" y="896"/>
                      <a:pt x="39" y="704"/>
                      <a:pt x="39" y="468"/>
                    </a:cubicBezTo>
                    <a:cubicBezTo>
                      <a:pt x="39" y="231"/>
                      <a:pt x="231" y="39"/>
                      <a:pt x="468" y="39"/>
                    </a:cubicBezTo>
                    <a:close/>
                    <a:moveTo>
                      <a:pt x="468" y="79"/>
                    </a:moveTo>
                    <a:cubicBezTo>
                      <a:pt x="683" y="79"/>
                      <a:pt x="857" y="253"/>
                      <a:pt x="857" y="468"/>
                    </a:cubicBezTo>
                    <a:cubicBezTo>
                      <a:pt x="857" y="683"/>
                      <a:pt x="683" y="857"/>
                      <a:pt x="468" y="857"/>
                    </a:cubicBezTo>
                    <a:cubicBezTo>
                      <a:pt x="253" y="857"/>
                      <a:pt x="79" y="683"/>
                      <a:pt x="79" y="468"/>
                    </a:cubicBezTo>
                    <a:cubicBezTo>
                      <a:pt x="79" y="253"/>
                      <a:pt x="253" y="79"/>
                      <a:pt x="468" y="79"/>
                    </a:cubicBezTo>
                    <a:close/>
                  </a:path>
                </a:pathLst>
              </a:custGeom>
              <a:solidFill>
                <a:srgbClr val="5F5F5F"/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33" name="Text Box 27"/>
              <p:cNvSpPr txBox="1">
                <a:spLocks noChangeArrowheads="1"/>
              </p:cNvSpPr>
              <p:nvPr/>
            </p:nvSpPr>
            <p:spPr bwMode="auto">
              <a:xfrm>
                <a:off x="3781843" y="4318054"/>
                <a:ext cx="776838" cy="4785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SO</a:t>
                </a:r>
                <a:r>
                  <a:rPr kumimoji="0" lang="en-US" altLang="zh-CN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3</a:t>
                </a: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2560479" y="5182220"/>
              <a:ext cx="991228" cy="495144"/>
              <a:chOff x="2564937" y="5105347"/>
              <a:chExt cx="991228" cy="603701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2564937" y="5105347"/>
                <a:ext cx="991228" cy="603701"/>
                <a:chOff x="5053959" y="4079408"/>
                <a:chExt cx="2592430" cy="650170"/>
              </a:xfrm>
            </p:grpSpPr>
            <p:sp>
              <p:nvSpPr>
                <p:cNvPr id="134" name="矩形 133"/>
                <p:cNvSpPr/>
                <p:nvPr/>
              </p:nvSpPr>
              <p:spPr>
                <a:xfrm>
                  <a:off x="5053959" y="4079408"/>
                  <a:ext cx="2592430" cy="650170"/>
                </a:xfrm>
                <a:prstGeom prst="rect">
                  <a:avLst/>
                </a:prstGeom>
                <a:solidFill>
                  <a:srgbClr val="5F5F5F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1" name="矩形 20"/>
                <p:cNvSpPr/>
                <p:nvPr/>
              </p:nvSpPr>
              <p:spPr>
                <a:xfrm>
                  <a:off x="5252947" y="4121314"/>
                  <a:ext cx="2131097" cy="547179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76" name="Text Box 19"/>
              <p:cNvSpPr txBox="1">
                <a:spLocks noChangeArrowheads="1"/>
              </p:cNvSpPr>
              <p:nvPr/>
            </p:nvSpPr>
            <p:spPr bwMode="auto">
              <a:xfrm>
                <a:off x="2748632" y="5121219"/>
                <a:ext cx="705903" cy="5385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H</a:t>
                </a:r>
                <a:r>
                  <a:rPr kumimoji="0" lang="en-US" altLang="zh-CN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2</a:t>
                </a:r>
                <a:r>
                  <a:rPr kumimoji="0" lang="en-US" altLang="zh-CN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S</a:t>
                </a:r>
              </a:p>
            </p:txBody>
          </p:sp>
        </p:grpSp>
        <p:cxnSp>
          <p:nvCxnSpPr>
            <p:cNvPr id="25" name="直接箭头连接符 24"/>
            <p:cNvCxnSpPr>
              <a:stCxn id="134" idx="3"/>
            </p:cNvCxnSpPr>
            <p:nvPr/>
          </p:nvCxnSpPr>
          <p:spPr>
            <a:xfrm flipV="1">
              <a:off x="3551707" y="4730660"/>
              <a:ext cx="689185" cy="699129"/>
            </a:xfrm>
            <a:prstGeom prst="straightConnector1">
              <a:avLst/>
            </a:prstGeom>
            <a:ln w="25400">
              <a:solidFill>
                <a:srgbClr val="EC393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接箭头连接符 154"/>
            <p:cNvCxnSpPr/>
            <p:nvPr/>
          </p:nvCxnSpPr>
          <p:spPr>
            <a:xfrm flipV="1">
              <a:off x="4711804" y="3172744"/>
              <a:ext cx="866661" cy="1161097"/>
            </a:xfrm>
            <a:prstGeom prst="straightConnector1">
              <a:avLst/>
            </a:prstGeom>
            <a:ln w="25400">
              <a:solidFill>
                <a:srgbClr val="EC393E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组合 11"/>
            <p:cNvGrpSpPr/>
            <p:nvPr/>
          </p:nvGrpSpPr>
          <p:grpSpPr>
            <a:xfrm>
              <a:off x="6290262" y="1344357"/>
              <a:ext cx="3598257" cy="644210"/>
              <a:chOff x="6281026" y="1593738"/>
              <a:chExt cx="3598257" cy="644210"/>
            </a:xfrm>
          </p:grpSpPr>
          <p:grpSp>
            <p:nvGrpSpPr>
              <p:cNvPr id="135" name="组合 134"/>
              <p:cNvGrpSpPr/>
              <p:nvPr/>
            </p:nvGrpSpPr>
            <p:grpSpPr>
              <a:xfrm>
                <a:off x="6663233" y="1593739"/>
                <a:ext cx="1400368" cy="644209"/>
                <a:chOff x="2564937" y="5101919"/>
                <a:chExt cx="991228" cy="644209"/>
              </a:xfrm>
            </p:grpSpPr>
            <p:sp>
              <p:nvSpPr>
                <p:cNvPr id="138" name="矩形 137"/>
                <p:cNvSpPr/>
                <p:nvPr/>
              </p:nvSpPr>
              <p:spPr>
                <a:xfrm>
                  <a:off x="2564937" y="5101919"/>
                  <a:ext cx="991228" cy="644209"/>
                </a:xfrm>
                <a:prstGeom prst="rect">
                  <a:avLst/>
                </a:prstGeom>
                <a:solidFill>
                  <a:srgbClr val="5F5F5F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3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728411" y="5192100"/>
                  <a:ext cx="723573" cy="4417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H</a:t>
                  </a:r>
                  <a:r>
                    <a:rPr kumimoji="0" lang="en-US" altLang="zh-CN" b="0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2</a:t>
                  </a:r>
                  <a:r>
                    <a:rPr kumimoji="0" lang="en-US" altLang="zh-CN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SO</a:t>
                  </a:r>
                  <a:r>
                    <a:rPr kumimoji="0" lang="en-US" altLang="zh-CN" b="0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4</a:t>
                  </a:r>
                </a:p>
              </p:txBody>
            </p:sp>
          </p:grpSp>
          <p:grpSp>
            <p:nvGrpSpPr>
              <p:cNvPr id="145" name="组合 144"/>
              <p:cNvGrpSpPr/>
              <p:nvPr/>
            </p:nvGrpSpPr>
            <p:grpSpPr>
              <a:xfrm>
                <a:off x="8543477" y="1593738"/>
                <a:ext cx="1335806" cy="644209"/>
                <a:chOff x="2552825" y="5101918"/>
                <a:chExt cx="991228" cy="644209"/>
              </a:xfrm>
            </p:grpSpPr>
            <p:sp>
              <p:nvSpPr>
                <p:cNvPr id="148" name="矩形 147"/>
                <p:cNvSpPr/>
                <p:nvPr/>
              </p:nvSpPr>
              <p:spPr>
                <a:xfrm>
                  <a:off x="2552825" y="5101918"/>
                  <a:ext cx="991228" cy="644209"/>
                </a:xfrm>
                <a:prstGeom prst="rect">
                  <a:avLst/>
                </a:prstGeom>
                <a:solidFill>
                  <a:srgbClr val="5F5F5F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695850" y="5196589"/>
                  <a:ext cx="796956" cy="4417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CaSO</a:t>
                  </a:r>
                  <a:r>
                    <a:rPr kumimoji="0" lang="en-US" altLang="zh-CN" b="0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4</a:t>
                  </a:r>
                  <a:endParaRPr kumimoji="0" lang="en-US" altLang="zh-CN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cxnSp>
            <p:nvCxnSpPr>
              <p:cNvPr id="157" name="直接箭头连接符 156"/>
              <p:cNvCxnSpPr/>
              <p:nvPr/>
            </p:nvCxnSpPr>
            <p:spPr>
              <a:xfrm>
                <a:off x="6281026" y="1923017"/>
                <a:ext cx="348735" cy="0"/>
              </a:xfrm>
              <a:prstGeom prst="straightConnector1">
                <a:avLst/>
              </a:prstGeom>
              <a:ln w="25400">
                <a:solidFill>
                  <a:srgbClr val="EC393E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直接箭头连接符 157"/>
              <p:cNvCxnSpPr>
                <a:endCxn id="148" idx="1"/>
              </p:cNvCxnSpPr>
              <p:nvPr/>
            </p:nvCxnSpPr>
            <p:spPr>
              <a:xfrm>
                <a:off x="8063601" y="1904120"/>
                <a:ext cx="479876" cy="11723"/>
              </a:xfrm>
              <a:prstGeom prst="straightConnector1">
                <a:avLst/>
              </a:prstGeom>
              <a:ln w="25400">
                <a:solidFill>
                  <a:srgbClr val="EC393E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组合 10"/>
            <p:cNvGrpSpPr/>
            <p:nvPr/>
          </p:nvGrpSpPr>
          <p:grpSpPr>
            <a:xfrm>
              <a:off x="6286790" y="2545298"/>
              <a:ext cx="3592495" cy="602239"/>
              <a:chOff x="6286790" y="2563770"/>
              <a:chExt cx="3592495" cy="602239"/>
            </a:xfrm>
          </p:grpSpPr>
          <p:grpSp>
            <p:nvGrpSpPr>
              <p:cNvPr id="140" name="组合 139"/>
              <p:cNvGrpSpPr/>
              <p:nvPr/>
            </p:nvGrpSpPr>
            <p:grpSpPr>
              <a:xfrm>
                <a:off x="6663233" y="2563770"/>
                <a:ext cx="1372784" cy="602239"/>
                <a:chOff x="2564937" y="5018791"/>
                <a:chExt cx="991228" cy="602239"/>
              </a:xfrm>
            </p:grpSpPr>
            <p:sp>
              <p:nvSpPr>
                <p:cNvPr id="143" name="矩形 142"/>
                <p:cNvSpPr/>
                <p:nvPr/>
              </p:nvSpPr>
              <p:spPr>
                <a:xfrm>
                  <a:off x="2564937" y="5018791"/>
                  <a:ext cx="991228" cy="602239"/>
                </a:xfrm>
                <a:prstGeom prst="rect">
                  <a:avLst/>
                </a:prstGeom>
                <a:solidFill>
                  <a:srgbClr val="5F5F5F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4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718359" y="5099738"/>
                  <a:ext cx="738112" cy="4417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H</a:t>
                  </a:r>
                  <a:r>
                    <a:rPr kumimoji="0" lang="en-US" altLang="zh-CN" b="0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2</a:t>
                  </a:r>
                  <a:r>
                    <a:rPr kumimoji="0" lang="en-US" altLang="zh-CN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SO</a:t>
                  </a:r>
                  <a:r>
                    <a:rPr kumimoji="0" lang="en-US" altLang="zh-CN" b="0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3</a:t>
                  </a:r>
                </a:p>
              </p:txBody>
            </p:sp>
          </p:grpSp>
          <p:cxnSp>
            <p:nvCxnSpPr>
              <p:cNvPr id="35" name="直接箭头连接符 34"/>
              <p:cNvCxnSpPr/>
              <p:nvPr/>
            </p:nvCxnSpPr>
            <p:spPr>
              <a:xfrm>
                <a:off x="6286790" y="2895087"/>
                <a:ext cx="348735" cy="0"/>
              </a:xfrm>
              <a:prstGeom prst="straightConnector1">
                <a:avLst/>
              </a:prstGeom>
              <a:ln w="25400">
                <a:solidFill>
                  <a:srgbClr val="EC393E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9" name="组合 158"/>
              <p:cNvGrpSpPr/>
              <p:nvPr/>
            </p:nvGrpSpPr>
            <p:grpSpPr>
              <a:xfrm>
                <a:off x="8543478" y="2563770"/>
                <a:ext cx="1335807" cy="602163"/>
                <a:chOff x="2552825" y="5018791"/>
                <a:chExt cx="991228" cy="602163"/>
              </a:xfrm>
            </p:grpSpPr>
            <p:sp>
              <p:nvSpPr>
                <p:cNvPr id="162" name="矩形 161"/>
                <p:cNvSpPr/>
                <p:nvPr/>
              </p:nvSpPr>
              <p:spPr>
                <a:xfrm>
                  <a:off x="2552825" y="5018791"/>
                  <a:ext cx="991228" cy="602163"/>
                </a:xfrm>
                <a:prstGeom prst="rect">
                  <a:avLst/>
                </a:prstGeom>
                <a:solidFill>
                  <a:srgbClr val="5F5F5F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6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641052" y="5122421"/>
                  <a:ext cx="872354" cy="4417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Na</a:t>
                  </a:r>
                  <a:r>
                    <a:rPr kumimoji="0" lang="en-US" altLang="zh-CN" b="0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2</a:t>
                  </a:r>
                  <a:r>
                    <a:rPr kumimoji="0" lang="en-US" altLang="zh-CN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SO</a:t>
                  </a:r>
                  <a:r>
                    <a:rPr kumimoji="0" lang="en-US" altLang="zh-CN" b="0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思源黑体 CN Regular" panose="020B0500000000000000" pitchFamily="34" charset="-122"/>
                      <a:sym typeface="Arial" panose="020B0604020202020204" pitchFamily="34" charset="0"/>
                    </a:rPr>
                    <a:t>3</a:t>
                  </a:r>
                  <a:endParaRPr kumimoji="0" lang="en-US" altLang="zh-CN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cxnSp>
            <p:nvCxnSpPr>
              <p:cNvPr id="164" name="直接箭头连接符 163"/>
              <p:cNvCxnSpPr/>
              <p:nvPr/>
            </p:nvCxnSpPr>
            <p:spPr>
              <a:xfrm flipV="1">
                <a:off x="8035683" y="2896812"/>
                <a:ext cx="479876" cy="280"/>
              </a:xfrm>
              <a:prstGeom prst="straightConnector1">
                <a:avLst/>
              </a:prstGeom>
              <a:ln w="25400">
                <a:solidFill>
                  <a:srgbClr val="EC393E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直接箭头连接符 15"/>
            <p:cNvCxnSpPr/>
            <p:nvPr/>
          </p:nvCxnSpPr>
          <p:spPr>
            <a:xfrm flipV="1">
              <a:off x="5888142" y="2098377"/>
              <a:ext cx="0" cy="41815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文本框 63"/>
          <p:cNvSpPr txBox="1"/>
          <p:nvPr/>
        </p:nvSpPr>
        <p:spPr>
          <a:xfrm>
            <a:off x="11084003" y="202577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课堂总结</a:t>
            </a:r>
          </a:p>
        </p:txBody>
      </p:sp>
      <p:sp>
        <p:nvSpPr>
          <p:cNvPr id="2" name="矩形 1"/>
          <p:cNvSpPr/>
          <p:nvPr/>
        </p:nvSpPr>
        <p:spPr>
          <a:xfrm>
            <a:off x="557652" y="1085465"/>
            <a:ext cx="4996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2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、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实验室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不同价态含硫物质的转化</a:t>
            </a: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FF5C6FD8-8390-41D0-9309-3A5228AF73E8}"/>
              </a:ext>
            </a:extLst>
          </p:cNvPr>
          <p:cNvSpPr/>
          <p:nvPr/>
        </p:nvSpPr>
        <p:spPr>
          <a:xfrm>
            <a:off x="466887" y="326963"/>
            <a:ext cx="49776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二、不同价态含硫物质的转化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23895" y="950271"/>
            <a:ext cx="107442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1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常温下单质硫主要以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8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形式存在。加热时，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8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会转化为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6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4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等。当温度达到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750 ℃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时，硫蒸气主要以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形式存在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(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占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92%)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。下列说法中正确的是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(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　　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)</a:t>
            </a:r>
            <a:endParaRPr kumimoji="0" lang="zh-CN" altLang="zh-CN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23895" y="3429000"/>
            <a:ext cx="80852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8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转化为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6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4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属于物理变化</a:t>
            </a:r>
          </a:p>
          <a:p>
            <a:pPr marL="0" marR="0" lvl="0" indent="0" algn="just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B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 不论哪种硫分子，完全燃烧时都生成二氧化硫</a:t>
            </a:r>
          </a:p>
          <a:p>
            <a:pPr marL="0" marR="0" lvl="0" indent="0" algn="just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4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6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8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都是硫元素形成的单质，为同种物质</a:t>
            </a:r>
          </a:p>
          <a:p>
            <a:pPr marL="0" marR="0" lvl="0" indent="0" algn="just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D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 把硫单质在空气中加热到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750℃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即得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endParaRPr kumimoji="0" lang="zh-CN" altLang="zh-CN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82671" y="2695259"/>
            <a:ext cx="340776" cy="5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B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C1BF22F-91F7-4C9B-B5FA-DA2EF42E682E}"/>
              </a:ext>
            </a:extLst>
          </p:cNvPr>
          <p:cNvSpPr/>
          <p:nvPr/>
        </p:nvSpPr>
        <p:spPr>
          <a:xfrm>
            <a:off x="466887" y="326963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0820" y="850183"/>
            <a:ext cx="109215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FeS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的结构类似于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Na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O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，是一种过硫化物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，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与酸反应时首先生成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H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，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H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类似于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H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O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，易分解：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H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===H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＋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S↓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。实验室制取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H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时，某学生误将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FeS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当作了</a:t>
            </a:r>
            <a:r>
              <a:rPr kumimoji="0" lang="en-US" altLang="zh-CN" sz="24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FeS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，反应完后，不可能生成的物质为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(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　　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)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　　　　　　　　　　　　　　　　　　　</a:t>
            </a:r>
          </a:p>
        </p:txBody>
      </p:sp>
      <p:sp>
        <p:nvSpPr>
          <p:cNvPr id="10" name="矩形 9"/>
          <p:cNvSpPr/>
          <p:nvPr/>
        </p:nvSpPr>
        <p:spPr>
          <a:xfrm>
            <a:off x="460820" y="3577643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H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S                               B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S</a:t>
            </a:r>
            <a:endParaRPr kumimoji="0" lang="zh-CN" altLang="zh-CN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Fe</a:t>
            </a:r>
            <a:r>
              <a:rPr kumimoji="0" lang="en-US" altLang="zh-CN" sz="2400" b="0" i="0" u="none" strike="noStrike" kern="1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＋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                            D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Fe</a:t>
            </a:r>
            <a:r>
              <a:rPr kumimoji="0" lang="en-US" altLang="zh-CN" sz="2400" b="0" i="0" u="none" strike="noStrike" kern="1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3</a:t>
            </a:r>
            <a:r>
              <a:rPr kumimoji="0" lang="zh-CN" altLang="zh-CN" sz="2400" b="0" i="0" u="none" strike="noStrike" kern="1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＋</a:t>
            </a:r>
            <a:endParaRPr kumimoji="0" lang="zh-CN" altLang="zh-CN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453842" y="2571359"/>
            <a:ext cx="407484" cy="5871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D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124C493-F8BC-4600-B32C-354DAA24DDB4}"/>
              </a:ext>
            </a:extLst>
          </p:cNvPr>
          <p:cNvSpPr/>
          <p:nvPr/>
        </p:nvSpPr>
        <p:spPr>
          <a:xfrm>
            <a:off x="466887" y="326963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580071C-9056-4135-8FFF-5568A2EB5048}"/>
              </a:ext>
            </a:extLst>
          </p:cNvPr>
          <p:cNvSpPr/>
          <p:nvPr/>
        </p:nvSpPr>
        <p:spPr>
          <a:xfrm>
            <a:off x="466887" y="326963"/>
            <a:ext cx="35028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学习目标与核心素养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A19E195-4513-4F92-B8FA-43DFCB08B5F1}"/>
              </a:ext>
            </a:extLst>
          </p:cNvPr>
          <p:cNvSpPr/>
          <p:nvPr/>
        </p:nvSpPr>
        <p:spPr>
          <a:xfrm>
            <a:off x="678996" y="1264920"/>
            <a:ext cx="10834007" cy="2536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学习目标</a:t>
            </a:r>
            <a:endParaRPr kumimoji="0" lang="zh-CN" altLang="zh-CN" sz="2800" b="1" i="0" u="none" strike="noStrike" kern="1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  <a:p>
            <a:pPr lvl="0" algn="just">
              <a:lnSpc>
                <a:spcPct val="200000"/>
              </a:lnSpc>
              <a:tabLst>
                <a:tab pos="2700655" algn="l"/>
              </a:tabLst>
              <a:defRPr/>
            </a:pPr>
            <a:r>
              <a:rPr lang="en-US" altLang="zh-CN" kern="100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1</a:t>
            </a:r>
            <a:r>
              <a:rPr lang="zh-CN" altLang="en-US" kern="100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、了解硫酸根离子的检验。</a:t>
            </a:r>
          </a:p>
          <a:p>
            <a:pPr lvl="0" algn="just">
              <a:lnSpc>
                <a:spcPct val="200000"/>
              </a:lnSpc>
              <a:tabLst>
                <a:tab pos="2700655" algn="l"/>
              </a:tabLst>
              <a:defRPr/>
            </a:pPr>
            <a:r>
              <a:rPr lang="en-US" altLang="zh-CN" kern="100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lang="zh-CN" altLang="en-US" kern="100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、了解不同价态含硫物质之间的转化。</a:t>
            </a:r>
          </a:p>
          <a:p>
            <a:pPr lvl="0" algn="just">
              <a:lnSpc>
                <a:spcPct val="200000"/>
              </a:lnSpc>
              <a:tabLst>
                <a:tab pos="2700655" algn="l"/>
              </a:tabLst>
              <a:defRPr/>
            </a:pPr>
            <a:r>
              <a:rPr lang="en-US" altLang="zh-CN" kern="100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3</a:t>
            </a:r>
            <a:r>
              <a:rPr lang="zh-CN" altLang="en-US" kern="100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、能利用氧化还原反应原理设计不同价态物质之间的相互转化。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58BC099-A40E-4C3A-A9DA-54C9F1AD5A69}"/>
              </a:ext>
            </a:extLst>
          </p:cNvPr>
          <p:cNvSpPr/>
          <p:nvPr/>
        </p:nvSpPr>
        <p:spPr>
          <a:xfrm>
            <a:off x="678996" y="3805508"/>
            <a:ext cx="10834007" cy="1982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b="1" kern="100" dirty="0">
                <a:solidFill>
                  <a:srgbClr val="0070C0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</a:t>
            </a:r>
            <a:r>
              <a:rPr lang="zh-CN" altLang="en-US" sz="2800" b="1" kern="100" dirty="0">
                <a:solidFill>
                  <a:srgbClr val="0070C0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核心素养</a:t>
            </a:r>
            <a:endParaRPr lang="en-US" altLang="zh-CN" sz="2800" b="1" kern="100" dirty="0">
              <a:solidFill>
                <a:srgbClr val="0070C0"/>
              </a:solidFill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  <a:p>
            <a:pPr lvl="0" algn="just">
              <a:lnSpc>
                <a:spcPct val="200000"/>
              </a:lnSpc>
              <a:tabLst>
                <a:tab pos="2933700" algn="l"/>
              </a:tabLst>
              <a:defRPr/>
            </a:pPr>
            <a:r>
              <a:rPr lang="en-US" altLang="zh-CN" kern="100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1</a:t>
            </a:r>
            <a:r>
              <a:rPr lang="zh-CN" altLang="en-US" kern="100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、通过对不同价态含硫物质之间相互转化的学习，培养学生论据推理与模型认知的化学核心素养；</a:t>
            </a:r>
          </a:p>
          <a:p>
            <a:pPr lvl="0" algn="just">
              <a:lnSpc>
                <a:spcPct val="200000"/>
              </a:lnSpc>
              <a:tabLst>
                <a:tab pos="2933700" algn="l"/>
              </a:tabLst>
              <a:defRPr/>
            </a:pPr>
            <a:r>
              <a:rPr lang="en-US" altLang="zh-CN" kern="100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lang="zh-CN" altLang="en-US" kern="100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、知道不同价态物质之间能相互转化，使学生形成变化观的素养。</a:t>
            </a:r>
          </a:p>
        </p:txBody>
      </p:sp>
    </p:spTree>
    <p:extLst>
      <p:ext uri="{BB962C8B-B14F-4D97-AF65-F5344CB8AC3E}">
        <p14:creationId xmlns:p14="http://schemas.microsoft.com/office/powerpoint/2010/main" val="2003463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0356" y="3234513"/>
            <a:ext cx="4563515" cy="16161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60820" y="953271"/>
            <a:ext cx="10870471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3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实验室用硫酸和硫化亚铁反应制取少量硫化氢气体，装置中可能涉及如图组件。关于这些组件的说明正确的是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(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　　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)</a:t>
            </a:r>
            <a:endParaRPr kumimoji="0" lang="zh-CN" altLang="zh-CN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96000" y="2526833"/>
            <a:ext cx="56495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A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①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能控制气体发生速度</a:t>
            </a:r>
          </a:p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B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 若气体不纯而万一发生爆炸，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②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具有</a:t>
            </a:r>
            <a:endParaRPr kumimoji="0" lang="en-US" altLang="zh-CN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       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保护装置的作用</a:t>
            </a:r>
          </a:p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③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用于硫化氢的干燥和收集</a:t>
            </a:r>
          </a:p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D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④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用于硫化氢的尾气处理</a:t>
            </a:r>
          </a:p>
        </p:txBody>
      </p:sp>
      <p:sp>
        <p:nvSpPr>
          <p:cNvPr id="13" name="矩形 12"/>
          <p:cNvSpPr/>
          <p:nvPr/>
        </p:nvSpPr>
        <p:spPr>
          <a:xfrm>
            <a:off x="5353871" y="1594380"/>
            <a:ext cx="407484" cy="577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B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589FB89-2555-4DF6-A056-BEA6C22007FF}"/>
              </a:ext>
            </a:extLst>
          </p:cNvPr>
          <p:cNvSpPr/>
          <p:nvPr/>
        </p:nvSpPr>
        <p:spPr>
          <a:xfrm>
            <a:off x="466887" y="326963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03720" y="1089000"/>
            <a:ext cx="220284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ctr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4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、对于反应：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71042" y="2027292"/>
            <a:ext cx="7864653" cy="3054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ctr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A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 该反应是可逆反应，在相同条件下，反应可同时向两个方向进行</a:t>
            </a:r>
          </a:p>
          <a:p>
            <a:pPr marL="0" marR="0" lvl="0" indent="0" algn="l" defTabSz="914400" rtl="0" eaLnBrk="0" fontAlgn="ctr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B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1 </a:t>
            </a:r>
            <a:r>
              <a:rPr kumimoji="0" lang="en-US" altLang="zh-CN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mol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氧气与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 </a:t>
            </a:r>
            <a:r>
              <a:rPr kumimoji="0" lang="en-US" altLang="zh-CN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mol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二氧化硫混合发生反应能生成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 </a:t>
            </a:r>
            <a:r>
              <a:rPr kumimoji="0" lang="en-US" altLang="zh-CN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mol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三氧化硫</a:t>
            </a:r>
          </a:p>
          <a:p>
            <a:pPr marL="0" marR="0" lvl="0" indent="0" algn="l" defTabSz="914400" rtl="0" eaLnBrk="0" fontAlgn="ctr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 在该反应中二氧化硫作还原剂，氧气作氧化剂</a:t>
            </a:r>
          </a:p>
          <a:p>
            <a:pPr marL="0" marR="0" lvl="0" indent="0" algn="l" defTabSz="914400" rtl="0" eaLnBrk="0" fontAlgn="ctr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D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 该反应有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0.4 </a:t>
            </a:r>
            <a:r>
              <a:rPr kumimoji="0" lang="en-US" altLang="zh-CN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mol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电子发生转移时，生成三氧化硫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0.2 </a:t>
            </a:r>
            <a:r>
              <a:rPr kumimoji="0" lang="en-US" altLang="zh-CN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mol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2851059" y="1096372"/>
            <a:ext cx="2940228" cy="577850"/>
            <a:chOff x="1552964" y="4641154"/>
            <a:chExt cx="2940228" cy="577850"/>
          </a:xfrm>
        </p:grpSpPr>
        <p:sp>
          <p:nvSpPr>
            <p:cNvPr id="19" name="矩形 18"/>
            <p:cNvSpPr/>
            <p:nvPr/>
          </p:nvSpPr>
          <p:spPr>
            <a:xfrm>
              <a:off x="1552964" y="4641154"/>
              <a:ext cx="2940228" cy="5778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2SO</a:t>
              </a:r>
              <a:r>
                <a:rPr kumimoji="0" lang="en-US" altLang="zh-CN" sz="24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+O</a:t>
              </a:r>
              <a:r>
                <a:rPr kumimoji="0" lang="en-US" altLang="zh-CN" sz="24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2</a:t>
              </a: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         2SO</a:t>
              </a:r>
              <a:r>
                <a:rPr kumimoji="0" lang="en-US" altLang="zh-CN" sz="24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思源黑体 CN Regular" panose="020B0500000000000000" pitchFamily="34" charset="-122"/>
                  <a:cs typeface="Times New Roman" panose="02020603050405020304" charset="0"/>
                  <a:sym typeface="Arial" panose="020B0604020202020204" pitchFamily="34" charset="0"/>
                </a:rPr>
                <a:t>3</a:t>
              </a:r>
              <a:endPara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endParaRPr>
            </a:p>
          </p:txBody>
        </p:sp>
        <p:pic>
          <p:nvPicPr>
            <p:cNvPr id="20" name="Picture 4" descr="FYKN.TIF"/>
            <p:cNvPicPr>
              <a:picLocks noChangeAspect="1" noChangeArrowheads="1"/>
            </p:cNvPicPr>
            <p:nvPr/>
          </p:nvPicPr>
          <p:blipFill>
            <a:blip r:embed="rId2" r:link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5853" y="4861349"/>
              <a:ext cx="737434" cy="276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矩形 3"/>
          <p:cNvSpPr/>
          <p:nvPr/>
        </p:nvSpPr>
        <p:spPr>
          <a:xfrm>
            <a:off x="5453258" y="1118638"/>
            <a:ext cx="32367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ctr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叙述不正确的是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(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　　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)</a:t>
            </a:r>
          </a:p>
        </p:txBody>
      </p:sp>
      <p:sp>
        <p:nvSpPr>
          <p:cNvPr id="16" name="矩形 15"/>
          <p:cNvSpPr/>
          <p:nvPr/>
        </p:nvSpPr>
        <p:spPr>
          <a:xfrm>
            <a:off x="7925710" y="1201126"/>
            <a:ext cx="407484" cy="577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B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AC4FF0F-23CC-4AC1-BF4B-D0F242AFD7F6}"/>
              </a:ext>
            </a:extLst>
          </p:cNvPr>
          <p:cNvSpPr/>
          <p:nvPr/>
        </p:nvSpPr>
        <p:spPr>
          <a:xfrm>
            <a:off x="466887" y="326963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786570" y="1101216"/>
            <a:ext cx="10618860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5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已知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X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为一种常见酸的浓溶液，能使蔗糖变黑。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与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X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反应的转化关系如图所示，其中反应条件及部分产物均已略去，则下列有关说法正确的是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(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　　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)</a:t>
            </a:r>
            <a:endParaRPr kumimoji="0" lang="zh-CN" altLang="zh-CN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86571" y="2634121"/>
            <a:ext cx="74285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A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X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使蔗糖变黑的现象主要体现了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X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的强氧化性</a:t>
            </a:r>
          </a:p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B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 若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A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为铁，则足量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A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与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X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在室温下即可完全反应</a:t>
            </a:r>
          </a:p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 若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A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为碳单质，则将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通入少量的澄清石灰水中，一定</a:t>
            </a:r>
            <a:endParaRPr kumimoji="0" lang="en-US" altLang="zh-CN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有白色沉淀产生</a:t>
            </a:r>
          </a:p>
          <a:p>
            <a:pPr marL="0" marR="0" lvl="0" indent="0" algn="just" defTabSz="914400" rtl="0" eaLnBrk="1" fontAlgn="ctr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D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． 工业上，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B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转化为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D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的反应条件为高温、常压、使用催化剂</a:t>
            </a:r>
          </a:p>
        </p:txBody>
      </p:sp>
      <p:pic>
        <p:nvPicPr>
          <p:cNvPr id="14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55767" y="2856668"/>
            <a:ext cx="3349662" cy="2375911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0234035" y="187282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D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07C0953-5184-4A1C-A74D-2DDB22CDD6F3}"/>
              </a:ext>
            </a:extLst>
          </p:cNvPr>
          <p:cNvSpPr/>
          <p:nvPr/>
        </p:nvSpPr>
        <p:spPr>
          <a:xfrm>
            <a:off x="466887" y="326963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课堂练习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FDF8912-3067-43D1-8B6A-A2EC6CA25512}"/>
              </a:ext>
            </a:extLst>
          </p:cNvPr>
          <p:cNvSpPr/>
          <p:nvPr/>
        </p:nvSpPr>
        <p:spPr>
          <a:xfrm>
            <a:off x="431800" y="349250"/>
            <a:ext cx="11328400" cy="6159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FandolFang R" panose="00000500000000000000" pitchFamily="50" charset="-122"/>
              <a:cs typeface="+mn-ea"/>
              <a:sym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FAD7A5F-FAC1-414B-896C-2780965A5606}"/>
              </a:ext>
            </a:extLst>
          </p:cNvPr>
          <p:cNvSpPr/>
          <p:nvPr/>
        </p:nvSpPr>
        <p:spPr>
          <a:xfrm>
            <a:off x="1422400" y="2078962"/>
            <a:ext cx="9347200" cy="337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感谢您下载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xippt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平台上提供的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作品，为了您和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xippt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以及原创作者的利益，请勿复制、传播、销售，否则将承担法律责任！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xippt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将对作品进行维权，按照传播下载次数进行十倍的索取赔偿！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  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1. 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在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xippt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出售的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模板是免版税类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(RF: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Royalty-Free)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正版受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《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中国人民共和国著作法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》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和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《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世界版权公约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》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的保护，作品的所有权、版权和著作权归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xippt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所有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,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您下载的是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模板素材的使用权。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  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2. 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不得将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xippt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的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模板、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PPT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素材，本身用于再出售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,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或者出租、出借、转让、分销、发布或者作为礼物供他人使用，不得转授权、出卖、转让本协议或者本协议中的权利。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E58FB28-7959-4C0B-B09F-EDEE9BEC0C87}"/>
              </a:ext>
            </a:extLst>
          </p:cNvPr>
          <p:cNvSpPr/>
          <p:nvPr/>
        </p:nvSpPr>
        <p:spPr>
          <a:xfrm>
            <a:off x="5182930" y="1025730"/>
            <a:ext cx="1871025" cy="6773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版权声明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 CN Light" panose="020B0300000000000000" pitchFamily="34" charset="-122"/>
              <a:ea typeface="思源黑体 CN Light" panose="020B0300000000000000" pitchFamily="34" charset="-122"/>
              <a:cs typeface="+mn-ea"/>
              <a:sym typeface="+mn-lt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1FCC2A86-F5F5-4D1B-83F4-E930D552D3A1}"/>
              </a:ext>
            </a:extLst>
          </p:cNvPr>
          <p:cNvCxnSpPr/>
          <p:nvPr/>
        </p:nvCxnSpPr>
        <p:spPr>
          <a:xfrm>
            <a:off x="5816600" y="1852612"/>
            <a:ext cx="55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0618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2FCC7452-96A0-4D04-8E46-7B0173E9E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8" t="2057" r="45377" b="3058"/>
          <a:stretch>
            <a:fillRect/>
          </a:stretch>
        </p:blipFill>
        <p:spPr>
          <a:xfrm>
            <a:off x="6898687" y="-1"/>
            <a:ext cx="4405086" cy="6846721"/>
          </a:xfrm>
          <a:custGeom>
            <a:avLst/>
            <a:gdLst>
              <a:gd name="connsiteX0" fmla="*/ 0 w 3715657"/>
              <a:gd name="connsiteY0" fmla="*/ 0 h 5775158"/>
              <a:gd name="connsiteX1" fmla="*/ 3715657 w 3715657"/>
              <a:gd name="connsiteY1" fmla="*/ 0 h 5775158"/>
              <a:gd name="connsiteX2" fmla="*/ 3715657 w 3715657"/>
              <a:gd name="connsiteY2" fmla="*/ 5775158 h 5775158"/>
              <a:gd name="connsiteX3" fmla="*/ 0 w 3715657"/>
              <a:gd name="connsiteY3" fmla="*/ 5775158 h 5775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5657" h="5775158">
                <a:moveTo>
                  <a:pt x="0" y="0"/>
                </a:moveTo>
                <a:lnTo>
                  <a:pt x="3715657" y="0"/>
                </a:lnTo>
                <a:lnTo>
                  <a:pt x="3715657" y="5775158"/>
                </a:lnTo>
                <a:lnTo>
                  <a:pt x="0" y="5775158"/>
                </a:lnTo>
                <a:close/>
              </a:path>
            </a:pathLst>
          </a:cu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27339F34-6138-4FDB-BFBF-5A6453B30702}"/>
              </a:ext>
            </a:extLst>
          </p:cNvPr>
          <p:cNvSpPr/>
          <p:nvPr/>
        </p:nvSpPr>
        <p:spPr>
          <a:xfrm>
            <a:off x="8810171" y="5660571"/>
            <a:ext cx="3381829" cy="69668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人教版   化学   必修二</a:t>
            </a:r>
          </a:p>
        </p:txBody>
      </p:sp>
      <p:sp>
        <p:nvSpPr>
          <p:cNvPr id="12" name="Rectangle: Rounded Corners 40">
            <a:extLst>
              <a:ext uri="{FF2B5EF4-FFF2-40B4-BE49-F238E27FC236}">
                <a16:creationId xmlns:a16="http://schemas.microsoft.com/office/drawing/2014/main" id="{EDCDD8A0-5600-4DF6-8E42-F9A900ECE201}"/>
              </a:ext>
            </a:extLst>
          </p:cNvPr>
          <p:cNvSpPr>
            <a:spLocks/>
          </p:cNvSpPr>
          <p:nvPr/>
        </p:nvSpPr>
        <p:spPr bwMode="auto">
          <a:xfrm rot="16200000">
            <a:off x="1479424" y="4751939"/>
            <a:ext cx="322784" cy="1423537"/>
          </a:xfrm>
          <a:prstGeom prst="roundRect">
            <a:avLst>
              <a:gd name="adj" fmla="val 12979"/>
            </a:avLst>
          </a:prstGeom>
          <a:solidFill>
            <a:srgbClr val="0070C0"/>
          </a:solidFill>
          <a:ln w="50800"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3" name="Rectangle: Rounded Corners 43">
            <a:extLst>
              <a:ext uri="{FF2B5EF4-FFF2-40B4-BE49-F238E27FC236}">
                <a16:creationId xmlns:a16="http://schemas.microsoft.com/office/drawing/2014/main" id="{2BF2D257-5A05-4C23-A0D7-5CCC8F3BB269}"/>
              </a:ext>
            </a:extLst>
          </p:cNvPr>
          <p:cNvSpPr>
            <a:spLocks/>
          </p:cNvSpPr>
          <p:nvPr/>
        </p:nvSpPr>
        <p:spPr bwMode="auto">
          <a:xfrm rot="16200000">
            <a:off x="3170289" y="4751939"/>
            <a:ext cx="322784" cy="1423537"/>
          </a:xfrm>
          <a:prstGeom prst="roundRect">
            <a:avLst>
              <a:gd name="adj" fmla="val 12979"/>
            </a:avLst>
          </a:prstGeom>
          <a:solidFill>
            <a:schemeClr val="bg1">
              <a:lumMod val="75000"/>
            </a:schemeClr>
          </a:solidFill>
          <a:ln w="50800"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F2E9E918-5D1C-43D8-B34E-E454554F9D37}"/>
              </a:ext>
            </a:extLst>
          </p:cNvPr>
          <p:cNvGrpSpPr/>
          <p:nvPr/>
        </p:nvGrpSpPr>
        <p:grpSpPr>
          <a:xfrm>
            <a:off x="724785" y="3019841"/>
            <a:ext cx="5746876" cy="1502622"/>
            <a:chOff x="1510350" y="2955304"/>
            <a:chExt cx="4580731" cy="1197713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2E484373-8EE6-420E-A7E8-9958D7C49219}"/>
                </a:ext>
              </a:extLst>
            </p:cNvPr>
            <p:cNvSpPr/>
            <p:nvPr/>
          </p:nvSpPr>
          <p:spPr bwMode="auto">
            <a:xfrm>
              <a:off x="1510350" y="2955304"/>
              <a:ext cx="4580731" cy="5642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dist">
                <a:defRPr/>
              </a:pPr>
              <a:r>
                <a:rPr lang="zh-CN" altLang="en-US" sz="4000" b="1" kern="100" dirty="0">
                  <a:solidFill>
                    <a:prstClr val="black"/>
                  </a:solidFill>
                  <a:latin typeface="Arial" panose="020B0604020202020204" pitchFamily="34" charset="0"/>
                  <a:ea typeface="思源黑体 CN Regular" panose="020B0500000000000000" pitchFamily="34" charset="-122"/>
                  <a:cs typeface="+mn-ea"/>
                  <a:sym typeface="Arial" panose="020B0604020202020204" pitchFamily="34" charset="0"/>
                </a:rPr>
                <a:t>感谢各位的仔细聆听</a:t>
              </a:r>
              <a:endParaRPr kumimoji="0" lang="zh-CN" altLang="en-US" sz="4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E68F7125-B1E7-4651-A015-25C5905AB642}"/>
                </a:ext>
              </a:extLst>
            </p:cNvPr>
            <p:cNvSpPr/>
            <p:nvPr/>
          </p:nvSpPr>
          <p:spPr>
            <a:xfrm>
              <a:off x="1571361" y="3637838"/>
              <a:ext cx="3472716" cy="5151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E0227580-471F-4491-81E3-B73A5C0DA2F6}"/>
                </a:ext>
              </a:extLst>
            </p:cNvPr>
            <p:cNvCxnSpPr>
              <a:cxnSpLocks/>
            </p:cNvCxnSpPr>
            <p:nvPr/>
          </p:nvCxnSpPr>
          <p:spPr>
            <a:xfrm>
              <a:off x="1634862" y="3563329"/>
              <a:ext cx="4456219" cy="0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</p:cxn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6C5EEAE7-7BEE-4CE2-8CEF-4FDE98C47BC3}"/>
              </a:ext>
            </a:extLst>
          </p:cNvPr>
          <p:cNvSpPr/>
          <p:nvPr/>
        </p:nvSpPr>
        <p:spPr bwMode="auto">
          <a:xfrm>
            <a:off x="801328" y="2407602"/>
            <a:ext cx="5375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defRPr/>
            </a:pPr>
            <a:r>
              <a:rPr lang="zh-CN" altLang="en-US" sz="2400" b="1" kern="100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第五章  化工生产中的重要非金属元素</a:t>
            </a:r>
            <a:endParaRPr kumimoji="0" lang="zh-CN" altLang="en-US" sz="24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5816946D-D4AE-4C08-BDD2-AD1D35EB0879}"/>
              </a:ext>
            </a:extLst>
          </p:cNvPr>
          <p:cNvSpPr txBox="1"/>
          <p:nvPr/>
        </p:nvSpPr>
        <p:spPr>
          <a:xfrm>
            <a:off x="801328" y="4285684"/>
            <a:ext cx="5670333" cy="552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Please Enter Your Detailed Text Here, The Content Should Be Concise And Clear, Concise And Concise Do Not Need Too Much Text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807F329-1A43-424B-B0D3-2C964B8E3C64}"/>
              </a:ext>
            </a:extLst>
          </p:cNvPr>
          <p:cNvSpPr/>
          <p:nvPr/>
        </p:nvSpPr>
        <p:spPr>
          <a:xfrm>
            <a:off x="801328" y="3912679"/>
            <a:ext cx="57468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 defTabSz="457200"/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第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3</a:t>
            </a: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课时　硫酸根离子的检验 不同价态含硫物质的转化 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26D3F83B-AA34-4AE7-8511-CDABBF306082}"/>
              </a:ext>
            </a:extLst>
          </p:cNvPr>
          <p:cNvSpPr txBox="1"/>
          <p:nvPr/>
        </p:nvSpPr>
        <p:spPr>
          <a:xfrm>
            <a:off x="945782" y="5330375"/>
            <a:ext cx="10086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主讲人：</a:t>
            </a:r>
            <a:r>
              <a:rPr kumimoji="0" lang="en-US" altLang="zh-CN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xippt</a:t>
            </a:r>
            <a:endParaRPr kumimoji="0" lang="zh-CN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5C7CB10B-2811-4722-A659-F99C8B06F4FC}"/>
              </a:ext>
            </a:extLst>
          </p:cNvPr>
          <p:cNvSpPr txBox="1"/>
          <p:nvPr/>
        </p:nvSpPr>
        <p:spPr>
          <a:xfrm>
            <a:off x="2636647" y="5330375"/>
            <a:ext cx="13463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时间：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20XX.4.4</a:t>
            </a:r>
            <a:endParaRPr kumimoji="0" lang="zh-CN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BD287CCB-0173-4E8D-AA5C-8B5378A0522E}"/>
              </a:ext>
            </a:extLst>
          </p:cNvPr>
          <p:cNvSpPr/>
          <p:nvPr/>
        </p:nvSpPr>
        <p:spPr>
          <a:xfrm>
            <a:off x="721345" y="419738"/>
            <a:ext cx="1121978" cy="36933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393700" dist="50800" dir="5400000" algn="ctr" rotWithShape="0">
              <a:srgbClr val="000000">
                <a:alpha val="25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LOGO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6032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8" grpId="0"/>
      <p:bldP spid="19" grpId="0"/>
      <p:bldP spid="20" grpId="0"/>
      <p:bldP spid="21" grpId="0"/>
      <p:bldP spid="22" grpId="0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578365" y="1012286"/>
            <a:ext cx="10925776" cy="1797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【实验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5-4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       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在三支试管中分别加入少量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稀硫酸、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Na</a:t>
            </a:r>
            <a:r>
              <a:rPr kumimoji="0" lang="en-US" altLang="zh-CN" b="1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SO</a:t>
            </a:r>
            <a:r>
              <a:rPr kumimoji="0" lang="en-US" altLang="zh-CN" b="1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4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溶液和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Na</a:t>
            </a:r>
            <a:r>
              <a:rPr kumimoji="0" lang="en-US" altLang="zh-CN" b="1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CO</a:t>
            </a:r>
            <a:r>
              <a:rPr kumimoji="0" lang="en-US" altLang="zh-CN" b="1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溶液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，然后各滴入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几滴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BaCl</a:t>
            </a:r>
            <a:r>
              <a:rPr kumimoji="0" lang="en-US" altLang="zh-CN" b="1" i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溶液，观察现象。再分别加入少量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稀盐酸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，振荡，观察现象。从这个实验中你能够得出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什么结论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？写出相关反应的</a:t>
            </a: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离子方程式。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graphicFrame>
        <p:nvGraphicFramePr>
          <p:cNvPr id="1611873" name="Group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41462"/>
              </p:ext>
            </p:extLst>
          </p:nvPr>
        </p:nvGraphicFramePr>
        <p:xfrm>
          <a:off x="1034097" y="3188402"/>
          <a:ext cx="10123805" cy="2772544"/>
        </p:xfrm>
        <a:graphic>
          <a:graphicData uri="http://schemas.openxmlformats.org/drawingml/2006/table">
            <a:tbl>
              <a:tblPr/>
              <a:tblGrid>
                <a:gridCol w="170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8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8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48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335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实验</a:t>
                      </a:r>
                      <a:endParaRPr kumimoji="0" lang="zh-CN" altLang="en-US" sz="3335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335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操作</a:t>
                      </a:r>
                      <a:endParaRPr kumimoji="0" lang="zh-CN" altLang="en-US" sz="3335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109758" marR="109758" marT="54878" marB="54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335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   </a:t>
                      </a:r>
                      <a:endParaRPr kumimoji="0" lang="en-US" altLang="zh-CN" sz="3335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109758" marR="109758" marT="54878" marB="54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335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   </a:t>
                      </a:r>
                      <a:endParaRPr kumimoji="0" lang="en-US" altLang="zh-CN" sz="3335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109758" marR="109758" marT="54878" marB="54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335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   </a:t>
                      </a:r>
                      <a:endParaRPr kumimoji="0" lang="en-US" altLang="zh-CN" sz="3335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109758" marR="109758" marT="54878" marB="54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611874" name="202xhxr29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190" y="3876106"/>
            <a:ext cx="1303494" cy="1457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11875" name="202xhxr29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809" y="3797948"/>
            <a:ext cx="1443912" cy="1613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11876" name="202xhxr29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5512" y="3852261"/>
            <a:ext cx="1345884" cy="1504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323D8918-8C27-44CA-BC40-189F44CE5C5E}"/>
              </a:ext>
            </a:extLst>
          </p:cNvPr>
          <p:cNvSpPr/>
          <p:nvPr/>
        </p:nvSpPr>
        <p:spPr>
          <a:xfrm>
            <a:off x="466887" y="326963"/>
            <a:ext cx="3871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一、硫酸根离子的检验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11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11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1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11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11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1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11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11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1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11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11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1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8970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29169"/>
              </p:ext>
            </p:extLst>
          </p:nvPr>
        </p:nvGraphicFramePr>
        <p:xfrm>
          <a:off x="835025" y="1558290"/>
          <a:ext cx="10446385" cy="4247515"/>
        </p:xfrm>
        <a:graphic>
          <a:graphicData uri="http://schemas.openxmlformats.org/drawingml/2006/table">
            <a:tbl>
              <a:tblPr/>
              <a:tblGrid>
                <a:gridCol w="1548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8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475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实验</a:t>
                      </a:r>
                      <a:endParaRPr kumimoji="0" lang="zh-CN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现象</a:t>
                      </a:r>
                      <a:endParaRPr kumimoji="0" lang="zh-CN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109758" marR="109758" marT="54878" marB="54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先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_____,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加入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盐酸后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_______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109758" marR="109758" marT="54878" marB="54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先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_____,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加入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盐酸后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_________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109758" marR="109758" marT="54878" marB="54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先</a:t>
                      </a: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_____,</a:t>
                      </a:r>
                      <a:r>
                        <a:rPr kumimoji="0" lang="zh-CN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加入盐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酸后</a:t>
                      </a: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_____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109758" marR="109758" marT="54878" marB="54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99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实验</a:t>
                      </a:r>
                      <a:endParaRPr kumimoji="0" lang="zh-CN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结论</a:t>
                      </a:r>
                      <a:endParaRPr kumimoji="0" lang="zh-CN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109758" marR="109758" marT="54878" marB="54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          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与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Ba</a:t>
                      </a:r>
                      <a:r>
                        <a:rPr kumimoji="0" lang="en-US" altLang="zh-CN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2+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反应生成不溶于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盐酸的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_________,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离子方程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式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: ___________________</a:t>
                      </a:r>
                    </a:p>
                  </a:txBody>
                  <a:tcPr marL="109758" marR="109758" marT="54878" marB="54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          </a:t>
                      </a: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与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Ba</a:t>
                      </a:r>
                      <a:r>
                        <a:rPr kumimoji="0" lang="en-US" altLang="zh-CN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2+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反应生成白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色沉淀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BaCO</a:t>
                      </a:r>
                      <a:r>
                        <a:rPr kumimoji="0" lang="en-US" altLang="zh-CN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3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可溶于盐酸</a:t>
                      </a:r>
                      <a:endParaRPr kumimoji="0" lang="zh-CN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109758" marR="109758" marT="54878" marB="54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18971" name="Text Box 27"/>
          <p:cNvSpPr txBox="1">
            <a:spLocks noChangeArrowheads="1"/>
          </p:cNvSpPr>
          <p:nvPr/>
        </p:nvSpPr>
        <p:spPr bwMode="auto">
          <a:xfrm>
            <a:off x="2225357" y="2067044"/>
            <a:ext cx="2425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生成白色</a:t>
            </a:r>
          </a:p>
        </p:txBody>
      </p:sp>
      <p:sp>
        <p:nvSpPr>
          <p:cNvPr id="1618972" name="Text Box 28"/>
          <p:cNvSpPr txBox="1">
            <a:spLocks noChangeArrowheads="1"/>
          </p:cNvSpPr>
          <p:nvPr/>
        </p:nvSpPr>
        <p:spPr bwMode="auto">
          <a:xfrm>
            <a:off x="2149157" y="2391529"/>
            <a:ext cx="13506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沉淀</a:t>
            </a:r>
          </a:p>
        </p:txBody>
      </p:sp>
      <p:sp>
        <p:nvSpPr>
          <p:cNvPr id="1618973" name="Text Box 29"/>
          <p:cNvSpPr txBox="1">
            <a:spLocks noChangeArrowheads="1"/>
          </p:cNvSpPr>
          <p:nvPr/>
        </p:nvSpPr>
        <p:spPr bwMode="auto">
          <a:xfrm>
            <a:off x="2981008" y="2682597"/>
            <a:ext cx="13506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沉淀</a:t>
            </a:r>
          </a:p>
        </p:txBody>
      </p:sp>
      <p:sp>
        <p:nvSpPr>
          <p:cNvPr id="1618974" name="Text Box 30"/>
          <p:cNvSpPr txBox="1">
            <a:spLocks noChangeArrowheads="1"/>
          </p:cNvSpPr>
          <p:nvPr/>
        </p:nvSpPr>
        <p:spPr bwMode="auto">
          <a:xfrm>
            <a:off x="2061210" y="3013808"/>
            <a:ext cx="18897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不溶解</a:t>
            </a:r>
          </a:p>
        </p:txBody>
      </p:sp>
      <p:sp>
        <p:nvSpPr>
          <p:cNvPr id="1618975" name="Text Box 31"/>
          <p:cNvSpPr txBox="1">
            <a:spLocks noChangeArrowheads="1"/>
          </p:cNvSpPr>
          <p:nvPr/>
        </p:nvSpPr>
        <p:spPr bwMode="auto">
          <a:xfrm>
            <a:off x="5114607" y="2052042"/>
            <a:ext cx="2425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生成白色</a:t>
            </a:r>
          </a:p>
        </p:txBody>
      </p:sp>
      <p:sp>
        <p:nvSpPr>
          <p:cNvPr id="1618976" name="Text Box 32"/>
          <p:cNvSpPr txBox="1">
            <a:spLocks noChangeArrowheads="1"/>
          </p:cNvSpPr>
          <p:nvPr/>
        </p:nvSpPr>
        <p:spPr bwMode="auto">
          <a:xfrm>
            <a:off x="5273040" y="2385298"/>
            <a:ext cx="13506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沉淀</a:t>
            </a:r>
          </a:p>
        </p:txBody>
      </p:sp>
      <p:sp>
        <p:nvSpPr>
          <p:cNvPr id="1618977" name="Text Box 33"/>
          <p:cNvSpPr txBox="1">
            <a:spLocks noChangeArrowheads="1"/>
          </p:cNvSpPr>
          <p:nvPr/>
        </p:nvSpPr>
        <p:spPr bwMode="auto">
          <a:xfrm>
            <a:off x="6058217" y="2706333"/>
            <a:ext cx="8140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沉</a:t>
            </a:r>
          </a:p>
        </p:txBody>
      </p:sp>
      <p:sp>
        <p:nvSpPr>
          <p:cNvPr id="1618978" name="Text Box 34"/>
          <p:cNvSpPr txBox="1">
            <a:spLocks noChangeArrowheads="1"/>
          </p:cNvSpPr>
          <p:nvPr/>
        </p:nvSpPr>
        <p:spPr bwMode="auto">
          <a:xfrm>
            <a:off x="4883467" y="3002251"/>
            <a:ext cx="2425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淀不溶解</a:t>
            </a:r>
          </a:p>
        </p:txBody>
      </p:sp>
      <p:sp>
        <p:nvSpPr>
          <p:cNvPr id="1618979" name="Text Box 35"/>
          <p:cNvSpPr txBox="1">
            <a:spLocks noChangeArrowheads="1"/>
          </p:cNvSpPr>
          <p:nvPr/>
        </p:nvSpPr>
        <p:spPr bwMode="auto">
          <a:xfrm>
            <a:off x="8003857" y="1873675"/>
            <a:ext cx="2425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生成白色</a:t>
            </a:r>
          </a:p>
        </p:txBody>
      </p:sp>
      <p:sp>
        <p:nvSpPr>
          <p:cNvPr id="1618980" name="Text Box 36"/>
          <p:cNvSpPr txBox="1">
            <a:spLocks noChangeArrowheads="1"/>
          </p:cNvSpPr>
          <p:nvPr/>
        </p:nvSpPr>
        <p:spPr bwMode="auto">
          <a:xfrm>
            <a:off x="8032750" y="2224884"/>
            <a:ext cx="13506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沉淀</a:t>
            </a:r>
          </a:p>
        </p:txBody>
      </p:sp>
      <p:sp>
        <p:nvSpPr>
          <p:cNvPr id="1618981" name="Text Box 37"/>
          <p:cNvSpPr txBox="1">
            <a:spLocks noChangeArrowheads="1"/>
          </p:cNvSpPr>
          <p:nvPr/>
        </p:nvSpPr>
        <p:spPr bwMode="auto">
          <a:xfrm>
            <a:off x="8396923" y="2535573"/>
            <a:ext cx="18897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沉淀溶</a:t>
            </a:r>
          </a:p>
        </p:txBody>
      </p:sp>
      <p:sp>
        <p:nvSpPr>
          <p:cNvPr id="1618982" name="Text Box 38"/>
          <p:cNvSpPr txBox="1">
            <a:spLocks noChangeArrowheads="1"/>
          </p:cNvSpPr>
          <p:nvPr/>
        </p:nvSpPr>
        <p:spPr bwMode="auto">
          <a:xfrm>
            <a:off x="7539672" y="2854906"/>
            <a:ext cx="32321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解</a:t>
            </a:r>
            <a:r>
              <a:rPr kumimoji="0" lang="en-US" altLang="zh-CN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,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且有气泡</a:t>
            </a:r>
          </a:p>
        </p:txBody>
      </p:sp>
      <p:sp>
        <p:nvSpPr>
          <p:cNvPr id="1618983" name="Text Box 39"/>
          <p:cNvSpPr txBox="1">
            <a:spLocks noChangeArrowheads="1"/>
          </p:cNvSpPr>
          <p:nvPr/>
        </p:nvSpPr>
        <p:spPr bwMode="auto">
          <a:xfrm>
            <a:off x="8032750" y="3170992"/>
            <a:ext cx="13506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产生</a:t>
            </a:r>
          </a:p>
        </p:txBody>
      </p:sp>
      <p:sp>
        <p:nvSpPr>
          <p:cNvPr id="1618984" name="Text Box 40"/>
          <p:cNvSpPr txBox="1">
            <a:spLocks noChangeArrowheads="1"/>
          </p:cNvSpPr>
          <p:nvPr/>
        </p:nvSpPr>
        <p:spPr bwMode="auto">
          <a:xfrm>
            <a:off x="2689542" y="4579998"/>
            <a:ext cx="24250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白色沉淀</a:t>
            </a:r>
          </a:p>
        </p:txBody>
      </p:sp>
      <p:sp>
        <p:nvSpPr>
          <p:cNvPr id="1618985" name="Text Box 41"/>
          <p:cNvSpPr txBox="1">
            <a:spLocks noChangeArrowheads="1"/>
          </p:cNvSpPr>
          <p:nvPr/>
        </p:nvSpPr>
        <p:spPr bwMode="auto">
          <a:xfrm>
            <a:off x="3006090" y="4977072"/>
            <a:ext cx="27292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+Ba</a:t>
            </a:r>
            <a:r>
              <a:rPr kumimoji="0" lang="en-US" altLang="zh-CN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2+</a:t>
            </a:r>
            <a:r>
              <a:rPr kumimoji="0" lang="en-US" altLang="zh-CN" i="0" u="none" strike="noStrike" kern="100" cap="none" spc="-6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==</a:t>
            </a:r>
            <a:r>
              <a:rPr kumimoji="0" lang="en-US" altLang="zh-CN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=</a:t>
            </a:r>
            <a:r>
              <a:rPr kumimoji="0" lang="en-US" altLang="zh-CN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BaSO</a:t>
            </a:r>
            <a:r>
              <a:rPr kumimoji="0" lang="en-US" altLang="zh-CN" i="0" u="none" strike="noStrike" kern="1200" cap="none" spc="0" normalizeH="0" baseline="-30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4</a:t>
            </a:r>
            <a:r>
              <a:rPr kumimoji="0" lang="en-US" altLang="zh-CN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↓</a:t>
            </a:r>
          </a:p>
        </p:txBody>
      </p:sp>
      <p:graphicFrame>
        <p:nvGraphicFramePr>
          <p:cNvPr id="1618987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56794"/>
              </p:ext>
            </p:extLst>
          </p:nvPr>
        </p:nvGraphicFramePr>
        <p:xfrm>
          <a:off x="2600642" y="4107555"/>
          <a:ext cx="760095" cy="511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22300" imgH="419100" progId="Equation.DSMT4">
                  <p:embed/>
                </p:oleObj>
              </mc:Choice>
              <mc:Fallback>
                <p:oleObj name="Equation" r:id="rId2" imgW="622300" imgH="419100" progId="Equation.DSMT4">
                  <p:embed/>
                  <p:pic>
                    <p:nvPicPr>
                      <p:cNvPr id="1618987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642" y="4107555"/>
                        <a:ext cx="760095" cy="5118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989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329262"/>
              </p:ext>
            </p:extLst>
          </p:nvPr>
        </p:nvGraphicFramePr>
        <p:xfrm>
          <a:off x="9221632" y="4204879"/>
          <a:ext cx="517698" cy="328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60400" imgH="419100" progId="Equation.DSMT4">
                  <p:embed/>
                </p:oleObj>
              </mc:Choice>
              <mc:Fallback>
                <p:oleObj name="Equation" r:id="rId4" imgW="660400" imgH="419100" progId="Equation.DSMT4">
                  <p:embed/>
                  <p:pic>
                    <p:nvPicPr>
                      <p:cNvPr id="1618989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1632" y="4204879"/>
                        <a:ext cx="517698" cy="3285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41266" y="914520"/>
            <a:ext cx="1861407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【实验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5-4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】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2E4E6CD-D036-4418-9C95-3FB43116831D}"/>
              </a:ext>
            </a:extLst>
          </p:cNvPr>
          <p:cNvSpPr/>
          <p:nvPr/>
        </p:nvSpPr>
        <p:spPr>
          <a:xfrm>
            <a:off x="466887" y="326963"/>
            <a:ext cx="3871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一、硫酸根离子的检验</a:t>
            </a:r>
          </a:p>
        </p:txBody>
      </p:sp>
      <p:graphicFrame>
        <p:nvGraphicFramePr>
          <p:cNvPr id="26" name="Object 43">
            <a:extLst>
              <a:ext uri="{FF2B5EF4-FFF2-40B4-BE49-F238E27FC236}">
                <a16:creationId xmlns:a16="http://schemas.microsoft.com/office/drawing/2014/main" id="{6F5FF653-A22A-4ACD-BB24-820AC41E24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76530"/>
              </p:ext>
            </p:extLst>
          </p:nvPr>
        </p:nvGraphicFramePr>
        <p:xfrm>
          <a:off x="3006090" y="4992596"/>
          <a:ext cx="493712" cy="332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22300" imgH="419100" progId="Equation.DSMT4">
                  <p:embed/>
                </p:oleObj>
              </mc:Choice>
              <mc:Fallback>
                <p:oleObj name="Equation" r:id="rId2" imgW="622300" imgH="419100" progId="Equation.DSMT4">
                  <p:embed/>
                  <p:pic>
                    <p:nvPicPr>
                      <p:cNvPr id="1618987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090" y="4992596"/>
                        <a:ext cx="493712" cy="332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971" grpId="0" bldLvl="0"/>
      <p:bldP spid="1618972" grpId="0" bldLvl="0"/>
      <p:bldP spid="1618973" grpId="0" bldLvl="0"/>
      <p:bldP spid="1618974" grpId="0" bldLvl="0"/>
      <p:bldP spid="1618975" grpId="0" bldLvl="0"/>
      <p:bldP spid="1618976" grpId="0" bldLvl="0"/>
      <p:bldP spid="1618977" grpId="0" bldLvl="0"/>
      <p:bldP spid="1618978" grpId="0" bldLvl="0"/>
      <p:bldP spid="1618979" grpId="0" bldLvl="0"/>
      <p:bldP spid="1618980" grpId="0" bldLvl="0"/>
      <p:bldP spid="1618981" grpId="0" bldLvl="0"/>
      <p:bldP spid="1618982" grpId="0" bldLvl="0"/>
      <p:bldP spid="1618983" grpId="0" bldLvl="0"/>
      <p:bldP spid="1618984" grpId="0" bldLvl="0"/>
      <p:bldP spid="1618985" grpId="0" bldLvl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2802" name="Text Box 2"/>
          <p:cNvSpPr txBox="1">
            <a:spLocks noChangeArrowheads="1"/>
          </p:cNvSpPr>
          <p:nvPr/>
        </p:nvSpPr>
        <p:spPr bwMode="auto">
          <a:xfrm>
            <a:off x="765810" y="1561465"/>
            <a:ext cx="10950575" cy="3328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结论：检验          的正确操作方法</a:t>
            </a: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       </a:t>
            </a: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被检液                         取清液                          有无白色沉淀产生</a:t>
            </a: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(</a:t>
            </a: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判断有无         </a:t>
            </a: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)</a:t>
            </a:r>
            <a:r>
              <a:rPr kumimoji="0" lang="zh-CN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。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先加稀盐酸的目的是</a:t>
            </a: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_______________________</a:t>
            </a:r>
            <a:r>
              <a:rPr kumimoji="0" lang="zh-CN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。 </a:t>
            </a:r>
          </a:p>
        </p:txBody>
      </p:sp>
      <p:pic>
        <p:nvPicPr>
          <p:cNvPr id="1612803" name="图片 1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232" y="2816952"/>
            <a:ext cx="1688444" cy="569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12804" name="图片 1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178" y="2773609"/>
            <a:ext cx="1688444" cy="57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2806" name="Text Box 6"/>
          <p:cNvSpPr txBox="1">
            <a:spLocks noChangeArrowheads="1"/>
          </p:cNvSpPr>
          <p:nvPr/>
        </p:nvSpPr>
        <p:spPr bwMode="auto">
          <a:xfrm>
            <a:off x="3860887" y="4097792"/>
            <a:ext cx="5088565" cy="586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防止        、       、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Ag</a:t>
            </a:r>
            <a:r>
              <a:rPr kumimoji="0" lang="en-US" altLang="zh-CN" sz="2400" b="1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+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干扰</a:t>
            </a:r>
          </a:p>
        </p:txBody>
      </p:sp>
      <p:graphicFrame>
        <p:nvGraphicFramePr>
          <p:cNvPr id="16128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011472"/>
              </p:ext>
            </p:extLst>
          </p:nvPr>
        </p:nvGraphicFramePr>
        <p:xfrm>
          <a:off x="1246872" y="3560021"/>
          <a:ext cx="663105" cy="446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22300" imgH="419100" progId="Equation.DSMT4">
                  <p:embed/>
                </p:oleObj>
              </mc:Choice>
              <mc:Fallback>
                <p:oleObj name="Equation" r:id="rId4" imgW="622300" imgH="419100" progId="Equation.DSMT4">
                  <p:embed/>
                  <p:pic>
                    <p:nvPicPr>
                      <p:cNvPr id="16128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872" y="3560021"/>
                        <a:ext cx="663105" cy="4465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28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301093"/>
              </p:ext>
            </p:extLst>
          </p:nvPr>
        </p:nvGraphicFramePr>
        <p:xfrm>
          <a:off x="5222406" y="4274510"/>
          <a:ext cx="582322" cy="369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60400" imgH="419100" progId="Equation.DSMT4">
                  <p:embed/>
                </p:oleObj>
              </mc:Choice>
              <mc:Fallback>
                <p:oleObj name="Equation" r:id="rId6" imgW="660400" imgH="419100" progId="Equation.DSMT4">
                  <p:embed/>
                  <p:pic>
                    <p:nvPicPr>
                      <p:cNvPr id="16128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406" y="4274510"/>
                        <a:ext cx="582322" cy="369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280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324534"/>
              </p:ext>
            </p:extLst>
          </p:nvPr>
        </p:nvGraphicFramePr>
        <p:xfrm>
          <a:off x="6104890" y="4274510"/>
          <a:ext cx="548727" cy="369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22300" imgH="419100" progId="Equation.DSMT4">
                  <p:embed/>
                </p:oleObj>
              </mc:Choice>
              <mc:Fallback>
                <p:oleObj name="Equation" r:id="rId8" imgW="622300" imgH="419100" progId="Equation.DSMT4">
                  <p:embed/>
                  <p:pic>
                    <p:nvPicPr>
                      <p:cNvPr id="16128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4890" y="4274510"/>
                        <a:ext cx="548727" cy="369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28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001172"/>
              </p:ext>
            </p:extLst>
          </p:nvPr>
        </p:nvGraphicFramePr>
        <p:xfrm>
          <a:off x="2819232" y="1856338"/>
          <a:ext cx="746968" cy="503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22300" imgH="419100" progId="Equation.DSMT4">
                  <p:embed/>
                </p:oleObj>
              </mc:Choice>
              <mc:Fallback>
                <p:oleObj name="Equation" r:id="rId10" imgW="622300" imgH="419100" progId="Equation.DSMT4">
                  <p:embed/>
                  <p:pic>
                    <p:nvPicPr>
                      <p:cNvPr id="16128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232" y="1856338"/>
                        <a:ext cx="746968" cy="5030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>
            <a:extLst>
              <a:ext uri="{FF2B5EF4-FFF2-40B4-BE49-F238E27FC236}">
                <a16:creationId xmlns:a16="http://schemas.microsoft.com/office/drawing/2014/main" id="{5858A14E-984C-4799-8D0D-EE84932C2C09}"/>
              </a:ext>
            </a:extLst>
          </p:cNvPr>
          <p:cNvSpPr/>
          <p:nvPr/>
        </p:nvSpPr>
        <p:spPr>
          <a:xfrm>
            <a:off x="466887" y="326963"/>
            <a:ext cx="3871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一、硫酸根离子的检验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2806" grpId="0" bldLvl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39152" y="-1010765"/>
            <a:ext cx="3996055" cy="568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545218" name="Text Box 2"/>
          <p:cNvSpPr txBox="1">
            <a:spLocks noChangeArrowheads="1"/>
          </p:cNvSpPr>
          <p:nvPr/>
        </p:nvSpPr>
        <p:spPr bwMode="auto">
          <a:xfrm>
            <a:off x="1043305" y="1507381"/>
            <a:ext cx="10262870" cy="1504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       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现在我们炒菜用的精盐又细又白，你知道精盐是由粗盐经过什么样的程序制得的吗？粗盐经溶解、过滤和蒸发后还含有硫酸盐及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CaCl</a:t>
            </a:r>
            <a:r>
              <a:rPr kumimoji="0" lang="en-US" altLang="zh-CN" sz="20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MgCl</a:t>
            </a:r>
            <a:r>
              <a:rPr kumimoji="0" lang="en-US" altLang="zh-CN" sz="2000" b="0" i="0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等杂质。如何进行粗盐提纯吗？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pic>
        <p:nvPicPr>
          <p:cNvPr id="1545219" name="202xhxr30.jpg" descr="说明: id:2147504737;Founder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697" y="3429000"/>
            <a:ext cx="6126480" cy="2559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0F30D420-B69B-484E-A7C1-88C1C3071115}"/>
              </a:ext>
            </a:extLst>
          </p:cNvPr>
          <p:cNvSpPr/>
          <p:nvPr/>
        </p:nvSpPr>
        <p:spPr>
          <a:xfrm>
            <a:off x="466887" y="326963"/>
            <a:ext cx="23968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真实情景思考</a:t>
            </a:r>
            <a:endParaRPr lang="en-US" altLang="zh-CN" sz="2800" b="1" dirty="0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619646" y="4771169"/>
            <a:ext cx="10813053" cy="434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800600" algn="l"/>
              </a:tabLst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(2)</a:t>
            </a:r>
            <a:r>
              <a:rPr kumimoji="0" lang="zh-CN" altLang="en-US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加入你选择的试剂除去杂质后，有没有引入其他离子？用什么方法除去这些离子？</a:t>
            </a:r>
            <a:endParaRPr kumimoji="0" lang="zh-CN" altLang="zh-CN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5283627" y="807373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800600" algn="l"/>
              </a:tabLst>
              <a:defRPr/>
            </a:pP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粗盐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的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提纯</a:t>
            </a:r>
            <a:endParaRPr kumimoji="0" lang="zh-CN" altLang="zh-CN" sz="24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Courier New" panose="02070309020205020404" pitchFamily="49" charset="0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58999" y="1250460"/>
            <a:ext cx="10813052" cy="965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800600" algn="l"/>
              </a:tabLst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(1) </a:t>
            </a:r>
            <a:r>
              <a:rPr kumimoji="0" lang="zh-CN" altLang="en-US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经溶解、过滤、蒸发操作得到的粗盐中含有一些可溶性硫酸盐及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CaCl</a:t>
            </a:r>
            <a:r>
              <a:rPr kumimoji="0" lang="en-US" altLang="zh-CN" sz="20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en-US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、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MgCl</a:t>
            </a:r>
            <a:r>
              <a:rPr kumimoji="0" lang="en-US" altLang="zh-CN" sz="20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en-US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等杂质。如果按照下表所示顺序除去它们，应加入什么试剂？</a:t>
            </a:r>
            <a:endParaRPr kumimoji="0" lang="zh-CN" altLang="zh-CN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589166" y="5462375"/>
            <a:ext cx="10813053" cy="411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800600" algn="l"/>
              </a:tabLst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(3)</a:t>
            </a:r>
            <a:r>
              <a:rPr kumimoji="0" lang="zh-CN" altLang="en-US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设计除去杂质的实验方案时，除了要考虑所加试剂的种类，还要考虑哪些问题？</a:t>
            </a:r>
            <a:endParaRPr kumimoji="0" lang="zh-CN" altLang="zh-CN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729673"/>
              </p:ext>
            </p:extLst>
          </p:nvPr>
        </p:nvGraphicFramePr>
        <p:xfrm>
          <a:off x="1251514" y="2368277"/>
          <a:ext cx="9628922" cy="2011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4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7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70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1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10485" algn="l"/>
                        </a:tabLs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 </a:t>
                      </a:r>
                      <a:r>
                        <a:rPr lang="zh-CN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杂质</a:t>
                      </a:r>
                    </a:p>
                  </a:txBody>
                  <a:tcPr marL="38851" marR="38851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10485" algn="l"/>
                        </a:tabLst>
                      </a:pPr>
                      <a:r>
                        <a:rPr lang="zh-CN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Courier New" panose="02070309020205020404" pitchFamily="49" charset="0"/>
                          <a:sym typeface="Arial" panose="020B0604020202020204" pitchFamily="34" charset="0"/>
                        </a:rPr>
                        <a:t>加入的试剂</a:t>
                      </a:r>
                    </a:p>
                  </a:txBody>
                  <a:tcPr marL="38851" marR="38851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10485" algn="l"/>
                        </a:tabLst>
                      </a:pPr>
                      <a:r>
                        <a:rPr lang="zh-CN" alt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Courier New" panose="02070309020205020404" pitchFamily="49" charset="0"/>
                          <a:sym typeface="Arial" panose="020B0604020202020204" pitchFamily="34" charset="0"/>
                        </a:rPr>
                        <a:t>离子方程式</a:t>
                      </a:r>
                    </a:p>
                  </a:txBody>
                  <a:tcPr marL="38851" marR="38851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8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10485" algn="l"/>
                        </a:tabLst>
                      </a:pPr>
                      <a:r>
                        <a:rPr lang="zh-CN" altLang="en-US" sz="2000" kern="100" dirty="0">
                          <a:effectLst/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Courier New" panose="02070309020205020404" pitchFamily="49" charset="0"/>
                          <a:sym typeface="Arial" panose="020B0604020202020204" pitchFamily="34" charset="0"/>
                        </a:rPr>
                        <a:t>硫酸盐</a:t>
                      </a:r>
                    </a:p>
                  </a:txBody>
                  <a:tcPr marL="38851" marR="388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10485" algn="l"/>
                        </a:tabLst>
                      </a:pPr>
                      <a:endParaRPr lang="zh-CN" sz="2000" kern="100" dirty="0"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10485" algn="l"/>
                        </a:tabLst>
                      </a:pPr>
                      <a:endParaRPr lang="zh-CN" sz="2000" kern="100" dirty="0"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10485" algn="l"/>
                        </a:tabLst>
                      </a:pPr>
                      <a:r>
                        <a:rPr lang="en-US" altLang="zh-CN" sz="2000" kern="100" dirty="0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CaCl</a:t>
                      </a:r>
                      <a:r>
                        <a:rPr lang="en-US" altLang="zh-CN" sz="2000" kern="100" baseline="-25000" dirty="0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2</a:t>
                      </a:r>
                      <a:endParaRPr lang="en-US" altLang="zh-CN" sz="2000" kern="100" dirty="0"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10485" algn="l"/>
                        </a:tabLst>
                      </a:pPr>
                      <a:endParaRPr lang="zh-CN" sz="2000" kern="100" dirty="0"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10485" algn="l"/>
                        </a:tabLst>
                      </a:pPr>
                      <a:endParaRPr lang="zh-CN" sz="2000" kern="100" dirty="0"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2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10485" algn="l"/>
                        </a:tabLst>
                      </a:pPr>
                      <a:r>
                        <a:rPr lang="en-US" altLang="zh-CN" sz="2000" kern="100" dirty="0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MgCl</a:t>
                      </a:r>
                      <a:r>
                        <a:rPr lang="en-US" altLang="zh-CN" sz="2000" kern="100" baseline="-25000" dirty="0">
                          <a:latin typeface="Arial" panose="020B0604020202020204" pitchFamily="34" charset="0"/>
                          <a:ea typeface="思源黑体 CN Regular" panose="020B0500000000000000" pitchFamily="34" charset="-122"/>
                          <a:cs typeface="Times New Roman" panose="02020603050405020304" charset="0"/>
                          <a:sym typeface="Arial" panose="020B0604020202020204" pitchFamily="34" charset="0"/>
                        </a:rPr>
                        <a:t>2</a:t>
                      </a:r>
                      <a:endParaRPr lang="en-US" altLang="zh-CN" sz="2000" kern="100" dirty="0"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10485" algn="l"/>
                        </a:tabLst>
                      </a:pPr>
                      <a:endParaRPr lang="zh-CN" sz="2000" kern="100" dirty="0"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10485" algn="l"/>
                        </a:tabLst>
                      </a:pPr>
                      <a:endParaRPr lang="zh-CN" sz="2000" kern="100" dirty="0">
                        <a:effectLst/>
                        <a:latin typeface="Arial" panose="020B0604020202020204" pitchFamily="34" charset="0"/>
                        <a:ea typeface="思源黑体 CN Regular" panose="020B0500000000000000" pitchFamily="34" charset="-122"/>
                        <a:cs typeface="Times New Roman" panose="02020603050405020304" charset="0"/>
                        <a:sym typeface="Arial" panose="020B0604020202020204" pitchFamily="34" charset="0"/>
                      </a:endParaRPr>
                    </a:p>
                  </a:txBody>
                  <a:tcPr marL="38851" marR="388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7" name="矩形 66"/>
          <p:cNvSpPr/>
          <p:nvPr/>
        </p:nvSpPr>
        <p:spPr>
          <a:xfrm>
            <a:off x="3804712" y="2932848"/>
            <a:ext cx="8370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BaCl</a:t>
            </a:r>
            <a:r>
              <a:rPr kumimoji="0" lang="en-US" altLang="zh-CN" sz="2000" b="0" i="0" u="none" strike="noStrike" kern="1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3757425" y="4044853"/>
            <a:ext cx="898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NaOH</a:t>
            </a:r>
          </a:p>
        </p:txBody>
      </p:sp>
      <p:sp>
        <p:nvSpPr>
          <p:cNvPr id="70" name="矩形 69"/>
          <p:cNvSpPr/>
          <p:nvPr/>
        </p:nvSpPr>
        <p:spPr>
          <a:xfrm>
            <a:off x="6737799" y="3450671"/>
            <a:ext cx="31361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Mg</a:t>
            </a:r>
            <a:r>
              <a:rPr kumimoji="0" lang="en-US" altLang="zh-CN" sz="2000" b="0" i="0" u="none" strike="noStrike" kern="1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2+</a:t>
            </a: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＋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2OH</a:t>
            </a:r>
            <a:r>
              <a:rPr kumimoji="0" lang="en-US" altLang="zh-CN" sz="2000" b="0" i="0" u="none" strike="noStrike" kern="1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-</a:t>
            </a:r>
            <a:r>
              <a:rPr kumimoji="0" lang="en-US" altLang="zh-CN" sz="2000" b="0" i="0" u="none" strike="noStrike" kern="100" cap="none" spc="-8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==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=Mg(OH)</a:t>
            </a:r>
            <a:r>
              <a:rPr kumimoji="0" lang="en-US" altLang="zh-CN" sz="2000" b="0" i="0" u="none" strike="noStrike" kern="1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↓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3757425" y="3478400"/>
            <a:ext cx="1087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Na</a:t>
            </a:r>
            <a:r>
              <a:rPr kumimoji="0" lang="en-US" altLang="zh-CN" sz="2000" b="0" i="0" u="none" strike="noStrike" kern="1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CO</a:t>
            </a:r>
            <a:r>
              <a:rPr kumimoji="0" lang="en-US" altLang="zh-CN" sz="2000" b="0" i="0" u="none" strike="noStrike" kern="1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3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Times New Roman" panose="02020603050405020304" charset="0"/>
              <a:sym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矩形 72"/>
              <p:cNvSpPr/>
              <p:nvPr/>
            </p:nvSpPr>
            <p:spPr>
              <a:xfrm>
                <a:off x="7194999" y="2965072"/>
                <a:ext cx="2533322" cy="3722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Ba</a:t>
                </a:r>
                <a:r>
                  <a:rPr kumimoji="0" lang="en-US" altLang="zh-CN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2+</a:t>
                </a:r>
                <a:r>
                  <a:rPr kumimoji="0" lang="en-US" altLang="zh-CN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altLang="zh-CN" b="0" i="1" u="none" strike="noStrike" kern="1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Times New Roman" panose="02020603050405020304" pitchFamily="18" charset="0"/>
                            <a:sym typeface="Arial" panose="020B0604020202020204" pitchFamily="34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kumimoji="0" lang="en-US" altLang="zh-CN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Times New Roman" panose="02020603050405020304" pitchFamily="18" charset="0"/>
                            <a:sym typeface="Arial" panose="020B0604020202020204" pitchFamily="34" charset="0"/>
                          </a:rPr>
                          <m:t>SO</m:t>
                        </m:r>
                      </m:e>
                      <m:sub>
                        <m:r>
                          <a:rPr kumimoji="0" lang="en-US" altLang="zh-CN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Times New Roman" panose="02020603050405020304" pitchFamily="18" charset="0"/>
                            <a:sym typeface="Arial" panose="020B0604020202020204" pitchFamily="34" charset="0"/>
                          </a:rPr>
                          <m:t>4</m:t>
                        </m:r>
                      </m:sub>
                      <m:sup>
                        <m:r>
                          <a:rPr kumimoji="0" lang="en-US" altLang="zh-CN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Times New Roman" panose="02020603050405020304" pitchFamily="18" charset="0"/>
                            <a:sym typeface="Arial" panose="020B0604020202020204" pitchFamily="34" charset="0"/>
                          </a:rPr>
                          <m:t>2−</m:t>
                        </m:r>
                      </m:sup>
                    </m:sSubSup>
                  </m:oMath>
                </a14:m>
                <a:r>
                  <a:rPr kumimoji="0" lang="en-US" altLang="zh-CN" b="0" i="0" u="none" strike="noStrike" kern="100" cap="none" spc="-8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Courier New" panose="02070309020205020404" pitchFamily="49" charset="0"/>
                    <a:sym typeface="Arial" panose="020B0604020202020204" pitchFamily="34" charset="0"/>
                  </a:rPr>
                  <a:t>==</a:t>
                </a:r>
                <a:r>
                  <a:rPr kumimoji="0" lang="en-US" altLang="zh-CN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Courier New" panose="02070309020205020404" pitchFamily="49" charset="0"/>
                    <a:sym typeface="Arial" panose="020B0604020202020204" pitchFamily="34" charset="0"/>
                  </a:rPr>
                  <a:t>=</a:t>
                </a:r>
                <a:r>
                  <a:rPr kumimoji="0" lang="en-US" altLang="zh-CN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BaSO</a:t>
                </a:r>
                <a:r>
                  <a:rPr kumimoji="0" lang="en-US" altLang="zh-CN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4</a:t>
                </a:r>
                <a:r>
                  <a:rPr kumimoji="0" lang="en-US" altLang="zh-CN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↓</a:t>
                </a:r>
                <a:r>
                  <a: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3" name="矩形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999" y="2965072"/>
                <a:ext cx="2533322" cy="372281"/>
              </a:xfrm>
              <a:prstGeom prst="rect">
                <a:avLst/>
              </a:prstGeom>
              <a:blipFill>
                <a:blip r:embed="rId2"/>
                <a:stretch>
                  <a:fillRect l="-1923" t="-6557" b="-262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矩形 73"/>
              <p:cNvSpPr/>
              <p:nvPr/>
            </p:nvSpPr>
            <p:spPr>
              <a:xfrm>
                <a:off x="7194999" y="3942695"/>
                <a:ext cx="2544543" cy="374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Ca</a:t>
                </a:r>
                <a:r>
                  <a:rPr kumimoji="0" lang="en-US" altLang="zh-CN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2+</a:t>
                </a:r>
                <a:r>
                  <a:rPr kumimoji="0" lang="en-US" altLang="zh-CN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altLang="zh-CN" b="0" i="1" u="none" strike="noStrike" kern="1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Times New Roman" panose="02020603050405020304" pitchFamily="18" charset="0"/>
                            <a:sym typeface="Arial" panose="020B0604020202020204" pitchFamily="34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kumimoji="0" lang="en-US" altLang="zh-CN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Times New Roman" panose="02020603050405020304" pitchFamily="18" charset="0"/>
                            <a:sym typeface="Arial" panose="020B0604020202020204" pitchFamily="34" charset="0"/>
                          </a:rPr>
                          <m:t>CO</m:t>
                        </m:r>
                      </m:e>
                      <m:sub>
                        <m:r>
                          <a:rPr kumimoji="0" lang="en-US" altLang="zh-CN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Times New Roman" panose="02020603050405020304" pitchFamily="18" charset="0"/>
                            <a:sym typeface="Arial" panose="020B0604020202020204" pitchFamily="34" charset="0"/>
                          </a:rPr>
                          <m:t>3</m:t>
                        </m:r>
                      </m:sub>
                      <m:sup>
                        <m:r>
                          <a:rPr kumimoji="0" lang="en-US" altLang="zh-CN" b="0" i="0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Times New Roman" panose="02020603050405020304" pitchFamily="18" charset="0"/>
                            <a:sym typeface="Arial" panose="020B0604020202020204" pitchFamily="34" charset="0"/>
                          </a:rPr>
                          <m:t>2−</m:t>
                        </m:r>
                      </m:sup>
                    </m:sSubSup>
                  </m:oMath>
                </a14:m>
                <a:r>
                  <a:rPr kumimoji="0" lang="en-US" altLang="zh-CN" sz="1600" b="0" i="0" u="none" strike="noStrike" kern="100" cap="none" spc="-8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Courier New" panose="02070309020205020404" pitchFamily="49" charset="0"/>
                    <a:sym typeface="Arial" panose="020B0604020202020204" pitchFamily="34" charset="0"/>
                  </a:rPr>
                  <a:t>==</a:t>
                </a:r>
                <a:r>
                  <a:rPr kumimoji="0" lang="en-US" altLang="zh-CN" sz="16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cs typeface="Courier New" panose="02070309020205020404" pitchFamily="49" charset="0"/>
                    <a:sym typeface="Arial" panose="020B0604020202020204" pitchFamily="34" charset="0"/>
                  </a:rPr>
                  <a:t>=</a:t>
                </a:r>
                <a:r>
                  <a:rPr kumimoji="0" lang="en-US" altLang="zh-CN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CaCO</a:t>
                </a:r>
                <a:r>
                  <a:rPr kumimoji="0" lang="en-US" altLang="zh-CN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4</a:t>
                </a:r>
                <a:r>
                  <a:rPr kumimoji="0" lang="en-US" altLang="zh-CN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↓</a:t>
                </a:r>
                <a:r>
                  <a: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思源黑体 CN Regular" panose="020B0500000000000000" pitchFamily="34" charset="-122"/>
                    <a:sym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4" name="矩形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999" y="3942695"/>
                <a:ext cx="2544543" cy="374461"/>
              </a:xfrm>
              <a:prstGeom prst="rect">
                <a:avLst/>
              </a:prstGeom>
              <a:blipFill>
                <a:blip r:embed="rId3"/>
                <a:stretch>
                  <a:fillRect l="-1914" t="-8197" b="-262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矩形 13">
            <a:extLst>
              <a:ext uri="{FF2B5EF4-FFF2-40B4-BE49-F238E27FC236}">
                <a16:creationId xmlns:a16="http://schemas.microsoft.com/office/drawing/2014/main" id="{A6B8E5D8-D5F8-438A-92BE-CEC5537C666B}"/>
              </a:ext>
            </a:extLst>
          </p:cNvPr>
          <p:cNvSpPr/>
          <p:nvPr/>
        </p:nvSpPr>
        <p:spPr>
          <a:xfrm>
            <a:off x="466887" y="326963"/>
            <a:ext cx="20281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思考与讨论</a:t>
            </a:r>
            <a:endParaRPr lang="en-US" altLang="zh-CN" sz="2800" b="1" dirty="0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7" grpId="0"/>
      <p:bldP spid="67" grpId="0"/>
      <p:bldP spid="69" grpId="0"/>
      <p:bldP spid="70" grpId="0"/>
      <p:bldP spid="71" grpId="0"/>
      <p:bldP spid="73" grpId="0" bldLvl="0" animBg="1"/>
      <p:bldP spid="74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-2147482610" descr="h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696" y="1335314"/>
            <a:ext cx="9324608" cy="464910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C13FA894-5574-435F-849B-5D78DE73D1E2}"/>
              </a:ext>
            </a:extLst>
          </p:cNvPr>
          <p:cNvSpPr/>
          <p:nvPr/>
        </p:nvSpPr>
        <p:spPr>
          <a:xfrm>
            <a:off x="466887" y="326963"/>
            <a:ext cx="20281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思考与讨论</a:t>
            </a:r>
            <a:endParaRPr lang="en-US" altLang="zh-CN" sz="2800" b="1" dirty="0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332023" y="1441680"/>
            <a:ext cx="11482606" cy="99659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185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0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为使杂质离子完全除去，要加入过量的试剂。后续试剂要能够将前面所加过量的试剂除去，由此可知</a:t>
            </a:r>
            <a:r>
              <a:rPr kumimoji="0" lang="zh-CN" altLang="zh-CN" sz="2000" b="1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碳酸钠溶液要在氯化钡溶液之后加入。</a:t>
            </a:r>
          </a:p>
        </p:txBody>
      </p:sp>
      <p:sp>
        <p:nvSpPr>
          <p:cNvPr id="2" name="矩形 1"/>
          <p:cNvSpPr/>
          <p:nvPr/>
        </p:nvSpPr>
        <p:spPr>
          <a:xfrm>
            <a:off x="332023" y="2669838"/>
            <a:ext cx="3902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通常加入试剂的几种</a:t>
            </a:r>
            <a:r>
              <a:rPr kumimoji="0" lang="zh-CN" altLang="zh-CN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顺序：</a:t>
            </a:r>
          </a:p>
        </p:txBody>
      </p:sp>
      <p:sp>
        <p:nvSpPr>
          <p:cNvPr id="3" name="矩形 2"/>
          <p:cNvSpPr/>
          <p:nvPr/>
        </p:nvSpPr>
        <p:spPr>
          <a:xfrm>
            <a:off x="1663776" y="3167820"/>
            <a:ext cx="7496302" cy="2710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①BaCl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溶液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→</a:t>
            </a:r>
            <a:r>
              <a:rPr kumimoji="0" lang="en-US" altLang="zh-CN" sz="24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NaOH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溶液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→Na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CO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3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溶液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→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盐酸</a:t>
            </a:r>
          </a:p>
          <a:p>
            <a:pPr marL="0" marR="0" lvl="0" indent="0" algn="just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②</a:t>
            </a:r>
            <a:r>
              <a:rPr kumimoji="0" lang="en-US" altLang="zh-CN" sz="24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NaOH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溶液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→BaCl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溶液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→Na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CO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3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溶液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→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盐酸</a:t>
            </a:r>
          </a:p>
          <a:p>
            <a:pPr marL="0" marR="0" lvl="0" indent="0" algn="just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③BaCl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溶液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→Na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2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CO</a:t>
            </a:r>
            <a:r>
              <a:rPr kumimoji="0" lang="en-US" altLang="zh-CN" sz="2400" b="0" i="0" u="none" strike="noStrike" kern="1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3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溶液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→</a:t>
            </a:r>
            <a:r>
              <a:rPr kumimoji="0" lang="en-US" altLang="zh-CN" sz="24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NaOH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溶液</a:t>
            </a:r>
            <a:r>
              <a:rPr kumimoji="0" lang="en-US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→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盐酸</a:t>
            </a:r>
          </a:p>
        </p:txBody>
      </p:sp>
      <p:sp>
        <p:nvSpPr>
          <p:cNvPr id="4" name="矩形 3"/>
          <p:cNvSpPr/>
          <p:nvPr/>
        </p:nvSpPr>
        <p:spPr>
          <a:xfrm>
            <a:off x="5283627" y="98001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800600" algn="l"/>
              </a:tabLst>
              <a:defRPr/>
            </a:pP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粗盐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的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思源黑体 CN Regular" panose="020B0500000000000000" pitchFamily="34" charset="-122"/>
                <a:cs typeface="Times New Roman" panose="02020603050405020304" charset="0"/>
                <a:sym typeface="Arial" panose="020B0604020202020204" pitchFamily="34" charset="0"/>
              </a:rPr>
              <a:t>提纯</a:t>
            </a:r>
            <a:endParaRPr kumimoji="0" lang="zh-CN" altLang="zh-CN" sz="2400" b="0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思源黑体 CN Regular" panose="020B0500000000000000" pitchFamily="34" charset="-122"/>
              <a:cs typeface="Courier New" panose="02070309020205020404" pitchFamily="49" charset="0"/>
              <a:sym typeface="Arial" panose="020B0604020202020204" pitchFamily="34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03CE9DE-54DB-4A7A-8FD1-CFD9A960BE96}"/>
              </a:ext>
            </a:extLst>
          </p:cNvPr>
          <p:cNvSpPr/>
          <p:nvPr/>
        </p:nvSpPr>
        <p:spPr>
          <a:xfrm>
            <a:off x="466887" y="326963"/>
            <a:ext cx="20281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思考与讨论</a:t>
            </a:r>
            <a:endParaRPr lang="en-US" altLang="zh-CN" sz="2800" b="1" dirty="0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3" grpId="0" bldLvl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8390000-07bd-47a3-9476-fa63ad203539}"/>
</p:tagLst>
</file>

<file path=ppt/theme/theme1.xml><?xml version="1.0" encoding="utf-8"?>
<a:theme xmlns:a="http://schemas.openxmlformats.org/drawingml/2006/main" name="办公资源网：www.bangongziyuan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1958</Words>
  <Application>Microsoft Office PowerPoint</Application>
  <PresentationFormat>宽屏</PresentationFormat>
  <Paragraphs>261</Paragraphs>
  <Slides>24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0" baseType="lpstr">
      <vt:lpstr>思源黑体 CN Light</vt:lpstr>
      <vt:lpstr>Arial</vt:lpstr>
      <vt:lpstr>Arial Black</vt:lpstr>
      <vt:lpstr>Cambria Math</vt:lpstr>
      <vt:lpstr>办公资源网：www.bangongziyuan.com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办公资源网</dc:creator>
  <dc:description>办公资源网：https://www.bangongziyuan.com/</dc:description>
  <cp:lastModifiedBy>天 下</cp:lastModifiedBy>
  <cp:revision>1</cp:revision>
  <dcterms:created xsi:type="dcterms:W3CDTF">2020-04-20T07:34:08Z</dcterms:created>
  <dcterms:modified xsi:type="dcterms:W3CDTF">2021-01-09T10:00:50Z</dcterms:modified>
</cp:coreProperties>
</file>