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543" r:id="rId3"/>
    <p:sldId id="512" r:id="rId4"/>
    <p:sldId id="513" r:id="rId5"/>
    <p:sldId id="514" r:id="rId6"/>
    <p:sldId id="515" r:id="rId7"/>
    <p:sldId id="516" r:id="rId8"/>
    <p:sldId id="520" r:id="rId9"/>
    <p:sldId id="518" r:id="rId10"/>
    <p:sldId id="522" r:id="rId11"/>
    <p:sldId id="519" r:id="rId12"/>
    <p:sldId id="523" r:id="rId13"/>
    <p:sldId id="524" r:id="rId14"/>
    <p:sldId id="525" r:id="rId15"/>
    <p:sldId id="526" r:id="rId16"/>
    <p:sldId id="528" r:id="rId17"/>
    <p:sldId id="529" r:id="rId18"/>
    <p:sldId id="531" r:id="rId19"/>
    <p:sldId id="532" r:id="rId20"/>
    <p:sldId id="533" r:id="rId21"/>
    <p:sldId id="287" r:id="rId22"/>
    <p:sldId id="534" r:id="rId23"/>
    <p:sldId id="58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7" autoAdjust="0"/>
    <p:restoredTop sz="94660"/>
  </p:normalViewPr>
  <p:slideViewPr>
    <p:cSldViewPr snapToGrid="0">
      <p:cViewPr varScale="1">
        <p:scale>
          <a:sx n="94" d="100"/>
          <a:sy n="94" d="100"/>
        </p:scale>
        <p:origin x="9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Black" panose="020B0A04020102020204" pitchFamily="34" charset="0"/>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Black" panose="020B0A04020102020204" pitchFamily="34" charset="0"/>
                <a:ea typeface="FandolFang R" panose="00000500000000000000" pitchFamily="50" charset="-122"/>
              </a:defRPr>
            </a:lvl1pPr>
          </a:lstStyle>
          <a:p>
            <a:fld id="{46D670AD-D1DB-467A-B9D9-D2AE23932AC9}" type="datetimeFigureOut">
              <a:rPr lang="zh-CN" altLang="en-US" smtClean="0"/>
              <a:pPr/>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Black" panose="020B0A04020102020204" pitchFamily="34" charset="0"/>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Black" panose="020B0A04020102020204" pitchFamily="34" charset="0"/>
                <a:ea typeface="FandolFang R" panose="00000500000000000000" pitchFamily="50" charset="-122"/>
              </a:defRPr>
            </a:lvl1pPr>
          </a:lstStyle>
          <a:p>
            <a:fld id="{5C01EE1E-8ACE-4280-A777-7F4125574BF3}" type="slidenum">
              <a:rPr lang="zh-CN" altLang="en-US" smtClean="0"/>
              <a:pPr/>
              <a:t>‹#›</a:t>
            </a:fld>
            <a:endParaRPr lang="zh-CN" altLang="en-US" dirty="0"/>
          </a:p>
        </p:txBody>
      </p:sp>
    </p:spTree>
    <p:extLst>
      <p:ext uri="{BB962C8B-B14F-4D97-AF65-F5344CB8AC3E}">
        <p14:creationId xmlns:p14="http://schemas.microsoft.com/office/powerpoint/2010/main" val="96554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Black" panose="020B0A04020102020204" pitchFamily="34" charset="0"/>
        <a:ea typeface="FandolFang R" panose="00000500000000000000" pitchFamily="50" charset="-122"/>
        <a:cs typeface="+mn-cs"/>
      </a:defRPr>
    </a:lvl1pPr>
    <a:lvl2pPr marL="457200" algn="l" defTabSz="914400" rtl="0" eaLnBrk="1" latinLnBrk="0" hangingPunct="1">
      <a:defRPr sz="1200" kern="1200">
        <a:solidFill>
          <a:schemeClr val="tx1"/>
        </a:solidFill>
        <a:latin typeface="Arial Black" panose="020B0A04020102020204" pitchFamily="34" charset="0"/>
        <a:ea typeface="FandolFang R" panose="00000500000000000000" pitchFamily="50" charset="-122"/>
        <a:cs typeface="+mn-cs"/>
      </a:defRPr>
    </a:lvl2pPr>
    <a:lvl3pPr marL="914400" algn="l" defTabSz="914400" rtl="0" eaLnBrk="1" latinLnBrk="0" hangingPunct="1">
      <a:defRPr sz="1200" kern="1200">
        <a:solidFill>
          <a:schemeClr val="tx1"/>
        </a:solidFill>
        <a:latin typeface="Arial Black" panose="020B0A04020102020204" pitchFamily="34" charset="0"/>
        <a:ea typeface="FandolFang R" panose="00000500000000000000" pitchFamily="50" charset="-122"/>
        <a:cs typeface="+mn-cs"/>
      </a:defRPr>
    </a:lvl3pPr>
    <a:lvl4pPr marL="1371600" algn="l" defTabSz="914400" rtl="0" eaLnBrk="1" latinLnBrk="0" hangingPunct="1">
      <a:defRPr sz="1200" kern="1200">
        <a:solidFill>
          <a:schemeClr val="tx1"/>
        </a:solidFill>
        <a:latin typeface="Arial Black" panose="020B0A04020102020204" pitchFamily="34" charset="0"/>
        <a:ea typeface="FandolFang R" panose="00000500000000000000" pitchFamily="50" charset="-122"/>
        <a:cs typeface="+mn-cs"/>
      </a:defRPr>
    </a:lvl4pPr>
    <a:lvl5pPr marL="1828800" algn="l" defTabSz="914400" rtl="0" eaLnBrk="1" latinLnBrk="0" hangingPunct="1">
      <a:defRPr sz="1200" kern="1200">
        <a:solidFill>
          <a:schemeClr val="tx1"/>
        </a:solidFill>
        <a:latin typeface="Arial Black" panose="020B0A04020102020204" pitchFamily="34" charset="0"/>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CA6AA-F0EB-48A1-BF7A-E297CD06805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CA6AA-F0EB-48A1-BF7A-E297CD06805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63672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CA6AA-F0EB-48A1-BF7A-E297CD068055}"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3AD754A-28DB-4D16-880E-7E547F07D0D6}"/>
              </a:ext>
            </a:extLst>
          </p:cNvPr>
          <p:cNvSpPr/>
          <p:nvPr userDrawn="1"/>
        </p:nvSpPr>
        <p:spPr>
          <a:xfrm>
            <a:off x="0" y="261257"/>
            <a:ext cx="319314" cy="6966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ndParaRPr>
          </a:p>
        </p:txBody>
      </p:sp>
      <p:sp>
        <p:nvSpPr>
          <p:cNvPr id="8" name="矩形 7">
            <a:extLst>
              <a:ext uri="{FF2B5EF4-FFF2-40B4-BE49-F238E27FC236}">
                <a16:creationId xmlns:a16="http://schemas.microsoft.com/office/drawing/2014/main" id="{54A0EC1E-0AA4-473C-912F-B9E7CE6898A9}"/>
              </a:ext>
            </a:extLst>
          </p:cNvPr>
          <p:cNvSpPr/>
          <p:nvPr userDrawn="1"/>
        </p:nvSpPr>
        <p:spPr>
          <a:xfrm>
            <a:off x="-141963" y="6476945"/>
            <a:ext cx="8461376"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cs typeface="+mn-ea"/>
              <a:sym typeface="+mn-lt"/>
            </a:endParaRPr>
          </a:p>
        </p:txBody>
      </p:sp>
      <p:sp>
        <p:nvSpPr>
          <p:cNvPr id="9" name="文本框 8">
            <a:extLst>
              <a:ext uri="{FF2B5EF4-FFF2-40B4-BE49-F238E27FC236}">
                <a16:creationId xmlns:a16="http://schemas.microsoft.com/office/drawing/2014/main" id="{6AE7BEA8-CD09-4D8E-8CBD-DD70E190CF67}"/>
              </a:ext>
            </a:extLst>
          </p:cNvPr>
          <p:cNvSpPr txBox="1"/>
          <p:nvPr userDrawn="1"/>
        </p:nvSpPr>
        <p:spPr>
          <a:xfrm>
            <a:off x="8293100" y="6343668"/>
            <a:ext cx="314208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cs typeface="+mn-ea"/>
                <a:sym typeface="+mn-lt"/>
              </a:rPr>
              <a:t>人教版高中化学必修二精品课件</a:t>
            </a:r>
          </a:p>
        </p:txBody>
      </p:sp>
      <p:sp>
        <p:nvSpPr>
          <p:cNvPr id="10" name="矩形 9">
            <a:extLst>
              <a:ext uri="{FF2B5EF4-FFF2-40B4-BE49-F238E27FC236}">
                <a16:creationId xmlns:a16="http://schemas.microsoft.com/office/drawing/2014/main" id="{CBE5CD86-93FD-4C75-ADA5-5D2B84703EED}"/>
              </a:ext>
            </a:extLst>
          </p:cNvPr>
          <p:cNvSpPr/>
          <p:nvPr userDrawn="1"/>
        </p:nvSpPr>
        <p:spPr>
          <a:xfrm>
            <a:off x="11449563" y="6476945"/>
            <a:ext cx="742437"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cs typeface="+mn-ea"/>
              <a:sym typeface="+mn-lt"/>
            </a:endParaRPr>
          </a:p>
        </p:txBody>
      </p:sp>
    </p:spTree>
    <p:extLst>
      <p:ext uri="{BB962C8B-B14F-4D97-AF65-F5344CB8AC3E}">
        <p14:creationId xmlns:p14="http://schemas.microsoft.com/office/powerpoint/2010/main" val="509916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997B5FA-0921-464F-AAE1-844C04324D75}" type="datetimeFigureOut">
              <a:rPr lang="zh-CN" altLang="en-US" smtClean="0"/>
              <a:pPr/>
              <a:t>2021/1/9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菱形 5">
            <a:extLst>
              <a:ext uri="{FF2B5EF4-FFF2-40B4-BE49-F238E27FC236}">
                <a16:creationId xmlns:a16="http://schemas.microsoft.com/office/drawing/2014/main" id="{DA46EF9E-AFBD-4328-9812-FB612FCA3A2B}"/>
              </a:ext>
            </a:extLst>
          </p:cNvPr>
          <p:cNvSpPr/>
          <p:nvPr/>
        </p:nvSpPr>
        <p:spPr>
          <a:xfrm>
            <a:off x="0" y="514350"/>
            <a:ext cx="5600700" cy="56007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2" name="图片 11">
            <a:extLst>
              <a:ext uri="{FF2B5EF4-FFF2-40B4-BE49-F238E27FC236}">
                <a16:creationId xmlns:a16="http://schemas.microsoft.com/office/drawing/2014/main" id="{C59BF6BA-4BF0-4A07-876E-9839ECC63120}"/>
              </a:ext>
            </a:extLst>
          </p:cNvPr>
          <p:cNvPicPr>
            <a:picLocks noChangeAspect="1"/>
          </p:cNvPicPr>
          <p:nvPr/>
        </p:nvPicPr>
        <p:blipFill>
          <a:blip r:embed="rId2">
            <a:extLst>
              <a:ext uri="{28A0092B-C50C-407E-A947-70E740481C1C}">
                <a14:useLocalDpi xmlns:a14="http://schemas.microsoft.com/office/drawing/2010/main" val="0"/>
              </a:ext>
            </a:extLst>
          </a:blip>
          <a:srcRect l="35417" t="1713" r="201" b="1713"/>
          <a:stretch>
            <a:fillRect/>
          </a:stretch>
        </p:blipFill>
        <p:spPr>
          <a:xfrm flipH="1">
            <a:off x="-676621" y="371129"/>
            <a:ext cx="5887141" cy="5887141"/>
          </a:xfrm>
          <a:custGeom>
            <a:avLst/>
            <a:gdLst>
              <a:gd name="connsiteX0" fmla="*/ 2943570 w 5887141"/>
              <a:gd name="connsiteY0" fmla="*/ 0 h 5887141"/>
              <a:gd name="connsiteX1" fmla="*/ 0 w 5887141"/>
              <a:gd name="connsiteY1" fmla="*/ 2943571 h 5887141"/>
              <a:gd name="connsiteX2" fmla="*/ 2943570 w 5887141"/>
              <a:gd name="connsiteY2" fmla="*/ 5887141 h 5887141"/>
              <a:gd name="connsiteX3" fmla="*/ 5887141 w 5887141"/>
              <a:gd name="connsiteY3" fmla="*/ 2943571 h 5887141"/>
            </a:gdLst>
            <a:ahLst/>
            <a:cxnLst>
              <a:cxn ang="0">
                <a:pos x="connsiteX0" y="connsiteY0"/>
              </a:cxn>
              <a:cxn ang="0">
                <a:pos x="connsiteX1" y="connsiteY1"/>
              </a:cxn>
              <a:cxn ang="0">
                <a:pos x="connsiteX2" y="connsiteY2"/>
              </a:cxn>
              <a:cxn ang="0">
                <a:pos x="connsiteX3" y="connsiteY3"/>
              </a:cxn>
            </a:cxnLst>
            <a:rect l="l" t="t" r="r" b="b"/>
            <a:pathLst>
              <a:path w="5887141" h="5887141">
                <a:moveTo>
                  <a:pt x="2943570" y="0"/>
                </a:moveTo>
                <a:lnTo>
                  <a:pt x="0" y="2943571"/>
                </a:lnTo>
                <a:lnTo>
                  <a:pt x="2943570" y="5887141"/>
                </a:lnTo>
                <a:lnTo>
                  <a:pt x="5887141" y="2943571"/>
                </a:lnTo>
                <a:close/>
              </a:path>
            </a:pathLst>
          </a:custGeom>
        </p:spPr>
      </p:pic>
      <p:sp>
        <p:nvSpPr>
          <p:cNvPr id="13" name="菱形 12">
            <a:extLst>
              <a:ext uri="{FF2B5EF4-FFF2-40B4-BE49-F238E27FC236}">
                <a16:creationId xmlns:a16="http://schemas.microsoft.com/office/drawing/2014/main" id="{2D1BAB6D-1C0A-4A7B-9D1C-75D4F694C978}"/>
              </a:ext>
            </a:extLst>
          </p:cNvPr>
          <p:cNvSpPr/>
          <p:nvPr/>
        </p:nvSpPr>
        <p:spPr>
          <a:xfrm>
            <a:off x="-333375" y="6191250"/>
            <a:ext cx="666750" cy="666750"/>
          </a:xfrm>
          <a:prstGeom prst="diamond">
            <a:avLst/>
          </a:pr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菱形 13">
            <a:extLst>
              <a:ext uri="{FF2B5EF4-FFF2-40B4-BE49-F238E27FC236}">
                <a16:creationId xmlns:a16="http://schemas.microsoft.com/office/drawing/2014/main" id="{F36751AE-D196-4C5F-9125-EE087F9FF2EA}"/>
              </a:ext>
            </a:extLst>
          </p:cNvPr>
          <p:cNvSpPr/>
          <p:nvPr/>
        </p:nvSpPr>
        <p:spPr>
          <a:xfrm>
            <a:off x="476250" y="156989"/>
            <a:ext cx="880890" cy="880890"/>
          </a:xfrm>
          <a:prstGeom prst="diamond">
            <a:avLst/>
          </a:prstGeom>
          <a:solidFill>
            <a:srgbClr val="0070C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菱形 14">
            <a:extLst>
              <a:ext uri="{FF2B5EF4-FFF2-40B4-BE49-F238E27FC236}">
                <a16:creationId xmlns:a16="http://schemas.microsoft.com/office/drawing/2014/main" id="{17D26E0D-290A-4AF3-A8F7-320BB79C0F54}"/>
              </a:ext>
            </a:extLst>
          </p:cNvPr>
          <p:cNvSpPr/>
          <p:nvPr/>
        </p:nvSpPr>
        <p:spPr>
          <a:xfrm>
            <a:off x="2833170" y="1380779"/>
            <a:ext cx="666750" cy="666750"/>
          </a:xfrm>
          <a:prstGeom prst="diamond">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菱形 15">
            <a:extLst>
              <a:ext uri="{FF2B5EF4-FFF2-40B4-BE49-F238E27FC236}">
                <a16:creationId xmlns:a16="http://schemas.microsoft.com/office/drawing/2014/main" id="{C4765446-FE6A-4A30-98C8-A5C0BC32FA00}"/>
              </a:ext>
            </a:extLst>
          </p:cNvPr>
          <p:cNvSpPr/>
          <p:nvPr/>
        </p:nvSpPr>
        <p:spPr>
          <a:xfrm>
            <a:off x="916695" y="5022486"/>
            <a:ext cx="880890" cy="88089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菱形 16">
            <a:extLst>
              <a:ext uri="{FF2B5EF4-FFF2-40B4-BE49-F238E27FC236}">
                <a16:creationId xmlns:a16="http://schemas.microsoft.com/office/drawing/2014/main" id="{F9C61AF0-7BCE-40DA-B4E8-93CF4B47CFED}"/>
              </a:ext>
            </a:extLst>
          </p:cNvPr>
          <p:cNvSpPr/>
          <p:nvPr/>
        </p:nvSpPr>
        <p:spPr>
          <a:xfrm>
            <a:off x="4371975" y="5157098"/>
            <a:ext cx="838545" cy="838545"/>
          </a:xfrm>
          <a:prstGeom prst="diamond">
            <a:avLst/>
          </a:prstGeom>
          <a:solidFill>
            <a:srgbClr val="0070C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9" name="矩形 28">
            <a:extLst>
              <a:ext uri="{FF2B5EF4-FFF2-40B4-BE49-F238E27FC236}">
                <a16:creationId xmlns:a16="http://schemas.microsoft.com/office/drawing/2014/main" id="{1E64C0AA-7172-4011-8741-09C58F58E16E}"/>
              </a:ext>
            </a:extLst>
          </p:cNvPr>
          <p:cNvSpPr/>
          <p:nvPr/>
        </p:nvSpPr>
        <p:spPr>
          <a:xfrm>
            <a:off x="10382879" y="419738"/>
            <a:ext cx="1121978" cy="369332"/>
          </a:xfrm>
          <a:prstGeom prst="rect">
            <a:avLst/>
          </a:prstGeom>
          <a:solidFill>
            <a:srgbClr val="0070C0"/>
          </a:solidFill>
          <a:ln>
            <a:noFill/>
          </a:ln>
          <a:effectLst>
            <a:outerShdw blurRad="393700" dist="50800" dir="5400000" algn="ctr" rotWithShape="0">
              <a:srgbClr val="000000">
                <a:alpha val="25000"/>
              </a:srgbClr>
            </a:outerShdw>
          </a:effectLst>
        </p:spPr>
        <p:txBody>
          <a:bodyPr vert="horz" wrap="square" lIns="91440" tIns="45720" rIns="91440" bIns="45720" numCol="1" anchor="t" anchorCtr="0" compatLnSpc="1">
            <a:prstTxWarp prst="textNoShape">
              <a:avLst/>
            </a:prstTxWarp>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LOGO</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0" name="Rectangle: Rounded Corners 40">
            <a:extLst>
              <a:ext uri="{FF2B5EF4-FFF2-40B4-BE49-F238E27FC236}">
                <a16:creationId xmlns:a16="http://schemas.microsoft.com/office/drawing/2014/main" id="{B3FEDB39-73F7-4B9D-8F86-BFE155F8BFE4}"/>
              </a:ext>
            </a:extLst>
          </p:cNvPr>
          <p:cNvSpPr>
            <a:spLocks/>
          </p:cNvSpPr>
          <p:nvPr/>
        </p:nvSpPr>
        <p:spPr bwMode="auto">
          <a:xfrm rot="16200000">
            <a:off x="6487194" y="4751939"/>
            <a:ext cx="322784" cy="1423537"/>
          </a:xfrm>
          <a:prstGeom prst="roundRect">
            <a:avLst>
              <a:gd name="adj" fmla="val 12979"/>
            </a:avLst>
          </a:prstGeom>
          <a:solidFill>
            <a:srgbClr val="0070C0"/>
          </a:solidFill>
          <a:ln w="50800">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1" name="Rectangle: Rounded Corners 43">
            <a:extLst>
              <a:ext uri="{FF2B5EF4-FFF2-40B4-BE49-F238E27FC236}">
                <a16:creationId xmlns:a16="http://schemas.microsoft.com/office/drawing/2014/main" id="{98E43F65-A349-4512-B237-2680BA7F4F86}"/>
              </a:ext>
            </a:extLst>
          </p:cNvPr>
          <p:cNvSpPr>
            <a:spLocks/>
          </p:cNvSpPr>
          <p:nvPr/>
        </p:nvSpPr>
        <p:spPr bwMode="auto">
          <a:xfrm rot="16200000">
            <a:off x="8178059" y="4751939"/>
            <a:ext cx="322784" cy="1423537"/>
          </a:xfrm>
          <a:prstGeom prst="roundRect">
            <a:avLst>
              <a:gd name="adj" fmla="val 12979"/>
            </a:avLst>
          </a:prstGeom>
          <a:solidFill>
            <a:schemeClr val="bg1">
              <a:lumMod val="75000"/>
            </a:schemeClr>
          </a:solidFill>
          <a:ln w="50800">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2" name="组合 31">
            <a:extLst>
              <a:ext uri="{FF2B5EF4-FFF2-40B4-BE49-F238E27FC236}">
                <a16:creationId xmlns:a16="http://schemas.microsoft.com/office/drawing/2014/main" id="{9D4173EB-7F08-478F-8228-03B49A1C68BD}"/>
              </a:ext>
            </a:extLst>
          </p:cNvPr>
          <p:cNvGrpSpPr/>
          <p:nvPr/>
        </p:nvGrpSpPr>
        <p:grpSpPr>
          <a:xfrm>
            <a:off x="5732555" y="3019841"/>
            <a:ext cx="5746876" cy="1502622"/>
            <a:chOff x="1510350" y="2955304"/>
            <a:chExt cx="4580731" cy="1197713"/>
          </a:xfrm>
        </p:grpSpPr>
        <p:sp>
          <p:nvSpPr>
            <p:cNvPr id="33" name="矩形 32">
              <a:extLst>
                <a:ext uri="{FF2B5EF4-FFF2-40B4-BE49-F238E27FC236}">
                  <a16:creationId xmlns:a16="http://schemas.microsoft.com/office/drawing/2014/main" id="{1C0FF375-99C3-413F-9228-0FB6CB851150}"/>
                </a:ext>
              </a:extLst>
            </p:cNvPr>
            <p:cNvSpPr/>
            <p:nvPr/>
          </p:nvSpPr>
          <p:spPr bwMode="auto">
            <a:xfrm>
              <a:off x="1510350" y="2955304"/>
              <a:ext cx="4580731" cy="515179"/>
            </a:xfrm>
            <a:prstGeom prst="rect">
              <a:avLst/>
            </a:prstGeom>
          </p:spPr>
          <p:txBody>
            <a:bodyPr wrap="square">
              <a:spAutoFit/>
            </a:bodyPr>
            <a:lstStyle/>
            <a:p>
              <a:pPr lvl="0" algn="dist">
                <a:defRPr/>
              </a:pPr>
              <a:r>
                <a:rPr lang="zh-CN" altLang="en-US" sz="36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第三节　无机非金属材料</a:t>
              </a:r>
              <a:endParaRPr kumimoji="0" lang="zh-CN" altLang="en-US" sz="3600" b="1"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4" name="矩形 33">
              <a:extLst>
                <a:ext uri="{FF2B5EF4-FFF2-40B4-BE49-F238E27FC236}">
                  <a16:creationId xmlns:a16="http://schemas.microsoft.com/office/drawing/2014/main" id="{BD98CBF7-9F9B-4701-8C73-96D25191F60C}"/>
                </a:ext>
              </a:extLst>
            </p:cNvPr>
            <p:cNvSpPr/>
            <p:nvPr/>
          </p:nvSpPr>
          <p:spPr>
            <a:xfrm>
              <a:off x="1571361" y="3637838"/>
              <a:ext cx="3472716" cy="5151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35" name="直接连接符 34">
              <a:extLst>
                <a:ext uri="{FF2B5EF4-FFF2-40B4-BE49-F238E27FC236}">
                  <a16:creationId xmlns:a16="http://schemas.microsoft.com/office/drawing/2014/main" id="{0B252893-6F38-4984-8093-F7FB7FCB129E}"/>
                </a:ext>
              </a:extLst>
            </p:cNvPr>
            <p:cNvCxnSpPr>
              <a:cxnSpLocks/>
            </p:cNvCxnSpPr>
            <p:nvPr/>
          </p:nvCxnSpPr>
          <p:spPr>
            <a:xfrm>
              <a:off x="1634862" y="3563329"/>
              <a:ext cx="4456219" cy="0"/>
            </a:xfrm>
            <a:prstGeom prst="line">
              <a:avLst/>
            </a:prstGeom>
            <a:noFill/>
            <a:ln w="6350" cap="flat" cmpd="sng" algn="ctr">
              <a:solidFill>
                <a:schemeClr val="tx1"/>
              </a:solidFill>
              <a:prstDash val="solid"/>
              <a:miter lim="800000"/>
            </a:ln>
            <a:effectLst/>
          </p:spPr>
        </p:cxnSp>
      </p:grpSp>
      <p:sp>
        <p:nvSpPr>
          <p:cNvPr id="36" name="矩形 35">
            <a:extLst>
              <a:ext uri="{FF2B5EF4-FFF2-40B4-BE49-F238E27FC236}">
                <a16:creationId xmlns:a16="http://schemas.microsoft.com/office/drawing/2014/main" id="{68763082-A86E-4F11-BC7B-3A30615B1DD7}"/>
              </a:ext>
            </a:extLst>
          </p:cNvPr>
          <p:cNvSpPr/>
          <p:nvPr/>
        </p:nvSpPr>
        <p:spPr bwMode="auto">
          <a:xfrm>
            <a:off x="5809098" y="2407602"/>
            <a:ext cx="5375189" cy="461665"/>
          </a:xfrm>
          <a:prstGeom prst="rect">
            <a:avLst/>
          </a:prstGeom>
        </p:spPr>
        <p:txBody>
          <a:bodyPr wrap="none">
            <a:spAutoFit/>
          </a:bodyPr>
          <a:lstStyle/>
          <a:p>
            <a:pPr lvl="0" defTabSz="457200">
              <a:defRPr/>
            </a:pPr>
            <a:r>
              <a:rPr lang="zh-CN" altLang="en-US" sz="24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第五章  化工生产中的重要非金属元素</a:t>
            </a:r>
            <a:endParaRPr kumimoji="0" lang="zh-CN" altLang="en-US" sz="2400" b="1"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7" name="文本框 36">
            <a:extLst>
              <a:ext uri="{FF2B5EF4-FFF2-40B4-BE49-F238E27FC236}">
                <a16:creationId xmlns:a16="http://schemas.microsoft.com/office/drawing/2014/main" id="{57508BB3-EC1A-45A3-A37D-F1AFD8F996C2}"/>
              </a:ext>
            </a:extLst>
          </p:cNvPr>
          <p:cNvSpPr txBox="1"/>
          <p:nvPr/>
        </p:nvSpPr>
        <p:spPr>
          <a:xfrm>
            <a:off x="5809098" y="4285684"/>
            <a:ext cx="5670333" cy="5520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Please Enter Your Detailed Text Here, The Content Should Be Concise And Clear, Concise And Concise Do Not Need Too Much Text</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8" name="矩形 37">
            <a:extLst>
              <a:ext uri="{FF2B5EF4-FFF2-40B4-BE49-F238E27FC236}">
                <a16:creationId xmlns:a16="http://schemas.microsoft.com/office/drawing/2014/main" id="{373D49E2-8CFB-4F71-890B-F57B5945A8E7}"/>
              </a:ext>
            </a:extLst>
          </p:cNvPr>
          <p:cNvSpPr/>
          <p:nvPr/>
        </p:nvSpPr>
        <p:spPr>
          <a:xfrm>
            <a:off x="5809098" y="3912679"/>
            <a:ext cx="3966913" cy="400110"/>
          </a:xfrm>
          <a:prstGeom prst="rect">
            <a:avLst/>
          </a:prstGeom>
        </p:spPr>
        <p:txBody>
          <a:bodyPr wrap="square">
            <a:spAutoFit/>
          </a:bodyPr>
          <a:lstStyle/>
          <a:p>
            <a:pPr lvl="0" algn="ctr">
              <a:defRPr/>
            </a:pPr>
            <a:r>
              <a:rPr lang="zh-CN" altLang="en-US" sz="20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人教版高中化学必修二精品课件</a:t>
            </a:r>
          </a:p>
        </p:txBody>
      </p:sp>
      <p:sp>
        <p:nvSpPr>
          <p:cNvPr id="39" name="文本框 38">
            <a:extLst>
              <a:ext uri="{FF2B5EF4-FFF2-40B4-BE49-F238E27FC236}">
                <a16:creationId xmlns:a16="http://schemas.microsoft.com/office/drawing/2014/main" id="{7D3F01B9-1513-4164-8821-1F7ECF29F312}"/>
              </a:ext>
            </a:extLst>
          </p:cNvPr>
          <p:cNvSpPr txBox="1"/>
          <p:nvPr/>
        </p:nvSpPr>
        <p:spPr>
          <a:xfrm>
            <a:off x="5953552" y="5330375"/>
            <a:ext cx="100860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主讲人：</a:t>
            </a:r>
            <a:r>
              <a:rPr kumimoji="0" lang="en-US" altLang="zh-CN"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0" name="文本框 39">
            <a:extLst>
              <a:ext uri="{FF2B5EF4-FFF2-40B4-BE49-F238E27FC236}">
                <a16:creationId xmlns:a16="http://schemas.microsoft.com/office/drawing/2014/main" id="{4FA5E6E2-185A-479D-A8E4-71A925BD3120}"/>
              </a:ext>
            </a:extLst>
          </p:cNvPr>
          <p:cNvSpPr txBox="1"/>
          <p:nvPr/>
        </p:nvSpPr>
        <p:spPr>
          <a:xfrm>
            <a:off x="7644417" y="5330375"/>
            <a:ext cx="1346323"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20XX.4.4</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4292341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6" grpId="0"/>
      <p:bldP spid="37" grpId="0"/>
      <p:bldP spid="38"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592510" y="905768"/>
            <a:ext cx="7760268" cy="114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硅和二氧化硅</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(1) </a:t>
            </a: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硅元素的存在与结构</a:t>
            </a:r>
          </a:p>
        </p:txBody>
      </p:sp>
      <p:pic>
        <p:nvPicPr>
          <p:cNvPr id="1605635" name="202xhxr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10" y="3931285"/>
            <a:ext cx="1452880" cy="12414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05709" name="Group 77"/>
          <p:cNvGraphicFramePr>
            <a:graphicFrameLocks noGrp="1"/>
          </p:cNvGraphicFramePr>
          <p:nvPr>
            <p:extLst>
              <p:ext uri="{D42A27DB-BD31-4B8C-83A1-F6EECF244321}">
                <p14:modId xmlns:p14="http://schemas.microsoft.com/office/powerpoint/2010/main" val="1100286034"/>
              </p:ext>
            </p:extLst>
          </p:nvPr>
        </p:nvGraphicFramePr>
        <p:xfrm>
          <a:off x="932180" y="2370455"/>
          <a:ext cx="10635615" cy="3014980"/>
        </p:xfrm>
        <a:graphic>
          <a:graphicData uri="http://schemas.openxmlformats.org/drawingml/2006/table">
            <a:tbl>
              <a:tblPr/>
              <a:tblGrid>
                <a:gridCol w="2844165">
                  <a:extLst>
                    <a:ext uri="{9D8B030D-6E8A-4147-A177-3AD203B41FA5}">
                      <a16:colId xmlns:a16="http://schemas.microsoft.com/office/drawing/2014/main" val="20000"/>
                    </a:ext>
                  </a:extLst>
                </a:gridCol>
                <a:gridCol w="3035935">
                  <a:extLst>
                    <a:ext uri="{9D8B030D-6E8A-4147-A177-3AD203B41FA5}">
                      <a16:colId xmlns:a16="http://schemas.microsoft.com/office/drawing/2014/main" val="20001"/>
                    </a:ext>
                  </a:extLst>
                </a:gridCol>
                <a:gridCol w="2426335">
                  <a:extLst>
                    <a:ext uri="{9D8B030D-6E8A-4147-A177-3AD203B41FA5}">
                      <a16:colId xmlns:a16="http://schemas.microsoft.com/office/drawing/2014/main" val="20002"/>
                    </a:ext>
                  </a:extLst>
                </a:gridCol>
                <a:gridCol w="2329180">
                  <a:extLst>
                    <a:ext uri="{9D8B030D-6E8A-4147-A177-3AD203B41FA5}">
                      <a16:colId xmlns:a16="http://schemas.microsoft.com/office/drawing/2014/main" val="20003"/>
                    </a:ext>
                  </a:extLst>
                </a:gridCol>
              </a:tblGrid>
              <a:tr h="681355">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存在</a:t>
                      </a:r>
                    </a:p>
                  </a:txBody>
                  <a:tcPr marL="82319" marR="82319" marT="41159" marB="4115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hMerge="1">
                  <a:txBody>
                    <a:bodyPr/>
                    <a:lstStyle/>
                    <a:p>
                      <a:endParaRPr lang="zh-CN"/>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原子结构</a:t>
                      </a:r>
                      <a:endParaRPr kumimoji="0" lang="zh-CN" altLang="en-US" sz="2400" b="1"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示意图</a:t>
                      </a:r>
                      <a:endParaRPr kumimoji="0" lang="zh-CN" altLang="en-US" sz="2400" b="1" i="0" u="none" strike="noStrike" cap="none" normalizeH="0" baseline="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txBody>
                  <a:tcPr marL="82319" marR="82319" marT="41159" marB="41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周期表中位置</a:t>
                      </a:r>
                    </a:p>
                  </a:txBody>
                  <a:tcPr marL="82319" marR="82319" marT="41159" marB="4115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6813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含量</a:t>
                      </a:r>
                    </a:p>
                  </a:txBody>
                  <a:tcPr marL="82319" marR="82319" marT="41159" marB="4115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存在形态</a:t>
                      </a:r>
                    </a:p>
                  </a:txBody>
                  <a:tcPr marL="82319" marR="82319" marT="41159" marB="41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vMerge="1">
                  <a:txBody>
                    <a:bodyPr/>
                    <a:lstStyle/>
                    <a:p>
                      <a:endParaRPr lang="zh-CN"/>
                    </a:p>
                  </a:txBody>
                  <a:tcPr/>
                </a:tc>
                <a:tc vMerge="1">
                  <a:txBody>
                    <a:bodyPr/>
                    <a:lstStyle/>
                    <a:p>
                      <a:endParaRPr lang="zh-CN"/>
                    </a:p>
                  </a:txBody>
                  <a:tcPr/>
                </a:tc>
                <a:extLst>
                  <a:ext uri="{0D108BD9-81ED-4DB2-BD59-A6C34878D82A}">
                    <a16:rowId xmlns:a16="http://schemas.microsoft.com/office/drawing/2014/main" val="10001"/>
                  </a:ext>
                </a:extLst>
              </a:tr>
              <a:tr h="165227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地壳中</a:t>
                      </a:r>
                      <a:endParaRPr kumimoji="0" lang="zh-CN" altLang="en-US" sz="2400" b="1"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居第</a:t>
                      </a:r>
                      <a:r>
                        <a:rPr kumimoji="0" lang="en-US" altLang="zh-CN"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___</a:t>
                      </a:r>
                      <a:r>
                        <a:rPr kumimoji="0" lang="zh-CN" altLang="en-US"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位</a:t>
                      </a:r>
                      <a:endParaRPr kumimoji="0" lang="zh-CN" altLang="en-US" sz="2400" b="1" i="0" u="none" strike="noStrike" cap="none" normalizeH="0" baseline="0" dirty="0">
                        <a:ln>
                          <a:noFill/>
                        </a:ln>
                        <a:solidFill>
                          <a:schemeClr val="tx1"/>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txBody>
                  <a:tcPr marL="82319" marR="82319" marT="41159" marB="41159"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_________</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__________</a:t>
                      </a:r>
                    </a:p>
                  </a:txBody>
                  <a:tcPr marL="82319" marR="82319" marT="41159" marB="41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p>
                  </a:txBody>
                  <a:tcPr marL="82319" marR="82319" marT="41159" marB="4115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_______</a:t>
                      </a:r>
                    </a:p>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a:ln>
                            <a:noFill/>
                          </a:ln>
                          <a:solidFill>
                            <a:srgbClr val="000000"/>
                          </a:solidFill>
                          <a:effectLst/>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_______</a:t>
                      </a:r>
                    </a:p>
                  </a:txBody>
                  <a:tcPr marL="82319" marR="82319" marT="41159" marB="41159"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05715" name="Text Box 83"/>
          <p:cNvSpPr txBox="1">
            <a:spLocks noChangeArrowheads="1"/>
          </p:cNvSpPr>
          <p:nvPr/>
        </p:nvSpPr>
        <p:spPr bwMode="auto">
          <a:xfrm>
            <a:off x="1966756" y="4421842"/>
            <a:ext cx="1089010" cy="50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二</a:t>
            </a:r>
          </a:p>
        </p:txBody>
      </p:sp>
      <p:sp>
        <p:nvSpPr>
          <p:cNvPr id="1605716" name="Text Box 84"/>
          <p:cNvSpPr txBox="1">
            <a:spLocks noChangeArrowheads="1"/>
          </p:cNvSpPr>
          <p:nvPr/>
        </p:nvSpPr>
        <p:spPr bwMode="auto">
          <a:xfrm>
            <a:off x="4446270" y="4065283"/>
            <a:ext cx="1552575" cy="50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氧化物</a:t>
            </a:r>
          </a:p>
        </p:txBody>
      </p:sp>
      <p:sp>
        <p:nvSpPr>
          <p:cNvPr id="1605717" name="Text Box 85"/>
          <p:cNvSpPr txBox="1">
            <a:spLocks noChangeArrowheads="1"/>
          </p:cNvSpPr>
          <p:nvPr/>
        </p:nvSpPr>
        <p:spPr bwMode="auto">
          <a:xfrm>
            <a:off x="4243070" y="4465707"/>
            <a:ext cx="1946275" cy="50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和硅酸盐</a:t>
            </a:r>
          </a:p>
        </p:txBody>
      </p:sp>
      <p:sp>
        <p:nvSpPr>
          <p:cNvPr id="1605720" name="Text Box 88"/>
          <p:cNvSpPr txBox="1">
            <a:spLocks noChangeArrowheads="1"/>
          </p:cNvSpPr>
          <p:nvPr/>
        </p:nvSpPr>
        <p:spPr bwMode="auto">
          <a:xfrm>
            <a:off x="9637894" y="4002003"/>
            <a:ext cx="1728192" cy="50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第三周期、</a:t>
            </a:r>
          </a:p>
        </p:txBody>
      </p:sp>
      <p:sp>
        <p:nvSpPr>
          <p:cNvPr id="1605722" name="Text Box 90"/>
          <p:cNvSpPr txBox="1">
            <a:spLocks noChangeArrowheads="1"/>
          </p:cNvSpPr>
          <p:nvPr/>
        </p:nvSpPr>
        <p:spPr bwMode="auto">
          <a:xfrm>
            <a:off x="9322477" y="4434792"/>
            <a:ext cx="2169445" cy="50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第</a:t>
            </a:r>
            <a:r>
              <a:rPr kumimoji="0" lang="en-US" altLang="zh-CN" sz="200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ⅣA</a:t>
            </a:r>
            <a:r>
              <a:rPr kumimoji="0" lang="zh-CN" altLang="en-US" sz="20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族</a:t>
            </a:r>
          </a:p>
        </p:txBody>
      </p:sp>
      <p:sp>
        <p:nvSpPr>
          <p:cNvPr id="11" name="矩形 10">
            <a:extLst>
              <a:ext uri="{FF2B5EF4-FFF2-40B4-BE49-F238E27FC236}">
                <a16:creationId xmlns:a16="http://schemas.microsoft.com/office/drawing/2014/main" id="{828B77CD-6F84-4234-A5DC-28381AB811C7}"/>
              </a:ext>
            </a:extLst>
          </p:cNvPr>
          <p:cNvSpPr/>
          <p:nvPr/>
        </p:nvSpPr>
        <p:spPr>
          <a:xfrm>
            <a:off x="466887" y="326963"/>
            <a:ext cx="4339650"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 新型无机非金属材料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57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057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057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057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5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5715" grpId="0" bldLvl="0" animBg="1" autoUpdateAnimBg="0"/>
      <p:bldP spid="1605716" grpId="0" bldLvl="0" animBg="1" autoUpdateAnimBg="0"/>
      <p:bldP spid="1605717" grpId="0" bldLvl="0" animBg="1" autoUpdateAnimBg="0"/>
      <p:bldP spid="1605720" grpId="0" bldLvl="0" animBg="1" autoUpdateAnimBg="0"/>
      <p:bldP spid="1605722"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4"/>
          <p:cNvSpPr txBox="1">
            <a:spLocks noChangeArrowheads="1"/>
          </p:cNvSpPr>
          <p:nvPr/>
        </p:nvSpPr>
        <p:spPr bwMode="auto">
          <a:xfrm>
            <a:off x="1324782" y="1788490"/>
            <a:ext cx="2195981" cy="504177"/>
          </a:xfrm>
          <a:prstGeom prst="rect">
            <a:avLst/>
          </a:prstGeom>
          <a:noFill/>
          <a:ln w="9525">
            <a:noFill/>
            <a:miter lim="800000"/>
          </a:ln>
          <a:effectLst/>
        </p:spPr>
        <p:txBody>
          <a:bodyPr wrap="square">
            <a:spAutoFit/>
          </a:body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1" lang="zh-CN" altLang="en-US" sz="20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半导体材料</a:t>
            </a:r>
          </a:p>
        </p:txBody>
      </p:sp>
      <p:sp>
        <p:nvSpPr>
          <p:cNvPr id="25" name="Text Box 9"/>
          <p:cNvSpPr txBox="1">
            <a:spLocks noChangeArrowheads="1"/>
          </p:cNvSpPr>
          <p:nvPr/>
        </p:nvSpPr>
        <p:spPr bwMode="auto">
          <a:xfrm>
            <a:off x="728805" y="1081545"/>
            <a:ext cx="22457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 </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硅的应用</a:t>
            </a:r>
          </a:p>
        </p:txBody>
      </p:sp>
      <p:sp>
        <p:nvSpPr>
          <p:cNvPr id="26" name="Text Box 2"/>
          <p:cNvSpPr txBox="1">
            <a:spLocks noChangeArrowheads="1"/>
          </p:cNvSpPr>
          <p:nvPr/>
        </p:nvSpPr>
        <p:spPr bwMode="auto">
          <a:xfrm>
            <a:off x="838589" y="5518865"/>
            <a:ext cx="42719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 </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硅的工业制取</a:t>
            </a:r>
          </a:p>
        </p:txBody>
      </p:sp>
      <p:grpSp>
        <p:nvGrpSpPr>
          <p:cNvPr id="32" name="Group 23"/>
          <p:cNvGrpSpPr/>
          <p:nvPr/>
        </p:nvGrpSpPr>
        <p:grpSpPr bwMode="auto">
          <a:xfrm>
            <a:off x="3307549" y="5128241"/>
            <a:ext cx="3810436" cy="804861"/>
            <a:chOff x="91" y="1026"/>
            <a:chExt cx="3205" cy="507"/>
          </a:xfrm>
        </p:grpSpPr>
        <p:sp>
          <p:nvSpPr>
            <p:cNvPr id="33" name="Text Box 12"/>
            <p:cNvSpPr txBox="1">
              <a:spLocks noChangeArrowheads="1"/>
            </p:cNvSpPr>
            <p:nvPr/>
          </p:nvSpPr>
          <p:spPr bwMode="auto">
            <a:xfrm>
              <a:off x="1352" y="1026"/>
              <a:ext cx="86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高温</a:t>
              </a:r>
            </a:p>
          </p:txBody>
        </p:sp>
        <p:sp>
          <p:nvSpPr>
            <p:cNvPr id="34" name="Rectangle 13"/>
            <p:cNvSpPr>
              <a:spLocks noChangeArrowheads="1"/>
            </p:cNvSpPr>
            <p:nvPr/>
          </p:nvSpPr>
          <p:spPr bwMode="auto">
            <a:xfrm>
              <a:off x="91" y="1116"/>
              <a:ext cx="3205"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800" b="0" i="0" u="none" strike="noStrike" kern="12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+2C</a:t>
              </a:r>
              <a:r>
                <a:rPr kumimoji="0" lang="en-US" altLang="zh-CN" sz="28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en-US" altLang="zh-CN" sz="28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Si+2CO↑</a:t>
              </a:r>
            </a:p>
          </p:txBody>
        </p:sp>
      </p:grpSp>
      <p:sp>
        <p:nvSpPr>
          <p:cNvPr id="4" name="矩形 3"/>
          <p:cNvSpPr/>
          <p:nvPr/>
        </p:nvSpPr>
        <p:spPr>
          <a:xfrm>
            <a:off x="3031735" y="1774572"/>
            <a:ext cx="5314275" cy="504177"/>
          </a:xfrm>
          <a:prstGeom prst="rect">
            <a:avLst/>
          </a:prstGeom>
        </p:spPr>
        <p:txBody>
          <a:bodyPr wrap="none">
            <a:spAutoFit/>
          </a:body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1" lang="zh-CN" altLang="en-US" sz="20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集成电路、晶体管、硅整流器、太阳能电池等</a:t>
            </a:r>
          </a:p>
        </p:txBody>
      </p:sp>
      <p:pic>
        <p:nvPicPr>
          <p:cNvPr id="6" name="图片 5"/>
          <p:cNvPicPr>
            <a:picLocks noChangeAspect="1"/>
          </p:cNvPicPr>
          <p:nvPr/>
        </p:nvPicPr>
        <p:blipFill>
          <a:blip r:embed="rId2"/>
          <a:stretch>
            <a:fillRect/>
          </a:stretch>
        </p:blipFill>
        <p:spPr>
          <a:xfrm>
            <a:off x="2260115" y="2739168"/>
            <a:ext cx="2195195" cy="2335530"/>
          </a:xfrm>
          <a:prstGeom prst="rect">
            <a:avLst/>
          </a:prstGeom>
        </p:spPr>
      </p:pic>
      <p:pic>
        <p:nvPicPr>
          <p:cNvPr id="7" name="图片 6"/>
          <p:cNvPicPr>
            <a:picLocks noChangeAspect="1"/>
          </p:cNvPicPr>
          <p:nvPr/>
        </p:nvPicPr>
        <p:blipFill>
          <a:blip r:embed="rId3"/>
          <a:stretch>
            <a:fillRect/>
          </a:stretch>
        </p:blipFill>
        <p:spPr>
          <a:xfrm>
            <a:off x="6190130" y="2734723"/>
            <a:ext cx="3063240" cy="2339975"/>
          </a:xfrm>
          <a:prstGeom prst="rect">
            <a:avLst/>
          </a:prstGeom>
        </p:spPr>
      </p:pic>
      <p:sp>
        <p:nvSpPr>
          <p:cNvPr id="12" name="矩形 11">
            <a:extLst>
              <a:ext uri="{FF2B5EF4-FFF2-40B4-BE49-F238E27FC236}">
                <a16:creationId xmlns:a16="http://schemas.microsoft.com/office/drawing/2014/main" id="{391816C4-9751-4A34-9DC6-B667B7F8587C}"/>
              </a:ext>
            </a:extLst>
          </p:cNvPr>
          <p:cNvSpPr/>
          <p:nvPr/>
        </p:nvSpPr>
        <p:spPr>
          <a:xfrm>
            <a:off x="466887" y="326963"/>
            <a:ext cx="4339650"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 新型无机非金属材料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par>
                                <p:cTn id="23" presetID="1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5" grpId="0"/>
      <p:bldP spid="2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8300" y="1077233"/>
            <a:ext cx="11435715" cy="1427507"/>
          </a:xfrm>
          <a:prstGeom prst="rect">
            <a:avLst/>
          </a:prstGeom>
          <a:noFill/>
        </p:spPr>
        <p:txBody>
          <a:bodyPr wrap="square"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高纯硅的制备</a:t>
            </a:r>
            <a:endPar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        工业上制备高纯硅，一般需要先制得纯度为98%左右的粗硅，再以其为原料制备高纯硅。例如，可以将粗硅转化为三氯硅烷</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SiHCl</a:t>
            </a:r>
            <a:r>
              <a:rPr kumimoji="0" lang="zh-CN" altLang="en-US" sz="2000" b="0" i="0" u="none" strike="noStrike" kern="12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3</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，再经氢气还原得到高纯硅。</a:t>
            </a:r>
          </a:p>
        </p:txBody>
      </p:sp>
      <p:pic>
        <p:nvPicPr>
          <p:cNvPr id="7" name="图片 6"/>
          <p:cNvPicPr>
            <a:picLocks noChangeAspect="1"/>
          </p:cNvPicPr>
          <p:nvPr/>
        </p:nvPicPr>
        <p:blipFill>
          <a:blip r:embed="rId2"/>
          <a:stretch>
            <a:fillRect/>
          </a:stretch>
        </p:blipFill>
        <p:spPr>
          <a:xfrm>
            <a:off x="2998562" y="2835606"/>
            <a:ext cx="5898696" cy="3035310"/>
          </a:xfrm>
          <a:prstGeom prst="rect">
            <a:avLst/>
          </a:prstGeom>
        </p:spPr>
      </p:pic>
      <p:sp>
        <p:nvSpPr>
          <p:cNvPr id="6" name="矩形 5">
            <a:extLst>
              <a:ext uri="{FF2B5EF4-FFF2-40B4-BE49-F238E27FC236}">
                <a16:creationId xmlns:a16="http://schemas.microsoft.com/office/drawing/2014/main" id="{12C54E15-570A-4118-A1BF-B44DBE4F81B9}"/>
              </a:ext>
            </a:extLst>
          </p:cNvPr>
          <p:cNvSpPr/>
          <p:nvPr/>
        </p:nvSpPr>
        <p:spPr>
          <a:xfrm>
            <a:off x="466887" y="326963"/>
            <a:ext cx="1659429"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资料卡片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842860" y="1980624"/>
            <a:ext cx="8506279" cy="3838166"/>
          </a:xfrm>
          <a:prstGeom prst="rect">
            <a:avLst/>
          </a:prstGeom>
        </p:spPr>
      </p:pic>
      <p:sp>
        <p:nvSpPr>
          <p:cNvPr id="6" name="文本框 5"/>
          <p:cNvSpPr txBox="1"/>
          <p:nvPr/>
        </p:nvSpPr>
        <p:spPr>
          <a:xfrm>
            <a:off x="368300" y="955675"/>
            <a:ext cx="11435715" cy="574644"/>
          </a:xfrm>
          <a:prstGeom prst="rect">
            <a:avLst/>
          </a:prstGeom>
          <a:noFill/>
        </p:spPr>
        <p:txBody>
          <a:bodyPr wrap="square"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rPr>
              <a:t>高纯硅的制备</a:t>
            </a:r>
            <a:endParaRPr kumimoji="0" lang="zh-CN" altLang="en-US" sz="2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charset="-122"/>
              <a:sym typeface="Arial" panose="020B0604020202020204" pitchFamily="34" charset="0"/>
            </a:endParaRPr>
          </a:p>
        </p:txBody>
      </p:sp>
      <p:grpSp>
        <p:nvGrpSpPr>
          <p:cNvPr id="10" name="组合 9"/>
          <p:cNvGrpSpPr/>
          <p:nvPr/>
        </p:nvGrpSpPr>
        <p:grpSpPr>
          <a:xfrm>
            <a:off x="5090105" y="2697803"/>
            <a:ext cx="4933950" cy="605800"/>
            <a:chOff x="2759962" y="4081969"/>
            <a:chExt cx="4933950" cy="605800"/>
          </a:xfrm>
        </p:grpSpPr>
        <p:sp>
          <p:nvSpPr>
            <p:cNvPr id="90" name="Rectangle 13"/>
            <p:cNvSpPr>
              <a:spLocks noChangeArrowheads="1"/>
            </p:cNvSpPr>
            <p:nvPr/>
          </p:nvSpPr>
          <p:spPr bwMode="auto">
            <a:xfrm>
              <a:off x="2759962" y="4107802"/>
              <a:ext cx="4933950"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2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+2C </a:t>
              </a:r>
              <a:r>
                <a:rPr kumimoji="0" lang="en-US"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Si+2CO↑</a:t>
              </a:r>
            </a:p>
          </p:txBody>
        </p:sp>
        <p:sp>
          <p:nvSpPr>
            <p:cNvPr id="91" name="文本框 90"/>
            <p:cNvSpPr txBox="1"/>
            <p:nvPr/>
          </p:nvSpPr>
          <p:spPr>
            <a:xfrm>
              <a:off x="3969714" y="4081969"/>
              <a:ext cx="17764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1800~2000</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grpSp>
      <p:grpSp>
        <p:nvGrpSpPr>
          <p:cNvPr id="92" name="组合 91"/>
          <p:cNvGrpSpPr/>
          <p:nvPr/>
        </p:nvGrpSpPr>
        <p:grpSpPr>
          <a:xfrm>
            <a:off x="6045887" y="3855764"/>
            <a:ext cx="5097698" cy="579967"/>
            <a:chOff x="2759962" y="4107802"/>
            <a:chExt cx="5097698" cy="579967"/>
          </a:xfrm>
        </p:grpSpPr>
        <p:sp>
          <p:nvSpPr>
            <p:cNvPr id="93" name="Rectangle 13"/>
            <p:cNvSpPr>
              <a:spLocks noChangeArrowheads="1"/>
            </p:cNvSpPr>
            <p:nvPr/>
          </p:nvSpPr>
          <p:spPr bwMode="auto">
            <a:xfrm>
              <a:off x="2759962" y="4107802"/>
              <a:ext cx="5097698"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Si+3HCl</a:t>
              </a:r>
              <a:r>
                <a:rPr kumimoji="0" lang="en-US"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 ==</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SiHCl</a:t>
              </a:r>
              <a:r>
                <a:rPr kumimoji="0" lang="en-US" altLang="zh-CN" sz="2400" b="0" i="0" u="none" strike="noStrike" kern="12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H</a:t>
              </a:r>
              <a:r>
                <a:rPr kumimoji="0" lang="en-US" altLang="zh-CN" sz="2400" b="0" i="0" u="none" strike="noStrike" kern="12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sp>
          <p:nvSpPr>
            <p:cNvPr id="94" name="文本框 93"/>
            <p:cNvSpPr txBox="1"/>
            <p:nvPr/>
          </p:nvSpPr>
          <p:spPr>
            <a:xfrm>
              <a:off x="4002543" y="4110871"/>
              <a:ext cx="91403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300</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grpSp>
      <p:grpSp>
        <p:nvGrpSpPr>
          <p:cNvPr id="95" name="组合 94"/>
          <p:cNvGrpSpPr/>
          <p:nvPr/>
        </p:nvGrpSpPr>
        <p:grpSpPr>
          <a:xfrm>
            <a:off x="6045887" y="5049081"/>
            <a:ext cx="5097698" cy="579967"/>
            <a:chOff x="2759962" y="4107802"/>
            <a:chExt cx="5097698" cy="579967"/>
          </a:xfrm>
        </p:grpSpPr>
        <p:sp>
          <p:nvSpPr>
            <p:cNvPr id="96" name="Rectangle 13"/>
            <p:cNvSpPr>
              <a:spLocks noChangeArrowheads="1"/>
            </p:cNvSpPr>
            <p:nvPr/>
          </p:nvSpPr>
          <p:spPr bwMode="auto">
            <a:xfrm>
              <a:off x="2759962" y="4107802"/>
              <a:ext cx="5097698" cy="57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SiHCl</a:t>
              </a:r>
              <a:r>
                <a:rPr kumimoji="0" lang="en-US" altLang="zh-CN" sz="2400" b="0" i="0" u="none" strike="noStrike" kern="12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H</a:t>
              </a:r>
              <a:r>
                <a:rPr kumimoji="0" lang="en-US" altLang="zh-CN" sz="2400" b="0" i="0" u="none" strike="noStrike" kern="12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en-US"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Si</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+3HCl</a:t>
              </a:r>
            </a:p>
          </p:txBody>
        </p:sp>
        <p:sp>
          <p:nvSpPr>
            <p:cNvPr id="97" name="文本框 96"/>
            <p:cNvSpPr txBox="1"/>
            <p:nvPr/>
          </p:nvSpPr>
          <p:spPr>
            <a:xfrm>
              <a:off x="4209328" y="4113166"/>
              <a:ext cx="10376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1100</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grpSp>
      <p:sp>
        <p:nvSpPr>
          <p:cNvPr id="14" name="矩形 13">
            <a:extLst>
              <a:ext uri="{FF2B5EF4-FFF2-40B4-BE49-F238E27FC236}">
                <a16:creationId xmlns:a16="http://schemas.microsoft.com/office/drawing/2014/main" id="{D46A60F8-893A-429E-AF02-646CB09961D5}"/>
              </a:ext>
            </a:extLst>
          </p:cNvPr>
          <p:cNvSpPr/>
          <p:nvPr/>
        </p:nvSpPr>
        <p:spPr>
          <a:xfrm>
            <a:off x="466887" y="326963"/>
            <a:ext cx="1659429"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资料卡片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left)">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left)">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908434" y="1335995"/>
            <a:ext cx="7760268" cy="114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硅和二氧化硅</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(4) </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二氧化硅</a:t>
            </a:r>
          </a:p>
        </p:txBody>
      </p:sp>
      <p:sp>
        <p:nvSpPr>
          <p:cNvPr id="6" name="文本框 5"/>
          <p:cNvSpPr txBox="1"/>
          <p:nvPr/>
        </p:nvSpPr>
        <p:spPr>
          <a:xfrm>
            <a:off x="1040765" y="2962312"/>
            <a:ext cx="4634230" cy="2466253"/>
          </a:xfrm>
          <a:prstGeom prst="rect">
            <a:avLst/>
          </a:prstGeom>
          <a:noFill/>
        </p:spPr>
        <p:txBody>
          <a:bodyPr wrap="square" rtlCol="0" anchor="t">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二氧化硅可用来生产光导纤维。</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光导纤维的通信容量大，抗干扰性能好，传输的信号不易衰减，能有效提高通信效率。</a:t>
            </a:r>
          </a:p>
        </p:txBody>
      </p:sp>
      <p:sp>
        <p:nvSpPr>
          <p:cNvPr id="7" name="矩形 6">
            <a:extLst>
              <a:ext uri="{FF2B5EF4-FFF2-40B4-BE49-F238E27FC236}">
                <a16:creationId xmlns:a16="http://schemas.microsoft.com/office/drawing/2014/main" id="{71D7C1D4-FD86-47C9-958B-10E1F5F5A1A2}"/>
              </a:ext>
            </a:extLst>
          </p:cNvPr>
          <p:cNvSpPr/>
          <p:nvPr/>
        </p:nvSpPr>
        <p:spPr>
          <a:xfrm>
            <a:off x="466887" y="326963"/>
            <a:ext cx="4339650"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 新型无机非金属材料</a:t>
            </a:r>
          </a:p>
        </p:txBody>
      </p:sp>
      <p:pic>
        <p:nvPicPr>
          <p:cNvPr id="3" name="图片 2">
            <a:extLst>
              <a:ext uri="{FF2B5EF4-FFF2-40B4-BE49-F238E27FC236}">
                <a16:creationId xmlns:a16="http://schemas.microsoft.com/office/drawing/2014/main" id="{17DD3448-A713-4520-AC0C-38AB80D4E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240" y="3148374"/>
            <a:ext cx="3699381" cy="2466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723361" y="1078391"/>
            <a:ext cx="7760268" cy="58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en-US" sz="24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新型陶瓷</a:t>
            </a:r>
          </a:p>
        </p:txBody>
      </p:sp>
      <p:sp>
        <p:nvSpPr>
          <p:cNvPr id="15" name="矩形 14"/>
          <p:cNvSpPr/>
          <p:nvPr/>
        </p:nvSpPr>
        <p:spPr>
          <a:xfrm>
            <a:off x="2024244" y="2618961"/>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结构</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矩形 15"/>
          <p:cNvSpPr/>
          <p:nvPr/>
        </p:nvSpPr>
        <p:spPr>
          <a:xfrm>
            <a:off x="2020736" y="3332656"/>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性能</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2825713" y="3975451"/>
            <a:ext cx="23391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高温抗氧化性能</a:t>
            </a:r>
          </a:p>
        </p:txBody>
      </p:sp>
      <p:sp>
        <p:nvSpPr>
          <p:cNvPr id="22" name="矩形 21"/>
          <p:cNvSpPr/>
          <p:nvPr/>
        </p:nvSpPr>
        <p:spPr>
          <a:xfrm>
            <a:off x="2834278" y="2616086"/>
            <a:ext cx="44935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碳原子和硅原子通过共价键连接</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p:cNvSpPr/>
          <p:nvPr/>
        </p:nvSpPr>
        <p:spPr>
          <a:xfrm>
            <a:off x="2887268" y="3332656"/>
            <a:ext cx="110799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硬度大</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3946" y="850183"/>
            <a:ext cx="2531569" cy="2130283"/>
          </a:xfrm>
          <a:prstGeom prst="rect">
            <a:avLst/>
          </a:prstGeom>
        </p:spPr>
      </p:pic>
      <p:sp>
        <p:nvSpPr>
          <p:cNvPr id="30" name="AutoShape 16"/>
          <p:cNvSpPr/>
          <p:nvPr/>
        </p:nvSpPr>
        <p:spPr bwMode="auto">
          <a:xfrm>
            <a:off x="1719817" y="2673128"/>
            <a:ext cx="259419" cy="2235164"/>
          </a:xfrm>
          <a:prstGeom prst="leftBrace">
            <a:avLst>
              <a:gd name="adj1" fmla="val 108273"/>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3" name="组合 32"/>
          <p:cNvGrpSpPr/>
          <p:nvPr/>
        </p:nvGrpSpPr>
        <p:grpSpPr>
          <a:xfrm>
            <a:off x="4024356" y="3332656"/>
            <a:ext cx="3259498" cy="461665"/>
            <a:chOff x="4294014" y="3061120"/>
            <a:chExt cx="3259498" cy="461665"/>
          </a:xfrm>
        </p:grpSpPr>
        <p:sp>
          <p:nvSpPr>
            <p:cNvPr id="17" name="矩形 16"/>
            <p:cNvSpPr/>
            <p:nvPr/>
          </p:nvSpPr>
          <p:spPr>
            <a:xfrm>
              <a:off x="4906634" y="3061120"/>
              <a:ext cx="264687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砂纸和砂轮的磨料</a:t>
              </a:r>
            </a:p>
          </p:txBody>
        </p:sp>
        <p:cxnSp>
          <p:nvCxnSpPr>
            <p:cNvPr id="32" name="直接连接符 31"/>
            <p:cNvCxnSpPr/>
            <p:nvPr/>
          </p:nvCxnSpPr>
          <p:spPr>
            <a:xfrm flipV="1">
              <a:off x="4294014" y="3288342"/>
              <a:ext cx="57714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4026778" y="4532129"/>
            <a:ext cx="2928764" cy="461665"/>
            <a:chOff x="4462445" y="4193765"/>
            <a:chExt cx="2928764" cy="461665"/>
          </a:xfrm>
        </p:grpSpPr>
        <p:sp>
          <p:nvSpPr>
            <p:cNvPr id="19" name="矩形 18"/>
            <p:cNvSpPr/>
            <p:nvPr/>
          </p:nvSpPr>
          <p:spPr>
            <a:xfrm>
              <a:off x="5052107" y="4193765"/>
              <a:ext cx="23391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耐高温结构材料</a:t>
              </a:r>
            </a:p>
          </p:txBody>
        </p:sp>
        <p:cxnSp>
          <p:nvCxnSpPr>
            <p:cNvPr id="34" name="直接连接符 33"/>
            <p:cNvCxnSpPr/>
            <p:nvPr/>
          </p:nvCxnSpPr>
          <p:spPr>
            <a:xfrm flipV="1">
              <a:off x="4462445" y="4443732"/>
              <a:ext cx="57714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4026778" y="5116518"/>
            <a:ext cx="3257076" cy="461665"/>
            <a:chOff x="4462445" y="4695029"/>
            <a:chExt cx="3257076" cy="461665"/>
          </a:xfrm>
        </p:grpSpPr>
        <p:sp>
          <p:nvSpPr>
            <p:cNvPr id="29" name="矩形 28"/>
            <p:cNvSpPr/>
            <p:nvPr/>
          </p:nvSpPr>
          <p:spPr>
            <a:xfrm>
              <a:off x="5072643" y="4695029"/>
              <a:ext cx="264687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耐高温半导体材料</a:t>
              </a:r>
            </a:p>
          </p:txBody>
        </p:sp>
        <p:cxnSp>
          <p:nvCxnSpPr>
            <p:cNvPr id="36" name="直接连接符 35"/>
            <p:cNvCxnSpPr/>
            <p:nvPr/>
          </p:nvCxnSpPr>
          <p:spPr>
            <a:xfrm flipV="1">
              <a:off x="4462445" y="4925860"/>
              <a:ext cx="57714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556439" y="3218192"/>
            <a:ext cx="1127328" cy="1151824"/>
            <a:chOff x="694458" y="2879828"/>
            <a:chExt cx="1127328" cy="1151824"/>
          </a:xfrm>
        </p:grpSpPr>
        <p:sp>
          <p:nvSpPr>
            <p:cNvPr id="13" name="矩形 12"/>
            <p:cNvSpPr/>
            <p:nvPr/>
          </p:nvSpPr>
          <p:spPr>
            <a:xfrm>
              <a:off x="694458" y="2879828"/>
              <a:ext cx="1127328" cy="113486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碳化硅</a:t>
              </a:r>
              <a:r>
                <a:rPr kumimoji="0" lang="zh-CN"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陶瓷</a:t>
              </a:r>
              <a:endPar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4" name="圆角矩形 43"/>
            <p:cNvSpPr/>
            <p:nvPr/>
          </p:nvSpPr>
          <p:spPr>
            <a:xfrm>
              <a:off x="723361" y="2910639"/>
              <a:ext cx="1072087" cy="1121013"/>
            </a:xfrm>
            <a:prstGeom prst="roundRect">
              <a:avLst/>
            </a:prstGeom>
            <a:noFill/>
            <a:ln>
              <a:solidFill>
                <a:srgbClr val="B8BA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6" name="图片 5"/>
          <p:cNvPicPr>
            <a:picLocks noChangeAspect="1"/>
          </p:cNvPicPr>
          <p:nvPr/>
        </p:nvPicPr>
        <p:blipFill>
          <a:blip r:embed="rId3"/>
          <a:stretch>
            <a:fillRect/>
          </a:stretch>
        </p:blipFill>
        <p:spPr>
          <a:xfrm>
            <a:off x="8352790" y="3646805"/>
            <a:ext cx="2752725" cy="2152650"/>
          </a:xfrm>
          <a:prstGeom prst="rect">
            <a:avLst/>
          </a:prstGeom>
        </p:spPr>
      </p:pic>
      <p:sp>
        <p:nvSpPr>
          <p:cNvPr id="24" name="矩形 23">
            <a:extLst>
              <a:ext uri="{FF2B5EF4-FFF2-40B4-BE49-F238E27FC236}">
                <a16:creationId xmlns:a16="http://schemas.microsoft.com/office/drawing/2014/main" id="{756E1DB4-87FD-4C33-8F4B-CABB88066DD0}"/>
              </a:ext>
            </a:extLst>
          </p:cNvPr>
          <p:cNvSpPr/>
          <p:nvPr/>
        </p:nvSpPr>
        <p:spPr>
          <a:xfrm>
            <a:off x="466887" y="326963"/>
            <a:ext cx="4339650"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 新型无机非金属材料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left)">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2" grpId="0"/>
      <p:bldP spid="23" grpId="0"/>
      <p:bldP spid="3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689471" y="1228004"/>
            <a:ext cx="7760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碳纳米材料</a:t>
            </a:r>
          </a:p>
        </p:txBody>
      </p:sp>
      <p:sp>
        <p:nvSpPr>
          <p:cNvPr id="4" name="文本框 3"/>
          <p:cNvSpPr txBox="1"/>
          <p:nvPr/>
        </p:nvSpPr>
        <p:spPr>
          <a:xfrm>
            <a:off x="689610" y="1871091"/>
            <a:ext cx="10731500" cy="1235146"/>
          </a:xfrm>
          <a:prstGeom prst="rect">
            <a:avLst/>
          </a:prstGeom>
          <a:noFill/>
        </p:spPr>
        <p:txBody>
          <a:bodyPr wrap="square" rtlCol="0" anchor="t">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碳纳米材料是近年来人们十分关注的一类新型无机非金属材料，主要包括</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富勒烯、碳纳米管、石墨烯等</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，在能源、信息、医药等领域有着广阔的应用前景。</a:t>
            </a:r>
          </a:p>
        </p:txBody>
      </p:sp>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557" y="3446642"/>
            <a:ext cx="2183488" cy="2183488"/>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1528" y="3501393"/>
            <a:ext cx="3687580" cy="2128603"/>
          </a:xfrm>
          <a:prstGeom prst="rect">
            <a:avLst/>
          </a:prstGeom>
        </p:spPr>
      </p:pic>
      <p:sp>
        <p:nvSpPr>
          <p:cNvPr id="8" name="矩形 7">
            <a:extLst>
              <a:ext uri="{FF2B5EF4-FFF2-40B4-BE49-F238E27FC236}">
                <a16:creationId xmlns:a16="http://schemas.microsoft.com/office/drawing/2014/main" id="{68B35227-EB68-4125-A61F-F282F5D45A4E}"/>
              </a:ext>
            </a:extLst>
          </p:cNvPr>
          <p:cNvSpPr/>
          <p:nvPr/>
        </p:nvSpPr>
        <p:spPr>
          <a:xfrm>
            <a:off x="466887" y="326963"/>
            <a:ext cx="4339650"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 新型无机非金属材料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855940" y="1095123"/>
            <a:ext cx="241135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富勒烯</a:t>
            </a:r>
          </a:p>
        </p:txBody>
      </p:sp>
      <p:sp>
        <p:nvSpPr>
          <p:cNvPr id="1605634" name="Text Box 2"/>
          <p:cNvSpPr txBox="1">
            <a:spLocks noChangeArrowheads="1"/>
          </p:cNvSpPr>
          <p:nvPr/>
        </p:nvSpPr>
        <p:spPr bwMode="auto">
          <a:xfrm>
            <a:off x="689610" y="1095123"/>
            <a:ext cx="25025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碳纳米材料</a:t>
            </a:r>
          </a:p>
        </p:txBody>
      </p:sp>
      <p:pic>
        <p:nvPicPr>
          <p:cNvPr id="4" name="图片 3"/>
          <p:cNvPicPr>
            <a:picLocks noChangeAspect="1"/>
          </p:cNvPicPr>
          <p:nvPr/>
        </p:nvPicPr>
        <p:blipFill>
          <a:blip r:embed="rId2"/>
          <a:stretch>
            <a:fillRect/>
          </a:stretch>
        </p:blipFill>
        <p:spPr>
          <a:xfrm>
            <a:off x="689610" y="1801728"/>
            <a:ext cx="5189855" cy="4079875"/>
          </a:xfrm>
          <a:prstGeom prst="rect">
            <a:avLst/>
          </a:prstGeom>
        </p:spPr>
      </p:pic>
      <p:sp>
        <p:nvSpPr>
          <p:cNvPr id="6" name="文本框 5"/>
          <p:cNvSpPr txBox="1"/>
          <p:nvPr/>
        </p:nvSpPr>
        <p:spPr>
          <a:xfrm>
            <a:off x="6524626" y="2076450"/>
            <a:ext cx="4622346" cy="308180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zh-CN" altLang="en-US" sz="20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富勒烯是由碳原子构成的一系列笼形分子的总称</a:t>
            </a:r>
            <a:r>
              <a:rPr kumimoji="0" lang="zh-CN" altLang="en-US"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，其中的C</a:t>
            </a:r>
            <a:r>
              <a:rPr kumimoji="0" lang="en-US" altLang="zh-CN" sz="2000" b="0" i="0" u="none" strike="noStrike" kern="1200" cap="none" spc="0" normalizeH="0" baseline="-2500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60</a:t>
            </a:r>
            <a:r>
              <a:rPr kumimoji="0" lang="zh-CN" altLang="en-US"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是富勒烯的代表物。C</a:t>
            </a:r>
            <a:r>
              <a:rPr kumimoji="0" lang="en-US" altLang="zh-CN" sz="2000" b="0" i="0" u="none" strike="noStrike" kern="1200" cap="none" spc="0" normalizeH="0" baseline="-2500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60</a:t>
            </a:r>
            <a:r>
              <a:rPr kumimoji="0" lang="zh-CN" altLang="en-US"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的发现为纳米科学提供了重要的研究对象，开启了碳纳米材料研究和应用的新时代。</a:t>
            </a:r>
          </a:p>
        </p:txBody>
      </p:sp>
      <p:sp>
        <p:nvSpPr>
          <p:cNvPr id="7" name="矩形 6">
            <a:extLst>
              <a:ext uri="{FF2B5EF4-FFF2-40B4-BE49-F238E27FC236}">
                <a16:creationId xmlns:a16="http://schemas.microsoft.com/office/drawing/2014/main" id="{B8211AA6-7C14-44D6-9BEC-E0A00E9F040D}"/>
              </a:ext>
            </a:extLst>
          </p:cNvPr>
          <p:cNvSpPr/>
          <p:nvPr/>
        </p:nvSpPr>
        <p:spPr>
          <a:xfrm>
            <a:off x="466887" y="326963"/>
            <a:ext cx="4339650"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 新型无机非金属材料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36712" y="1109606"/>
            <a:ext cx="2411357"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石墨烯</a:t>
            </a:r>
          </a:p>
        </p:txBody>
      </p:sp>
      <p:sp>
        <p:nvSpPr>
          <p:cNvPr id="1605634" name="Text Box 2"/>
          <p:cNvSpPr txBox="1">
            <a:spLocks noChangeArrowheads="1"/>
          </p:cNvSpPr>
          <p:nvPr/>
        </p:nvSpPr>
        <p:spPr bwMode="auto">
          <a:xfrm>
            <a:off x="717550" y="1125275"/>
            <a:ext cx="25025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碳纳米材料</a:t>
            </a:r>
          </a:p>
        </p:txBody>
      </p:sp>
      <p:pic>
        <p:nvPicPr>
          <p:cNvPr id="6" name="图片 5"/>
          <p:cNvPicPr>
            <a:picLocks noChangeAspect="1"/>
          </p:cNvPicPr>
          <p:nvPr/>
        </p:nvPicPr>
        <p:blipFill>
          <a:blip r:embed="rId2"/>
          <a:stretch>
            <a:fillRect/>
          </a:stretch>
        </p:blipFill>
        <p:spPr>
          <a:xfrm>
            <a:off x="922156" y="2466008"/>
            <a:ext cx="4595858" cy="3009508"/>
          </a:xfrm>
          <a:prstGeom prst="rect">
            <a:avLst/>
          </a:prstGeom>
        </p:spPr>
      </p:pic>
      <p:sp>
        <p:nvSpPr>
          <p:cNvPr id="7" name="文本框 6"/>
          <p:cNvSpPr txBox="1"/>
          <p:nvPr/>
        </p:nvSpPr>
        <p:spPr>
          <a:xfrm>
            <a:off x="5791200" y="2146967"/>
            <a:ext cx="5669915" cy="3081806"/>
          </a:xfrm>
          <a:prstGeom prst="rect">
            <a:avLst/>
          </a:prstGeom>
          <a:noFill/>
        </p:spPr>
        <p:txBody>
          <a:bodyPr wrap="square" rtlCol="0" anchor="t">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石墨烯是只有一个碳原子直径厚度的单层石墨，其独特的结构使其电阻率低、热导率高，具有很高的强度。</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作为一种具有优异性能的新型材料，石墨烯在光电器件、超级电容器、电池和复合材料等方面的应用研究正在不断深入。</a:t>
            </a:r>
          </a:p>
        </p:txBody>
      </p:sp>
      <p:sp>
        <p:nvSpPr>
          <p:cNvPr id="8" name="矩形 7">
            <a:extLst>
              <a:ext uri="{FF2B5EF4-FFF2-40B4-BE49-F238E27FC236}">
                <a16:creationId xmlns:a16="http://schemas.microsoft.com/office/drawing/2014/main" id="{DCA23FA9-EDEE-4AA8-A340-10216C4A45EB}"/>
              </a:ext>
            </a:extLst>
          </p:cNvPr>
          <p:cNvSpPr/>
          <p:nvPr/>
        </p:nvSpPr>
        <p:spPr>
          <a:xfrm>
            <a:off x="466887" y="326963"/>
            <a:ext cx="4339650"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二、 新型无机非金属材料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3444" y="1274681"/>
            <a:ext cx="9297229" cy="531492"/>
          </a:xfrm>
          <a:prstGeom prst="rect">
            <a:avLst/>
          </a:prstGeom>
        </p:spPr>
        <p:txBody>
          <a:bodyPr wrap="square">
            <a:spAutoFit/>
          </a:bodyPr>
          <a:lstStyle/>
          <a:p>
            <a:pPr marL="173355"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 </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下列关于二氧化硅的叙述正确的是（　　）</a:t>
            </a:r>
          </a:p>
        </p:txBody>
      </p:sp>
      <p:sp>
        <p:nvSpPr>
          <p:cNvPr id="4" name="矩形 3"/>
          <p:cNvSpPr/>
          <p:nvPr/>
        </p:nvSpPr>
        <p:spPr>
          <a:xfrm>
            <a:off x="952449" y="1887453"/>
            <a:ext cx="8418600" cy="3633495"/>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能与水反应生成硅酸</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与</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的结构相同</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用于太阳能电池</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与氢氧化钠反应生成的盐储存在带橡胶塞的试剂瓶中</a:t>
            </a:r>
          </a:p>
        </p:txBody>
      </p:sp>
      <p:sp>
        <p:nvSpPr>
          <p:cNvPr id="11" name="矩形 10"/>
          <p:cNvSpPr/>
          <p:nvPr/>
        </p:nvSpPr>
        <p:spPr>
          <a:xfrm>
            <a:off x="5992627" y="1348536"/>
            <a:ext cx="4074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D</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11084003" y="202577"/>
            <a:ext cx="110799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知识巩固</a:t>
            </a:r>
          </a:p>
        </p:txBody>
      </p:sp>
      <p:sp>
        <p:nvSpPr>
          <p:cNvPr id="7" name="矩形 6">
            <a:extLst>
              <a:ext uri="{FF2B5EF4-FFF2-40B4-BE49-F238E27FC236}">
                <a16:creationId xmlns:a16="http://schemas.microsoft.com/office/drawing/2014/main" id="{37DAA152-244F-49CA-A8DF-DE9699926914}"/>
              </a:ext>
            </a:extLst>
          </p:cNvPr>
          <p:cNvSpPr/>
          <p:nvPr/>
        </p:nvSpPr>
        <p:spPr>
          <a:xfrm>
            <a:off x="466887" y="326963"/>
            <a:ext cx="1659429"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课堂练习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580071C-9056-4135-8FFF-5568A2EB5048}"/>
              </a:ext>
            </a:extLst>
          </p:cNvPr>
          <p:cNvSpPr/>
          <p:nvPr/>
        </p:nvSpPr>
        <p:spPr>
          <a:xfrm>
            <a:off x="466887" y="326963"/>
            <a:ext cx="350288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学习目标与核心素养</a:t>
            </a:r>
          </a:p>
        </p:txBody>
      </p:sp>
      <p:sp>
        <p:nvSpPr>
          <p:cNvPr id="6" name="矩形 5">
            <a:extLst>
              <a:ext uri="{FF2B5EF4-FFF2-40B4-BE49-F238E27FC236}">
                <a16:creationId xmlns:a16="http://schemas.microsoft.com/office/drawing/2014/main" id="{8A19E195-4513-4F92-B8FA-43DFCB08B5F1}"/>
              </a:ext>
            </a:extLst>
          </p:cNvPr>
          <p:cNvSpPr/>
          <p:nvPr/>
        </p:nvSpPr>
        <p:spPr>
          <a:xfrm>
            <a:off x="678996" y="1264920"/>
            <a:ext cx="10834007" cy="1982594"/>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2800" b="1" i="0" u="none" strike="noStrike" kern="1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学习目标</a:t>
            </a:r>
            <a:endParaRPr kumimoji="0" lang="zh-CN" altLang="zh-CN" sz="2800" b="1" i="0" u="none" strike="noStrike" kern="1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lvl="0" algn="just">
              <a:lnSpc>
                <a:spcPct val="200000"/>
              </a:lnSpc>
              <a:tabLst>
                <a:tab pos="2700655" algn="l"/>
              </a:tabLst>
              <a:defRPr/>
            </a:pPr>
            <a:r>
              <a:rPr lang="en-US" altLang="zh-CN"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、了解并掌握硅、二氧化硅的性质，了解二者在生产、生活中的应用。</a:t>
            </a:r>
          </a:p>
          <a:p>
            <a:pPr lvl="0" algn="just">
              <a:lnSpc>
                <a:spcPct val="200000"/>
              </a:lnSpc>
              <a:tabLst>
                <a:tab pos="2700655" algn="l"/>
              </a:tabLst>
              <a:defRPr/>
            </a:pPr>
            <a:r>
              <a:rPr lang="en-US" altLang="zh-CN"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、根据无机非金属材料在生产、生活中的应用来研究材料的性能及应用，认识到材料对生产、生活的影响。</a:t>
            </a:r>
          </a:p>
        </p:txBody>
      </p:sp>
      <p:sp>
        <p:nvSpPr>
          <p:cNvPr id="7" name="矩形 6">
            <a:extLst>
              <a:ext uri="{FF2B5EF4-FFF2-40B4-BE49-F238E27FC236}">
                <a16:creationId xmlns:a16="http://schemas.microsoft.com/office/drawing/2014/main" id="{658BC099-A40E-4C3A-A9DA-54C9F1AD5A69}"/>
              </a:ext>
            </a:extLst>
          </p:cNvPr>
          <p:cNvSpPr/>
          <p:nvPr/>
        </p:nvSpPr>
        <p:spPr>
          <a:xfrm>
            <a:off x="678996" y="3429000"/>
            <a:ext cx="11106604" cy="2536592"/>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800" b="1" i="0" u="none" strike="noStrike" kern="1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zh-CN" altLang="en-US" sz="2800" b="1" i="0" u="none" strike="noStrike" kern="1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核心素养</a:t>
            </a:r>
            <a:endParaRPr kumimoji="0" lang="en-US" altLang="zh-CN" sz="2800" b="1" i="0" u="none" strike="noStrike" kern="1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lvl="0" algn="just">
              <a:lnSpc>
                <a:spcPct val="200000"/>
              </a:lnSpc>
              <a:tabLst>
                <a:tab pos="2933700" algn="l"/>
              </a:tabLst>
              <a:defRPr/>
            </a:pPr>
            <a:r>
              <a:rPr lang="en-US" altLang="zh-CN"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lang="zh-CN" altLang="en-US"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、通过对硅及化合物的学习培养学生论据推理与模型认知的化学核心素养。</a:t>
            </a:r>
          </a:p>
          <a:p>
            <a:pPr lvl="0" algn="just">
              <a:lnSpc>
                <a:spcPct val="200000"/>
              </a:lnSpc>
              <a:tabLst>
                <a:tab pos="2933700" algn="l"/>
              </a:tabLst>
              <a:defRPr/>
            </a:pPr>
            <a:r>
              <a:rPr lang="en-US" altLang="zh-CN"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lang="zh-CN" altLang="en-US" kern="100" dirty="0">
                <a:solidFill>
                  <a:prstClr val="black"/>
                </a:solidFill>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、通过对无机非金属材料的了解，深刻认识化学对社会可持续发展的重要的作用，培养学生科学态度和社会责任的化学核心素养。</a:t>
            </a:r>
          </a:p>
        </p:txBody>
      </p:sp>
    </p:spTree>
    <p:extLst>
      <p:ext uri="{BB962C8B-B14F-4D97-AF65-F5344CB8AC3E}">
        <p14:creationId xmlns:p14="http://schemas.microsoft.com/office/powerpoint/2010/main" val="200346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3444" y="1274244"/>
            <a:ext cx="8470711" cy="531492"/>
          </a:xfrm>
          <a:prstGeom prst="rect">
            <a:avLst/>
          </a:prstGeom>
        </p:spPr>
        <p:txBody>
          <a:bodyPr wrap="square">
            <a:spAutoFit/>
          </a:bodyPr>
          <a:lstStyle/>
          <a:p>
            <a:pPr marL="173355"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 </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下列关于硅酸的说法正确的是（　　）</a:t>
            </a:r>
          </a:p>
        </p:txBody>
      </p:sp>
      <p:sp>
        <p:nvSpPr>
          <p:cNvPr id="10" name="矩形 9"/>
          <p:cNvSpPr/>
          <p:nvPr/>
        </p:nvSpPr>
        <p:spPr>
          <a:xfrm>
            <a:off x="952449" y="1940022"/>
            <a:ext cx="8542533" cy="3633495"/>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．硅酸可以通过</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和水化合反应直接制得</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．可用反应</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Na</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+2HCl</a:t>
            </a:r>
            <a:r>
              <a:rPr kumimoji="0" lang="pt-BR" altLang="zh-CN" sz="2400" b="0" i="0" u="none" strike="noStrike" kern="100" cap="none" spc="-8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 ==</a:t>
            </a:r>
            <a:r>
              <a:rPr kumimoji="0" lang="pt-BR"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 </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2NaCl+H</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↓制取硅酸</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．因为硅酸难溶于水，所以它不能与</a:t>
            </a:r>
            <a:r>
              <a:rPr kumimoji="0" lang="en-US" altLang="zh-CN" sz="2400" b="0" i="0" u="none" strike="noStrike" kern="1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NaOH</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溶液反应</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．干燥剂“硅胶”的主要成分是硅酸钠</a:t>
            </a:r>
          </a:p>
        </p:txBody>
      </p:sp>
      <p:sp>
        <p:nvSpPr>
          <p:cNvPr id="13" name="矩形 12"/>
          <p:cNvSpPr/>
          <p:nvPr/>
        </p:nvSpPr>
        <p:spPr>
          <a:xfrm>
            <a:off x="5388009" y="1338044"/>
            <a:ext cx="3898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B</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a:extLst>
              <a:ext uri="{FF2B5EF4-FFF2-40B4-BE49-F238E27FC236}">
                <a16:creationId xmlns:a16="http://schemas.microsoft.com/office/drawing/2014/main" id="{3846B75D-1E26-401E-B721-F926897CD78A}"/>
              </a:ext>
            </a:extLst>
          </p:cNvPr>
          <p:cNvSpPr/>
          <p:nvPr/>
        </p:nvSpPr>
        <p:spPr>
          <a:xfrm>
            <a:off x="466887" y="326963"/>
            <a:ext cx="1659429"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课堂练习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DF8912-3067-43D1-8B6A-A2EC6CA25512}"/>
              </a:ext>
            </a:extLst>
          </p:cNvPr>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Black" panose="020B0A04020102020204" pitchFamily="34" charset="0"/>
              <a:ea typeface="FandolFang R" panose="00000500000000000000" pitchFamily="50" charset="-122"/>
              <a:cs typeface="+mn-ea"/>
              <a:sym typeface="+mn-lt"/>
            </a:endParaRPr>
          </a:p>
        </p:txBody>
      </p:sp>
      <p:sp>
        <p:nvSpPr>
          <p:cNvPr id="3" name="矩形 2">
            <a:extLst>
              <a:ext uri="{FF2B5EF4-FFF2-40B4-BE49-F238E27FC236}">
                <a16:creationId xmlns:a16="http://schemas.microsoft.com/office/drawing/2014/main" id="{CFAD7A5F-FAC1-414B-896C-2780965A5606}"/>
              </a:ext>
            </a:extLst>
          </p:cNvPr>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a:extLst>
              <a:ext uri="{FF2B5EF4-FFF2-40B4-BE49-F238E27FC236}">
                <a16:creationId xmlns:a16="http://schemas.microsoft.com/office/drawing/2014/main" id="{AE58FB28-7959-4C0B-B09F-EDEE9BEC0C87}"/>
              </a:ext>
            </a:extLst>
          </p:cNvPr>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a:extLst>
              <a:ext uri="{FF2B5EF4-FFF2-40B4-BE49-F238E27FC236}">
                <a16:creationId xmlns:a16="http://schemas.microsoft.com/office/drawing/2014/main" id="{1FCC2A86-F5F5-4D1B-83F4-E930D552D3A1}"/>
              </a:ext>
            </a:extLst>
          </p:cNvPr>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061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3444" y="1274630"/>
            <a:ext cx="9753600" cy="531492"/>
          </a:xfrm>
          <a:prstGeom prst="rect">
            <a:avLst/>
          </a:prstGeom>
        </p:spPr>
        <p:txBody>
          <a:bodyPr wrap="square">
            <a:spAutoFit/>
          </a:bodyPr>
          <a:lstStyle/>
          <a:p>
            <a:pPr marL="173355"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 </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能证明硅酸的酸性弱于碳酸酸性的实验事实是（　　）</a:t>
            </a:r>
          </a:p>
        </p:txBody>
      </p:sp>
      <p:sp>
        <p:nvSpPr>
          <p:cNvPr id="3" name="矩形 2"/>
          <p:cNvSpPr/>
          <p:nvPr/>
        </p:nvSpPr>
        <p:spPr>
          <a:xfrm>
            <a:off x="952449" y="1940022"/>
            <a:ext cx="6096000" cy="3633495"/>
          </a:xfrm>
          <a:prstGeom prst="rect">
            <a:avLst/>
          </a:prstGeom>
        </p:spPr>
        <p:txBody>
          <a:bodyPr>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溶于水形成碳酸，</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难溶于水</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B</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通入可溶性硅酸盐中析出硅酸沉淀</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．高温下</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与碳酸盐反应生成</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D</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是气体，而</a:t>
            </a:r>
            <a:r>
              <a:rPr kumimoji="0" lang="en-US"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4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是固体</a:t>
            </a:r>
          </a:p>
        </p:txBody>
      </p:sp>
      <p:sp>
        <p:nvSpPr>
          <p:cNvPr id="10" name="矩形 9"/>
          <p:cNvSpPr/>
          <p:nvPr/>
        </p:nvSpPr>
        <p:spPr>
          <a:xfrm>
            <a:off x="7498586" y="1330013"/>
            <a:ext cx="3898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B</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5">
            <a:extLst>
              <a:ext uri="{FF2B5EF4-FFF2-40B4-BE49-F238E27FC236}">
                <a16:creationId xmlns:a16="http://schemas.microsoft.com/office/drawing/2014/main" id="{9EA03924-22CD-40E0-858D-6439DA76169C}"/>
              </a:ext>
            </a:extLst>
          </p:cNvPr>
          <p:cNvSpPr/>
          <p:nvPr/>
        </p:nvSpPr>
        <p:spPr>
          <a:xfrm>
            <a:off x="466887" y="326963"/>
            <a:ext cx="1659429"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课堂练习</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菱形 5">
            <a:extLst>
              <a:ext uri="{FF2B5EF4-FFF2-40B4-BE49-F238E27FC236}">
                <a16:creationId xmlns:a16="http://schemas.microsoft.com/office/drawing/2014/main" id="{DA46EF9E-AFBD-4328-9812-FB612FCA3A2B}"/>
              </a:ext>
            </a:extLst>
          </p:cNvPr>
          <p:cNvSpPr/>
          <p:nvPr/>
        </p:nvSpPr>
        <p:spPr>
          <a:xfrm>
            <a:off x="0" y="514350"/>
            <a:ext cx="5600700" cy="560070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2" name="图片 11">
            <a:extLst>
              <a:ext uri="{FF2B5EF4-FFF2-40B4-BE49-F238E27FC236}">
                <a16:creationId xmlns:a16="http://schemas.microsoft.com/office/drawing/2014/main" id="{C59BF6BA-4BF0-4A07-876E-9839ECC63120}"/>
              </a:ext>
            </a:extLst>
          </p:cNvPr>
          <p:cNvPicPr>
            <a:picLocks noChangeAspect="1"/>
          </p:cNvPicPr>
          <p:nvPr/>
        </p:nvPicPr>
        <p:blipFill>
          <a:blip r:embed="rId2">
            <a:extLst>
              <a:ext uri="{28A0092B-C50C-407E-A947-70E740481C1C}">
                <a14:useLocalDpi xmlns:a14="http://schemas.microsoft.com/office/drawing/2010/main" val="0"/>
              </a:ext>
            </a:extLst>
          </a:blip>
          <a:srcRect l="35417" t="1713" r="201" b="1713"/>
          <a:stretch>
            <a:fillRect/>
          </a:stretch>
        </p:blipFill>
        <p:spPr>
          <a:xfrm flipH="1">
            <a:off x="-676621" y="371129"/>
            <a:ext cx="5887141" cy="5887141"/>
          </a:xfrm>
          <a:custGeom>
            <a:avLst/>
            <a:gdLst>
              <a:gd name="connsiteX0" fmla="*/ 2943570 w 5887141"/>
              <a:gd name="connsiteY0" fmla="*/ 0 h 5887141"/>
              <a:gd name="connsiteX1" fmla="*/ 0 w 5887141"/>
              <a:gd name="connsiteY1" fmla="*/ 2943571 h 5887141"/>
              <a:gd name="connsiteX2" fmla="*/ 2943570 w 5887141"/>
              <a:gd name="connsiteY2" fmla="*/ 5887141 h 5887141"/>
              <a:gd name="connsiteX3" fmla="*/ 5887141 w 5887141"/>
              <a:gd name="connsiteY3" fmla="*/ 2943571 h 5887141"/>
            </a:gdLst>
            <a:ahLst/>
            <a:cxnLst>
              <a:cxn ang="0">
                <a:pos x="connsiteX0" y="connsiteY0"/>
              </a:cxn>
              <a:cxn ang="0">
                <a:pos x="connsiteX1" y="connsiteY1"/>
              </a:cxn>
              <a:cxn ang="0">
                <a:pos x="connsiteX2" y="connsiteY2"/>
              </a:cxn>
              <a:cxn ang="0">
                <a:pos x="connsiteX3" y="connsiteY3"/>
              </a:cxn>
            </a:cxnLst>
            <a:rect l="l" t="t" r="r" b="b"/>
            <a:pathLst>
              <a:path w="5887141" h="5887141">
                <a:moveTo>
                  <a:pt x="2943570" y="0"/>
                </a:moveTo>
                <a:lnTo>
                  <a:pt x="0" y="2943571"/>
                </a:lnTo>
                <a:lnTo>
                  <a:pt x="2943570" y="5887141"/>
                </a:lnTo>
                <a:lnTo>
                  <a:pt x="5887141" y="2943571"/>
                </a:lnTo>
                <a:close/>
              </a:path>
            </a:pathLst>
          </a:custGeom>
        </p:spPr>
      </p:pic>
      <p:sp>
        <p:nvSpPr>
          <p:cNvPr id="13" name="菱形 12">
            <a:extLst>
              <a:ext uri="{FF2B5EF4-FFF2-40B4-BE49-F238E27FC236}">
                <a16:creationId xmlns:a16="http://schemas.microsoft.com/office/drawing/2014/main" id="{2D1BAB6D-1C0A-4A7B-9D1C-75D4F694C978}"/>
              </a:ext>
            </a:extLst>
          </p:cNvPr>
          <p:cNvSpPr/>
          <p:nvPr/>
        </p:nvSpPr>
        <p:spPr>
          <a:xfrm>
            <a:off x="-333375" y="6191250"/>
            <a:ext cx="666750" cy="666750"/>
          </a:xfrm>
          <a:prstGeom prst="diamond">
            <a:avLst/>
          </a:prstGeom>
          <a:solidFill>
            <a:srgbClr val="0070C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菱形 13">
            <a:extLst>
              <a:ext uri="{FF2B5EF4-FFF2-40B4-BE49-F238E27FC236}">
                <a16:creationId xmlns:a16="http://schemas.microsoft.com/office/drawing/2014/main" id="{F36751AE-D196-4C5F-9125-EE087F9FF2EA}"/>
              </a:ext>
            </a:extLst>
          </p:cNvPr>
          <p:cNvSpPr/>
          <p:nvPr/>
        </p:nvSpPr>
        <p:spPr>
          <a:xfrm>
            <a:off x="476250" y="156989"/>
            <a:ext cx="880890" cy="880890"/>
          </a:xfrm>
          <a:prstGeom prst="diamond">
            <a:avLst/>
          </a:prstGeom>
          <a:solidFill>
            <a:srgbClr val="0070C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菱形 14">
            <a:extLst>
              <a:ext uri="{FF2B5EF4-FFF2-40B4-BE49-F238E27FC236}">
                <a16:creationId xmlns:a16="http://schemas.microsoft.com/office/drawing/2014/main" id="{17D26E0D-290A-4AF3-A8F7-320BB79C0F54}"/>
              </a:ext>
            </a:extLst>
          </p:cNvPr>
          <p:cNvSpPr/>
          <p:nvPr/>
        </p:nvSpPr>
        <p:spPr>
          <a:xfrm>
            <a:off x="2833170" y="1380779"/>
            <a:ext cx="666750" cy="666750"/>
          </a:xfrm>
          <a:prstGeom prst="diamond">
            <a:avLst/>
          </a:prstGeom>
          <a:solidFill>
            <a:srgbClr val="0070C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菱形 15">
            <a:extLst>
              <a:ext uri="{FF2B5EF4-FFF2-40B4-BE49-F238E27FC236}">
                <a16:creationId xmlns:a16="http://schemas.microsoft.com/office/drawing/2014/main" id="{C4765446-FE6A-4A30-98C8-A5C0BC32FA00}"/>
              </a:ext>
            </a:extLst>
          </p:cNvPr>
          <p:cNvSpPr/>
          <p:nvPr/>
        </p:nvSpPr>
        <p:spPr>
          <a:xfrm>
            <a:off x="916695" y="5022486"/>
            <a:ext cx="880890" cy="880890"/>
          </a:xfrm>
          <a:prstGeom prst="diamond">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菱形 16">
            <a:extLst>
              <a:ext uri="{FF2B5EF4-FFF2-40B4-BE49-F238E27FC236}">
                <a16:creationId xmlns:a16="http://schemas.microsoft.com/office/drawing/2014/main" id="{F9C61AF0-7BCE-40DA-B4E8-93CF4B47CFED}"/>
              </a:ext>
            </a:extLst>
          </p:cNvPr>
          <p:cNvSpPr/>
          <p:nvPr/>
        </p:nvSpPr>
        <p:spPr>
          <a:xfrm>
            <a:off x="4371975" y="5157098"/>
            <a:ext cx="838545" cy="838545"/>
          </a:xfrm>
          <a:prstGeom prst="diamond">
            <a:avLst/>
          </a:prstGeom>
          <a:solidFill>
            <a:srgbClr val="0070C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9" name="矩形 28">
            <a:extLst>
              <a:ext uri="{FF2B5EF4-FFF2-40B4-BE49-F238E27FC236}">
                <a16:creationId xmlns:a16="http://schemas.microsoft.com/office/drawing/2014/main" id="{1E64C0AA-7172-4011-8741-09C58F58E16E}"/>
              </a:ext>
            </a:extLst>
          </p:cNvPr>
          <p:cNvSpPr/>
          <p:nvPr/>
        </p:nvSpPr>
        <p:spPr>
          <a:xfrm>
            <a:off x="10382879" y="419738"/>
            <a:ext cx="1121978" cy="369332"/>
          </a:xfrm>
          <a:prstGeom prst="rect">
            <a:avLst/>
          </a:prstGeom>
          <a:solidFill>
            <a:srgbClr val="0070C0"/>
          </a:solidFill>
          <a:ln>
            <a:noFill/>
          </a:ln>
          <a:effectLst>
            <a:outerShdw blurRad="393700" dist="50800" dir="5400000" algn="ctr" rotWithShape="0">
              <a:srgbClr val="000000">
                <a:alpha val="25000"/>
              </a:srgbClr>
            </a:outerShdw>
          </a:effectLst>
        </p:spPr>
        <p:txBody>
          <a:bodyPr vert="horz" wrap="square" lIns="91440" tIns="45720" rIns="91440" bIns="45720" numCol="1" anchor="t" anchorCtr="0" compatLnSpc="1">
            <a:prstTxWarp prst="textNoShape">
              <a:avLst/>
            </a:prstTxWarp>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LOGO</a:t>
            </a:r>
            <a:endParaRPr kumimoji="0" lang="zh-CN" altLang="en-US" sz="16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0" name="Rectangle: Rounded Corners 40">
            <a:extLst>
              <a:ext uri="{FF2B5EF4-FFF2-40B4-BE49-F238E27FC236}">
                <a16:creationId xmlns:a16="http://schemas.microsoft.com/office/drawing/2014/main" id="{B3FEDB39-73F7-4B9D-8F86-BFE155F8BFE4}"/>
              </a:ext>
            </a:extLst>
          </p:cNvPr>
          <p:cNvSpPr>
            <a:spLocks/>
          </p:cNvSpPr>
          <p:nvPr/>
        </p:nvSpPr>
        <p:spPr bwMode="auto">
          <a:xfrm rot="16200000">
            <a:off x="6487194" y="4751939"/>
            <a:ext cx="322784" cy="1423537"/>
          </a:xfrm>
          <a:prstGeom prst="roundRect">
            <a:avLst>
              <a:gd name="adj" fmla="val 12979"/>
            </a:avLst>
          </a:prstGeom>
          <a:solidFill>
            <a:srgbClr val="0070C0"/>
          </a:solidFill>
          <a:ln w="50800">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31" name="Rectangle: Rounded Corners 43">
            <a:extLst>
              <a:ext uri="{FF2B5EF4-FFF2-40B4-BE49-F238E27FC236}">
                <a16:creationId xmlns:a16="http://schemas.microsoft.com/office/drawing/2014/main" id="{98E43F65-A349-4512-B237-2680BA7F4F86}"/>
              </a:ext>
            </a:extLst>
          </p:cNvPr>
          <p:cNvSpPr>
            <a:spLocks/>
          </p:cNvSpPr>
          <p:nvPr/>
        </p:nvSpPr>
        <p:spPr bwMode="auto">
          <a:xfrm rot="16200000">
            <a:off x="8178059" y="4751939"/>
            <a:ext cx="322784" cy="1423537"/>
          </a:xfrm>
          <a:prstGeom prst="roundRect">
            <a:avLst>
              <a:gd name="adj" fmla="val 12979"/>
            </a:avLst>
          </a:prstGeom>
          <a:solidFill>
            <a:schemeClr val="bg1">
              <a:lumMod val="75000"/>
            </a:schemeClr>
          </a:solidFill>
          <a:ln w="50800">
            <a:noFill/>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20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2" name="组合 31">
            <a:extLst>
              <a:ext uri="{FF2B5EF4-FFF2-40B4-BE49-F238E27FC236}">
                <a16:creationId xmlns:a16="http://schemas.microsoft.com/office/drawing/2014/main" id="{9D4173EB-7F08-478F-8228-03B49A1C68BD}"/>
              </a:ext>
            </a:extLst>
          </p:cNvPr>
          <p:cNvGrpSpPr/>
          <p:nvPr/>
        </p:nvGrpSpPr>
        <p:grpSpPr>
          <a:xfrm>
            <a:off x="5732555" y="3019841"/>
            <a:ext cx="5746876" cy="1502622"/>
            <a:chOff x="1510350" y="2955304"/>
            <a:chExt cx="4580731" cy="1197713"/>
          </a:xfrm>
        </p:grpSpPr>
        <p:sp>
          <p:nvSpPr>
            <p:cNvPr id="33" name="矩形 32">
              <a:extLst>
                <a:ext uri="{FF2B5EF4-FFF2-40B4-BE49-F238E27FC236}">
                  <a16:creationId xmlns:a16="http://schemas.microsoft.com/office/drawing/2014/main" id="{1C0FF375-99C3-413F-9228-0FB6CB851150}"/>
                </a:ext>
              </a:extLst>
            </p:cNvPr>
            <p:cNvSpPr/>
            <p:nvPr/>
          </p:nvSpPr>
          <p:spPr bwMode="auto">
            <a:xfrm>
              <a:off x="1510350" y="2955304"/>
              <a:ext cx="4580731" cy="564243"/>
            </a:xfrm>
            <a:prstGeom prst="rect">
              <a:avLst/>
            </a:prstGeom>
          </p:spPr>
          <p:txBody>
            <a:bodyPr wrap="square">
              <a:spAutoFit/>
            </a:bodyPr>
            <a:lstStyle/>
            <a:p>
              <a:pPr lvl="0" algn="dist">
                <a:defRPr/>
              </a:pPr>
              <a:r>
                <a:rPr lang="zh-CN" altLang="en-US" sz="40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感谢各位的仔细聆听</a:t>
              </a:r>
              <a:endParaRPr kumimoji="0" lang="zh-CN" altLang="en-US" sz="4000" b="1"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4" name="矩形 33">
              <a:extLst>
                <a:ext uri="{FF2B5EF4-FFF2-40B4-BE49-F238E27FC236}">
                  <a16:creationId xmlns:a16="http://schemas.microsoft.com/office/drawing/2014/main" id="{BD98CBF7-9F9B-4701-8C73-96D25191F60C}"/>
                </a:ext>
              </a:extLst>
            </p:cNvPr>
            <p:cNvSpPr/>
            <p:nvPr/>
          </p:nvSpPr>
          <p:spPr>
            <a:xfrm>
              <a:off x="1571361" y="3637838"/>
              <a:ext cx="3472716" cy="5151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35" name="直接连接符 34">
              <a:extLst>
                <a:ext uri="{FF2B5EF4-FFF2-40B4-BE49-F238E27FC236}">
                  <a16:creationId xmlns:a16="http://schemas.microsoft.com/office/drawing/2014/main" id="{0B252893-6F38-4984-8093-F7FB7FCB129E}"/>
                </a:ext>
              </a:extLst>
            </p:cNvPr>
            <p:cNvCxnSpPr>
              <a:cxnSpLocks/>
            </p:cNvCxnSpPr>
            <p:nvPr/>
          </p:nvCxnSpPr>
          <p:spPr>
            <a:xfrm>
              <a:off x="1634862" y="3563329"/>
              <a:ext cx="4456219" cy="0"/>
            </a:xfrm>
            <a:prstGeom prst="line">
              <a:avLst/>
            </a:prstGeom>
            <a:noFill/>
            <a:ln w="6350" cap="flat" cmpd="sng" algn="ctr">
              <a:solidFill>
                <a:schemeClr val="tx1"/>
              </a:solidFill>
              <a:prstDash val="solid"/>
              <a:miter lim="800000"/>
            </a:ln>
            <a:effectLst/>
          </p:spPr>
        </p:cxnSp>
      </p:grpSp>
      <p:sp>
        <p:nvSpPr>
          <p:cNvPr id="36" name="矩形 35">
            <a:extLst>
              <a:ext uri="{FF2B5EF4-FFF2-40B4-BE49-F238E27FC236}">
                <a16:creationId xmlns:a16="http://schemas.microsoft.com/office/drawing/2014/main" id="{68763082-A86E-4F11-BC7B-3A30615B1DD7}"/>
              </a:ext>
            </a:extLst>
          </p:cNvPr>
          <p:cNvSpPr/>
          <p:nvPr/>
        </p:nvSpPr>
        <p:spPr bwMode="auto">
          <a:xfrm>
            <a:off x="5809098" y="2407602"/>
            <a:ext cx="5375189" cy="461665"/>
          </a:xfrm>
          <a:prstGeom prst="rect">
            <a:avLst/>
          </a:prstGeom>
        </p:spPr>
        <p:txBody>
          <a:bodyPr wrap="none">
            <a:spAutoFit/>
          </a:bodyPr>
          <a:lstStyle/>
          <a:p>
            <a:pPr lvl="0" defTabSz="457200">
              <a:defRPr/>
            </a:pPr>
            <a:r>
              <a:rPr lang="zh-CN" altLang="en-US" sz="2400" b="1" kern="1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第五章  化工生产中的重要非金属元素</a:t>
            </a:r>
            <a:endParaRPr kumimoji="0" lang="zh-CN" altLang="en-US" sz="2400" b="1"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7" name="文本框 36">
            <a:extLst>
              <a:ext uri="{FF2B5EF4-FFF2-40B4-BE49-F238E27FC236}">
                <a16:creationId xmlns:a16="http://schemas.microsoft.com/office/drawing/2014/main" id="{57508BB3-EC1A-45A3-A37D-F1AFD8F996C2}"/>
              </a:ext>
            </a:extLst>
          </p:cNvPr>
          <p:cNvSpPr txBox="1"/>
          <p:nvPr/>
        </p:nvSpPr>
        <p:spPr>
          <a:xfrm>
            <a:off x="5809098" y="4285684"/>
            <a:ext cx="5670333" cy="5520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Please Enter Your Detailed Text Here, The Content Should Be Concise And Clear, Concise And Concise Do Not Need Too Much Text</a:t>
            </a:r>
            <a:endParaRPr kumimoji="0" lang="zh-CN" altLang="en-US"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38" name="矩形 37">
            <a:extLst>
              <a:ext uri="{FF2B5EF4-FFF2-40B4-BE49-F238E27FC236}">
                <a16:creationId xmlns:a16="http://schemas.microsoft.com/office/drawing/2014/main" id="{373D49E2-8CFB-4F71-890B-F57B5945A8E7}"/>
              </a:ext>
            </a:extLst>
          </p:cNvPr>
          <p:cNvSpPr/>
          <p:nvPr/>
        </p:nvSpPr>
        <p:spPr>
          <a:xfrm>
            <a:off x="5809098" y="3912679"/>
            <a:ext cx="3818996" cy="400110"/>
          </a:xfrm>
          <a:prstGeom prst="rect">
            <a:avLst/>
          </a:prstGeom>
        </p:spPr>
        <p:txBody>
          <a:bodyPr wrap="square">
            <a:spAutoFit/>
          </a:bodyPr>
          <a:lstStyle/>
          <a:p>
            <a:pPr lvl="0" algn="ctr">
              <a:defRPr/>
            </a:pPr>
            <a:r>
              <a:rPr lang="zh-CN" altLang="en-US" sz="20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rPr>
              <a:t>人教版高中化学必修二精品课件</a:t>
            </a:r>
          </a:p>
        </p:txBody>
      </p:sp>
      <p:sp>
        <p:nvSpPr>
          <p:cNvPr id="39" name="文本框 38">
            <a:extLst>
              <a:ext uri="{FF2B5EF4-FFF2-40B4-BE49-F238E27FC236}">
                <a16:creationId xmlns:a16="http://schemas.microsoft.com/office/drawing/2014/main" id="{7D3F01B9-1513-4164-8821-1F7ECF29F312}"/>
              </a:ext>
            </a:extLst>
          </p:cNvPr>
          <p:cNvSpPr txBox="1"/>
          <p:nvPr/>
        </p:nvSpPr>
        <p:spPr>
          <a:xfrm>
            <a:off x="5953552" y="5330375"/>
            <a:ext cx="1008609"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主讲人：</a:t>
            </a:r>
            <a:r>
              <a:rPr kumimoji="0" lang="en-US" altLang="zh-CN" sz="105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40" name="文本框 39">
            <a:extLst>
              <a:ext uri="{FF2B5EF4-FFF2-40B4-BE49-F238E27FC236}">
                <a16:creationId xmlns:a16="http://schemas.microsoft.com/office/drawing/2014/main" id="{4FA5E6E2-185A-479D-A8E4-71A925BD3120}"/>
              </a:ext>
            </a:extLst>
          </p:cNvPr>
          <p:cNvSpPr txBox="1"/>
          <p:nvPr/>
        </p:nvSpPr>
        <p:spPr>
          <a:xfrm>
            <a:off x="7644417" y="5330375"/>
            <a:ext cx="1346323" cy="25391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20XX.4.4</a:t>
            </a:r>
            <a:endParaRPr kumimoji="0" lang="zh-CN" altLang="en-US" sz="105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val="3271747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6" grpId="0"/>
      <p:bldP spid="37"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8548" name="202xhxr171.jpg" descr="说明: id:2147506914;Founde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05" y="1788457"/>
            <a:ext cx="6624790" cy="425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720725" y="979917"/>
            <a:ext cx="2864887"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11111"/>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1</a:t>
            </a:r>
            <a:r>
              <a:rPr kumimoji="0" lang="zh-CN" altLang="zh-CN" sz="2400" b="1" i="0" u="none" strike="noStrike" kern="1200" cap="none" spc="0" normalizeH="0" baseline="0" noProof="0" dirty="0">
                <a:ln>
                  <a:noFill/>
                </a:ln>
                <a:solidFill>
                  <a:srgbClr val="111111"/>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zh-CN" altLang="en-US" sz="2400" b="1" i="0" u="none" strike="noStrike" kern="1200" cap="none" spc="0" normalizeH="0" baseline="0" noProof="0" dirty="0">
                <a:ln>
                  <a:noFill/>
                </a:ln>
                <a:solidFill>
                  <a:srgbClr val="111111"/>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无机非金属材料</a:t>
            </a:r>
            <a:endParaRPr kumimoji="0" lang="zh-CN" altLang="en-US" sz="2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7" name="矩形 6">
            <a:extLst>
              <a:ext uri="{FF2B5EF4-FFF2-40B4-BE49-F238E27FC236}">
                <a16:creationId xmlns:a16="http://schemas.microsoft.com/office/drawing/2014/main" id="{E3701092-F315-4AAB-B9B7-52E21FE24688}"/>
              </a:ext>
            </a:extLst>
          </p:cNvPr>
          <p:cNvSpPr/>
          <p:nvPr/>
        </p:nvSpPr>
        <p:spPr>
          <a:xfrm>
            <a:off x="466887" y="326963"/>
            <a:ext cx="2864887"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一、 硅酸盐材料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88548"/>
                                        </p:tgtEl>
                                        <p:attrNameLst>
                                          <p:attrName>style.visibility</p:attrName>
                                        </p:attrNameLst>
                                      </p:cBhvr>
                                      <p:to>
                                        <p:strVal val="visible"/>
                                      </p:to>
                                    </p:set>
                                    <p:anim calcmode="lin" valueType="num">
                                      <p:cBhvr>
                                        <p:cTn id="7" dur="500" fill="hold"/>
                                        <p:tgtEl>
                                          <p:spTgt spid="1388548"/>
                                        </p:tgtEl>
                                        <p:attrNameLst>
                                          <p:attrName>ppt_w</p:attrName>
                                        </p:attrNameLst>
                                      </p:cBhvr>
                                      <p:tavLst>
                                        <p:tav tm="0">
                                          <p:val>
                                            <p:fltVal val="0"/>
                                          </p:val>
                                        </p:tav>
                                        <p:tav tm="100000">
                                          <p:val>
                                            <p:strVal val="#ppt_w"/>
                                          </p:val>
                                        </p:tav>
                                      </p:tavLst>
                                    </p:anim>
                                    <p:anim calcmode="lin" valueType="num">
                                      <p:cBhvr>
                                        <p:cTn id="8" dur="500" fill="hold"/>
                                        <p:tgtEl>
                                          <p:spTgt spid="1388548"/>
                                        </p:tgtEl>
                                        <p:attrNameLst>
                                          <p:attrName>ppt_h</p:attrName>
                                        </p:attrNameLst>
                                      </p:cBhvr>
                                      <p:tavLst>
                                        <p:tav tm="0">
                                          <p:val>
                                            <p:fltVal val="0"/>
                                          </p:val>
                                        </p:tav>
                                        <p:tav tm="100000">
                                          <p:val>
                                            <p:strVal val="#ppt_h"/>
                                          </p:val>
                                        </p:tav>
                                      </p:tavLst>
                                    </p:anim>
                                    <p:animEffect transition="in" filter="fade">
                                      <p:cBhvr>
                                        <p:cTn id="9" dur="500"/>
                                        <p:tgtEl>
                                          <p:spTgt spid="138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20725" y="1098315"/>
            <a:ext cx="3496470"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、传统</a:t>
            </a:r>
            <a:r>
              <a:rPr kumimoji="0" lang="zh-CN" altLang="en-US"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无机非金属材料</a:t>
            </a:r>
            <a:endParaRPr kumimoji="0" lang="zh-CN" altLang="en-US" sz="24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15" name="矩形 14"/>
          <p:cNvSpPr/>
          <p:nvPr/>
        </p:nvSpPr>
        <p:spPr>
          <a:xfrm>
            <a:off x="2180102" y="5283515"/>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陶瓷</a:t>
            </a:r>
          </a:p>
        </p:txBody>
      </p:sp>
      <p:sp>
        <p:nvSpPr>
          <p:cNvPr id="21" name="矩形 20"/>
          <p:cNvSpPr/>
          <p:nvPr/>
        </p:nvSpPr>
        <p:spPr>
          <a:xfrm>
            <a:off x="5444479" y="5266367"/>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玻璃</a:t>
            </a:r>
          </a:p>
        </p:txBody>
      </p:sp>
      <p:sp>
        <p:nvSpPr>
          <p:cNvPr id="22" name="矩形 21"/>
          <p:cNvSpPr/>
          <p:nvPr/>
        </p:nvSpPr>
        <p:spPr>
          <a:xfrm>
            <a:off x="8916977" y="5292082"/>
            <a:ext cx="6463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水泥</a:t>
            </a:r>
          </a:p>
        </p:txBody>
      </p:sp>
      <p:sp>
        <p:nvSpPr>
          <p:cNvPr id="13" name="矩形 12">
            <a:extLst>
              <a:ext uri="{FF2B5EF4-FFF2-40B4-BE49-F238E27FC236}">
                <a16:creationId xmlns:a16="http://schemas.microsoft.com/office/drawing/2014/main" id="{8942625F-5899-4D4F-8020-B657466534BD}"/>
              </a:ext>
            </a:extLst>
          </p:cNvPr>
          <p:cNvSpPr/>
          <p:nvPr/>
        </p:nvSpPr>
        <p:spPr>
          <a:xfrm>
            <a:off x="466887" y="326963"/>
            <a:ext cx="2864887"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一、 硅酸盐材料</a:t>
            </a:r>
          </a:p>
        </p:txBody>
      </p:sp>
      <p:pic>
        <p:nvPicPr>
          <p:cNvPr id="3" name="图片 2">
            <a:extLst>
              <a:ext uri="{FF2B5EF4-FFF2-40B4-BE49-F238E27FC236}">
                <a16:creationId xmlns:a16="http://schemas.microsoft.com/office/drawing/2014/main" id="{259DDC43-9C25-4436-AB21-3A973C7614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21" y="2269777"/>
            <a:ext cx="3048000" cy="2032000"/>
          </a:xfrm>
          <a:prstGeom prst="rect">
            <a:avLst/>
          </a:prstGeom>
        </p:spPr>
      </p:pic>
      <p:pic>
        <p:nvPicPr>
          <p:cNvPr id="10" name="图片 9">
            <a:extLst>
              <a:ext uri="{FF2B5EF4-FFF2-40B4-BE49-F238E27FC236}">
                <a16:creationId xmlns:a16="http://schemas.microsoft.com/office/drawing/2014/main" id="{AC0AA886-7BB2-4862-8BCA-E7EC96030A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5539" y="2269777"/>
            <a:ext cx="2706624" cy="2032000"/>
          </a:xfrm>
          <a:prstGeom prst="rect">
            <a:avLst/>
          </a:prstGeom>
        </p:spPr>
      </p:pic>
      <p:pic>
        <p:nvPicPr>
          <p:cNvPr id="12" name="图片 11">
            <a:extLst>
              <a:ext uri="{FF2B5EF4-FFF2-40B4-BE49-F238E27FC236}">
                <a16:creationId xmlns:a16="http://schemas.microsoft.com/office/drawing/2014/main" id="{68DFE7F5-B1EE-4161-ACF6-264F2C166C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0598" y="2269777"/>
            <a:ext cx="3092704" cy="2032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86399" y="1344144"/>
            <a:ext cx="2316480" cy="52197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800" b="0" i="0" u="none" strike="noStrike" kern="100" cap="none" spc="0" normalizeH="0" baseline="0" noProof="0" dirty="0">
                <a:ln>
                  <a:noFill/>
                </a:ln>
                <a:effectLst/>
                <a:uLnTx/>
                <a:uFillTx/>
                <a:latin typeface="Arial" panose="020B0604020202020204" pitchFamily="34" charset="0"/>
                <a:ea typeface="思源黑体 CN Regular" panose="020B0500000000000000" pitchFamily="34" charset="-122"/>
                <a:cs typeface="Courier New" panose="02070309020205020404"/>
                <a:sym typeface="Arial" panose="020B0604020202020204" pitchFamily="34" charset="0"/>
              </a:rPr>
              <a:t>硅酸盐的结构</a:t>
            </a:r>
          </a:p>
        </p:txBody>
      </p:sp>
      <p:sp>
        <p:nvSpPr>
          <p:cNvPr id="31" name="文本框 30"/>
          <p:cNvSpPr txBox="1"/>
          <p:nvPr/>
        </p:nvSpPr>
        <p:spPr>
          <a:xfrm>
            <a:off x="511711" y="2432050"/>
            <a:ext cx="7077770" cy="308180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在硅酸盐中，</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和</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O</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构成了硅氧四面体。每个</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结合</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4</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个</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O</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Si</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在中心，</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O</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在四面体的</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4</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个顶角；许多这样的四面体还可以通过顶角的</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O</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相互连接，每个</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O</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为两个四面体所共有，与</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个</a:t>
            </a: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相结合。硅氧四面体结构的特殊性，决定了硅酸盐材料大多具有硬度高、熔点高、难溶于水、化学性质稳定、耐腐蚀等特点。</a:t>
            </a:r>
          </a:p>
        </p:txBody>
      </p:sp>
      <p:pic>
        <p:nvPicPr>
          <p:cNvPr id="6" name="图片 5"/>
          <p:cNvPicPr>
            <a:picLocks noChangeAspect="1"/>
          </p:cNvPicPr>
          <p:nvPr/>
        </p:nvPicPr>
        <p:blipFill>
          <a:blip r:embed="rId2"/>
          <a:stretch>
            <a:fillRect/>
          </a:stretch>
        </p:blipFill>
        <p:spPr>
          <a:xfrm>
            <a:off x="7985722" y="2193144"/>
            <a:ext cx="3229610" cy="3415665"/>
          </a:xfrm>
          <a:prstGeom prst="rect">
            <a:avLst/>
          </a:prstGeom>
        </p:spPr>
      </p:pic>
      <p:sp>
        <p:nvSpPr>
          <p:cNvPr id="7" name="矩形 6">
            <a:extLst>
              <a:ext uri="{FF2B5EF4-FFF2-40B4-BE49-F238E27FC236}">
                <a16:creationId xmlns:a16="http://schemas.microsoft.com/office/drawing/2014/main" id="{1A445DE9-2B35-4546-917B-7B0E202F7C11}"/>
              </a:ext>
            </a:extLst>
          </p:cNvPr>
          <p:cNvSpPr/>
          <p:nvPr/>
        </p:nvSpPr>
        <p:spPr>
          <a:xfrm>
            <a:off x="466887" y="326963"/>
            <a:ext cx="1659429"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资料卡片</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604110" y="2180012"/>
            <a:ext cx="2762250" cy="3362325"/>
          </a:xfrm>
          <a:prstGeom prst="rect">
            <a:avLst/>
          </a:prstGeom>
        </p:spPr>
      </p:pic>
      <p:sp>
        <p:nvSpPr>
          <p:cNvPr id="6" name="文本框 5"/>
          <p:cNvSpPr txBox="1"/>
          <p:nvPr/>
        </p:nvSpPr>
        <p:spPr>
          <a:xfrm>
            <a:off x="716138" y="1037211"/>
            <a:ext cx="3496470"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、传统</a:t>
            </a:r>
            <a:r>
              <a:rPr kumimoji="0" lang="zh-CN" altLang="en-US"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无机非金属材料</a:t>
            </a:r>
            <a:endParaRPr kumimoji="0" lang="zh-CN" altLang="en-US" sz="24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32" name="AutoShape 16"/>
          <p:cNvSpPr/>
          <p:nvPr/>
        </p:nvSpPr>
        <p:spPr bwMode="auto">
          <a:xfrm>
            <a:off x="4995790" y="2194575"/>
            <a:ext cx="295587" cy="2971800"/>
          </a:xfrm>
          <a:prstGeom prst="leftBrace">
            <a:avLst>
              <a:gd name="adj1" fmla="val 108273"/>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3" name="组合 32"/>
          <p:cNvGrpSpPr/>
          <p:nvPr/>
        </p:nvGrpSpPr>
        <p:grpSpPr>
          <a:xfrm>
            <a:off x="3805887" y="3290500"/>
            <a:ext cx="1040914" cy="662554"/>
            <a:chOff x="1484269" y="4315575"/>
            <a:chExt cx="518692" cy="662554"/>
          </a:xfrm>
        </p:grpSpPr>
        <p:sp>
          <p:nvSpPr>
            <p:cNvPr id="34" name="文本框 2093181"/>
            <p:cNvSpPr txBox="1">
              <a:spLocks noChangeArrowheads="1"/>
            </p:cNvSpPr>
            <p:nvPr/>
          </p:nvSpPr>
          <p:spPr bwMode="auto">
            <a:xfrm>
              <a:off x="1495875" y="4315575"/>
              <a:ext cx="507086"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陶瓷</a:t>
              </a:r>
            </a:p>
          </p:txBody>
        </p:sp>
        <p:sp>
          <p:nvSpPr>
            <p:cNvPr id="39" name="圆角矩形 38"/>
            <p:cNvSpPr/>
            <p:nvPr/>
          </p:nvSpPr>
          <p:spPr>
            <a:xfrm>
              <a:off x="1484269" y="4432972"/>
              <a:ext cx="461550" cy="545157"/>
            </a:xfrm>
            <a:prstGeom prst="roundRect">
              <a:avLst/>
            </a:prstGeom>
            <a:noFill/>
            <a:ln>
              <a:solidFill>
                <a:srgbClr val="B8BA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1" name="矩形 40"/>
          <p:cNvSpPr/>
          <p:nvPr/>
        </p:nvSpPr>
        <p:spPr>
          <a:xfrm>
            <a:off x="5347077" y="1940598"/>
            <a:ext cx="697627"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原料</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2" name="矩形 41"/>
          <p:cNvSpPr/>
          <p:nvPr/>
        </p:nvSpPr>
        <p:spPr>
          <a:xfrm>
            <a:off x="5347077" y="3429000"/>
            <a:ext cx="697627"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历史</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3" name="矩形 42"/>
          <p:cNvSpPr/>
          <p:nvPr/>
        </p:nvSpPr>
        <p:spPr>
          <a:xfrm>
            <a:off x="5347077" y="4903155"/>
            <a:ext cx="697627"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应用</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4" name="矩形 43"/>
          <p:cNvSpPr/>
          <p:nvPr/>
        </p:nvSpPr>
        <p:spPr>
          <a:xfrm>
            <a:off x="6731903" y="1927052"/>
            <a:ext cx="3945311"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黏土</a:t>
            </a:r>
            <a:r>
              <a:rPr kumimoji="0" lang="en-US"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主要成分为含水的铝硅酸盐</a:t>
            </a:r>
            <a:r>
              <a:rPr kumimoji="0" lang="en-US"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5" name="矩形 44"/>
          <p:cNvSpPr/>
          <p:nvPr/>
        </p:nvSpPr>
        <p:spPr>
          <a:xfrm>
            <a:off x="6386713" y="3463404"/>
            <a:ext cx="1980029"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青花瓷、唐三彩</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7" name="矩形 46"/>
          <p:cNvSpPr/>
          <p:nvPr/>
        </p:nvSpPr>
        <p:spPr>
          <a:xfrm>
            <a:off x="6386713" y="4918721"/>
            <a:ext cx="1980029"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生产建筑材料、</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8" name="矩形 47"/>
          <p:cNvSpPr/>
          <p:nvPr/>
        </p:nvSpPr>
        <p:spPr>
          <a:xfrm>
            <a:off x="8434219" y="4903155"/>
            <a:ext cx="146706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绝缘材料、</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7" name="矩形 6"/>
          <p:cNvSpPr/>
          <p:nvPr/>
        </p:nvSpPr>
        <p:spPr>
          <a:xfrm>
            <a:off x="9917467" y="4888385"/>
            <a:ext cx="146706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日用器皿、</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53" name="矩形 52"/>
          <p:cNvSpPr/>
          <p:nvPr/>
        </p:nvSpPr>
        <p:spPr>
          <a:xfrm>
            <a:off x="6335417" y="5459646"/>
            <a:ext cx="146706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卫生洁具等</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54" name="Text Box 2"/>
          <p:cNvSpPr txBox="1">
            <a:spLocks noChangeArrowheads="1"/>
          </p:cNvSpPr>
          <p:nvPr/>
        </p:nvSpPr>
        <p:spPr bwMode="auto">
          <a:xfrm>
            <a:off x="6320072" y="3896221"/>
            <a:ext cx="1761949"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auto" latinLnBrk="0" hangingPunct="0">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China   </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55" name="矩形 54"/>
          <p:cNvSpPr/>
          <p:nvPr/>
        </p:nvSpPr>
        <p:spPr>
          <a:xfrm>
            <a:off x="5291377" y="2697595"/>
            <a:ext cx="121058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反应条件</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56" name="矩形 55"/>
          <p:cNvSpPr/>
          <p:nvPr/>
        </p:nvSpPr>
        <p:spPr>
          <a:xfrm>
            <a:off x="6870104" y="2697595"/>
            <a:ext cx="121058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高温烧结</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15" name="矩形 14"/>
          <p:cNvSpPr/>
          <p:nvPr/>
        </p:nvSpPr>
        <p:spPr>
          <a:xfrm>
            <a:off x="7475398" y="3999828"/>
            <a:ext cx="80021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瓷都</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矩形 22">
            <a:extLst>
              <a:ext uri="{FF2B5EF4-FFF2-40B4-BE49-F238E27FC236}">
                <a16:creationId xmlns:a16="http://schemas.microsoft.com/office/drawing/2014/main" id="{DFCE6D59-3C07-4DA8-9135-5818C2A13340}"/>
              </a:ext>
            </a:extLst>
          </p:cNvPr>
          <p:cNvSpPr/>
          <p:nvPr/>
        </p:nvSpPr>
        <p:spPr>
          <a:xfrm>
            <a:off x="466887" y="326963"/>
            <a:ext cx="2864887"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一、 硅酸盐材料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left)">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lef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left)">
                                      <p:cBhvr>
                                        <p:cTn id="76" dur="500"/>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wipe(left)">
                                      <p:cBhvr>
                                        <p:cTn id="8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41" grpId="0"/>
      <p:bldP spid="42" grpId="0"/>
      <p:bldP spid="43" grpId="0"/>
      <p:bldP spid="44" grpId="0"/>
      <p:bldP spid="45" grpId="0"/>
      <p:bldP spid="47" grpId="0"/>
      <p:bldP spid="48" grpId="0"/>
      <p:bldP spid="7" grpId="0"/>
      <p:bldP spid="53" grpId="0"/>
      <p:bldP spid="54" grpId="0"/>
      <p:bldP spid="55" grpId="0"/>
      <p:bldP spid="56"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20725" y="1167024"/>
            <a:ext cx="3496470"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、传统</a:t>
            </a:r>
            <a:r>
              <a:rPr kumimoji="0" lang="zh-CN" altLang="en-US"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无机非金属材料</a:t>
            </a:r>
            <a:endParaRPr kumimoji="0" lang="zh-CN" altLang="en-US" sz="24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32" name="AutoShape 16"/>
          <p:cNvSpPr/>
          <p:nvPr/>
        </p:nvSpPr>
        <p:spPr bwMode="auto">
          <a:xfrm>
            <a:off x="1755579" y="2235790"/>
            <a:ext cx="295587" cy="2971800"/>
          </a:xfrm>
          <a:prstGeom prst="leftBrace">
            <a:avLst>
              <a:gd name="adj1" fmla="val 108273"/>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33" name="组合 32"/>
          <p:cNvGrpSpPr/>
          <p:nvPr/>
        </p:nvGrpSpPr>
        <p:grpSpPr>
          <a:xfrm>
            <a:off x="595262" y="3300389"/>
            <a:ext cx="1040914" cy="662554"/>
            <a:chOff x="1484269" y="4315575"/>
            <a:chExt cx="518692" cy="662554"/>
          </a:xfrm>
        </p:grpSpPr>
        <p:sp>
          <p:nvSpPr>
            <p:cNvPr id="34" name="文本框 2093181"/>
            <p:cNvSpPr txBox="1">
              <a:spLocks noChangeArrowheads="1"/>
            </p:cNvSpPr>
            <p:nvPr/>
          </p:nvSpPr>
          <p:spPr bwMode="auto">
            <a:xfrm>
              <a:off x="1495875" y="4315575"/>
              <a:ext cx="507086" cy="58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玻璃</a:t>
              </a:r>
            </a:p>
          </p:txBody>
        </p:sp>
        <p:sp>
          <p:nvSpPr>
            <p:cNvPr id="39" name="圆角矩形 38"/>
            <p:cNvSpPr/>
            <p:nvPr/>
          </p:nvSpPr>
          <p:spPr>
            <a:xfrm>
              <a:off x="1484269" y="4432972"/>
              <a:ext cx="461550" cy="545157"/>
            </a:xfrm>
            <a:prstGeom prst="roundRect">
              <a:avLst/>
            </a:prstGeom>
            <a:noFill/>
            <a:ln>
              <a:solidFill>
                <a:srgbClr val="B8BA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41" name="矩形 40"/>
          <p:cNvSpPr/>
          <p:nvPr/>
        </p:nvSpPr>
        <p:spPr>
          <a:xfrm>
            <a:off x="2195113" y="2147027"/>
            <a:ext cx="697627"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原料</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2" name="矩形 41"/>
          <p:cNvSpPr/>
          <p:nvPr/>
        </p:nvSpPr>
        <p:spPr>
          <a:xfrm>
            <a:off x="2246409" y="2929515"/>
            <a:ext cx="121058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工业设备</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3" name="矩形 42"/>
          <p:cNvSpPr/>
          <p:nvPr/>
        </p:nvSpPr>
        <p:spPr>
          <a:xfrm>
            <a:off x="2221865" y="4838287"/>
            <a:ext cx="697627"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应用</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4" name="矩形 43"/>
          <p:cNvSpPr/>
          <p:nvPr/>
        </p:nvSpPr>
        <p:spPr>
          <a:xfrm>
            <a:off x="3515928" y="2137967"/>
            <a:ext cx="2749471"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纯碱、石灰石和石英砂</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5" name="矩形 44"/>
          <p:cNvSpPr/>
          <p:nvPr/>
        </p:nvSpPr>
        <p:spPr>
          <a:xfrm>
            <a:off x="3515928" y="2929514"/>
            <a:ext cx="954107"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玻璃窑</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6" name="矩形 45"/>
          <p:cNvSpPr/>
          <p:nvPr/>
        </p:nvSpPr>
        <p:spPr>
          <a:xfrm>
            <a:off x="2246409" y="3824472"/>
            <a:ext cx="121058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主要成分</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7" name="矩形 46"/>
          <p:cNvSpPr/>
          <p:nvPr/>
        </p:nvSpPr>
        <p:spPr>
          <a:xfrm>
            <a:off x="3515928" y="4838287"/>
            <a:ext cx="1980029"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生产建筑材料、</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8" name="矩形 47"/>
          <p:cNvSpPr/>
          <p:nvPr/>
        </p:nvSpPr>
        <p:spPr>
          <a:xfrm>
            <a:off x="5358859" y="4838287"/>
            <a:ext cx="146706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光学仪器、</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4" name="矩形 3"/>
          <p:cNvSpPr/>
          <p:nvPr/>
        </p:nvSpPr>
        <p:spPr>
          <a:xfrm>
            <a:off x="6676539" y="4838287"/>
            <a:ext cx="1467068"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各种器皿，</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53" name="矩形 52"/>
          <p:cNvSpPr/>
          <p:nvPr/>
        </p:nvSpPr>
        <p:spPr>
          <a:xfrm>
            <a:off x="3515928" y="5399001"/>
            <a:ext cx="4288353" cy="40011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制造玻璃纤维用于高强度复合材料等</a:t>
            </a:r>
            <a:endParaRPr kumimoji="0" lang="zh-CN"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27" name="矩形 26"/>
          <p:cNvSpPr/>
          <p:nvPr/>
        </p:nvSpPr>
        <p:spPr>
          <a:xfrm>
            <a:off x="3515928" y="3828948"/>
            <a:ext cx="3894145"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en-US"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Na</a:t>
            </a:r>
            <a:r>
              <a:rPr kumimoji="0" lang="en-US" altLang="zh-CN" sz="20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en-US"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0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 </a:t>
            </a: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CaSiO</a:t>
            </a:r>
            <a:r>
              <a:rPr kumimoji="0" lang="en-US" altLang="zh-CN" sz="20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zh-CN" altLang="en-US"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en-US" altLang="zh-CN" sz="20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en-US" altLang="zh-CN" sz="20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endParaRPr kumimoji="0" lang="zh-CN" altLang="zh-CN" sz="2000" b="0" i="0" u="none" strike="noStrike" kern="100" cap="none" spc="0" normalizeH="0" baseline="-2500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pic>
        <p:nvPicPr>
          <p:cNvPr id="8" name="图片 7"/>
          <p:cNvPicPr>
            <a:picLocks noChangeAspect="1"/>
          </p:cNvPicPr>
          <p:nvPr/>
        </p:nvPicPr>
        <p:blipFill>
          <a:blip r:embed="rId2"/>
          <a:stretch>
            <a:fillRect/>
          </a:stretch>
        </p:blipFill>
        <p:spPr>
          <a:xfrm>
            <a:off x="7974330" y="2235835"/>
            <a:ext cx="3740150" cy="2314575"/>
          </a:xfrm>
          <a:prstGeom prst="rect">
            <a:avLst/>
          </a:prstGeom>
        </p:spPr>
      </p:pic>
      <p:sp>
        <p:nvSpPr>
          <p:cNvPr id="20" name="矩形 19">
            <a:extLst>
              <a:ext uri="{FF2B5EF4-FFF2-40B4-BE49-F238E27FC236}">
                <a16:creationId xmlns:a16="http://schemas.microsoft.com/office/drawing/2014/main" id="{B3919B64-65B7-4B87-8A03-F5C24427522E}"/>
              </a:ext>
            </a:extLst>
          </p:cNvPr>
          <p:cNvSpPr/>
          <p:nvPr/>
        </p:nvSpPr>
        <p:spPr>
          <a:xfrm>
            <a:off x="466887" y="326963"/>
            <a:ext cx="2864887"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一、 硅酸盐材料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left)">
                                      <p:cBhvr>
                                        <p:cTn id="6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41" grpId="0"/>
      <p:bldP spid="42" grpId="0"/>
      <p:bldP spid="43" grpId="0"/>
      <p:bldP spid="44" grpId="0"/>
      <p:bldP spid="45" grpId="0"/>
      <p:bldP spid="46" grpId="0"/>
      <p:bldP spid="47" grpId="0"/>
      <p:bldP spid="48" grpId="0"/>
      <p:bldP spid="4" grpId="0"/>
      <p:bldP spid="53"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Text Box 2"/>
          <p:cNvSpPr txBox="1">
            <a:spLocks noChangeArrowheads="1"/>
          </p:cNvSpPr>
          <p:nvPr/>
        </p:nvSpPr>
        <p:spPr bwMode="auto">
          <a:xfrm>
            <a:off x="732155" y="1291590"/>
            <a:ext cx="10975340" cy="146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普通玻璃是以纯碱、石灰石和石英砂为原料</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经混合、粉碎，在玻璃窑中熔融，发生复杂的物理变化和化学变化而制得。你能写出发生反应的化学方程式吗</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p:txBody>
      </p:sp>
      <p:sp>
        <p:nvSpPr>
          <p:cNvPr id="5" name="Text Box 2"/>
          <p:cNvSpPr txBox="1">
            <a:spLocks noChangeArrowheads="1"/>
          </p:cNvSpPr>
          <p:nvPr/>
        </p:nvSpPr>
        <p:spPr bwMode="auto">
          <a:xfrm>
            <a:off x="3080384" y="3925570"/>
            <a:ext cx="6722521" cy="136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pl-PL"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+Na</a:t>
            </a:r>
            <a:r>
              <a:rPr kumimoji="0" lang="pl-PL"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pl-PL"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en-US"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a:t>
            </a: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Na</a:t>
            </a:r>
            <a:r>
              <a:rPr kumimoji="0" lang="pl-PL"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pl-PL"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pl-PL"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pl-PL"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it-IT"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SiO</a:t>
            </a:r>
            <a:r>
              <a:rPr kumimoji="0" lang="it-IT"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it-IT"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+CaCO</a:t>
            </a:r>
            <a:r>
              <a:rPr kumimoji="0" lang="it-IT"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     </a:t>
            </a:r>
            <a:r>
              <a:rPr kumimoji="0" lang="it-IT"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     CaSiO</a:t>
            </a:r>
            <a:r>
              <a:rPr kumimoji="0" lang="it-IT"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3</a:t>
            </a:r>
            <a:r>
              <a:rPr kumimoji="0" lang="it-IT"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+CO</a:t>
            </a:r>
            <a:r>
              <a:rPr kumimoji="0" lang="it-IT" altLang="zh-CN" sz="2935" b="1" i="0" u="none" strike="noStrike" kern="1200" cap="none" spc="0" normalizeH="0" baseline="-3000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it-IT" altLang="zh-CN"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a:t>
            </a:r>
            <a:endParaRPr kumimoji="0" lang="zh-CN" altLang="it-IT" sz="2935"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pic>
        <p:nvPicPr>
          <p:cNvPr id="6" name="图片 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658" y="4194747"/>
            <a:ext cx="532167" cy="64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7242" y="4843051"/>
            <a:ext cx="532167" cy="648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53E7C380-186B-4E9C-BA01-B3C1636301AE}"/>
              </a:ext>
            </a:extLst>
          </p:cNvPr>
          <p:cNvSpPr/>
          <p:nvPr/>
        </p:nvSpPr>
        <p:spPr>
          <a:xfrm>
            <a:off x="466887" y="326963"/>
            <a:ext cx="2028119"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思考与交流</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6"/>
          <p:cNvSpPr/>
          <p:nvPr/>
        </p:nvSpPr>
        <p:spPr bwMode="auto">
          <a:xfrm>
            <a:off x="3228789" y="2585272"/>
            <a:ext cx="392430" cy="2629535"/>
          </a:xfrm>
          <a:prstGeom prst="leftBrace">
            <a:avLst>
              <a:gd name="adj1" fmla="val 108273"/>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2" name="组合 11"/>
          <p:cNvGrpSpPr/>
          <p:nvPr/>
        </p:nvGrpSpPr>
        <p:grpSpPr>
          <a:xfrm>
            <a:off x="2068469" y="3528877"/>
            <a:ext cx="1040914" cy="671594"/>
            <a:chOff x="1484269" y="4315575"/>
            <a:chExt cx="518692" cy="671594"/>
          </a:xfrm>
        </p:grpSpPr>
        <p:sp>
          <p:nvSpPr>
            <p:cNvPr id="18" name="文本框 2093181"/>
            <p:cNvSpPr txBox="1">
              <a:spLocks noChangeArrowheads="1"/>
            </p:cNvSpPr>
            <p:nvPr/>
          </p:nvSpPr>
          <p:spPr bwMode="auto">
            <a:xfrm>
              <a:off x="1495875" y="4315575"/>
              <a:ext cx="507086" cy="67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水泥</a:t>
              </a:r>
            </a:p>
          </p:txBody>
        </p:sp>
        <p:sp>
          <p:nvSpPr>
            <p:cNvPr id="19" name="圆角矩形 18"/>
            <p:cNvSpPr/>
            <p:nvPr/>
          </p:nvSpPr>
          <p:spPr>
            <a:xfrm>
              <a:off x="1484269" y="4432972"/>
              <a:ext cx="461550" cy="545157"/>
            </a:xfrm>
            <a:prstGeom prst="roundRect">
              <a:avLst/>
            </a:prstGeom>
            <a:noFill/>
            <a:ln>
              <a:solidFill>
                <a:srgbClr val="B8BAB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20" name="矩形 19"/>
          <p:cNvSpPr/>
          <p:nvPr/>
        </p:nvSpPr>
        <p:spPr>
          <a:xfrm>
            <a:off x="3621468" y="2413972"/>
            <a:ext cx="800219"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原料</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21" name="矩形 20"/>
          <p:cNvSpPr/>
          <p:nvPr/>
        </p:nvSpPr>
        <p:spPr>
          <a:xfrm>
            <a:off x="3621468" y="3045182"/>
            <a:ext cx="1415772" cy="46164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工业设备</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23" name="矩形 22"/>
          <p:cNvSpPr/>
          <p:nvPr/>
        </p:nvSpPr>
        <p:spPr>
          <a:xfrm>
            <a:off x="5600092" y="2452706"/>
            <a:ext cx="2031325"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黏土和石灰石</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25" name="矩形 24"/>
          <p:cNvSpPr/>
          <p:nvPr/>
        </p:nvSpPr>
        <p:spPr>
          <a:xfrm>
            <a:off x="5600092" y="3044713"/>
            <a:ext cx="1723549"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水泥回转窑</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28" name="矩形 27"/>
          <p:cNvSpPr/>
          <p:nvPr/>
        </p:nvSpPr>
        <p:spPr>
          <a:xfrm>
            <a:off x="3621468" y="4937482"/>
            <a:ext cx="1107996" cy="46164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混凝土</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33" name="矩形 32"/>
          <p:cNvSpPr/>
          <p:nvPr/>
        </p:nvSpPr>
        <p:spPr>
          <a:xfrm>
            <a:off x="5600092" y="4937312"/>
            <a:ext cx="4424680" cy="4603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水泥、沙子和碎石等与水混合</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9" name="矩形 8"/>
          <p:cNvSpPr/>
          <p:nvPr/>
        </p:nvSpPr>
        <p:spPr>
          <a:xfrm>
            <a:off x="3621468" y="4307562"/>
            <a:ext cx="2549556" cy="460375"/>
          </a:xfrm>
          <a:prstGeom prst="rect">
            <a:avLst/>
          </a:prstGeom>
        </p:spPr>
        <p:txBody>
          <a:bodyPr wrap="square">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EECE1">
                    <a:lumMod val="10000"/>
                  </a:srgbClr>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石膏的作用</a:t>
            </a:r>
          </a:p>
        </p:txBody>
      </p:sp>
      <p:sp>
        <p:nvSpPr>
          <p:cNvPr id="35" name="矩形 34"/>
          <p:cNvSpPr/>
          <p:nvPr/>
        </p:nvSpPr>
        <p:spPr>
          <a:xfrm>
            <a:off x="3621468" y="3676372"/>
            <a:ext cx="800219" cy="46164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条件</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36" name="矩形 35"/>
          <p:cNvSpPr/>
          <p:nvPr/>
        </p:nvSpPr>
        <p:spPr>
          <a:xfrm>
            <a:off x="5600092" y="3646579"/>
            <a:ext cx="1415772" cy="46166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2070735" algn="l"/>
              </a:tabLst>
              <a:defRPr/>
            </a:pPr>
            <a:r>
              <a:rPr kumimoji="0" lang="zh-CN" altLang="en-US"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rPr>
              <a:t>高温煅烧</a:t>
            </a:r>
            <a:endParaRPr kumimoji="0" lang="zh-CN" altLang="zh-CN" sz="2400" b="0" i="0" u="none" strike="noStrike" kern="1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Courier New" panose="02070309020205020404" pitchFamily="49" charset="0"/>
              <a:sym typeface="Arial" panose="020B0604020202020204" pitchFamily="34" charset="0"/>
            </a:endParaRPr>
          </a:p>
        </p:txBody>
      </p:sp>
      <p:sp>
        <p:nvSpPr>
          <p:cNvPr id="37" name="矩形 36"/>
          <p:cNvSpPr/>
          <p:nvPr/>
        </p:nvSpPr>
        <p:spPr>
          <a:xfrm>
            <a:off x="5600092" y="4307356"/>
            <a:ext cx="2621280" cy="460375"/>
          </a:xfrm>
          <a:prstGeom prst="rect">
            <a:avLst/>
          </a:prstGeom>
        </p:spPr>
        <p:txBody>
          <a:bodyPr wrap="none">
            <a:spAutoFit/>
          </a:body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EEECE1">
                    <a:lumMod val="10000"/>
                  </a:srgbClr>
                </a:solidFill>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调节水泥硬化速率</a:t>
            </a:r>
          </a:p>
        </p:txBody>
      </p:sp>
      <p:sp>
        <p:nvSpPr>
          <p:cNvPr id="6" name="文本框 5"/>
          <p:cNvSpPr txBox="1"/>
          <p:nvPr/>
        </p:nvSpPr>
        <p:spPr>
          <a:xfrm>
            <a:off x="746936" y="1044697"/>
            <a:ext cx="3496470" cy="461665"/>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2</a:t>
            </a:r>
            <a:r>
              <a:rPr kumimoji="0" lang="zh-CN" altLang="zh-CN"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、传统</a:t>
            </a:r>
            <a:r>
              <a:rPr kumimoji="0" lang="zh-CN" altLang="en-US" sz="2400" b="1"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rPr>
              <a:t>无机非金属材料</a:t>
            </a:r>
            <a:endParaRPr kumimoji="0" lang="zh-CN" altLang="en-US" sz="2400" b="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cs typeface="Times New Roman" panose="02020603050405020304" charset="0"/>
              <a:sym typeface="Arial" panose="020B0604020202020204" pitchFamily="34" charset="0"/>
            </a:endParaRPr>
          </a:p>
        </p:txBody>
      </p:sp>
      <p:sp>
        <p:nvSpPr>
          <p:cNvPr id="22" name="矩形 21">
            <a:extLst>
              <a:ext uri="{FF2B5EF4-FFF2-40B4-BE49-F238E27FC236}">
                <a16:creationId xmlns:a16="http://schemas.microsoft.com/office/drawing/2014/main" id="{AB1BA12D-0681-49C9-BDDD-CB0D071885BB}"/>
              </a:ext>
            </a:extLst>
          </p:cNvPr>
          <p:cNvSpPr/>
          <p:nvPr/>
        </p:nvSpPr>
        <p:spPr>
          <a:xfrm>
            <a:off x="466887" y="326963"/>
            <a:ext cx="2864887" cy="523220"/>
          </a:xfrm>
          <a:prstGeom prst="rect">
            <a:avLst/>
          </a:prstGeom>
        </p:spPr>
        <p:txBody>
          <a:bodyPr wrap="none">
            <a:spAutoFit/>
          </a:bodyPr>
          <a:lstStyle/>
          <a:p>
            <a:pPr lvl="0">
              <a:defRPr/>
            </a:pPr>
            <a:r>
              <a:rPr lang="zh-CN" altLang="en-US" sz="2800" b="1"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一、 硅酸盐材料</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500"/>
                                        <p:tgtEl>
                                          <p:spTgt spid="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0" grpId="0"/>
      <p:bldP spid="21" grpId="0"/>
      <p:bldP spid="23" grpId="0"/>
      <p:bldP spid="25" grpId="0"/>
      <p:bldP spid="28" grpId="0"/>
      <p:bldP spid="33" grpId="0"/>
      <p:bldP spid="9" grpId="0"/>
      <p:bldP spid="35" grpId="0"/>
      <p:bldP spid="36" grpId="0"/>
      <p:bldP spid="37"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1349</Words>
  <Application>Microsoft Office PowerPoint</Application>
  <PresentationFormat>宽屏</PresentationFormat>
  <Paragraphs>173</Paragraphs>
  <Slides>23</Slides>
  <Notes>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23</vt:i4>
      </vt:variant>
    </vt:vector>
  </HeadingPairs>
  <TitlesOfParts>
    <vt:vector size="27" baseType="lpstr">
      <vt:lpstr>思源黑体 CN Light</vt:lpstr>
      <vt:lpstr>Arial</vt:lpstr>
      <vt:lpstr>Arial Black</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天 下</cp:lastModifiedBy>
  <cp:revision>1</cp:revision>
  <dcterms:created xsi:type="dcterms:W3CDTF">2020-04-20T13:21:14Z</dcterms:created>
  <dcterms:modified xsi:type="dcterms:W3CDTF">2021-01-09T10:01:30Z</dcterms:modified>
</cp:coreProperties>
</file>