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00" r:id="rId2"/>
    <p:sldId id="301" r:id="rId3"/>
    <p:sldId id="302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5" r:id="rId19"/>
    <p:sldId id="364" r:id="rId20"/>
    <p:sldId id="366" r:id="rId21"/>
    <p:sldId id="287" r:id="rId22"/>
    <p:sldId id="367" r:id="rId23"/>
    <p:sldId id="36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B90CF02-40C5-4687-8C80-C24BD5666A54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636A5B7B-95A0-4431-AE03-EE358E2D734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690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0C799-224F-4199-AA65-2A95BD6A90C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BA9B3-4BF1-4D63-96A2-53967A5054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78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BA9B3-4BF1-4D63-96A2-53967A5054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2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BA9B3-4BF1-4D63-96A2-53967A5054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99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0C799-224F-4199-AA65-2A95BD6A90C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01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2C4826-9C2E-433A-9CDA-1747D66427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27689" y="1633127"/>
            <a:ext cx="7485533" cy="7442268"/>
          </a:xfrm>
          <a:custGeom>
            <a:avLst/>
            <a:gdLst>
              <a:gd name="connsiteX0" fmla="*/ 1976867 w 7485533"/>
              <a:gd name="connsiteY0" fmla="*/ 6981494 h 7442268"/>
              <a:gd name="connsiteX1" fmla="*/ 2145696 w 7485533"/>
              <a:gd name="connsiteY1" fmla="*/ 7018508 h 7442268"/>
              <a:gd name="connsiteX2" fmla="*/ 3257931 w 7485533"/>
              <a:gd name="connsiteY2" fmla="*/ 7365989 h 7442268"/>
              <a:gd name="connsiteX3" fmla="*/ 3368572 w 7485533"/>
              <a:gd name="connsiteY3" fmla="*/ 7442261 h 7442268"/>
              <a:gd name="connsiteX4" fmla="*/ 2098899 w 7485533"/>
              <a:gd name="connsiteY4" fmla="*/ 7093387 h 7442268"/>
              <a:gd name="connsiteX5" fmla="*/ 1962394 w 7485533"/>
              <a:gd name="connsiteY5" fmla="*/ 6984219 h 7442268"/>
              <a:gd name="connsiteX6" fmla="*/ 1976867 w 7485533"/>
              <a:gd name="connsiteY6" fmla="*/ 6981494 h 7442268"/>
              <a:gd name="connsiteX7" fmla="*/ 277287 w 7485533"/>
              <a:gd name="connsiteY7" fmla="*/ 4587475 h 7442268"/>
              <a:gd name="connsiteX8" fmla="*/ 5302002 w 7485533"/>
              <a:gd name="connsiteY8" fmla="*/ 6863557 h 7442268"/>
              <a:gd name="connsiteX9" fmla="*/ 5129881 w 7485533"/>
              <a:gd name="connsiteY9" fmla="*/ 7154659 h 7442268"/>
              <a:gd name="connsiteX10" fmla="*/ 3585192 w 7485533"/>
              <a:gd name="connsiteY10" fmla="*/ 7193451 h 7442268"/>
              <a:gd name="connsiteX11" fmla="*/ 3413786 w 7485533"/>
              <a:gd name="connsiteY11" fmla="*/ 7131179 h 7442268"/>
              <a:gd name="connsiteX12" fmla="*/ 1914222 w 7485533"/>
              <a:gd name="connsiteY12" fmla="*/ 6684242 h 7442268"/>
              <a:gd name="connsiteX13" fmla="*/ 1498951 w 7485533"/>
              <a:gd name="connsiteY13" fmla="*/ 6570283 h 7442268"/>
              <a:gd name="connsiteX14" fmla="*/ 227405 w 7485533"/>
              <a:gd name="connsiteY14" fmla="*/ 4958175 h 7442268"/>
              <a:gd name="connsiteX15" fmla="*/ 192155 w 7485533"/>
              <a:gd name="connsiteY15" fmla="*/ 4615005 h 7442268"/>
              <a:gd name="connsiteX16" fmla="*/ 277287 w 7485533"/>
              <a:gd name="connsiteY16" fmla="*/ 4587475 h 7442268"/>
              <a:gd name="connsiteX17" fmla="*/ 579605 w 7485533"/>
              <a:gd name="connsiteY17" fmla="*/ 2575756 h 7442268"/>
              <a:gd name="connsiteX18" fmla="*/ 703396 w 7485533"/>
              <a:gd name="connsiteY18" fmla="*/ 2577970 h 7442268"/>
              <a:gd name="connsiteX19" fmla="*/ 6353828 w 7485533"/>
              <a:gd name="connsiteY19" fmla="*/ 6233507 h 7442268"/>
              <a:gd name="connsiteX20" fmla="*/ 5918716 w 7485533"/>
              <a:gd name="connsiteY20" fmla="*/ 6757974 h 7442268"/>
              <a:gd name="connsiteX21" fmla="*/ 5452604 w 7485533"/>
              <a:gd name="connsiteY21" fmla="*/ 6623100 h 7442268"/>
              <a:gd name="connsiteX22" fmla="*/ 5257272 w 7485533"/>
              <a:gd name="connsiteY22" fmla="*/ 6446611 h 7442268"/>
              <a:gd name="connsiteX23" fmla="*/ 5233176 w 7485533"/>
              <a:gd name="connsiteY23" fmla="*/ 6420699 h 7442268"/>
              <a:gd name="connsiteX24" fmla="*/ 5201573 w 7485533"/>
              <a:gd name="connsiteY24" fmla="*/ 6398924 h 7442268"/>
              <a:gd name="connsiteX25" fmla="*/ 1525994 w 7485533"/>
              <a:gd name="connsiteY25" fmla="*/ 4565038 h 7442268"/>
              <a:gd name="connsiteX26" fmla="*/ 491257 w 7485533"/>
              <a:gd name="connsiteY26" fmla="*/ 4322462 h 7442268"/>
              <a:gd name="connsiteX27" fmla="*/ 92701 w 7485533"/>
              <a:gd name="connsiteY27" fmla="*/ 3032690 h 7442268"/>
              <a:gd name="connsiteX28" fmla="*/ 285620 w 7485533"/>
              <a:gd name="connsiteY28" fmla="*/ 2661509 h 7442268"/>
              <a:gd name="connsiteX29" fmla="*/ 579605 w 7485533"/>
              <a:gd name="connsiteY29" fmla="*/ 2575756 h 7442268"/>
              <a:gd name="connsiteX30" fmla="*/ 1696598 w 7485533"/>
              <a:gd name="connsiteY30" fmla="*/ 756521 h 7442268"/>
              <a:gd name="connsiteX31" fmla="*/ 1756781 w 7485533"/>
              <a:gd name="connsiteY31" fmla="*/ 762925 h 7442268"/>
              <a:gd name="connsiteX32" fmla="*/ 5130849 w 7485533"/>
              <a:gd name="connsiteY32" fmla="*/ 2742976 h 7442268"/>
              <a:gd name="connsiteX33" fmla="*/ 6749731 w 7485533"/>
              <a:gd name="connsiteY33" fmla="*/ 4593981 h 7442268"/>
              <a:gd name="connsiteX34" fmla="*/ 6820227 w 7485533"/>
              <a:gd name="connsiteY34" fmla="*/ 4721701 h 7442268"/>
              <a:gd name="connsiteX35" fmla="*/ 6996554 w 7485533"/>
              <a:gd name="connsiteY35" fmla="*/ 5555565 h 7442268"/>
              <a:gd name="connsiteX36" fmla="*/ 6539977 w 7485533"/>
              <a:gd name="connsiteY36" fmla="*/ 6023217 h 7442268"/>
              <a:gd name="connsiteX37" fmla="*/ 684044 w 7485533"/>
              <a:gd name="connsiteY37" fmla="*/ 2296016 h 7442268"/>
              <a:gd name="connsiteX38" fmla="*/ 1447262 w 7485533"/>
              <a:gd name="connsiteY38" fmla="*/ 841695 h 7442268"/>
              <a:gd name="connsiteX39" fmla="*/ 1696598 w 7485533"/>
              <a:gd name="connsiteY39" fmla="*/ 756521 h 7442268"/>
              <a:gd name="connsiteX40" fmla="*/ 5039029 w 7485533"/>
              <a:gd name="connsiteY40" fmla="*/ 239170 h 7442268"/>
              <a:gd name="connsiteX41" fmla="*/ 5538024 w 7485533"/>
              <a:gd name="connsiteY41" fmla="*/ 341609 h 7442268"/>
              <a:gd name="connsiteX42" fmla="*/ 7203812 w 7485533"/>
              <a:gd name="connsiteY42" fmla="*/ 2315122 h 7442268"/>
              <a:gd name="connsiteX43" fmla="*/ 7157849 w 7485533"/>
              <a:gd name="connsiteY43" fmla="*/ 2497398 h 7442268"/>
              <a:gd name="connsiteX44" fmla="*/ 6824917 w 7485533"/>
              <a:gd name="connsiteY44" fmla="*/ 2053537 h 7442268"/>
              <a:gd name="connsiteX45" fmla="*/ 6691239 w 7485533"/>
              <a:gd name="connsiteY45" fmla="*/ 1882154 h 7442268"/>
              <a:gd name="connsiteX46" fmla="*/ 4978465 w 7485533"/>
              <a:gd name="connsiteY46" fmla="*/ 248387 h 7442268"/>
              <a:gd name="connsiteX47" fmla="*/ 5039029 w 7485533"/>
              <a:gd name="connsiteY47" fmla="*/ 239170 h 7442268"/>
              <a:gd name="connsiteX48" fmla="*/ 3578376 w 7485533"/>
              <a:gd name="connsiteY48" fmla="*/ 680 h 7442268"/>
              <a:gd name="connsiteX49" fmla="*/ 4388019 w 7485533"/>
              <a:gd name="connsiteY49" fmla="*/ 172937 h 7442268"/>
              <a:gd name="connsiteX50" fmla="*/ 7343337 w 7485533"/>
              <a:gd name="connsiteY50" fmla="*/ 3275984 h 7442268"/>
              <a:gd name="connsiteX51" fmla="*/ 7444007 w 7485533"/>
              <a:gd name="connsiteY51" fmla="*/ 4131980 h 7442268"/>
              <a:gd name="connsiteX52" fmla="*/ 6903436 w 7485533"/>
              <a:gd name="connsiteY52" fmla="*/ 4322533 h 7442268"/>
              <a:gd name="connsiteX53" fmla="*/ 6688422 w 7485533"/>
              <a:gd name="connsiteY53" fmla="*/ 4039339 h 7442268"/>
              <a:gd name="connsiteX54" fmla="*/ 6364620 w 7485533"/>
              <a:gd name="connsiteY54" fmla="*/ 3629958 h 7442268"/>
              <a:gd name="connsiteX55" fmla="*/ 6299861 w 7485533"/>
              <a:gd name="connsiteY55" fmla="*/ 3548080 h 7442268"/>
              <a:gd name="connsiteX56" fmla="*/ 6195220 w 7485533"/>
              <a:gd name="connsiteY56" fmla="*/ 3429405 h 7442268"/>
              <a:gd name="connsiteX57" fmla="*/ 6186926 w 7485533"/>
              <a:gd name="connsiteY57" fmla="*/ 3414379 h 7442268"/>
              <a:gd name="connsiteX58" fmla="*/ 2742829 w 7485533"/>
              <a:gd name="connsiteY58" fmla="*/ 826160 h 7442268"/>
              <a:gd name="connsiteX59" fmla="*/ 2305391 w 7485533"/>
              <a:gd name="connsiteY59" fmla="*/ 636326 h 7442268"/>
              <a:gd name="connsiteX60" fmla="*/ 2040087 w 7485533"/>
              <a:gd name="connsiteY60" fmla="*/ 527914 h 7442268"/>
              <a:gd name="connsiteX61" fmla="*/ 2126314 w 7485533"/>
              <a:gd name="connsiteY61" fmla="*/ 370054 h 7442268"/>
              <a:gd name="connsiteX62" fmla="*/ 2211955 w 7485533"/>
              <a:gd name="connsiteY62" fmla="*/ 325234 h 7442268"/>
              <a:gd name="connsiteX63" fmla="*/ 3578376 w 7485533"/>
              <a:gd name="connsiteY63" fmla="*/ 680 h 744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485533" h="7442268">
                <a:moveTo>
                  <a:pt x="1976867" y="6981494"/>
                </a:moveTo>
                <a:cubicBezTo>
                  <a:pt x="2021353" y="6980598"/>
                  <a:pt x="2132948" y="7014816"/>
                  <a:pt x="2145696" y="7018508"/>
                </a:cubicBezTo>
                <a:cubicBezTo>
                  <a:pt x="2447950" y="7087119"/>
                  <a:pt x="2973248" y="7258250"/>
                  <a:pt x="3257931" y="7365989"/>
                </a:cubicBezTo>
                <a:cubicBezTo>
                  <a:pt x="3366981" y="7403896"/>
                  <a:pt x="3456872" y="7442571"/>
                  <a:pt x="3368572" y="7442261"/>
                </a:cubicBezTo>
                <a:cubicBezTo>
                  <a:pt x="3241949" y="7443478"/>
                  <a:pt x="2456694" y="7298111"/>
                  <a:pt x="2098899" y="7093387"/>
                </a:cubicBezTo>
                <a:cubicBezTo>
                  <a:pt x="1975024" y="7021967"/>
                  <a:pt x="1947361" y="6992634"/>
                  <a:pt x="1962394" y="6984219"/>
                </a:cubicBezTo>
                <a:cubicBezTo>
                  <a:pt x="1965526" y="6982466"/>
                  <a:pt x="1970512" y="6981622"/>
                  <a:pt x="1976867" y="6981494"/>
                </a:cubicBezTo>
                <a:close/>
                <a:moveTo>
                  <a:pt x="277287" y="4587475"/>
                </a:moveTo>
                <a:cubicBezTo>
                  <a:pt x="1952151" y="4819997"/>
                  <a:pt x="4033095" y="5593163"/>
                  <a:pt x="5302002" y="6863557"/>
                </a:cubicBezTo>
                <a:cubicBezTo>
                  <a:pt x="5411621" y="7008954"/>
                  <a:pt x="5329886" y="7073680"/>
                  <a:pt x="5129881" y="7154659"/>
                </a:cubicBezTo>
                <a:cubicBezTo>
                  <a:pt x="4277336" y="7507563"/>
                  <a:pt x="4018643" y="7375813"/>
                  <a:pt x="3585192" y="7193451"/>
                </a:cubicBezTo>
                <a:cubicBezTo>
                  <a:pt x="3534444" y="7172439"/>
                  <a:pt x="3476190" y="7155566"/>
                  <a:pt x="3413786" y="7131179"/>
                </a:cubicBezTo>
                <a:cubicBezTo>
                  <a:pt x="2926231" y="6939459"/>
                  <a:pt x="2425260" y="6794368"/>
                  <a:pt x="1914222" y="6684242"/>
                </a:cubicBezTo>
                <a:cubicBezTo>
                  <a:pt x="1766912" y="6647889"/>
                  <a:pt x="1627103" y="6607400"/>
                  <a:pt x="1498951" y="6570283"/>
                </a:cubicBezTo>
                <a:cubicBezTo>
                  <a:pt x="719156" y="6363377"/>
                  <a:pt x="466228" y="5444060"/>
                  <a:pt x="227405" y="4958175"/>
                </a:cubicBezTo>
                <a:cubicBezTo>
                  <a:pt x="124145" y="4757793"/>
                  <a:pt x="126534" y="4659042"/>
                  <a:pt x="192155" y="4615005"/>
                </a:cubicBezTo>
                <a:cubicBezTo>
                  <a:pt x="214032" y="4600326"/>
                  <a:pt x="242933" y="4591728"/>
                  <a:pt x="277287" y="4587475"/>
                </a:cubicBezTo>
                <a:close/>
                <a:moveTo>
                  <a:pt x="579605" y="2575756"/>
                </a:moveTo>
                <a:cubicBezTo>
                  <a:pt x="618801" y="2574112"/>
                  <a:pt x="660093" y="2574911"/>
                  <a:pt x="703396" y="2577970"/>
                </a:cubicBezTo>
                <a:cubicBezTo>
                  <a:pt x="2998418" y="3134705"/>
                  <a:pt x="5222722" y="4769650"/>
                  <a:pt x="6353828" y="6233507"/>
                </a:cubicBezTo>
                <a:cubicBezTo>
                  <a:pt x="6419201" y="6422909"/>
                  <a:pt x="6247372" y="6537359"/>
                  <a:pt x="5918716" y="6757974"/>
                </a:cubicBezTo>
                <a:cubicBezTo>
                  <a:pt x="5810288" y="6827627"/>
                  <a:pt x="5739384" y="6876564"/>
                  <a:pt x="5452604" y="6623100"/>
                </a:cubicBezTo>
                <a:cubicBezTo>
                  <a:pt x="5388612" y="6560386"/>
                  <a:pt x="5328770" y="6505184"/>
                  <a:pt x="5257272" y="6446611"/>
                </a:cubicBezTo>
                <a:cubicBezTo>
                  <a:pt x="5253124" y="6439095"/>
                  <a:pt x="5248976" y="6431581"/>
                  <a:pt x="5233176" y="6420699"/>
                </a:cubicBezTo>
                <a:cubicBezTo>
                  <a:pt x="5229027" y="6413181"/>
                  <a:pt x="5213228" y="6402295"/>
                  <a:pt x="5201573" y="6398924"/>
                </a:cubicBezTo>
                <a:cubicBezTo>
                  <a:pt x="4198248" y="5521382"/>
                  <a:pt x="2822028" y="4908480"/>
                  <a:pt x="1525994" y="4565038"/>
                </a:cubicBezTo>
                <a:cubicBezTo>
                  <a:pt x="1192206" y="4474770"/>
                  <a:pt x="850914" y="4388645"/>
                  <a:pt x="491257" y="4322462"/>
                </a:cubicBezTo>
                <a:cubicBezTo>
                  <a:pt x="-146492" y="4213701"/>
                  <a:pt x="-21465" y="3801561"/>
                  <a:pt x="92701" y="3032690"/>
                </a:cubicBezTo>
                <a:cubicBezTo>
                  <a:pt x="116009" y="2853161"/>
                  <a:pt x="182074" y="2733365"/>
                  <a:pt x="285620" y="2661509"/>
                </a:cubicBezTo>
                <a:cubicBezTo>
                  <a:pt x="363278" y="2607615"/>
                  <a:pt x="462015" y="2580690"/>
                  <a:pt x="579605" y="2575756"/>
                </a:cubicBezTo>
                <a:close/>
                <a:moveTo>
                  <a:pt x="1696598" y="756521"/>
                </a:moveTo>
                <a:cubicBezTo>
                  <a:pt x="1718929" y="755476"/>
                  <a:pt x="1739109" y="757518"/>
                  <a:pt x="1756781" y="762925"/>
                </a:cubicBezTo>
                <a:cubicBezTo>
                  <a:pt x="2984297" y="1124408"/>
                  <a:pt x="4195015" y="1916642"/>
                  <a:pt x="5130849" y="2742976"/>
                </a:cubicBezTo>
                <a:cubicBezTo>
                  <a:pt x="5732550" y="3283242"/>
                  <a:pt x="6279943" y="3902487"/>
                  <a:pt x="6749731" y="4593981"/>
                </a:cubicBezTo>
                <a:cubicBezTo>
                  <a:pt x="6774612" y="4639059"/>
                  <a:pt x="6795346" y="4676623"/>
                  <a:pt x="6820227" y="4721701"/>
                </a:cubicBezTo>
                <a:cubicBezTo>
                  <a:pt x="6971093" y="5030511"/>
                  <a:pt x="7106361" y="5240105"/>
                  <a:pt x="6996554" y="5555565"/>
                </a:cubicBezTo>
                <a:cubicBezTo>
                  <a:pt x="6913609" y="5777781"/>
                  <a:pt x="6787807" y="6170685"/>
                  <a:pt x="6539977" y="6023217"/>
                </a:cubicBezTo>
                <a:cubicBezTo>
                  <a:pt x="5357511" y="4519449"/>
                  <a:pt x="3058708" y="2837889"/>
                  <a:pt x="684044" y="2296016"/>
                </a:cubicBezTo>
                <a:cubicBezTo>
                  <a:pt x="15288" y="2107652"/>
                  <a:pt x="892566" y="1137126"/>
                  <a:pt x="1447262" y="841695"/>
                </a:cubicBezTo>
                <a:cubicBezTo>
                  <a:pt x="1543266" y="790564"/>
                  <a:pt x="1629607" y="759655"/>
                  <a:pt x="1696598" y="756521"/>
                </a:cubicBezTo>
                <a:close/>
                <a:moveTo>
                  <a:pt x="5039029" y="239170"/>
                </a:moveTo>
                <a:cubicBezTo>
                  <a:pt x="5126347" y="239701"/>
                  <a:pt x="5293618" y="270572"/>
                  <a:pt x="5538024" y="341609"/>
                </a:cubicBezTo>
                <a:cubicBezTo>
                  <a:pt x="6259604" y="551342"/>
                  <a:pt x="6921906" y="1627352"/>
                  <a:pt x="7203812" y="2315122"/>
                </a:cubicBezTo>
                <a:cubicBezTo>
                  <a:pt x="7258555" y="2432006"/>
                  <a:pt x="7223531" y="2510175"/>
                  <a:pt x="7157849" y="2497398"/>
                </a:cubicBezTo>
                <a:cubicBezTo>
                  <a:pt x="7051596" y="2340300"/>
                  <a:pt x="6942003" y="2194850"/>
                  <a:pt x="6824917" y="2053537"/>
                </a:cubicBezTo>
                <a:cubicBezTo>
                  <a:pt x="6784239" y="1997535"/>
                  <a:pt x="6743557" y="1941537"/>
                  <a:pt x="6691239" y="1882154"/>
                </a:cubicBezTo>
                <a:cubicBezTo>
                  <a:pt x="6186375" y="1268416"/>
                  <a:pt x="5627357" y="733598"/>
                  <a:pt x="4978465" y="248387"/>
                </a:cubicBezTo>
                <a:cubicBezTo>
                  <a:pt x="4989700" y="242186"/>
                  <a:pt x="5009922" y="238993"/>
                  <a:pt x="5039029" y="239170"/>
                </a:cubicBezTo>
                <a:close/>
                <a:moveTo>
                  <a:pt x="3578376" y="680"/>
                </a:moveTo>
                <a:cubicBezTo>
                  <a:pt x="3864760" y="-6129"/>
                  <a:pt x="4151070" y="37237"/>
                  <a:pt x="4388019" y="172937"/>
                </a:cubicBezTo>
                <a:cubicBezTo>
                  <a:pt x="5614931" y="995407"/>
                  <a:pt x="6529424" y="1960911"/>
                  <a:pt x="7343337" y="3275984"/>
                </a:cubicBezTo>
                <a:cubicBezTo>
                  <a:pt x="7528178" y="3664050"/>
                  <a:pt x="7498623" y="3876399"/>
                  <a:pt x="7444007" y="4131980"/>
                </a:cubicBezTo>
                <a:cubicBezTo>
                  <a:pt x="7375017" y="4503321"/>
                  <a:pt x="7213032" y="4759359"/>
                  <a:pt x="6903436" y="4322533"/>
                </a:cubicBezTo>
                <a:cubicBezTo>
                  <a:pt x="6830382" y="4225629"/>
                  <a:pt x="6757327" y="4128729"/>
                  <a:pt x="6688422" y="4039339"/>
                </a:cubicBezTo>
                <a:cubicBezTo>
                  <a:pt x="6582987" y="3901499"/>
                  <a:pt x="6477553" y="3763658"/>
                  <a:pt x="6364620" y="3629958"/>
                </a:cubicBezTo>
                <a:cubicBezTo>
                  <a:pt x="6340531" y="3604043"/>
                  <a:pt x="6323946" y="3573994"/>
                  <a:pt x="6299861" y="3548080"/>
                </a:cubicBezTo>
                <a:cubicBezTo>
                  <a:pt x="6267480" y="3507142"/>
                  <a:pt x="6227598" y="3470344"/>
                  <a:pt x="6195220" y="3429405"/>
                </a:cubicBezTo>
                <a:cubicBezTo>
                  <a:pt x="6191073" y="3421892"/>
                  <a:pt x="6191073" y="3421892"/>
                  <a:pt x="6186926" y="3414379"/>
                </a:cubicBezTo>
                <a:cubicBezTo>
                  <a:pt x="5221082" y="2320389"/>
                  <a:pt x="4069168" y="1456525"/>
                  <a:pt x="2742829" y="826160"/>
                </a:cubicBezTo>
                <a:cubicBezTo>
                  <a:pt x="2559045" y="741365"/>
                  <a:pt x="2414353" y="674204"/>
                  <a:pt x="2305391" y="636326"/>
                </a:cubicBezTo>
                <a:cubicBezTo>
                  <a:pt x="2215573" y="597685"/>
                  <a:pt x="2129903" y="566559"/>
                  <a:pt x="2040087" y="527914"/>
                </a:cubicBezTo>
                <a:cubicBezTo>
                  <a:pt x="1989005" y="475248"/>
                  <a:pt x="2045612" y="418274"/>
                  <a:pt x="2126314" y="370054"/>
                </a:cubicBezTo>
                <a:cubicBezTo>
                  <a:pt x="2153218" y="353979"/>
                  <a:pt x="2182797" y="338878"/>
                  <a:pt x="2211955" y="325234"/>
                </a:cubicBezTo>
                <a:cubicBezTo>
                  <a:pt x="2317923" y="273485"/>
                  <a:pt x="2948330" y="15660"/>
                  <a:pt x="3578376" y="68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>
                <a:solidFill>
                  <a:schemeClr val="lt1"/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246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16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>
            <a:extLst>
              <a:ext uri="{FF2B5EF4-FFF2-40B4-BE49-F238E27FC236}">
                <a16:creationId xmlns:a16="http://schemas.microsoft.com/office/drawing/2014/main" id="{BEB7F3FD-A9DB-4194-B43B-5FA1698CB4C3}"/>
              </a:ext>
            </a:extLst>
          </p:cNvPr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>
              <a:extLst>
                <a:ext uri="{FF2B5EF4-FFF2-40B4-BE49-F238E27FC236}">
                  <a16:creationId xmlns:a16="http://schemas.microsoft.com/office/drawing/2014/main" id="{1305804D-ADE6-4B8D-8860-E3A0C2F7054D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SemiBold" panose="02020600000000000000" pitchFamily="18" charset="-122"/>
                <a:ea typeface="+mn-ea"/>
                <a:cs typeface="+mn-cs"/>
              </a:endParaRPr>
            </a:p>
          </p:txBody>
        </p:sp>
        <p:sp>
          <p:nvSpPr>
            <p:cNvPr id="10" name="Oval 19">
              <a:extLst>
                <a:ext uri="{FF2B5EF4-FFF2-40B4-BE49-F238E27FC236}">
                  <a16:creationId xmlns:a16="http://schemas.microsoft.com/office/drawing/2014/main" id="{832757C0-F677-490A-9089-18758EF4FCAB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SemiBold" panose="02020600000000000000" pitchFamily="18" charset="-122"/>
                <a:ea typeface="+mn-ea"/>
                <a:cs typeface="+mn-cs"/>
              </a:endParaRPr>
            </a:p>
          </p:txBody>
        </p:sp>
        <p:sp>
          <p:nvSpPr>
            <p:cNvPr id="11" name="Oval 20">
              <a:extLst>
                <a:ext uri="{FF2B5EF4-FFF2-40B4-BE49-F238E27FC236}">
                  <a16:creationId xmlns:a16="http://schemas.microsoft.com/office/drawing/2014/main" id="{A8C7A59F-F0C4-4607-B035-9DC0D7E7981C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SemiBold" panose="02020600000000000000" pitchFamily="18" charset="-122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780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EBC4E287-D0A0-42A8-B9F7-E727D3911505}"/>
              </a:ext>
            </a:extLst>
          </p:cNvPr>
          <p:cNvSpPr/>
          <p:nvPr userDrawn="1"/>
        </p:nvSpPr>
        <p:spPr>
          <a:xfrm flipH="1">
            <a:off x="306768" y="278615"/>
            <a:ext cx="108310" cy="392961"/>
          </a:xfrm>
          <a:prstGeom prst="rect">
            <a:avLst/>
          </a:prstGeom>
          <a:solidFill>
            <a:srgbClr val="DA5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89C7CE2-D7C1-449E-8B31-C40DC7F021EC}"/>
              </a:ext>
            </a:extLst>
          </p:cNvPr>
          <p:cNvSpPr/>
          <p:nvPr userDrawn="1"/>
        </p:nvSpPr>
        <p:spPr>
          <a:xfrm flipH="1">
            <a:off x="463761" y="278615"/>
            <a:ext cx="132652" cy="392961"/>
          </a:xfrm>
          <a:prstGeom prst="rect">
            <a:avLst/>
          </a:prstGeom>
          <a:solidFill>
            <a:srgbClr val="DA5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6C7FB08-F9B2-4A58-9494-4737105F4DAB}"/>
              </a:ext>
            </a:extLst>
          </p:cNvPr>
          <p:cNvSpPr txBox="1"/>
          <p:nvPr userDrawn="1"/>
        </p:nvSpPr>
        <p:spPr>
          <a:xfrm>
            <a:off x="596413" y="282316"/>
            <a:ext cx="411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办公资源精品系列课程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A669126-F366-4B08-8680-27A504AAD261}"/>
              </a:ext>
            </a:extLst>
          </p:cNvPr>
          <p:cNvSpPr/>
          <p:nvPr userDrawn="1"/>
        </p:nvSpPr>
        <p:spPr>
          <a:xfrm>
            <a:off x="-141963" y="6476945"/>
            <a:ext cx="8461376" cy="72000"/>
          </a:xfrm>
          <a:prstGeom prst="rect">
            <a:avLst/>
          </a:prstGeom>
          <a:solidFill>
            <a:srgbClr val="DA5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5101A0A-0B13-42B3-AFA5-77FED83F4952}"/>
              </a:ext>
            </a:extLst>
          </p:cNvPr>
          <p:cNvSpPr txBox="1"/>
          <p:nvPr userDrawn="1"/>
        </p:nvSpPr>
        <p:spPr>
          <a:xfrm>
            <a:off x="8293100" y="6343668"/>
            <a:ext cx="314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人教版高中化学必修一精品课件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9D64785-6AF1-48EB-AB66-53F52F5C1881}"/>
              </a:ext>
            </a:extLst>
          </p:cNvPr>
          <p:cNvSpPr/>
          <p:nvPr userDrawn="1"/>
        </p:nvSpPr>
        <p:spPr>
          <a:xfrm>
            <a:off x="11449563" y="6476945"/>
            <a:ext cx="742437" cy="72000"/>
          </a:xfrm>
          <a:prstGeom prst="rect">
            <a:avLst/>
          </a:prstGeom>
          <a:solidFill>
            <a:srgbClr val="DA5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57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2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1926EEF-FAB6-48BB-BFD6-68DD1105D705}"/>
              </a:ext>
            </a:extLst>
          </p:cNvPr>
          <p:cNvGrpSpPr/>
          <p:nvPr/>
        </p:nvGrpSpPr>
        <p:grpSpPr>
          <a:xfrm>
            <a:off x="6907493" y="-795320"/>
            <a:ext cx="2134562" cy="2134562"/>
            <a:chOff x="4019550" y="500204"/>
            <a:chExt cx="1562100" cy="15621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EC90E65-7364-4A96-B441-FE2F137CB8E5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20489B9-75A2-4348-8C48-86FADDDAFE48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CD0AC7D-4836-4E99-B7A8-74F43DD4951F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128A93-83C5-45D1-B549-EB47B8901BE5}"/>
              </a:ext>
            </a:extLst>
          </p:cNvPr>
          <p:cNvGrpSpPr/>
          <p:nvPr/>
        </p:nvGrpSpPr>
        <p:grpSpPr>
          <a:xfrm>
            <a:off x="698853" y="6239686"/>
            <a:ext cx="929734" cy="929734"/>
            <a:chOff x="4019550" y="500204"/>
            <a:chExt cx="1562100" cy="15621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1419939-3D65-4109-8417-3F257E304075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1A31A20-444D-4F72-9B7B-7BB2FFCA5975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AF67F4A-CBE3-49E6-9770-482759827651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758E587-6B92-4A10-9089-9366372868AF}"/>
              </a:ext>
            </a:extLst>
          </p:cNvPr>
          <p:cNvSpPr/>
          <p:nvPr/>
        </p:nvSpPr>
        <p:spPr>
          <a:xfrm>
            <a:off x="8536770" y="6507572"/>
            <a:ext cx="35846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© 2019</a:t>
            </a:r>
            <a:r>
              <a:rPr kumimoji="0" lang="en-US" sz="900" b="0" i="0" u="none" strike="noStrike" kern="1200" cap="none" spc="30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 samidare – Presentation template</a:t>
            </a:r>
            <a:endParaRPr kumimoji="0" lang="en-US" sz="9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29C95D5-036E-402A-8D39-57E1C37552B3}"/>
              </a:ext>
            </a:extLst>
          </p:cNvPr>
          <p:cNvSpPr txBox="1"/>
          <p:nvPr/>
        </p:nvSpPr>
        <p:spPr>
          <a:xfrm>
            <a:off x="633410" y="391635"/>
            <a:ext cx="3617686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3DB938E-BA7F-48B7-BC84-48B83445C5B2}"/>
              </a:ext>
            </a:extLst>
          </p:cNvPr>
          <p:cNvSpPr/>
          <p:nvPr/>
        </p:nvSpPr>
        <p:spPr>
          <a:xfrm>
            <a:off x="592695" y="2703488"/>
            <a:ext cx="3749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第四章  非金属及其化合物</a:t>
            </a:r>
          </a:p>
        </p:txBody>
      </p:sp>
      <p:sp>
        <p:nvSpPr>
          <p:cNvPr id="38" name="矩形 5">
            <a:extLst>
              <a:ext uri="{FF2B5EF4-FFF2-40B4-BE49-F238E27FC236}">
                <a16:creationId xmlns:a16="http://schemas.microsoft.com/office/drawing/2014/main" id="{B4202F72-6FDB-41ED-BAE0-8A98086E6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5" y="5214004"/>
            <a:ext cx="2008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授课讲师：</a:t>
            </a:r>
            <a:r>
              <a:rPr kumimoji="0" lang="en-US" altLang="zh-CN" sz="2000" b="0" i="0" u="none" strike="noStrike" kern="1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xippt</a:t>
            </a:r>
            <a:endParaRPr kumimoji="0" lang="zh-CN" altLang="en-US" sz="2000" b="0" i="0" u="none" strike="noStrike" kern="1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9C7B88D0-248E-4EC3-BCF3-F66A2E51784F}"/>
              </a:ext>
            </a:extLst>
          </p:cNvPr>
          <p:cNvCxnSpPr>
            <a:cxnSpLocks/>
          </p:cNvCxnSpPr>
          <p:nvPr/>
        </p:nvCxnSpPr>
        <p:spPr>
          <a:xfrm>
            <a:off x="720924" y="5026880"/>
            <a:ext cx="5421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5">
            <a:extLst>
              <a:ext uri="{FF2B5EF4-FFF2-40B4-BE49-F238E27FC236}">
                <a16:creationId xmlns:a16="http://schemas.microsoft.com/office/drawing/2014/main" id="{66336B25-6C5C-4418-AF4F-355235C0F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94" y="3281952"/>
            <a:ext cx="62084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dist">
              <a:defRPr/>
            </a:pPr>
            <a:r>
              <a:rPr lang="zh-CN" altLang="en-US" sz="3600" b="1" kern="10" dirty="0">
                <a:solidFill>
                  <a:srgbClr val="DA5353"/>
                </a:solidFill>
                <a:latin typeface="+mn-lt"/>
                <a:ea typeface="+mn-ea"/>
                <a:cs typeface="+mn-ea"/>
                <a:sym typeface="+mn-lt"/>
              </a:rPr>
              <a:t>第三节  用途广泛的金属材料</a:t>
            </a: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201EA8B4-06F3-4AA9-BA6D-D351F32F860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5" r="16475"/>
          <a:stretch>
            <a:fillRect/>
          </a:stretch>
        </p:blipFill>
        <p:spPr>
          <a:xfrm>
            <a:off x="6907493" y="2607267"/>
            <a:ext cx="6505729" cy="6468127"/>
          </a:xfrm>
        </p:spPr>
      </p:pic>
    </p:spTree>
    <p:extLst>
      <p:ext uri="{BB962C8B-B14F-4D97-AF65-F5344CB8AC3E}">
        <p14:creationId xmlns:p14="http://schemas.microsoft.com/office/powerpoint/2010/main" val="17267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 animBg="1"/>
      <p:bldP spid="31" grpId="0"/>
      <p:bldP spid="38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B1FE676-A344-4FEA-82E3-80D214EFA14E}"/>
              </a:ext>
            </a:extLst>
          </p:cNvPr>
          <p:cNvSpPr/>
          <p:nvPr/>
        </p:nvSpPr>
        <p:spPr>
          <a:xfrm>
            <a:off x="871827" y="866099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三、钢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9D1089A4-0139-4D58-ADCF-ADBBCB3CB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204" y="3199731"/>
            <a:ext cx="538930" cy="50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693" b="1" dirty="0">
                <a:latin typeface="+mn-lt"/>
                <a:ea typeface="+mn-ea"/>
                <a:cs typeface="+mn-ea"/>
                <a:sym typeface="+mn-lt"/>
              </a:rPr>
              <a:t>钢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4F2A2C8-3D47-4A2D-9DC5-E211B0A47F6E}"/>
              </a:ext>
            </a:extLst>
          </p:cNvPr>
          <p:cNvSpPr>
            <a:spLocks/>
          </p:cNvSpPr>
          <p:nvPr/>
        </p:nvSpPr>
        <p:spPr bwMode="auto">
          <a:xfrm>
            <a:off x="2603276" y="2634766"/>
            <a:ext cx="216159" cy="1777964"/>
          </a:xfrm>
          <a:prstGeom prst="leftBrace">
            <a:avLst>
              <a:gd name="adj1" fmla="val 68544"/>
              <a:gd name="adj2" fmla="val 4505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47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9E58D35-56F9-475A-B632-6945C8040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5592" y="2478820"/>
            <a:ext cx="2971942" cy="41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95" b="1" dirty="0">
                <a:latin typeface="+mn-lt"/>
                <a:ea typeface="+mn-ea"/>
                <a:cs typeface="+mn-ea"/>
                <a:sym typeface="+mn-lt"/>
              </a:rPr>
              <a:t>碳素钢：铁和碳的合金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E451D8D-F7F9-483F-BD86-CFAD63222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550" y="4257358"/>
            <a:ext cx="3563055" cy="64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795" b="1" dirty="0">
                <a:latin typeface="+mn-lt"/>
                <a:ea typeface="+mn-ea"/>
                <a:cs typeface="+mn-ea"/>
                <a:sym typeface="+mn-lt"/>
              </a:rPr>
              <a:t>合金钢：在碳素钢中加入铬、锰、钨、镍、钼、钴等合金元素</a:t>
            </a:r>
            <a:endParaRPr lang="en-US" altLang="zh-CN" sz="1795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47FD18A5-593E-490F-BF29-DDF969684099}"/>
              </a:ext>
            </a:extLst>
          </p:cNvPr>
          <p:cNvSpPr>
            <a:spLocks/>
          </p:cNvSpPr>
          <p:nvPr/>
        </p:nvSpPr>
        <p:spPr bwMode="auto">
          <a:xfrm>
            <a:off x="5710834" y="2025617"/>
            <a:ext cx="146700" cy="1620789"/>
          </a:xfrm>
          <a:prstGeom prst="leftBrace">
            <a:avLst>
              <a:gd name="adj1" fmla="val 9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47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0105AF-A6BD-47F9-A8A0-61E2E1803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839" y="1833287"/>
            <a:ext cx="3192498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795" b="1" dirty="0">
                <a:latin typeface="+mn-lt"/>
                <a:ea typeface="+mn-ea"/>
                <a:cs typeface="+mn-ea"/>
                <a:sym typeface="+mn-lt"/>
              </a:rPr>
              <a:t>低碳钢---含碳量低于</a:t>
            </a:r>
            <a:r>
              <a:rPr lang="en-US" altLang="zh-CN" sz="1795" b="1" dirty="0">
                <a:latin typeface="+mn-lt"/>
                <a:ea typeface="+mn-ea"/>
                <a:cs typeface="+mn-ea"/>
                <a:sym typeface="+mn-lt"/>
              </a:rPr>
              <a:t>0.3%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CEB5EA2D-DF59-48DB-8C89-DA195290C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839" y="2600283"/>
            <a:ext cx="3477542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795" b="1" dirty="0">
                <a:latin typeface="+mn-lt"/>
                <a:ea typeface="+mn-ea"/>
                <a:cs typeface="+mn-ea"/>
                <a:sym typeface="+mn-lt"/>
              </a:rPr>
              <a:t>中碳钢---含碳量</a:t>
            </a:r>
            <a:r>
              <a:rPr lang="en-US" altLang="zh-CN" sz="1795" b="1" dirty="0">
                <a:latin typeface="+mn-lt"/>
                <a:ea typeface="+mn-ea"/>
                <a:cs typeface="+mn-ea"/>
                <a:sym typeface="+mn-lt"/>
              </a:rPr>
              <a:t>0.3%~0.6%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D9DC121C-04C1-4108-B715-9B4C81B17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534" y="3444639"/>
            <a:ext cx="3021471" cy="3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795" b="1" dirty="0">
                <a:latin typeface="+mn-lt"/>
                <a:ea typeface="+mn-ea"/>
                <a:cs typeface="+mn-ea"/>
                <a:sym typeface="+mn-lt"/>
              </a:rPr>
              <a:t>高碳钢---含碳量高于</a:t>
            </a:r>
            <a:r>
              <a:rPr lang="en-US" altLang="zh-CN" sz="1795" b="1" dirty="0">
                <a:latin typeface="+mn-lt"/>
                <a:ea typeface="+mn-ea"/>
                <a:cs typeface="+mn-ea"/>
                <a:sym typeface="+mn-lt"/>
              </a:rPr>
              <a:t>0.6%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8B8F2339-F8B2-4A46-9956-15EC78AF4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644" y="1389319"/>
            <a:ext cx="61323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钢：用量最大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用途最广的合金</a:t>
            </a: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9857C3EC-3B9C-486C-9260-BF457939E74A}"/>
              </a:ext>
            </a:extLst>
          </p:cNvPr>
          <p:cNvSpPr>
            <a:spLocks/>
          </p:cNvSpPr>
          <p:nvPr/>
        </p:nvSpPr>
        <p:spPr bwMode="auto">
          <a:xfrm>
            <a:off x="6206792" y="3975969"/>
            <a:ext cx="104516" cy="969151"/>
          </a:xfrm>
          <a:prstGeom prst="leftBrace">
            <a:avLst>
              <a:gd name="adj1" fmla="val 7727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47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4A159AAD-9E37-45B7-9909-C42D69B9D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4394" y="3758716"/>
            <a:ext cx="3420533" cy="5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496" b="1" dirty="0">
                <a:latin typeface="+mn-lt"/>
                <a:ea typeface="+mn-ea"/>
                <a:cs typeface="+mn-ea"/>
                <a:sym typeface="+mn-lt"/>
              </a:rPr>
              <a:t>镍、铬---不锈钢，抗腐性强，不易氧化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BFEE4CF7-8F8C-4512-AC98-E969BCE7C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605" y="4211724"/>
            <a:ext cx="3363524" cy="32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496" b="1" dirty="0">
                <a:latin typeface="+mn-lt"/>
                <a:ea typeface="+mn-ea"/>
                <a:cs typeface="+mn-ea"/>
                <a:sym typeface="+mn-lt"/>
              </a:rPr>
              <a:t>铬、钨---高速钢，硬度大，韧性很强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8EC5845E-0FDC-4535-925C-E2D2FB25E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96" y="4745755"/>
            <a:ext cx="3135489" cy="32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496" b="1" dirty="0">
                <a:latin typeface="+mn-lt"/>
                <a:ea typeface="+mn-ea"/>
                <a:cs typeface="+mn-ea"/>
                <a:sym typeface="+mn-lt"/>
              </a:rPr>
              <a:t>锰、硅---锰硅钢，韧性特强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720969D8-029B-46C0-A22F-B6248FD2C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5592" y="5183539"/>
            <a:ext cx="6917650" cy="829201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394" b="1" dirty="0">
                <a:latin typeface="+mn-lt"/>
                <a:ea typeface="+mn-ea"/>
                <a:cs typeface="+mn-ea"/>
                <a:sym typeface="+mn-lt"/>
              </a:rPr>
              <a:t>钢的①含碳量越低，韧性越好，硬度越低；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394" b="1" dirty="0">
                <a:latin typeface="+mn-lt"/>
                <a:ea typeface="+mn-ea"/>
                <a:cs typeface="+mn-ea"/>
                <a:sym typeface="+mn-lt"/>
              </a:rPr>
              <a:t>        ②含碳量越高，韧性越差，硬度越高。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4CBFAE9B-C84E-4415-A0C9-80493F79E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625" y="2207069"/>
            <a:ext cx="2807688" cy="322524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496" b="1" dirty="0">
                <a:latin typeface="+mn-lt"/>
                <a:ea typeface="+mn-ea"/>
                <a:cs typeface="+mn-ea"/>
                <a:sym typeface="+mn-lt"/>
              </a:rPr>
              <a:t>韧性、焊接性好，但强度低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E0E95C77-C329-49C9-8294-C9331E7F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534" y="3032392"/>
            <a:ext cx="2827879" cy="322524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496" b="1" dirty="0">
                <a:latin typeface="+mn-lt"/>
                <a:ea typeface="+mn-ea"/>
                <a:cs typeface="+mn-ea"/>
                <a:sym typeface="+mn-lt"/>
              </a:rPr>
              <a:t>强度高，韧性及加工性好</a:t>
            </a:r>
          </a:p>
        </p:txBody>
      </p:sp>
    </p:spTree>
    <p:extLst>
      <p:ext uri="{BB962C8B-B14F-4D97-AF65-F5344CB8AC3E}">
        <p14:creationId xmlns:p14="http://schemas.microsoft.com/office/powerpoint/2010/main" val="130528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nimBg="1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E0C17EA-B6A4-4577-9118-ECA89052F685}"/>
              </a:ext>
            </a:extLst>
          </p:cNvPr>
          <p:cNvSpPr/>
          <p:nvPr/>
        </p:nvSpPr>
        <p:spPr>
          <a:xfrm>
            <a:off x="871827" y="866099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三、钢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5842FF9-9854-45AE-92AE-7727FE433497}"/>
              </a:ext>
            </a:extLst>
          </p:cNvPr>
          <p:cNvSpPr/>
          <p:nvPr/>
        </p:nvSpPr>
        <p:spPr>
          <a:xfrm>
            <a:off x="4541520" y="1478858"/>
            <a:ext cx="2557110" cy="6708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cs typeface="+mn-ea"/>
                <a:sym typeface="+mn-lt"/>
              </a:rPr>
              <a:t>拓展知识：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A6EBA1F-933A-4F88-86FA-5FDC1FB073ED}"/>
              </a:ext>
            </a:extLst>
          </p:cNvPr>
          <p:cNvSpPr/>
          <p:nvPr/>
        </p:nvSpPr>
        <p:spPr>
          <a:xfrm>
            <a:off x="1302115" y="3416496"/>
            <a:ext cx="8482528" cy="1327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b="1" dirty="0">
                <a:cs typeface="+mn-ea"/>
                <a:sym typeface="+mn-lt"/>
              </a:rPr>
              <a:t>  </a:t>
            </a:r>
            <a:r>
              <a:rPr lang="zh-CN" altLang="en-US" sz="2400" b="1" dirty="0">
                <a:cs typeface="+mn-ea"/>
                <a:sym typeface="+mn-lt"/>
              </a:rPr>
              <a:t>为了防生锈在合金中加入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铬</a:t>
            </a:r>
            <a:r>
              <a:rPr lang="zh-CN" altLang="en-US" sz="2400" b="1" dirty="0">
                <a:cs typeface="+mn-ea"/>
                <a:sym typeface="+mn-lt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镍</a:t>
            </a:r>
            <a:r>
              <a:rPr lang="zh-CN" altLang="en-US" sz="2400" b="1" dirty="0">
                <a:cs typeface="+mn-ea"/>
                <a:sym typeface="+mn-lt"/>
              </a:rPr>
              <a:t>，这种钢称为不锈钢。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cs typeface="+mn-ea"/>
                <a:sym typeface="+mn-lt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不锈钢</a:t>
            </a:r>
            <a:r>
              <a:rPr lang="zh-CN" altLang="en-US" sz="2400" b="1" dirty="0">
                <a:cs typeface="+mn-ea"/>
                <a:sym typeface="+mn-lt"/>
              </a:rPr>
              <a:t>通常是指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含铬量</a:t>
            </a:r>
            <a:r>
              <a:rPr lang="zh-CN" altLang="en-US" sz="2400" b="1" dirty="0">
                <a:cs typeface="+mn-ea"/>
                <a:sym typeface="+mn-lt"/>
              </a:rPr>
              <a:t>在</a:t>
            </a:r>
            <a:r>
              <a:rPr lang="en-US" altLang="zh-CN" sz="2400" b="1" dirty="0">
                <a:cs typeface="+mn-ea"/>
                <a:sym typeface="+mn-lt"/>
              </a:rPr>
              <a:t>12%—30%</a:t>
            </a:r>
            <a:r>
              <a:rPr lang="zh-CN" altLang="en-US" sz="2400" b="1" dirty="0">
                <a:cs typeface="+mn-ea"/>
                <a:sym typeface="+mn-lt"/>
              </a:rPr>
              <a:t>的</a:t>
            </a:r>
            <a:r>
              <a:rPr lang="zh-CN" altLang="en-US" sz="2400" b="1" dirty="0">
                <a:solidFill>
                  <a:srgbClr val="BF2723"/>
                </a:solidFill>
                <a:cs typeface="+mn-ea"/>
                <a:sym typeface="+mn-lt"/>
              </a:rPr>
              <a:t>合金钢</a:t>
            </a:r>
            <a:r>
              <a:rPr lang="zh-CN" altLang="en-US" sz="2400" b="1" dirty="0">
                <a:cs typeface="+mn-ea"/>
                <a:sym typeface="+mn-lt"/>
              </a:rPr>
              <a:t>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54FF4FB-3E0D-4E3C-893F-6306FAC6BEEF}"/>
              </a:ext>
            </a:extLst>
          </p:cNvPr>
          <p:cNvSpPr/>
          <p:nvPr/>
        </p:nvSpPr>
        <p:spPr>
          <a:xfrm>
            <a:off x="1986316" y="2829543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⑴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不锈钢</a:t>
            </a:r>
          </a:p>
        </p:txBody>
      </p:sp>
    </p:spTree>
    <p:extLst>
      <p:ext uri="{BB962C8B-B14F-4D97-AF65-F5344CB8AC3E}">
        <p14:creationId xmlns:p14="http://schemas.microsoft.com/office/powerpoint/2010/main" val="164273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1E9D9AA-EEED-4770-9552-17DB5DE9F5CA}"/>
              </a:ext>
            </a:extLst>
          </p:cNvPr>
          <p:cNvSpPr/>
          <p:nvPr/>
        </p:nvSpPr>
        <p:spPr>
          <a:xfrm>
            <a:off x="871827" y="866099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三、钢</a:t>
            </a:r>
          </a:p>
        </p:txBody>
      </p:sp>
      <p:graphicFrame>
        <p:nvGraphicFramePr>
          <p:cNvPr id="3" name="Group 2">
            <a:extLst>
              <a:ext uri="{FF2B5EF4-FFF2-40B4-BE49-F238E27FC236}">
                <a16:creationId xmlns:a16="http://schemas.microsoft.com/office/drawing/2014/main" id="{466997E0-9D2C-4A3E-A1E6-4264C72907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422659"/>
              </p:ext>
            </p:extLst>
          </p:nvPr>
        </p:nvGraphicFramePr>
        <p:xfrm>
          <a:off x="2021050" y="3028635"/>
          <a:ext cx="7844311" cy="2502519"/>
        </p:xfrm>
        <a:graphic>
          <a:graphicData uri="http://schemas.openxmlformats.org/drawingml/2006/table">
            <a:tbl>
              <a:tblPr/>
              <a:tblGrid>
                <a:gridCol w="1737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铁的合金</a:t>
                      </a:r>
                    </a:p>
                  </a:txBody>
                  <a:tcPr marL="68411" marR="68411" marT="34205" marB="342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生铁</a:t>
                      </a:r>
                    </a:p>
                  </a:txBody>
                  <a:tcPr marL="68411" marR="68411"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钢</a:t>
                      </a:r>
                    </a:p>
                  </a:txBody>
                  <a:tcPr marL="68411" marR="68411"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C%</a:t>
                      </a:r>
                    </a:p>
                  </a:txBody>
                  <a:tcPr marL="68411" marR="68411" marT="34205" marB="342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2%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4.3%</a:t>
                      </a:r>
                    </a:p>
                  </a:txBody>
                  <a:tcPr marL="68411" marR="68411"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0.03%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2%</a:t>
                      </a:r>
                    </a:p>
                  </a:txBody>
                  <a:tcPr marL="68411" marR="68411"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59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其他杂质</a:t>
                      </a:r>
                    </a:p>
                  </a:txBody>
                  <a:tcPr marL="68411" marR="68411" marT="34205" marB="342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Si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、</a:t>
                      </a:r>
                      <a:r>
                        <a:rPr kumimoji="0" lang="en-US" altLang="zh-CN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Mn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、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、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（较多）</a:t>
                      </a:r>
                    </a:p>
                  </a:txBody>
                  <a:tcPr marL="68411" marR="68411"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Si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、</a:t>
                      </a:r>
                      <a:r>
                        <a:rPr kumimoji="0" lang="en-US" altLang="zh-CN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Mn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、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、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（较少）                                  </a:t>
                      </a:r>
                    </a:p>
                  </a:txBody>
                  <a:tcPr marL="68411" marR="68411"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07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机械性能</a:t>
                      </a:r>
                    </a:p>
                  </a:txBody>
                  <a:tcPr marL="68411" marR="68411" marT="34205" marB="342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质硬而脆、无韧性</a:t>
                      </a:r>
                    </a:p>
                  </a:txBody>
                  <a:tcPr marL="68411" marR="68411"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坚硬、韧性大、可塑性好。</a:t>
                      </a:r>
                    </a:p>
                  </a:txBody>
                  <a:tcPr marL="68411" marR="68411" marT="34205" marB="342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 Box 24">
            <a:extLst>
              <a:ext uri="{FF2B5EF4-FFF2-40B4-BE49-F238E27FC236}">
                <a16:creationId xmlns:a16="http://schemas.microsoft.com/office/drawing/2014/main" id="{8088FA29-9648-4F3F-87FB-D640413EE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409" y="1745349"/>
            <a:ext cx="3364415" cy="84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生铁和钢的比较：</a:t>
            </a:r>
            <a:endParaRPr lang="zh-CN" altLang="en-US" sz="2800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475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5C6FA78-5F3D-4916-902F-B7FFD6425EF7}"/>
              </a:ext>
            </a:extLst>
          </p:cNvPr>
          <p:cNvSpPr/>
          <p:nvPr/>
        </p:nvSpPr>
        <p:spPr>
          <a:xfrm>
            <a:off x="784601" y="1170899"/>
            <a:ext cx="5346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四、其他几种常见的合金及用途</a:t>
            </a:r>
          </a:p>
        </p:txBody>
      </p:sp>
      <p:graphicFrame>
        <p:nvGraphicFramePr>
          <p:cNvPr id="3" name="Group 2">
            <a:extLst>
              <a:ext uri="{FF2B5EF4-FFF2-40B4-BE49-F238E27FC236}">
                <a16:creationId xmlns:a16="http://schemas.microsoft.com/office/drawing/2014/main" id="{C6FDC99C-CEC8-4E5C-A52D-75FCA8C59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020866"/>
              </p:ext>
            </p:extLst>
          </p:nvPr>
        </p:nvGraphicFramePr>
        <p:xfrm>
          <a:off x="1704079" y="2407359"/>
          <a:ext cx="8415954" cy="3465178"/>
        </p:xfrm>
        <a:graphic>
          <a:graphicData uri="http://schemas.openxmlformats.org/drawingml/2006/table">
            <a:tbl>
              <a:tblPr/>
              <a:tblGrid>
                <a:gridCol w="1306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3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06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名称</a:t>
                      </a:r>
                    </a:p>
                  </a:txBody>
                  <a:tcPr marL="68411" marR="68411" marT="34207" marB="34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组成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主要性质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主要用途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71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铝合金</a:t>
                      </a:r>
                    </a:p>
                  </a:txBody>
                  <a:tcPr marL="68411" marR="68411" marT="34207" marB="34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含镁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10%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~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30%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硬度和强度都比纯铝和纯镁大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火箭、飞机、轮船等制造业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79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硬铝</a:t>
                      </a:r>
                    </a:p>
                  </a:txBody>
                  <a:tcPr marL="68411" marR="68411" marT="34207" marB="34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含铜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4%、</a:t>
                      </a: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镁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0.5%、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锰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0.5%、</a:t>
                      </a: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硅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0.7%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硬度和强度都比纯铝和纯镁大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火箭、飞机、轮船等制造业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4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钛合金</a:t>
                      </a:r>
                    </a:p>
                  </a:txBody>
                  <a:tcPr marL="68411" marR="68411" marT="34207" marB="34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含铝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6%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钒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4%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耐高温、耐腐蚀、高强度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用于飞机、宇航、化学工业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23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金合金</a:t>
                      </a:r>
                    </a:p>
                  </a:txBody>
                  <a:tcPr marL="68411" marR="68411" marT="34207" marB="342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加入银、铜、稀土元素等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有光泽、易加工、耐磨耐腐蚀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金饰品、电子元件、钱币、笔尖</a:t>
                      </a:r>
                    </a:p>
                  </a:txBody>
                  <a:tcPr marL="68411" marR="68411" marT="34207" marB="342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4F1FE242-34E6-4F59-B5D3-02CD5A9DD0AD}"/>
              </a:ext>
            </a:extLst>
          </p:cNvPr>
          <p:cNvSpPr/>
          <p:nvPr/>
        </p:nvSpPr>
        <p:spPr>
          <a:xfrm>
            <a:off x="2051263" y="1874520"/>
            <a:ext cx="8647217" cy="35356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575246C-DA96-45B9-ABBD-0DF914102524}"/>
              </a:ext>
            </a:extLst>
          </p:cNvPr>
          <p:cNvSpPr/>
          <p:nvPr/>
        </p:nvSpPr>
        <p:spPr>
          <a:xfrm>
            <a:off x="3559334" y="3122490"/>
            <a:ext cx="4815410" cy="83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537987" algn="di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cs typeface="+mn-ea"/>
                <a:sym typeface="+mn-lt"/>
              </a:rPr>
              <a:t>新型合金及应用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F69613C-8542-47C0-8F54-CFE7308AA2F5}"/>
              </a:ext>
            </a:extLst>
          </p:cNvPr>
          <p:cNvSpPr txBox="1"/>
          <p:nvPr/>
        </p:nvSpPr>
        <p:spPr>
          <a:xfrm>
            <a:off x="5128392" y="2583435"/>
            <a:ext cx="2197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b="1" dirty="0">
                <a:cs typeface="+mn-ea"/>
                <a:sym typeface="+mn-lt"/>
              </a:rPr>
              <a:t>PART 03</a:t>
            </a:r>
            <a:endParaRPr lang="zh-CN" altLang="en-US" sz="3200" b="1" dirty="0">
              <a:cs typeface="+mn-ea"/>
              <a:sym typeface="+mn-lt"/>
            </a:endParaRP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FF872E23-2E3F-46FE-9CC2-84D1973035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7" t="53803" r="37469"/>
          <a:stretch/>
        </p:blipFill>
        <p:spPr>
          <a:xfrm>
            <a:off x="5657109" y="4031367"/>
            <a:ext cx="969222" cy="89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B70F7C09-0D3F-4E65-81EB-001EA6F91A22}"/>
              </a:ext>
            </a:extLst>
          </p:cNvPr>
          <p:cNvSpPr txBox="1"/>
          <p:nvPr/>
        </p:nvSpPr>
        <p:spPr>
          <a:xfrm>
            <a:off x="596413" y="282316"/>
            <a:ext cx="411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F0502020204030204"/>
                <a:ea typeface="思源黑体 CN Regular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F0502020204030204"/>
                <a:ea typeface="思源黑体 CN Regular"/>
                <a:cs typeface="+mn-ea"/>
                <a:sym typeface="+mn-lt"/>
              </a:rPr>
              <a:t>精品系列课程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F0502020204030204"/>
              <a:ea typeface="思源黑体 CN Regular"/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A3D44566-14D5-41E2-AA0A-ADA8602D3EBD}"/>
              </a:ext>
            </a:extLst>
          </p:cNvPr>
          <p:cNvSpPr/>
          <p:nvPr/>
        </p:nvSpPr>
        <p:spPr>
          <a:xfrm>
            <a:off x="871827" y="866099"/>
            <a:ext cx="350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一、新型合金及应用</a:t>
            </a:r>
          </a:p>
        </p:txBody>
      </p:sp>
      <p:sp>
        <p:nvSpPr>
          <p:cNvPr id="43" name="AutoShape 3">
            <a:extLst>
              <a:ext uri="{FF2B5EF4-FFF2-40B4-BE49-F238E27FC236}">
                <a16:creationId xmlns:a16="http://schemas.microsoft.com/office/drawing/2014/main" id="{B70D1C46-B709-425C-884C-2DC0B866C55D}"/>
              </a:ext>
            </a:extLst>
          </p:cNvPr>
          <p:cNvSpPr>
            <a:spLocks/>
          </p:cNvSpPr>
          <p:nvPr/>
        </p:nvSpPr>
        <p:spPr bwMode="auto">
          <a:xfrm>
            <a:off x="2633803" y="1582012"/>
            <a:ext cx="216159" cy="3990622"/>
          </a:xfrm>
          <a:prstGeom prst="leftBrace">
            <a:avLst>
              <a:gd name="adj1" fmla="val 153846"/>
              <a:gd name="adj2" fmla="val 5038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47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270E8F3E-9497-4924-992F-D36C6728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889" y="3600517"/>
            <a:ext cx="3591560" cy="43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244" b="1" dirty="0">
                <a:latin typeface="+mn-lt"/>
                <a:ea typeface="+mn-ea"/>
                <a:cs typeface="+mn-ea"/>
                <a:sym typeface="+mn-lt"/>
              </a:rPr>
              <a:t>高强度、耐高温、韧性好</a:t>
            </a:r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3D4CBC4E-21E4-43FA-AD97-C0D9DA8C2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824" y="1722941"/>
            <a:ext cx="1941557" cy="4838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  <a:prstDash val="dashDot"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44" b="1" dirty="0">
                <a:latin typeface="+mn-lt"/>
                <a:ea typeface="+mn-ea"/>
                <a:cs typeface="+mn-ea"/>
                <a:sym typeface="+mn-lt"/>
              </a:rPr>
              <a:t> 储氢合金：</a:t>
            </a: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6A607344-B285-4D2E-867F-6221957EC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390" y="2663994"/>
            <a:ext cx="1606530" cy="4838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  <a:prstDash val="dashDot"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44" b="1" dirty="0">
                <a:latin typeface="+mn-lt"/>
                <a:ea typeface="+mn-ea"/>
                <a:cs typeface="+mn-ea"/>
                <a:sym typeface="+mn-lt"/>
              </a:rPr>
              <a:t> 钛合金：</a:t>
            </a:r>
          </a:p>
        </p:txBody>
      </p:sp>
      <p:sp>
        <p:nvSpPr>
          <p:cNvPr id="47" name="Rectangle 7">
            <a:extLst>
              <a:ext uri="{FF2B5EF4-FFF2-40B4-BE49-F238E27FC236}">
                <a16:creationId xmlns:a16="http://schemas.microsoft.com/office/drawing/2014/main" id="{EE2A8B9F-E4E2-4CDE-9827-E55B9687A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390" y="3554351"/>
            <a:ext cx="1859805" cy="4838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  <a:prstDash val="dashDot"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44" b="1" dirty="0">
                <a:latin typeface="+mn-lt"/>
                <a:ea typeface="+mn-ea"/>
                <a:cs typeface="+mn-ea"/>
                <a:sym typeface="+mn-lt"/>
              </a:rPr>
              <a:t>耐热合金：</a:t>
            </a:r>
          </a:p>
        </p:txBody>
      </p:sp>
      <p:sp>
        <p:nvSpPr>
          <p:cNvPr id="48" name="Rectangle 8">
            <a:extLst>
              <a:ext uri="{FF2B5EF4-FFF2-40B4-BE49-F238E27FC236}">
                <a16:creationId xmlns:a16="http://schemas.microsoft.com/office/drawing/2014/main" id="{FC27971A-EBC5-401D-AB51-7B1DE9A7A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693" y="4440361"/>
            <a:ext cx="1859805" cy="4838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  <a:prstDash val="dashDot"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44" b="1" dirty="0">
                <a:latin typeface="+mn-lt"/>
                <a:ea typeface="+mn-ea"/>
                <a:cs typeface="+mn-ea"/>
                <a:sym typeface="+mn-lt"/>
              </a:rPr>
              <a:t>记忆合金：</a:t>
            </a: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E7815CD8-7F71-4B9F-AFE7-1BBF48F5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0752" y="5381414"/>
            <a:ext cx="1859805" cy="4838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  <a:prstDash val="dashDot"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44" b="1" dirty="0">
                <a:latin typeface="+mn-lt"/>
                <a:ea typeface="+mn-ea"/>
                <a:cs typeface="+mn-ea"/>
                <a:sym typeface="+mn-lt"/>
              </a:rPr>
              <a:t>泡沫合金：</a:t>
            </a: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013EA1AA-AB08-4E45-A3D2-3985FA752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889" y="1752691"/>
            <a:ext cx="1900072" cy="46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394" b="1" dirty="0" err="1">
                <a:latin typeface="+mn-lt"/>
                <a:ea typeface="+mn-ea"/>
                <a:cs typeface="+mn-ea"/>
                <a:sym typeface="+mn-lt"/>
              </a:rPr>
              <a:t>Ti</a:t>
            </a:r>
            <a:r>
              <a:rPr lang="en-US" altLang="zh-CN" sz="2394" b="1" dirty="0">
                <a:latin typeface="+mn-lt"/>
                <a:ea typeface="+mn-ea"/>
                <a:cs typeface="+mn-ea"/>
                <a:sym typeface="+mn-lt"/>
              </a:rPr>
              <a:t>-Fe, La-Ni</a:t>
            </a:r>
            <a:endParaRPr lang="zh-CN" altLang="en-US" sz="2394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Rectangle 11">
            <a:extLst>
              <a:ext uri="{FF2B5EF4-FFF2-40B4-BE49-F238E27FC236}">
                <a16:creationId xmlns:a16="http://schemas.microsoft.com/office/drawing/2014/main" id="{BEB70705-C26D-4B0E-8CD7-DA85DFE8E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272" y="2733115"/>
            <a:ext cx="3882657" cy="7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95" b="1" dirty="0" err="1">
                <a:latin typeface="+mn-lt"/>
                <a:ea typeface="+mn-ea"/>
                <a:cs typeface="+mn-ea"/>
                <a:sym typeface="+mn-lt"/>
              </a:rPr>
              <a:t>Ti</a:t>
            </a:r>
            <a:r>
              <a:rPr lang="zh-CN" altLang="en-US" sz="2095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95" b="1" dirty="0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zh-CN" altLang="en-US" sz="2095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95" b="1" dirty="0">
                <a:latin typeface="+mn-lt"/>
                <a:ea typeface="+mn-ea"/>
                <a:cs typeface="+mn-ea"/>
                <a:sym typeface="+mn-lt"/>
              </a:rPr>
              <a:t>Fe</a:t>
            </a:r>
            <a:r>
              <a:rPr lang="zh-CN" altLang="en-US" sz="2095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95" b="1" dirty="0">
                <a:latin typeface="+mn-lt"/>
                <a:ea typeface="+mn-ea"/>
                <a:cs typeface="+mn-ea"/>
                <a:sym typeface="+mn-lt"/>
              </a:rPr>
              <a:t>Al</a:t>
            </a:r>
            <a:r>
              <a:rPr lang="zh-CN" altLang="en-US" sz="2095" b="1" dirty="0">
                <a:latin typeface="+mn-lt"/>
                <a:ea typeface="+mn-ea"/>
                <a:cs typeface="+mn-ea"/>
                <a:sym typeface="+mn-lt"/>
              </a:rPr>
              <a:t>等，飞机起落架</a:t>
            </a:r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8C9CE585-2828-49C4-BA1D-CE61869D3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889" y="5254776"/>
            <a:ext cx="4947956" cy="7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95" b="1" dirty="0">
                <a:latin typeface="+mn-lt"/>
                <a:ea typeface="+mn-ea"/>
                <a:cs typeface="+mn-ea"/>
                <a:sym typeface="+mn-lt"/>
              </a:rPr>
              <a:t>以铝、铝合金、锌、锡、铅等低熔点金属，用特殊方法制成的合金</a:t>
            </a:r>
          </a:p>
        </p:txBody>
      </p:sp>
      <p:sp>
        <p:nvSpPr>
          <p:cNvPr id="53" name="Text Box 13">
            <a:extLst>
              <a:ext uri="{FF2B5EF4-FFF2-40B4-BE49-F238E27FC236}">
                <a16:creationId xmlns:a16="http://schemas.microsoft.com/office/drawing/2014/main" id="{FB7184BB-E681-4A98-ACF3-E125B89CE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120" y="4439124"/>
            <a:ext cx="4803320" cy="41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95" b="1" dirty="0">
                <a:latin typeface="+mn-lt"/>
                <a:ea typeface="+mn-ea"/>
                <a:cs typeface="+mn-ea"/>
                <a:sym typeface="+mn-lt"/>
              </a:rPr>
              <a:t>镍钛合金，具有记忆形状功能的合金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EE539524-3F9D-4B5A-95F1-4EDE0BF9F46D}"/>
              </a:ext>
            </a:extLst>
          </p:cNvPr>
          <p:cNvSpPr/>
          <p:nvPr/>
        </p:nvSpPr>
        <p:spPr>
          <a:xfrm>
            <a:off x="1713218" y="1894206"/>
            <a:ext cx="712054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cs typeface="+mn-ea"/>
                <a:sym typeface="+mn-lt"/>
              </a:rPr>
              <a:t>新</a:t>
            </a:r>
            <a:endParaRPr lang="en-US" altLang="zh-CN" sz="4000" b="1" dirty="0">
              <a:cs typeface="+mn-ea"/>
              <a:sym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cs typeface="+mn-ea"/>
                <a:sym typeface="+mn-lt"/>
              </a:rPr>
              <a:t>型</a:t>
            </a:r>
            <a:endParaRPr lang="en-US" altLang="zh-CN" sz="4000" b="1" dirty="0">
              <a:cs typeface="+mn-ea"/>
              <a:sym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cs typeface="+mn-ea"/>
                <a:sym typeface="+mn-lt"/>
              </a:rPr>
              <a:t>合</a:t>
            </a:r>
            <a:endParaRPr lang="en-US" altLang="zh-CN" sz="4000" b="1" dirty="0">
              <a:cs typeface="+mn-ea"/>
              <a:sym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cs typeface="+mn-ea"/>
                <a:sym typeface="+mn-lt"/>
              </a:rPr>
              <a:t>金</a:t>
            </a:r>
          </a:p>
        </p:txBody>
      </p:sp>
    </p:spTree>
    <p:extLst>
      <p:ext uri="{BB962C8B-B14F-4D97-AF65-F5344CB8AC3E}">
        <p14:creationId xmlns:p14="http://schemas.microsoft.com/office/powerpoint/2010/main" val="261530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 autoUpdateAnimBg="0"/>
      <p:bldP spid="44" grpId="0" autoUpdateAnimBg="0"/>
      <p:bldP spid="45" grpId="0" animBg="1" autoUpdateAnimBg="0"/>
      <p:bldP spid="46" grpId="0" animBg="1" autoUpdateAnimBg="0"/>
      <p:bldP spid="47" grpId="0" animBg="1" autoUpdateAnimBg="0"/>
      <p:bldP spid="48" grpId="0" animBg="1" autoUpdateAnimBg="0"/>
      <p:bldP spid="49" grpId="0" animBg="1" autoUpdateAnimBg="0"/>
      <p:bldP spid="50" grpId="0" autoUpdateAnimBg="0"/>
      <p:bldP spid="51" grpId="0" autoUpdateAnimBg="0"/>
      <p:bldP spid="52" grpId="0" autoUpdateAnimBg="0"/>
      <p:bldP spid="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80679D6-AB6F-449B-A6B5-0D837F2484EC}"/>
              </a:ext>
            </a:extLst>
          </p:cNvPr>
          <p:cNvSpPr/>
          <p:nvPr/>
        </p:nvSpPr>
        <p:spPr>
          <a:xfrm>
            <a:off x="871827" y="1069299"/>
            <a:ext cx="350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一、新型合金及应用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EC50985-BB45-4582-8723-27F86A06A98D}"/>
              </a:ext>
            </a:extLst>
          </p:cNvPr>
          <p:cNvSpPr/>
          <p:nvPr/>
        </p:nvSpPr>
        <p:spPr>
          <a:xfrm>
            <a:off x="1477721" y="2119312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记忆金属：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8B30711-0E75-40E5-971C-71AE83CFEC5C}"/>
              </a:ext>
            </a:extLst>
          </p:cNvPr>
          <p:cNvSpPr/>
          <p:nvPr/>
        </p:nvSpPr>
        <p:spPr>
          <a:xfrm>
            <a:off x="1477720" y="2859057"/>
            <a:ext cx="9698279" cy="2790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cs typeface="+mn-ea"/>
                <a:sym typeface="+mn-lt"/>
              </a:rPr>
              <a:t>            </a:t>
            </a:r>
            <a:r>
              <a:rPr lang="zh-CN" altLang="en-US" sz="2400" b="1" dirty="0">
                <a:cs typeface="+mn-ea"/>
                <a:sym typeface="+mn-lt"/>
              </a:rPr>
              <a:t>随着社会的发展，我们对金属的认识也在增加。也许在不远将来，我们都会拥有一辆由“记忆金属”制作的汽车，我们再也不怕把汽车碰撞的凹凸不平而心痛惋惜了。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cs typeface="+mn-ea"/>
                <a:sym typeface="+mn-lt"/>
              </a:rPr>
              <a:t>    这种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“记忆金属”</a:t>
            </a:r>
            <a:r>
              <a:rPr lang="zh-CN" altLang="en-US" sz="2400" b="1" dirty="0">
                <a:cs typeface="+mn-ea"/>
                <a:sym typeface="+mn-lt"/>
              </a:rPr>
              <a:t>即是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镍钛合金</a:t>
            </a:r>
            <a:r>
              <a:rPr lang="zh-CN" altLang="en-US" sz="2400" b="1" dirty="0">
                <a:cs typeface="+mn-ea"/>
                <a:sym typeface="+mn-lt"/>
              </a:rPr>
              <a:t>。如把这样一块金属任意揉皱，或使它弯曲。加热后，它又恢复了原状。</a:t>
            </a:r>
            <a:endParaRPr lang="zh-CN" altLang="en-US" sz="2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2844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A4061AA-2C41-4E8F-90F6-67E81297A58B}"/>
              </a:ext>
            </a:extLst>
          </p:cNvPr>
          <p:cNvSpPr/>
          <p:nvPr/>
        </p:nvSpPr>
        <p:spPr>
          <a:xfrm>
            <a:off x="871827" y="866099"/>
            <a:ext cx="3871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二、正确选用金属材料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644A0C13-6F58-4928-A033-AC9C7DFB6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171" y="2852191"/>
            <a:ext cx="761376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9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某家庭准备装修窗户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计划使用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),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可供选用的材料有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木材、钢铁、铝合金、塑钢。请调查分析选用哪种材料比较好？说明理由。</a:t>
            </a:r>
            <a:endParaRPr lang="zh-CN" altLang="en-US" sz="2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9FF1C4E-D26E-45CB-A953-4DA3C9047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171" y="2182451"/>
            <a:ext cx="20794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思考与交流：</a:t>
            </a:r>
          </a:p>
        </p:txBody>
      </p:sp>
    </p:spTree>
    <p:extLst>
      <p:ext uri="{BB962C8B-B14F-4D97-AF65-F5344CB8AC3E}">
        <p14:creationId xmlns:p14="http://schemas.microsoft.com/office/powerpoint/2010/main" val="2670160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4F1FE242-34E6-4F59-B5D3-02CD5A9DD0AD}"/>
              </a:ext>
            </a:extLst>
          </p:cNvPr>
          <p:cNvSpPr/>
          <p:nvPr/>
        </p:nvSpPr>
        <p:spPr>
          <a:xfrm>
            <a:off x="2051263" y="1874520"/>
            <a:ext cx="8647217" cy="35356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575246C-DA96-45B9-ABBD-0DF914102524}"/>
              </a:ext>
            </a:extLst>
          </p:cNvPr>
          <p:cNvSpPr/>
          <p:nvPr/>
        </p:nvSpPr>
        <p:spPr>
          <a:xfrm>
            <a:off x="3559334" y="3122490"/>
            <a:ext cx="4815410" cy="83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537987" algn="di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cs typeface="+mn-ea"/>
                <a:sym typeface="+mn-lt"/>
              </a:rPr>
              <a:t>实训与提升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F69613C-8542-47C0-8F54-CFE7308AA2F5}"/>
              </a:ext>
            </a:extLst>
          </p:cNvPr>
          <p:cNvSpPr txBox="1"/>
          <p:nvPr/>
        </p:nvSpPr>
        <p:spPr>
          <a:xfrm>
            <a:off x="5128392" y="2583435"/>
            <a:ext cx="2197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b="1" dirty="0">
                <a:cs typeface="+mn-ea"/>
                <a:sym typeface="+mn-lt"/>
              </a:rPr>
              <a:t>PART 04</a:t>
            </a:r>
            <a:endParaRPr lang="zh-CN" altLang="en-US" sz="3200" b="1" dirty="0">
              <a:cs typeface="+mn-ea"/>
              <a:sym typeface="+mn-lt"/>
            </a:endParaRP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FF872E23-2E3F-46FE-9CC2-84D1973035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7" t="53803" r="37469"/>
          <a:stretch/>
        </p:blipFill>
        <p:spPr>
          <a:xfrm>
            <a:off x="5657109" y="4031367"/>
            <a:ext cx="969222" cy="89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3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91EA2AB-700C-4CBF-8A15-8BAEF52DED28}"/>
              </a:ext>
            </a:extLst>
          </p:cNvPr>
          <p:cNvSpPr/>
          <p:nvPr/>
        </p:nvSpPr>
        <p:spPr>
          <a:xfrm>
            <a:off x="871827" y="866099"/>
            <a:ext cx="3268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一、知识拓展</a:t>
            </a:r>
            <a:r>
              <a:rPr lang="en-US" altLang="zh-CN" sz="2800" b="1" dirty="0">
                <a:cs typeface="+mn-ea"/>
                <a:sym typeface="+mn-lt"/>
              </a:rPr>
              <a:t>-</a:t>
            </a:r>
            <a:r>
              <a:rPr lang="zh-CN" altLang="en-US" sz="2800" b="1" dirty="0">
                <a:cs typeface="+mn-ea"/>
                <a:sym typeface="+mn-lt"/>
              </a:rPr>
              <a:t>稀土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F5E78C-4541-4262-B02B-FFDB864A1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246" y="1639440"/>
            <a:ext cx="81705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kumimoji="1" lang="zh-CN" altLang="en-US" sz="2800" dirty="0">
                <a:cs typeface="+mn-ea"/>
                <a:sym typeface="+mn-lt"/>
              </a:rPr>
              <a:t>        稀土作为基体元素能制造出具有特殊“光电磁”性能的多种功能材料，如稀土永磁材料，稀土镍氢电池材料，稀土荧光材料，稀土催化剂。稀土激光材料，稀土精密陶瓷材料。生物工程材料等，它们都是发展电子信息产业，开发新能源，治理环保和国防尖端技术等方面必不可缺少的材料。 </a:t>
            </a:r>
          </a:p>
        </p:txBody>
      </p:sp>
    </p:spTree>
    <p:extLst>
      <p:ext uri="{BB962C8B-B14F-4D97-AF65-F5344CB8AC3E}">
        <p14:creationId xmlns:p14="http://schemas.microsoft.com/office/powerpoint/2010/main" val="127375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9AC33A6-44E9-4C40-B34C-73A4C090E6B8}"/>
              </a:ext>
            </a:extLst>
          </p:cNvPr>
          <p:cNvSpPr txBox="1"/>
          <p:nvPr/>
        </p:nvSpPr>
        <p:spPr>
          <a:xfrm>
            <a:off x="5415312" y="423055"/>
            <a:ext cx="1361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>
                <a:cs typeface="+mn-ea"/>
                <a:sym typeface="+mn-lt"/>
              </a:rPr>
              <a:t>目录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18AB3AA-B0BA-48AA-AEF3-A51536E675DC}"/>
              </a:ext>
            </a:extLst>
          </p:cNvPr>
          <p:cNvSpPr txBox="1"/>
          <p:nvPr/>
        </p:nvSpPr>
        <p:spPr>
          <a:xfrm>
            <a:off x="5172245" y="1012097"/>
            <a:ext cx="2038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b="1" dirty="0">
                <a:cs typeface="+mn-ea"/>
                <a:sym typeface="+mn-lt"/>
              </a:rPr>
              <a:t>CONTENTS</a:t>
            </a:r>
            <a:endParaRPr lang="zh-CN" altLang="en-US" sz="2000" b="1" dirty="0">
              <a:cs typeface="+mn-ea"/>
              <a:sym typeface="+mn-lt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CCEA7586-F0B8-4229-A5BF-DFFF2FA438B4}"/>
              </a:ext>
            </a:extLst>
          </p:cNvPr>
          <p:cNvCxnSpPr>
            <a:cxnSpLocks/>
          </p:cNvCxnSpPr>
          <p:nvPr/>
        </p:nvCxnSpPr>
        <p:spPr>
          <a:xfrm>
            <a:off x="2845569" y="3108952"/>
            <a:ext cx="17282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E67D06C2-7D21-4EA9-B967-A19E2EC7E188}"/>
              </a:ext>
            </a:extLst>
          </p:cNvPr>
          <p:cNvSpPr/>
          <p:nvPr/>
        </p:nvSpPr>
        <p:spPr>
          <a:xfrm>
            <a:off x="2200089" y="2621280"/>
            <a:ext cx="518160" cy="487672"/>
          </a:xfrm>
          <a:prstGeom prst="rect">
            <a:avLst/>
          </a:prstGeom>
          <a:solidFill>
            <a:schemeClr val="accent2"/>
          </a:solidFill>
          <a:ln>
            <a:solidFill>
              <a:srgbClr val="F7A2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DF1BB62-4596-4BDD-B3FC-E7EAC1FAF1DB}"/>
              </a:ext>
            </a:extLst>
          </p:cNvPr>
          <p:cNvSpPr txBox="1"/>
          <p:nvPr/>
        </p:nvSpPr>
        <p:spPr>
          <a:xfrm>
            <a:off x="2144272" y="2592855"/>
            <a:ext cx="70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393F3ED-5E75-41DE-BCA3-22E50673672C}"/>
              </a:ext>
            </a:extLst>
          </p:cNvPr>
          <p:cNvSpPr txBox="1"/>
          <p:nvPr/>
        </p:nvSpPr>
        <p:spPr>
          <a:xfrm>
            <a:off x="2718249" y="2650848"/>
            <a:ext cx="337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学习的目标</a:t>
            </a: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683C5C2-1E1F-44E9-9BE3-5CBCA272AAB9}"/>
              </a:ext>
            </a:extLst>
          </p:cNvPr>
          <p:cNvCxnSpPr>
            <a:cxnSpLocks/>
          </p:cNvCxnSpPr>
          <p:nvPr/>
        </p:nvCxnSpPr>
        <p:spPr>
          <a:xfrm>
            <a:off x="8057586" y="3105391"/>
            <a:ext cx="24580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A201740A-15DC-4FF7-A804-9FDAB7D75685}"/>
              </a:ext>
            </a:extLst>
          </p:cNvPr>
          <p:cNvSpPr/>
          <p:nvPr/>
        </p:nvSpPr>
        <p:spPr>
          <a:xfrm>
            <a:off x="7412106" y="2617719"/>
            <a:ext cx="518160" cy="487672"/>
          </a:xfrm>
          <a:prstGeom prst="rect">
            <a:avLst/>
          </a:prstGeom>
          <a:solidFill>
            <a:schemeClr val="accent2"/>
          </a:solidFill>
          <a:ln>
            <a:solidFill>
              <a:srgbClr val="F7A2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7456787-74D5-4E99-98E1-701488EB6AF0}"/>
              </a:ext>
            </a:extLst>
          </p:cNvPr>
          <p:cNvSpPr txBox="1"/>
          <p:nvPr/>
        </p:nvSpPr>
        <p:spPr>
          <a:xfrm>
            <a:off x="7356289" y="2589294"/>
            <a:ext cx="70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3F32A3E-82C2-4175-A1D8-5D9A7622CD0D}"/>
              </a:ext>
            </a:extLst>
          </p:cNvPr>
          <p:cNvSpPr txBox="1"/>
          <p:nvPr/>
        </p:nvSpPr>
        <p:spPr>
          <a:xfrm>
            <a:off x="7930266" y="2647287"/>
            <a:ext cx="337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常见的合金及应用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C30670A4-678E-4346-AB22-5103D4A26A15}"/>
              </a:ext>
            </a:extLst>
          </p:cNvPr>
          <p:cNvCxnSpPr>
            <a:cxnSpLocks/>
          </p:cNvCxnSpPr>
          <p:nvPr/>
        </p:nvCxnSpPr>
        <p:spPr>
          <a:xfrm>
            <a:off x="2845569" y="4945823"/>
            <a:ext cx="17282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88F3C03E-128D-472C-A429-5B38D946842D}"/>
              </a:ext>
            </a:extLst>
          </p:cNvPr>
          <p:cNvSpPr/>
          <p:nvPr/>
        </p:nvSpPr>
        <p:spPr>
          <a:xfrm>
            <a:off x="2200089" y="4458151"/>
            <a:ext cx="518160" cy="487672"/>
          </a:xfrm>
          <a:prstGeom prst="rect">
            <a:avLst/>
          </a:prstGeom>
          <a:solidFill>
            <a:schemeClr val="accent2"/>
          </a:solidFill>
          <a:ln>
            <a:solidFill>
              <a:srgbClr val="F7A2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480D1DE-6132-4497-B638-D32F987B97D3}"/>
              </a:ext>
            </a:extLst>
          </p:cNvPr>
          <p:cNvSpPr txBox="1"/>
          <p:nvPr/>
        </p:nvSpPr>
        <p:spPr>
          <a:xfrm>
            <a:off x="2144272" y="4429726"/>
            <a:ext cx="70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1FADCCA-E44D-4E58-8298-950E769BEAB2}"/>
              </a:ext>
            </a:extLst>
          </p:cNvPr>
          <p:cNvSpPr txBox="1"/>
          <p:nvPr/>
        </p:nvSpPr>
        <p:spPr>
          <a:xfrm>
            <a:off x="2718249" y="4487719"/>
            <a:ext cx="337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新型合金及应用</a:t>
            </a: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DA7DE309-F73D-4B7B-A8B9-E3524BB05DDC}"/>
              </a:ext>
            </a:extLst>
          </p:cNvPr>
          <p:cNvCxnSpPr>
            <a:cxnSpLocks/>
          </p:cNvCxnSpPr>
          <p:nvPr/>
        </p:nvCxnSpPr>
        <p:spPr>
          <a:xfrm>
            <a:off x="8067103" y="5034194"/>
            <a:ext cx="17282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0403A313-4E25-4EB3-943B-1F4C5BBF5BE7}"/>
              </a:ext>
            </a:extLst>
          </p:cNvPr>
          <p:cNvSpPr/>
          <p:nvPr/>
        </p:nvSpPr>
        <p:spPr>
          <a:xfrm>
            <a:off x="7421623" y="4546522"/>
            <a:ext cx="518160" cy="487672"/>
          </a:xfrm>
          <a:prstGeom prst="rect">
            <a:avLst/>
          </a:prstGeom>
          <a:solidFill>
            <a:schemeClr val="accent2"/>
          </a:solidFill>
          <a:ln>
            <a:solidFill>
              <a:srgbClr val="F7A2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76C22DC-8B18-44EA-B4D0-021303E3599F}"/>
              </a:ext>
            </a:extLst>
          </p:cNvPr>
          <p:cNvSpPr txBox="1"/>
          <p:nvPr/>
        </p:nvSpPr>
        <p:spPr>
          <a:xfrm>
            <a:off x="7365806" y="4518097"/>
            <a:ext cx="70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1FED916-0386-4C0B-9907-F0BB5AC79F9B}"/>
              </a:ext>
            </a:extLst>
          </p:cNvPr>
          <p:cNvSpPr txBox="1"/>
          <p:nvPr/>
        </p:nvSpPr>
        <p:spPr>
          <a:xfrm>
            <a:off x="7939783" y="4576090"/>
            <a:ext cx="337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实训与提升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7ECA90F-E42C-4FB8-AB67-EE33ADBE8F98}"/>
              </a:ext>
            </a:extLst>
          </p:cNvPr>
          <p:cNvCxnSpPr>
            <a:cxnSpLocks/>
          </p:cNvCxnSpPr>
          <p:nvPr/>
        </p:nvCxnSpPr>
        <p:spPr>
          <a:xfrm>
            <a:off x="4734046" y="1412207"/>
            <a:ext cx="2687577" cy="0"/>
          </a:xfrm>
          <a:prstGeom prst="line">
            <a:avLst/>
          </a:prstGeom>
          <a:ln w="28575">
            <a:solidFill>
              <a:srgbClr val="DA5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29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9" grpId="0"/>
      <p:bldP spid="11" grpId="0" animBg="1"/>
      <p:bldP spid="12" grpId="0"/>
      <p:bldP spid="13" grpId="0"/>
      <p:bldP spid="15" grpId="0" animBg="1"/>
      <p:bldP spid="16" grpId="0"/>
      <p:bldP spid="17" grpId="0"/>
      <p:bldP spid="19" grpId="0" animBg="1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49E7A0-85A8-4A46-A6E5-6C2920DD1454}"/>
              </a:ext>
            </a:extLst>
          </p:cNvPr>
          <p:cNvSpPr/>
          <p:nvPr/>
        </p:nvSpPr>
        <p:spPr>
          <a:xfrm>
            <a:off x="871827" y="866099"/>
            <a:ext cx="4743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一、知识拓展</a:t>
            </a:r>
            <a:r>
              <a:rPr lang="en-US" altLang="zh-CN" sz="2800" b="1" dirty="0">
                <a:cs typeface="+mn-ea"/>
                <a:sym typeface="+mn-lt"/>
              </a:rPr>
              <a:t>-</a:t>
            </a:r>
            <a:r>
              <a:rPr lang="zh-CN" altLang="en-US" sz="2800" b="1" dirty="0">
                <a:cs typeface="+mn-ea"/>
                <a:sym typeface="+mn-lt"/>
              </a:rPr>
              <a:t>常见金属之最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EE293EA-4EF5-492C-A39D-4A0905BB9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042" y="1780522"/>
            <a:ext cx="5757898" cy="410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ct val="120000"/>
              </a:lnSpc>
            </a:pPr>
            <a:r>
              <a:rPr lang="zh-CN" altLang="en-US" sz="2800" b="1" dirty="0">
                <a:cs typeface="+mn-ea"/>
                <a:sym typeface="+mn-lt"/>
              </a:rPr>
              <a:t>①密度最大的是：</a:t>
            </a:r>
          </a:p>
          <a:p>
            <a:pPr algn="just">
              <a:lnSpc>
                <a:spcPct val="120000"/>
              </a:lnSpc>
            </a:pPr>
            <a:r>
              <a:rPr lang="zh-CN" altLang="en-US" sz="2800" b="1" dirty="0">
                <a:cs typeface="+mn-ea"/>
                <a:sym typeface="+mn-lt"/>
              </a:rPr>
              <a:t>②硬度最大的是：</a:t>
            </a:r>
          </a:p>
          <a:p>
            <a:pPr algn="just">
              <a:lnSpc>
                <a:spcPct val="120000"/>
              </a:lnSpc>
            </a:pPr>
            <a:r>
              <a:rPr lang="zh-CN" altLang="en-US" sz="2800" b="1" dirty="0">
                <a:cs typeface="+mn-ea"/>
                <a:sym typeface="+mn-lt"/>
              </a:rPr>
              <a:t>③熔点最低的是：</a:t>
            </a:r>
          </a:p>
          <a:p>
            <a:pPr algn="just">
              <a:lnSpc>
                <a:spcPct val="120000"/>
              </a:lnSpc>
            </a:pPr>
            <a:r>
              <a:rPr lang="zh-CN" altLang="en-US" sz="2800" b="1" dirty="0">
                <a:cs typeface="+mn-ea"/>
                <a:sym typeface="+mn-lt"/>
              </a:rPr>
              <a:t>④熔点最高的是：</a:t>
            </a:r>
          </a:p>
          <a:p>
            <a:pPr algn="just">
              <a:lnSpc>
                <a:spcPct val="120000"/>
              </a:lnSpc>
            </a:pPr>
            <a:r>
              <a:rPr lang="zh-CN" altLang="en-US" sz="2800" b="1" dirty="0">
                <a:cs typeface="+mn-ea"/>
                <a:sym typeface="+mn-lt"/>
              </a:rPr>
              <a:t>⑤延性最好的是：</a:t>
            </a:r>
          </a:p>
          <a:p>
            <a:pPr algn="just">
              <a:lnSpc>
                <a:spcPct val="120000"/>
              </a:lnSpc>
            </a:pPr>
            <a:r>
              <a:rPr lang="zh-CN" altLang="en-US" sz="2800" b="1" dirty="0">
                <a:cs typeface="+mn-ea"/>
                <a:sym typeface="+mn-lt"/>
              </a:rPr>
              <a:t>⑥展性最好的是：</a:t>
            </a:r>
          </a:p>
          <a:p>
            <a:pPr algn="just">
              <a:lnSpc>
                <a:spcPct val="120000"/>
              </a:lnSpc>
            </a:pPr>
            <a:r>
              <a:rPr lang="zh-CN" altLang="en-US" sz="2800" b="1" dirty="0">
                <a:cs typeface="+mn-ea"/>
                <a:sym typeface="+mn-lt"/>
              </a:rPr>
              <a:t>⑦导电性最好的是：</a:t>
            </a:r>
          </a:p>
          <a:p>
            <a:pPr algn="just">
              <a:lnSpc>
                <a:spcPct val="120000"/>
              </a:lnSpc>
            </a:pPr>
            <a:r>
              <a:rPr lang="zh-CN" altLang="en-US" sz="2800" b="1" dirty="0">
                <a:cs typeface="+mn-ea"/>
                <a:sym typeface="+mn-lt"/>
              </a:rPr>
              <a:t>⑧地壳中含量最多的金属元素是：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8B6CBBE-D601-4E86-83F5-614D18B9F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678" y="1731827"/>
            <a:ext cx="1083169" cy="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dirty="0" err="1">
                <a:cs typeface="+mn-ea"/>
                <a:sym typeface="+mn-lt"/>
              </a:rPr>
              <a:t>Os</a:t>
            </a:r>
            <a:endParaRPr kumimoji="1" lang="en-US" altLang="zh-CN" sz="2800" dirty="0">
              <a:cs typeface="+mn-ea"/>
              <a:sym typeface="+mn-lt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20FA69D-0EF8-4578-A4A8-F5FBC91B7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677" y="2297347"/>
            <a:ext cx="1083169" cy="5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dirty="0">
                <a:cs typeface="+mn-ea"/>
                <a:sym typeface="+mn-lt"/>
              </a:rPr>
              <a:t>Cr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BBC003F-8B11-485A-B2EF-1F14B8290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443" y="2782134"/>
            <a:ext cx="1083169" cy="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dirty="0">
                <a:cs typeface="+mn-ea"/>
                <a:sym typeface="+mn-lt"/>
              </a:rPr>
              <a:t>Hg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D0222C9B-A63D-4762-973D-5EECF3C2D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8137" y="3307488"/>
            <a:ext cx="1083169" cy="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dirty="0">
                <a:cs typeface="+mn-ea"/>
                <a:sym typeface="+mn-lt"/>
              </a:rPr>
              <a:t>W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BB8A962D-2930-4D79-8647-D18E15C50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8137" y="3782403"/>
            <a:ext cx="1083169" cy="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dirty="0">
                <a:cs typeface="+mn-ea"/>
                <a:sym typeface="+mn-lt"/>
              </a:rPr>
              <a:t>Pt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27D7B8CB-1406-4703-9FBE-61FD2488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991" y="4252255"/>
            <a:ext cx="1083169" cy="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dirty="0">
                <a:cs typeface="+mn-ea"/>
                <a:sym typeface="+mn-lt"/>
              </a:rPr>
              <a:t>Au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1BC0D506-6030-4036-BE0B-006A07A64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794" y="4722107"/>
            <a:ext cx="1083169" cy="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dirty="0">
                <a:cs typeface="+mn-ea"/>
                <a:sym typeface="+mn-lt"/>
              </a:rPr>
              <a:t>Ag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0F7562CF-9DEB-4A55-AAA9-8CE184A9C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1355" y="5242962"/>
            <a:ext cx="1083169" cy="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dirty="0">
                <a:cs typeface="+mn-ea"/>
                <a:sym typeface="+mn-lt"/>
              </a:rPr>
              <a:t>Al</a:t>
            </a:r>
          </a:p>
        </p:txBody>
      </p:sp>
    </p:spTree>
    <p:extLst>
      <p:ext uri="{BB962C8B-B14F-4D97-AF65-F5344CB8AC3E}">
        <p14:creationId xmlns:p14="http://schemas.microsoft.com/office/powerpoint/2010/main" val="233410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17791A7-0EAC-43AE-B019-5C8DB3B36F87}"/>
              </a:ext>
            </a:extLst>
          </p:cNvPr>
          <p:cNvSpPr/>
          <p:nvPr/>
        </p:nvSpPr>
        <p:spPr>
          <a:xfrm>
            <a:off x="871827" y="866099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二、课堂实训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A66BF4D-464F-410A-8A5B-5B2EA8027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6745" y="152545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486DAB3-200C-4FC4-BCFC-ED04ACA408DC}"/>
              </a:ext>
            </a:extLst>
          </p:cNvPr>
          <p:cNvSpPr/>
          <p:nvPr/>
        </p:nvSpPr>
        <p:spPr>
          <a:xfrm>
            <a:off x="2121467" y="1353656"/>
            <a:ext cx="76503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．只含有下列成分的物质一定不是合金的是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   (  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　　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  <a:endParaRPr lang="zh-CN" altLang="zh-CN" sz="2400" kern="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A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Fe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、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C       	B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Cu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、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Zn  </a:t>
            </a:r>
            <a:endParaRPr lang="zh-CN" altLang="zh-CN" sz="2400" kern="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2400" b="1" kern="100" dirty="0" err="1">
                <a:solidFill>
                  <a:schemeClr val="tx1"/>
                </a:solidFill>
                <a:cs typeface="+mn-ea"/>
                <a:sym typeface="+mn-lt"/>
              </a:rPr>
              <a:t>C.Al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、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Cu                   D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C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、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Si</a:t>
            </a:r>
            <a:endParaRPr lang="zh-CN" altLang="zh-CN" sz="2400" kern="10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E40F2FB8-3A5F-4077-AED4-5797CE3DA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2507" y="2859379"/>
            <a:ext cx="484576" cy="55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992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B53E8729-B10D-44C6-85C8-2B2820335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5988" y="4587282"/>
            <a:ext cx="461986" cy="55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992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F6405C9-0B46-4E74-B840-0512DEB20C10}"/>
              </a:ext>
            </a:extLst>
          </p:cNvPr>
          <p:cNvSpPr/>
          <p:nvPr/>
        </p:nvSpPr>
        <p:spPr>
          <a:xfrm>
            <a:off x="2121467" y="2859379"/>
            <a:ext cx="77838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．现在，我国用量最多、用途最广的合金是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　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　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  <a:endParaRPr lang="zh-CN" altLang="zh-CN" sz="2400" kern="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A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．钢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			B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．青铜</a:t>
            </a:r>
            <a:endParaRPr lang="en-US" altLang="zh-CN" sz="2400" kern="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C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．铝合金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	                        D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．塑料制品</a:t>
            </a:r>
            <a:endParaRPr lang="zh-CN" altLang="zh-CN" sz="2400" kern="10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80F4098-3BC0-4941-B7D3-41C09F2CF945}"/>
              </a:ext>
            </a:extLst>
          </p:cNvPr>
          <p:cNvSpPr/>
          <p:nvPr/>
        </p:nvSpPr>
        <p:spPr>
          <a:xfrm>
            <a:off x="2121467" y="4547243"/>
            <a:ext cx="70229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．下列物质不属于合金的是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　　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)</a:t>
            </a:r>
            <a:endParaRPr lang="en-US" altLang="zh-CN" sz="2400" kern="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A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．硬铝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	                         B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．黄铜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	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C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．钢铁</a:t>
            </a:r>
            <a:r>
              <a:rPr lang="en-US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  	                        D</a:t>
            </a:r>
            <a:r>
              <a:rPr lang="zh-CN" altLang="zh-CN" sz="2400" b="1" kern="100" dirty="0">
                <a:solidFill>
                  <a:schemeClr val="tx1"/>
                </a:solidFill>
                <a:cs typeface="+mn-ea"/>
                <a:sym typeface="+mn-lt"/>
              </a:rPr>
              <a:t>．水银</a:t>
            </a:r>
            <a:endParaRPr lang="zh-CN" altLang="zh-CN" sz="2400" kern="10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315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  <p:bldP spid="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1926EEF-FAB6-48BB-BFD6-68DD1105D705}"/>
              </a:ext>
            </a:extLst>
          </p:cNvPr>
          <p:cNvGrpSpPr/>
          <p:nvPr/>
        </p:nvGrpSpPr>
        <p:grpSpPr>
          <a:xfrm>
            <a:off x="6907493" y="-795320"/>
            <a:ext cx="2134562" cy="2134562"/>
            <a:chOff x="4019550" y="500204"/>
            <a:chExt cx="1562100" cy="15621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EC90E65-7364-4A96-B441-FE2F137CB8E5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20489B9-75A2-4348-8C48-86FADDDAFE48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CD0AC7D-4836-4E99-B7A8-74F43DD4951F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128A93-83C5-45D1-B549-EB47B8901BE5}"/>
              </a:ext>
            </a:extLst>
          </p:cNvPr>
          <p:cNvGrpSpPr/>
          <p:nvPr/>
        </p:nvGrpSpPr>
        <p:grpSpPr>
          <a:xfrm>
            <a:off x="698853" y="6239686"/>
            <a:ext cx="929734" cy="929734"/>
            <a:chOff x="4019550" y="500204"/>
            <a:chExt cx="1562100" cy="15621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1419939-3D65-4109-8417-3F257E304075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1A31A20-444D-4F72-9B7B-7BB2FFCA5975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AF67F4A-CBE3-49E6-9770-482759827651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758E587-6B92-4A10-9089-9366372868AF}"/>
              </a:ext>
            </a:extLst>
          </p:cNvPr>
          <p:cNvSpPr/>
          <p:nvPr/>
        </p:nvSpPr>
        <p:spPr>
          <a:xfrm>
            <a:off x="8536770" y="6507572"/>
            <a:ext cx="35846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© 2019</a:t>
            </a:r>
            <a:r>
              <a:rPr kumimoji="0" lang="en-US" sz="900" b="0" i="0" u="none" strike="noStrike" kern="1200" cap="none" spc="30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 samidare – Presentation template</a:t>
            </a:r>
            <a:endParaRPr kumimoji="0" lang="en-US" sz="9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29C95D5-036E-402A-8D39-57E1C37552B3}"/>
              </a:ext>
            </a:extLst>
          </p:cNvPr>
          <p:cNvSpPr txBox="1"/>
          <p:nvPr/>
        </p:nvSpPr>
        <p:spPr>
          <a:xfrm>
            <a:off x="633410" y="391635"/>
            <a:ext cx="3617686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3DB938E-BA7F-48B7-BC84-48B83445C5B2}"/>
              </a:ext>
            </a:extLst>
          </p:cNvPr>
          <p:cNvSpPr/>
          <p:nvPr/>
        </p:nvSpPr>
        <p:spPr>
          <a:xfrm>
            <a:off x="592695" y="2703488"/>
            <a:ext cx="3749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第四章  非金属及其化合物</a:t>
            </a:r>
          </a:p>
        </p:txBody>
      </p:sp>
      <p:sp>
        <p:nvSpPr>
          <p:cNvPr id="38" name="矩形 5">
            <a:extLst>
              <a:ext uri="{FF2B5EF4-FFF2-40B4-BE49-F238E27FC236}">
                <a16:creationId xmlns:a16="http://schemas.microsoft.com/office/drawing/2014/main" id="{B4202F72-6FDB-41ED-BAE0-8A98086E6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5" y="5214004"/>
            <a:ext cx="2008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授课讲师：</a:t>
            </a:r>
            <a:r>
              <a:rPr kumimoji="0" lang="en-US" altLang="zh-CN" sz="2000" b="0" i="0" u="none" strike="noStrike" kern="1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xippt</a:t>
            </a:r>
            <a:endParaRPr kumimoji="0" lang="zh-CN" altLang="en-US" sz="2000" b="0" i="0" u="none" strike="noStrike" kern="1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9C7B88D0-248E-4EC3-BCF3-F66A2E51784F}"/>
              </a:ext>
            </a:extLst>
          </p:cNvPr>
          <p:cNvCxnSpPr>
            <a:cxnSpLocks/>
          </p:cNvCxnSpPr>
          <p:nvPr/>
        </p:nvCxnSpPr>
        <p:spPr>
          <a:xfrm>
            <a:off x="720924" y="5026880"/>
            <a:ext cx="5421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5">
            <a:extLst>
              <a:ext uri="{FF2B5EF4-FFF2-40B4-BE49-F238E27FC236}">
                <a16:creationId xmlns:a16="http://schemas.microsoft.com/office/drawing/2014/main" id="{66336B25-6C5C-4418-AF4F-355235C0F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94" y="3281952"/>
            <a:ext cx="62084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dist">
              <a:defRPr/>
            </a:pPr>
            <a:r>
              <a:rPr lang="zh-CN" altLang="en-US" sz="3600" b="1" kern="10">
                <a:solidFill>
                  <a:srgbClr val="DA5353"/>
                </a:solidFill>
                <a:latin typeface="+mn-lt"/>
                <a:ea typeface="+mn-ea"/>
                <a:cs typeface="+mn-ea"/>
                <a:sym typeface="+mn-lt"/>
              </a:rPr>
              <a:t>感谢各位的聆听</a:t>
            </a:r>
            <a:endParaRPr lang="zh-CN" altLang="en-US" sz="3600" b="1" kern="10" dirty="0">
              <a:solidFill>
                <a:srgbClr val="DA535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EC3C4593-1A3A-4ECD-B393-57E1FC3E84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5" r="16475"/>
          <a:stretch>
            <a:fillRect/>
          </a:stretch>
        </p:blipFill>
        <p:spPr>
          <a:xfrm>
            <a:off x="6752242" y="2452913"/>
            <a:ext cx="6660980" cy="6622481"/>
          </a:xfrm>
        </p:spPr>
      </p:pic>
    </p:spTree>
    <p:extLst>
      <p:ext uri="{BB962C8B-B14F-4D97-AF65-F5344CB8AC3E}">
        <p14:creationId xmlns:p14="http://schemas.microsoft.com/office/powerpoint/2010/main" val="217631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 animBg="1"/>
      <p:bldP spid="31" grpId="0"/>
      <p:bldP spid="38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4F1FE242-34E6-4F59-B5D3-02CD5A9DD0AD}"/>
              </a:ext>
            </a:extLst>
          </p:cNvPr>
          <p:cNvSpPr/>
          <p:nvPr/>
        </p:nvSpPr>
        <p:spPr>
          <a:xfrm>
            <a:off x="2051263" y="1874520"/>
            <a:ext cx="8647217" cy="35356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575246C-DA96-45B9-ABBD-0DF914102524}"/>
              </a:ext>
            </a:extLst>
          </p:cNvPr>
          <p:cNvSpPr/>
          <p:nvPr/>
        </p:nvSpPr>
        <p:spPr>
          <a:xfrm>
            <a:off x="3825819" y="3122490"/>
            <a:ext cx="4282439" cy="846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537987" algn="di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cs typeface="+mn-ea"/>
                <a:sym typeface="+mn-lt"/>
              </a:rPr>
              <a:t>学习的目标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F69613C-8542-47C0-8F54-CFE7308AA2F5}"/>
              </a:ext>
            </a:extLst>
          </p:cNvPr>
          <p:cNvSpPr txBox="1"/>
          <p:nvPr/>
        </p:nvSpPr>
        <p:spPr>
          <a:xfrm>
            <a:off x="5128392" y="2583435"/>
            <a:ext cx="2197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b="1" dirty="0">
                <a:cs typeface="+mn-ea"/>
                <a:sym typeface="+mn-lt"/>
              </a:rPr>
              <a:t>PART 01</a:t>
            </a:r>
            <a:endParaRPr lang="zh-CN" altLang="en-US" sz="3200" b="1" dirty="0">
              <a:cs typeface="+mn-ea"/>
              <a:sym typeface="+mn-lt"/>
            </a:endParaRP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FF872E23-2E3F-46FE-9CC2-84D1973035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7" t="53803" r="37469"/>
          <a:stretch/>
        </p:blipFill>
        <p:spPr>
          <a:xfrm>
            <a:off x="5657109" y="4031367"/>
            <a:ext cx="969222" cy="89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B70F7C09-0D3F-4E65-81EB-001EA6F91A22}"/>
              </a:ext>
            </a:extLst>
          </p:cNvPr>
          <p:cNvSpPr txBox="1"/>
          <p:nvPr/>
        </p:nvSpPr>
        <p:spPr>
          <a:xfrm>
            <a:off x="596413" y="282316"/>
            <a:ext cx="411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F0502020204030204"/>
                <a:ea typeface="思源黑体 CN Regular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F0502020204030204"/>
                <a:ea typeface="思源黑体 CN Regular"/>
                <a:cs typeface="+mn-ea"/>
                <a:sym typeface="+mn-lt"/>
              </a:rPr>
              <a:t>精品系列课程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F0502020204030204"/>
              <a:ea typeface="思源黑体 CN Regular"/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A8014FF-6164-46D3-99B2-E8595EF96D09}"/>
              </a:ext>
            </a:extLst>
          </p:cNvPr>
          <p:cNvSpPr/>
          <p:nvPr/>
        </p:nvSpPr>
        <p:spPr>
          <a:xfrm>
            <a:off x="1099456" y="1722022"/>
            <a:ext cx="2082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F0502020204030204"/>
                <a:ea typeface="思源黑体 CN Regular"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3128B8D-A7E7-4954-9A4E-3828EB5D8019}"/>
              </a:ext>
            </a:extLst>
          </p:cNvPr>
          <p:cNvSpPr/>
          <p:nvPr/>
        </p:nvSpPr>
        <p:spPr>
          <a:xfrm>
            <a:off x="1099456" y="2733385"/>
            <a:ext cx="9873344" cy="246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．能列举铁合金材料在生产和生活中的重要应用。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lvl="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．了解铁合金、铝合金在工业生产和高科技领域的应用，知道合金的一般特性。</a:t>
            </a:r>
          </a:p>
          <a:p>
            <a:pPr lvl="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．运用合金材料在生活中的应用创设教学情景，引导学生自主学习；引导学生进行信息加工。</a:t>
            </a:r>
          </a:p>
        </p:txBody>
      </p:sp>
    </p:spTree>
    <p:extLst>
      <p:ext uri="{BB962C8B-B14F-4D97-AF65-F5344CB8AC3E}">
        <p14:creationId xmlns:p14="http://schemas.microsoft.com/office/powerpoint/2010/main" val="225246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4F1FE242-34E6-4F59-B5D3-02CD5A9DD0AD}"/>
              </a:ext>
            </a:extLst>
          </p:cNvPr>
          <p:cNvSpPr/>
          <p:nvPr/>
        </p:nvSpPr>
        <p:spPr>
          <a:xfrm>
            <a:off x="2051263" y="1874520"/>
            <a:ext cx="8647217" cy="35356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575246C-DA96-45B9-ABBD-0DF914102524}"/>
              </a:ext>
            </a:extLst>
          </p:cNvPr>
          <p:cNvSpPr/>
          <p:nvPr/>
        </p:nvSpPr>
        <p:spPr>
          <a:xfrm>
            <a:off x="3559334" y="3122490"/>
            <a:ext cx="4815410" cy="83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537987" algn="di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cs typeface="+mn-ea"/>
                <a:sym typeface="+mn-lt"/>
              </a:rPr>
              <a:t>常见的合金及应用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F69613C-8542-47C0-8F54-CFE7308AA2F5}"/>
              </a:ext>
            </a:extLst>
          </p:cNvPr>
          <p:cNvSpPr txBox="1"/>
          <p:nvPr/>
        </p:nvSpPr>
        <p:spPr>
          <a:xfrm>
            <a:off x="5128392" y="2583435"/>
            <a:ext cx="2197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b="1" dirty="0">
                <a:cs typeface="+mn-ea"/>
                <a:sym typeface="+mn-lt"/>
              </a:rPr>
              <a:t>PART 02</a:t>
            </a:r>
            <a:endParaRPr lang="zh-CN" altLang="en-US" sz="3200" b="1" dirty="0">
              <a:cs typeface="+mn-ea"/>
              <a:sym typeface="+mn-lt"/>
            </a:endParaRP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FF872E23-2E3F-46FE-9CC2-84D1973035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7" t="53803" r="37469"/>
          <a:stretch/>
        </p:blipFill>
        <p:spPr>
          <a:xfrm>
            <a:off x="5657109" y="4031367"/>
            <a:ext cx="969222" cy="89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B70F7C09-0D3F-4E65-81EB-001EA6F91A22}"/>
              </a:ext>
            </a:extLst>
          </p:cNvPr>
          <p:cNvSpPr txBox="1"/>
          <p:nvPr/>
        </p:nvSpPr>
        <p:spPr>
          <a:xfrm>
            <a:off x="596413" y="282316"/>
            <a:ext cx="411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F0502020204030204"/>
                <a:ea typeface="思源黑体 CN Regular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F0502020204030204"/>
                <a:ea typeface="思源黑体 CN Regular"/>
                <a:cs typeface="+mn-ea"/>
                <a:sym typeface="+mn-lt"/>
              </a:rPr>
              <a:t>精品系列课程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F0502020204030204"/>
              <a:ea typeface="思源黑体 CN Regular"/>
              <a:cs typeface="+mn-ea"/>
              <a:sym typeface="+mn-lt"/>
            </a:endParaRPr>
          </a:p>
        </p:txBody>
      </p:sp>
      <p:sp>
        <p:nvSpPr>
          <p:cNvPr id="7" name="文本占位符 1">
            <a:extLst>
              <a:ext uri="{FF2B5EF4-FFF2-40B4-BE49-F238E27FC236}">
                <a16:creationId xmlns:a16="http://schemas.microsoft.com/office/drawing/2014/main" id="{4C79C351-1FAA-4735-9428-ADB823E7B001}"/>
              </a:ext>
            </a:extLst>
          </p:cNvPr>
          <p:cNvSpPr txBox="1">
            <a:spLocks/>
          </p:cNvSpPr>
          <p:nvPr/>
        </p:nvSpPr>
        <p:spPr>
          <a:xfrm>
            <a:off x="871827" y="607488"/>
            <a:ext cx="7842482" cy="2672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537987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6F57BFD-D08E-4E7C-9F0A-5DF1F5E98F98}"/>
              </a:ext>
            </a:extLst>
          </p:cNvPr>
          <p:cNvSpPr/>
          <p:nvPr/>
        </p:nvSpPr>
        <p:spPr>
          <a:xfrm>
            <a:off x="871827" y="866099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一、金属的分类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EBAECA95-6CC9-4A5A-9496-7AE2C388AEF8}"/>
              </a:ext>
            </a:extLst>
          </p:cNvPr>
          <p:cNvGrpSpPr/>
          <p:nvPr/>
        </p:nvGrpSpPr>
        <p:grpSpPr>
          <a:xfrm>
            <a:off x="1314840" y="1999800"/>
            <a:ext cx="9335237" cy="3873706"/>
            <a:chOff x="582611" y="1533801"/>
            <a:chExt cx="6936936" cy="2878518"/>
          </a:xfrm>
        </p:grpSpPr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D3F265F1-3AE1-439F-AD0B-9106077E6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611" y="2412146"/>
              <a:ext cx="411195" cy="708989"/>
            </a:xfrm>
            <a:prstGeom prst="rect">
              <a:avLst/>
            </a:prstGeom>
            <a:noFill/>
            <a:ln w="9525" cmpd="sng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8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金</a:t>
              </a:r>
            </a:p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8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属</a:t>
              </a:r>
            </a:p>
          </p:txBody>
        </p:sp>
        <p:sp>
          <p:nvSpPr>
            <p:cNvPr id="11" name="AutoShape 4">
              <a:extLst>
                <a:ext uri="{FF2B5EF4-FFF2-40B4-BE49-F238E27FC236}">
                  <a16:creationId xmlns:a16="http://schemas.microsoft.com/office/drawing/2014/main" id="{E11A5175-6CF0-460E-93FE-656E4AFEA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9406" y="1700172"/>
              <a:ext cx="143934" cy="2320142"/>
            </a:xfrm>
            <a:prstGeom prst="leftBrace">
              <a:avLst>
                <a:gd name="adj1" fmla="val 105637"/>
                <a:gd name="adj2" fmla="val 50000"/>
              </a:avLst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600" b="1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2" name="Group 5">
              <a:extLst>
                <a:ext uri="{FF2B5EF4-FFF2-40B4-BE49-F238E27FC236}">
                  <a16:creationId xmlns:a16="http://schemas.microsoft.com/office/drawing/2014/main" id="{D2C68EAE-24C3-49BC-B4AE-63800CA330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533" y="1578710"/>
              <a:ext cx="1130677" cy="343242"/>
              <a:chOff x="0" y="0"/>
              <a:chExt cx="952" cy="289"/>
            </a:xfrm>
          </p:grpSpPr>
          <p:sp>
            <p:nvSpPr>
              <p:cNvPr id="40" name="Line 6">
                <a:extLst>
                  <a:ext uri="{FF2B5EF4-FFF2-40B4-BE49-F238E27FC236}">
                    <a16:creationId xmlns:a16="http://schemas.microsoft.com/office/drawing/2014/main" id="{CBED406D-F587-46C6-A8FB-03CC79DF0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231"/>
                <a:ext cx="8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41" name="Rectangle 7">
                <a:extLst>
                  <a:ext uri="{FF2B5EF4-FFF2-40B4-BE49-F238E27FC236}">
                    <a16:creationId xmlns:a16="http://schemas.microsoft.com/office/drawing/2014/main" id="{E715D6CF-D28E-4643-9564-09B3385CE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" y="0"/>
                <a:ext cx="906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按色泽分</a:t>
                </a:r>
              </a:p>
            </p:txBody>
          </p:sp>
        </p:grpSp>
        <p:grpSp>
          <p:nvGrpSpPr>
            <p:cNvPr id="13" name="Group 8">
              <a:extLst>
                <a:ext uri="{FF2B5EF4-FFF2-40B4-BE49-F238E27FC236}">
                  <a16:creationId xmlns:a16="http://schemas.microsoft.com/office/drawing/2014/main" id="{E9A238BF-6EFF-4BA5-A639-6EFF235A65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2312" y="2342087"/>
              <a:ext cx="1291150" cy="343235"/>
              <a:chOff x="0" y="0"/>
              <a:chExt cx="817" cy="294"/>
            </a:xfrm>
          </p:grpSpPr>
          <p:sp>
            <p:nvSpPr>
              <p:cNvPr id="38" name="Line 9">
                <a:extLst>
                  <a:ext uri="{FF2B5EF4-FFF2-40B4-BE49-F238E27FC236}">
                    <a16:creationId xmlns:a16="http://schemas.microsoft.com/office/drawing/2014/main" id="{DA920BCE-4DB6-46A8-9676-45276CF3EA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231"/>
                <a:ext cx="8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9" name="Rectangle 10">
                <a:extLst>
                  <a:ext uri="{FF2B5EF4-FFF2-40B4-BE49-F238E27FC236}">
                    <a16:creationId xmlns:a16="http://schemas.microsoft.com/office/drawing/2014/main" id="{30DF5047-BA57-4B49-9E8F-1ED6715A1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" y="0"/>
                <a:ext cx="754" cy="2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按密度分</a:t>
                </a:r>
              </a:p>
            </p:txBody>
          </p:sp>
        </p:grpSp>
        <p:grpSp>
          <p:nvGrpSpPr>
            <p:cNvPr id="14" name="Group 11">
              <a:extLst>
                <a:ext uri="{FF2B5EF4-FFF2-40B4-BE49-F238E27FC236}">
                  <a16:creationId xmlns:a16="http://schemas.microsoft.com/office/drawing/2014/main" id="{753B2545-7383-420E-9E5D-5322B39C23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03618" y="3074356"/>
              <a:ext cx="1193104" cy="343242"/>
              <a:chOff x="0" y="0"/>
              <a:chExt cx="817" cy="289"/>
            </a:xfrm>
          </p:grpSpPr>
          <p:sp>
            <p:nvSpPr>
              <p:cNvPr id="36" name="Line 12">
                <a:extLst>
                  <a:ext uri="{FF2B5EF4-FFF2-40B4-BE49-F238E27FC236}">
                    <a16:creationId xmlns:a16="http://schemas.microsoft.com/office/drawing/2014/main" id="{58E9A321-730D-4867-873A-047214DC9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227"/>
                <a:ext cx="8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id="{BA2ABB11-3EEA-4F99-A6E1-BC5EE765F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" y="0"/>
                <a:ext cx="771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按熔点分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7D36952-3AF2-41F2-9B1E-576ACC5D08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7529" y="3814803"/>
              <a:ext cx="1545179" cy="343241"/>
              <a:chOff x="0" y="0"/>
              <a:chExt cx="1301" cy="289"/>
            </a:xfrm>
          </p:grpSpPr>
          <p:sp>
            <p:nvSpPr>
              <p:cNvPr id="34" name="Line 15">
                <a:extLst>
                  <a:ext uri="{FF2B5EF4-FFF2-40B4-BE49-F238E27FC236}">
                    <a16:creationId xmlns:a16="http://schemas.microsoft.com/office/drawing/2014/main" id="{6223F037-E4F7-445B-8644-DB3756396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6" y="227"/>
                <a:ext cx="8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5" name="Rectangle 16">
                <a:extLst>
                  <a:ext uri="{FF2B5EF4-FFF2-40B4-BE49-F238E27FC236}">
                    <a16:creationId xmlns:a16="http://schemas.microsoft.com/office/drawing/2014/main" id="{4E5036B9-7598-40D6-A519-F100B05C9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301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按使用频率分</a:t>
                </a:r>
              </a:p>
            </p:txBody>
          </p:sp>
        </p:grpSp>
        <p:grpSp>
          <p:nvGrpSpPr>
            <p:cNvPr id="16" name="Group 17">
              <a:extLst>
                <a:ext uri="{FF2B5EF4-FFF2-40B4-BE49-F238E27FC236}">
                  <a16:creationId xmlns:a16="http://schemas.microsoft.com/office/drawing/2014/main" id="{3065C6CF-874D-4ADE-A62F-44CB3B3325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5567" y="1533801"/>
              <a:ext cx="3170057" cy="570089"/>
              <a:chOff x="0" y="0"/>
              <a:chExt cx="2539" cy="480"/>
            </a:xfrm>
          </p:grpSpPr>
          <p:sp>
            <p:nvSpPr>
              <p:cNvPr id="31" name="AutoShape 18">
                <a:extLst>
                  <a:ext uri="{FF2B5EF4-FFF2-40B4-BE49-F238E27FC236}">
                    <a16:creationId xmlns:a16="http://schemas.microsoft.com/office/drawing/2014/main" id="{BD6D0398-3D4C-44E0-B537-67CB1696F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44"/>
                <a:ext cx="90" cy="409"/>
              </a:xfrm>
              <a:prstGeom prst="leftBrace">
                <a:avLst>
                  <a:gd name="adj1" fmla="val 37870"/>
                  <a:gd name="adj2" fmla="val 50000"/>
                </a:avLst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600" b="1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Rectangle 19">
                <a:extLst>
                  <a:ext uri="{FF2B5EF4-FFF2-40B4-BE49-F238E27FC236}">
                    <a16:creationId xmlns:a16="http://schemas.microsoft.com/office/drawing/2014/main" id="{B063B3AD-B9F5-4D47-A3FB-0442061AA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" y="0"/>
                <a:ext cx="193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黑色金属</a:t>
                </a:r>
                <a:r>
                  <a:rPr lang="en-US" altLang="zh-CN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</a:t>
                </a:r>
                <a:r>
                  <a:rPr lang="zh-CN" alt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铁、锰、铬三种</a:t>
                </a:r>
              </a:p>
            </p:txBody>
          </p:sp>
          <p:sp>
            <p:nvSpPr>
              <p:cNvPr id="33" name="Rectangle 20">
                <a:extLst>
                  <a:ext uri="{FF2B5EF4-FFF2-40B4-BE49-F238E27FC236}">
                    <a16:creationId xmlns:a16="http://schemas.microsoft.com/office/drawing/2014/main" id="{FA605A50-9095-4FFF-9B10-677674979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" y="249"/>
                <a:ext cx="24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有色金属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除“铁、锰、铬”三种外</a:t>
                </a:r>
              </a:p>
            </p:txBody>
          </p:sp>
        </p:grpSp>
        <p:grpSp>
          <p:nvGrpSpPr>
            <p:cNvPr id="18" name="Group 21">
              <a:extLst>
                <a:ext uri="{FF2B5EF4-FFF2-40B4-BE49-F238E27FC236}">
                  <a16:creationId xmlns:a16="http://schemas.microsoft.com/office/drawing/2014/main" id="{AFA71EAE-1FE6-417F-BA56-8E7BE8CA0A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7619" y="2281664"/>
              <a:ext cx="4751928" cy="595030"/>
              <a:chOff x="0" y="0"/>
              <a:chExt cx="4001" cy="501"/>
            </a:xfrm>
          </p:grpSpPr>
          <p:sp>
            <p:nvSpPr>
              <p:cNvPr id="28" name="AutoShape 22">
                <a:extLst>
                  <a:ext uri="{FF2B5EF4-FFF2-40B4-BE49-F238E27FC236}">
                    <a16:creationId xmlns:a16="http://schemas.microsoft.com/office/drawing/2014/main" id="{D8619C47-E341-4CFE-9B69-B67763995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65"/>
                <a:ext cx="90" cy="409"/>
              </a:xfrm>
              <a:prstGeom prst="leftBrace">
                <a:avLst>
                  <a:gd name="adj1" fmla="val 37870"/>
                  <a:gd name="adj2" fmla="val 50000"/>
                </a:avLst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600" b="1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Rectangle 23">
                <a:extLst>
                  <a:ext uri="{FF2B5EF4-FFF2-40B4-BE49-F238E27FC236}">
                    <a16:creationId xmlns:a16="http://schemas.microsoft.com/office/drawing/2014/main" id="{04A9F9B0-80F1-4D02-A25C-25C0DC435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" y="0"/>
                <a:ext cx="39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轻金属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密度小于</a:t>
                </a:r>
                <a:r>
                  <a:rPr lang="en-US" altLang="zh-CN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4.5g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/</a:t>
                </a:r>
                <a:r>
                  <a:rPr lang="en-US" altLang="zh-CN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cm</a:t>
                </a:r>
                <a:r>
                  <a:rPr lang="en-US" altLang="zh-CN" b="1" baseline="30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3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——K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Na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Mg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Al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等</a:t>
                </a:r>
              </a:p>
            </p:txBody>
          </p:sp>
          <p:sp>
            <p:nvSpPr>
              <p:cNvPr id="30" name="Rectangle 24">
                <a:extLst>
                  <a:ext uri="{FF2B5EF4-FFF2-40B4-BE49-F238E27FC236}">
                    <a16:creationId xmlns:a16="http://schemas.microsoft.com/office/drawing/2014/main" id="{DE1CDD26-3BF7-4499-BB2C-24CE33348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" y="270"/>
                <a:ext cx="33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重金属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密度大于</a:t>
                </a:r>
                <a:r>
                  <a:rPr lang="en-US" altLang="zh-CN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4.5g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/</a:t>
                </a:r>
                <a:r>
                  <a:rPr lang="en-US" altLang="zh-CN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cm</a:t>
                </a:r>
                <a:r>
                  <a:rPr lang="en-US" altLang="zh-CN" b="1" baseline="300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3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——Fe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Cu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Pb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等</a:t>
                </a:r>
              </a:p>
            </p:txBody>
          </p:sp>
        </p:grpSp>
        <p:grpSp>
          <p:nvGrpSpPr>
            <p:cNvPr id="19" name="Group 25">
              <a:extLst>
                <a:ext uri="{FF2B5EF4-FFF2-40B4-BE49-F238E27FC236}">
                  <a16:creationId xmlns:a16="http://schemas.microsoft.com/office/drawing/2014/main" id="{EBD2EA04-0F6A-461B-A42E-DD8393709D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8994" y="3043302"/>
              <a:ext cx="3266134" cy="597406"/>
              <a:chOff x="0" y="0"/>
              <a:chExt cx="2750" cy="503"/>
            </a:xfrm>
          </p:grpSpPr>
          <p:sp>
            <p:nvSpPr>
              <p:cNvPr id="25" name="AutoShape 26">
                <a:extLst>
                  <a:ext uri="{FF2B5EF4-FFF2-40B4-BE49-F238E27FC236}">
                    <a16:creationId xmlns:a16="http://schemas.microsoft.com/office/drawing/2014/main" id="{32867252-C8CC-438F-8C9E-542BB3ED3B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65"/>
                <a:ext cx="90" cy="409"/>
              </a:xfrm>
              <a:prstGeom prst="leftBrace">
                <a:avLst>
                  <a:gd name="adj1" fmla="val 37870"/>
                  <a:gd name="adj2" fmla="val 50000"/>
                </a:avLst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600" b="1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Rectangle 27">
                <a:extLst>
                  <a:ext uri="{FF2B5EF4-FFF2-40B4-BE49-F238E27FC236}">
                    <a16:creationId xmlns:a16="http://schemas.microsoft.com/office/drawing/2014/main" id="{8B04E46E-B794-4C12-AB67-48050AD7E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" y="0"/>
                <a:ext cx="267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低熔点金属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——K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Na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Mg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Al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等</a:t>
                </a:r>
              </a:p>
            </p:txBody>
          </p:sp>
          <p:sp>
            <p:nvSpPr>
              <p:cNvPr id="27" name="Rectangle 28">
                <a:extLst>
                  <a:ext uri="{FF2B5EF4-FFF2-40B4-BE49-F238E27FC236}">
                    <a16:creationId xmlns:a16="http://schemas.microsoft.com/office/drawing/2014/main" id="{23697B40-9983-49AB-B2FF-3D6D5FDB7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" y="272"/>
                <a:ext cx="213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高熔点金属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——Fe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Cu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Pb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等</a:t>
                </a:r>
              </a:p>
            </p:txBody>
          </p:sp>
        </p:grpSp>
        <p:grpSp>
          <p:nvGrpSpPr>
            <p:cNvPr id="20" name="Group 29">
              <a:extLst>
                <a:ext uri="{FF2B5EF4-FFF2-40B4-BE49-F238E27FC236}">
                  <a16:creationId xmlns:a16="http://schemas.microsoft.com/office/drawing/2014/main" id="{02F0EE70-163E-42FD-B518-F5B0349C32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5886" y="3680705"/>
              <a:ext cx="3266134" cy="731614"/>
              <a:chOff x="0" y="0"/>
              <a:chExt cx="2750" cy="616"/>
            </a:xfrm>
          </p:grpSpPr>
          <p:sp>
            <p:nvSpPr>
              <p:cNvPr id="21" name="AutoShape 30">
                <a:extLst>
                  <a:ext uri="{FF2B5EF4-FFF2-40B4-BE49-F238E27FC236}">
                    <a16:creationId xmlns:a16="http://schemas.microsoft.com/office/drawing/2014/main" id="{029428D9-7B9B-4EF8-AFBE-0BDA8E8AD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80"/>
                <a:ext cx="91" cy="465"/>
              </a:xfrm>
              <a:prstGeom prst="leftBrace">
                <a:avLst>
                  <a:gd name="adj1" fmla="val 42582"/>
                  <a:gd name="adj2" fmla="val 50000"/>
                </a:avLst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600" b="1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id="{0616EEBB-FBE6-4C89-AC7B-B6F9EBDEF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" y="0"/>
                <a:ext cx="267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常见金属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——Mg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Al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Fe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Cu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等</a:t>
                </a:r>
              </a:p>
            </p:txBody>
          </p:sp>
          <p:sp>
            <p:nvSpPr>
              <p:cNvPr id="23" name="Rectangle 32">
                <a:extLst>
                  <a:ext uri="{FF2B5EF4-FFF2-40B4-BE49-F238E27FC236}">
                    <a16:creationId xmlns:a16="http://schemas.microsoft.com/office/drawing/2014/main" id="{12E92E01-1C73-42E2-971D-FF686E39E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" y="182"/>
                <a:ext cx="198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贵  金  属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——Ag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Pt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Au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等</a:t>
                </a:r>
              </a:p>
            </p:txBody>
          </p:sp>
          <p:sp>
            <p:nvSpPr>
              <p:cNvPr id="24" name="Rectangle 33">
                <a:extLst>
                  <a:ext uri="{FF2B5EF4-FFF2-40B4-BE49-F238E27FC236}">
                    <a16:creationId xmlns:a16="http://schemas.microsoft.com/office/drawing/2014/main" id="{86FFDF1C-9A99-4E1D-9B39-C2C4B2072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" y="385"/>
                <a:ext cx="2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稀土金属</a:t>
                </a: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——Y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</a:t>
                </a:r>
                <a:r>
                  <a:rPr lang="en-US" altLang="zh-CN" b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Sc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ea"/>
                    <a:sym typeface="+mn-lt"/>
                  </a:rPr>
                  <a:t>、镧系元素等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147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C4F101A-75DF-461F-B102-593F008C296E}"/>
              </a:ext>
            </a:extLst>
          </p:cNvPr>
          <p:cNvSpPr/>
          <p:nvPr/>
        </p:nvSpPr>
        <p:spPr>
          <a:xfrm>
            <a:off x="871827" y="866099"/>
            <a:ext cx="3871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一、常见的合金及应用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FC88790-6194-4D4C-8739-CEF51D589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890" y="1676791"/>
            <a:ext cx="2350323" cy="46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394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394" b="1" dirty="0">
                <a:latin typeface="+mn-lt"/>
                <a:ea typeface="+mn-ea"/>
                <a:cs typeface="+mn-ea"/>
                <a:sym typeface="+mn-lt"/>
              </a:rPr>
              <a:t>合金的概念：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7ECE81F-4E63-4A8F-BD2E-AA2D3453D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918" y="2103849"/>
            <a:ext cx="9329281" cy="82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9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</a:t>
            </a:r>
            <a:r>
              <a:rPr lang="zh-CN" altLang="en-US" sz="2394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合金是由一种金属跟其他一种或几种金属（或金属跟非金属）一起熔合而成的具有金属特性的物质。（合金属于混合物）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E17CDD0-91DC-4469-AF2F-11886C623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577" y="2935314"/>
            <a:ext cx="8073719" cy="46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394" b="1" dirty="0">
                <a:solidFill>
                  <a:srgbClr val="DA5353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394" b="1" dirty="0">
                <a:solidFill>
                  <a:srgbClr val="DA5353"/>
                </a:solidFill>
                <a:latin typeface="+mn-lt"/>
                <a:ea typeface="+mn-ea"/>
                <a:cs typeface="+mn-ea"/>
                <a:sym typeface="+mn-lt"/>
              </a:rPr>
              <a:t>、合金具有许多优良的物理、化学或机械性能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A5DA5AD-E041-417E-ABB0-B63A8B66E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204" y="3436598"/>
            <a:ext cx="1845663" cy="48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33" tIns="35013" rIns="67333" bIns="35013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693" dirty="0">
                <a:latin typeface="+mn-lt"/>
                <a:ea typeface="+mn-ea"/>
                <a:cs typeface="+mn-ea"/>
                <a:sym typeface="+mn-lt"/>
              </a:rPr>
              <a:t>一般来说</a:t>
            </a:r>
            <a:r>
              <a:rPr lang="en-US" altLang="zh-CN" sz="2693" dirty="0">
                <a:latin typeface="+mn-lt"/>
                <a:ea typeface="+mn-ea"/>
                <a:cs typeface="+mn-ea"/>
                <a:sym typeface="+mn-lt"/>
              </a:rPr>
              <a:t>: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DDBE9BE2-9A7D-43F4-9BBE-922C6E450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154" y="4343083"/>
            <a:ext cx="4308922" cy="46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394" b="1" dirty="0">
                <a:latin typeface="+mn-lt"/>
                <a:ea typeface="+mn-ea"/>
                <a:cs typeface="+mn-ea"/>
                <a:sym typeface="+mn-lt"/>
              </a:rPr>
              <a:t>⑶ </a:t>
            </a:r>
            <a:r>
              <a:rPr lang="zh-CN" altLang="en-US" sz="2394" b="1" dirty="0">
                <a:solidFill>
                  <a:srgbClr val="DA5353"/>
                </a:solidFill>
                <a:latin typeface="+mn-lt"/>
                <a:ea typeface="+mn-ea"/>
                <a:cs typeface="+mn-ea"/>
                <a:sym typeface="+mn-lt"/>
              </a:rPr>
              <a:t>具有</a:t>
            </a:r>
            <a:r>
              <a:rPr lang="zh-CN" altLang="en-US" sz="2394" b="1" dirty="0">
                <a:latin typeface="+mn-lt"/>
                <a:ea typeface="+mn-ea"/>
                <a:cs typeface="+mn-ea"/>
                <a:sym typeface="+mn-lt"/>
              </a:rPr>
              <a:t>金属通性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50ECBD9-0F30-4D8E-B74C-8B5E7B583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119" y="3944206"/>
            <a:ext cx="4308922" cy="46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394" b="1" dirty="0">
                <a:latin typeface="+mn-lt"/>
                <a:ea typeface="+mn-ea"/>
                <a:cs typeface="+mn-ea"/>
                <a:sym typeface="+mn-lt"/>
              </a:rPr>
              <a:t>⑵ </a:t>
            </a:r>
            <a:r>
              <a:rPr lang="zh-CN" altLang="en-US" sz="2394" b="1" dirty="0">
                <a:solidFill>
                  <a:srgbClr val="DA5353"/>
                </a:solidFill>
                <a:latin typeface="+mn-lt"/>
                <a:ea typeface="+mn-ea"/>
                <a:cs typeface="+mn-ea"/>
                <a:sym typeface="+mn-lt"/>
              </a:rPr>
              <a:t>硬度大于</a:t>
            </a:r>
            <a:r>
              <a:rPr lang="zh-CN" altLang="en-US" sz="2394" b="1" dirty="0">
                <a:latin typeface="+mn-lt"/>
                <a:ea typeface="+mn-ea"/>
                <a:cs typeface="+mn-ea"/>
                <a:sym typeface="+mn-lt"/>
              </a:rPr>
              <a:t>各成分金属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3B6C701C-C23D-4B5C-8E1B-264B38581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154" y="3465168"/>
            <a:ext cx="4308922" cy="46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394" b="1" dirty="0">
                <a:latin typeface="+mn-lt"/>
                <a:ea typeface="+mn-ea"/>
                <a:cs typeface="+mn-ea"/>
                <a:sym typeface="+mn-lt"/>
              </a:rPr>
              <a:t>⑴ </a:t>
            </a:r>
            <a:r>
              <a:rPr lang="zh-CN" altLang="en-US" sz="2394" b="1" dirty="0">
                <a:solidFill>
                  <a:srgbClr val="DA5353"/>
                </a:solidFill>
                <a:latin typeface="+mn-lt"/>
                <a:ea typeface="+mn-ea"/>
                <a:cs typeface="+mn-ea"/>
                <a:sym typeface="+mn-lt"/>
              </a:rPr>
              <a:t>熔点低于</a:t>
            </a:r>
            <a:r>
              <a:rPr lang="zh-CN" altLang="en-US" sz="2394" b="1" dirty="0">
                <a:latin typeface="+mn-lt"/>
                <a:ea typeface="+mn-ea"/>
                <a:cs typeface="+mn-ea"/>
                <a:sym typeface="+mn-lt"/>
              </a:rPr>
              <a:t>各成分金属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2595E41F-70B9-4C10-9270-6D62B1657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154" y="4803850"/>
            <a:ext cx="4982339" cy="46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394" b="1" dirty="0">
                <a:latin typeface="+mn-lt"/>
                <a:ea typeface="+mn-ea"/>
                <a:cs typeface="+mn-ea"/>
                <a:sym typeface="+mn-lt"/>
              </a:rPr>
              <a:t>⑷</a:t>
            </a:r>
            <a:r>
              <a:rPr lang="zh-CN" altLang="en-US" sz="2394" b="1" dirty="0">
                <a:solidFill>
                  <a:srgbClr val="DA5353"/>
                </a:solidFill>
                <a:latin typeface="+mn-lt"/>
                <a:ea typeface="+mn-ea"/>
                <a:cs typeface="+mn-ea"/>
                <a:sym typeface="+mn-lt"/>
              </a:rPr>
              <a:t>导电性和导热性低于</a:t>
            </a:r>
            <a:r>
              <a:rPr lang="zh-CN" altLang="en-US" sz="2394" b="1" dirty="0">
                <a:latin typeface="+mn-lt"/>
                <a:ea typeface="+mn-ea"/>
                <a:cs typeface="+mn-ea"/>
                <a:sym typeface="+mn-lt"/>
              </a:rPr>
              <a:t>各成分金属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0280C4B-BEAA-41EF-8F95-AC0B6979D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973" y="5355025"/>
            <a:ext cx="5468103" cy="7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95" b="1" i="1" dirty="0">
                <a:latin typeface="+mn-lt"/>
                <a:ea typeface="+mn-ea"/>
                <a:cs typeface="+mn-ea"/>
                <a:sym typeface="+mn-lt"/>
              </a:rPr>
              <a:t>合金的物理性质通常不同于它的成分金属！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95" b="1" i="1" dirty="0">
                <a:latin typeface="+mn-lt"/>
                <a:ea typeface="+mn-ea"/>
                <a:cs typeface="+mn-ea"/>
                <a:sym typeface="+mn-lt"/>
              </a:rPr>
              <a:t>合金的化学性质通常相同于它的成分金属！</a:t>
            </a:r>
          </a:p>
        </p:txBody>
      </p:sp>
    </p:spTree>
    <p:extLst>
      <p:ext uri="{BB962C8B-B14F-4D97-AF65-F5344CB8AC3E}">
        <p14:creationId xmlns:p14="http://schemas.microsoft.com/office/powerpoint/2010/main" val="400129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00FCC8F-B0C3-4F27-9429-D4C1BAE9C2BA}"/>
              </a:ext>
            </a:extLst>
          </p:cNvPr>
          <p:cNvSpPr/>
          <p:nvPr/>
        </p:nvSpPr>
        <p:spPr>
          <a:xfrm>
            <a:off x="871827" y="866099"/>
            <a:ext cx="3871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一、常见的合金及应用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98F9505-0406-4623-A84C-F3C30901FC14}"/>
              </a:ext>
            </a:extLst>
          </p:cNvPr>
          <p:cNvSpPr/>
          <p:nvPr/>
        </p:nvSpPr>
        <p:spPr>
          <a:xfrm>
            <a:off x="2720709" y="2091349"/>
            <a:ext cx="45593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C82FBCF-1BF3-4AA9-82F3-C21AE515A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790" y="3698456"/>
            <a:ext cx="2516423" cy="25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云形标注 6">
            <a:extLst>
              <a:ext uri="{FF2B5EF4-FFF2-40B4-BE49-F238E27FC236}">
                <a16:creationId xmlns:a16="http://schemas.microsoft.com/office/drawing/2014/main" id="{F05F6E1E-5BA8-4814-994C-748383ADA2DB}"/>
              </a:ext>
            </a:extLst>
          </p:cNvPr>
          <p:cNvSpPr/>
          <p:nvPr/>
        </p:nvSpPr>
        <p:spPr>
          <a:xfrm>
            <a:off x="2221131" y="1951185"/>
            <a:ext cx="7469131" cy="1852845"/>
          </a:xfrm>
          <a:prstGeom prst="cloudCallout">
            <a:avLst>
              <a:gd name="adj1" fmla="val 23648"/>
              <a:gd name="adj2" fmla="val 6643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在工农业生产和日常生活中，我们很少使用纯金属，而主要使用合金，常见的合金有铜合金、铁合金和铝合金等。</a:t>
            </a:r>
            <a:endParaRPr lang="zh-CN" altLang="en-US" sz="2400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313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95D9EAF3-C8C5-4CD3-B1B6-3AE82E39069E}"/>
              </a:ext>
            </a:extLst>
          </p:cNvPr>
          <p:cNvSpPr txBox="1">
            <a:spLocks/>
          </p:cNvSpPr>
          <p:nvPr/>
        </p:nvSpPr>
        <p:spPr>
          <a:xfrm>
            <a:off x="871827" y="607488"/>
            <a:ext cx="7842482" cy="2672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537987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DDE3DBD-C330-43B1-9897-A8DCAEEF9365}"/>
              </a:ext>
            </a:extLst>
          </p:cNvPr>
          <p:cNvSpPr/>
          <p:nvPr/>
        </p:nvSpPr>
        <p:spPr>
          <a:xfrm>
            <a:off x="871827" y="866099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二、铜合金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CAB0740-9BE2-4695-89B6-F6E4532D36FB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628557" y="1950677"/>
            <a:ext cx="6156960" cy="855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铜合金：我国使用最早的合金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1E68B42-0A32-492A-9AD6-5D1844DE4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783" y="2551655"/>
            <a:ext cx="7812078" cy="115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青铜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：主要含铜、锡和铅，有良好的强度和塑性、耐磨、耐腐蚀，主要用于制造机器零件如轴承、齿轮等。</a:t>
            </a:r>
          </a:p>
        </p:txBody>
      </p:sp>
      <p:pic>
        <p:nvPicPr>
          <p:cNvPr id="6" name="Picture 4" descr="tu013">
            <a:extLst>
              <a:ext uri="{FF2B5EF4-FFF2-40B4-BE49-F238E27FC236}">
                <a16:creationId xmlns:a16="http://schemas.microsoft.com/office/drawing/2014/main" id="{6CE82492-9C16-40FD-B3A5-4FE8269B5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90" y="3810123"/>
            <a:ext cx="2459696" cy="218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CF0D479A-B23B-43B5-BFDE-D094B6EB8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274" y="4170544"/>
            <a:ext cx="451179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1939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年在河南安阳殷墟出土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的商代后期制作的司母戊鼎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属于青铜制品。</a:t>
            </a:r>
          </a:p>
        </p:txBody>
      </p:sp>
    </p:spTree>
    <p:extLst>
      <p:ext uri="{BB962C8B-B14F-4D97-AF65-F5344CB8AC3E}">
        <p14:creationId xmlns:p14="http://schemas.microsoft.com/office/powerpoint/2010/main" val="180194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s011p0aq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1526</Words>
  <Application>Microsoft Office PowerPoint</Application>
  <PresentationFormat>宽屏</PresentationFormat>
  <Paragraphs>195</Paragraphs>
  <Slides>23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阿里巴巴普惠体 R</vt:lpstr>
      <vt:lpstr>思源黑体 CN Light</vt:lpstr>
      <vt:lpstr>思源宋体 CN SemiBold</vt:lpstr>
      <vt:lpstr>Arial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2020-01-25T03:29:22Z</dcterms:created>
  <dcterms:modified xsi:type="dcterms:W3CDTF">2021-01-09T11:45:39Z</dcterms:modified>
</cp:coreProperties>
</file>