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74" r:id="rId2"/>
    <p:sldId id="301" r:id="rId3"/>
    <p:sldId id="302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70" r:id="rId19"/>
    <p:sldId id="364" r:id="rId20"/>
    <p:sldId id="365" r:id="rId21"/>
    <p:sldId id="366" r:id="rId22"/>
    <p:sldId id="367" r:id="rId23"/>
    <p:sldId id="368" r:id="rId24"/>
    <p:sldId id="369" r:id="rId25"/>
    <p:sldId id="371" r:id="rId26"/>
    <p:sldId id="372" r:id="rId27"/>
    <p:sldId id="287" r:id="rId28"/>
    <p:sldId id="373" r:id="rId29"/>
    <p:sldId id="37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4172C467-76DE-45AA-B062-5FAC4AA79A46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6F6A214-1119-4EB9-84BC-8AC8397C58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460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0C799-224F-4199-AA65-2A95BD6A9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BA9B3-4BF1-4D63-96A2-53967A5054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8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BA9B3-4BF1-4D63-96A2-53967A5054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2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0C799-224F-4199-AA65-2A95BD6A9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2C4826-9C2E-433A-9CDA-1747D6642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7689" y="1633127"/>
            <a:ext cx="7485533" cy="7442268"/>
          </a:xfrm>
          <a:custGeom>
            <a:avLst/>
            <a:gdLst>
              <a:gd name="connsiteX0" fmla="*/ 1976867 w 7485533"/>
              <a:gd name="connsiteY0" fmla="*/ 6981494 h 7442268"/>
              <a:gd name="connsiteX1" fmla="*/ 2145696 w 7485533"/>
              <a:gd name="connsiteY1" fmla="*/ 7018508 h 7442268"/>
              <a:gd name="connsiteX2" fmla="*/ 3257931 w 7485533"/>
              <a:gd name="connsiteY2" fmla="*/ 7365989 h 7442268"/>
              <a:gd name="connsiteX3" fmla="*/ 3368572 w 7485533"/>
              <a:gd name="connsiteY3" fmla="*/ 7442261 h 7442268"/>
              <a:gd name="connsiteX4" fmla="*/ 2098899 w 7485533"/>
              <a:gd name="connsiteY4" fmla="*/ 7093387 h 7442268"/>
              <a:gd name="connsiteX5" fmla="*/ 1962394 w 7485533"/>
              <a:gd name="connsiteY5" fmla="*/ 6984219 h 7442268"/>
              <a:gd name="connsiteX6" fmla="*/ 1976867 w 7485533"/>
              <a:gd name="connsiteY6" fmla="*/ 6981494 h 7442268"/>
              <a:gd name="connsiteX7" fmla="*/ 277287 w 7485533"/>
              <a:gd name="connsiteY7" fmla="*/ 4587475 h 7442268"/>
              <a:gd name="connsiteX8" fmla="*/ 5302002 w 7485533"/>
              <a:gd name="connsiteY8" fmla="*/ 6863557 h 7442268"/>
              <a:gd name="connsiteX9" fmla="*/ 5129881 w 7485533"/>
              <a:gd name="connsiteY9" fmla="*/ 7154659 h 7442268"/>
              <a:gd name="connsiteX10" fmla="*/ 3585192 w 7485533"/>
              <a:gd name="connsiteY10" fmla="*/ 7193451 h 7442268"/>
              <a:gd name="connsiteX11" fmla="*/ 3413786 w 7485533"/>
              <a:gd name="connsiteY11" fmla="*/ 7131179 h 7442268"/>
              <a:gd name="connsiteX12" fmla="*/ 1914222 w 7485533"/>
              <a:gd name="connsiteY12" fmla="*/ 6684242 h 7442268"/>
              <a:gd name="connsiteX13" fmla="*/ 1498951 w 7485533"/>
              <a:gd name="connsiteY13" fmla="*/ 6570283 h 7442268"/>
              <a:gd name="connsiteX14" fmla="*/ 227405 w 7485533"/>
              <a:gd name="connsiteY14" fmla="*/ 4958175 h 7442268"/>
              <a:gd name="connsiteX15" fmla="*/ 192155 w 7485533"/>
              <a:gd name="connsiteY15" fmla="*/ 4615005 h 7442268"/>
              <a:gd name="connsiteX16" fmla="*/ 277287 w 7485533"/>
              <a:gd name="connsiteY16" fmla="*/ 4587475 h 7442268"/>
              <a:gd name="connsiteX17" fmla="*/ 579605 w 7485533"/>
              <a:gd name="connsiteY17" fmla="*/ 2575756 h 7442268"/>
              <a:gd name="connsiteX18" fmla="*/ 703396 w 7485533"/>
              <a:gd name="connsiteY18" fmla="*/ 2577970 h 7442268"/>
              <a:gd name="connsiteX19" fmla="*/ 6353828 w 7485533"/>
              <a:gd name="connsiteY19" fmla="*/ 6233507 h 7442268"/>
              <a:gd name="connsiteX20" fmla="*/ 5918716 w 7485533"/>
              <a:gd name="connsiteY20" fmla="*/ 6757974 h 7442268"/>
              <a:gd name="connsiteX21" fmla="*/ 5452604 w 7485533"/>
              <a:gd name="connsiteY21" fmla="*/ 6623100 h 7442268"/>
              <a:gd name="connsiteX22" fmla="*/ 5257272 w 7485533"/>
              <a:gd name="connsiteY22" fmla="*/ 6446611 h 7442268"/>
              <a:gd name="connsiteX23" fmla="*/ 5233176 w 7485533"/>
              <a:gd name="connsiteY23" fmla="*/ 6420699 h 7442268"/>
              <a:gd name="connsiteX24" fmla="*/ 5201573 w 7485533"/>
              <a:gd name="connsiteY24" fmla="*/ 6398924 h 7442268"/>
              <a:gd name="connsiteX25" fmla="*/ 1525994 w 7485533"/>
              <a:gd name="connsiteY25" fmla="*/ 4565038 h 7442268"/>
              <a:gd name="connsiteX26" fmla="*/ 491257 w 7485533"/>
              <a:gd name="connsiteY26" fmla="*/ 4322462 h 7442268"/>
              <a:gd name="connsiteX27" fmla="*/ 92701 w 7485533"/>
              <a:gd name="connsiteY27" fmla="*/ 3032690 h 7442268"/>
              <a:gd name="connsiteX28" fmla="*/ 285620 w 7485533"/>
              <a:gd name="connsiteY28" fmla="*/ 2661509 h 7442268"/>
              <a:gd name="connsiteX29" fmla="*/ 579605 w 7485533"/>
              <a:gd name="connsiteY29" fmla="*/ 2575756 h 7442268"/>
              <a:gd name="connsiteX30" fmla="*/ 1696598 w 7485533"/>
              <a:gd name="connsiteY30" fmla="*/ 756521 h 7442268"/>
              <a:gd name="connsiteX31" fmla="*/ 1756781 w 7485533"/>
              <a:gd name="connsiteY31" fmla="*/ 762925 h 7442268"/>
              <a:gd name="connsiteX32" fmla="*/ 5130849 w 7485533"/>
              <a:gd name="connsiteY32" fmla="*/ 2742976 h 7442268"/>
              <a:gd name="connsiteX33" fmla="*/ 6749731 w 7485533"/>
              <a:gd name="connsiteY33" fmla="*/ 4593981 h 7442268"/>
              <a:gd name="connsiteX34" fmla="*/ 6820227 w 7485533"/>
              <a:gd name="connsiteY34" fmla="*/ 4721701 h 7442268"/>
              <a:gd name="connsiteX35" fmla="*/ 6996554 w 7485533"/>
              <a:gd name="connsiteY35" fmla="*/ 5555565 h 7442268"/>
              <a:gd name="connsiteX36" fmla="*/ 6539977 w 7485533"/>
              <a:gd name="connsiteY36" fmla="*/ 6023217 h 7442268"/>
              <a:gd name="connsiteX37" fmla="*/ 684044 w 7485533"/>
              <a:gd name="connsiteY37" fmla="*/ 2296016 h 7442268"/>
              <a:gd name="connsiteX38" fmla="*/ 1447262 w 7485533"/>
              <a:gd name="connsiteY38" fmla="*/ 841695 h 7442268"/>
              <a:gd name="connsiteX39" fmla="*/ 1696598 w 7485533"/>
              <a:gd name="connsiteY39" fmla="*/ 756521 h 7442268"/>
              <a:gd name="connsiteX40" fmla="*/ 5039029 w 7485533"/>
              <a:gd name="connsiteY40" fmla="*/ 239170 h 7442268"/>
              <a:gd name="connsiteX41" fmla="*/ 5538024 w 7485533"/>
              <a:gd name="connsiteY41" fmla="*/ 341609 h 7442268"/>
              <a:gd name="connsiteX42" fmla="*/ 7203812 w 7485533"/>
              <a:gd name="connsiteY42" fmla="*/ 2315122 h 7442268"/>
              <a:gd name="connsiteX43" fmla="*/ 7157849 w 7485533"/>
              <a:gd name="connsiteY43" fmla="*/ 2497398 h 7442268"/>
              <a:gd name="connsiteX44" fmla="*/ 6824917 w 7485533"/>
              <a:gd name="connsiteY44" fmla="*/ 2053537 h 7442268"/>
              <a:gd name="connsiteX45" fmla="*/ 6691239 w 7485533"/>
              <a:gd name="connsiteY45" fmla="*/ 1882154 h 7442268"/>
              <a:gd name="connsiteX46" fmla="*/ 4978465 w 7485533"/>
              <a:gd name="connsiteY46" fmla="*/ 248387 h 7442268"/>
              <a:gd name="connsiteX47" fmla="*/ 5039029 w 7485533"/>
              <a:gd name="connsiteY47" fmla="*/ 239170 h 7442268"/>
              <a:gd name="connsiteX48" fmla="*/ 3578376 w 7485533"/>
              <a:gd name="connsiteY48" fmla="*/ 680 h 7442268"/>
              <a:gd name="connsiteX49" fmla="*/ 4388019 w 7485533"/>
              <a:gd name="connsiteY49" fmla="*/ 172937 h 7442268"/>
              <a:gd name="connsiteX50" fmla="*/ 7343337 w 7485533"/>
              <a:gd name="connsiteY50" fmla="*/ 3275984 h 7442268"/>
              <a:gd name="connsiteX51" fmla="*/ 7444007 w 7485533"/>
              <a:gd name="connsiteY51" fmla="*/ 4131980 h 7442268"/>
              <a:gd name="connsiteX52" fmla="*/ 6903436 w 7485533"/>
              <a:gd name="connsiteY52" fmla="*/ 4322533 h 7442268"/>
              <a:gd name="connsiteX53" fmla="*/ 6688422 w 7485533"/>
              <a:gd name="connsiteY53" fmla="*/ 4039339 h 7442268"/>
              <a:gd name="connsiteX54" fmla="*/ 6364620 w 7485533"/>
              <a:gd name="connsiteY54" fmla="*/ 3629958 h 7442268"/>
              <a:gd name="connsiteX55" fmla="*/ 6299861 w 7485533"/>
              <a:gd name="connsiteY55" fmla="*/ 3548080 h 7442268"/>
              <a:gd name="connsiteX56" fmla="*/ 6195220 w 7485533"/>
              <a:gd name="connsiteY56" fmla="*/ 3429405 h 7442268"/>
              <a:gd name="connsiteX57" fmla="*/ 6186926 w 7485533"/>
              <a:gd name="connsiteY57" fmla="*/ 3414379 h 7442268"/>
              <a:gd name="connsiteX58" fmla="*/ 2742829 w 7485533"/>
              <a:gd name="connsiteY58" fmla="*/ 826160 h 7442268"/>
              <a:gd name="connsiteX59" fmla="*/ 2305391 w 7485533"/>
              <a:gd name="connsiteY59" fmla="*/ 636326 h 7442268"/>
              <a:gd name="connsiteX60" fmla="*/ 2040087 w 7485533"/>
              <a:gd name="connsiteY60" fmla="*/ 527914 h 7442268"/>
              <a:gd name="connsiteX61" fmla="*/ 2126314 w 7485533"/>
              <a:gd name="connsiteY61" fmla="*/ 370054 h 7442268"/>
              <a:gd name="connsiteX62" fmla="*/ 2211955 w 7485533"/>
              <a:gd name="connsiteY62" fmla="*/ 325234 h 7442268"/>
              <a:gd name="connsiteX63" fmla="*/ 3578376 w 7485533"/>
              <a:gd name="connsiteY63" fmla="*/ 680 h 744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485533" h="7442268">
                <a:moveTo>
                  <a:pt x="1976867" y="6981494"/>
                </a:moveTo>
                <a:cubicBezTo>
                  <a:pt x="2021353" y="6980598"/>
                  <a:pt x="2132948" y="7014816"/>
                  <a:pt x="2145696" y="7018508"/>
                </a:cubicBezTo>
                <a:cubicBezTo>
                  <a:pt x="2447950" y="7087119"/>
                  <a:pt x="2973248" y="7258250"/>
                  <a:pt x="3257931" y="7365989"/>
                </a:cubicBezTo>
                <a:cubicBezTo>
                  <a:pt x="3366981" y="7403896"/>
                  <a:pt x="3456872" y="7442571"/>
                  <a:pt x="3368572" y="7442261"/>
                </a:cubicBezTo>
                <a:cubicBezTo>
                  <a:pt x="3241949" y="7443478"/>
                  <a:pt x="2456694" y="7298111"/>
                  <a:pt x="2098899" y="7093387"/>
                </a:cubicBezTo>
                <a:cubicBezTo>
                  <a:pt x="1975024" y="7021967"/>
                  <a:pt x="1947361" y="6992634"/>
                  <a:pt x="1962394" y="6984219"/>
                </a:cubicBezTo>
                <a:cubicBezTo>
                  <a:pt x="1965526" y="6982466"/>
                  <a:pt x="1970512" y="6981622"/>
                  <a:pt x="1976867" y="6981494"/>
                </a:cubicBezTo>
                <a:close/>
                <a:moveTo>
                  <a:pt x="277287" y="4587475"/>
                </a:moveTo>
                <a:cubicBezTo>
                  <a:pt x="1952151" y="4819997"/>
                  <a:pt x="4033095" y="5593163"/>
                  <a:pt x="5302002" y="6863557"/>
                </a:cubicBezTo>
                <a:cubicBezTo>
                  <a:pt x="5411621" y="7008954"/>
                  <a:pt x="5329886" y="7073680"/>
                  <a:pt x="5129881" y="7154659"/>
                </a:cubicBezTo>
                <a:cubicBezTo>
                  <a:pt x="4277336" y="7507563"/>
                  <a:pt x="4018643" y="7375813"/>
                  <a:pt x="3585192" y="7193451"/>
                </a:cubicBezTo>
                <a:cubicBezTo>
                  <a:pt x="3534444" y="7172439"/>
                  <a:pt x="3476190" y="7155566"/>
                  <a:pt x="3413786" y="7131179"/>
                </a:cubicBezTo>
                <a:cubicBezTo>
                  <a:pt x="2926231" y="6939459"/>
                  <a:pt x="2425260" y="6794368"/>
                  <a:pt x="1914222" y="6684242"/>
                </a:cubicBezTo>
                <a:cubicBezTo>
                  <a:pt x="1766912" y="6647889"/>
                  <a:pt x="1627103" y="6607400"/>
                  <a:pt x="1498951" y="6570283"/>
                </a:cubicBezTo>
                <a:cubicBezTo>
                  <a:pt x="719156" y="6363377"/>
                  <a:pt x="466228" y="5444060"/>
                  <a:pt x="227405" y="4958175"/>
                </a:cubicBezTo>
                <a:cubicBezTo>
                  <a:pt x="124145" y="4757793"/>
                  <a:pt x="126534" y="4659042"/>
                  <a:pt x="192155" y="4615005"/>
                </a:cubicBezTo>
                <a:cubicBezTo>
                  <a:pt x="214032" y="4600326"/>
                  <a:pt x="242933" y="4591728"/>
                  <a:pt x="277287" y="4587475"/>
                </a:cubicBezTo>
                <a:close/>
                <a:moveTo>
                  <a:pt x="579605" y="2575756"/>
                </a:moveTo>
                <a:cubicBezTo>
                  <a:pt x="618801" y="2574112"/>
                  <a:pt x="660093" y="2574911"/>
                  <a:pt x="703396" y="2577970"/>
                </a:cubicBezTo>
                <a:cubicBezTo>
                  <a:pt x="2998418" y="3134705"/>
                  <a:pt x="5222722" y="4769650"/>
                  <a:pt x="6353828" y="6233507"/>
                </a:cubicBezTo>
                <a:cubicBezTo>
                  <a:pt x="6419201" y="6422909"/>
                  <a:pt x="6247372" y="6537359"/>
                  <a:pt x="5918716" y="6757974"/>
                </a:cubicBezTo>
                <a:cubicBezTo>
                  <a:pt x="5810288" y="6827627"/>
                  <a:pt x="5739384" y="6876564"/>
                  <a:pt x="5452604" y="6623100"/>
                </a:cubicBezTo>
                <a:cubicBezTo>
                  <a:pt x="5388612" y="6560386"/>
                  <a:pt x="5328770" y="6505184"/>
                  <a:pt x="5257272" y="6446611"/>
                </a:cubicBezTo>
                <a:cubicBezTo>
                  <a:pt x="5253124" y="6439095"/>
                  <a:pt x="5248976" y="6431581"/>
                  <a:pt x="5233176" y="6420699"/>
                </a:cubicBezTo>
                <a:cubicBezTo>
                  <a:pt x="5229027" y="6413181"/>
                  <a:pt x="5213228" y="6402295"/>
                  <a:pt x="5201573" y="6398924"/>
                </a:cubicBezTo>
                <a:cubicBezTo>
                  <a:pt x="4198248" y="5521382"/>
                  <a:pt x="2822028" y="4908480"/>
                  <a:pt x="1525994" y="4565038"/>
                </a:cubicBezTo>
                <a:cubicBezTo>
                  <a:pt x="1192206" y="4474770"/>
                  <a:pt x="850914" y="4388645"/>
                  <a:pt x="491257" y="4322462"/>
                </a:cubicBezTo>
                <a:cubicBezTo>
                  <a:pt x="-146492" y="4213701"/>
                  <a:pt x="-21465" y="3801561"/>
                  <a:pt x="92701" y="3032690"/>
                </a:cubicBezTo>
                <a:cubicBezTo>
                  <a:pt x="116009" y="2853161"/>
                  <a:pt x="182074" y="2733365"/>
                  <a:pt x="285620" y="2661509"/>
                </a:cubicBezTo>
                <a:cubicBezTo>
                  <a:pt x="363278" y="2607615"/>
                  <a:pt x="462015" y="2580690"/>
                  <a:pt x="579605" y="2575756"/>
                </a:cubicBezTo>
                <a:close/>
                <a:moveTo>
                  <a:pt x="1696598" y="756521"/>
                </a:moveTo>
                <a:cubicBezTo>
                  <a:pt x="1718929" y="755476"/>
                  <a:pt x="1739109" y="757518"/>
                  <a:pt x="1756781" y="762925"/>
                </a:cubicBezTo>
                <a:cubicBezTo>
                  <a:pt x="2984297" y="1124408"/>
                  <a:pt x="4195015" y="1916642"/>
                  <a:pt x="5130849" y="2742976"/>
                </a:cubicBezTo>
                <a:cubicBezTo>
                  <a:pt x="5732550" y="3283242"/>
                  <a:pt x="6279943" y="3902487"/>
                  <a:pt x="6749731" y="4593981"/>
                </a:cubicBezTo>
                <a:cubicBezTo>
                  <a:pt x="6774612" y="4639059"/>
                  <a:pt x="6795346" y="4676623"/>
                  <a:pt x="6820227" y="4721701"/>
                </a:cubicBezTo>
                <a:cubicBezTo>
                  <a:pt x="6971093" y="5030511"/>
                  <a:pt x="7106361" y="5240105"/>
                  <a:pt x="6996554" y="5555565"/>
                </a:cubicBezTo>
                <a:cubicBezTo>
                  <a:pt x="6913609" y="5777781"/>
                  <a:pt x="6787807" y="6170685"/>
                  <a:pt x="6539977" y="6023217"/>
                </a:cubicBezTo>
                <a:cubicBezTo>
                  <a:pt x="5357511" y="4519449"/>
                  <a:pt x="3058708" y="2837889"/>
                  <a:pt x="684044" y="2296016"/>
                </a:cubicBezTo>
                <a:cubicBezTo>
                  <a:pt x="15288" y="2107652"/>
                  <a:pt x="892566" y="1137126"/>
                  <a:pt x="1447262" y="841695"/>
                </a:cubicBezTo>
                <a:cubicBezTo>
                  <a:pt x="1543266" y="790564"/>
                  <a:pt x="1629607" y="759655"/>
                  <a:pt x="1696598" y="756521"/>
                </a:cubicBezTo>
                <a:close/>
                <a:moveTo>
                  <a:pt x="5039029" y="239170"/>
                </a:moveTo>
                <a:cubicBezTo>
                  <a:pt x="5126347" y="239701"/>
                  <a:pt x="5293618" y="270572"/>
                  <a:pt x="5538024" y="341609"/>
                </a:cubicBezTo>
                <a:cubicBezTo>
                  <a:pt x="6259604" y="551342"/>
                  <a:pt x="6921906" y="1627352"/>
                  <a:pt x="7203812" y="2315122"/>
                </a:cubicBezTo>
                <a:cubicBezTo>
                  <a:pt x="7258555" y="2432006"/>
                  <a:pt x="7223531" y="2510175"/>
                  <a:pt x="7157849" y="2497398"/>
                </a:cubicBezTo>
                <a:cubicBezTo>
                  <a:pt x="7051596" y="2340300"/>
                  <a:pt x="6942003" y="2194850"/>
                  <a:pt x="6824917" y="2053537"/>
                </a:cubicBezTo>
                <a:cubicBezTo>
                  <a:pt x="6784239" y="1997535"/>
                  <a:pt x="6743557" y="1941537"/>
                  <a:pt x="6691239" y="1882154"/>
                </a:cubicBezTo>
                <a:cubicBezTo>
                  <a:pt x="6186375" y="1268416"/>
                  <a:pt x="5627357" y="733598"/>
                  <a:pt x="4978465" y="248387"/>
                </a:cubicBezTo>
                <a:cubicBezTo>
                  <a:pt x="4989700" y="242186"/>
                  <a:pt x="5009922" y="238993"/>
                  <a:pt x="5039029" y="239170"/>
                </a:cubicBezTo>
                <a:close/>
                <a:moveTo>
                  <a:pt x="3578376" y="680"/>
                </a:moveTo>
                <a:cubicBezTo>
                  <a:pt x="3864760" y="-6129"/>
                  <a:pt x="4151070" y="37237"/>
                  <a:pt x="4388019" y="172937"/>
                </a:cubicBezTo>
                <a:cubicBezTo>
                  <a:pt x="5614931" y="995407"/>
                  <a:pt x="6529424" y="1960911"/>
                  <a:pt x="7343337" y="3275984"/>
                </a:cubicBezTo>
                <a:cubicBezTo>
                  <a:pt x="7528178" y="3664050"/>
                  <a:pt x="7498623" y="3876399"/>
                  <a:pt x="7444007" y="4131980"/>
                </a:cubicBezTo>
                <a:cubicBezTo>
                  <a:pt x="7375017" y="4503321"/>
                  <a:pt x="7213032" y="4759359"/>
                  <a:pt x="6903436" y="4322533"/>
                </a:cubicBezTo>
                <a:cubicBezTo>
                  <a:pt x="6830382" y="4225629"/>
                  <a:pt x="6757327" y="4128729"/>
                  <a:pt x="6688422" y="4039339"/>
                </a:cubicBezTo>
                <a:cubicBezTo>
                  <a:pt x="6582987" y="3901499"/>
                  <a:pt x="6477553" y="3763658"/>
                  <a:pt x="6364620" y="3629958"/>
                </a:cubicBezTo>
                <a:cubicBezTo>
                  <a:pt x="6340531" y="3604043"/>
                  <a:pt x="6323946" y="3573994"/>
                  <a:pt x="6299861" y="3548080"/>
                </a:cubicBezTo>
                <a:cubicBezTo>
                  <a:pt x="6267480" y="3507142"/>
                  <a:pt x="6227598" y="3470344"/>
                  <a:pt x="6195220" y="3429405"/>
                </a:cubicBezTo>
                <a:cubicBezTo>
                  <a:pt x="6191073" y="3421892"/>
                  <a:pt x="6191073" y="3421892"/>
                  <a:pt x="6186926" y="3414379"/>
                </a:cubicBezTo>
                <a:cubicBezTo>
                  <a:pt x="5221082" y="2320389"/>
                  <a:pt x="4069168" y="1456525"/>
                  <a:pt x="2742829" y="826160"/>
                </a:cubicBezTo>
                <a:cubicBezTo>
                  <a:pt x="2559045" y="741365"/>
                  <a:pt x="2414353" y="674204"/>
                  <a:pt x="2305391" y="636326"/>
                </a:cubicBezTo>
                <a:cubicBezTo>
                  <a:pt x="2215573" y="597685"/>
                  <a:pt x="2129903" y="566559"/>
                  <a:pt x="2040087" y="527914"/>
                </a:cubicBezTo>
                <a:cubicBezTo>
                  <a:pt x="1989005" y="475248"/>
                  <a:pt x="2045612" y="418274"/>
                  <a:pt x="2126314" y="370054"/>
                </a:cubicBezTo>
                <a:cubicBezTo>
                  <a:pt x="2153218" y="353979"/>
                  <a:pt x="2182797" y="338878"/>
                  <a:pt x="2211955" y="325234"/>
                </a:cubicBezTo>
                <a:cubicBezTo>
                  <a:pt x="2317923" y="273485"/>
                  <a:pt x="2948330" y="15660"/>
                  <a:pt x="3578376" y="68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33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03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>
            <a:extLst>
              <a:ext uri="{FF2B5EF4-FFF2-40B4-BE49-F238E27FC236}">
                <a16:creationId xmlns:a16="http://schemas.microsoft.com/office/drawing/2014/main" id="{BEB7F3FD-A9DB-4194-B43B-5FA1698CB4C3}"/>
              </a:ext>
            </a:extLst>
          </p:cNvPr>
          <p:cNvGrpSpPr/>
          <p:nvPr userDrawn="1"/>
        </p:nvGrpSpPr>
        <p:grpSpPr>
          <a:xfrm>
            <a:off x="-1067281" y="-1067281"/>
            <a:ext cx="2134562" cy="2134562"/>
            <a:chOff x="4019550" y="500204"/>
            <a:chExt cx="1562100" cy="1562100"/>
          </a:xfrm>
        </p:grpSpPr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1305804D-ADE6-4B8D-8860-E3A0C2F7054D}"/>
                </a:ext>
              </a:extLst>
            </p:cNvPr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 w="12700" cap="flat" cmpd="sng" algn="ctr">
              <a:solidFill>
                <a:srgbClr val="EE64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832757C0-F677-490A-9089-18758EF4FCAB}"/>
                </a:ext>
              </a:extLst>
            </p:cNvPr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 w="12700" cap="flat" cmpd="sng" algn="ctr">
              <a:solidFill>
                <a:srgbClr val="EE64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A8C7A59F-F0C4-4607-B035-9DC0D7E7981C}"/>
                </a:ext>
              </a:extLst>
            </p:cNvPr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 w="12700" cap="flat" cmpd="sng" algn="ctr">
              <a:solidFill>
                <a:srgbClr val="EE64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08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BC4E287-D0A0-42A8-B9F7-E727D3911505}"/>
              </a:ext>
            </a:extLst>
          </p:cNvPr>
          <p:cNvSpPr/>
          <p:nvPr userDrawn="1"/>
        </p:nvSpPr>
        <p:spPr>
          <a:xfrm flipH="1">
            <a:off x="306768" y="278615"/>
            <a:ext cx="108310" cy="392961"/>
          </a:xfrm>
          <a:prstGeom prst="rect">
            <a:avLst/>
          </a:prstGeom>
          <a:solidFill>
            <a:srgbClr val="DA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9C7CE2-D7C1-449E-8B31-C40DC7F021EC}"/>
              </a:ext>
            </a:extLst>
          </p:cNvPr>
          <p:cNvSpPr/>
          <p:nvPr userDrawn="1"/>
        </p:nvSpPr>
        <p:spPr>
          <a:xfrm flipH="1">
            <a:off x="463761" y="278615"/>
            <a:ext cx="132652" cy="392961"/>
          </a:xfrm>
          <a:prstGeom prst="rect">
            <a:avLst/>
          </a:prstGeom>
          <a:solidFill>
            <a:srgbClr val="DA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C7FB08-F9B2-4A58-9494-4737105F4DAB}"/>
              </a:ext>
            </a:extLst>
          </p:cNvPr>
          <p:cNvSpPr txBox="1"/>
          <p:nvPr userDrawn="1"/>
        </p:nvSpPr>
        <p:spPr>
          <a:xfrm>
            <a:off x="596413" y="282316"/>
            <a:ext cx="41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办公资源精品系列课程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669126-F366-4B08-8680-27A504AAD261}"/>
              </a:ext>
            </a:extLst>
          </p:cNvPr>
          <p:cNvSpPr/>
          <p:nvPr userDrawn="1"/>
        </p:nvSpPr>
        <p:spPr>
          <a:xfrm>
            <a:off x="-141963" y="6476945"/>
            <a:ext cx="8461376" cy="72000"/>
          </a:xfrm>
          <a:prstGeom prst="rect">
            <a:avLst/>
          </a:prstGeom>
          <a:solidFill>
            <a:srgbClr val="DA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101A0A-0B13-42B3-AFA5-77FED83F4952}"/>
              </a:ext>
            </a:extLst>
          </p:cNvPr>
          <p:cNvSpPr txBox="1"/>
          <p:nvPr userDrawn="1"/>
        </p:nvSpPr>
        <p:spPr>
          <a:xfrm>
            <a:off x="8293100" y="6343668"/>
            <a:ext cx="314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人教版高中化学必修一精品课件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D64785-6AF1-48EB-AB66-53F52F5C1881}"/>
              </a:ext>
            </a:extLst>
          </p:cNvPr>
          <p:cNvSpPr/>
          <p:nvPr userDrawn="1"/>
        </p:nvSpPr>
        <p:spPr>
          <a:xfrm>
            <a:off x="11449563" y="6476945"/>
            <a:ext cx="742437" cy="72000"/>
          </a:xfrm>
          <a:prstGeom prst="rect">
            <a:avLst/>
          </a:prstGeom>
          <a:solidFill>
            <a:srgbClr val="DA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58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E:\&#39640;&#19968;&#21270;&#23398;\&#24517;&#20462;1&#35762;&#35838;PPT\&#31532;&#22235;&#31456;&#31532;&#19968;&#33410;\&#30789;&#37240;&#30340;&#21046;&#22791;.mp4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1926EEF-FAB6-48BB-BFD6-68DD1105D705}"/>
              </a:ext>
            </a:extLst>
          </p:cNvPr>
          <p:cNvGrpSpPr/>
          <p:nvPr/>
        </p:nvGrpSpPr>
        <p:grpSpPr>
          <a:xfrm>
            <a:off x="6907493" y="-795320"/>
            <a:ext cx="2134562" cy="2134562"/>
            <a:chOff x="4019550" y="500204"/>
            <a:chExt cx="1562100" cy="15621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C90E65-7364-4A96-B441-FE2F137CB8E5}"/>
                </a:ext>
              </a:extLst>
            </p:cNvPr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0489B9-75A2-4348-8C48-86FADDDAFE48}"/>
                </a:ext>
              </a:extLst>
            </p:cNvPr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D0AC7D-4836-4E99-B7A8-74F43DD4951F}"/>
                </a:ext>
              </a:extLst>
            </p:cNvPr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128A93-83C5-45D1-B549-EB47B8901BE5}"/>
              </a:ext>
            </a:extLst>
          </p:cNvPr>
          <p:cNvGrpSpPr/>
          <p:nvPr/>
        </p:nvGrpSpPr>
        <p:grpSpPr>
          <a:xfrm>
            <a:off x="698853" y="6239686"/>
            <a:ext cx="929734" cy="929734"/>
            <a:chOff x="4019550" y="500204"/>
            <a:chExt cx="1562100" cy="15621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19939-3D65-4109-8417-3F257E304075}"/>
                </a:ext>
              </a:extLst>
            </p:cNvPr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A31A20-444D-4F72-9B7B-7BB2FFCA5975}"/>
                </a:ext>
              </a:extLst>
            </p:cNvPr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F67F4A-CBE3-49E6-9770-482759827651}"/>
                </a:ext>
              </a:extLst>
            </p:cNvPr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758E587-6B92-4A10-9089-9366372868AF}"/>
              </a:ext>
            </a:extLst>
          </p:cNvPr>
          <p:cNvSpPr/>
          <p:nvPr/>
        </p:nvSpPr>
        <p:spPr>
          <a:xfrm>
            <a:off x="8536770" y="6507572"/>
            <a:ext cx="35846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© 2019</a:t>
            </a:r>
            <a:r>
              <a:rPr kumimoji="0" lang="en-US" sz="900" b="0" i="0" u="none" strike="noStrike" kern="1200" cap="none" spc="30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samidare – Presentation template</a:t>
            </a:r>
            <a:endParaRPr kumimoji="0" lang="en-US" sz="900" b="0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29C95D5-036E-402A-8D39-57E1C37552B3}"/>
              </a:ext>
            </a:extLst>
          </p:cNvPr>
          <p:cNvSpPr txBox="1"/>
          <p:nvPr/>
        </p:nvSpPr>
        <p:spPr>
          <a:xfrm>
            <a:off x="633410" y="391635"/>
            <a:ext cx="361768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高一化学精品课程（人教版）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3DB938E-BA7F-48B7-BC84-48B83445C5B2}"/>
              </a:ext>
            </a:extLst>
          </p:cNvPr>
          <p:cNvSpPr/>
          <p:nvPr/>
        </p:nvSpPr>
        <p:spPr>
          <a:xfrm>
            <a:off x="592695" y="2350998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第四章  非金属及其化合物</a:t>
            </a:r>
          </a:p>
        </p:txBody>
      </p:sp>
      <p:sp>
        <p:nvSpPr>
          <p:cNvPr id="38" name="矩形 5">
            <a:extLst>
              <a:ext uri="{FF2B5EF4-FFF2-40B4-BE49-F238E27FC236}">
                <a16:creationId xmlns:a16="http://schemas.microsoft.com/office/drawing/2014/main" id="{B4202F72-6FDB-41ED-BAE0-8A98086E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5" y="5214004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授课讲师：</a:t>
            </a:r>
            <a:r>
              <a:rPr kumimoji="0" lang="en-US" altLang="zh-CN" sz="2000" b="0" i="0" u="none" strike="noStrike" kern="1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xippt</a:t>
            </a:r>
            <a:endParaRPr kumimoji="0" lang="zh-CN" altLang="en-US" sz="2000" b="0" i="0" u="none" strike="noStrike" kern="1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C7B88D0-248E-4EC3-BCF3-F66A2E51784F}"/>
              </a:ext>
            </a:extLst>
          </p:cNvPr>
          <p:cNvCxnSpPr>
            <a:cxnSpLocks/>
          </p:cNvCxnSpPr>
          <p:nvPr/>
        </p:nvCxnSpPr>
        <p:spPr>
          <a:xfrm>
            <a:off x="720924" y="5026880"/>
            <a:ext cx="5421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5">
            <a:extLst>
              <a:ext uri="{FF2B5EF4-FFF2-40B4-BE49-F238E27FC236}">
                <a16:creationId xmlns:a16="http://schemas.microsoft.com/office/drawing/2014/main" id="{66336B25-6C5C-4418-AF4F-355235C0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94" y="2929462"/>
            <a:ext cx="6208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3200" b="1" kern="10" dirty="0">
                <a:solidFill>
                  <a:srgbClr val="DA5353"/>
                </a:solidFill>
                <a:latin typeface="+mn-lt"/>
                <a:ea typeface="+mn-ea"/>
                <a:cs typeface="+mn-ea"/>
                <a:sym typeface="+mn-lt"/>
              </a:rPr>
              <a:t>第二节  几种重要的金属化合物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201EA8B4-06F3-4AA9-BA6D-D351F32F86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16475"/>
          <a:stretch>
            <a:fillRect/>
          </a:stretch>
        </p:blipFill>
        <p:spPr>
          <a:xfrm>
            <a:off x="6907493" y="2607267"/>
            <a:ext cx="6505729" cy="6468127"/>
          </a:xfr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C18EB1C-95DF-42FC-BDDE-3BD7C2B530F9}"/>
              </a:ext>
            </a:extLst>
          </p:cNvPr>
          <p:cNvSpPr/>
          <p:nvPr/>
        </p:nvSpPr>
        <p:spPr>
          <a:xfrm>
            <a:off x="592695" y="3698275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kern="10" dirty="0">
                <a:solidFill>
                  <a:prstClr val="black"/>
                </a:solidFill>
                <a:cs typeface="+mn-ea"/>
                <a:sym typeface="+mn-lt"/>
              </a:rPr>
              <a:t>第</a:t>
            </a:r>
            <a:r>
              <a:rPr lang="en-US" altLang="zh-CN" sz="2000" kern="10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sz="2000" kern="10" dirty="0">
                <a:solidFill>
                  <a:prstClr val="black"/>
                </a:solidFill>
                <a:cs typeface="+mn-ea"/>
                <a:sym typeface="+mn-lt"/>
              </a:rPr>
              <a:t>课时  二氧化硅和硅酸</a:t>
            </a:r>
          </a:p>
        </p:txBody>
      </p:sp>
    </p:spTree>
    <p:extLst>
      <p:ext uri="{BB962C8B-B14F-4D97-AF65-F5344CB8AC3E}">
        <p14:creationId xmlns:p14="http://schemas.microsoft.com/office/powerpoint/2010/main" val="17190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/>
      <p:bldP spid="38" grpId="0"/>
      <p:bldP spid="40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A2D92D-7036-4908-8641-E6A055F75A53}"/>
              </a:ext>
            </a:extLst>
          </p:cNvPr>
          <p:cNvSpPr/>
          <p:nvPr/>
        </p:nvSpPr>
        <p:spPr>
          <a:xfrm>
            <a:off x="871827" y="866099"/>
            <a:ext cx="41921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  <a:p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3" name="Picture 16" descr="图 4-2 [SiO4]四面体结构">
            <a:extLst>
              <a:ext uri="{FF2B5EF4-FFF2-40B4-BE49-F238E27FC236}">
                <a16:creationId xmlns:a16="http://schemas.microsoft.com/office/drawing/2014/main" id="{0EB60F1D-F881-473E-B19E-1F073E7A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7566554" y="2130482"/>
            <a:ext cx="1736396" cy="1736396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3F5B1AC-C195-41E0-9032-C24FF5AB7B8D}"/>
              </a:ext>
            </a:extLst>
          </p:cNvPr>
          <p:cNvSpPr txBox="1"/>
          <p:nvPr/>
        </p:nvSpPr>
        <p:spPr>
          <a:xfrm>
            <a:off x="2711297" y="4775456"/>
            <a:ext cx="6270978" cy="72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795" b="1" dirty="0">
                <a:cs typeface="+mn-ea"/>
                <a:sym typeface="+mn-lt"/>
              </a:rPr>
              <a:t>  </a:t>
            </a:r>
            <a:r>
              <a:rPr lang="zh-CN" altLang="en-US" sz="1795" b="1" dirty="0">
                <a:cs typeface="+mn-ea"/>
                <a:sym typeface="+mn-lt"/>
              </a:rPr>
              <a:t>每</a:t>
            </a:r>
            <a:r>
              <a:rPr lang="en-US" altLang="zh-CN" sz="1795" b="1" dirty="0">
                <a:cs typeface="+mn-ea"/>
                <a:sym typeface="+mn-lt"/>
              </a:rPr>
              <a:t>1</a:t>
            </a:r>
            <a:r>
              <a:rPr lang="zh-CN" altLang="en-US" sz="1795" b="1" dirty="0">
                <a:cs typeface="+mn-ea"/>
                <a:sym typeface="+mn-lt"/>
              </a:rPr>
              <a:t>个</a:t>
            </a:r>
            <a:r>
              <a:rPr lang="en-US" altLang="zh-CN" sz="1795" b="1" dirty="0">
                <a:cs typeface="+mn-ea"/>
                <a:sym typeface="+mn-lt"/>
              </a:rPr>
              <a:t>Si</a:t>
            </a:r>
            <a:r>
              <a:rPr lang="zh-CN" altLang="en-US" sz="1795" b="1" dirty="0">
                <a:cs typeface="+mn-ea"/>
                <a:sym typeface="+mn-lt"/>
              </a:rPr>
              <a:t>原子周围结合</a:t>
            </a:r>
            <a:r>
              <a:rPr lang="en-US" altLang="zh-CN" sz="1795" b="1" dirty="0">
                <a:cs typeface="+mn-ea"/>
                <a:sym typeface="+mn-lt"/>
              </a:rPr>
              <a:t>4</a:t>
            </a:r>
            <a:r>
              <a:rPr lang="zh-CN" altLang="en-US" sz="1795" b="1" dirty="0">
                <a:cs typeface="+mn-ea"/>
                <a:sym typeface="+mn-lt"/>
              </a:rPr>
              <a:t>个</a:t>
            </a:r>
            <a:r>
              <a:rPr lang="en-US" altLang="zh-CN" sz="1795" b="1" dirty="0">
                <a:cs typeface="+mn-ea"/>
                <a:sym typeface="+mn-lt"/>
              </a:rPr>
              <a:t>O</a:t>
            </a:r>
            <a:r>
              <a:rPr lang="zh-CN" altLang="en-US" sz="1795" b="1" dirty="0">
                <a:cs typeface="+mn-ea"/>
                <a:sym typeface="+mn-lt"/>
              </a:rPr>
              <a:t>原子，</a:t>
            </a:r>
            <a:r>
              <a:rPr lang="en-GB" altLang="zh-CN" sz="1795" b="1" dirty="0">
                <a:cs typeface="+mn-ea"/>
                <a:sym typeface="+mn-lt"/>
              </a:rPr>
              <a:t>Si</a:t>
            </a:r>
            <a:r>
              <a:rPr lang="zh-CN" altLang="en-GB" sz="1795" b="1" dirty="0">
                <a:cs typeface="+mn-ea"/>
                <a:sym typeface="+mn-lt"/>
              </a:rPr>
              <a:t>在中心,</a:t>
            </a:r>
            <a:r>
              <a:rPr lang="en-GB" altLang="zh-CN" sz="1795" b="1" dirty="0">
                <a:cs typeface="+mn-ea"/>
                <a:sym typeface="+mn-lt"/>
              </a:rPr>
              <a:t>O</a:t>
            </a:r>
            <a:r>
              <a:rPr lang="zh-CN" altLang="en-GB" sz="1795" b="1" dirty="0">
                <a:cs typeface="+mn-ea"/>
                <a:sym typeface="+mn-lt"/>
              </a:rPr>
              <a:t>在四个顶角。</a:t>
            </a: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795" b="1" dirty="0">
                <a:cs typeface="+mn-ea"/>
                <a:sym typeface="+mn-lt"/>
              </a:rPr>
              <a:t>  同时每</a:t>
            </a:r>
            <a:r>
              <a:rPr lang="en-US" altLang="zh-CN" sz="1795" b="1" dirty="0">
                <a:cs typeface="+mn-ea"/>
                <a:sym typeface="+mn-lt"/>
              </a:rPr>
              <a:t>1</a:t>
            </a:r>
            <a:r>
              <a:rPr lang="zh-CN" altLang="en-US" sz="1795" b="1" dirty="0">
                <a:cs typeface="+mn-ea"/>
                <a:sym typeface="+mn-lt"/>
              </a:rPr>
              <a:t>个</a:t>
            </a:r>
            <a:r>
              <a:rPr lang="en-US" altLang="zh-CN" sz="1795" b="1" dirty="0">
                <a:cs typeface="+mn-ea"/>
                <a:sym typeface="+mn-lt"/>
              </a:rPr>
              <a:t>O</a:t>
            </a:r>
            <a:r>
              <a:rPr lang="zh-CN" altLang="en-US" sz="1795" b="1" dirty="0">
                <a:cs typeface="+mn-ea"/>
                <a:sym typeface="+mn-lt"/>
              </a:rPr>
              <a:t>原子周围结合</a:t>
            </a:r>
            <a:r>
              <a:rPr lang="en-US" altLang="zh-CN" sz="1795" b="1" dirty="0">
                <a:cs typeface="+mn-ea"/>
                <a:sym typeface="+mn-lt"/>
              </a:rPr>
              <a:t>2</a:t>
            </a:r>
            <a:r>
              <a:rPr lang="zh-CN" altLang="en-US" sz="1795" b="1" dirty="0">
                <a:cs typeface="+mn-ea"/>
                <a:sym typeface="+mn-lt"/>
              </a:rPr>
              <a:t>个</a:t>
            </a:r>
            <a:r>
              <a:rPr lang="en-US" altLang="zh-CN" sz="1795" b="1" dirty="0">
                <a:cs typeface="+mn-ea"/>
                <a:sym typeface="+mn-lt"/>
              </a:rPr>
              <a:t>Si</a:t>
            </a:r>
            <a:r>
              <a:rPr lang="zh-CN" altLang="en-US" sz="1795" b="1" dirty="0">
                <a:cs typeface="+mn-ea"/>
                <a:sym typeface="+mn-lt"/>
              </a:rPr>
              <a:t>原子相结合。 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4473892-73BA-4065-8A56-E41DF732FC02}"/>
              </a:ext>
            </a:extLst>
          </p:cNvPr>
          <p:cNvSpPr txBox="1"/>
          <p:nvPr/>
        </p:nvSpPr>
        <p:spPr>
          <a:xfrm rot="948885">
            <a:off x="6704295" y="2449969"/>
            <a:ext cx="183259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95" b="1" dirty="0">
                <a:solidFill>
                  <a:srgbClr val="FF0000"/>
                </a:solidFill>
                <a:cs typeface="+mn-ea"/>
                <a:sym typeface="+mn-lt"/>
              </a:rPr>
              <a:t>硅原子</a:t>
            </a:r>
            <a:r>
              <a:rPr lang="en-US" altLang="zh-CN" sz="2095" b="1" dirty="0">
                <a:solidFill>
                  <a:srgbClr val="FF0000"/>
                </a:solidFill>
                <a:cs typeface="+mn-ea"/>
                <a:sym typeface="+mn-lt"/>
              </a:rPr>
              <a:t>——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30F05D14-63DC-4CAB-9D10-7A32A0401637}"/>
              </a:ext>
            </a:extLst>
          </p:cNvPr>
          <p:cNvGrpSpPr/>
          <p:nvPr/>
        </p:nvGrpSpPr>
        <p:grpSpPr>
          <a:xfrm>
            <a:off x="4541520" y="2763518"/>
            <a:ext cx="2823127" cy="1893170"/>
            <a:chOff x="873" y="0"/>
            <a:chExt cx="3591" cy="2589"/>
          </a:xfrm>
        </p:grpSpPr>
        <p:pic>
          <p:nvPicPr>
            <p:cNvPr id="7" name="Picture 3" descr="carbon_4">
              <a:extLst>
                <a:ext uri="{FF2B5EF4-FFF2-40B4-BE49-F238E27FC236}">
                  <a16:creationId xmlns:a16="http://schemas.microsoft.com/office/drawing/2014/main" id="{67E196AC-921A-4E2A-B4DF-F244BE7FF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63" b="7018"/>
            <a:stretch>
              <a:fillRect/>
            </a:stretch>
          </p:blipFill>
          <p:spPr>
            <a:xfrm>
              <a:off x="873" y="0"/>
              <a:ext cx="3591" cy="258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C5BFD354-24C8-4309-80B1-F30803435C69}"/>
                </a:ext>
              </a:extLst>
            </p:cNvPr>
            <p:cNvGrpSpPr/>
            <p:nvPr/>
          </p:nvGrpSpPr>
          <p:grpSpPr>
            <a:xfrm>
              <a:off x="1536" y="576"/>
              <a:ext cx="2352" cy="1776"/>
              <a:chOff x="1536" y="576"/>
              <a:chExt cx="2352" cy="1776"/>
            </a:xfrm>
          </p:grpSpPr>
          <p:sp>
            <p:nvSpPr>
              <p:cNvPr id="9" name="Oval 5">
                <a:extLst>
                  <a:ext uri="{FF2B5EF4-FFF2-40B4-BE49-F238E27FC236}">
                    <a16:creationId xmlns:a16="http://schemas.microsoft.com/office/drawing/2014/main" id="{FA9703EE-E6AC-4529-A2EC-AE3E96BCC873}"/>
                  </a:ext>
                </a:extLst>
              </p:cNvPr>
              <p:cNvSpPr/>
              <p:nvPr/>
            </p:nvSpPr>
            <p:spPr>
              <a:xfrm>
                <a:off x="2064" y="1296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3A2A5E91-C4CA-4025-B43B-D0E997729ECE}"/>
                  </a:ext>
                </a:extLst>
              </p:cNvPr>
              <p:cNvSpPr/>
              <p:nvPr/>
            </p:nvSpPr>
            <p:spPr>
              <a:xfrm>
                <a:off x="2640" y="576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id="{AE52176E-DC7B-4E6A-A951-55F23F812CD3}"/>
                  </a:ext>
                </a:extLst>
              </p:cNvPr>
              <p:cNvSpPr/>
              <p:nvPr/>
            </p:nvSpPr>
            <p:spPr>
              <a:xfrm>
                <a:off x="3168" y="1200"/>
                <a:ext cx="192" cy="192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76FC04B5-6A6B-4133-BA1B-A9C0C5D625F8}"/>
                  </a:ext>
                </a:extLst>
              </p:cNvPr>
              <p:cNvSpPr/>
              <p:nvPr/>
            </p:nvSpPr>
            <p:spPr>
              <a:xfrm>
                <a:off x="2880" y="1344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A330D3BA-A285-40D6-8FDB-6E7A0D83CB94}"/>
                  </a:ext>
                </a:extLst>
              </p:cNvPr>
              <p:cNvSpPr/>
              <p:nvPr/>
            </p:nvSpPr>
            <p:spPr>
              <a:xfrm>
                <a:off x="3696" y="1824"/>
                <a:ext cx="192" cy="192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35FE7018-8136-4B46-8CE9-E7AB2131F6FC}"/>
                  </a:ext>
                </a:extLst>
              </p:cNvPr>
              <p:cNvSpPr/>
              <p:nvPr/>
            </p:nvSpPr>
            <p:spPr>
              <a:xfrm>
                <a:off x="3408" y="1968"/>
                <a:ext cx="192" cy="192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Oval 11">
                <a:extLst>
                  <a:ext uri="{FF2B5EF4-FFF2-40B4-BE49-F238E27FC236}">
                    <a16:creationId xmlns:a16="http://schemas.microsoft.com/office/drawing/2014/main" id="{4557AD04-465A-4D24-98DF-6EABF3959032}"/>
                  </a:ext>
                </a:extLst>
              </p:cNvPr>
              <p:cNvSpPr/>
              <p:nvPr/>
            </p:nvSpPr>
            <p:spPr>
              <a:xfrm>
                <a:off x="1536" y="2016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Oval 12">
                <a:extLst>
                  <a:ext uri="{FF2B5EF4-FFF2-40B4-BE49-F238E27FC236}">
                    <a16:creationId xmlns:a16="http://schemas.microsoft.com/office/drawing/2014/main" id="{E6864FBD-18B2-4506-AD86-9C7097AAF07B}"/>
                  </a:ext>
                </a:extLst>
              </p:cNvPr>
              <p:cNvSpPr/>
              <p:nvPr/>
            </p:nvSpPr>
            <p:spPr>
              <a:xfrm>
                <a:off x="2592" y="1872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53152A31-5248-4BEB-8DA9-93256B78B509}"/>
                  </a:ext>
                </a:extLst>
              </p:cNvPr>
              <p:cNvSpPr/>
              <p:nvPr/>
            </p:nvSpPr>
            <p:spPr>
              <a:xfrm>
                <a:off x="2304" y="2064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8CBF8BCA-7B4E-426D-AE6F-022549FE958A}"/>
                  </a:ext>
                </a:extLst>
              </p:cNvPr>
              <p:cNvSpPr/>
              <p:nvPr/>
            </p:nvSpPr>
            <p:spPr>
              <a:xfrm>
                <a:off x="3120" y="2112"/>
                <a:ext cx="240" cy="240"/>
              </a:xfrm>
              <a:prstGeom prst="ellipse">
                <a:avLst/>
              </a:prstGeom>
              <a:solidFill>
                <a:srgbClr val="FF0000">
                  <a:alpha val="69019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345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Rectangle 15">
            <a:extLst>
              <a:ext uri="{FF2B5EF4-FFF2-40B4-BE49-F238E27FC236}">
                <a16:creationId xmlns:a16="http://schemas.microsoft.com/office/drawing/2014/main" id="{CF25D8CE-0905-4CAA-A1CA-F94391C8ED80}"/>
              </a:ext>
            </a:extLst>
          </p:cNvPr>
          <p:cNvSpPr/>
          <p:nvPr/>
        </p:nvSpPr>
        <p:spPr>
          <a:xfrm>
            <a:off x="2813438" y="5459563"/>
            <a:ext cx="6670040" cy="72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795" b="1" dirty="0">
                <a:cs typeface="+mn-ea"/>
                <a:sym typeface="+mn-lt"/>
              </a:rPr>
              <a:t>二氧化硅中氧原子与硅原子个数比为</a:t>
            </a:r>
            <a:r>
              <a:rPr lang="en-US" altLang="zh-CN" sz="1795" b="1" dirty="0">
                <a:cs typeface="+mn-ea"/>
                <a:sym typeface="+mn-lt"/>
              </a:rPr>
              <a:t>2</a:t>
            </a:r>
            <a:r>
              <a:rPr lang="zh-CN" altLang="en-US" sz="1795" b="1" dirty="0">
                <a:cs typeface="+mn-ea"/>
                <a:sym typeface="+mn-lt"/>
              </a:rPr>
              <a:t>：</a:t>
            </a:r>
            <a:r>
              <a:rPr lang="en-US" altLang="zh-CN" sz="1795" b="1" dirty="0">
                <a:cs typeface="+mn-ea"/>
                <a:sym typeface="+mn-lt"/>
              </a:rPr>
              <a:t>1</a:t>
            </a:r>
            <a:r>
              <a:rPr lang="zh-CN" altLang="en-US" sz="1795" b="1" dirty="0">
                <a:cs typeface="+mn-ea"/>
                <a:sym typeface="+mn-lt"/>
              </a:rPr>
              <a:t>，用</a:t>
            </a:r>
            <a:r>
              <a:rPr lang="en-GB" altLang="zh-CN" sz="1795" b="1" dirty="0">
                <a:cs typeface="+mn-ea"/>
                <a:sym typeface="+mn-lt"/>
              </a:rPr>
              <a:t>SiO</a:t>
            </a:r>
            <a:r>
              <a:rPr lang="en-GB" altLang="zh-CN" sz="1795" b="1" baseline="-25000" dirty="0">
                <a:cs typeface="+mn-ea"/>
                <a:sym typeface="+mn-lt"/>
              </a:rPr>
              <a:t>2</a:t>
            </a:r>
            <a:r>
              <a:rPr lang="zh-CN" altLang="en-GB" sz="1795" b="1" dirty="0">
                <a:cs typeface="+mn-ea"/>
                <a:sym typeface="+mn-lt"/>
              </a:rPr>
              <a:t>来表示</a:t>
            </a: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GB" sz="1795" b="1" dirty="0">
                <a:cs typeface="+mn-ea"/>
                <a:sym typeface="+mn-lt"/>
              </a:rPr>
              <a:t>二氧化硅的组成</a:t>
            </a:r>
            <a:r>
              <a:rPr lang="en-GB" altLang="zh-CN" sz="1795" b="1" dirty="0">
                <a:cs typeface="+mn-ea"/>
                <a:sym typeface="+mn-lt"/>
              </a:rPr>
              <a:t>,</a:t>
            </a:r>
            <a:r>
              <a:rPr lang="zh-CN" altLang="en-GB" sz="1795" b="1" dirty="0">
                <a:cs typeface="+mn-ea"/>
                <a:sym typeface="+mn-lt"/>
              </a:rPr>
              <a:t>表示</a:t>
            </a:r>
            <a:r>
              <a:rPr lang="en-GB" altLang="zh-CN" sz="1795" b="1" dirty="0">
                <a:cs typeface="+mn-ea"/>
                <a:sym typeface="+mn-lt"/>
              </a:rPr>
              <a:t>O</a:t>
            </a:r>
            <a:r>
              <a:rPr lang="zh-CN" altLang="en-GB" sz="1795" b="1" dirty="0">
                <a:cs typeface="+mn-ea"/>
                <a:sym typeface="+mn-lt"/>
              </a:rPr>
              <a:t>与</a:t>
            </a:r>
            <a:r>
              <a:rPr lang="en-GB" altLang="zh-CN" sz="1795" b="1" dirty="0">
                <a:cs typeface="+mn-ea"/>
                <a:sym typeface="+mn-lt"/>
              </a:rPr>
              <a:t>Si</a:t>
            </a:r>
            <a:r>
              <a:rPr lang="zh-CN" altLang="en-GB" sz="1795" b="1" dirty="0">
                <a:cs typeface="+mn-ea"/>
                <a:sym typeface="+mn-lt"/>
              </a:rPr>
              <a:t>的原子个数比</a:t>
            </a:r>
            <a:r>
              <a:rPr lang="en-GB" altLang="zh-CN" sz="1795" b="1" dirty="0">
                <a:cs typeface="+mn-ea"/>
                <a:sym typeface="+mn-lt"/>
              </a:rPr>
              <a:t>,</a:t>
            </a:r>
            <a:r>
              <a:rPr lang="zh-CN" altLang="en-GB" sz="1795" b="1" dirty="0">
                <a:cs typeface="+mn-ea"/>
                <a:sym typeface="+mn-lt"/>
              </a:rPr>
              <a:t>不是分子式是化学式。</a:t>
            </a:r>
            <a:endParaRPr lang="zh-CN" altLang="en-US" sz="1795" b="1" dirty="0">
              <a:cs typeface="+mn-ea"/>
              <a:sym typeface="+mn-lt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0AB9C6C-2B94-4692-86D9-449B38F80FAD}"/>
              </a:ext>
            </a:extLst>
          </p:cNvPr>
          <p:cNvSpPr/>
          <p:nvPr/>
        </p:nvSpPr>
        <p:spPr>
          <a:xfrm>
            <a:off x="7773211" y="3977332"/>
            <a:ext cx="1685326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45" b="1" dirty="0">
                <a:solidFill>
                  <a:srgbClr val="FF0000"/>
                </a:solidFill>
                <a:cs typeface="+mn-ea"/>
                <a:sym typeface="+mn-lt"/>
              </a:rPr>
              <a:t>[SiO</a:t>
            </a:r>
            <a:r>
              <a:rPr lang="en-US" altLang="zh-CN" sz="1345" b="1" baseline="-25000" dirty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en-US" altLang="zh-CN" sz="1345" b="1" dirty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zh-CN" altLang="en-US" sz="1345" b="1" dirty="0">
                <a:solidFill>
                  <a:srgbClr val="FF0000"/>
                </a:solidFill>
                <a:cs typeface="+mn-ea"/>
                <a:sym typeface="+mn-lt"/>
              </a:rPr>
              <a:t>四面体结构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5A4960B-1145-45CD-BB63-EDAEFDE5E792}"/>
              </a:ext>
            </a:extLst>
          </p:cNvPr>
          <p:cNvSpPr/>
          <p:nvPr/>
        </p:nvSpPr>
        <p:spPr>
          <a:xfrm>
            <a:off x="2162810" y="2741269"/>
            <a:ext cx="256476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95" b="1" dirty="0">
                <a:solidFill>
                  <a:schemeClr val="tx1"/>
                </a:solidFill>
                <a:cs typeface="+mn-ea"/>
                <a:sym typeface="+mn-lt"/>
              </a:rPr>
              <a:t>立体网状结构决定了</a:t>
            </a:r>
            <a:r>
              <a:rPr lang="en-US" altLang="zh-CN" sz="2095" b="1" dirty="0">
                <a:solidFill>
                  <a:schemeClr val="tx1"/>
                </a:solidFill>
                <a:cs typeface="+mn-ea"/>
                <a:sym typeface="+mn-lt"/>
              </a:rPr>
              <a:t>SiO</a:t>
            </a:r>
            <a:r>
              <a:rPr lang="en-US" altLang="zh-CN" sz="2095" b="1" baseline="-250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2095" b="1" dirty="0">
                <a:solidFill>
                  <a:schemeClr val="tx1"/>
                </a:solidFill>
                <a:cs typeface="+mn-ea"/>
                <a:sym typeface="+mn-lt"/>
              </a:rPr>
              <a:t>具有优良的物理和化学性质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6A158419-2F0C-4CF0-BEAD-EE2EB1981D06}"/>
              </a:ext>
            </a:extLst>
          </p:cNvPr>
          <p:cNvSpPr txBox="1">
            <a:spLocks/>
          </p:cNvSpPr>
          <p:nvPr/>
        </p:nvSpPr>
        <p:spPr>
          <a:xfrm>
            <a:off x="2163621" y="1694765"/>
            <a:ext cx="1767276" cy="592655"/>
          </a:xfrm>
          <a:prstGeom prst="rect">
            <a:avLst/>
          </a:prstGeom>
        </p:spPr>
        <p:txBody>
          <a:bodyPr vert="horz" wrap="square" lIns="68410" tIns="34205" rIns="68410" bIns="3420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、结构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9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70A6AF2-923C-4559-82EE-FC6B48841B5D}"/>
              </a:ext>
            </a:extLst>
          </p:cNvPr>
          <p:cNvSpPr/>
          <p:nvPr/>
        </p:nvSpPr>
        <p:spPr>
          <a:xfrm>
            <a:off x="683141" y="1301527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B50FDB8-00E8-4D5C-91AF-E0E4992E64D9}"/>
              </a:ext>
            </a:extLst>
          </p:cNvPr>
          <p:cNvSpPr txBox="1"/>
          <p:nvPr/>
        </p:nvSpPr>
        <p:spPr>
          <a:xfrm>
            <a:off x="1657894" y="3098080"/>
            <a:ext cx="80467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      </a:t>
            </a:r>
            <a:r>
              <a:rPr lang="zh-CN" altLang="en-US" sz="2395" b="1" dirty="0">
                <a:cs typeface="+mn-ea"/>
                <a:sym typeface="+mn-lt"/>
              </a:rPr>
              <a:t>根据</a:t>
            </a: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zh-CN" altLang="en-US" sz="2395" b="1" dirty="0">
                <a:cs typeface="+mn-ea"/>
                <a:sym typeface="+mn-lt"/>
              </a:rPr>
              <a:t>的存在， </a:t>
            </a: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zh-CN" altLang="en-US" sz="2395" b="1" dirty="0">
                <a:cs typeface="+mn-ea"/>
                <a:sym typeface="+mn-lt"/>
              </a:rPr>
              <a:t>有哪些物理性质？</a:t>
            </a:r>
          </a:p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      （从水溶性、硬度、熔点考虑）</a:t>
            </a:r>
            <a:endParaRPr lang="zh-CN" altLang="en-US" sz="2395" b="1" baseline="-250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20F28D-377C-40F3-8D41-28D024390CAA}"/>
              </a:ext>
            </a:extLst>
          </p:cNvPr>
          <p:cNvSpPr txBox="1"/>
          <p:nvPr/>
        </p:nvSpPr>
        <p:spPr>
          <a:xfrm>
            <a:off x="2131604" y="2410375"/>
            <a:ext cx="3429781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、二氧化硅的物理性质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9FC5ECF-005F-48A5-A406-ADED7F3387AC}"/>
              </a:ext>
            </a:extLst>
          </p:cNvPr>
          <p:cNvSpPr txBox="1"/>
          <p:nvPr/>
        </p:nvSpPr>
        <p:spPr>
          <a:xfrm>
            <a:off x="2551868" y="4295326"/>
            <a:ext cx="652039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物理性质</a:t>
            </a:r>
            <a:r>
              <a:rPr lang="en-US" altLang="zh-CN" sz="2395" b="1" dirty="0">
                <a:cs typeface="+mn-ea"/>
                <a:sym typeface="+mn-lt"/>
              </a:rPr>
              <a:t>:__________________________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D7F42F-165A-47D5-B27B-DE1E0E0AA67E}"/>
              </a:ext>
            </a:extLst>
          </p:cNvPr>
          <p:cNvSpPr txBox="1"/>
          <p:nvPr/>
        </p:nvSpPr>
        <p:spPr>
          <a:xfrm>
            <a:off x="4051844" y="4244890"/>
            <a:ext cx="3881828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硬度大、熔点高、难溶于水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cs typeface="+mn-ea"/>
              <a:sym typeface="+mn-lt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1A9FDE5-9869-40C5-9919-F019B3BACCC7}"/>
              </a:ext>
            </a:extLst>
          </p:cNvPr>
          <p:cNvSpPr txBox="1"/>
          <p:nvPr/>
        </p:nvSpPr>
        <p:spPr>
          <a:xfrm>
            <a:off x="2606961" y="5179410"/>
            <a:ext cx="603344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化学稳定性</a:t>
            </a:r>
            <a:r>
              <a:rPr lang="en-US" altLang="zh-CN" sz="2395" b="1" dirty="0">
                <a:cs typeface="+mn-ea"/>
                <a:sym typeface="+mn-lt"/>
              </a:rPr>
              <a:t>:____________________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DD9A9A-0F0F-4766-A6F6-C3A3E23D428B}"/>
              </a:ext>
            </a:extLst>
          </p:cNvPr>
          <p:cNvSpPr txBox="1"/>
          <p:nvPr/>
        </p:nvSpPr>
        <p:spPr>
          <a:xfrm>
            <a:off x="4454434" y="5109760"/>
            <a:ext cx="2934454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通常条件下，很稳定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9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BB989F6-7BFF-4E1D-923E-A0156919460A}"/>
              </a:ext>
            </a:extLst>
          </p:cNvPr>
          <p:cNvSpPr txBox="1">
            <a:spLocks/>
          </p:cNvSpPr>
          <p:nvPr/>
        </p:nvSpPr>
        <p:spPr>
          <a:xfrm>
            <a:off x="871827" y="607488"/>
            <a:ext cx="7842482" cy="2672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537987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73A84F-FC7A-45AE-92B2-71416759D736}"/>
              </a:ext>
            </a:extLst>
          </p:cNvPr>
          <p:cNvSpPr/>
          <p:nvPr/>
        </p:nvSpPr>
        <p:spPr>
          <a:xfrm>
            <a:off x="871827" y="866099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pic>
        <p:nvPicPr>
          <p:cNvPr id="4" name="Picture 2" descr="2004-12-09 15-35-21_0005">
            <a:extLst>
              <a:ext uri="{FF2B5EF4-FFF2-40B4-BE49-F238E27FC236}">
                <a16:creationId xmlns:a16="http://schemas.microsoft.com/office/drawing/2014/main" id="{4EB59ECF-88BD-4771-8452-FCC8FA704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46" y="2508492"/>
            <a:ext cx="1979871" cy="2622409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5AE1C4DF-4984-425A-8560-2DBF911B6A4F}"/>
              </a:ext>
            </a:extLst>
          </p:cNvPr>
          <p:cNvSpPr>
            <a:spLocks noTextEdit="1"/>
          </p:cNvSpPr>
          <p:nvPr/>
        </p:nvSpPr>
        <p:spPr>
          <a:xfrm>
            <a:off x="6844206" y="2530882"/>
            <a:ext cx="969151" cy="51308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695">
                <a:solidFill>
                  <a:srgbClr val="FF0000"/>
                </a:solidFill>
                <a:cs typeface="+mn-ea"/>
                <a:sym typeface="+mn-lt"/>
              </a:rPr>
              <a:t>瓶塞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C8A0E77-6C5A-4622-95F5-13526309BBE0}"/>
              </a:ext>
            </a:extLst>
          </p:cNvPr>
          <p:cNvSpPr txBox="1"/>
          <p:nvPr/>
        </p:nvSpPr>
        <p:spPr>
          <a:xfrm>
            <a:off x="5418984" y="3397869"/>
            <a:ext cx="3591560" cy="783590"/>
          </a:xfrm>
          <a:prstGeom prst="rect">
            <a:avLst/>
          </a:prstGeom>
          <a:noFill/>
          <a:ln w="254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795" b="1" dirty="0">
                <a:cs typeface="+mn-ea"/>
                <a:sym typeface="+mn-lt"/>
              </a:rPr>
              <a:t>      </a:t>
            </a:r>
            <a:r>
              <a:rPr lang="zh-CN" altLang="en-US" sz="1795" b="1" dirty="0">
                <a:cs typeface="+mn-ea"/>
                <a:sym typeface="+mn-lt"/>
              </a:rPr>
              <a:t>用玻璃塞为什么打不开呢？</a:t>
            </a:r>
            <a:endParaRPr lang="en-US" altLang="zh-CN" sz="1795" b="1" dirty="0">
              <a:cs typeface="+mn-ea"/>
              <a:sym typeface="+mn-lt"/>
            </a:endParaRPr>
          </a:p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795" b="1" dirty="0">
                <a:cs typeface="+mn-ea"/>
                <a:sym typeface="+mn-lt"/>
              </a:rPr>
              <a:t>（提示：玻璃含二氧化硅）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0843D3B-B69F-4D39-83AC-15B635706DFC}"/>
              </a:ext>
            </a:extLst>
          </p:cNvPr>
          <p:cNvSpPr txBox="1"/>
          <p:nvPr/>
        </p:nvSpPr>
        <p:spPr>
          <a:xfrm>
            <a:off x="5304790" y="4658273"/>
            <a:ext cx="4812665" cy="4603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en-US" altLang="zh-CN" sz="2395" b="1" dirty="0">
                <a:cs typeface="+mn-ea"/>
                <a:sym typeface="+mn-lt"/>
              </a:rPr>
              <a:t>+2NaOH        Na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3</a:t>
            </a:r>
            <a:r>
              <a:rPr lang="en-US" altLang="zh-CN" sz="2395" b="1" dirty="0">
                <a:cs typeface="+mn-ea"/>
                <a:sym typeface="+mn-lt"/>
              </a:rPr>
              <a:t>+H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en-US" altLang="zh-CN" sz="2395" b="1" dirty="0">
                <a:cs typeface="+mn-ea"/>
                <a:sym typeface="+mn-lt"/>
              </a:rPr>
              <a:t>O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C144174D-A3EA-483E-AD2F-2C51BAA4CEC3}"/>
              </a:ext>
            </a:extLst>
          </p:cNvPr>
          <p:cNvSpPr/>
          <p:nvPr/>
        </p:nvSpPr>
        <p:spPr>
          <a:xfrm>
            <a:off x="7285390" y="4829229"/>
            <a:ext cx="45607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10576E3-A180-47D4-A9FE-1AE77A4D1C29}"/>
              </a:ext>
            </a:extLst>
          </p:cNvPr>
          <p:cNvSpPr/>
          <p:nvPr/>
        </p:nvSpPr>
        <p:spPr>
          <a:xfrm>
            <a:off x="7285390" y="4943247"/>
            <a:ext cx="45607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4B29A535-C101-47F2-9A1F-26A7A9F8EC51}"/>
              </a:ext>
            </a:extLst>
          </p:cNvPr>
          <p:cNvSpPr txBox="1"/>
          <p:nvPr/>
        </p:nvSpPr>
        <p:spPr>
          <a:xfrm>
            <a:off x="2213655" y="2605882"/>
            <a:ext cx="507062" cy="2337364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95" b="1" dirty="0">
                <a:cs typeface="+mn-ea"/>
                <a:sym typeface="+mn-lt"/>
              </a:rPr>
              <a:t>实验室里的试剂瓶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C8BF35E-F637-4FA2-8847-C131187E9F53}"/>
              </a:ext>
            </a:extLst>
          </p:cNvPr>
          <p:cNvSpPr txBox="1"/>
          <p:nvPr/>
        </p:nvSpPr>
        <p:spPr>
          <a:xfrm>
            <a:off x="1541779" y="5420273"/>
            <a:ext cx="9120469" cy="46089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</a:t>
            </a:r>
            <a:r>
              <a:rPr lang="zh-CN" altLang="en-US" sz="2395" b="1" dirty="0">
                <a:cs typeface="+mn-ea"/>
                <a:sym typeface="+mn-lt"/>
              </a:rPr>
              <a:t>生成的</a:t>
            </a:r>
            <a:r>
              <a:rPr lang="en-US" altLang="zh-CN" sz="2395" b="1" dirty="0">
                <a:cs typeface="+mn-ea"/>
                <a:sym typeface="+mn-lt"/>
              </a:rPr>
              <a:t>Na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3</a:t>
            </a:r>
            <a:r>
              <a:rPr lang="zh-CN" altLang="en-US" sz="2395" b="1" dirty="0">
                <a:cs typeface="+mn-ea"/>
                <a:sym typeface="+mn-lt"/>
              </a:rPr>
              <a:t>会把试剂瓶和玻璃塞粘连在一起，所以打不开。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CC6961-4E47-48F4-A96D-D524963D1216}"/>
              </a:ext>
            </a:extLst>
          </p:cNvPr>
          <p:cNvSpPr txBox="1"/>
          <p:nvPr/>
        </p:nvSpPr>
        <p:spPr>
          <a:xfrm>
            <a:off x="2070735" y="1502958"/>
            <a:ext cx="3429781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、二氧化硅的化学性质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6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AED66D-0B3B-4D95-BA41-0A029F9F1C99}"/>
              </a:ext>
            </a:extLst>
          </p:cNvPr>
          <p:cNvSpPr/>
          <p:nvPr/>
        </p:nvSpPr>
        <p:spPr>
          <a:xfrm>
            <a:off x="871827" y="999786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F2CCEF3-2B2F-4017-8800-6DF9D02E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832" y="2371756"/>
            <a:ext cx="5870728" cy="491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zh-CN" sz="2395" b="1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 ① </a:t>
            </a:r>
            <a:r>
              <a:rPr kumimoji="0" lang="zh-CN" altLang="en-US" sz="2395" b="1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与强碱反应</a:t>
            </a:r>
            <a:endParaRPr kumimoji="0" lang="zh-CN" altLang="en-US" sz="2395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059FB18-A13C-4AD7-93F0-7C36EAE48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774" y="3841569"/>
            <a:ext cx="5870728" cy="491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zh-CN" sz="2395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 ② </a:t>
            </a:r>
            <a:r>
              <a:rPr kumimoji="0" lang="zh-CN" altLang="en-US" sz="2395" b="1" kern="1200" cap="none" spc="0" normalizeH="0" baseline="0" noProof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与碱性氧化物反应</a:t>
            </a:r>
            <a:endParaRPr kumimoji="0" lang="zh-CN" altLang="en-US" sz="2395" b="1" kern="1200" cap="none" spc="0" normalizeH="0" baseline="0" noProof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62400AD6-94A9-4B66-8DC8-32B0C2638227}"/>
              </a:ext>
            </a:extLst>
          </p:cNvPr>
          <p:cNvGrpSpPr/>
          <p:nvPr/>
        </p:nvGrpSpPr>
        <p:grpSpPr>
          <a:xfrm>
            <a:off x="3132312" y="4631568"/>
            <a:ext cx="4147397" cy="730426"/>
            <a:chOff x="821" y="931"/>
            <a:chExt cx="3418" cy="615"/>
          </a:xfrm>
        </p:grpSpPr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414F3CCF-7D7E-4B43-8BD2-A11E225E8895}"/>
                </a:ext>
              </a:extLst>
            </p:cNvPr>
            <p:cNvSpPr txBox="1"/>
            <p:nvPr/>
          </p:nvSpPr>
          <p:spPr>
            <a:xfrm>
              <a:off x="821" y="1158"/>
              <a:ext cx="3418" cy="388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395" b="1" dirty="0">
                  <a:cs typeface="+mn-ea"/>
                  <a:sym typeface="+mn-lt"/>
                </a:rPr>
                <a:t>SiO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395" b="1" dirty="0">
                  <a:cs typeface="+mn-ea"/>
                  <a:sym typeface="+mn-lt"/>
                </a:rPr>
                <a:t> </a:t>
              </a:r>
              <a:r>
                <a:rPr lang="zh-CN" altLang="en-US" sz="2395" b="1" dirty="0">
                  <a:cs typeface="+mn-ea"/>
                  <a:sym typeface="+mn-lt"/>
                </a:rPr>
                <a:t>＋ </a:t>
              </a:r>
              <a:r>
                <a:rPr lang="en-US" altLang="zh-CN" sz="2395" b="1" dirty="0">
                  <a:cs typeface="+mn-ea"/>
                  <a:sym typeface="+mn-lt"/>
                </a:rPr>
                <a:t>CaO         CaSiO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3</a:t>
              </a:r>
              <a:endParaRPr lang="en-US" altLang="zh-CN" sz="2395" b="1" dirty="0">
                <a:cs typeface="+mn-ea"/>
                <a:sym typeface="+mn-lt"/>
              </a:endParaRPr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3DDB09B4-EACB-450A-889D-384C9319F558}"/>
                </a:ext>
              </a:extLst>
            </p:cNvPr>
            <p:cNvSpPr/>
            <p:nvPr/>
          </p:nvSpPr>
          <p:spPr>
            <a:xfrm>
              <a:off x="2308" y="1286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C31EB088-6667-478F-A764-0D6EA0760975}"/>
                </a:ext>
              </a:extLst>
            </p:cNvPr>
            <p:cNvSpPr/>
            <p:nvPr/>
          </p:nvSpPr>
          <p:spPr>
            <a:xfrm>
              <a:off x="2290" y="1352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6536A6C5-6E57-44C1-B0B7-983EFCB3A38D}"/>
                </a:ext>
              </a:extLst>
            </p:cNvPr>
            <p:cNvSpPr txBox="1"/>
            <p:nvPr/>
          </p:nvSpPr>
          <p:spPr>
            <a:xfrm>
              <a:off x="2253" y="931"/>
              <a:ext cx="808" cy="31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795" b="1" dirty="0">
                  <a:solidFill>
                    <a:srgbClr val="FF0000"/>
                  </a:solidFill>
                  <a:cs typeface="+mn-ea"/>
                  <a:sym typeface="+mn-lt"/>
                </a:rPr>
                <a:t>高温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B42D4864-92EE-4260-B2B0-22B232154AB2}"/>
              </a:ext>
            </a:extLst>
          </p:cNvPr>
          <p:cNvSpPr txBox="1"/>
          <p:nvPr/>
        </p:nvSpPr>
        <p:spPr>
          <a:xfrm>
            <a:off x="2946847" y="1861768"/>
            <a:ext cx="3654201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cs typeface="+mn-ea"/>
                <a:sym typeface="+mn-lt"/>
              </a:rPr>
              <a:t>(1)</a:t>
            </a:r>
            <a:r>
              <a:rPr lang="zh-CN" altLang="en-US" sz="2400" b="1" dirty="0">
                <a:cs typeface="+mn-ea"/>
                <a:sym typeface="+mn-lt"/>
              </a:rPr>
              <a:t>具有酸性氧化物的通性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334708-A67C-4A56-9C9D-B2C90C316229}"/>
              </a:ext>
            </a:extLst>
          </p:cNvPr>
          <p:cNvGrpSpPr/>
          <p:nvPr/>
        </p:nvGrpSpPr>
        <p:grpSpPr>
          <a:xfrm>
            <a:off x="3073212" y="3030168"/>
            <a:ext cx="4452620" cy="461645"/>
            <a:chOff x="1794" y="2187"/>
            <a:chExt cx="7012" cy="727"/>
          </a:xfrm>
        </p:grpSpPr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7ED2D481-BD82-4876-B130-120744727D53}"/>
                </a:ext>
              </a:extLst>
            </p:cNvPr>
            <p:cNvSpPr/>
            <p:nvPr/>
          </p:nvSpPr>
          <p:spPr>
            <a:xfrm>
              <a:off x="4700" y="2591"/>
              <a:ext cx="71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2CD3A5E-E85D-4F6D-9447-D5EC07BB9F0B}"/>
                </a:ext>
              </a:extLst>
            </p:cNvPr>
            <p:cNvGrpSpPr/>
            <p:nvPr/>
          </p:nvGrpSpPr>
          <p:grpSpPr>
            <a:xfrm>
              <a:off x="1794" y="2187"/>
              <a:ext cx="7012" cy="727"/>
              <a:chOff x="1794" y="3143"/>
              <a:chExt cx="7012" cy="727"/>
            </a:xfrm>
          </p:grpSpPr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4750308B-450F-49E5-87D9-DA230123A9D0}"/>
                  </a:ext>
                </a:extLst>
              </p:cNvPr>
              <p:cNvSpPr/>
              <p:nvPr/>
            </p:nvSpPr>
            <p:spPr>
              <a:xfrm>
                <a:off x="4718" y="3386"/>
                <a:ext cx="71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9CA93FB-A19E-4D2F-8ADC-C05731090EF8}"/>
                  </a:ext>
                </a:extLst>
              </p:cNvPr>
              <p:cNvSpPr txBox="1"/>
              <p:nvPr/>
            </p:nvSpPr>
            <p:spPr>
              <a:xfrm>
                <a:off x="1794" y="3143"/>
                <a:ext cx="7012" cy="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8" tIns="45718" rIns="45718" bIns="45718" numCol="1" spcCol="38100" rtlCol="0" anchor="t" forceAA="0">
                <a:spAutoFit/>
              </a:bodyPr>
              <a:lstStyle/>
              <a:p>
                <a:pPr marL="0" lvl="0" indent="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cs typeface="+mn-ea"/>
                    <a:sym typeface="+mn-lt"/>
                  </a:rPr>
                  <a:t>SiO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2</a:t>
                </a:r>
                <a:r>
                  <a:rPr lang="en-US" altLang="zh-CN" sz="2400" b="1" dirty="0">
                    <a:cs typeface="+mn-ea"/>
                    <a:sym typeface="+mn-lt"/>
                  </a:rPr>
                  <a:t>+2NaOH       Na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2</a:t>
                </a:r>
                <a:r>
                  <a:rPr lang="en-US" altLang="zh-CN" sz="2400" b="1" dirty="0">
                    <a:cs typeface="+mn-ea"/>
                    <a:sym typeface="+mn-lt"/>
                  </a:rPr>
                  <a:t>SiO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3</a:t>
                </a:r>
                <a:r>
                  <a:rPr lang="en-US" altLang="zh-CN" sz="2400" b="1" dirty="0">
                    <a:cs typeface="+mn-ea"/>
                    <a:sym typeface="+mn-lt"/>
                  </a:rPr>
                  <a:t>+H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2</a:t>
                </a:r>
                <a:r>
                  <a:rPr lang="en-US" altLang="zh-CN" sz="2400" b="1" dirty="0">
                    <a:cs typeface="+mn-ea"/>
                    <a:sym typeface="+mn-lt"/>
                  </a:rPr>
                  <a:t>O</a:t>
                </a: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7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  <p:bldP spid="4" grpId="0" bldLvl="0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787CEF-FC05-40C3-9743-C6958EBEA2CE}"/>
              </a:ext>
            </a:extLst>
          </p:cNvPr>
          <p:cNvSpPr/>
          <p:nvPr/>
        </p:nvSpPr>
        <p:spPr>
          <a:xfrm>
            <a:off x="987941" y="1127356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6226FB2-E13C-4683-88EF-322FD67A5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58" y="2645731"/>
            <a:ext cx="5870728" cy="491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zh-CN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 ① </a:t>
            </a:r>
            <a:r>
              <a:rPr kumimoji="0" lang="zh-CN" altLang="en-US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与强碱反应</a:t>
            </a:r>
            <a:endParaRPr kumimoji="0" lang="zh-CN" altLang="en-US" sz="2395" b="1" kern="1200" cap="none" spc="0" normalizeH="0" baseline="0" noProof="0" dirty="0">
              <a:cs typeface="+mn-ea"/>
              <a:sym typeface="+mn-lt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A6F04D43-4795-4CF9-BD77-35B6AFF2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00" y="4115544"/>
            <a:ext cx="5870728" cy="491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zh-CN" sz="2395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 ② </a:t>
            </a:r>
            <a:r>
              <a:rPr kumimoji="0" lang="zh-CN" altLang="en-US" sz="2395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与碱性氧化物反应</a:t>
            </a:r>
            <a:endParaRPr kumimoji="0" lang="zh-CN" altLang="en-US" sz="2395" b="1" kern="1200" cap="none" spc="0" normalizeH="0" baseline="0" noProof="0">
              <a:cs typeface="+mn-ea"/>
              <a:sym typeface="+mn-lt"/>
            </a:endParaRP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BE7358CB-B6FA-49D9-B28B-0217430B1785}"/>
              </a:ext>
            </a:extLst>
          </p:cNvPr>
          <p:cNvGrpSpPr/>
          <p:nvPr/>
        </p:nvGrpSpPr>
        <p:grpSpPr>
          <a:xfrm>
            <a:off x="1405338" y="4905543"/>
            <a:ext cx="4147397" cy="730426"/>
            <a:chOff x="821" y="931"/>
            <a:chExt cx="3418" cy="615"/>
          </a:xfrm>
        </p:grpSpPr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B1EC241C-6126-4773-BC6C-D4F01A7A2AE7}"/>
                </a:ext>
              </a:extLst>
            </p:cNvPr>
            <p:cNvSpPr txBox="1"/>
            <p:nvPr/>
          </p:nvSpPr>
          <p:spPr>
            <a:xfrm>
              <a:off x="821" y="1158"/>
              <a:ext cx="3418" cy="388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395" b="1" dirty="0">
                  <a:cs typeface="+mn-ea"/>
                  <a:sym typeface="+mn-lt"/>
                </a:rPr>
                <a:t>SiO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395" b="1" dirty="0">
                  <a:cs typeface="+mn-ea"/>
                  <a:sym typeface="+mn-lt"/>
                </a:rPr>
                <a:t> </a:t>
              </a:r>
              <a:r>
                <a:rPr lang="zh-CN" altLang="en-US" sz="2395" b="1" dirty="0">
                  <a:cs typeface="+mn-ea"/>
                  <a:sym typeface="+mn-lt"/>
                </a:rPr>
                <a:t>＋ </a:t>
              </a:r>
              <a:r>
                <a:rPr lang="en-US" altLang="zh-CN" sz="2395" b="1" dirty="0">
                  <a:cs typeface="+mn-ea"/>
                  <a:sym typeface="+mn-lt"/>
                </a:rPr>
                <a:t>CaO         CaSiO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3</a:t>
              </a:r>
              <a:endParaRPr lang="en-US" altLang="zh-CN" sz="2395" b="1" dirty="0">
                <a:cs typeface="+mn-ea"/>
                <a:sym typeface="+mn-lt"/>
              </a:endParaRPr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6A092F9C-BC5E-4647-B417-0536D82C70CA}"/>
                </a:ext>
              </a:extLst>
            </p:cNvPr>
            <p:cNvSpPr/>
            <p:nvPr/>
          </p:nvSpPr>
          <p:spPr>
            <a:xfrm>
              <a:off x="2308" y="1286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0B3393EE-EB18-451B-B5CD-660CB9A26019}"/>
                </a:ext>
              </a:extLst>
            </p:cNvPr>
            <p:cNvSpPr/>
            <p:nvPr/>
          </p:nvSpPr>
          <p:spPr>
            <a:xfrm>
              <a:off x="2290" y="1352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AA40516D-FAD7-423B-9742-7C43801563C1}"/>
                </a:ext>
              </a:extLst>
            </p:cNvPr>
            <p:cNvSpPr txBox="1"/>
            <p:nvPr/>
          </p:nvSpPr>
          <p:spPr>
            <a:xfrm>
              <a:off x="2253" y="931"/>
              <a:ext cx="808" cy="31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795" b="1" dirty="0">
                  <a:cs typeface="+mn-ea"/>
                  <a:sym typeface="+mn-lt"/>
                </a:rPr>
                <a:t>高温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3E688E0-3076-4F70-930F-C1367C0DF16C}"/>
              </a:ext>
            </a:extLst>
          </p:cNvPr>
          <p:cNvSpPr txBox="1"/>
          <p:nvPr/>
        </p:nvSpPr>
        <p:spPr>
          <a:xfrm>
            <a:off x="1219873" y="2135743"/>
            <a:ext cx="3654201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cs typeface="+mn-ea"/>
                <a:sym typeface="+mn-lt"/>
              </a:rPr>
              <a:t>(1)</a:t>
            </a:r>
            <a:r>
              <a:rPr lang="zh-CN" altLang="en-US" sz="2400" b="1" dirty="0">
                <a:cs typeface="+mn-ea"/>
                <a:sym typeface="+mn-lt"/>
              </a:rPr>
              <a:t>具有酸性氧化物的通性</a:t>
            </a:r>
            <a:endParaRPr kumimoji="0" lang="zh-CN" altLang="en-US" sz="2400" b="0" i="0" u="none" strike="noStrike" cap="none" spc="0" normalizeH="0" baseline="0">
              <a:ln>
                <a:noFill/>
              </a:ln>
              <a:effectLst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1909073-9D9F-4EEF-AC9F-A956F1DA69C2}"/>
              </a:ext>
            </a:extLst>
          </p:cNvPr>
          <p:cNvGrpSpPr/>
          <p:nvPr/>
        </p:nvGrpSpPr>
        <p:grpSpPr>
          <a:xfrm>
            <a:off x="1346238" y="3304143"/>
            <a:ext cx="4452620" cy="461645"/>
            <a:chOff x="1794" y="2187"/>
            <a:chExt cx="7012" cy="727"/>
          </a:xfrm>
        </p:grpSpPr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CD5B933F-F4CF-47A8-BE3A-3D817121952C}"/>
                </a:ext>
              </a:extLst>
            </p:cNvPr>
            <p:cNvSpPr/>
            <p:nvPr/>
          </p:nvSpPr>
          <p:spPr>
            <a:xfrm>
              <a:off x="4700" y="2591"/>
              <a:ext cx="71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AADB74D-4F88-4660-B352-AE30A982C765}"/>
                </a:ext>
              </a:extLst>
            </p:cNvPr>
            <p:cNvGrpSpPr/>
            <p:nvPr/>
          </p:nvGrpSpPr>
          <p:grpSpPr>
            <a:xfrm>
              <a:off x="1794" y="2187"/>
              <a:ext cx="7012" cy="727"/>
              <a:chOff x="1794" y="3143"/>
              <a:chExt cx="7012" cy="727"/>
            </a:xfrm>
          </p:grpSpPr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00016CC1-1DC9-43BC-923B-46BEB403CC91}"/>
                  </a:ext>
                </a:extLst>
              </p:cNvPr>
              <p:cNvSpPr/>
              <p:nvPr/>
            </p:nvSpPr>
            <p:spPr>
              <a:xfrm>
                <a:off x="4718" y="3386"/>
                <a:ext cx="71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42B0007-0475-4DFA-902F-475483679CE9}"/>
                  </a:ext>
                </a:extLst>
              </p:cNvPr>
              <p:cNvSpPr txBox="1"/>
              <p:nvPr/>
            </p:nvSpPr>
            <p:spPr>
              <a:xfrm>
                <a:off x="1794" y="3143"/>
                <a:ext cx="7012" cy="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45718" tIns="45718" rIns="45718" bIns="45718" numCol="1" spcCol="38100" rtlCol="0" anchor="t" forceAA="0">
                <a:spAutoFit/>
              </a:bodyPr>
              <a:lstStyle/>
              <a:p>
                <a:pPr marL="0" lvl="0" indent="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cs typeface="+mn-ea"/>
                    <a:sym typeface="+mn-lt"/>
                  </a:rPr>
                  <a:t>SiO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2</a:t>
                </a:r>
                <a:r>
                  <a:rPr lang="en-US" altLang="zh-CN" sz="2400" b="1" dirty="0">
                    <a:cs typeface="+mn-ea"/>
                    <a:sym typeface="+mn-lt"/>
                  </a:rPr>
                  <a:t>+2NaOH       Na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2</a:t>
                </a:r>
                <a:r>
                  <a:rPr lang="en-US" altLang="zh-CN" sz="2400" b="1" dirty="0">
                    <a:cs typeface="+mn-ea"/>
                    <a:sym typeface="+mn-lt"/>
                  </a:rPr>
                  <a:t>SiO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3</a:t>
                </a:r>
                <a:r>
                  <a:rPr lang="en-US" altLang="zh-CN" sz="2400" b="1" dirty="0">
                    <a:cs typeface="+mn-ea"/>
                    <a:sym typeface="+mn-lt"/>
                  </a:rPr>
                  <a:t>+H</a:t>
                </a:r>
                <a:r>
                  <a:rPr lang="en-US" altLang="zh-CN" sz="2400" b="1" baseline="-25000" dirty="0">
                    <a:cs typeface="+mn-ea"/>
                    <a:sym typeface="+mn-lt"/>
                  </a:rPr>
                  <a:t>2</a:t>
                </a:r>
                <a:r>
                  <a:rPr lang="en-US" altLang="zh-CN" sz="2400" b="1" dirty="0">
                    <a:cs typeface="+mn-ea"/>
                    <a:sym typeface="+mn-lt"/>
                  </a:rPr>
                  <a:t>O</a:t>
                </a:r>
                <a:endParaRPr kumimoji="0" lang="zh-CN" altLang="en-US" sz="2400" b="0" i="0" u="none" strike="noStrike" cap="none" spc="0" normalizeH="0" baseline="0">
                  <a:ln>
                    <a:noFill/>
                  </a:ln>
                  <a:effectLst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C5244B6-E9B7-44C9-8992-EBDD84E80F4E}"/>
              </a:ext>
            </a:extLst>
          </p:cNvPr>
          <p:cNvGrpSpPr/>
          <p:nvPr/>
        </p:nvGrpSpPr>
        <p:grpSpPr>
          <a:xfrm>
            <a:off x="6212114" y="2903371"/>
            <a:ext cx="6858000" cy="539115"/>
            <a:chOff x="820" y="2738"/>
            <a:chExt cx="10800" cy="849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D76ABCC3-FC60-4667-8417-7EF88197CAA7}"/>
                </a:ext>
              </a:extLst>
            </p:cNvPr>
            <p:cNvSpPr txBox="1"/>
            <p:nvPr/>
          </p:nvSpPr>
          <p:spPr>
            <a:xfrm>
              <a:off x="820" y="2862"/>
              <a:ext cx="108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cs typeface="+mn-ea"/>
                  <a:sym typeface="+mn-lt"/>
                </a:rPr>
                <a:t>   </a:t>
              </a:r>
              <a:r>
                <a:rPr lang="en-US" altLang="zh-CN" sz="2400" b="1" dirty="0">
                  <a:cs typeface="+mn-ea"/>
                  <a:sym typeface="+mn-lt"/>
                </a:rPr>
                <a:t>  SiO</a:t>
              </a:r>
              <a:r>
                <a:rPr lang="en-US" altLang="zh-CN" sz="2400" b="1" baseline="-25000" dirty="0">
                  <a:cs typeface="+mn-ea"/>
                  <a:sym typeface="+mn-lt"/>
                </a:rPr>
                <a:t>2</a:t>
              </a:r>
              <a:r>
                <a:rPr lang="en-US" altLang="zh-CN" sz="2400" b="1" dirty="0">
                  <a:cs typeface="+mn-ea"/>
                  <a:sym typeface="+mn-lt"/>
                </a:rPr>
                <a:t> + 2C == Si + 2CO ↑  </a:t>
              </a:r>
            </a:p>
          </p:txBody>
        </p:sp>
        <p:sp>
          <p:nvSpPr>
            <p:cNvPr id="18" name="Text Box 57">
              <a:extLst>
                <a:ext uri="{FF2B5EF4-FFF2-40B4-BE49-F238E27FC236}">
                  <a16:creationId xmlns:a16="http://schemas.microsoft.com/office/drawing/2014/main" id="{504E8636-785E-476E-A44C-736F110ED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5" y="2738"/>
              <a:ext cx="1528" cy="5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defRPr/>
              </a:pPr>
              <a:r>
                <a:rPr kumimoji="0" lang="zh-CN" altLang="en-US" sz="1600" b="1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高温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C90B6C9-BED2-47A6-AB0E-F6094FAE2489}"/>
              </a:ext>
            </a:extLst>
          </p:cNvPr>
          <p:cNvSpPr txBox="1"/>
          <p:nvPr/>
        </p:nvSpPr>
        <p:spPr>
          <a:xfrm>
            <a:off x="6523264" y="2131846"/>
            <a:ext cx="1850824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cs typeface="+mn-ea"/>
                <a:sym typeface="+mn-lt"/>
              </a:rPr>
              <a:t>（</a:t>
            </a:r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）氧化性</a:t>
            </a:r>
            <a:endParaRPr kumimoji="0" lang="zh-CN" altLang="en-US" sz="2400" b="0" i="0" u="none" strike="noStrike" cap="none" spc="0" normalizeH="0" baseline="0">
              <a:ln>
                <a:noFill/>
              </a:ln>
              <a:effectLst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BD3D25-DF14-424F-A0D2-8C65B7DA9E16}"/>
              </a:ext>
            </a:extLst>
          </p:cNvPr>
          <p:cNvSpPr txBox="1"/>
          <p:nvPr/>
        </p:nvSpPr>
        <p:spPr>
          <a:xfrm>
            <a:off x="6766469" y="4015891"/>
            <a:ext cx="2304473" cy="523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effectLst/>
                <a:uFillTx/>
                <a:cs typeface="+mn-ea"/>
                <a:sym typeface="+mn-lt"/>
              </a:rPr>
              <a:t>工业上生产硅</a:t>
            </a:r>
          </a:p>
        </p:txBody>
      </p:sp>
    </p:spTree>
    <p:extLst>
      <p:ext uri="{BB962C8B-B14F-4D97-AF65-F5344CB8AC3E}">
        <p14:creationId xmlns:p14="http://schemas.microsoft.com/office/powerpoint/2010/main" val="37278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  <p:bldP spid="4" grpId="0" bldLvl="0"/>
      <p:bldP spid="10" grpId="0"/>
      <p:bldP spid="10" grpId="1"/>
      <p:bldP spid="20" grpId="0" bldLvl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4EDA270-2440-43E7-90E8-C553566994C4}"/>
              </a:ext>
            </a:extLst>
          </p:cNvPr>
          <p:cNvSpPr/>
          <p:nvPr/>
        </p:nvSpPr>
        <p:spPr>
          <a:xfrm>
            <a:off x="871827" y="866099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B0B6CCD-0D3E-466B-9140-9F52714C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601" y="2195212"/>
            <a:ext cx="5870728" cy="491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zh-CN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 ① </a:t>
            </a:r>
            <a:r>
              <a:rPr kumimoji="0" lang="zh-CN" altLang="en-US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只能与</a:t>
            </a:r>
            <a:r>
              <a:rPr kumimoji="0" lang="en-US" altLang="zh-CN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HF</a:t>
            </a:r>
            <a:r>
              <a:rPr kumimoji="0" lang="zh-CN" altLang="en-US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反应</a:t>
            </a:r>
            <a:endParaRPr kumimoji="0" lang="zh-CN" altLang="en-US" sz="2395" b="1" kern="1200" cap="none" spc="0" normalizeH="0" baseline="0" noProof="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4E14F3-4D18-4EF0-A417-B72BB6D75672}"/>
              </a:ext>
            </a:extLst>
          </p:cNvPr>
          <p:cNvGrpSpPr/>
          <p:nvPr/>
        </p:nvGrpSpPr>
        <p:grpSpPr>
          <a:xfrm>
            <a:off x="1948497" y="2953520"/>
            <a:ext cx="4788535" cy="460375"/>
            <a:chOff x="1057" y="3389"/>
            <a:chExt cx="7541" cy="725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65029F7D-C81A-406F-B372-FB346BAC6FE7}"/>
                </a:ext>
              </a:extLst>
            </p:cNvPr>
            <p:cNvSpPr txBox="1"/>
            <p:nvPr/>
          </p:nvSpPr>
          <p:spPr>
            <a:xfrm>
              <a:off x="1057" y="3389"/>
              <a:ext cx="7541" cy="725"/>
            </a:xfrm>
            <a:prstGeom prst="rect">
              <a:avLst/>
            </a:prstGeom>
            <a:solidFill>
              <a:srgbClr val="FFCCFF">
                <a:alpha val="5098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395" b="1" dirty="0">
                  <a:cs typeface="+mn-ea"/>
                  <a:sym typeface="+mn-lt"/>
                </a:rPr>
                <a:t>SiO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395" b="1" dirty="0">
                  <a:cs typeface="+mn-ea"/>
                  <a:sym typeface="+mn-lt"/>
                </a:rPr>
                <a:t>+4HF         SiF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4</a:t>
              </a:r>
              <a:r>
                <a:rPr lang="en-US" altLang="zh-CN" sz="2395" b="1" dirty="0">
                  <a:cs typeface="+mn-ea"/>
                  <a:sym typeface="+mn-lt"/>
                </a:rPr>
                <a:t>↑+2H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395" b="1" dirty="0">
                  <a:cs typeface="+mn-ea"/>
                  <a:sym typeface="+mn-lt"/>
                </a:rPr>
                <a:t>O          </a:t>
              </a: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DF3F7B1A-6372-458B-81C8-9B86D51FAD2D}"/>
                </a:ext>
              </a:extLst>
            </p:cNvPr>
            <p:cNvSpPr/>
            <p:nvPr/>
          </p:nvSpPr>
          <p:spPr>
            <a:xfrm flipV="1">
              <a:off x="3432" y="3725"/>
              <a:ext cx="8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60A965B8-93CB-44B6-8556-B430DE305720}"/>
                </a:ext>
              </a:extLst>
            </p:cNvPr>
            <p:cNvSpPr/>
            <p:nvPr/>
          </p:nvSpPr>
          <p:spPr>
            <a:xfrm>
              <a:off x="3432" y="3837"/>
              <a:ext cx="8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Text Box 20">
            <a:hlinkClick r:id="rId2" action="ppaction://hlinksldjump"/>
            <a:extLst>
              <a:ext uri="{FF2B5EF4-FFF2-40B4-BE49-F238E27FC236}">
                <a16:creationId xmlns:a16="http://schemas.microsoft.com/office/drawing/2014/main" id="{914E66D6-EAEA-43F6-BA2E-5E87D362D6BB}"/>
              </a:ext>
            </a:extLst>
          </p:cNvPr>
          <p:cNvSpPr txBox="1"/>
          <p:nvPr/>
        </p:nvSpPr>
        <p:spPr>
          <a:xfrm>
            <a:off x="1948603" y="3925741"/>
            <a:ext cx="604294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用途：刻蚀玻璃（制作玻璃工艺品）</a:t>
            </a:r>
          </a:p>
        </p:txBody>
      </p:sp>
      <p:sp>
        <p:nvSpPr>
          <p:cNvPr id="9" name="WordArt 24">
            <a:extLst>
              <a:ext uri="{FF2B5EF4-FFF2-40B4-BE49-F238E27FC236}">
                <a16:creationId xmlns:a16="http://schemas.microsoft.com/office/drawing/2014/main" id="{F13D8D12-0870-47CE-ADEE-40EC95D5F758}"/>
              </a:ext>
            </a:extLst>
          </p:cNvPr>
          <p:cNvSpPr>
            <a:spLocks noTextEdit="1"/>
          </p:cNvSpPr>
          <p:nvPr/>
        </p:nvSpPr>
        <p:spPr>
          <a:xfrm>
            <a:off x="1992418" y="4847043"/>
            <a:ext cx="1154430" cy="384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zh-CN" altLang="en-US" sz="299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注意：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CC91E59E-0EA8-414C-B1DD-FD0AD3E490E1}"/>
              </a:ext>
            </a:extLst>
          </p:cNvPr>
          <p:cNvSpPr txBox="1"/>
          <p:nvPr/>
        </p:nvSpPr>
        <p:spPr>
          <a:xfrm>
            <a:off x="3199482" y="4886131"/>
            <a:ext cx="604294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实验室用塑料瓶来盛装</a:t>
            </a:r>
            <a:r>
              <a:rPr lang="en-US" altLang="zh-CN" sz="2395" b="1" dirty="0">
                <a:cs typeface="+mn-ea"/>
                <a:sym typeface="+mn-lt"/>
              </a:rPr>
              <a:t>HF</a:t>
            </a:r>
            <a:r>
              <a:rPr lang="zh-CN" altLang="en-US" sz="2395" b="1" dirty="0">
                <a:cs typeface="+mn-ea"/>
                <a:sym typeface="+mn-lt"/>
              </a:rPr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9B3F62-14EA-4923-ADD8-19B35FCE8A0E}"/>
              </a:ext>
            </a:extLst>
          </p:cNvPr>
          <p:cNvSpPr txBox="1"/>
          <p:nvPr/>
        </p:nvSpPr>
        <p:spPr>
          <a:xfrm>
            <a:off x="2078037" y="1543185"/>
            <a:ext cx="2716445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cs typeface="+mn-ea"/>
                <a:sym typeface="+mn-lt"/>
              </a:rPr>
              <a:t>(3)SiO</a:t>
            </a:r>
            <a:r>
              <a:rPr lang="en-US" altLang="zh-CN" sz="2400" b="1" baseline="-25000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的特殊性：</a:t>
            </a:r>
            <a:endParaRPr kumimoji="0" lang="zh-CN" altLang="en-US" sz="2400" b="0" i="0" u="none" strike="noStrike" cap="none" spc="0" normalizeH="0" baseline="0">
              <a:ln>
                <a:noFill/>
              </a:ln>
              <a:effectLst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0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7CDFBD-D881-4D46-97CA-FBF2D4EFC9C6}"/>
              </a:ext>
            </a:extLst>
          </p:cNvPr>
          <p:cNvSpPr/>
          <p:nvPr/>
        </p:nvSpPr>
        <p:spPr>
          <a:xfrm>
            <a:off x="987941" y="1127357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A9064A9-96D2-48C3-AC4C-B1B18844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27" y="2470758"/>
            <a:ext cx="5870728" cy="491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zh-CN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   ① </a:t>
            </a:r>
            <a:r>
              <a:rPr kumimoji="0" lang="zh-CN" altLang="en-US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只能与</a:t>
            </a:r>
            <a:r>
              <a:rPr kumimoji="0" lang="en-US" altLang="zh-CN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HF</a:t>
            </a:r>
            <a:r>
              <a:rPr kumimoji="0" lang="zh-CN" altLang="en-US" sz="2395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反应</a:t>
            </a:r>
            <a:endParaRPr kumimoji="0" lang="zh-CN" altLang="en-US" sz="2395" b="1" kern="1200" cap="none" spc="0" normalizeH="0" baseline="0" noProof="0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E00BC0E-22FE-4D33-806D-BDBF8A295B00}"/>
              </a:ext>
            </a:extLst>
          </p:cNvPr>
          <p:cNvGrpSpPr/>
          <p:nvPr/>
        </p:nvGrpSpPr>
        <p:grpSpPr>
          <a:xfrm>
            <a:off x="1026323" y="3229066"/>
            <a:ext cx="4788535" cy="460375"/>
            <a:chOff x="1057" y="3389"/>
            <a:chExt cx="7541" cy="725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ACF03910-C430-44C3-806B-19137FD3EE62}"/>
                </a:ext>
              </a:extLst>
            </p:cNvPr>
            <p:cNvSpPr txBox="1"/>
            <p:nvPr/>
          </p:nvSpPr>
          <p:spPr>
            <a:xfrm>
              <a:off x="1057" y="3389"/>
              <a:ext cx="7541" cy="725"/>
            </a:xfrm>
            <a:prstGeom prst="rect">
              <a:avLst/>
            </a:prstGeom>
            <a:solidFill>
              <a:srgbClr val="FFCCFF">
                <a:alpha val="50980"/>
              </a:srgbClr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395" b="1" dirty="0">
                  <a:cs typeface="+mn-ea"/>
                  <a:sym typeface="+mn-lt"/>
                </a:rPr>
                <a:t>SiO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395" b="1" dirty="0">
                  <a:cs typeface="+mn-ea"/>
                  <a:sym typeface="+mn-lt"/>
                </a:rPr>
                <a:t>+4HF         SiF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4</a:t>
              </a:r>
              <a:r>
                <a:rPr lang="en-US" altLang="zh-CN" sz="2395" b="1" dirty="0">
                  <a:cs typeface="+mn-ea"/>
                  <a:sym typeface="+mn-lt"/>
                </a:rPr>
                <a:t>↑+2H</a:t>
              </a:r>
              <a:r>
                <a:rPr lang="en-US" altLang="zh-CN" sz="23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395" b="1" dirty="0">
                  <a:cs typeface="+mn-ea"/>
                  <a:sym typeface="+mn-lt"/>
                </a:rPr>
                <a:t>O          </a:t>
              </a: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FF9026E6-1EA5-45D3-8541-F47AC7D062CC}"/>
                </a:ext>
              </a:extLst>
            </p:cNvPr>
            <p:cNvSpPr/>
            <p:nvPr/>
          </p:nvSpPr>
          <p:spPr>
            <a:xfrm flipV="1">
              <a:off x="3432" y="3725"/>
              <a:ext cx="8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A004BB12-2984-4FFC-BD66-31ADA38C98A7}"/>
                </a:ext>
              </a:extLst>
            </p:cNvPr>
            <p:cNvSpPr/>
            <p:nvPr/>
          </p:nvSpPr>
          <p:spPr>
            <a:xfrm>
              <a:off x="3432" y="3837"/>
              <a:ext cx="8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Text Box 20">
            <a:hlinkClick r:id="rId2" action="ppaction://hlinksldjump"/>
            <a:extLst>
              <a:ext uri="{FF2B5EF4-FFF2-40B4-BE49-F238E27FC236}">
                <a16:creationId xmlns:a16="http://schemas.microsoft.com/office/drawing/2014/main" id="{D2B39685-B403-47B7-93F9-75B8C04173BD}"/>
              </a:ext>
            </a:extLst>
          </p:cNvPr>
          <p:cNvSpPr txBox="1"/>
          <p:nvPr/>
        </p:nvSpPr>
        <p:spPr>
          <a:xfrm>
            <a:off x="1026429" y="4201287"/>
            <a:ext cx="604294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用途：刻蚀玻璃（制作玻璃工艺品）</a:t>
            </a:r>
          </a:p>
        </p:txBody>
      </p:sp>
      <p:sp>
        <p:nvSpPr>
          <p:cNvPr id="9" name="WordArt 24">
            <a:extLst>
              <a:ext uri="{FF2B5EF4-FFF2-40B4-BE49-F238E27FC236}">
                <a16:creationId xmlns:a16="http://schemas.microsoft.com/office/drawing/2014/main" id="{6D22283B-772A-4CC6-8CDB-1DDDB514A058}"/>
              </a:ext>
            </a:extLst>
          </p:cNvPr>
          <p:cNvSpPr>
            <a:spLocks noTextEdit="1"/>
          </p:cNvSpPr>
          <p:nvPr/>
        </p:nvSpPr>
        <p:spPr>
          <a:xfrm>
            <a:off x="1070244" y="5122589"/>
            <a:ext cx="1154430" cy="384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r>
              <a:rPr lang="zh-CN" altLang="en-US" sz="299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注意：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8CC10D11-8B89-43BC-B77C-1EAA22015024}"/>
              </a:ext>
            </a:extLst>
          </p:cNvPr>
          <p:cNvSpPr txBox="1"/>
          <p:nvPr/>
        </p:nvSpPr>
        <p:spPr>
          <a:xfrm>
            <a:off x="2277308" y="5161677"/>
            <a:ext cx="604294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实验室用塑料瓶来盛装</a:t>
            </a:r>
            <a:r>
              <a:rPr lang="en-US" altLang="zh-CN" sz="2395" b="1" dirty="0">
                <a:cs typeface="+mn-ea"/>
                <a:sym typeface="+mn-lt"/>
              </a:rPr>
              <a:t>HF</a:t>
            </a:r>
            <a:r>
              <a:rPr lang="zh-CN" altLang="en-US" sz="2395" b="1" dirty="0">
                <a:cs typeface="+mn-ea"/>
                <a:sym typeface="+mn-lt"/>
              </a:rPr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537C52-834B-4401-80A1-87A4CDB77C5F}"/>
              </a:ext>
            </a:extLst>
          </p:cNvPr>
          <p:cNvSpPr txBox="1"/>
          <p:nvPr/>
        </p:nvSpPr>
        <p:spPr>
          <a:xfrm>
            <a:off x="1155863" y="1818731"/>
            <a:ext cx="2716445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cs typeface="+mn-ea"/>
                <a:sym typeface="+mn-lt"/>
              </a:rPr>
              <a:t>(3)SiO</a:t>
            </a:r>
            <a:r>
              <a:rPr lang="en-US" altLang="zh-CN" sz="2400" b="1" baseline="-25000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的特殊性：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effectLst/>
              <a:uFillTx/>
              <a:cs typeface="+mn-ea"/>
              <a:sym typeface="+mn-lt"/>
            </a:endParaRPr>
          </a:p>
        </p:txBody>
      </p:sp>
      <p:pic>
        <p:nvPicPr>
          <p:cNvPr id="12" name="Picture 2" descr="玻璃画01">
            <a:extLst>
              <a:ext uri="{FF2B5EF4-FFF2-40B4-BE49-F238E27FC236}">
                <a16:creationId xmlns:a16="http://schemas.microsoft.com/office/drawing/2014/main" id="{2DE51547-2B84-4198-B34F-F0AD878F1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098" y="1536200"/>
            <a:ext cx="2686544" cy="337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16B1D2A9-76A5-435A-87A1-006E60CAD911}"/>
              </a:ext>
            </a:extLst>
          </p:cNvPr>
          <p:cNvSpPr txBox="1"/>
          <p:nvPr/>
        </p:nvSpPr>
        <p:spPr>
          <a:xfrm>
            <a:off x="7122005" y="5056498"/>
            <a:ext cx="467472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用氢氟酸“刻”出的玻璃工艺品</a:t>
            </a:r>
          </a:p>
        </p:txBody>
      </p:sp>
    </p:spTree>
    <p:extLst>
      <p:ext uri="{BB962C8B-B14F-4D97-AF65-F5344CB8AC3E}">
        <p14:creationId xmlns:p14="http://schemas.microsoft.com/office/powerpoint/2010/main" val="26621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8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348310-61CA-4459-A8B1-12ABAFAA66DB}"/>
              </a:ext>
            </a:extLst>
          </p:cNvPr>
          <p:cNvSpPr/>
          <p:nvPr/>
        </p:nvSpPr>
        <p:spPr>
          <a:xfrm>
            <a:off x="871827" y="866099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</p:txBody>
      </p:sp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id="{3A7286F6-4DF5-44F6-972E-3FCC12C407D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358147"/>
              </p:ext>
            </p:extLst>
          </p:nvPr>
        </p:nvGraphicFramePr>
        <p:xfrm>
          <a:off x="1998662" y="1934973"/>
          <a:ext cx="8194675" cy="4312920"/>
        </p:xfrm>
        <a:graphic>
          <a:graphicData uri="http://schemas.openxmlformats.org/drawingml/2006/table">
            <a:tbl>
              <a:tblPr/>
              <a:tblGrid>
                <a:gridCol w="65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1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二氧化碳 </a:t>
                      </a:r>
                      <a:r>
                        <a:rPr kumimoji="1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CO</a:t>
                      </a:r>
                      <a:r>
                        <a:rPr kumimoji="1" lang="en-US" altLang="zh-CN" sz="2095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二氧化硅 </a:t>
                      </a:r>
                      <a:r>
                        <a:rPr kumimoji="1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SiO</a:t>
                      </a:r>
                      <a:r>
                        <a:rPr kumimoji="1" lang="en-US" altLang="zh-CN" sz="2095" b="1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1" lang="en-US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</a:t>
                      </a: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状  态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气  态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</a:t>
                      </a: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固   态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熔沸点  硬度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熔沸很低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熔点高，硬度大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水 溶 性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能溶于水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不溶于水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3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质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-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1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</a:t>
                      </a:r>
                      <a:r>
                        <a:rPr kumimoji="0" lang="zh-CN" altLang="en-US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  酸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——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9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1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</a:t>
                      </a:r>
                      <a:r>
                        <a:rPr kumimoji="0" lang="zh-CN" altLang="en-US" sz="17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用    途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人工降雨，灭火</a:t>
                      </a:r>
                      <a:r>
                        <a:rPr kumimoji="0" lang="en-US" altLang="zh-CN" sz="17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1795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饮料等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9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P75,   </a:t>
                      </a:r>
                      <a:r>
                        <a:rPr kumimoji="0" lang="zh-CN" altLang="en-US" sz="179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图</a:t>
                      </a:r>
                      <a:r>
                        <a:rPr kumimoji="0" lang="en-US" altLang="zh-CN" sz="179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kumimoji="0" lang="zh-CN" altLang="en-US" sz="179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－</a:t>
                      </a:r>
                      <a:r>
                        <a:rPr kumimoji="0" lang="en-US" altLang="zh-CN" sz="179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46">
            <a:extLst>
              <a:ext uri="{FF2B5EF4-FFF2-40B4-BE49-F238E27FC236}">
                <a16:creationId xmlns:a16="http://schemas.microsoft.com/office/drawing/2014/main" id="{2D198D2E-AF41-4861-823D-F70EC3FAB5F3}"/>
              </a:ext>
            </a:extLst>
          </p:cNvPr>
          <p:cNvSpPr/>
          <p:nvPr/>
        </p:nvSpPr>
        <p:spPr>
          <a:xfrm>
            <a:off x="2843318" y="3711350"/>
            <a:ext cx="13970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cs typeface="+mn-ea"/>
                <a:sym typeface="+mn-lt"/>
              </a:rPr>
              <a:t>与水反应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7D4CBACF-D63E-4BF5-8F64-3A5EBF647513}"/>
              </a:ext>
            </a:extLst>
          </p:cNvPr>
          <p:cNvSpPr/>
          <p:nvPr/>
        </p:nvSpPr>
        <p:spPr>
          <a:xfrm>
            <a:off x="2843424" y="4616154"/>
            <a:ext cx="1308829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cs typeface="+mn-ea"/>
                <a:sym typeface="+mn-lt"/>
              </a:rPr>
              <a:t>与碱性氧化物反应</a:t>
            </a: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3A24AF0-578D-4716-8954-BEA2C2E549B2}"/>
              </a:ext>
            </a:extLst>
          </p:cNvPr>
          <p:cNvSpPr/>
          <p:nvPr/>
        </p:nvSpPr>
        <p:spPr>
          <a:xfrm>
            <a:off x="2805959" y="4079862"/>
            <a:ext cx="143472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95" b="1" dirty="0">
                <a:cs typeface="+mn-ea"/>
                <a:sym typeface="+mn-lt"/>
              </a:rPr>
              <a:t>与碱反应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A450487-1107-4B16-A5A8-F1D63053D38B}"/>
              </a:ext>
            </a:extLst>
          </p:cNvPr>
          <p:cNvSpPr/>
          <p:nvPr/>
        </p:nvSpPr>
        <p:spPr>
          <a:xfrm>
            <a:off x="4582971" y="3711138"/>
            <a:ext cx="2303836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cs typeface="+mn-ea"/>
                <a:sym typeface="+mn-lt"/>
              </a:rPr>
              <a:t>CO</a:t>
            </a:r>
            <a:r>
              <a:rPr lang="en-US" altLang="zh-CN" sz="1800" b="1" baseline="-30000" dirty="0">
                <a:cs typeface="+mn-ea"/>
                <a:sym typeface="+mn-lt"/>
              </a:rPr>
              <a:t>2 </a:t>
            </a:r>
            <a:r>
              <a:rPr lang="en-US" altLang="zh-CN" sz="1800" b="1" dirty="0">
                <a:cs typeface="+mn-ea"/>
                <a:sym typeface="+mn-lt"/>
              </a:rPr>
              <a:t>+ H</a:t>
            </a:r>
            <a:r>
              <a:rPr lang="en-US" altLang="zh-CN" sz="1800" b="1" baseline="-30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O =  H</a:t>
            </a:r>
            <a:r>
              <a:rPr lang="en-US" altLang="zh-CN" sz="1800" b="1" baseline="-30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CO</a:t>
            </a:r>
            <a:r>
              <a:rPr lang="en-US" altLang="zh-CN" sz="1800" b="1" baseline="-30000" dirty="0">
                <a:cs typeface="+mn-ea"/>
                <a:sym typeface="+mn-lt"/>
              </a:rPr>
              <a:t>3</a:t>
            </a:r>
          </a:p>
        </p:txBody>
      </p:sp>
      <p:sp>
        <p:nvSpPr>
          <p:cNvPr id="8" name="Rectangle 50">
            <a:extLst>
              <a:ext uri="{FF2B5EF4-FFF2-40B4-BE49-F238E27FC236}">
                <a16:creationId xmlns:a16="http://schemas.microsoft.com/office/drawing/2014/main" id="{BDE7F39C-92F8-448E-979C-7616A1C1855A}"/>
              </a:ext>
            </a:extLst>
          </p:cNvPr>
          <p:cNvSpPr/>
          <p:nvPr/>
        </p:nvSpPr>
        <p:spPr>
          <a:xfrm>
            <a:off x="4298103" y="4110130"/>
            <a:ext cx="31356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cs typeface="+mn-ea"/>
                <a:sym typeface="+mn-lt"/>
              </a:rPr>
              <a:t>CO</a:t>
            </a:r>
            <a:r>
              <a:rPr lang="en-US" altLang="zh-CN" sz="1800" b="1" baseline="-30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+2NaOH=Na</a:t>
            </a:r>
            <a:r>
              <a:rPr lang="en-US" altLang="zh-CN" sz="1800" b="1" baseline="-30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CO</a:t>
            </a:r>
            <a:r>
              <a:rPr lang="en-US" altLang="zh-CN" sz="1800" b="1" baseline="-30000" dirty="0">
                <a:cs typeface="+mn-ea"/>
                <a:sym typeface="+mn-lt"/>
              </a:rPr>
              <a:t>3</a:t>
            </a:r>
            <a:r>
              <a:rPr lang="en-US" altLang="zh-CN" sz="1800" b="1" dirty="0">
                <a:cs typeface="+mn-ea"/>
                <a:sym typeface="+mn-lt"/>
              </a:rPr>
              <a:t>+H</a:t>
            </a:r>
            <a:r>
              <a:rPr lang="en-US" altLang="zh-CN" sz="1800" b="1" baseline="-30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O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BED93EFB-B472-478A-88B1-A8CDEE8F0843}"/>
              </a:ext>
            </a:extLst>
          </p:cNvPr>
          <p:cNvSpPr/>
          <p:nvPr/>
        </p:nvSpPr>
        <p:spPr>
          <a:xfrm>
            <a:off x="4526103" y="4794307"/>
            <a:ext cx="2250616" cy="368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795" b="1" dirty="0">
                <a:cs typeface="+mn-ea"/>
                <a:sym typeface="+mn-lt"/>
              </a:rPr>
              <a:t>CO</a:t>
            </a:r>
            <a:r>
              <a:rPr lang="en-US" altLang="zh-CN" sz="1795" b="1" baseline="-30000" dirty="0">
                <a:cs typeface="+mn-ea"/>
                <a:sym typeface="+mn-lt"/>
              </a:rPr>
              <a:t>2</a:t>
            </a:r>
            <a:r>
              <a:rPr lang="en-US" altLang="zh-CN" sz="1795" b="1" dirty="0">
                <a:cs typeface="+mn-ea"/>
                <a:sym typeface="+mn-lt"/>
              </a:rPr>
              <a:t>+Na</a:t>
            </a:r>
            <a:r>
              <a:rPr lang="en-US" altLang="zh-CN" sz="1795" b="1" baseline="-30000" dirty="0">
                <a:cs typeface="+mn-ea"/>
                <a:sym typeface="+mn-lt"/>
              </a:rPr>
              <a:t>2</a:t>
            </a:r>
            <a:r>
              <a:rPr lang="en-US" altLang="zh-CN" sz="1795" b="1" dirty="0">
                <a:cs typeface="+mn-ea"/>
                <a:sym typeface="+mn-lt"/>
              </a:rPr>
              <a:t>O=Na</a:t>
            </a:r>
            <a:r>
              <a:rPr lang="en-US" altLang="zh-CN" sz="1795" b="1" baseline="-30000" dirty="0">
                <a:cs typeface="+mn-ea"/>
                <a:sym typeface="+mn-lt"/>
              </a:rPr>
              <a:t>2</a:t>
            </a:r>
            <a:r>
              <a:rPr lang="en-US" altLang="zh-CN" sz="1795" b="1" dirty="0">
                <a:cs typeface="+mn-ea"/>
                <a:sym typeface="+mn-lt"/>
              </a:rPr>
              <a:t>CO</a:t>
            </a:r>
            <a:r>
              <a:rPr lang="en-US" altLang="zh-CN" sz="1795" b="1" baseline="-30000" dirty="0">
                <a:cs typeface="+mn-ea"/>
                <a:sym typeface="+mn-lt"/>
              </a:rPr>
              <a:t>3</a:t>
            </a: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7A107391-7E27-43A3-BC23-28297AB25704}"/>
              </a:ext>
            </a:extLst>
          </p:cNvPr>
          <p:cNvSpPr txBox="1"/>
          <p:nvPr/>
        </p:nvSpPr>
        <p:spPr>
          <a:xfrm>
            <a:off x="7433557" y="3711138"/>
            <a:ext cx="153924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795" b="1" dirty="0">
                <a:cs typeface="+mn-ea"/>
                <a:sym typeface="+mn-lt"/>
              </a:rPr>
              <a:t>不能反应</a:t>
            </a:r>
          </a:p>
        </p:txBody>
      </p:sp>
      <p:sp>
        <p:nvSpPr>
          <p:cNvPr id="11" name="Text Box 54">
            <a:extLst>
              <a:ext uri="{FF2B5EF4-FFF2-40B4-BE49-F238E27FC236}">
                <a16:creationId xmlns:a16="http://schemas.microsoft.com/office/drawing/2014/main" id="{CF347717-5AF2-4AEC-B419-B59AD7A2C45F}"/>
              </a:ext>
            </a:extLst>
          </p:cNvPr>
          <p:cNvSpPr txBox="1"/>
          <p:nvPr/>
        </p:nvSpPr>
        <p:spPr>
          <a:xfrm>
            <a:off x="7334038" y="4141245"/>
            <a:ext cx="30892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cs typeface="+mn-ea"/>
                <a:sym typeface="+mn-lt"/>
              </a:rPr>
              <a:t>SiO</a:t>
            </a:r>
            <a:r>
              <a:rPr lang="en-US" altLang="zh-CN" sz="1800" b="1" baseline="-25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+2NaOH=Na</a:t>
            </a:r>
            <a:r>
              <a:rPr lang="en-US" altLang="zh-CN" sz="1800" b="1" baseline="-25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SiO</a:t>
            </a:r>
            <a:r>
              <a:rPr lang="en-US" altLang="zh-CN" sz="1800" b="1" baseline="-25000" dirty="0">
                <a:cs typeface="+mn-ea"/>
                <a:sym typeface="+mn-lt"/>
              </a:rPr>
              <a:t>3</a:t>
            </a:r>
            <a:r>
              <a:rPr lang="en-US" altLang="zh-CN" sz="1800" b="1" dirty="0">
                <a:cs typeface="+mn-ea"/>
                <a:sym typeface="+mn-lt"/>
              </a:rPr>
              <a:t>+H</a:t>
            </a:r>
            <a:r>
              <a:rPr lang="en-US" altLang="zh-CN" sz="1800" b="1" baseline="-25000" dirty="0">
                <a:cs typeface="+mn-ea"/>
                <a:sym typeface="+mn-lt"/>
              </a:rPr>
              <a:t>2</a:t>
            </a:r>
            <a:r>
              <a:rPr lang="en-US" altLang="zh-CN" sz="1800" b="1" dirty="0">
                <a:cs typeface="+mn-ea"/>
                <a:sym typeface="+mn-lt"/>
              </a:rPr>
              <a:t>O</a:t>
            </a:r>
          </a:p>
        </p:txBody>
      </p:sp>
      <p:sp>
        <p:nvSpPr>
          <p:cNvPr id="12" name="Text Box 55">
            <a:extLst>
              <a:ext uri="{FF2B5EF4-FFF2-40B4-BE49-F238E27FC236}">
                <a16:creationId xmlns:a16="http://schemas.microsoft.com/office/drawing/2014/main" id="{E71481E1-ECFD-4B4C-8497-5DC0A1000879}"/>
              </a:ext>
            </a:extLst>
          </p:cNvPr>
          <p:cNvSpPr txBox="1"/>
          <p:nvPr/>
        </p:nvSpPr>
        <p:spPr>
          <a:xfrm>
            <a:off x="7565178" y="5435375"/>
            <a:ext cx="22466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345" b="1" dirty="0">
                <a:cs typeface="+mn-ea"/>
                <a:sym typeface="+mn-lt"/>
              </a:rPr>
              <a:t>  </a:t>
            </a:r>
            <a:r>
              <a:rPr lang="zh-CN" altLang="en-US" sz="2000" b="1" dirty="0">
                <a:cs typeface="+mn-ea"/>
                <a:sym typeface="+mn-lt"/>
              </a:rPr>
              <a:t>能与氢氟酸反应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0C3340-E6CA-4969-8788-ECBA729076A6}"/>
              </a:ext>
            </a:extLst>
          </p:cNvPr>
          <p:cNvGrpSpPr/>
          <p:nvPr/>
        </p:nvGrpSpPr>
        <p:grpSpPr>
          <a:xfrm>
            <a:off x="7334038" y="4658135"/>
            <a:ext cx="3089910" cy="534670"/>
            <a:chOff x="9360" y="5262"/>
            <a:chExt cx="4866" cy="842"/>
          </a:xfrm>
        </p:grpSpPr>
        <p:sp>
          <p:nvSpPr>
            <p:cNvPr id="14" name="Text Box 56">
              <a:extLst>
                <a:ext uri="{FF2B5EF4-FFF2-40B4-BE49-F238E27FC236}">
                  <a16:creationId xmlns:a16="http://schemas.microsoft.com/office/drawing/2014/main" id="{3C9FD878-2023-42D0-8C99-3391437D4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0" y="5476"/>
              <a:ext cx="4866" cy="62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defRPr/>
              </a:pPr>
              <a:r>
                <a:rPr kumimoji="0" lang="en-US" altLang="zh-CN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SiO</a:t>
              </a:r>
              <a:r>
                <a:rPr kumimoji="0" lang="en-US" altLang="zh-CN" sz="2000" b="1" kern="1200" cap="none" spc="0" normalizeH="0" baseline="-25000" noProof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2</a:t>
              </a:r>
              <a:r>
                <a:rPr kumimoji="0" lang="zh-CN" altLang="en-US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＋ </a:t>
              </a:r>
              <a:r>
                <a:rPr kumimoji="0" lang="en-US" altLang="zh-CN" sz="20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CaO ==CaSiO</a:t>
              </a:r>
              <a:r>
                <a:rPr kumimoji="0" lang="en-US" altLang="zh-CN" sz="2000" b="1" kern="1200" cap="none" spc="0" normalizeH="0" baseline="-25000" noProof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5" name="Text Box 57">
              <a:extLst>
                <a:ext uri="{FF2B5EF4-FFF2-40B4-BE49-F238E27FC236}">
                  <a16:creationId xmlns:a16="http://schemas.microsoft.com/office/drawing/2014/main" id="{AC3F0271-F39A-40FA-A2BD-2F2EE3566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6" y="5262"/>
              <a:ext cx="1528" cy="5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defRPr/>
              </a:pPr>
              <a:r>
                <a:rPr kumimoji="0" lang="zh-CN" altLang="en-US" sz="16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cs typeface="+mn-ea"/>
                  <a:sym typeface="+mn-lt"/>
                </a:rPr>
                <a:t>高温</a:t>
              </a:r>
            </a:p>
          </p:txBody>
        </p:sp>
      </p:grpSp>
      <p:sp>
        <p:nvSpPr>
          <p:cNvPr id="16" name="Text Box 58">
            <a:extLst>
              <a:ext uri="{FF2B5EF4-FFF2-40B4-BE49-F238E27FC236}">
                <a16:creationId xmlns:a16="http://schemas.microsoft.com/office/drawing/2014/main" id="{72641956-2927-4A16-A783-030E5E8731E5}"/>
              </a:ext>
            </a:extLst>
          </p:cNvPr>
          <p:cNvSpPr txBox="1"/>
          <p:nvPr/>
        </p:nvSpPr>
        <p:spPr>
          <a:xfrm>
            <a:off x="3471544" y="1448690"/>
            <a:ext cx="478874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95" b="1" dirty="0">
                <a:cs typeface="+mn-ea"/>
                <a:sym typeface="+mn-lt"/>
              </a:rPr>
              <a:t>二氧化硅和二氧化碳的性质比较</a:t>
            </a:r>
          </a:p>
        </p:txBody>
      </p:sp>
    </p:spTree>
    <p:extLst>
      <p:ext uri="{BB962C8B-B14F-4D97-AF65-F5344CB8AC3E}">
        <p14:creationId xmlns:p14="http://schemas.microsoft.com/office/powerpoint/2010/main" val="23624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4F1FE242-34E6-4F59-B5D3-02CD5A9DD0AD}"/>
              </a:ext>
            </a:extLst>
          </p:cNvPr>
          <p:cNvSpPr/>
          <p:nvPr/>
        </p:nvSpPr>
        <p:spPr>
          <a:xfrm>
            <a:off x="2051263" y="1874520"/>
            <a:ext cx="8647217" cy="353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75246C-DA96-45B9-ABBD-0DF914102524}"/>
              </a:ext>
            </a:extLst>
          </p:cNvPr>
          <p:cNvSpPr/>
          <p:nvPr/>
        </p:nvSpPr>
        <p:spPr>
          <a:xfrm>
            <a:off x="2282078" y="3122490"/>
            <a:ext cx="7369922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spc="300" dirty="0">
                <a:solidFill>
                  <a:srgbClr val="000000"/>
                </a:solidFill>
                <a:cs typeface="+mn-ea"/>
                <a:sym typeface="+mn-lt"/>
              </a:rPr>
              <a:t>硅酸的性质及应用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69613C-8542-47C0-8F54-CFE7308AA2F5}"/>
              </a:ext>
            </a:extLst>
          </p:cNvPr>
          <p:cNvSpPr txBox="1"/>
          <p:nvPr/>
        </p:nvSpPr>
        <p:spPr>
          <a:xfrm>
            <a:off x="5128392" y="2583435"/>
            <a:ext cx="219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872E23-2E3F-46FE-9CC2-84D197303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53803" r="37469"/>
          <a:stretch/>
        </p:blipFill>
        <p:spPr>
          <a:xfrm>
            <a:off x="5657109" y="4031367"/>
            <a:ext cx="969222" cy="8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4190FD-CCA6-4810-A13C-E2DFAB9C2336}"/>
              </a:ext>
            </a:extLst>
          </p:cNvPr>
          <p:cNvSpPr/>
          <p:nvPr/>
        </p:nvSpPr>
        <p:spPr>
          <a:xfrm>
            <a:off x="1231054" y="2551837"/>
            <a:ext cx="10017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cs typeface="+mn-ea"/>
                <a:sym typeface="+mn-lt"/>
              </a:rPr>
              <a:t>硅酸是一种白色粉末状的固体，它不溶于水；</a:t>
            </a:r>
          </a:p>
          <a:p>
            <a:r>
              <a:rPr lang="zh-CN" altLang="en-US" sz="3600" b="1" dirty="0">
                <a:cs typeface="+mn-ea"/>
                <a:sym typeface="+mn-lt"/>
              </a:rPr>
              <a:t>是一种弱酸，酸性比碳酸还弱，不能使指示剂变色。 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504B72-77B2-4D90-BE55-E0C2608B8CB4}"/>
              </a:ext>
            </a:extLst>
          </p:cNvPr>
          <p:cNvSpPr/>
          <p:nvPr/>
        </p:nvSpPr>
        <p:spPr>
          <a:xfrm>
            <a:off x="712170" y="1338485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一、硅酸（</a:t>
            </a:r>
            <a:r>
              <a:rPr lang="en-US" altLang="zh-CN" sz="2800" b="1" dirty="0">
                <a:cs typeface="+mn-ea"/>
                <a:sym typeface="+mn-lt"/>
              </a:rPr>
              <a:t>H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）的性质及应用</a:t>
            </a:r>
          </a:p>
        </p:txBody>
      </p:sp>
    </p:spTree>
    <p:extLst>
      <p:ext uri="{BB962C8B-B14F-4D97-AF65-F5344CB8AC3E}">
        <p14:creationId xmlns:p14="http://schemas.microsoft.com/office/powerpoint/2010/main" val="47061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9AC33A6-44E9-4C40-B34C-73A4C090E6B8}"/>
              </a:ext>
            </a:extLst>
          </p:cNvPr>
          <p:cNvSpPr txBox="1"/>
          <p:nvPr/>
        </p:nvSpPr>
        <p:spPr>
          <a:xfrm>
            <a:off x="5415312" y="423055"/>
            <a:ext cx="136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8AB3AA-B0BA-48AA-AEF3-A51536E675DC}"/>
              </a:ext>
            </a:extLst>
          </p:cNvPr>
          <p:cNvSpPr txBox="1"/>
          <p:nvPr/>
        </p:nvSpPr>
        <p:spPr>
          <a:xfrm>
            <a:off x="5172245" y="1012097"/>
            <a:ext cx="2038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67D06C2-7D21-4EA9-B967-A19E2EC7E188}"/>
              </a:ext>
            </a:extLst>
          </p:cNvPr>
          <p:cNvSpPr/>
          <p:nvPr/>
        </p:nvSpPr>
        <p:spPr>
          <a:xfrm>
            <a:off x="2200089" y="2621280"/>
            <a:ext cx="518160" cy="487672"/>
          </a:xfrm>
          <a:prstGeom prst="rect">
            <a:avLst/>
          </a:prstGeom>
          <a:solidFill>
            <a:schemeClr val="accent2"/>
          </a:solidFill>
          <a:ln>
            <a:solidFill>
              <a:srgbClr val="F7A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F1BB62-4596-4BDD-B3FC-E7EAC1FAF1DB}"/>
              </a:ext>
            </a:extLst>
          </p:cNvPr>
          <p:cNvSpPr txBox="1"/>
          <p:nvPr/>
        </p:nvSpPr>
        <p:spPr>
          <a:xfrm>
            <a:off x="2144272" y="2592855"/>
            <a:ext cx="7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93F3ED-5E75-41DE-BCA3-22E50673672C}"/>
              </a:ext>
            </a:extLst>
          </p:cNvPr>
          <p:cNvSpPr txBox="1"/>
          <p:nvPr/>
        </p:nvSpPr>
        <p:spPr>
          <a:xfrm>
            <a:off x="2718249" y="2650848"/>
            <a:ext cx="337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学习的目标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01740A-15DC-4FF7-A804-9FDAB7D75685}"/>
              </a:ext>
            </a:extLst>
          </p:cNvPr>
          <p:cNvSpPr/>
          <p:nvPr/>
        </p:nvSpPr>
        <p:spPr>
          <a:xfrm>
            <a:off x="6832505" y="2617719"/>
            <a:ext cx="518160" cy="487672"/>
          </a:xfrm>
          <a:prstGeom prst="rect">
            <a:avLst/>
          </a:prstGeom>
          <a:solidFill>
            <a:schemeClr val="accent2"/>
          </a:solidFill>
          <a:ln>
            <a:solidFill>
              <a:srgbClr val="F7A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456787-74D5-4E99-98E1-701488EB6AF0}"/>
              </a:ext>
            </a:extLst>
          </p:cNvPr>
          <p:cNvSpPr txBox="1"/>
          <p:nvPr/>
        </p:nvSpPr>
        <p:spPr>
          <a:xfrm>
            <a:off x="6776688" y="2589294"/>
            <a:ext cx="7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F32A3E-82C2-4175-A1D8-5D9A7622CD0D}"/>
              </a:ext>
            </a:extLst>
          </p:cNvPr>
          <p:cNvSpPr txBox="1"/>
          <p:nvPr/>
        </p:nvSpPr>
        <p:spPr>
          <a:xfrm>
            <a:off x="7350665" y="2647287"/>
            <a:ext cx="419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硅及二氧化硅的性质及运用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F3C03E-128D-472C-A429-5B38D946842D}"/>
              </a:ext>
            </a:extLst>
          </p:cNvPr>
          <p:cNvSpPr/>
          <p:nvPr/>
        </p:nvSpPr>
        <p:spPr>
          <a:xfrm>
            <a:off x="2200089" y="4458151"/>
            <a:ext cx="518160" cy="487672"/>
          </a:xfrm>
          <a:prstGeom prst="rect">
            <a:avLst/>
          </a:prstGeom>
          <a:solidFill>
            <a:schemeClr val="accent2"/>
          </a:solidFill>
          <a:ln>
            <a:solidFill>
              <a:srgbClr val="F7A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480D1DE-6132-4497-B638-D32F987B97D3}"/>
              </a:ext>
            </a:extLst>
          </p:cNvPr>
          <p:cNvSpPr txBox="1"/>
          <p:nvPr/>
        </p:nvSpPr>
        <p:spPr>
          <a:xfrm>
            <a:off x="2144272" y="4429726"/>
            <a:ext cx="7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1FADCCA-E44D-4E58-8298-950E769BEAB2}"/>
              </a:ext>
            </a:extLst>
          </p:cNvPr>
          <p:cNvSpPr txBox="1"/>
          <p:nvPr/>
        </p:nvSpPr>
        <p:spPr>
          <a:xfrm>
            <a:off x="2718249" y="4487719"/>
            <a:ext cx="337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硅酸的性质及应用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03A313-4E25-4EB3-943B-1F4C5BBF5BE7}"/>
              </a:ext>
            </a:extLst>
          </p:cNvPr>
          <p:cNvSpPr/>
          <p:nvPr/>
        </p:nvSpPr>
        <p:spPr>
          <a:xfrm>
            <a:off x="6842022" y="4546522"/>
            <a:ext cx="518160" cy="487672"/>
          </a:xfrm>
          <a:prstGeom prst="rect">
            <a:avLst/>
          </a:prstGeom>
          <a:solidFill>
            <a:schemeClr val="accent2"/>
          </a:solidFill>
          <a:ln>
            <a:solidFill>
              <a:srgbClr val="F7A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76C22DC-8B18-44EA-B4D0-021303E3599F}"/>
              </a:ext>
            </a:extLst>
          </p:cNvPr>
          <p:cNvSpPr txBox="1"/>
          <p:nvPr/>
        </p:nvSpPr>
        <p:spPr>
          <a:xfrm>
            <a:off x="6786205" y="4518097"/>
            <a:ext cx="7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1FED916-0386-4C0B-9907-F0BB5AC79F9B}"/>
              </a:ext>
            </a:extLst>
          </p:cNvPr>
          <p:cNvSpPr txBox="1"/>
          <p:nvPr/>
        </p:nvSpPr>
        <p:spPr>
          <a:xfrm>
            <a:off x="7360182" y="4576090"/>
            <a:ext cx="337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实训与提升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7ECA90F-E42C-4FB8-AB67-EE33ADBE8F98}"/>
              </a:ext>
            </a:extLst>
          </p:cNvPr>
          <p:cNvCxnSpPr>
            <a:cxnSpLocks/>
          </p:cNvCxnSpPr>
          <p:nvPr/>
        </p:nvCxnSpPr>
        <p:spPr>
          <a:xfrm>
            <a:off x="4734046" y="1412207"/>
            <a:ext cx="2687577" cy="0"/>
          </a:xfrm>
          <a:prstGeom prst="line">
            <a:avLst/>
          </a:prstGeom>
          <a:ln w="28575">
            <a:solidFill>
              <a:srgbClr val="DA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6776BA-D0A2-4615-B0E9-42D090BCF47F}"/>
              </a:ext>
            </a:extLst>
          </p:cNvPr>
          <p:cNvSpPr/>
          <p:nvPr/>
        </p:nvSpPr>
        <p:spPr>
          <a:xfrm>
            <a:off x="871827" y="866099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一、硅酸（</a:t>
            </a:r>
            <a:r>
              <a:rPr lang="en-US" altLang="zh-CN" sz="2800" b="1" dirty="0">
                <a:cs typeface="+mn-ea"/>
                <a:sym typeface="+mn-lt"/>
              </a:rPr>
              <a:t>H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）的性质及应用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872476B-7D89-41E9-AC22-642D5E397442}"/>
              </a:ext>
            </a:extLst>
          </p:cNvPr>
          <p:cNvSpPr txBox="1"/>
          <p:nvPr/>
        </p:nvSpPr>
        <p:spPr>
          <a:xfrm>
            <a:off x="507680" y="2289584"/>
            <a:ext cx="10436092" cy="1387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     </a:t>
            </a:r>
            <a:r>
              <a:rPr lang="zh-CN" altLang="en-US" sz="2395" b="1" dirty="0">
                <a:cs typeface="+mn-ea"/>
                <a:sym typeface="+mn-lt"/>
              </a:rPr>
              <a:t>在试管中加入</a:t>
            </a:r>
            <a:r>
              <a:rPr lang="en-US" altLang="zh-CN" sz="2395" b="1" dirty="0">
                <a:cs typeface="+mn-ea"/>
                <a:sym typeface="+mn-lt"/>
              </a:rPr>
              <a:t>3~5mL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饱和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Na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溶液</a:t>
            </a:r>
            <a:r>
              <a:rPr lang="zh-CN" altLang="en-US" sz="2395" b="1" dirty="0">
                <a:cs typeface="+mn-ea"/>
                <a:sym typeface="+mn-lt"/>
              </a:rPr>
              <a:t>，滴入</a:t>
            </a:r>
            <a:r>
              <a:rPr lang="en-US" altLang="zh-CN" sz="2395" b="1" dirty="0">
                <a:cs typeface="+mn-ea"/>
                <a:sym typeface="+mn-lt"/>
              </a:rPr>
              <a:t>1~2</a:t>
            </a:r>
            <a:r>
              <a:rPr lang="zh-CN" altLang="en-US" sz="2395" b="1" dirty="0">
                <a:cs typeface="+mn-ea"/>
                <a:sym typeface="+mn-lt"/>
              </a:rPr>
              <a:t>滴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酚酞</a:t>
            </a:r>
            <a:r>
              <a:rPr lang="zh-CN" altLang="en-US" sz="2395" b="1" dirty="0">
                <a:cs typeface="+mn-ea"/>
                <a:sym typeface="+mn-lt"/>
              </a:rPr>
              <a:t>溶液，再用胶头滴管逐滴加入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稀盐酸</a:t>
            </a:r>
            <a:r>
              <a:rPr lang="zh-CN" altLang="en-US" sz="2395" b="1" dirty="0">
                <a:cs typeface="+mn-ea"/>
                <a:sym typeface="+mn-lt"/>
              </a:rPr>
              <a:t>，边加边振荡，至溶液红色变浅并接近消失时停止。静置。仔细观察变化过程及其现象。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3DE1BAA7-BC6D-47D3-B4A9-AEB08556F6E5}"/>
              </a:ext>
            </a:extLst>
          </p:cNvPr>
          <p:cNvSpPr/>
          <p:nvPr/>
        </p:nvSpPr>
        <p:spPr>
          <a:xfrm>
            <a:off x="3304036" y="1389319"/>
            <a:ext cx="2223347" cy="1026160"/>
          </a:xfrm>
          <a:prstGeom prst="irregularSeal2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45" dirty="0">
              <a:cs typeface="+mn-ea"/>
              <a:sym typeface="+mn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DBF91FA-56B8-4240-8A07-608B4DD7DB14}"/>
              </a:ext>
            </a:extLst>
          </p:cNvPr>
          <p:cNvSpPr txBox="1"/>
          <p:nvPr/>
        </p:nvSpPr>
        <p:spPr>
          <a:xfrm>
            <a:off x="3703098" y="1662487"/>
            <a:ext cx="14252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95" b="1" dirty="0">
                <a:solidFill>
                  <a:srgbClr val="0000CC"/>
                </a:solidFill>
                <a:cs typeface="+mn-ea"/>
                <a:sym typeface="+mn-lt"/>
              </a:rPr>
              <a:t>实验</a:t>
            </a:r>
            <a:r>
              <a:rPr lang="en-US" altLang="zh-CN" sz="2695" b="1" dirty="0">
                <a:solidFill>
                  <a:srgbClr val="0000CC"/>
                </a:solidFill>
                <a:cs typeface="+mn-ea"/>
                <a:sym typeface="+mn-lt"/>
              </a:rPr>
              <a:t>4-1</a:t>
            </a:r>
          </a:p>
        </p:txBody>
      </p:sp>
      <p:graphicFrame>
        <p:nvGraphicFramePr>
          <p:cNvPr id="6" name="Group 33">
            <a:extLst>
              <a:ext uri="{FF2B5EF4-FFF2-40B4-BE49-F238E27FC236}">
                <a16:creationId xmlns:a16="http://schemas.microsoft.com/office/drawing/2014/main" id="{EEE43AFE-F73F-490D-A21D-A05FE4BB6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71898"/>
              </p:ext>
            </p:extLst>
          </p:nvPr>
        </p:nvGraphicFramePr>
        <p:xfrm>
          <a:off x="2419210" y="3998436"/>
          <a:ext cx="6726555" cy="1958340"/>
        </p:xfrm>
        <a:graphic>
          <a:graphicData uri="http://schemas.openxmlformats.org/drawingml/2006/table">
            <a:tbl>
              <a:tblPr/>
              <a:tblGrid>
                <a:gridCol w="171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9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现象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结论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9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95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化学方程式</a:t>
                      </a:r>
                    </a:p>
                  </a:txBody>
                  <a:tcPr marL="68410" marR="68410" marT="34205" marB="342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39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410" marR="68410" marT="34205" marB="342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20">
            <a:extLst>
              <a:ext uri="{FF2B5EF4-FFF2-40B4-BE49-F238E27FC236}">
                <a16:creationId xmlns:a16="http://schemas.microsoft.com/office/drawing/2014/main" id="{16D2CA90-F3C4-4579-9CDF-1A6C1E4E7701}"/>
              </a:ext>
            </a:extLst>
          </p:cNvPr>
          <p:cNvSpPr txBox="1"/>
          <p:nvPr/>
        </p:nvSpPr>
        <p:spPr>
          <a:xfrm>
            <a:off x="4642557" y="4978276"/>
            <a:ext cx="2565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Na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3</a:t>
            </a:r>
            <a:r>
              <a:rPr lang="zh-CN" altLang="en-US" sz="2395" b="1" dirty="0">
                <a:cs typeface="+mn-ea"/>
                <a:sym typeface="+mn-lt"/>
              </a:rPr>
              <a:t>呈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碱性；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5CB98B90-4552-4EFA-AC6C-B65C5BB2D42C}"/>
              </a:ext>
            </a:extLst>
          </p:cNvPr>
          <p:cNvSpPr txBox="1"/>
          <p:nvPr/>
        </p:nvSpPr>
        <p:spPr>
          <a:xfrm>
            <a:off x="6922912" y="4978276"/>
            <a:ext cx="228035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硅酸难溶于水</a:t>
            </a:r>
            <a:endParaRPr lang="zh-CN" altLang="en-US" sz="1495" dirty="0">
              <a:cs typeface="+mn-ea"/>
              <a:sym typeface="+mn-lt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C140B4A4-ABDB-4517-A597-93A02824AF88}"/>
              </a:ext>
            </a:extLst>
          </p:cNvPr>
          <p:cNvSpPr txBox="1"/>
          <p:nvPr/>
        </p:nvSpPr>
        <p:spPr>
          <a:xfrm>
            <a:off x="4642557" y="4009124"/>
            <a:ext cx="410464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</a:t>
            </a:r>
            <a:r>
              <a:rPr lang="zh-CN" altLang="en-US" sz="2395" b="1" dirty="0">
                <a:cs typeface="+mn-ea"/>
                <a:sym typeface="+mn-lt"/>
              </a:rPr>
              <a:t>滴入酚酞溶液呈</a:t>
            </a:r>
            <a:r>
              <a:rPr lang="zh-CN" altLang="en-US" sz="2395" b="1" dirty="0">
                <a:solidFill>
                  <a:srgbClr val="FF0000"/>
                </a:solidFill>
                <a:cs typeface="+mn-ea"/>
                <a:sym typeface="+mn-lt"/>
              </a:rPr>
              <a:t>红色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AC59EE56-6678-41F4-A8C1-43002481CBBA}"/>
              </a:ext>
            </a:extLst>
          </p:cNvPr>
          <p:cNvSpPr txBox="1"/>
          <p:nvPr/>
        </p:nvSpPr>
        <p:spPr>
          <a:xfrm>
            <a:off x="4585548" y="4351178"/>
            <a:ext cx="427566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滴入盐酸有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白色凝胶</a:t>
            </a:r>
            <a:r>
              <a:rPr lang="zh-CN" altLang="en-US" sz="2395" b="1" dirty="0">
                <a:cs typeface="+mn-ea"/>
                <a:sym typeface="+mn-lt"/>
              </a:rPr>
              <a:t>产生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0C7861F-D322-4FF2-970B-4EB14EC3BD3E}"/>
              </a:ext>
            </a:extLst>
          </p:cNvPr>
          <p:cNvGrpSpPr/>
          <p:nvPr/>
        </p:nvGrpSpPr>
        <p:grpSpPr>
          <a:xfrm>
            <a:off x="4129512" y="5602410"/>
            <a:ext cx="5073650" cy="414020"/>
            <a:chOff x="4579" y="6998"/>
            <a:chExt cx="7990" cy="652"/>
          </a:xfrm>
        </p:grpSpPr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713E39A1-4625-48A8-B7CD-789FF2B23EDD}"/>
                </a:ext>
              </a:extLst>
            </p:cNvPr>
            <p:cNvSpPr txBox="1"/>
            <p:nvPr/>
          </p:nvSpPr>
          <p:spPr>
            <a:xfrm>
              <a:off x="4579" y="6998"/>
              <a:ext cx="7990" cy="6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95" b="1" dirty="0">
                  <a:cs typeface="+mn-ea"/>
                  <a:sym typeface="+mn-lt"/>
                </a:rPr>
                <a:t>Na</a:t>
              </a:r>
              <a:r>
                <a:rPr lang="en-US" altLang="zh-CN" sz="20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095" b="1" dirty="0">
                  <a:cs typeface="+mn-ea"/>
                  <a:sym typeface="+mn-lt"/>
                </a:rPr>
                <a:t>SiO</a:t>
              </a:r>
              <a:r>
                <a:rPr lang="en-US" altLang="zh-CN" sz="2095" b="1" baseline="-25000" dirty="0">
                  <a:cs typeface="+mn-ea"/>
                  <a:sym typeface="+mn-lt"/>
                </a:rPr>
                <a:t>3</a:t>
              </a:r>
              <a:r>
                <a:rPr lang="en-US" altLang="zh-CN" sz="2095" b="1" dirty="0">
                  <a:cs typeface="+mn-ea"/>
                  <a:sym typeface="+mn-lt"/>
                </a:rPr>
                <a:t>+2HCl        H</a:t>
              </a:r>
              <a:r>
                <a:rPr lang="en-US" altLang="zh-CN" sz="2095" b="1" baseline="-25000" dirty="0">
                  <a:cs typeface="+mn-ea"/>
                  <a:sym typeface="+mn-lt"/>
                </a:rPr>
                <a:t>2</a:t>
              </a:r>
              <a:r>
                <a:rPr lang="en-US" altLang="zh-CN" sz="2095" b="1" dirty="0">
                  <a:cs typeface="+mn-ea"/>
                  <a:sym typeface="+mn-lt"/>
                </a:rPr>
                <a:t>SiO</a:t>
              </a:r>
              <a:r>
                <a:rPr lang="en-US" altLang="zh-CN" sz="2095" b="1" baseline="-25000" dirty="0">
                  <a:cs typeface="+mn-ea"/>
                  <a:sym typeface="+mn-lt"/>
                </a:rPr>
                <a:t>3</a:t>
              </a:r>
              <a:r>
                <a:rPr lang="en-US" altLang="zh-CN" sz="2095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(</a:t>
              </a:r>
              <a:r>
                <a:rPr lang="zh-CN" altLang="en-US" sz="2095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胶体</a:t>
              </a:r>
              <a:r>
                <a:rPr lang="en-US" altLang="zh-CN" sz="2095" b="1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)+</a:t>
              </a:r>
              <a:r>
                <a:rPr lang="en-US" altLang="zh-CN" sz="2095" b="1" dirty="0">
                  <a:cs typeface="+mn-ea"/>
                  <a:sym typeface="+mn-lt"/>
                </a:rPr>
                <a:t>2NaCl</a:t>
              </a: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FB0ECA3F-7F93-4A6B-8772-D94D0F23BD78}"/>
                </a:ext>
              </a:extLst>
            </p:cNvPr>
            <p:cNvSpPr/>
            <p:nvPr/>
          </p:nvSpPr>
          <p:spPr>
            <a:xfrm>
              <a:off x="7497" y="7325"/>
              <a:ext cx="628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4C47C3FA-CC3F-43FE-8DDF-D6A4E6D3CB19}"/>
                </a:ext>
              </a:extLst>
            </p:cNvPr>
            <p:cNvSpPr/>
            <p:nvPr/>
          </p:nvSpPr>
          <p:spPr>
            <a:xfrm>
              <a:off x="7479" y="7435"/>
              <a:ext cx="628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Picture 26" descr="u=4118075188,204112256&amp;fm=0&amp;gp=22">
            <a:hlinkClick r:id="rId2" action="ppaction://hlinkfile"/>
            <a:extLst>
              <a:ext uri="{FF2B5EF4-FFF2-40B4-BE49-F238E27FC236}">
                <a16:creationId xmlns:a16="http://schemas.microsoft.com/office/drawing/2014/main" id="{147A1328-199F-489E-9747-01057409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126" y="1548469"/>
            <a:ext cx="570089" cy="5700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61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5708573-B920-47E0-989E-85024B8CC18B}"/>
              </a:ext>
            </a:extLst>
          </p:cNvPr>
          <p:cNvSpPr/>
          <p:nvPr/>
        </p:nvSpPr>
        <p:spPr>
          <a:xfrm>
            <a:off x="871827" y="866099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一、硅酸（</a:t>
            </a:r>
            <a:r>
              <a:rPr lang="en-US" altLang="zh-CN" sz="2800" b="1" dirty="0">
                <a:cs typeface="+mn-ea"/>
                <a:sym typeface="+mn-lt"/>
              </a:rPr>
              <a:t>H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）的性质及应用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A5710E1-DF27-49F8-90AA-3BEAA4A27647}"/>
              </a:ext>
            </a:extLst>
          </p:cNvPr>
          <p:cNvSpPr txBox="1"/>
          <p:nvPr/>
        </p:nvSpPr>
        <p:spPr>
          <a:xfrm>
            <a:off x="871827" y="1417742"/>
            <a:ext cx="575789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b="1" dirty="0">
                <a:cs typeface="+mn-ea"/>
                <a:sym typeface="+mn-lt"/>
              </a:rPr>
              <a:t>1.</a:t>
            </a:r>
            <a:r>
              <a:rPr lang="zh-CN" altLang="en-US" sz="2395" b="1" dirty="0">
                <a:cs typeface="+mn-ea"/>
                <a:sym typeface="+mn-lt"/>
              </a:rPr>
              <a:t>制备：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1A2FFC9-FB29-40A0-896E-5238D2B11C7F}"/>
              </a:ext>
            </a:extLst>
          </p:cNvPr>
          <p:cNvSpPr txBox="1"/>
          <p:nvPr/>
        </p:nvSpPr>
        <p:spPr>
          <a:xfrm>
            <a:off x="949367" y="2057045"/>
            <a:ext cx="615696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Na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 + 2HCl == H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胶体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) + 2NaCl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7C30B73-7305-470D-B6BA-AC6941D4AEB6}"/>
              </a:ext>
            </a:extLst>
          </p:cNvPr>
          <p:cNvSpPr txBox="1"/>
          <p:nvPr/>
        </p:nvSpPr>
        <p:spPr>
          <a:xfrm>
            <a:off x="2345838" y="2517491"/>
            <a:ext cx="210375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b="1" dirty="0">
                <a:solidFill>
                  <a:schemeClr val="tx1"/>
                </a:solidFill>
                <a:cs typeface="+mn-ea"/>
                <a:sym typeface="+mn-lt"/>
              </a:rPr>
              <a:t>强酸 </a:t>
            </a:r>
            <a:r>
              <a:rPr lang="zh-CN" altLang="en-US" sz="2095" b="1" dirty="0">
                <a:solidFill>
                  <a:schemeClr val="accent2"/>
                </a:solidFill>
                <a:cs typeface="+mn-ea"/>
                <a:sym typeface="+mn-lt"/>
              </a:rPr>
              <a:t>    </a:t>
            </a:r>
            <a:r>
              <a:rPr lang="zh-CN" altLang="en-US" sz="2095" b="1" dirty="0">
                <a:solidFill>
                  <a:schemeClr val="tx1"/>
                </a:solidFill>
                <a:cs typeface="+mn-ea"/>
                <a:sym typeface="+mn-lt"/>
              </a:rPr>
              <a:t>弱酸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471C79E-4058-4E89-8996-A73DD988DAED}"/>
              </a:ext>
            </a:extLst>
          </p:cNvPr>
          <p:cNvSpPr txBox="1"/>
          <p:nvPr/>
        </p:nvSpPr>
        <p:spPr>
          <a:xfrm>
            <a:off x="1095523" y="2931511"/>
            <a:ext cx="74339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Na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 + H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O + CO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 == H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胶体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) + Na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CO</a:t>
            </a:r>
            <a:r>
              <a:rPr lang="en-US" altLang="zh-CN" sz="2395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9F2245A-430B-451D-B225-6B57E751B058}"/>
              </a:ext>
            </a:extLst>
          </p:cNvPr>
          <p:cNvSpPr txBox="1"/>
          <p:nvPr/>
        </p:nvSpPr>
        <p:spPr>
          <a:xfrm>
            <a:off x="2716219" y="3392027"/>
            <a:ext cx="267941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95" b="1" dirty="0">
                <a:solidFill>
                  <a:schemeClr val="tx1"/>
                </a:solidFill>
                <a:cs typeface="+mn-ea"/>
                <a:sym typeface="+mn-lt"/>
              </a:rPr>
              <a:t>弱酸        更弱酸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A33C9EE-64CB-474B-8D99-4E8F421C8B7E}"/>
              </a:ext>
            </a:extLst>
          </p:cNvPr>
          <p:cNvSpPr txBox="1"/>
          <p:nvPr/>
        </p:nvSpPr>
        <p:spPr>
          <a:xfrm>
            <a:off x="778763" y="4577681"/>
            <a:ext cx="575789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b="1" dirty="0">
                <a:cs typeface="+mn-ea"/>
                <a:sym typeface="+mn-lt"/>
              </a:rPr>
              <a:t>2.</a:t>
            </a:r>
            <a:r>
              <a:rPr lang="zh-CN" altLang="en-US" sz="2395" b="1" dirty="0">
                <a:cs typeface="+mn-ea"/>
                <a:sym typeface="+mn-lt"/>
              </a:rPr>
              <a:t>物理性质：不溶于水的白色胶状沉淀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03C5D69-EEE8-4072-9006-187B0D079659}"/>
              </a:ext>
            </a:extLst>
          </p:cNvPr>
          <p:cNvSpPr txBox="1"/>
          <p:nvPr/>
        </p:nvSpPr>
        <p:spPr>
          <a:xfrm>
            <a:off x="771778" y="5283872"/>
            <a:ext cx="6384996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b="1" dirty="0">
                <a:cs typeface="+mn-ea"/>
                <a:sym typeface="+mn-lt"/>
              </a:rPr>
              <a:t>3.</a:t>
            </a:r>
            <a:r>
              <a:rPr lang="zh-CN" altLang="en-US" sz="2395" b="1" dirty="0">
                <a:cs typeface="+mn-ea"/>
                <a:sym typeface="+mn-lt"/>
              </a:rPr>
              <a:t>用途：溶胶    </a:t>
            </a:r>
            <a:r>
              <a:rPr lang="en-US" altLang="zh-CN" sz="2395" b="1" dirty="0">
                <a:cs typeface="+mn-ea"/>
                <a:sym typeface="+mn-lt"/>
              </a:rPr>
              <a:t>→   </a:t>
            </a:r>
            <a:r>
              <a:rPr lang="zh-CN" altLang="en-US" sz="2395" b="1" dirty="0">
                <a:cs typeface="+mn-ea"/>
                <a:sym typeface="+mn-lt"/>
              </a:rPr>
              <a:t>凝胶   </a:t>
            </a:r>
            <a:r>
              <a:rPr lang="en-US" altLang="zh-CN" sz="2395" b="1" dirty="0">
                <a:cs typeface="+mn-ea"/>
                <a:sym typeface="+mn-lt"/>
              </a:rPr>
              <a:t>→   </a:t>
            </a:r>
            <a:r>
              <a:rPr lang="zh-CN" altLang="en-US" sz="2395" b="1" dirty="0">
                <a:cs typeface="+mn-ea"/>
                <a:sym typeface="+mn-lt"/>
              </a:rPr>
              <a:t>硅胶</a:t>
            </a:r>
          </a:p>
          <a:p>
            <a:pPr>
              <a:spcBef>
                <a:spcPct val="50000"/>
              </a:spcBef>
            </a:pPr>
            <a:r>
              <a:rPr lang="zh-CN" altLang="en-US" sz="2395" b="1" dirty="0">
                <a:solidFill>
                  <a:srgbClr val="FF0000"/>
                </a:solidFill>
                <a:cs typeface="+mn-ea"/>
                <a:sym typeface="+mn-lt"/>
              </a:rPr>
              <a:t>         </a:t>
            </a:r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硅胶</a:t>
            </a:r>
            <a:r>
              <a:rPr lang="zh-CN" altLang="en-US" sz="2395" b="1" dirty="0">
                <a:cs typeface="+mn-ea"/>
                <a:sym typeface="+mn-lt"/>
              </a:rPr>
              <a:t>用作          干燥剂、催化剂的载体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DF5AA24-10D4-4A42-BC59-0B6DD943D34E}"/>
              </a:ext>
            </a:extLst>
          </p:cNvPr>
          <p:cNvSpPr txBox="1"/>
          <p:nvPr/>
        </p:nvSpPr>
        <p:spPr>
          <a:xfrm>
            <a:off x="2903442" y="5837110"/>
            <a:ext cx="988545" cy="460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395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酸性</a:t>
            </a:r>
          </a:p>
        </p:txBody>
      </p:sp>
      <p:pic>
        <p:nvPicPr>
          <p:cNvPr id="11" name="Picture 3" descr="C:\Users\Lenovo\Desktop\guiyang6.jpg">
            <a:extLst>
              <a:ext uri="{FF2B5EF4-FFF2-40B4-BE49-F238E27FC236}">
                <a16:creationId xmlns:a16="http://schemas.microsoft.com/office/drawing/2014/main" id="{CBF64A4B-AA11-43E2-ADAF-87AA44FE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39" y="3429000"/>
            <a:ext cx="4275667" cy="22803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090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55F2784-0C66-4EFE-92BC-83326A100AD4}"/>
              </a:ext>
            </a:extLst>
          </p:cNvPr>
          <p:cNvSpPr/>
          <p:nvPr/>
        </p:nvSpPr>
        <p:spPr>
          <a:xfrm>
            <a:off x="712170" y="1112842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7A25F"/>
                </a:solidFill>
                <a:cs typeface="+mn-ea"/>
                <a:sym typeface="+mn-lt"/>
              </a:rPr>
              <a:t>一、硅酸（</a:t>
            </a:r>
            <a:r>
              <a:rPr lang="en-US" altLang="zh-CN" sz="2800" b="1" dirty="0">
                <a:solidFill>
                  <a:srgbClr val="F7A25F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F7A25F"/>
                </a:solidFill>
                <a:cs typeface="+mn-ea"/>
                <a:sym typeface="+mn-lt"/>
              </a:rPr>
              <a:t>2</a:t>
            </a:r>
            <a:r>
              <a:rPr lang="en-US" altLang="zh-CN" sz="2800" b="1" dirty="0">
                <a:solidFill>
                  <a:srgbClr val="F7A25F"/>
                </a:solidFill>
                <a:cs typeface="+mn-ea"/>
                <a:sym typeface="+mn-lt"/>
              </a:rPr>
              <a:t>SiO</a:t>
            </a:r>
            <a:r>
              <a:rPr lang="en-US" altLang="zh-CN" sz="2000" b="1" dirty="0">
                <a:solidFill>
                  <a:srgbClr val="F7A25F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F7A25F"/>
                </a:solidFill>
                <a:cs typeface="+mn-ea"/>
                <a:sym typeface="+mn-lt"/>
              </a:rPr>
              <a:t>）的性质及应用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B48BA9A-BE56-42CB-B980-6FE0F50833FF}"/>
              </a:ext>
            </a:extLst>
          </p:cNvPr>
          <p:cNvSpPr txBox="1"/>
          <p:nvPr/>
        </p:nvSpPr>
        <p:spPr>
          <a:xfrm>
            <a:off x="1105536" y="2087926"/>
            <a:ext cx="9344750" cy="3235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50000"/>
              </a:spcBef>
              <a:buSzPct val="120000"/>
              <a:buFont typeface="Wingdings" panose="05000000000000000000" pitchFamily="2" charset="2"/>
              <a:buChar char="Ø"/>
            </a:pPr>
            <a:r>
              <a:rPr lang="zh-CN" altLang="en-US" sz="2095" dirty="0">
                <a:cs typeface="+mn-ea"/>
                <a:sym typeface="+mn-lt"/>
              </a:rPr>
              <a:t>生</a:t>
            </a:r>
            <a:r>
              <a:rPr lang="zh-CN" altLang="en-US" sz="2095" b="1" dirty="0">
                <a:cs typeface="+mn-ea"/>
                <a:sym typeface="+mn-lt"/>
              </a:rPr>
              <a:t>成的硅酸逐渐聚合而形成</a:t>
            </a:r>
            <a:r>
              <a:rPr lang="zh-CN" altLang="en-US" sz="2095" b="1" dirty="0">
                <a:solidFill>
                  <a:srgbClr val="FF0000"/>
                </a:solidFill>
                <a:cs typeface="+mn-ea"/>
                <a:sym typeface="+mn-lt"/>
              </a:rPr>
              <a:t>硅酸溶胶</a:t>
            </a:r>
            <a:r>
              <a:rPr lang="zh-CN" altLang="en-US" sz="2095" b="1" dirty="0">
                <a:solidFill>
                  <a:srgbClr val="CC00CC"/>
                </a:solidFill>
                <a:cs typeface="+mn-ea"/>
                <a:sym typeface="+mn-lt"/>
              </a:rPr>
              <a:t>（能流动）</a:t>
            </a:r>
            <a:r>
              <a:rPr lang="zh-CN" altLang="en-US" sz="2095" b="1" dirty="0">
                <a:cs typeface="+mn-ea"/>
                <a:sym typeface="+mn-lt"/>
              </a:rPr>
              <a:t>，当硅酸的浓度较大时，就会形成</a:t>
            </a:r>
            <a:r>
              <a:rPr lang="zh-CN" altLang="en-US" sz="2095" b="1" dirty="0">
                <a:solidFill>
                  <a:srgbClr val="FF0000"/>
                </a:solidFill>
                <a:cs typeface="+mn-ea"/>
                <a:sym typeface="+mn-lt"/>
              </a:rPr>
              <a:t>硅酸凝胶</a:t>
            </a:r>
            <a:r>
              <a:rPr lang="zh-CN" altLang="en-US" sz="2095" b="1" dirty="0">
                <a:solidFill>
                  <a:srgbClr val="CC00CC"/>
                </a:solidFill>
                <a:cs typeface="+mn-ea"/>
                <a:sym typeface="+mn-lt"/>
              </a:rPr>
              <a:t>（不能流动）</a:t>
            </a:r>
            <a:r>
              <a:rPr lang="zh-CN" altLang="en-US" sz="2095" b="1" dirty="0">
                <a:cs typeface="+mn-ea"/>
                <a:sym typeface="+mn-lt"/>
              </a:rPr>
              <a:t>，硅酸凝胶经过干燥脱水就形成</a:t>
            </a:r>
            <a:r>
              <a:rPr lang="zh-CN" altLang="en-US" sz="2095" b="1" dirty="0">
                <a:solidFill>
                  <a:srgbClr val="FF0000"/>
                </a:solidFill>
                <a:cs typeface="+mn-ea"/>
                <a:sym typeface="+mn-lt"/>
              </a:rPr>
              <a:t>硅胶</a:t>
            </a:r>
            <a:r>
              <a:rPr lang="zh-CN" altLang="en-US" sz="2095" b="1" dirty="0">
                <a:cs typeface="+mn-ea"/>
                <a:sym typeface="+mn-lt"/>
              </a:rPr>
              <a:t>。</a:t>
            </a:r>
            <a:r>
              <a:rPr lang="en-US" altLang="zh-CN" sz="2095" b="1" dirty="0">
                <a:cs typeface="+mn-ea"/>
                <a:sym typeface="+mn-lt"/>
              </a:rPr>
              <a:t>(</a:t>
            </a:r>
            <a:r>
              <a:rPr lang="zh-CN" altLang="en-US" sz="2095" b="1" dirty="0">
                <a:cs typeface="+mn-ea"/>
                <a:sym typeface="+mn-lt"/>
              </a:rPr>
              <a:t>硅胶的基本成份是二氧化硅</a:t>
            </a:r>
            <a:r>
              <a:rPr lang="en-US" altLang="zh-CN" sz="2095" b="1" dirty="0">
                <a:cs typeface="+mn-ea"/>
                <a:sym typeface="+mn-lt"/>
              </a:rPr>
              <a:t>)</a:t>
            </a:r>
            <a:endParaRPr lang="zh-CN" altLang="en-US" sz="2095" b="1" dirty="0">
              <a:cs typeface="+mn-ea"/>
              <a:sym typeface="+mn-lt"/>
            </a:endParaRPr>
          </a:p>
          <a:p>
            <a:pPr marL="0" lvl="0" indent="0" algn="just" eaLnBrk="1" hangingPunct="1">
              <a:lnSpc>
                <a:spcPct val="105000"/>
              </a:lnSpc>
              <a:spcBef>
                <a:spcPct val="50000"/>
              </a:spcBef>
              <a:buSzPct val="120000"/>
              <a:buFont typeface="Wingdings" panose="05000000000000000000" pitchFamily="2" charset="2"/>
              <a:buChar char="Ø"/>
            </a:pPr>
            <a:r>
              <a:rPr lang="zh-CN" altLang="en-US" sz="2095" b="1" dirty="0">
                <a:solidFill>
                  <a:srgbClr val="FF0000"/>
                </a:solidFill>
                <a:cs typeface="+mn-ea"/>
                <a:sym typeface="+mn-lt"/>
              </a:rPr>
              <a:t>硅胶</a:t>
            </a:r>
            <a:r>
              <a:rPr lang="zh-CN" altLang="en-US" sz="2095" b="1" dirty="0">
                <a:cs typeface="+mn-ea"/>
                <a:sym typeface="+mn-lt"/>
              </a:rPr>
              <a:t>的用途：</a:t>
            </a:r>
          </a:p>
          <a:p>
            <a:pPr marL="0" lvl="0" indent="0" algn="just" eaLnBrk="1" hangingPunct="1">
              <a:lnSpc>
                <a:spcPct val="105000"/>
              </a:lnSpc>
              <a:spcBef>
                <a:spcPct val="50000"/>
              </a:spcBef>
              <a:buSzPct val="120000"/>
              <a:buFont typeface="Wingdings" panose="05000000000000000000" pitchFamily="2" charset="2"/>
              <a:buNone/>
            </a:pPr>
            <a:r>
              <a:rPr lang="zh-CN" altLang="en-US" sz="2095" b="1" dirty="0">
                <a:cs typeface="+mn-ea"/>
                <a:sym typeface="+mn-lt"/>
              </a:rPr>
              <a:t>干燥剂（吸水），</a:t>
            </a:r>
          </a:p>
          <a:p>
            <a:pPr marL="0" lvl="0" indent="0" algn="just" eaLnBrk="1" hangingPunct="1">
              <a:lnSpc>
                <a:spcPct val="105000"/>
              </a:lnSpc>
              <a:spcBef>
                <a:spcPct val="50000"/>
              </a:spcBef>
              <a:buSzPct val="120000"/>
              <a:buFont typeface="Wingdings" panose="05000000000000000000" pitchFamily="2" charset="2"/>
              <a:buNone/>
            </a:pPr>
            <a:r>
              <a:rPr lang="zh-CN" altLang="en-US" sz="2095" b="1" dirty="0">
                <a:cs typeface="+mn-ea"/>
                <a:sym typeface="+mn-lt"/>
              </a:rPr>
              <a:t>吸附剂（多孔），</a:t>
            </a:r>
          </a:p>
          <a:p>
            <a:pPr marL="0" lvl="0" indent="0" algn="just" eaLnBrk="1" hangingPunct="1">
              <a:lnSpc>
                <a:spcPct val="105000"/>
              </a:lnSpc>
              <a:spcBef>
                <a:spcPct val="50000"/>
              </a:spcBef>
              <a:buSzPct val="120000"/>
              <a:buFont typeface="Wingdings" panose="05000000000000000000" pitchFamily="2" charset="2"/>
              <a:buNone/>
            </a:pPr>
            <a:r>
              <a:rPr lang="zh-CN" altLang="en-US" sz="2095" b="1" dirty="0">
                <a:cs typeface="+mn-ea"/>
                <a:sym typeface="+mn-lt"/>
              </a:rPr>
              <a:t>催化剂的载体。</a:t>
            </a:r>
          </a:p>
        </p:txBody>
      </p:sp>
      <p:pic>
        <p:nvPicPr>
          <p:cNvPr id="4" name="Picture 3" descr="图 4-7 硅胶常用作干燥剂">
            <a:extLst>
              <a:ext uri="{FF2B5EF4-FFF2-40B4-BE49-F238E27FC236}">
                <a16:creationId xmlns:a16="http://schemas.microsoft.com/office/drawing/2014/main" id="{B1DAB650-2AA2-4151-9E71-6EDAF925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11" y="3377198"/>
            <a:ext cx="3395345" cy="231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243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F1011F9-7C6B-4ADB-95BC-0AF5AEDDE049}"/>
              </a:ext>
            </a:extLst>
          </p:cNvPr>
          <p:cNvSpPr/>
          <p:nvPr/>
        </p:nvSpPr>
        <p:spPr>
          <a:xfrm>
            <a:off x="871827" y="866099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7A25F"/>
                </a:solidFill>
                <a:cs typeface="+mn-ea"/>
                <a:sym typeface="+mn-lt"/>
              </a:rPr>
              <a:t>一、硅酸（</a:t>
            </a:r>
            <a:r>
              <a:rPr lang="en-US" altLang="zh-CN" sz="2800" b="1" dirty="0">
                <a:solidFill>
                  <a:srgbClr val="F7A25F"/>
                </a:solidFill>
                <a:cs typeface="+mn-ea"/>
                <a:sym typeface="+mn-lt"/>
              </a:rPr>
              <a:t>H</a:t>
            </a:r>
            <a:r>
              <a:rPr lang="en-US" altLang="zh-CN" sz="2000" b="1" dirty="0">
                <a:solidFill>
                  <a:srgbClr val="F7A25F"/>
                </a:solidFill>
                <a:cs typeface="+mn-ea"/>
                <a:sym typeface="+mn-lt"/>
              </a:rPr>
              <a:t>2</a:t>
            </a:r>
            <a:r>
              <a:rPr lang="en-US" altLang="zh-CN" sz="2800" b="1" dirty="0">
                <a:solidFill>
                  <a:srgbClr val="F7A25F"/>
                </a:solidFill>
                <a:cs typeface="+mn-ea"/>
                <a:sym typeface="+mn-lt"/>
              </a:rPr>
              <a:t>SiO</a:t>
            </a:r>
            <a:r>
              <a:rPr lang="en-US" altLang="zh-CN" sz="2000" b="1" dirty="0">
                <a:solidFill>
                  <a:srgbClr val="F7A25F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F7A25F"/>
                </a:solidFill>
                <a:cs typeface="+mn-ea"/>
                <a:sym typeface="+mn-lt"/>
              </a:rPr>
              <a:t>）的性质及应用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CE55D9-F8C8-4BB3-9CEB-86A9CC0448B0}"/>
              </a:ext>
            </a:extLst>
          </p:cNvPr>
          <p:cNvSpPr/>
          <p:nvPr/>
        </p:nvSpPr>
        <p:spPr>
          <a:xfrm>
            <a:off x="1306286" y="4608384"/>
            <a:ext cx="8800374" cy="5579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用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H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CO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可制得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H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，可证明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H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的酸性比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H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CO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弱。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B5C2D-F2CB-45BE-8277-3A2AC7892FA9}"/>
              </a:ext>
            </a:extLst>
          </p:cNvPr>
          <p:cNvSpPr/>
          <p:nvPr/>
        </p:nvSpPr>
        <p:spPr>
          <a:xfrm>
            <a:off x="1306286" y="3756636"/>
            <a:ext cx="5220148" cy="4147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095" b="1" baseline="30000" dirty="0">
                <a:solidFill>
                  <a:srgbClr val="000000"/>
                </a:solidFill>
                <a:cs typeface="+mn-ea"/>
                <a:sym typeface="+mn-lt"/>
              </a:rPr>
              <a:t>2- 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+ H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O + CO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= CO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095" b="1" baseline="30000" dirty="0">
                <a:solidFill>
                  <a:srgbClr val="000000"/>
                </a:solidFill>
                <a:cs typeface="+mn-ea"/>
                <a:sym typeface="+mn-lt"/>
              </a:rPr>
              <a:t>2- 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+ H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↓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9BF51-4525-41D7-929A-76EFC00F4966}"/>
              </a:ext>
            </a:extLst>
          </p:cNvPr>
          <p:cNvSpPr/>
          <p:nvPr/>
        </p:nvSpPr>
        <p:spPr>
          <a:xfrm>
            <a:off x="1306286" y="2905597"/>
            <a:ext cx="673279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Na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3  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+ H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O + CO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 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= Na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CO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3 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+ H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0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en-US" altLang="zh-CN" sz="2095" b="1" dirty="0">
                <a:solidFill>
                  <a:srgbClr val="000000"/>
                </a:solidFill>
                <a:cs typeface="+mn-ea"/>
                <a:sym typeface="+mn-lt"/>
              </a:rPr>
              <a:t>↓</a:t>
            </a:r>
            <a:r>
              <a:rPr lang="zh-CN" altLang="en-US" sz="2095" b="1" dirty="0">
                <a:solidFill>
                  <a:srgbClr val="FF0000"/>
                </a:solidFill>
                <a:cs typeface="+mn-ea"/>
                <a:sym typeface="+mn-lt"/>
              </a:rPr>
              <a:t>　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0445DC3-BE69-4C5E-B4AC-256E6D8C943F}"/>
              </a:ext>
            </a:extLst>
          </p:cNvPr>
          <p:cNvSpPr txBox="1"/>
          <p:nvPr/>
        </p:nvSpPr>
        <p:spPr>
          <a:xfrm>
            <a:off x="1306286" y="2007683"/>
            <a:ext cx="6639201" cy="460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向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Na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溶液中通如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CO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zh-CN" altLang="en-US" sz="2395" b="1" dirty="0">
                <a:solidFill>
                  <a:srgbClr val="000000"/>
                </a:solidFill>
                <a:cs typeface="+mn-ea"/>
                <a:sym typeface="+mn-lt"/>
              </a:rPr>
              <a:t>也可生成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H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395" b="1" dirty="0">
                <a:solidFill>
                  <a:srgbClr val="000000"/>
                </a:solidFill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0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C0FF92-73A9-48CD-8F6D-EB4A3352771D}"/>
              </a:ext>
            </a:extLst>
          </p:cNvPr>
          <p:cNvSpPr/>
          <p:nvPr/>
        </p:nvSpPr>
        <p:spPr>
          <a:xfrm>
            <a:off x="871827" y="866099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一、硅酸（</a:t>
            </a:r>
            <a:r>
              <a:rPr lang="en-US" altLang="zh-CN" sz="2800" b="1" dirty="0">
                <a:cs typeface="+mn-ea"/>
                <a:sym typeface="+mn-lt"/>
              </a:rPr>
              <a:t>H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r>
              <a:rPr lang="zh-CN" altLang="en-US" sz="2800" b="1" dirty="0">
                <a:cs typeface="+mn-ea"/>
                <a:sym typeface="+mn-lt"/>
              </a:rPr>
              <a:t>）的性质及应用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A9B89D5-D610-4AE7-9770-DE31E016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68" y="3247759"/>
            <a:ext cx="4812030" cy="2394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D837D1F-571F-4A1D-B0CD-0B391DF9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283" y="1745349"/>
            <a:ext cx="7513955" cy="115102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395" b="1" kern="1200" cap="none" spc="0" normalizeH="0" baseline="0" noProof="0" dirty="0">
                <a:cs typeface="+mn-ea"/>
                <a:sym typeface="+mn-lt"/>
              </a:rPr>
              <a:t>思考：设计实验</a:t>
            </a:r>
            <a:r>
              <a:rPr kumimoji="0" lang="zh-CN" altLang="en-US" sz="2395" b="1" kern="1200" cap="none" spc="0" normalizeH="0" baseline="0" noProof="0" dirty="0">
                <a:solidFill>
                  <a:srgbClr val="FF0000"/>
                </a:solidFill>
                <a:cs typeface="+mn-ea"/>
                <a:sym typeface="+mn-lt"/>
              </a:rPr>
              <a:t>一次性</a:t>
            </a:r>
            <a:r>
              <a:rPr kumimoji="0" lang="zh-CN" altLang="en-US" sz="2395" b="1" kern="1200" cap="none" spc="0" normalizeH="0" baseline="0" noProof="0" dirty="0">
                <a:cs typeface="+mn-ea"/>
                <a:sym typeface="+mn-lt"/>
              </a:rPr>
              <a:t>证明酸性：盐酸</a:t>
            </a:r>
            <a:r>
              <a:rPr kumimoji="0" lang="en-US" altLang="zh-CN" sz="2395" b="1" kern="1200" cap="none" spc="0" normalizeH="0" baseline="0" noProof="0" dirty="0">
                <a:cs typeface="+mn-ea"/>
                <a:sym typeface="+mn-lt"/>
              </a:rPr>
              <a:t>&gt;</a:t>
            </a:r>
            <a:r>
              <a:rPr kumimoji="0" lang="zh-CN" altLang="en-US" sz="2395" b="1" kern="1200" cap="none" spc="0" normalizeH="0" baseline="0" noProof="0" dirty="0">
                <a:cs typeface="+mn-ea"/>
                <a:sym typeface="+mn-lt"/>
              </a:rPr>
              <a:t>碳酸</a:t>
            </a:r>
            <a:r>
              <a:rPr kumimoji="0" lang="en-US" altLang="zh-CN" sz="2395" b="1" kern="1200" cap="none" spc="0" normalizeH="0" baseline="0" noProof="0" dirty="0">
                <a:cs typeface="+mn-ea"/>
                <a:sym typeface="+mn-lt"/>
              </a:rPr>
              <a:t>&gt;</a:t>
            </a:r>
            <a:r>
              <a:rPr kumimoji="0" lang="zh-CN" altLang="en-US" sz="2395" b="1" kern="1200" cap="none" spc="0" normalizeH="0" baseline="0" noProof="0" dirty="0">
                <a:cs typeface="+mn-ea"/>
                <a:sym typeface="+mn-lt"/>
              </a:rPr>
              <a:t>硅酸，并试着画出装置图。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753163A-A7F0-4506-A57B-7A3E575415F4}"/>
              </a:ext>
            </a:extLst>
          </p:cNvPr>
          <p:cNvCxnSpPr/>
          <p:nvPr/>
        </p:nvCxnSpPr>
        <p:spPr>
          <a:xfrm>
            <a:off x="3383273" y="3418362"/>
            <a:ext cx="684107" cy="11401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4DD52483-7CBD-46BF-998B-9486FD7273F4}"/>
              </a:ext>
            </a:extLst>
          </p:cNvPr>
          <p:cNvSpPr txBox="1"/>
          <p:nvPr/>
        </p:nvSpPr>
        <p:spPr>
          <a:xfrm>
            <a:off x="4066816" y="3418786"/>
            <a:ext cx="684107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0" dirty="0">
                <a:cs typeface="+mn-ea"/>
                <a:sym typeface="+mn-lt"/>
              </a:rPr>
              <a:t>稀盐酸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2A3BF03-0F1A-4725-B952-76CC573C93B1}"/>
              </a:ext>
            </a:extLst>
          </p:cNvPr>
          <p:cNvSpPr txBox="1"/>
          <p:nvPr/>
        </p:nvSpPr>
        <p:spPr>
          <a:xfrm>
            <a:off x="4123824" y="5365402"/>
            <a:ext cx="684107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0" dirty="0">
                <a:cs typeface="+mn-ea"/>
                <a:sym typeface="+mn-lt"/>
              </a:rPr>
              <a:t>大理石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46FBEE3-2FDB-4940-BA26-623168275FF9}"/>
              </a:ext>
            </a:extLst>
          </p:cNvPr>
          <p:cNvCxnSpPr/>
          <p:nvPr/>
        </p:nvCxnSpPr>
        <p:spPr>
          <a:xfrm flipV="1">
            <a:off x="3383132" y="5129052"/>
            <a:ext cx="684107" cy="28504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EBCFC9B3-BA39-4632-B220-A580598FA44A}"/>
              </a:ext>
            </a:extLst>
          </p:cNvPr>
          <p:cNvSpPr txBox="1"/>
          <p:nvPr/>
        </p:nvSpPr>
        <p:spPr>
          <a:xfrm>
            <a:off x="5492038" y="5365402"/>
            <a:ext cx="1596249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00" dirty="0">
                <a:cs typeface="+mn-ea"/>
                <a:sym typeface="+mn-lt"/>
              </a:rPr>
              <a:t>饱和</a:t>
            </a:r>
            <a:r>
              <a:rPr lang="en-US" altLang="zh-CN" sz="100" dirty="0">
                <a:cs typeface="+mn-ea"/>
                <a:sym typeface="+mn-lt"/>
              </a:rPr>
              <a:t>NaHCO</a:t>
            </a:r>
            <a:r>
              <a:rPr lang="en-US" altLang="zh-CN" sz="100" baseline="-25000" dirty="0">
                <a:cs typeface="+mn-ea"/>
                <a:sym typeface="+mn-lt"/>
              </a:rPr>
              <a:t>3</a:t>
            </a:r>
            <a:r>
              <a:rPr lang="zh-CN" altLang="en-US" sz="100" dirty="0">
                <a:cs typeface="+mn-ea"/>
                <a:sym typeface="+mn-lt"/>
              </a:rPr>
              <a:t>溶液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D6369F0-326A-4AD6-9C1E-CF5EEB78BA47}"/>
              </a:ext>
            </a:extLst>
          </p:cNvPr>
          <p:cNvCxnSpPr/>
          <p:nvPr/>
        </p:nvCxnSpPr>
        <p:spPr>
          <a:xfrm flipV="1">
            <a:off x="5200502" y="5129052"/>
            <a:ext cx="513080" cy="28504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>
            <a:extLst>
              <a:ext uri="{FF2B5EF4-FFF2-40B4-BE49-F238E27FC236}">
                <a16:creationId xmlns:a16="http://schemas.microsoft.com/office/drawing/2014/main" id="{AD3D1ECF-D8DA-4993-A2EF-A639B6FF1A18}"/>
              </a:ext>
            </a:extLst>
          </p:cNvPr>
          <p:cNvSpPr txBox="1"/>
          <p:nvPr/>
        </p:nvSpPr>
        <p:spPr>
          <a:xfrm>
            <a:off x="7487349" y="5365402"/>
            <a:ext cx="1254196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00" dirty="0">
                <a:cs typeface="+mn-ea"/>
                <a:sym typeface="+mn-lt"/>
              </a:rPr>
              <a:t>Na</a:t>
            </a:r>
            <a:r>
              <a:rPr lang="en-US" altLang="zh-CN" sz="100" baseline="-25000" dirty="0">
                <a:cs typeface="+mn-ea"/>
                <a:sym typeface="+mn-lt"/>
              </a:rPr>
              <a:t>2</a:t>
            </a:r>
            <a:r>
              <a:rPr lang="en-US" altLang="zh-CN" sz="100" dirty="0">
                <a:cs typeface="+mn-ea"/>
                <a:sym typeface="+mn-lt"/>
              </a:rPr>
              <a:t>SiO</a:t>
            </a:r>
            <a:r>
              <a:rPr lang="en-US" altLang="zh-CN" sz="100" baseline="-25000" dirty="0">
                <a:cs typeface="+mn-ea"/>
                <a:sym typeface="+mn-lt"/>
              </a:rPr>
              <a:t>3</a:t>
            </a:r>
            <a:r>
              <a:rPr lang="zh-CN" altLang="en-US" sz="100" dirty="0">
                <a:cs typeface="+mn-ea"/>
                <a:sym typeface="+mn-lt"/>
              </a:rPr>
              <a:t>溶液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7F63A9D-41C8-4489-B4B1-5E6A4F5A5687}"/>
              </a:ext>
            </a:extLst>
          </p:cNvPr>
          <p:cNvCxnSpPr/>
          <p:nvPr/>
        </p:nvCxnSpPr>
        <p:spPr>
          <a:xfrm flipV="1">
            <a:off x="6774667" y="5129052"/>
            <a:ext cx="285044" cy="22803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>
            <a:extLst>
              <a:ext uri="{FF2B5EF4-FFF2-40B4-BE49-F238E27FC236}">
                <a16:creationId xmlns:a16="http://schemas.microsoft.com/office/drawing/2014/main" id="{FDB76892-D1E0-4CDA-84FF-975C8D970C95}"/>
              </a:ext>
            </a:extLst>
          </p:cNvPr>
          <p:cNvSpPr txBox="1"/>
          <p:nvPr/>
        </p:nvSpPr>
        <p:spPr>
          <a:xfrm>
            <a:off x="2556468" y="3247759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稀盐酸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BB13572-B76C-4ECE-8B95-ABDB864E55C0}"/>
              </a:ext>
            </a:extLst>
          </p:cNvPr>
          <p:cNvSpPr txBox="1"/>
          <p:nvPr/>
        </p:nvSpPr>
        <p:spPr>
          <a:xfrm>
            <a:off x="2646638" y="5414062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大理石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FE7469B-C9B2-480B-852A-BE2DA4700047}"/>
              </a:ext>
            </a:extLst>
          </p:cNvPr>
          <p:cNvSpPr txBox="1"/>
          <p:nvPr/>
        </p:nvSpPr>
        <p:spPr>
          <a:xfrm>
            <a:off x="4009348" y="5471847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饱和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NaHCO</a:t>
            </a:r>
            <a:r>
              <a:rPr lang="en-US" altLang="zh-CN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溶液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343C14-C84E-4326-9FE6-7AEBC894D7B5}"/>
              </a:ext>
            </a:extLst>
          </p:cNvPr>
          <p:cNvSpPr txBox="1"/>
          <p:nvPr/>
        </p:nvSpPr>
        <p:spPr>
          <a:xfrm>
            <a:off x="6079448" y="5471847"/>
            <a:ext cx="1676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Na</a:t>
            </a:r>
            <a:r>
              <a:rPr lang="en-US" altLang="zh-CN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SiO</a:t>
            </a:r>
            <a:r>
              <a:rPr lang="en-US" altLang="zh-CN" b="1" baseline="-250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溶液</a:t>
            </a:r>
          </a:p>
        </p:txBody>
      </p:sp>
    </p:spTree>
    <p:extLst>
      <p:ext uri="{BB962C8B-B14F-4D97-AF65-F5344CB8AC3E}">
        <p14:creationId xmlns:p14="http://schemas.microsoft.com/office/powerpoint/2010/main" val="41038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4F1FE242-34E6-4F59-B5D3-02CD5A9DD0AD}"/>
              </a:ext>
            </a:extLst>
          </p:cNvPr>
          <p:cNvSpPr/>
          <p:nvPr/>
        </p:nvSpPr>
        <p:spPr>
          <a:xfrm>
            <a:off x="2051263" y="1874520"/>
            <a:ext cx="8647217" cy="353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75246C-DA96-45B9-ABBD-0DF914102524}"/>
              </a:ext>
            </a:extLst>
          </p:cNvPr>
          <p:cNvSpPr/>
          <p:nvPr/>
        </p:nvSpPr>
        <p:spPr>
          <a:xfrm>
            <a:off x="2282078" y="3122490"/>
            <a:ext cx="7369922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spc="300" dirty="0">
                <a:solidFill>
                  <a:srgbClr val="000000"/>
                </a:solidFill>
                <a:cs typeface="+mn-ea"/>
                <a:sym typeface="+mn-lt"/>
              </a:rPr>
              <a:t>实训与提升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69613C-8542-47C0-8F54-CFE7308AA2F5}"/>
              </a:ext>
            </a:extLst>
          </p:cNvPr>
          <p:cNvSpPr txBox="1"/>
          <p:nvPr/>
        </p:nvSpPr>
        <p:spPr>
          <a:xfrm>
            <a:off x="5128392" y="2583435"/>
            <a:ext cx="219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872E23-2E3F-46FE-9CC2-84D197303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53803" r="37469"/>
          <a:stretch/>
        </p:blipFill>
        <p:spPr>
          <a:xfrm>
            <a:off x="5657109" y="4031367"/>
            <a:ext cx="969222" cy="8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96391EE-FA71-4C28-A15D-87B2A8460913}"/>
              </a:ext>
            </a:extLst>
          </p:cNvPr>
          <p:cNvSpPr/>
          <p:nvPr/>
        </p:nvSpPr>
        <p:spPr>
          <a:xfrm>
            <a:off x="871827" y="866099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一、课堂实训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9888772D-D879-475A-B9A3-4E48412E9231}"/>
              </a:ext>
            </a:extLst>
          </p:cNvPr>
          <p:cNvSpPr txBox="1"/>
          <p:nvPr/>
        </p:nvSpPr>
        <p:spPr>
          <a:xfrm>
            <a:off x="1633220" y="2073544"/>
            <a:ext cx="9151757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1.</a:t>
            </a:r>
            <a:r>
              <a:rPr lang="zh-CN" altLang="en-US" sz="2395" b="1" dirty="0">
                <a:cs typeface="+mn-ea"/>
                <a:sym typeface="+mn-lt"/>
              </a:rPr>
              <a:t>加热熔融烧碱时应使用下列哪种坩埚（    ）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     A.</a:t>
            </a:r>
            <a:r>
              <a:rPr lang="zh-CN" altLang="en-US" sz="2395" b="1" dirty="0">
                <a:cs typeface="+mn-ea"/>
                <a:sym typeface="+mn-lt"/>
              </a:rPr>
              <a:t>石英坩埚                     </a:t>
            </a:r>
            <a:r>
              <a:rPr lang="en-US" altLang="zh-CN" sz="2395" b="1" dirty="0">
                <a:cs typeface="+mn-ea"/>
                <a:sym typeface="+mn-lt"/>
              </a:rPr>
              <a:t>B.</a:t>
            </a:r>
            <a:r>
              <a:rPr lang="zh-CN" altLang="en-US" sz="2395" b="1" dirty="0">
                <a:cs typeface="+mn-ea"/>
                <a:sym typeface="+mn-lt"/>
              </a:rPr>
              <a:t>普通玻璃坩埚    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     C.</a:t>
            </a:r>
            <a:r>
              <a:rPr lang="zh-CN" altLang="en-US" sz="2395" b="1" dirty="0">
                <a:cs typeface="+mn-ea"/>
                <a:sym typeface="+mn-lt"/>
              </a:rPr>
              <a:t>铁坩埚                         </a:t>
            </a:r>
            <a:r>
              <a:rPr lang="en-US" altLang="zh-CN" sz="2395" b="1" dirty="0">
                <a:cs typeface="+mn-ea"/>
                <a:sym typeface="+mn-lt"/>
              </a:rPr>
              <a:t>D.</a:t>
            </a:r>
            <a:r>
              <a:rPr lang="zh-CN" altLang="en-US" sz="2395" b="1" dirty="0">
                <a:cs typeface="+mn-ea"/>
                <a:sym typeface="+mn-lt"/>
              </a:rPr>
              <a:t>氧化铝坩埚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995B20-0769-4896-B8CB-999FA512266E}"/>
              </a:ext>
            </a:extLst>
          </p:cNvPr>
          <p:cNvSpPr txBox="1"/>
          <p:nvPr/>
        </p:nvSpPr>
        <p:spPr>
          <a:xfrm>
            <a:off x="7335338" y="2073544"/>
            <a:ext cx="361750" cy="459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+mn-ea"/>
                <a:sym typeface="+mn-lt"/>
              </a:rPr>
              <a:t>C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095029-E95B-45B0-BE44-BB7370E5E7B8}"/>
              </a:ext>
            </a:extLst>
          </p:cNvPr>
          <p:cNvSpPr txBox="1"/>
          <p:nvPr/>
        </p:nvSpPr>
        <p:spPr>
          <a:xfrm>
            <a:off x="1746249" y="3979814"/>
            <a:ext cx="1174763" cy="459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+mn-ea"/>
                <a:sym typeface="+mn-lt"/>
              </a:rPr>
              <a:t>思考：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83ADB47-D4E6-4015-B2CA-A25AB630F03F}"/>
              </a:ext>
            </a:extLst>
          </p:cNvPr>
          <p:cNvSpPr txBox="1"/>
          <p:nvPr/>
        </p:nvSpPr>
        <p:spPr>
          <a:xfrm>
            <a:off x="2649855" y="3962034"/>
            <a:ext cx="6879908" cy="828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cs typeface="+mn-ea"/>
                <a:sym typeface="+mn-lt"/>
              </a:rPr>
              <a:t>温度计、烧杯、量筒等玻璃仪器上的刻度是怎样刻上去的？</a:t>
            </a:r>
          </a:p>
        </p:txBody>
      </p:sp>
    </p:spTree>
    <p:extLst>
      <p:ext uri="{BB962C8B-B14F-4D97-AF65-F5344CB8AC3E}">
        <p14:creationId xmlns:p14="http://schemas.microsoft.com/office/powerpoint/2010/main" val="42902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19" grpId="1" animBg="1"/>
      <p:bldP spid="20" grpId="0" bldLvl="0" animBg="1"/>
      <p:bldP spid="20" grpId="1" animBg="1"/>
      <p:bldP spid="21" grpId="0" bldLvl="0"/>
      <p:bldP spid="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BAFB408-FD9A-497C-9D20-F8F9436A272C}"/>
              </a:ext>
            </a:extLst>
          </p:cNvPr>
          <p:cNvSpPr/>
          <p:nvPr/>
        </p:nvSpPr>
        <p:spPr>
          <a:xfrm>
            <a:off x="828284" y="1156385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一、课堂实训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9773001-51B9-40D5-A401-38D62DB8D064}"/>
              </a:ext>
            </a:extLst>
          </p:cNvPr>
          <p:cNvSpPr txBox="1"/>
          <p:nvPr/>
        </p:nvSpPr>
        <p:spPr>
          <a:xfrm>
            <a:off x="3280540" y="3401227"/>
            <a:ext cx="501678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1345" dirty="0">
              <a:cs typeface="+mn-ea"/>
              <a:sym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1E7887A-0104-4078-B280-DC7DEF7C5F1A}"/>
              </a:ext>
            </a:extLst>
          </p:cNvPr>
          <p:cNvSpPr txBox="1"/>
          <p:nvPr/>
        </p:nvSpPr>
        <p:spPr>
          <a:xfrm>
            <a:off x="1750014" y="3558284"/>
            <a:ext cx="837438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395" b="1" dirty="0">
              <a:cs typeface="+mn-ea"/>
              <a:sym typeface="+mn-lt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3.</a:t>
            </a:r>
            <a:r>
              <a:rPr lang="zh-CN" altLang="en-US" sz="2395" b="1" dirty="0">
                <a:cs typeface="+mn-ea"/>
                <a:sym typeface="+mn-lt"/>
              </a:rPr>
              <a:t>要除去</a:t>
            </a: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zh-CN" altLang="en-US" sz="2395" b="1" dirty="0">
                <a:cs typeface="+mn-ea"/>
                <a:sym typeface="+mn-lt"/>
              </a:rPr>
              <a:t>中的</a:t>
            </a:r>
            <a:r>
              <a:rPr lang="en-US" altLang="zh-CN" sz="2395" b="1" dirty="0">
                <a:cs typeface="+mn-ea"/>
                <a:sym typeface="+mn-lt"/>
              </a:rPr>
              <a:t>CaO</a:t>
            </a:r>
            <a:r>
              <a:rPr lang="zh-CN" altLang="en-US" sz="2395" b="1" dirty="0">
                <a:cs typeface="+mn-ea"/>
                <a:sym typeface="+mn-lt"/>
              </a:rPr>
              <a:t>杂质，最适宜的试剂是（      ）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         </a:t>
            </a:r>
            <a:r>
              <a:rPr lang="en-US" altLang="zh-CN" sz="2395" b="1" dirty="0">
                <a:cs typeface="+mn-ea"/>
                <a:sym typeface="+mn-lt"/>
              </a:rPr>
              <a:t>A.</a:t>
            </a:r>
            <a:r>
              <a:rPr lang="zh-CN" altLang="en-US" sz="2395" b="1" dirty="0">
                <a:cs typeface="+mn-ea"/>
                <a:sym typeface="+mn-lt"/>
              </a:rPr>
              <a:t>纯碱溶液         </a:t>
            </a:r>
            <a:r>
              <a:rPr lang="en-US" altLang="zh-CN" sz="2395" b="1" dirty="0">
                <a:cs typeface="+mn-ea"/>
                <a:sym typeface="+mn-lt"/>
              </a:rPr>
              <a:t>B  </a:t>
            </a:r>
            <a:r>
              <a:rPr lang="zh-CN" altLang="en-US" sz="2395" b="1" dirty="0">
                <a:cs typeface="+mn-ea"/>
                <a:sym typeface="+mn-lt"/>
              </a:rPr>
              <a:t>盐酸      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         </a:t>
            </a:r>
            <a:r>
              <a:rPr lang="en-US" altLang="zh-CN" sz="2395" b="1" dirty="0">
                <a:cs typeface="+mn-ea"/>
                <a:sym typeface="+mn-lt"/>
              </a:rPr>
              <a:t>C  </a:t>
            </a:r>
            <a:r>
              <a:rPr lang="zh-CN" altLang="en-US" sz="2395" b="1" dirty="0">
                <a:cs typeface="+mn-ea"/>
                <a:sym typeface="+mn-lt"/>
              </a:rPr>
              <a:t>硫酸                </a:t>
            </a:r>
            <a:r>
              <a:rPr lang="en-US" altLang="zh-CN" sz="2395" b="1" dirty="0">
                <a:cs typeface="+mn-ea"/>
                <a:sym typeface="+mn-lt"/>
              </a:rPr>
              <a:t>D   </a:t>
            </a:r>
            <a:r>
              <a:rPr lang="zh-CN" altLang="en-US" sz="2395" b="1" dirty="0">
                <a:cs typeface="+mn-ea"/>
                <a:sym typeface="+mn-lt"/>
              </a:rPr>
              <a:t>苛性钠溶液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A88957A-DA4F-4E42-8F02-459FECD58A5D}"/>
              </a:ext>
            </a:extLst>
          </p:cNvPr>
          <p:cNvSpPr txBox="1"/>
          <p:nvPr/>
        </p:nvSpPr>
        <p:spPr>
          <a:xfrm>
            <a:off x="1699849" y="2048254"/>
            <a:ext cx="7949565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2.</a:t>
            </a:r>
            <a:r>
              <a:rPr lang="zh-CN" altLang="en-US" sz="2395" b="1" dirty="0">
                <a:cs typeface="+mn-ea"/>
                <a:sym typeface="+mn-lt"/>
              </a:rPr>
              <a:t>下列物质中</a:t>
            </a:r>
            <a:r>
              <a:rPr lang="en-US" altLang="zh-CN" sz="2395" b="1" dirty="0">
                <a:cs typeface="+mn-ea"/>
                <a:sym typeface="+mn-lt"/>
              </a:rPr>
              <a:t>,</a:t>
            </a:r>
            <a:r>
              <a:rPr lang="zh-CN" altLang="en-US" sz="2395" b="1" dirty="0">
                <a:cs typeface="+mn-ea"/>
                <a:sym typeface="+mn-lt"/>
              </a:rPr>
              <a:t>不能用玻璃瓶来盛装的是  </a:t>
            </a:r>
            <a:r>
              <a:rPr lang="en-US" altLang="zh-CN" sz="2395" b="1" dirty="0">
                <a:cs typeface="+mn-ea"/>
                <a:sym typeface="+mn-lt"/>
              </a:rPr>
              <a:t>(       )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      A.</a:t>
            </a:r>
            <a:r>
              <a:rPr lang="zh-CN" altLang="en-US" sz="2395" b="1" dirty="0">
                <a:cs typeface="+mn-ea"/>
                <a:sym typeface="+mn-lt"/>
              </a:rPr>
              <a:t>烧碱溶液         </a:t>
            </a:r>
            <a:r>
              <a:rPr lang="en-US" altLang="zh-CN" sz="2395" b="1" dirty="0">
                <a:cs typeface="+mn-ea"/>
                <a:sym typeface="+mn-lt"/>
              </a:rPr>
              <a:t>B.</a:t>
            </a:r>
            <a:r>
              <a:rPr lang="zh-CN" altLang="en-US" sz="2395" b="1" dirty="0">
                <a:cs typeface="+mn-ea"/>
                <a:sym typeface="+mn-lt"/>
              </a:rPr>
              <a:t>浓硫酸      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      </a:t>
            </a:r>
            <a:r>
              <a:rPr lang="en-US" altLang="zh-CN" sz="2395" b="1" dirty="0">
                <a:cs typeface="+mn-ea"/>
                <a:sym typeface="+mn-lt"/>
              </a:rPr>
              <a:t>C.</a:t>
            </a:r>
            <a:r>
              <a:rPr lang="zh-CN" altLang="en-US" sz="2395" b="1" dirty="0">
                <a:cs typeface="+mn-ea"/>
                <a:sym typeface="+mn-lt"/>
              </a:rPr>
              <a:t>氢氟酸             </a:t>
            </a:r>
            <a:r>
              <a:rPr lang="en-US" altLang="zh-CN" sz="2395" b="1" dirty="0">
                <a:cs typeface="+mn-ea"/>
                <a:sym typeface="+mn-lt"/>
              </a:rPr>
              <a:t>D.</a:t>
            </a:r>
            <a:r>
              <a:rPr lang="zh-CN" altLang="en-US" sz="2395" b="1" dirty="0">
                <a:cs typeface="+mn-ea"/>
                <a:sym typeface="+mn-lt"/>
              </a:rPr>
              <a:t>碳酸钠溶液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386707-B167-4C89-A601-B48144C4EC7E}"/>
              </a:ext>
            </a:extLst>
          </p:cNvPr>
          <p:cNvSpPr txBox="1"/>
          <p:nvPr/>
        </p:nvSpPr>
        <p:spPr>
          <a:xfrm>
            <a:off x="7491232" y="2169539"/>
            <a:ext cx="315147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+mn-ea"/>
                <a:sym typeface="+mn-lt"/>
              </a:rPr>
              <a:t>C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E03F22-BDB1-4651-9ADA-968920AB1C48}"/>
              </a:ext>
            </a:extLst>
          </p:cNvPr>
          <p:cNvSpPr txBox="1"/>
          <p:nvPr/>
        </p:nvSpPr>
        <p:spPr>
          <a:xfrm>
            <a:off x="8515487" y="4030089"/>
            <a:ext cx="315147" cy="461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+mn-ea"/>
                <a:sym typeface="+mn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55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1926EEF-FAB6-48BB-BFD6-68DD1105D705}"/>
              </a:ext>
            </a:extLst>
          </p:cNvPr>
          <p:cNvGrpSpPr/>
          <p:nvPr/>
        </p:nvGrpSpPr>
        <p:grpSpPr>
          <a:xfrm>
            <a:off x="6907493" y="-795320"/>
            <a:ext cx="2134562" cy="2134562"/>
            <a:chOff x="4019550" y="500204"/>
            <a:chExt cx="1562100" cy="15621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C90E65-7364-4A96-B441-FE2F137CB8E5}"/>
                </a:ext>
              </a:extLst>
            </p:cNvPr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0489B9-75A2-4348-8C48-86FADDDAFE48}"/>
                </a:ext>
              </a:extLst>
            </p:cNvPr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D0AC7D-4836-4E99-B7A8-74F43DD4951F}"/>
                </a:ext>
              </a:extLst>
            </p:cNvPr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128A93-83C5-45D1-B549-EB47B8901BE5}"/>
              </a:ext>
            </a:extLst>
          </p:cNvPr>
          <p:cNvGrpSpPr/>
          <p:nvPr/>
        </p:nvGrpSpPr>
        <p:grpSpPr>
          <a:xfrm>
            <a:off x="698853" y="6239686"/>
            <a:ext cx="929734" cy="929734"/>
            <a:chOff x="4019550" y="500204"/>
            <a:chExt cx="1562100" cy="15621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19939-3D65-4109-8417-3F257E304075}"/>
                </a:ext>
              </a:extLst>
            </p:cNvPr>
            <p:cNvSpPr/>
            <p:nvPr/>
          </p:nvSpPr>
          <p:spPr>
            <a:xfrm>
              <a:off x="4413250" y="893904"/>
              <a:ext cx="774700" cy="7747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A31A20-444D-4F72-9B7B-7BB2FFCA5975}"/>
                </a:ext>
              </a:extLst>
            </p:cNvPr>
            <p:cNvSpPr/>
            <p:nvPr/>
          </p:nvSpPr>
          <p:spPr>
            <a:xfrm>
              <a:off x="4019550" y="500204"/>
              <a:ext cx="1562100" cy="15621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F67F4A-CBE3-49E6-9770-482759827651}"/>
                </a:ext>
              </a:extLst>
            </p:cNvPr>
            <p:cNvSpPr/>
            <p:nvPr/>
          </p:nvSpPr>
          <p:spPr>
            <a:xfrm>
              <a:off x="4203700" y="684354"/>
              <a:ext cx="1193800" cy="11938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758E587-6B92-4A10-9089-9366372868AF}"/>
              </a:ext>
            </a:extLst>
          </p:cNvPr>
          <p:cNvSpPr/>
          <p:nvPr/>
        </p:nvSpPr>
        <p:spPr>
          <a:xfrm>
            <a:off x="8536770" y="6507572"/>
            <a:ext cx="35846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© 2019</a:t>
            </a:r>
            <a:r>
              <a:rPr kumimoji="0" lang="en-US" sz="900" b="0" i="0" u="none" strike="noStrike" kern="1200" cap="none" spc="30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 samidare – Presentation template</a:t>
            </a:r>
            <a:endParaRPr kumimoji="0" lang="en-US" sz="900" b="0" i="0" u="none" strike="noStrike" kern="1200" cap="none" spc="30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29C95D5-036E-402A-8D39-57E1C37552B3}"/>
              </a:ext>
            </a:extLst>
          </p:cNvPr>
          <p:cNvSpPr txBox="1"/>
          <p:nvPr/>
        </p:nvSpPr>
        <p:spPr>
          <a:xfrm>
            <a:off x="633410" y="391635"/>
            <a:ext cx="361768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高一化学精品课程（人教版）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3DB938E-BA7F-48B7-BC84-48B83445C5B2}"/>
              </a:ext>
            </a:extLst>
          </p:cNvPr>
          <p:cNvSpPr/>
          <p:nvPr/>
        </p:nvSpPr>
        <p:spPr>
          <a:xfrm>
            <a:off x="592695" y="2350998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第四章  非金属及其化合物</a:t>
            </a:r>
          </a:p>
        </p:txBody>
      </p:sp>
      <p:sp>
        <p:nvSpPr>
          <p:cNvPr id="38" name="矩形 5">
            <a:extLst>
              <a:ext uri="{FF2B5EF4-FFF2-40B4-BE49-F238E27FC236}">
                <a16:creationId xmlns:a16="http://schemas.microsoft.com/office/drawing/2014/main" id="{B4202F72-6FDB-41ED-BAE0-8A98086E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5" y="5214004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授课讲师：</a:t>
            </a:r>
            <a:r>
              <a:rPr kumimoji="0" lang="en-US" altLang="zh-CN" sz="2000" b="0" i="0" u="none" strike="noStrike" kern="1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xippt</a:t>
            </a:r>
            <a:endParaRPr kumimoji="0" lang="zh-CN" altLang="en-US" sz="2000" b="0" i="0" u="none" strike="noStrike" kern="1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C7B88D0-248E-4EC3-BCF3-F66A2E51784F}"/>
              </a:ext>
            </a:extLst>
          </p:cNvPr>
          <p:cNvCxnSpPr>
            <a:cxnSpLocks/>
          </p:cNvCxnSpPr>
          <p:nvPr/>
        </p:nvCxnSpPr>
        <p:spPr>
          <a:xfrm>
            <a:off x="720924" y="5026880"/>
            <a:ext cx="5421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5">
            <a:extLst>
              <a:ext uri="{FF2B5EF4-FFF2-40B4-BE49-F238E27FC236}">
                <a16:creationId xmlns:a16="http://schemas.microsoft.com/office/drawing/2014/main" id="{66336B25-6C5C-4418-AF4F-355235C0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94" y="2929462"/>
            <a:ext cx="580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3200" b="1" kern="10" dirty="0">
                <a:solidFill>
                  <a:srgbClr val="DA5353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201EA8B4-06F3-4AA9-BA6D-D351F32F86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16475"/>
          <a:stretch>
            <a:fillRect/>
          </a:stretch>
        </p:blipFill>
        <p:spPr>
          <a:xfrm>
            <a:off x="6907493" y="2607267"/>
            <a:ext cx="6505729" cy="6468127"/>
          </a:xfr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C18EB1C-95DF-42FC-BDDE-3BD7C2B530F9}"/>
              </a:ext>
            </a:extLst>
          </p:cNvPr>
          <p:cNvSpPr/>
          <p:nvPr/>
        </p:nvSpPr>
        <p:spPr>
          <a:xfrm>
            <a:off x="592695" y="3698275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kern="10" dirty="0">
                <a:solidFill>
                  <a:prstClr val="black"/>
                </a:solidFill>
                <a:cs typeface="+mn-ea"/>
                <a:sym typeface="+mn-lt"/>
              </a:rPr>
              <a:t>第</a:t>
            </a:r>
            <a:r>
              <a:rPr lang="en-US" altLang="zh-CN" sz="2000" kern="10" dirty="0">
                <a:solidFill>
                  <a:prstClr val="black"/>
                </a:solidFill>
                <a:cs typeface="+mn-ea"/>
                <a:sym typeface="+mn-lt"/>
              </a:rPr>
              <a:t>1</a:t>
            </a:r>
            <a:r>
              <a:rPr lang="zh-CN" altLang="en-US" sz="2000" kern="10" dirty="0">
                <a:solidFill>
                  <a:prstClr val="black"/>
                </a:solidFill>
                <a:cs typeface="+mn-ea"/>
                <a:sym typeface="+mn-lt"/>
              </a:rPr>
              <a:t>课时  二氧化硅和硅酸</a:t>
            </a:r>
          </a:p>
        </p:txBody>
      </p:sp>
    </p:spTree>
    <p:extLst>
      <p:ext uri="{BB962C8B-B14F-4D97-AF65-F5344CB8AC3E}">
        <p14:creationId xmlns:p14="http://schemas.microsoft.com/office/powerpoint/2010/main" val="28907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/>
      <p:bldP spid="38" grpId="0"/>
      <p:bldP spid="4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4F1FE242-34E6-4F59-B5D3-02CD5A9DD0AD}"/>
              </a:ext>
            </a:extLst>
          </p:cNvPr>
          <p:cNvSpPr/>
          <p:nvPr/>
        </p:nvSpPr>
        <p:spPr>
          <a:xfrm>
            <a:off x="2051263" y="1874520"/>
            <a:ext cx="8647217" cy="353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75246C-DA96-45B9-ABBD-0DF914102524}"/>
              </a:ext>
            </a:extLst>
          </p:cNvPr>
          <p:cNvSpPr/>
          <p:nvPr/>
        </p:nvSpPr>
        <p:spPr>
          <a:xfrm>
            <a:off x="3825819" y="3122490"/>
            <a:ext cx="4282439" cy="846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537987" algn="di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学习的目标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69613C-8542-47C0-8F54-CFE7308AA2F5}"/>
              </a:ext>
            </a:extLst>
          </p:cNvPr>
          <p:cNvSpPr txBox="1"/>
          <p:nvPr/>
        </p:nvSpPr>
        <p:spPr>
          <a:xfrm>
            <a:off x="5128392" y="2583435"/>
            <a:ext cx="219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872E23-2E3F-46FE-9CC2-84D197303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53803" r="37469"/>
          <a:stretch/>
        </p:blipFill>
        <p:spPr>
          <a:xfrm>
            <a:off x="5657109" y="4031367"/>
            <a:ext cx="969222" cy="8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70F7C09-0D3F-4E65-81EB-001EA6F91A22}"/>
              </a:ext>
            </a:extLst>
          </p:cNvPr>
          <p:cNvSpPr txBox="1"/>
          <p:nvPr/>
        </p:nvSpPr>
        <p:spPr>
          <a:xfrm>
            <a:off x="596413" y="282316"/>
            <a:ext cx="41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精品系列课程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A8014FF-6164-46D3-99B2-E8595EF96D09}"/>
              </a:ext>
            </a:extLst>
          </p:cNvPr>
          <p:cNvSpPr/>
          <p:nvPr/>
        </p:nvSpPr>
        <p:spPr>
          <a:xfrm>
            <a:off x="1099456" y="1722022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学习目标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128B8D-A7E7-4954-9A4E-3828EB5D8019}"/>
              </a:ext>
            </a:extLst>
          </p:cNvPr>
          <p:cNvSpPr/>
          <p:nvPr/>
        </p:nvSpPr>
        <p:spPr>
          <a:xfrm>
            <a:off x="1099456" y="2733385"/>
            <a:ext cx="9873344" cy="227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了解硅在自然界中存在的形式及性质。</a:t>
            </a:r>
            <a:endParaRPr lang="en-US" altLang="zh-CN" sz="2000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ct val="2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了解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SiO2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的结构、性质和应用，并与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CO2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有关性质对比。</a:t>
            </a:r>
          </a:p>
          <a:p>
            <a:pPr lvl="0">
              <a:lnSpc>
                <a:spcPct val="250000"/>
              </a:lnSpc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了解硅酸的性质和制备。</a:t>
            </a:r>
          </a:p>
        </p:txBody>
      </p:sp>
    </p:spTree>
    <p:extLst>
      <p:ext uri="{BB962C8B-B14F-4D97-AF65-F5344CB8AC3E}">
        <p14:creationId xmlns:p14="http://schemas.microsoft.com/office/powerpoint/2010/main" val="22524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4F1FE242-34E6-4F59-B5D3-02CD5A9DD0AD}"/>
              </a:ext>
            </a:extLst>
          </p:cNvPr>
          <p:cNvSpPr/>
          <p:nvPr/>
        </p:nvSpPr>
        <p:spPr>
          <a:xfrm>
            <a:off x="2051263" y="1874520"/>
            <a:ext cx="8647217" cy="353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575246C-DA96-45B9-ABBD-0DF914102524}"/>
              </a:ext>
            </a:extLst>
          </p:cNvPr>
          <p:cNvSpPr/>
          <p:nvPr/>
        </p:nvSpPr>
        <p:spPr>
          <a:xfrm>
            <a:off x="2282078" y="3122490"/>
            <a:ext cx="7369922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spc="300" dirty="0">
                <a:solidFill>
                  <a:srgbClr val="000000"/>
                </a:solidFill>
                <a:cs typeface="+mn-ea"/>
                <a:sym typeface="+mn-lt"/>
              </a:rPr>
              <a:t>硅及二氧化硅的性质及运用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F69613C-8542-47C0-8F54-CFE7308AA2F5}"/>
              </a:ext>
            </a:extLst>
          </p:cNvPr>
          <p:cNvSpPr txBox="1"/>
          <p:nvPr/>
        </p:nvSpPr>
        <p:spPr>
          <a:xfrm>
            <a:off x="5128392" y="2583435"/>
            <a:ext cx="219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872E23-2E3F-46FE-9CC2-84D197303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53803" r="37469"/>
          <a:stretch/>
        </p:blipFill>
        <p:spPr>
          <a:xfrm>
            <a:off x="5657109" y="4031367"/>
            <a:ext cx="969222" cy="8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70F7C09-0D3F-4E65-81EB-001EA6F91A22}"/>
              </a:ext>
            </a:extLst>
          </p:cNvPr>
          <p:cNvSpPr txBox="1"/>
          <p:nvPr/>
        </p:nvSpPr>
        <p:spPr>
          <a:xfrm>
            <a:off x="596413" y="282316"/>
            <a:ext cx="41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精品系列课程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6CA7F50-8DE5-4821-8AF9-133E6D61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76" y="1043256"/>
            <a:ext cx="6533648" cy="447304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5151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1719179icitcv9v28mftm2.jpg">
            <a:extLst>
              <a:ext uri="{FF2B5EF4-FFF2-40B4-BE49-F238E27FC236}">
                <a16:creationId xmlns:a16="http://schemas.microsoft.com/office/drawing/2014/main" id="{CD0E5AB9-E95B-4099-AD1D-C1164995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" b="52"/>
          <a:stretch>
            <a:fillRect/>
          </a:stretch>
        </p:blipFill>
        <p:spPr>
          <a:xfrm>
            <a:off x="1833245" y="909002"/>
            <a:ext cx="8525510" cy="503999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144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44">
            <a:extLst>
              <a:ext uri="{FF2B5EF4-FFF2-40B4-BE49-F238E27FC236}">
                <a16:creationId xmlns:a16="http://schemas.microsoft.com/office/drawing/2014/main" id="{F2A5D2F7-6D3B-4699-B360-3A16A6D4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98" y="2196530"/>
            <a:ext cx="1368213" cy="1329019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Picture 43" descr="6">
            <a:extLst>
              <a:ext uri="{FF2B5EF4-FFF2-40B4-BE49-F238E27FC236}">
                <a16:creationId xmlns:a16="http://schemas.microsoft.com/office/drawing/2014/main" id="{C9CB692F-1077-44C2-B11D-BE3E28076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3" y="2203515"/>
            <a:ext cx="1368213" cy="1358712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Oval 44">
            <a:extLst>
              <a:ext uri="{FF2B5EF4-FFF2-40B4-BE49-F238E27FC236}">
                <a16:creationId xmlns:a16="http://schemas.microsoft.com/office/drawing/2014/main" id="{33F08642-6E3E-4C08-92AD-829B22ACF1D9}"/>
              </a:ext>
            </a:extLst>
          </p:cNvPr>
          <p:cNvSpPr/>
          <p:nvPr/>
        </p:nvSpPr>
        <p:spPr>
          <a:xfrm>
            <a:off x="6275649" y="2673556"/>
            <a:ext cx="471511" cy="397874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95" b="1" dirty="0">
                <a:solidFill>
                  <a:srgbClr val="0000FF"/>
                </a:solidFill>
                <a:cs typeface="+mn-ea"/>
                <a:sym typeface="+mn-lt"/>
              </a:rPr>
              <a:t>+</a:t>
            </a:r>
            <a:r>
              <a:rPr lang="en-US" altLang="zh-CN" sz="1795" b="1" dirty="0">
                <a:solidFill>
                  <a:srgbClr val="0000FF"/>
                </a:solidFill>
                <a:cs typeface="+mn-ea"/>
                <a:sym typeface="+mn-lt"/>
              </a:rPr>
              <a:t>14</a:t>
            </a:r>
          </a:p>
        </p:txBody>
      </p:sp>
      <p:sp>
        <p:nvSpPr>
          <p:cNvPr id="5" name="Oval 45">
            <a:extLst>
              <a:ext uri="{FF2B5EF4-FFF2-40B4-BE49-F238E27FC236}">
                <a16:creationId xmlns:a16="http://schemas.microsoft.com/office/drawing/2014/main" id="{9290DC39-2AA8-4CFF-8CF6-86193E9B4B41}"/>
              </a:ext>
            </a:extLst>
          </p:cNvPr>
          <p:cNvSpPr/>
          <p:nvPr/>
        </p:nvSpPr>
        <p:spPr>
          <a:xfrm>
            <a:off x="3422735" y="2687526"/>
            <a:ext cx="513080" cy="456071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95" b="1" dirty="0">
                <a:solidFill>
                  <a:srgbClr val="0000FF"/>
                </a:solidFill>
                <a:cs typeface="+mn-ea"/>
                <a:sym typeface="+mn-lt"/>
              </a:rPr>
              <a:t>+6</a:t>
            </a:r>
          </a:p>
        </p:txBody>
      </p:sp>
      <p:sp>
        <p:nvSpPr>
          <p:cNvPr id="6" name="Text Box 46">
            <a:extLst>
              <a:ext uri="{FF2B5EF4-FFF2-40B4-BE49-F238E27FC236}">
                <a16:creationId xmlns:a16="http://schemas.microsoft.com/office/drawing/2014/main" id="{B1EBFEF0-88E8-4271-B0AF-FAB1271DFB1D}"/>
              </a:ext>
            </a:extLst>
          </p:cNvPr>
          <p:cNvSpPr txBox="1"/>
          <p:nvPr/>
        </p:nvSpPr>
        <p:spPr>
          <a:xfrm>
            <a:off x="2483218" y="2541970"/>
            <a:ext cx="28504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FBAC40B4-A2A4-4FDD-BBD7-95D3FEBD041E}"/>
              </a:ext>
            </a:extLst>
          </p:cNvPr>
          <p:cNvSpPr txBox="1"/>
          <p:nvPr/>
        </p:nvSpPr>
        <p:spPr>
          <a:xfrm>
            <a:off x="5363860" y="2683434"/>
            <a:ext cx="570089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solidFill>
                  <a:srgbClr val="FF0000"/>
                </a:solidFill>
                <a:cs typeface="+mn-ea"/>
                <a:sym typeface="+mn-lt"/>
              </a:rPr>
              <a:t>Si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8D8D0956-4976-4494-831A-953C1CB64D52}"/>
              </a:ext>
            </a:extLst>
          </p:cNvPr>
          <p:cNvSpPr txBox="1"/>
          <p:nvPr/>
        </p:nvSpPr>
        <p:spPr>
          <a:xfrm>
            <a:off x="1832519" y="3928398"/>
            <a:ext cx="82689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cs typeface="+mn-ea"/>
                <a:sym typeface="+mn-lt"/>
              </a:rPr>
              <a:t>硅原子既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不易失去又不易得到电子</a:t>
            </a:r>
            <a:r>
              <a:rPr lang="zh-CN" altLang="en-US" sz="2400" b="1" dirty="0">
                <a:cs typeface="+mn-ea"/>
                <a:sym typeface="+mn-lt"/>
              </a:rPr>
              <a:t>，主要形成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四价</a:t>
            </a:r>
            <a:r>
              <a:rPr lang="zh-CN" altLang="en-US" sz="2400" b="1" dirty="0">
                <a:cs typeface="+mn-ea"/>
                <a:sym typeface="+mn-lt"/>
              </a:rPr>
              <a:t>的化合物</a:t>
            </a:r>
            <a:r>
              <a:rPr lang="zh-CN" altLang="en-US" sz="1795" b="1" dirty="0">
                <a:cs typeface="+mn-ea"/>
                <a:sym typeface="+mn-lt"/>
              </a:rPr>
              <a:t>。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20F456D4-9C2D-4548-8193-F735C9593057}"/>
              </a:ext>
            </a:extLst>
          </p:cNvPr>
          <p:cNvSpPr txBox="1"/>
          <p:nvPr/>
        </p:nvSpPr>
        <p:spPr>
          <a:xfrm>
            <a:off x="1852839" y="4500533"/>
            <a:ext cx="8057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cs typeface="+mn-ea"/>
                <a:sym typeface="+mn-lt"/>
              </a:rPr>
              <a:t>硅是一种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亲氧元素</a:t>
            </a:r>
            <a:r>
              <a:rPr lang="zh-CN" altLang="en-US" sz="2400" b="1" dirty="0">
                <a:cs typeface="+mn-ea"/>
                <a:sym typeface="+mn-lt"/>
              </a:rPr>
              <a:t>，在自然界中它总是与氧相互化合的。</a:t>
            </a: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2DA56DA0-158A-4C9A-89E4-F731E5B6BE3C}"/>
              </a:ext>
            </a:extLst>
          </p:cNvPr>
          <p:cNvSpPr txBox="1"/>
          <p:nvPr/>
        </p:nvSpPr>
        <p:spPr>
          <a:xfrm>
            <a:off x="1951264" y="5074573"/>
            <a:ext cx="7959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cs typeface="+mn-ea"/>
                <a:sym typeface="+mn-lt"/>
              </a:rPr>
              <a:t>存在：没有游离态，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只有化合态</a:t>
            </a:r>
            <a:r>
              <a:rPr lang="en-US" altLang="zh-CN" sz="2400" b="1" dirty="0">
                <a:cs typeface="+mn-ea"/>
                <a:sym typeface="+mn-lt"/>
              </a:rPr>
              <a:t>—</a:t>
            </a:r>
            <a:r>
              <a:rPr lang="zh-CN" altLang="en-US" sz="2400" b="1" dirty="0">
                <a:cs typeface="+mn-ea"/>
                <a:sym typeface="+mn-lt"/>
              </a:rPr>
              <a:t>二氧化硅、硅酸盐。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1312AA-34CD-4519-A0BA-3A6B1CA00939}"/>
              </a:ext>
            </a:extLst>
          </p:cNvPr>
          <p:cNvSpPr txBox="1"/>
          <p:nvPr/>
        </p:nvSpPr>
        <p:spPr>
          <a:xfrm>
            <a:off x="1755684" y="1354743"/>
            <a:ext cx="4072586" cy="52321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800" b="1" dirty="0">
                <a:cs typeface="+mn-ea"/>
                <a:sym typeface="+mn-lt"/>
              </a:rPr>
              <a:t>C</a:t>
            </a:r>
            <a:r>
              <a:rPr lang="zh-CN" altLang="en-US" sz="2800" b="1" dirty="0">
                <a:cs typeface="+mn-ea"/>
                <a:sym typeface="+mn-lt"/>
              </a:rPr>
              <a:t>、</a:t>
            </a:r>
            <a:r>
              <a:rPr lang="en-US" altLang="zh-CN" sz="2800" b="1" dirty="0">
                <a:cs typeface="+mn-ea"/>
                <a:sym typeface="+mn-lt"/>
              </a:rPr>
              <a:t>Si </a:t>
            </a:r>
            <a:r>
              <a:rPr lang="zh-CN" altLang="en-US" sz="2800" b="1" dirty="0">
                <a:cs typeface="+mn-ea"/>
                <a:sym typeface="+mn-lt"/>
              </a:rPr>
              <a:t>的原子结构示意图</a:t>
            </a:r>
            <a:endParaRPr kumimoji="0" lang="zh-CN" altLang="en-US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5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8CD3176-CFD5-4AFB-BD78-32E967CCE9EC}"/>
              </a:ext>
            </a:extLst>
          </p:cNvPr>
          <p:cNvSpPr txBox="1"/>
          <p:nvPr/>
        </p:nvSpPr>
        <p:spPr>
          <a:xfrm>
            <a:off x="3241569" y="2627976"/>
            <a:ext cx="3933613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结晶形（石英晶体）</a:t>
            </a:r>
          </a:p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395" b="1" dirty="0">
              <a:cs typeface="+mn-ea"/>
              <a:sym typeface="+mn-lt"/>
            </a:endParaRPr>
          </a:p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395" b="1" dirty="0">
              <a:cs typeface="+mn-ea"/>
              <a:sym typeface="+mn-lt"/>
            </a:endParaRPr>
          </a:p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无定形</a:t>
            </a:r>
            <a:r>
              <a:rPr lang="en-US" altLang="zh-CN" sz="2395" b="1" dirty="0">
                <a:cs typeface="+mn-ea"/>
                <a:sym typeface="+mn-lt"/>
              </a:rPr>
              <a:t>——</a:t>
            </a:r>
            <a:r>
              <a:rPr lang="zh-CN" altLang="en-US" sz="2395" b="1" dirty="0">
                <a:cs typeface="+mn-ea"/>
                <a:sym typeface="+mn-lt"/>
              </a:rPr>
              <a:t>硅藻土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49096E55-8A1F-4468-91C7-36DDB1A9BC07}"/>
              </a:ext>
            </a:extLst>
          </p:cNvPr>
          <p:cNvSpPr txBox="1"/>
          <p:nvPr/>
        </p:nvSpPr>
        <p:spPr>
          <a:xfrm>
            <a:off x="6120095" y="2420307"/>
            <a:ext cx="102616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水晶</a:t>
            </a:r>
          </a:p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玛瑙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6D64ADB9-EBBB-4ED2-A551-D54A1723DAFF}"/>
              </a:ext>
            </a:extLst>
          </p:cNvPr>
          <p:cNvSpPr/>
          <p:nvPr/>
        </p:nvSpPr>
        <p:spPr>
          <a:xfrm>
            <a:off x="3013393" y="2738348"/>
            <a:ext cx="228036" cy="1767276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395" b="1" dirty="0">
              <a:cs typeface="+mn-ea"/>
              <a:sym typeface="+mn-lt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A3EC49E8-B91D-471B-979B-39B3D5D97E3A}"/>
              </a:ext>
            </a:extLst>
          </p:cNvPr>
          <p:cNvSpPr txBox="1"/>
          <p:nvPr/>
        </p:nvSpPr>
        <p:spPr>
          <a:xfrm>
            <a:off x="2129684" y="2095129"/>
            <a:ext cx="13682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cs typeface="+mn-ea"/>
                <a:sym typeface="+mn-lt"/>
              </a:rPr>
              <a:t>1</a:t>
            </a:r>
            <a:r>
              <a:rPr lang="zh-CN" altLang="en-US" sz="2400" b="1" dirty="0">
                <a:cs typeface="+mn-ea"/>
                <a:sym typeface="+mn-lt"/>
              </a:rPr>
              <a:t>、存在</a:t>
            </a:r>
            <a:r>
              <a:rPr lang="en-US" altLang="zh-CN" sz="2400" b="1" dirty="0">
                <a:cs typeface="+mn-ea"/>
                <a:sym typeface="+mn-lt"/>
              </a:rPr>
              <a:t>: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A8038C0-7582-40AA-84B9-ED5029D46F40}"/>
              </a:ext>
            </a:extLst>
          </p:cNvPr>
          <p:cNvSpPr/>
          <p:nvPr/>
        </p:nvSpPr>
        <p:spPr>
          <a:xfrm>
            <a:off x="2215621" y="3414871"/>
            <a:ext cx="79812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95" b="1" dirty="0">
                <a:cs typeface="+mn-ea"/>
                <a:sym typeface="+mn-lt"/>
              </a:rPr>
              <a:t>硅石</a:t>
            </a: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7CD77BC9-D421-4778-8365-B11A5DCA3BB4}"/>
              </a:ext>
            </a:extLst>
          </p:cNvPr>
          <p:cNvSpPr/>
          <p:nvPr/>
        </p:nvSpPr>
        <p:spPr>
          <a:xfrm>
            <a:off x="6080231" y="2489052"/>
            <a:ext cx="57009" cy="855133"/>
          </a:xfrm>
          <a:prstGeom prst="leftBrace">
            <a:avLst>
              <a:gd name="adj1" fmla="val 125000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45" dirty="0">
              <a:cs typeface="+mn-ea"/>
              <a:sym typeface="+mn-lt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107D96FC-5418-4BC0-94FF-0C13EC042024}"/>
              </a:ext>
            </a:extLst>
          </p:cNvPr>
          <p:cNvSpPr txBox="1"/>
          <p:nvPr/>
        </p:nvSpPr>
        <p:spPr>
          <a:xfrm>
            <a:off x="6901215" y="2424917"/>
            <a:ext cx="1197187" cy="3683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795" b="1" dirty="0">
                <a:cs typeface="+mn-ea"/>
                <a:sym typeface="+mn-lt"/>
              </a:rPr>
              <a:t>无色透明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2B98A163-EE6F-4C0E-BD47-6F999FD3FBB6}"/>
              </a:ext>
            </a:extLst>
          </p:cNvPr>
          <p:cNvSpPr txBox="1"/>
          <p:nvPr/>
        </p:nvSpPr>
        <p:spPr>
          <a:xfrm>
            <a:off x="6924075" y="2995006"/>
            <a:ext cx="1824284" cy="368300"/>
          </a:xfrm>
          <a:prstGeom prst="rect">
            <a:avLst/>
          </a:prstGeom>
          <a:solidFill>
            <a:srgbClr val="FF6699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795" b="1" dirty="0">
                <a:cs typeface="+mn-ea"/>
                <a:sym typeface="+mn-lt"/>
              </a:rPr>
              <a:t>彩色环带或层状</a:t>
            </a:r>
          </a:p>
        </p:txBody>
      </p:sp>
      <p:grpSp>
        <p:nvGrpSpPr>
          <p:cNvPr id="10" name="Group 26">
            <a:extLst>
              <a:ext uri="{FF2B5EF4-FFF2-40B4-BE49-F238E27FC236}">
                <a16:creationId xmlns:a16="http://schemas.microsoft.com/office/drawing/2014/main" id="{219FE81A-6046-4ACC-A7B0-0DD503BF03C2}"/>
              </a:ext>
            </a:extLst>
          </p:cNvPr>
          <p:cNvGrpSpPr/>
          <p:nvPr/>
        </p:nvGrpSpPr>
        <p:grpSpPr>
          <a:xfrm>
            <a:off x="7437920" y="1610165"/>
            <a:ext cx="2178215" cy="835104"/>
            <a:chOff x="3360" y="744"/>
            <a:chExt cx="2208" cy="1136"/>
          </a:xfrm>
        </p:grpSpPr>
        <p:pic>
          <p:nvPicPr>
            <p:cNvPr id="11" name="Picture 22" descr="水晶a">
              <a:extLst>
                <a:ext uri="{FF2B5EF4-FFF2-40B4-BE49-F238E27FC236}">
                  <a16:creationId xmlns:a16="http://schemas.microsoft.com/office/drawing/2014/main" id="{38A708D5-DD22-486F-BC3A-6B72B95CC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744"/>
              <a:ext cx="1584" cy="10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7890E7C5-FA1C-4955-87BE-ACC750F6C192}"/>
                </a:ext>
              </a:extLst>
            </p:cNvPr>
            <p:cNvSpPr txBox="1"/>
            <p:nvPr/>
          </p:nvSpPr>
          <p:spPr>
            <a:xfrm>
              <a:off x="4992" y="1128"/>
              <a:ext cx="576" cy="752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495" b="1" dirty="0">
                  <a:cs typeface="+mn-ea"/>
                  <a:sym typeface="+mn-lt"/>
                </a:rPr>
                <a:t>水晶</a:t>
              </a: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8E3BCF74-C59B-4FB2-A0A7-790DC1C0D15C}"/>
              </a:ext>
            </a:extLst>
          </p:cNvPr>
          <p:cNvGrpSpPr/>
          <p:nvPr/>
        </p:nvGrpSpPr>
        <p:grpSpPr>
          <a:xfrm>
            <a:off x="6987787" y="3401194"/>
            <a:ext cx="2394373" cy="1282700"/>
            <a:chOff x="3360" y="2712"/>
            <a:chExt cx="2016" cy="1080"/>
          </a:xfrm>
        </p:grpSpPr>
        <p:pic>
          <p:nvPicPr>
            <p:cNvPr id="14" name="Picture 23" descr="玛瑙a">
              <a:extLst>
                <a:ext uri="{FF2B5EF4-FFF2-40B4-BE49-F238E27FC236}">
                  <a16:creationId xmlns:a16="http://schemas.microsoft.com/office/drawing/2014/main" id="{71AFD393-2DD5-4D2C-9E2F-D56F4C76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" y="2712"/>
              <a:ext cx="1440" cy="10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id="{B4B7CB1B-6D12-4E07-88F6-1FC53FBB851C}"/>
                </a:ext>
              </a:extLst>
            </p:cNvPr>
            <p:cNvSpPr txBox="1"/>
            <p:nvPr/>
          </p:nvSpPr>
          <p:spPr>
            <a:xfrm>
              <a:off x="4848" y="3240"/>
              <a:ext cx="528" cy="543"/>
            </a:xfrm>
            <a:prstGeom prst="rect">
              <a:avLst/>
            </a:prstGeom>
            <a:solidFill>
              <a:srgbClr val="FF6699"/>
            </a:solidFill>
            <a:ln w="952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795" dirty="0">
                  <a:cs typeface="+mn-ea"/>
                  <a:sym typeface="+mn-lt"/>
                </a:rPr>
                <a:t>玛瑙</a:t>
              </a:r>
            </a:p>
          </p:txBody>
        </p:sp>
      </p:grpSp>
      <p:sp>
        <p:nvSpPr>
          <p:cNvPr id="16" name="Rectangle 28">
            <a:extLst>
              <a:ext uri="{FF2B5EF4-FFF2-40B4-BE49-F238E27FC236}">
                <a16:creationId xmlns:a16="http://schemas.microsoft.com/office/drawing/2014/main" id="{82DBA098-A996-4859-BC9D-26A336803FEE}"/>
              </a:ext>
            </a:extLst>
          </p:cNvPr>
          <p:cNvSpPr/>
          <p:nvPr/>
        </p:nvSpPr>
        <p:spPr>
          <a:xfrm>
            <a:off x="2609850" y="4940152"/>
            <a:ext cx="7439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395" b="1" dirty="0">
                <a:cs typeface="+mn-ea"/>
                <a:sym typeface="+mn-lt"/>
              </a:rPr>
              <a:t>SiO</a:t>
            </a:r>
            <a:r>
              <a:rPr lang="en-US" altLang="zh-CN" sz="2395" b="1" baseline="-25000" dirty="0">
                <a:cs typeface="+mn-ea"/>
                <a:sym typeface="+mn-lt"/>
              </a:rPr>
              <a:t>2</a:t>
            </a:r>
            <a:r>
              <a:rPr lang="zh-CN" altLang="en-US" sz="2395" b="1" dirty="0">
                <a:cs typeface="+mn-ea"/>
                <a:sym typeface="+mn-lt"/>
              </a:rPr>
              <a:t>是自然界中沙子、石英的主要成分。</a:t>
            </a: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395" b="1" dirty="0">
                <a:cs typeface="+mn-ea"/>
                <a:sym typeface="+mn-lt"/>
              </a:rPr>
              <a:t>结晶的二氧化硅叫石英；天然二氧化硅叫硅石</a:t>
            </a:r>
            <a:r>
              <a:rPr lang="zh-CN" altLang="en-US" sz="2095" b="1" dirty="0">
                <a:cs typeface="+mn-ea"/>
                <a:sym typeface="+mn-lt"/>
              </a:rPr>
              <a:t>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E190CEF-BA6E-436E-B7D3-5D541247733C}"/>
              </a:ext>
            </a:extLst>
          </p:cNvPr>
          <p:cNvSpPr/>
          <p:nvPr/>
        </p:nvSpPr>
        <p:spPr>
          <a:xfrm>
            <a:off x="871827" y="866099"/>
            <a:ext cx="4139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 二氧化硅（ </a:t>
            </a:r>
            <a:r>
              <a:rPr lang="en-US" altLang="zh-CN" sz="2800" b="1" dirty="0">
                <a:cs typeface="+mn-ea"/>
                <a:sym typeface="+mn-lt"/>
              </a:rPr>
              <a:t>SiO</a:t>
            </a:r>
            <a:r>
              <a:rPr lang="en-US" altLang="zh-CN" sz="2000" b="1" dirty="0">
                <a:cs typeface="+mn-ea"/>
                <a:sym typeface="+mn-lt"/>
              </a:rPr>
              <a:t>2 </a:t>
            </a:r>
            <a:r>
              <a:rPr lang="zh-CN" altLang="en-US" sz="2800" b="1" dirty="0">
                <a:cs typeface="+mn-ea"/>
                <a:sym typeface="+mn-lt"/>
              </a:rPr>
              <a:t>）</a:t>
            </a:r>
          </a:p>
          <a:p>
            <a:endParaRPr lang="zh-CN" altLang="en-US" sz="28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0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4" grpId="1" animBg="1"/>
      <p:bldP spid="5" grpId="0"/>
      <p:bldP spid="5" grpId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6223cd4-6c4d-49f5-9759-88867270cad1}"/>
</p:tagLst>
</file>

<file path=ppt/theme/theme1.xml><?xml version="1.0" encoding="utf-8"?>
<a:theme xmlns:a="http://schemas.openxmlformats.org/drawingml/2006/main" name="办公资源网：www.bangongziyuan.com">
  <a:themeElements>
    <a:clrScheme name="Newstep Slank Color 6">
      <a:dk1>
        <a:srgbClr val="000000"/>
      </a:dk1>
      <a:lt1>
        <a:srgbClr val="FFFFFF"/>
      </a:lt1>
      <a:dk2>
        <a:srgbClr val="10546A"/>
      </a:dk2>
      <a:lt2>
        <a:srgbClr val="A0A2AA"/>
      </a:lt2>
      <a:accent1>
        <a:srgbClr val="EE6464"/>
      </a:accent1>
      <a:accent2>
        <a:srgbClr val="DA5353"/>
      </a:accent2>
      <a:accent3>
        <a:srgbClr val="A9A6A6"/>
      </a:accent3>
      <a:accent4>
        <a:srgbClr val="7C7978"/>
      </a:accent4>
      <a:accent5>
        <a:srgbClr val="5A7182"/>
      </a:accent5>
      <a:accent6>
        <a:srgbClr val="3C5A66"/>
      </a:accent6>
      <a:hlink>
        <a:srgbClr val="1CADE4"/>
      </a:hlink>
      <a:folHlink>
        <a:srgbClr val="2683C6"/>
      </a:folHlink>
    </a:clrScheme>
    <a:fontScheme name="m1ecwfiu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1462</Words>
  <Application>Microsoft Office PowerPoint</Application>
  <PresentationFormat>宽屏</PresentationFormat>
  <Paragraphs>222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Poppins</vt:lpstr>
      <vt:lpstr>阿里巴巴普惠体 R</vt:lpstr>
      <vt:lpstr>思源黑体 CN Light</vt:lpstr>
      <vt:lpstr>Arial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2020-01-25T03:29:22Z</dcterms:created>
  <dcterms:modified xsi:type="dcterms:W3CDTF">2021-01-09T11:45:45Z</dcterms:modified>
</cp:coreProperties>
</file>