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5" r:id="rId2"/>
    <p:sldId id="296" r:id="rId3"/>
    <p:sldId id="297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9" r:id="rId13"/>
    <p:sldId id="358" r:id="rId14"/>
    <p:sldId id="360" r:id="rId15"/>
    <p:sldId id="364" r:id="rId16"/>
    <p:sldId id="361" r:id="rId17"/>
    <p:sldId id="362" r:id="rId18"/>
    <p:sldId id="363" r:id="rId19"/>
    <p:sldId id="287" r:id="rId20"/>
    <p:sldId id="365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000"/>
    <a:srgbClr val="AC0000"/>
    <a:srgbClr val="EC011C"/>
    <a:srgbClr val="F7A2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2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7CEAC024-81E3-4E83-A0F6-64F6CB14B6FE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58957C7-0D43-4845-8BE0-2AB79A280D6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6852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1862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635564-005E-47BE-8D75-9A2DE5560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CB3D5B6-3991-4885-874D-2BD5EA3D2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235404F-1AD9-45F8-B49B-30B863A3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E11DEC-7ACA-4095-9916-F2CD673891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8127FE-E282-44A3-838E-1A55CF283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C844EA-079A-4FDB-AB83-D2E666537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99217B-BEFF-44DB-A86C-B560C66629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47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9CB89CF-8977-4CBB-93A1-BBB72BCF3C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05D0274-8E2B-4CB5-A3A9-944F05CDA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964179-9C7D-4FC7-B746-117F07E5AF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E11DEC-7ACA-4095-9916-F2CD673891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C59C31-15F3-4E80-8D1A-78633DBC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CAFCA5-D8A2-4E6F-8BA7-A34E758B2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99217B-BEFF-44DB-A86C-B560C66629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9041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EBC4E287-D0A0-42A8-B9F7-E727D3911505}"/>
              </a:ext>
            </a:extLst>
          </p:cNvPr>
          <p:cNvSpPr/>
          <p:nvPr userDrawn="1"/>
        </p:nvSpPr>
        <p:spPr>
          <a:xfrm flipH="1">
            <a:off x="306768" y="278615"/>
            <a:ext cx="108310" cy="392961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89C7CE2-D7C1-449E-8B31-C40DC7F021EC}"/>
              </a:ext>
            </a:extLst>
          </p:cNvPr>
          <p:cNvSpPr/>
          <p:nvPr userDrawn="1"/>
        </p:nvSpPr>
        <p:spPr>
          <a:xfrm flipH="1">
            <a:off x="463761" y="278615"/>
            <a:ext cx="132652" cy="392961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6C7FB08-F9B2-4A58-9494-4737105F4DAB}"/>
              </a:ext>
            </a:extLst>
          </p:cNvPr>
          <p:cNvSpPr txBox="1"/>
          <p:nvPr userDrawn="1"/>
        </p:nvSpPr>
        <p:spPr>
          <a:xfrm>
            <a:off x="596413" y="282316"/>
            <a:ext cx="4110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办公资源精品系列课程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A669126-F366-4B08-8680-27A504AAD261}"/>
              </a:ext>
            </a:extLst>
          </p:cNvPr>
          <p:cNvSpPr/>
          <p:nvPr userDrawn="1"/>
        </p:nvSpPr>
        <p:spPr>
          <a:xfrm>
            <a:off x="-141963" y="6476945"/>
            <a:ext cx="8461376" cy="72000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5101A0A-0B13-42B3-AFA5-77FED83F4952}"/>
              </a:ext>
            </a:extLst>
          </p:cNvPr>
          <p:cNvSpPr txBox="1"/>
          <p:nvPr userDrawn="1"/>
        </p:nvSpPr>
        <p:spPr>
          <a:xfrm>
            <a:off x="8293100" y="6343668"/>
            <a:ext cx="314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人教版高中化学必修一精品课件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9D64785-6AF1-48EB-AB66-53F52F5C1881}"/>
              </a:ext>
            </a:extLst>
          </p:cNvPr>
          <p:cNvSpPr/>
          <p:nvPr userDrawn="1"/>
        </p:nvSpPr>
        <p:spPr>
          <a:xfrm>
            <a:off x="11449563" y="6476945"/>
            <a:ext cx="742437" cy="72000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8378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611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DB3EE9-3190-439B-ABB0-39608EF9D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CD916D-09A4-4DBA-9001-4661C51C2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55BAD9-B317-4FAF-965F-49E5C85FA5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E11DEC-7ACA-4095-9916-F2CD673891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AF0DDF-054A-4C28-B78D-F0A668FA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4F6CC9-F6C2-4407-BDE3-62335E6EE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99217B-BEFF-44DB-A86C-B560C66629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635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B8FCD3-963B-438E-B286-55CFC712B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CAB759-88EA-4DD8-80B5-A44792336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A0A2E4-0C64-4E5F-8857-00B85C79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E11DEC-7ACA-4095-9916-F2CD673891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A8CD80-D9B6-4C87-85B5-565AFB08E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8169F9-0D7D-4E30-AD58-EC83A23C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99217B-BEFF-44DB-A86C-B560C66629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318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58032E-0C49-4D44-B992-FE61BD374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BCB391-FBB7-475A-816A-6BDE0ED85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3AABFC3-BEB8-4A9D-AB8C-F60440658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062BE85-630A-4CE0-BAEA-5ADA586DD6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E11DEC-7ACA-4095-9916-F2CD673891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4A0490B-D152-4FF9-93D0-0EC08DA5C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78D4AF-202E-48E4-BD62-1E28F1B5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99217B-BEFF-44DB-A86C-B560C66629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480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70788A-028F-4293-AD3B-EF54DA263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DCC972-5295-4A4A-B665-0431661A2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9860FE9-3112-413E-A725-A13C23EE5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F0AA911-E644-4E9A-A483-B0AF38F936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279DA95-0C63-437C-8C86-4937A8886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1455366-2DF0-4BF5-A6C6-064818C52F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E11DEC-7ACA-4095-9916-F2CD673891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8EFE1C5-DF89-48EB-B063-F689CE8CA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0EAF1BE-F6E7-41BF-82B9-6BDA3D3E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99217B-BEFF-44DB-A86C-B560C66629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400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12B2BA-2013-45AB-B96F-8BDD7EA63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143554A-47E8-47D4-BBAF-66DFE7B06C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E11DEC-7ACA-4095-9916-F2CD673891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F86FA91-E606-485A-B6E6-C737D33F9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81744CD-F633-44B5-8F30-0A211FB55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99217B-BEFF-44DB-A86C-B560C66629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795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5ACBD2C-7047-4F9F-B971-3258E33AD8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E11DEC-7ACA-4095-9916-F2CD673891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8A43C11-7532-45CD-9BA1-71DD35C1F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8393F9D-C622-43BE-B73E-CDBAEBB13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99217B-BEFF-44DB-A86C-B560C66629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561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7E9F61-E3CD-46E9-A3B2-22FDB55D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6B93AB-B16E-47EF-A057-1A315A5DB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7F6CA9A-4DE6-4D2F-9AC2-B901E0844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D343BE0-0B54-41DA-B44F-CA711E5BAE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E11DEC-7ACA-4095-9916-F2CD673891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E1DFA5F-B4DC-4A3F-824C-2CA6969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D76D1C8-5F80-420A-95E5-82D982308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99217B-BEFF-44DB-A86C-B560C66629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40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C2B58-B447-4E17-B9C8-84ABA6FE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CF4A309-7E33-4731-A3D9-52A8BFAA5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4895276-A5A2-47A0-A3CD-32D4DFAAD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110C1B3-4AF2-4B19-9EFF-B0E3FF777B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E11DEC-7ACA-4095-9916-F2CD673891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62CC24F-63BB-4092-A594-02665B3E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F2752ED-6AAE-4B46-9643-69F7F92E1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99217B-BEFF-44DB-A86C-B560C66629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208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846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7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image" Target="../media/image7.png"/><Relationship Id="rId4" Type="http://schemas.openxmlformats.org/officeDocument/2006/relationships/image" Target="NUL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76CA4017-8300-49CA-8454-2DE9E173D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4" r="20080"/>
          <a:stretch/>
        </p:blipFill>
        <p:spPr>
          <a:xfrm>
            <a:off x="7381059" y="0"/>
            <a:ext cx="4810941" cy="6858000"/>
          </a:xfrm>
          <a:prstGeom prst="rect">
            <a:avLst/>
          </a:prstGeom>
        </p:spPr>
      </p:pic>
      <p:sp>
        <p:nvSpPr>
          <p:cNvPr id="8" name="平行四边形 7">
            <a:extLst>
              <a:ext uri="{FF2B5EF4-FFF2-40B4-BE49-F238E27FC236}">
                <a16:creationId xmlns:a16="http://schemas.microsoft.com/office/drawing/2014/main" id="{881F89DC-4C6C-4EC0-B99F-F4D5809D943D}"/>
              </a:ext>
            </a:extLst>
          </p:cNvPr>
          <p:cNvSpPr/>
          <p:nvPr/>
        </p:nvSpPr>
        <p:spPr>
          <a:xfrm>
            <a:off x="7039429" y="0"/>
            <a:ext cx="726802" cy="6858000"/>
          </a:xfrm>
          <a:prstGeom prst="parallelogram">
            <a:avLst>
              <a:gd name="adj" fmla="val 35084"/>
            </a:avLst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CF78C696-9B63-43C6-BF74-F39AA3B9D6F9}"/>
              </a:ext>
            </a:extLst>
          </p:cNvPr>
          <p:cNvSpPr/>
          <p:nvPr/>
        </p:nvSpPr>
        <p:spPr>
          <a:xfrm>
            <a:off x="11592971" y="2590800"/>
            <a:ext cx="1198057" cy="4267200"/>
          </a:xfrm>
          <a:prstGeom prst="parallelogram">
            <a:avLst>
              <a:gd name="adj" fmla="val 50210"/>
            </a:avLst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0AC35DC-E22A-4C50-8CDF-6037D1E1C035}"/>
              </a:ext>
            </a:extLst>
          </p:cNvPr>
          <p:cNvSpPr txBox="1"/>
          <p:nvPr/>
        </p:nvSpPr>
        <p:spPr>
          <a:xfrm>
            <a:off x="584557" y="556422"/>
            <a:ext cx="3617686" cy="400110"/>
          </a:xfrm>
          <a:prstGeom prst="rect">
            <a:avLst/>
          </a:prstGeom>
          <a:solidFill>
            <a:srgbClr val="D20000"/>
          </a:solidFill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高一化学精品课程（人教版）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05D287A-A693-4D6C-BB3E-C698491B4836}"/>
              </a:ext>
            </a:extLst>
          </p:cNvPr>
          <p:cNvSpPr/>
          <p:nvPr/>
        </p:nvSpPr>
        <p:spPr>
          <a:xfrm>
            <a:off x="769893" y="2440728"/>
            <a:ext cx="37401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400" kern="10" dirty="0">
                <a:solidFill>
                  <a:prstClr val="black"/>
                </a:solidFill>
                <a:cs typeface="+mn-ea"/>
                <a:sym typeface="+mn-lt"/>
              </a:rPr>
              <a:t>第四章  非金属及其化合物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B8B925E5-3B78-4EC4-A4B2-93324873A0A3}"/>
              </a:ext>
            </a:extLst>
          </p:cNvPr>
          <p:cNvSpPr/>
          <p:nvPr/>
        </p:nvSpPr>
        <p:spPr>
          <a:xfrm>
            <a:off x="769893" y="3880299"/>
            <a:ext cx="1954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cs typeface="+mn-ea"/>
                <a:sym typeface="+mn-lt"/>
              </a:rPr>
              <a:t>第</a:t>
            </a:r>
            <a:r>
              <a:rPr lang="en-US" altLang="zh-CN" sz="20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cs typeface="+mn-ea"/>
                <a:sym typeface="+mn-lt"/>
              </a:rPr>
              <a:t>课时     氯气</a:t>
            </a:r>
          </a:p>
        </p:txBody>
      </p:sp>
      <p:sp>
        <p:nvSpPr>
          <p:cNvPr id="14" name="矩形 5">
            <a:extLst>
              <a:ext uri="{FF2B5EF4-FFF2-40B4-BE49-F238E27FC236}">
                <a16:creationId xmlns:a16="http://schemas.microsoft.com/office/drawing/2014/main" id="{F5A5BC6F-05CF-4E34-AC7B-F5C457F67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723" y="4976644"/>
            <a:ext cx="20088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授课讲师：</a:t>
            </a:r>
            <a:r>
              <a:rPr kumimoji="0" lang="en-US" altLang="zh-CN" sz="2000" b="0" i="0" u="none" strike="noStrike" kern="1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xippt</a:t>
            </a:r>
            <a:endParaRPr kumimoji="0" lang="zh-CN" altLang="en-US" sz="2000" b="0" i="0" u="none" strike="noStrike" kern="1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E104D158-3528-4775-B1D5-2804FA5EE1B4}"/>
              </a:ext>
            </a:extLst>
          </p:cNvPr>
          <p:cNvCxnSpPr>
            <a:cxnSpLocks/>
          </p:cNvCxnSpPr>
          <p:nvPr/>
        </p:nvCxnSpPr>
        <p:spPr>
          <a:xfrm>
            <a:off x="898122" y="4789520"/>
            <a:ext cx="5421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5">
            <a:extLst>
              <a:ext uri="{FF2B5EF4-FFF2-40B4-BE49-F238E27FC236}">
                <a16:creationId xmlns:a16="http://schemas.microsoft.com/office/drawing/2014/main" id="{13BD07A6-5F0C-4425-B6F7-D4488A431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893" y="3013853"/>
            <a:ext cx="62695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algn="dist">
              <a:defRPr/>
            </a:pPr>
            <a:r>
              <a:rPr lang="zh-CN" altLang="en-US" sz="3200" b="1" kern="10" dirty="0">
                <a:solidFill>
                  <a:srgbClr val="D20000"/>
                </a:solidFill>
                <a:latin typeface="+mn-lt"/>
                <a:ea typeface="+mn-ea"/>
                <a:cs typeface="+mn-ea"/>
                <a:sym typeface="+mn-lt"/>
              </a:rPr>
              <a:t>第二节  富集在海水中的元素</a:t>
            </a:r>
            <a:r>
              <a:rPr lang="en-US" altLang="zh-CN" sz="3200" b="1" kern="10" dirty="0">
                <a:solidFill>
                  <a:srgbClr val="D20000"/>
                </a:solidFill>
                <a:latin typeface="+mn-lt"/>
                <a:ea typeface="+mn-ea"/>
                <a:cs typeface="+mn-ea"/>
                <a:sym typeface="+mn-lt"/>
              </a:rPr>
              <a:t>—</a:t>
            </a:r>
            <a:r>
              <a:rPr lang="zh-CN" altLang="en-US" sz="3200" b="1" kern="10" dirty="0">
                <a:solidFill>
                  <a:srgbClr val="D20000"/>
                </a:solidFill>
                <a:latin typeface="+mn-lt"/>
                <a:ea typeface="+mn-ea"/>
                <a:cs typeface="+mn-ea"/>
                <a:sym typeface="+mn-lt"/>
              </a:rPr>
              <a:t>氯</a:t>
            </a:r>
          </a:p>
        </p:txBody>
      </p:sp>
    </p:spTree>
    <p:extLst>
      <p:ext uri="{BB962C8B-B14F-4D97-AF65-F5344CB8AC3E}">
        <p14:creationId xmlns:p14="http://schemas.microsoft.com/office/powerpoint/2010/main" val="26151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>
            <a:extLst>
              <a:ext uri="{FF2B5EF4-FFF2-40B4-BE49-F238E27FC236}">
                <a16:creationId xmlns:a16="http://schemas.microsoft.com/office/drawing/2014/main" id="{6D4BB743-8CCD-43B7-95A7-ADD95ED142E5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38535450"/>
              </p:ext>
            </p:extLst>
          </p:nvPr>
        </p:nvGraphicFramePr>
        <p:xfrm>
          <a:off x="1865595" y="2038302"/>
          <a:ext cx="7759700" cy="1712595"/>
        </p:xfrm>
        <a:graphic>
          <a:graphicData uri="http://schemas.openxmlformats.org/drawingml/2006/table">
            <a:tbl>
              <a:tblPr/>
              <a:tblGrid>
                <a:gridCol w="172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4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颜色</a:t>
                      </a: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状态</a:t>
                      </a: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气味</a:t>
                      </a: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毒性</a:t>
                      </a: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溶解性</a:t>
                      </a: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2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体积水溶解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__</a:t>
                      </a:r>
                      <a:r>
                        <a:rPr kumimoji="0" lang="zh-CN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体积氯气</a:t>
                      </a: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0EE1B31-0C8A-40BE-BD20-79F25C60A7CB}"/>
              </a:ext>
            </a:extLst>
          </p:cNvPr>
          <p:cNvSpPr txBox="1"/>
          <p:nvPr/>
        </p:nvSpPr>
        <p:spPr>
          <a:xfrm>
            <a:off x="1865595" y="1392338"/>
            <a:ext cx="25019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1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cs typeface="+mn-ea"/>
                <a:sym typeface="+mn-lt"/>
              </a:rPr>
              <a:t>1.</a:t>
            </a:r>
            <a:r>
              <a:rPr lang="zh-CN" altLang="en-US" b="1" dirty="0">
                <a:cs typeface="+mn-ea"/>
                <a:sym typeface="+mn-lt"/>
              </a:rPr>
              <a:t>物理性质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54C8729-F28B-4C9B-990D-214A945AB079}"/>
              </a:ext>
            </a:extLst>
          </p:cNvPr>
          <p:cNvSpPr/>
          <p:nvPr/>
        </p:nvSpPr>
        <p:spPr>
          <a:xfrm>
            <a:off x="2173605" y="2876396"/>
            <a:ext cx="138366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2400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黄绿色</a:t>
            </a:r>
            <a:endParaRPr kumimoji="0" lang="zh-CN" sz="24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307A151-9431-4172-AE03-AC45D9A61094}"/>
              </a:ext>
            </a:extLst>
          </p:cNvPr>
          <p:cNvSpPr/>
          <p:nvPr/>
        </p:nvSpPr>
        <p:spPr>
          <a:xfrm>
            <a:off x="3707765" y="2860521"/>
            <a:ext cx="98361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2400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气体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A18D1A9-6600-450F-B160-D037DBB22D24}"/>
              </a:ext>
            </a:extLst>
          </p:cNvPr>
          <p:cNvSpPr/>
          <p:nvPr/>
        </p:nvSpPr>
        <p:spPr>
          <a:xfrm>
            <a:off x="4691380" y="2860521"/>
            <a:ext cx="188404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2400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刺激性气味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6439E16-C698-4289-A77B-8F8971B3AA03}"/>
              </a:ext>
            </a:extLst>
          </p:cNvPr>
          <p:cNvSpPr/>
          <p:nvPr/>
        </p:nvSpPr>
        <p:spPr>
          <a:xfrm>
            <a:off x="6523990" y="2860521"/>
            <a:ext cx="108458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2400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有毒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2E3933E-BA7A-4F1F-A444-3F84BD8E0357}"/>
              </a:ext>
            </a:extLst>
          </p:cNvPr>
          <p:cNvSpPr/>
          <p:nvPr/>
        </p:nvSpPr>
        <p:spPr>
          <a:xfrm>
            <a:off x="7660076" y="3162240"/>
            <a:ext cx="286233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400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2</a:t>
            </a:r>
            <a:endParaRPr kumimoji="0" lang="en-US" altLang="en-US" sz="2400" b="1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8770446E-21FD-41B3-9B7F-078985B13C6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3999"/>
          </a:blip>
          <a:stretch>
            <a:fillRect/>
          </a:stretch>
        </p:blipFill>
        <p:spPr>
          <a:xfrm>
            <a:off x="5180315" y="3957896"/>
            <a:ext cx="2140209" cy="205944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08C40304-F138-40ED-A480-AFF0BCFB884B}"/>
              </a:ext>
            </a:extLst>
          </p:cNvPr>
          <p:cNvSpPr/>
          <p:nvPr/>
        </p:nvSpPr>
        <p:spPr>
          <a:xfrm>
            <a:off x="657515" y="779412"/>
            <a:ext cx="2765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二、氯气的性质</a:t>
            </a:r>
          </a:p>
        </p:txBody>
      </p:sp>
    </p:spTree>
    <p:extLst>
      <p:ext uri="{BB962C8B-B14F-4D97-AF65-F5344CB8AC3E}">
        <p14:creationId xmlns:p14="http://schemas.microsoft.com/office/powerpoint/2010/main" val="114573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B02C90-8866-4E34-8066-CD2BB82EAC0A}"/>
              </a:ext>
            </a:extLst>
          </p:cNvPr>
          <p:cNvSpPr txBox="1"/>
          <p:nvPr/>
        </p:nvSpPr>
        <p:spPr>
          <a:xfrm>
            <a:off x="1948180" y="2210431"/>
            <a:ext cx="7452360" cy="114864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795" b="1" dirty="0">
                <a:cs typeface="+mn-ea"/>
                <a:sym typeface="+mn-lt"/>
              </a:rPr>
              <a:t> </a:t>
            </a:r>
            <a:r>
              <a:rPr lang="en-US" altLang="zh-CN" sz="2400" b="1" dirty="0">
                <a:cs typeface="+mn-ea"/>
                <a:sym typeface="+mn-lt"/>
              </a:rPr>
              <a:t>Cl</a:t>
            </a:r>
            <a:r>
              <a:rPr lang="en-US" altLang="zh-CN" sz="2400" b="1" baseline="-25000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的化学性质很活泼，具有很强的</a:t>
            </a:r>
            <a:r>
              <a:rPr lang="en-US" altLang="zh-CN" sz="2400" b="1" dirty="0">
                <a:cs typeface="+mn-ea"/>
                <a:sym typeface="+mn-lt"/>
              </a:rPr>
              <a:t>______</a:t>
            </a:r>
            <a:r>
              <a:rPr lang="zh-CN" altLang="en-US" sz="2400" b="1" dirty="0">
                <a:cs typeface="+mn-ea"/>
                <a:sym typeface="+mn-lt"/>
              </a:rPr>
              <a:t>性。</a:t>
            </a: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cs typeface="+mn-ea"/>
                <a:sym typeface="+mn-lt"/>
              </a:rPr>
              <a:t>(1)</a:t>
            </a:r>
            <a:r>
              <a:rPr lang="zh-CN" altLang="en-US" sz="2400" b="1" dirty="0">
                <a:cs typeface="+mn-ea"/>
                <a:sym typeface="+mn-lt"/>
              </a:rPr>
              <a:t>与金属反应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1ADDD88-5503-497F-BDA6-EBCCFC05CD48}"/>
              </a:ext>
            </a:extLst>
          </p:cNvPr>
          <p:cNvSpPr/>
          <p:nvPr/>
        </p:nvSpPr>
        <p:spPr>
          <a:xfrm>
            <a:off x="6860540" y="2274566"/>
            <a:ext cx="111442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氧化</a:t>
            </a: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B4EBDB92-91A7-4BFA-ABCB-2A2652F4D418}"/>
              </a:ext>
            </a:extLst>
          </p:cNvPr>
          <p:cNvSpPr txBox="1"/>
          <p:nvPr/>
        </p:nvSpPr>
        <p:spPr>
          <a:xfrm>
            <a:off x="1948180" y="3613781"/>
            <a:ext cx="264922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cs typeface="+mn-ea"/>
                <a:sym typeface="+mn-lt"/>
              </a:rPr>
              <a:t>氯气与钠的反应</a:t>
            </a:r>
          </a:p>
        </p:txBody>
      </p:sp>
      <p:grpSp>
        <p:nvGrpSpPr>
          <p:cNvPr id="6" name="组合 4">
            <a:extLst>
              <a:ext uri="{FF2B5EF4-FFF2-40B4-BE49-F238E27FC236}">
                <a16:creationId xmlns:a16="http://schemas.microsoft.com/office/drawing/2014/main" id="{8D56A7B2-FD81-41A5-B78D-B9E4C8FF8147}"/>
              </a:ext>
            </a:extLst>
          </p:cNvPr>
          <p:cNvGrpSpPr/>
          <p:nvPr/>
        </p:nvGrpSpPr>
        <p:grpSpPr>
          <a:xfrm>
            <a:off x="2094819" y="4265915"/>
            <a:ext cx="2196264" cy="870730"/>
            <a:chOff x="826548" y="4249917"/>
            <a:chExt cx="2935665" cy="1163229"/>
          </a:xfrm>
        </p:grpSpPr>
        <p:pic>
          <p:nvPicPr>
            <p:cNvPr id="7" name="Picture 12">
              <a:extLst>
                <a:ext uri="{FF2B5EF4-FFF2-40B4-BE49-F238E27FC236}">
                  <a16:creationId xmlns:a16="http://schemas.microsoft.com/office/drawing/2014/main" id="{9C04A40C-612A-4BE9-AA30-7FEB08ECE3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6548" y="4249917"/>
              <a:ext cx="2724150" cy="5715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" name="TextBox 3">
              <a:extLst>
                <a:ext uri="{FF2B5EF4-FFF2-40B4-BE49-F238E27FC236}">
                  <a16:creationId xmlns:a16="http://schemas.microsoft.com/office/drawing/2014/main" id="{7542D3B8-C4BD-4C66-9E46-21E0D74E757E}"/>
                </a:ext>
              </a:extLst>
            </p:cNvPr>
            <p:cNvSpPr txBox="1"/>
            <p:nvPr/>
          </p:nvSpPr>
          <p:spPr>
            <a:xfrm>
              <a:off x="1520081" y="4921125"/>
              <a:ext cx="2242132" cy="49202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b="1" dirty="0">
                  <a:cs typeface="+mn-ea"/>
                  <a:sym typeface="+mn-lt"/>
                </a:rPr>
                <a:t>产生大量白烟</a:t>
              </a:r>
            </a:p>
          </p:txBody>
        </p:sp>
      </p:grpSp>
      <p:sp>
        <p:nvSpPr>
          <p:cNvPr id="9" name="TextBox 2">
            <a:extLst>
              <a:ext uri="{FF2B5EF4-FFF2-40B4-BE49-F238E27FC236}">
                <a16:creationId xmlns:a16="http://schemas.microsoft.com/office/drawing/2014/main" id="{A69A5083-87FF-4DF1-B3DD-BA18AF851DCA}"/>
              </a:ext>
            </a:extLst>
          </p:cNvPr>
          <p:cNvSpPr txBox="1"/>
          <p:nvPr/>
        </p:nvSpPr>
        <p:spPr>
          <a:xfrm>
            <a:off x="1726565" y="1671951"/>
            <a:ext cx="25019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1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cs typeface="+mn-ea"/>
                <a:sym typeface="+mn-lt"/>
              </a:rPr>
              <a:t>2.</a:t>
            </a:r>
            <a:r>
              <a:rPr lang="zh-CN" altLang="en-US" b="1" dirty="0">
                <a:cs typeface="+mn-ea"/>
                <a:sym typeface="+mn-lt"/>
              </a:rPr>
              <a:t>化学性质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9DD0A31-0AAB-4427-ACCB-85492C2B8390}"/>
              </a:ext>
            </a:extLst>
          </p:cNvPr>
          <p:cNvSpPr/>
          <p:nvPr/>
        </p:nvSpPr>
        <p:spPr>
          <a:xfrm>
            <a:off x="657515" y="1127754"/>
            <a:ext cx="2765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二、氯气的性质</a:t>
            </a:r>
          </a:p>
        </p:txBody>
      </p:sp>
    </p:spTree>
    <p:extLst>
      <p:ext uri="{BB962C8B-B14F-4D97-AF65-F5344CB8AC3E}">
        <p14:creationId xmlns:p14="http://schemas.microsoft.com/office/powerpoint/2010/main" val="26012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76CA4017-8300-49CA-8454-2DE9E173D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4" r="20080"/>
          <a:stretch/>
        </p:blipFill>
        <p:spPr>
          <a:xfrm>
            <a:off x="7381059" y="0"/>
            <a:ext cx="4810941" cy="6858000"/>
          </a:xfrm>
          <a:prstGeom prst="rect">
            <a:avLst/>
          </a:prstGeom>
        </p:spPr>
      </p:pic>
      <p:sp>
        <p:nvSpPr>
          <p:cNvPr id="8" name="平行四边形 7">
            <a:extLst>
              <a:ext uri="{FF2B5EF4-FFF2-40B4-BE49-F238E27FC236}">
                <a16:creationId xmlns:a16="http://schemas.microsoft.com/office/drawing/2014/main" id="{881F89DC-4C6C-4EC0-B99F-F4D5809D943D}"/>
              </a:ext>
            </a:extLst>
          </p:cNvPr>
          <p:cNvSpPr/>
          <p:nvPr/>
        </p:nvSpPr>
        <p:spPr>
          <a:xfrm>
            <a:off x="7039429" y="0"/>
            <a:ext cx="726802" cy="6858000"/>
          </a:xfrm>
          <a:prstGeom prst="parallelogram">
            <a:avLst>
              <a:gd name="adj" fmla="val 35084"/>
            </a:avLst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CF78C696-9B63-43C6-BF74-F39AA3B9D6F9}"/>
              </a:ext>
            </a:extLst>
          </p:cNvPr>
          <p:cNvSpPr/>
          <p:nvPr/>
        </p:nvSpPr>
        <p:spPr>
          <a:xfrm>
            <a:off x="11592971" y="2590800"/>
            <a:ext cx="1198057" cy="4267200"/>
          </a:xfrm>
          <a:prstGeom prst="parallelogram">
            <a:avLst>
              <a:gd name="adj" fmla="val 50210"/>
            </a:avLst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0AC35DC-E22A-4C50-8CDF-6037D1E1C035}"/>
              </a:ext>
            </a:extLst>
          </p:cNvPr>
          <p:cNvSpPr txBox="1"/>
          <p:nvPr/>
        </p:nvSpPr>
        <p:spPr>
          <a:xfrm>
            <a:off x="584557" y="556422"/>
            <a:ext cx="3617686" cy="400110"/>
          </a:xfrm>
          <a:prstGeom prst="rect">
            <a:avLst/>
          </a:prstGeom>
          <a:solidFill>
            <a:srgbClr val="D20000"/>
          </a:solidFill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高一化学精品课程（人教版）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A907150-5AE3-4DD8-800E-B7E5BEB6FAD0}"/>
              </a:ext>
            </a:extLst>
          </p:cNvPr>
          <p:cNvSpPr txBox="1"/>
          <p:nvPr/>
        </p:nvSpPr>
        <p:spPr>
          <a:xfrm>
            <a:off x="806026" y="2746829"/>
            <a:ext cx="2845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cs typeface="+mn-ea"/>
                <a:sym typeface="+mn-lt"/>
              </a:rPr>
              <a:t>PART  THREE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9FB6BF7-F483-4288-AE6C-0495033F67BE}"/>
              </a:ext>
            </a:extLst>
          </p:cNvPr>
          <p:cNvSpPr txBox="1"/>
          <p:nvPr/>
        </p:nvSpPr>
        <p:spPr>
          <a:xfrm>
            <a:off x="806026" y="3290916"/>
            <a:ext cx="51667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D20000"/>
                </a:solidFill>
                <a:cs typeface="+mn-ea"/>
                <a:sym typeface="+mn-lt"/>
              </a:rPr>
              <a:t>氯水及其化合物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75E7A2E-04C0-4E94-8D4C-DDC87DA14996}"/>
              </a:ext>
            </a:extLst>
          </p:cNvPr>
          <p:cNvSpPr txBox="1"/>
          <p:nvPr/>
        </p:nvSpPr>
        <p:spPr>
          <a:xfrm>
            <a:off x="806027" y="4214246"/>
            <a:ext cx="5420602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Please enter the table of contents text </a:t>
            </a:r>
            <a:r>
              <a:rPr lang="en-US" altLang="zh-CN" dirty="0" err="1">
                <a:cs typeface="+mn-ea"/>
                <a:sym typeface="+mn-lt"/>
              </a:rPr>
              <a:t>herePlease</a:t>
            </a:r>
            <a:r>
              <a:rPr lang="en-US" altLang="zh-CN" dirty="0">
                <a:cs typeface="+mn-ea"/>
                <a:sym typeface="+mn-lt"/>
              </a:rPr>
              <a:t> enter the table of contents text here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890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2FB7C5A-5E5F-4C98-A90A-B6F4E155365B}"/>
              </a:ext>
            </a:extLst>
          </p:cNvPr>
          <p:cNvSpPr/>
          <p:nvPr/>
        </p:nvSpPr>
        <p:spPr>
          <a:xfrm>
            <a:off x="657515" y="1090703"/>
            <a:ext cx="3502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一、氯水及其化合物</a:t>
            </a:r>
          </a:p>
        </p:txBody>
      </p:sp>
      <p:sp>
        <p:nvSpPr>
          <p:cNvPr id="3" name="矩形 1">
            <a:extLst>
              <a:ext uri="{FF2B5EF4-FFF2-40B4-BE49-F238E27FC236}">
                <a16:creationId xmlns:a16="http://schemas.microsoft.com/office/drawing/2014/main" id="{60588CAB-2B98-48B5-8286-2E876C54044B}"/>
              </a:ext>
            </a:extLst>
          </p:cNvPr>
          <p:cNvSpPr/>
          <p:nvPr/>
        </p:nvSpPr>
        <p:spPr>
          <a:xfrm>
            <a:off x="1819479" y="1835127"/>
            <a:ext cx="3420533" cy="88242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795" b="1" dirty="0">
                <a:cs typeface="+mn-ea"/>
                <a:sym typeface="+mn-lt"/>
              </a:rPr>
              <a:t>氯水</a:t>
            </a:r>
            <a:r>
              <a:rPr lang="en-US" altLang="zh-CN" sz="1795" b="1" dirty="0">
                <a:cs typeface="+mn-ea"/>
                <a:sym typeface="+mn-lt"/>
              </a:rPr>
              <a:t>——Cl</a:t>
            </a:r>
            <a:r>
              <a:rPr lang="en-US" altLang="zh-CN" sz="1795" b="1" baseline="-25000" dirty="0">
                <a:cs typeface="+mn-ea"/>
                <a:sym typeface="+mn-lt"/>
              </a:rPr>
              <a:t>2</a:t>
            </a:r>
            <a:r>
              <a:rPr lang="zh-CN" altLang="en-US" sz="1795" b="1" dirty="0">
                <a:cs typeface="+mn-ea"/>
                <a:sym typeface="+mn-lt"/>
              </a:rPr>
              <a:t>的水溶液</a:t>
            </a: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795" b="1" dirty="0">
                <a:cs typeface="+mn-ea"/>
                <a:sym typeface="+mn-lt"/>
              </a:rPr>
              <a:t>①氯水的性质</a:t>
            </a:r>
          </a:p>
        </p:txBody>
      </p:sp>
      <p:graphicFrame>
        <p:nvGraphicFramePr>
          <p:cNvPr id="4" name="Group 3">
            <a:extLst>
              <a:ext uri="{FF2B5EF4-FFF2-40B4-BE49-F238E27FC236}">
                <a16:creationId xmlns:a16="http://schemas.microsoft.com/office/drawing/2014/main" id="{4F3A72F4-0FDD-42DA-A18F-53B765D1E2EE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6129998"/>
              </p:ext>
            </p:extLst>
          </p:nvPr>
        </p:nvGraphicFramePr>
        <p:xfrm>
          <a:off x="1952194" y="3021942"/>
          <a:ext cx="6762115" cy="2366645"/>
        </p:xfrm>
        <a:graphic>
          <a:graphicData uri="http://schemas.openxmlformats.org/drawingml/2006/table">
            <a:tbl>
              <a:tblPr/>
              <a:tblGrid>
                <a:gridCol w="1337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58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1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795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实验操作</a:t>
                      </a:r>
                      <a:endParaRPr kumimoji="0" lang="zh-CN" altLang="en-US" sz="1795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795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实验现象</a:t>
                      </a:r>
                      <a:endParaRPr kumimoji="0" lang="zh-CN" altLang="en-US" sz="1795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795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结论</a:t>
                      </a:r>
                      <a:endParaRPr kumimoji="0" lang="zh-CN" altLang="en-US" sz="1795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95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95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795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干燥的</a:t>
                      </a:r>
                      <a:r>
                        <a:rPr kumimoji="0" lang="en-US" altLang="zh-CN" sz="1795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Cl</a:t>
                      </a:r>
                      <a:r>
                        <a:rPr kumimoji="0" lang="en-US" altLang="zh-CN" sz="1795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kumimoji="0" lang="en-US" altLang="zh-CN" sz="1795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_____</a:t>
                      </a:r>
                      <a:r>
                        <a:rPr kumimoji="0" lang="zh-CN" altLang="en-US" sz="1795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漂白作用</a:t>
                      </a:r>
                      <a:endParaRPr kumimoji="0" lang="zh-CN" altLang="en-US" sz="1795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8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95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795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795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氯水有漂白作用，起漂白作用的是</a:t>
                      </a:r>
                      <a:r>
                        <a:rPr kumimoji="0" lang="en-US" altLang="zh-CN" sz="1795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_______</a:t>
                      </a:r>
                      <a:endParaRPr kumimoji="0" lang="zh-CN" altLang="zh-CN" sz="1795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51307" marR="513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2" descr="G:\学苑文化2011\2011《金版新学案》高一\2011《金版新学案》新课标\高一化学（人教版）必修1\新建文件夹\4-15.TIF">
            <a:extLst>
              <a:ext uri="{FF2B5EF4-FFF2-40B4-BE49-F238E27FC236}">
                <a16:creationId xmlns:a16="http://schemas.microsoft.com/office/drawing/2014/main" id="{1E36F4BC-D877-457F-9A52-73C779C69A39}"/>
              </a:ext>
            </a:extLst>
          </p:cNvPr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2219247" y="3380963"/>
            <a:ext cx="836130" cy="89076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Picture 1" descr="G:\学苑文化2011\2011《金版新学案》高一\2011《金版新学案》新课标\高一化学（人教版）必修1\新建文件夹\4-16.TIF">
            <a:extLst>
              <a:ext uri="{FF2B5EF4-FFF2-40B4-BE49-F238E27FC236}">
                <a16:creationId xmlns:a16="http://schemas.microsoft.com/office/drawing/2014/main" id="{8C282847-1CD5-4381-99C9-B664FA28FDDD}"/>
              </a:ext>
            </a:extLst>
          </p:cNvPr>
          <p:cNvPicPr>
            <a:picLocks noChangeAspect="1"/>
          </p:cNvPicPr>
          <p:nvPr/>
        </p:nvPicPr>
        <p:blipFill>
          <a:blip r:embed="rId5" r:link="rId4"/>
          <a:stretch>
            <a:fillRect/>
          </a:stretch>
        </p:blipFill>
        <p:spPr>
          <a:xfrm>
            <a:off x="2178866" y="4476492"/>
            <a:ext cx="916893" cy="91214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2001AC6D-302E-418D-BB49-DFA313BAA063}"/>
              </a:ext>
            </a:extLst>
          </p:cNvPr>
          <p:cNvSpPr/>
          <p:nvPr/>
        </p:nvSpPr>
        <p:spPr>
          <a:xfrm>
            <a:off x="3464564" y="3626838"/>
            <a:ext cx="1114049" cy="9210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1795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有色布条</a:t>
            </a:r>
            <a:br>
              <a:rPr kumimoji="0" lang="en-US" altLang="zh-CN" sz="1795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</a:br>
            <a:r>
              <a:rPr kumimoji="0" lang="zh-CN" sz="1795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不褪色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D24652B-27EE-4712-BCE9-1BE6D9EA51C7}"/>
              </a:ext>
            </a:extLst>
          </p:cNvPr>
          <p:cNvSpPr/>
          <p:nvPr/>
        </p:nvSpPr>
        <p:spPr>
          <a:xfrm>
            <a:off x="3464858" y="4522223"/>
            <a:ext cx="110553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1795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有色布</a:t>
            </a:r>
            <a:br>
              <a:rPr kumimoji="0" lang="en-US" altLang="zh-CN" sz="1795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</a:br>
            <a:r>
              <a:rPr kumimoji="0" lang="zh-CN" sz="1795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条褪色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18C68CE-03B7-47DE-87A8-33666058EEAC}"/>
              </a:ext>
            </a:extLst>
          </p:cNvPr>
          <p:cNvSpPr/>
          <p:nvPr/>
        </p:nvSpPr>
        <p:spPr>
          <a:xfrm>
            <a:off x="6511918" y="3642972"/>
            <a:ext cx="414503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1795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无</a:t>
            </a:r>
            <a:endParaRPr kumimoji="0" lang="zh-CN" altLang="en-US" sz="1795" b="1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D83ECF4-392F-41D7-B209-B3E034ADE1F6}"/>
              </a:ext>
            </a:extLst>
          </p:cNvPr>
          <p:cNvSpPr/>
          <p:nvPr/>
        </p:nvSpPr>
        <p:spPr>
          <a:xfrm>
            <a:off x="4742690" y="4850494"/>
            <a:ext cx="793374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1795" b="1" i="0" u="none" strike="noStrike" kern="100" cap="none" spc="0" normalizeH="0" baseline="0" noProof="0" dirty="0" err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HClO</a:t>
            </a:r>
          </a:p>
        </p:txBody>
      </p:sp>
    </p:spTree>
    <p:extLst>
      <p:ext uri="{BB962C8B-B14F-4D97-AF65-F5344CB8AC3E}">
        <p14:creationId xmlns:p14="http://schemas.microsoft.com/office/powerpoint/2010/main" val="102766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FC41DDD-A767-45F4-A1D7-A9B323DB4713}"/>
              </a:ext>
            </a:extLst>
          </p:cNvPr>
          <p:cNvSpPr/>
          <p:nvPr/>
        </p:nvSpPr>
        <p:spPr>
          <a:xfrm>
            <a:off x="672029" y="1127755"/>
            <a:ext cx="3502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一、氯水及其化合物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6FB61A13-9BEB-46DE-8413-1E9B2732B309}"/>
              </a:ext>
            </a:extLst>
          </p:cNvPr>
          <p:cNvSpPr txBox="1"/>
          <p:nvPr/>
        </p:nvSpPr>
        <p:spPr>
          <a:xfrm>
            <a:off x="1366900" y="2663574"/>
            <a:ext cx="6009687" cy="299710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000" b="1" dirty="0">
                <a:solidFill>
                  <a:schemeClr val="tx1"/>
                </a:solidFill>
                <a:cs typeface="+mn-ea"/>
                <a:sym typeface="+mn-lt"/>
              </a:rPr>
              <a:t>漂白剂的制取</a:t>
            </a: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795" b="1" dirty="0">
                <a:solidFill>
                  <a:schemeClr val="tx1"/>
                </a:solidFill>
                <a:cs typeface="+mn-ea"/>
                <a:sym typeface="+mn-lt"/>
              </a:rPr>
              <a:t>①漂白液：反应的化学方程式为：</a:t>
            </a:r>
            <a:r>
              <a:rPr lang="en-US" altLang="zh-CN" sz="1795" b="1" dirty="0">
                <a:solidFill>
                  <a:schemeClr val="tx1"/>
                </a:solidFill>
                <a:cs typeface="+mn-ea"/>
                <a:sym typeface="+mn-lt"/>
              </a:rPr>
              <a:t>______________________________</a:t>
            </a:r>
            <a:r>
              <a:rPr lang="zh-CN" altLang="en-US" sz="1795" b="1" dirty="0">
                <a:solidFill>
                  <a:schemeClr val="tx1"/>
                </a:solidFill>
                <a:cs typeface="+mn-ea"/>
                <a:sym typeface="+mn-lt"/>
              </a:rPr>
              <a:t>，有效成分是</a:t>
            </a:r>
            <a:r>
              <a:rPr lang="en-US" altLang="zh-CN" sz="1795" b="1" dirty="0">
                <a:solidFill>
                  <a:schemeClr val="tx1"/>
                </a:solidFill>
                <a:cs typeface="+mn-ea"/>
                <a:sym typeface="+mn-lt"/>
              </a:rPr>
              <a:t>_______</a:t>
            </a:r>
            <a:r>
              <a:rPr lang="zh-CN" altLang="en-US" sz="1795" b="1" dirty="0">
                <a:solidFill>
                  <a:schemeClr val="tx1"/>
                </a:solidFill>
                <a:cs typeface="+mn-ea"/>
                <a:sym typeface="+mn-lt"/>
              </a:rPr>
              <a:t>。</a:t>
            </a: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795" b="1" dirty="0">
                <a:solidFill>
                  <a:schemeClr val="tx1"/>
                </a:solidFill>
                <a:cs typeface="+mn-ea"/>
                <a:sym typeface="+mn-lt"/>
              </a:rPr>
              <a:t>②漂白粉：反应的化学方程式为：</a:t>
            </a:r>
            <a:endParaRPr lang="en-US" altLang="zh-CN" sz="1795" b="1" dirty="0">
              <a:solidFill>
                <a:schemeClr val="tx1"/>
              </a:solidFill>
              <a:cs typeface="+mn-ea"/>
              <a:sym typeface="+mn-lt"/>
            </a:endParaRP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795" b="1" dirty="0">
                <a:solidFill>
                  <a:schemeClr val="tx1"/>
                </a:solidFill>
                <a:cs typeface="+mn-ea"/>
                <a:sym typeface="+mn-lt"/>
              </a:rPr>
              <a:t>______________________________________</a:t>
            </a:r>
            <a:r>
              <a:rPr lang="zh-CN" altLang="en-US" sz="1795" b="1" dirty="0">
                <a:solidFill>
                  <a:schemeClr val="tx1"/>
                </a:solidFill>
                <a:cs typeface="+mn-ea"/>
                <a:sym typeface="+mn-lt"/>
              </a:rPr>
              <a:t>，</a:t>
            </a:r>
            <a:br>
              <a:rPr lang="zh-CN" altLang="en-US" sz="1795" b="1" dirty="0">
                <a:solidFill>
                  <a:schemeClr val="tx1"/>
                </a:solidFill>
                <a:cs typeface="+mn-ea"/>
                <a:sym typeface="+mn-lt"/>
              </a:rPr>
            </a:br>
            <a:r>
              <a:rPr lang="zh-CN" altLang="en-US" sz="1795" b="1" dirty="0">
                <a:solidFill>
                  <a:schemeClr val="tx1"/>
                </a:solidFill>
                <a:cs typeface="+mn-ea"/>
                <a:sym typeface="+mn-lt"/>
              </a:rPr>
              <a:t>主要成分是</a:t>
            </a:r>
            <a:r>
              <a:rPr lang="en-US" altLang="zh-CN" sz="1795" b="1" dirty="0">
                <a:solidFill>
                  <a:schemeClr val="tx1"/>
                </a:solidFill>
                <a:cs typeface="+mn-ea"/>
                <a:sym typeface="+mn-lt"/>
              </a:rPr>
              <a:t>_______________</a:t>
            </a:r>
            <a:r>
              <a:rPr lang="zh-CN" altLang="en-US" sz="1795" b="1" dirty="0">
                <a:solidFill>
                  <a:schemeClr val="tx1"/>
                </a:solidFill>
                <a:cs typeface="+mn-ea"/>
                <a:sym typeface="+mn-lt"/>
              </a:rPr>
              <a:t>，有效成分是</a:t>
            </a:r>
            <a:r>
              <a:rPr lang="en-US" altLang="zh-CN" sz="1795" b="1" dirty="0">
                <a:solidFill>
                  <a:schemeClr val="tx1"/>
                </a:solidFill>
                <a:cs typeface="+mn-ea"/>
                <a:sym typeface="+mn-lt"/>
              </a:rPr>
              <a:t>________</a:t>
            </a:r>
            <a:r>
              <a:rPr lang="zh-CN" altLang="en-US" sz="1795" b="1" dirty="0">
                <a:solidFill>
                  <a:schemeClr val="tx1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B16106D-77D3-49EF-83EE-D781E875614D}"/>
              </a:ext>
            </a:extLst>
          </p:cNvPr>
          <p:cNvSpPr/>
          <p:nvPr/>
        </p:nvSpPr>
        <p:spPr>
          <a:xfrm>
            <a:off x="1366899" y="3574552"/>
            <a:ext cx="4075957" cy="368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Cl</a:t>
            </a:r>
            <a:r>
              <a:rPr kumimoji="0" lang="en-US" altLang="zh-CN" sz="1795" b="1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＋</a:t>
            </a:r>
            <a:r>
              <a:rPr kumimoji="0" lang="en-US" altLang="zh-CN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2NaOH=</a:t>
            </a:r>
            <a:r>
              <a:rPr kumimoji="0" lang="en-US" altLang="zh-CN" sz="1795" b="1" i="0" u="none" strike="noStrike" kern="1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NaCl</a:t>
            </a:r>
            <a:r>
              <a:rPr kumimoji="0" lang="zh-CN" altLang="en-US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＋</a:t>
            </a:r>
            <a:r>
              <a:rPr kumimoji="0" lang="en-US" altLang="zh-CN" sz="1795" b="1" i="0" u="none" strike="noStrike" kern="1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NaClO</a:t>
            </a:r>
            <a:r>
              <a:rPr kumimoji="0" lang="zh-CN" altLang="en-US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＋</a:t>
            </a:r>
            <a:r>
              <a:rPr kumimoji="0" lang="en-US" altLang="zh-CN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H</a:t>
            </a:r>
            <a:r>
              <a:rPr kumimoji="0" lang="en-US" altLang="zh-CN" sz="1795" b="1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en-US" altLang="zh-CN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O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5FF00B7-15E6-45C1-9F2E-1177A8FAD29D}"/>
              </a:ext>
            </a:extLst>
          </p:cNvPr>
          <p:cNvSpPr/>
          <p:nvPr/>
        </p:nvSpPr>
        <p:spPr>
          <a:xfrm>
            <a:off x="6333717" y="3609477"/>
            <a:ext cx="1009532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795" b="1" i="0" u="none" strike="noStrike" kern="1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NaClO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423A875-6470-4FF5-97F5-D82DF72A4D49}"/>
              </a:ext>
            </a:extLst>
          </p:cNvPr>
          <p:cNvSpPr/>
          <p:nvPr/>
        </p:nvSpPr>
        <p:spPr>
          <a:xfrm>
            <a:off x="1687139" y="4788569"/>
            <a:ext cx="5369207" cy="368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2Cl</a:t>
            </a:r>
            <a:r>
              <a:rPr kumimoji="0" lang="en-US" altLang="zh-CN" sz="1795" b="1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＋</a:t>
            </a:r>
            <a:r>
              <a:rPr kumimoji="0" lang="en-US" altLang="zh-CN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2Ca(OH)</a:t>
            </a:r>
            <a:r>
              <a:rPr kumimoji="0" lang="en-US" altLang="zh-CN" sz="1795" b="1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en-US" altLang="zh-CN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=CaCl</a:t>
            </a:r>
            <a:r>
              <a:rPr kumimoji="0" lang="en-US" altLang="zh-CN" sz="1795" b="1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＋</a:t>
            </a:r>
            <a:r>
              <a:rPr kumimoji="0" lang="en-US" altLang="zh-CN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Ca(</a:t>
            </a:r>
            <a:r>
              <a:rPr kumimoji="0" lang="en-US" altLang="zh-CN" sz="1795" b="1" i="0" u="none" strike="noStrike" kern="1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ClO</a:t>
            </a:r>
            <a:r>
              <a:rPr kumimoji="0" lang="en-US" altLang="zh-CN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)</a:t>
            </a:r>
            <a:r>
              <a:rPr kumimoji="0" lang="en-US" altLang="zh-CN" sz="1795" b="1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＋</a:t>
            </a:r>
            <a:r>
              <a:rPr kumimoji="0" lang="en-US" altLang="zh-CN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2H</a:t>
            </a:r>
            <a:r>
              <a:rPr kumimoji="0" lang="en-US" altLang="zh-CN" sz="1795" b="1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en-US" altLang="zh-CN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O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F44635F-52B1-4097-ADF8-CD161F6ED94A}"/>
              </a:ext>
            </a:extLst>
          </p:cNvPr>
          <p:cNvSpPr/>
          <p:nvPr/>
        </p:nvSpPr>
        <p:spPr>
          <a:xfrm>
            <a:off x="2538322" y="5157131"/>
            <a:ext cx="2555805" cy="368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CaCl</a:t>
            </a:r>
            <a:r>
              <a:rPr kumimoji="0" lang="en-US" altLang="zh-CN" sz="1795" b="1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、</a:t>
            </a:r>
            <a:r>
              <a:rPr kumimoji="0" lang="en-US" altLang="zh-CN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Ca(</a:t>
            </a:r>
            <a:r>
              <a:rPr kumimoji="0" lang="en-US" altLang="zh-CN" sz="1795" b="1" i="0" u="none" strike="noStrike" kern="1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ClO</a:t>
            </a:r>
            <a:r>
              <a:rPr kumimoji="0" lang="en-US" altLang="zh-CN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)</a:t>
            </a:r>
            <a:r>
              <a:rPr kumimoji="0" lang="en-US" altLang="zh-CN" sz="1795" b="1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415B43A-AC38-43EC-9DA7-364C5BD7590D}"/>
              </a:ext>
            </a:extLst>
          </p:cNvPr>
          <p:cNvSpPr/>
          <p:nvPr/>
        </p:nvSpPr>
        <p:spPr>
          <a:xfrm>
            <a:off x="5880711" y="5209851"/>
            <a:ext cx="1193624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Ca(</a:t>
            </a:r>
            <a:r>
              <a:rPr kumimoji="0" lang="en-US" altLang="zh-CN" sz="1795" b="1" i="0" u="none" strike="noStrike" kern="1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ClO</a:t>
            </a:r>
            <a:r>
              <a:rPr kumimoji="0" lang="en-US" altLang="zh-CN" sz="1795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)</a:t>
            </a:r>
            <a:r>
              <a:rPr kumimoji="0" lang="en-US" altLang="zh-CN" sz="1795" b="1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2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DED4096-6080-4094-B267-494D6738F10C}"/>
              </a:ext>
            </a:extLst>
          </p:cNvPr>
          <p:cNvSpPr txBox="1"/>
          <p:nvPr/>
        </p:nvSpPr>
        <p:spPr>
          <a:xfrm>
            <a:off x="1366747" y="1920318"/>
            <a:ext cx="1759452" cy="588812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none" lIns="45718" tIns="45718" rIns="45718" bIns="45718" numCol="1" spcCol="38100" rtlCol="0" anchor="t" forceAA="0">
            <a:spAutoFit/>
          </a:bodyPr>
          <a:lstStyle/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(3)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与碱反应</a:t>
            </a:r>
            <a:endParaRPr kumimoji="0" lang="zh-CN" alt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840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76CA4017-8300-49CA-8454-2DE9E173D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4" r="20080"/>
          <a:stretch/>
        </p:blipFill>
        <p:spPr>
          <a:xfrm>
            <a:off x="7381059" y="0"/>
            <a:ext cx="4810941" cy="6858000"/>
          </a:xfrm>
          <a:prstGeom prst="rect">
            <a:avLst/>
          </a:prstGeom>
        </p:spPr>
      </p:pic>
      <p:sp>
        <p:nvSpPr>
          <p:cNvPr id="8" name="平行四边形 7">
            <a:extLst>
              <a:ext uri="{FF2B5EF4-FFF2-40B4-BE49-F238E27FC236}">
                <a16:creationId xmlns:a16="http://schemas.microsoft.com/office/drawing/2014/main" id="{881F89DC-4C6C-4EC0-B99F-F4D5809D943D}"/>
              </a:ext>
            </a:extLst>
          </p:cNvPr>
          <p:cNvSpPr/>
          <p:nvPr/>
        </p:nvSpPr>
        <p:spPr>
          <a:xfrm>
            <a:off x="7039429" y="0"/>
            <a:ext cx="726802" cy="6858000"/>
          </a:xfrm>
          <a:prstGeom prst="parallelogram">
            <a:avLst>
              <a:gd name="adj" fmla="val 35084"/>
            </a:avLst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CF78C696-9B63-43C6-BF74-F39AA3B9D6F9}"/>
              </a:ext>
            </a:extLst>
          </p:cNvPr>
          <p:cNvSpPr/>
          <p:nvPr/>
        </p:nvSpPr>
        <p:spPr>
          <a:xfrm>
            <a:off x="11592971" y="2590800"/>
            <a:ext cx="1198057" cy="4267200"/>
          </a:xfrm>
          <a:prstGeom prst="parallelogram">
            <a:avLst>
              <a:gd name="adj" fmla="val 50210"/>
            </a:avLst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0AC35DC-E22A-4C50-8CDF-6037D1E1C035}"/>
              </a:ext>
            </a:extLst>
          </p:cNvPr>
          <p:cNvSpPr txBox="1"/>
          <p:nvPr/>
        </p:nvSpPr>
        <p:spPr>
          <a:xfrm>
            <a:off x="584557" y="556422"/>
            <a:ext cx="3617686" cy="400110"/>
          </a:xfrm>
          <a:prstGeom prst="rect">
            <a:avLst/>
          </a:prstGeom>
          <a:solidFill>
            <a:srgbClr val="D20000"/>
          </a:solidFill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高一化学精品课程（人教版）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A907150-5AE3-4DD8-800E-B7E5BEB6FAD0}"/>
              </a:ext>
            </a:extLst>
          </p:cNvPr>
          <p:cNvSpPr txBox="1"/>
          <p:nvPr/>
        </p:nvSpPr>
        <p:spPr>
          <a:xfrm>
            <a:off x="806026" y="2746829"/>
            <a:ext cx="2623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cs typeface="+mn-ea"/>
                <a:sym typeface="+mn-lt"/>
              </a:rPr>
              <a:t>PART  FOUR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9FB6BF7-F483-4288-AE6C-0495033F67BE}"/>
              </a:ext>
            </a:extLst>
          </p:cNvPr>
          <p:cNvSpPr txBox="1"/>
          <p:nvPr/>
        </p:nvSpPr>
        <p:spPr>
          <a:xfrm>
            <a:off x="806026" y="3290916"/>
            <a:ext cx="37433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D20000"/>
                </a:solidFill>
                <a:cs typeface="+mn-ea"/>
                <a:sym typeface="+mn-lt"/>
              </a:rPr>
              <a:t>实训与提升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75E7A2E-04C0-4E94-8D4C-DDC87DA14996}"/>
              </a:ext>
            </a:extLst>
          </p:cNvPr>
          <p:cNvSpPr txBox="1"/>
          <p:nvPr/>
        </p:nvSpPr>
        <p:spPr>
          <a:xfrm>
            <a:off x="806027" y="4214246"/>
            <a:ext cx="5420602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Please enter the table of contents text </a:t>
            </a:r>
            <a:r>
              <a:rPr lang="en-US" altLang="zh-CN" dirty="0" err="1">
                <a:cs typeface="+mn-ea"/>
                <a:sym typeface="+mn-lt"/>
              </a:rPr>
              <a:t>herePlease</a:t>
            </a:r>
            <a:r>
              <a:rPr lang="en-US" altLang="zh-CN" dirty="0">
                <a:cs typeface="+mn-ea"/>
                <a:sym typeface="+mn-lt"/>
              </a:rPr>
              <a:t> enter the table of contents text here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42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68E50FA-BBD6-453E-B20C-5A1CC72C0915}"/>
              </a:ext>
            </a:extLst>
          </p:cNvPr>
          <p:cNvSpPr/>
          <p:nvPr/>
        </p:nvSpPr>
        <p:spPr>
          <a:xfrm>
            <a:off x="788143" y="837469"/>
            <a:ext cx="23968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一、课堂实训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F1717208-C8F5-412D-85C8-0DD2E0B5EBFE}"/>
              </a:ext>
            </a:extLst>
          </p:cNvPr>
          <p:cNvSpPr txBox="1"/>
          <p:nvPr/>
        </p:nvSpPr>
        <p:spPr>
          <a:xfrm>
            <a:off x="1259976" y="1513813"/>
            <a:ext cx="8263890" cy="2399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000" b="1" dirty="0">
                <a:cs typeface="+mn-ea"/>
                <a:sym typeface="+mn-lt"/>
              </a:rPr>
              <a:t>例</a:t>
            </a:r>
            <a:r>
              <a:rPr lang="en-US" altLang="zh-CN" sz="2000" b="1" dirty="0">
                <a:cs typeface="+mn-ea"/>
                <a:sym typeface="+mn-lt"/>
              </a:rPr>
              <a:t>1.</a:t>
            </a:r>
            <a:r>
              <a:rPr lang="zh-CN" altLang="en-US" sz="2000" b="1" dirty="0">
                <a:cs typeface="+mn-ea"/>
                <a:sym typeface="+mn-lt"/>
              </a:rPr>
              <a:t>下列说法中正确的是</a:t>
            </a:r>
            <a:r>
              <a:rPr lang="en-US" altLang="zh-CN" sz="2000" b="1" dirty="0">
                <a:cs typeface="+mn-ea"/>
                <a:sym typeface="+mn-lt"/>
              </a:rPr>
              <a:t>(</a:t>
            </a:r>
            <a:r>
              <a:rPr lang="zh-CN" altLang="en-US" sz="2000" b="1" dirty="0">
                <a:cs typeface="+mn-ea"/>
                <a:sym typeface="+mn-lt"/>
              </a:rPr>
              <a:t>　　</a:t>
            </a:r>
            <a:r>
              <a:rPr lang="en-US" altLang="zh-CN" sz="2000" b="1" dirty="0">
                <a:cs typeface="+mn-ea"/>
                <a:sym typeface="+mn-lt"/>
              </a:rPr>
              <a:t>)</a:t>
            </a: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cs typeface="+mn-ea"/>
                <a:sym typeface="+mn-lt"/>
              </a:rPr>
              <a:t>A</a:t>
            </a:r>
            <a:r>
              <a:rPr lang="zh-CN" altLang="en-US" sz="2000" b="1" dirty="0">
                <a:cs typeface="+mn-ea"/>
                <a:sym typeface="+mn-lt"/>
              </a:rPr>
              <a:t>．用鼻子对着盛有氯气的瓶口，就可以嗅到氯气的气味</a:t>
            </a: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cs typeface="+mn-ea"/>
                <a:sym typeface="+mn-lt"/>
              </a:rPr>
              <a:t>B</a:t>
            </a:r>
            <a:r>
              <a:rPr lang="zh-CN" altLang="en-US" sz="2000" b="1" dirty="0">
                <a:cs typeface="+mn-ea"/>
                <a:sym typeface="+mn-lt"/>
              </a:rPr>
              <a:t>．用排水集气法便可以收集到纯净的氯气</a:t>
            </a: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cs typeface="+mn-ea"/>
                <a:sym typeface="+mn-lt"/>
              </a:rPr>
              <a:t>C</a:t>
            </a:r>
            <a:r>
              <a:rPr lang="zh-CN" altLang="en-US" sz="2000" b="1" dirty="0">
                <a:cs typeface="+mn-ea"/>
                <a:sym typeface="+mn-lt"/>
              </a:rPr>
              <a:t>．氯气有漂白性</a:t>
            </a: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cs typeface="+mn-ea"/>
                <a:sym typeface="+mn-lt"/>
              </a:rPr>
              <a:t>D</a:t>
            </a:r>
            <a:r>
              <a:rPr lang="zh-CN" altLang="en-US" sz="2000" b="1" dirty="0">
                <a:cs typeface="+mn-ea"/>
                <a:sym typeface="+mn-lt"/>
              </a:rPr>
              <a:t>．自来水常用氯气来杀菌、消毒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664DA0F0-FE74-4EA2-BD70-20B1FEC54FDF}"/>
              </a:ext>
            </a:extLst>
          </p:cNvPr>
          <p:cNvSpPr txBox="1"/>
          <p:nvPr/>
        </p:nvSpPr>
        <p:spPr>
          <a:xfrm>
            <a:off x="1006611" y="3913478"/>
            <a:ext cx="795464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1" indent="4572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cs typeface="+mn-ea"/>
                <a:sym typeface="+mn-lt"/>
              </a:rPr>
              <a:t>【</a:t>
            </a:r>
            <a:r>
              <a:rPr lang="zh-CN" altLang="en-US" sz="2000" b="1" dirty="0">
                <a:cs typeface="+mn-ea"/>
                <a:sym typeface="+mn-lt"/>
              </a:rPr>
              <a:t>解析</a:t>
            </a:r>
            <a:r>
              <a:rPr lang="en-US" altLang="zh-CN" sz="2000" b="1" dirty="0">
                <a:cs typeface="+mn-ea"/>
                <a:sym typeface="+mn-lt"/>
              </a:rPr>
              <a:t>】</a:t>
            </a:r>
            <a:r>
              <a:rPr lang="zh-CN" altLang="en-US" sz="2000" b="1" dirty="0">
                <a:cs typeface="+mn-ea"/>
                <a:sym typeface="+mn-lt"/>
              </a:rPr>
              <a:t>　氯气是有毒气体，闻氯气气味的时候，应该用手轻轻地在瓶口扇动，使极少量的氯气飘进鼻孔。用排水法收集</a:t>
            </a:r>
            <a:r>
              <a:rPr lang="en-US" altLang="zh-CN" sz="2000" b="1" dirty="0">
                <a:cs typeface="+mn-ea"/>
                <a:sym typeface="+mn-lt"/>
              </a:rPr>
              <a:t>Cl</a:t>
            </a:r>
            <a:r>
              <a:rPr lang="en-US" altLang="zh-CN" sz="2000" b="1" baseline="-25000" dirty="0">
                <a:cs typeface="+mn-ea"/>
                <a:sym typeface="+mn-lt"/>
              </a:rPr>
              <a:t>2</a:t>
            </a:r>
            <a:r>
              <a:rPr lang="zh-CN" altLang="en-US" sz="2000" b="1" dirty="0">
                <a:cs typeface="+mn-ea"/>
                <a:sym typeface="+mn-lt"/>
              </a:rPr>
              <a:t>会带出水蒸气，</a:t>
            </a:r>
            <a:r>
              <a:rPr lang="en-US" altLang="zh-CN" sz="2000" b="1" dirty="0">
                <a:cs typeface="+mn-ea"/>
                <a:sym typeface="+mn-lt"/>
              </a:rPr>
              <a:t>Cl</a:t>
            </a:r>
            <a:r>
              <a:rPr lang="en-US" altLang="zh-CN" sz="2000" b="1" baseline="-25000" dirty="0">
                <a:cs typeface="+mn-ea"/>
                <a:sym typeface="+mn-lt"/>
              </a:rPr>
              <a:t>2</a:t>
            </a:r>
            <a:r>
              <a:rPr lang="zh-CN" altLang="en-US" sz="2000" b="1" dirty="0">
                <a:cs typeface="+mn-ea"/>
                <a:sym typeface="+mn-lt"/>
              </a:rPr>
              <a:t>本身无漂白性，氯水漂白是</a:t>
            </a:r>
            <a:r>
              <a:rPr lang="en-US" altLang="zh-CN" sz="2000" b="1" dirty="0">
                <a:cs typeface="+mn-ea"/>
                <a:sym typeface="+mn-lt"/>
              </a:rPr>
              <a:t>HClO</a:t>
            </a:r>
            <a:r>
              <a:rPr lang="zh-CN" altLang="en-US" sz="2000" b="1" dirty="0">
                <a:cs typeface="+mn-ea"/>
                <a:sym typeface="+mn-lt"/>
              </a:rPr>
              <a:t>的作用。</a:t>
            </a:r>
          </a:p>
          <a:p>
            <a:pPr marL="0" lvl="1" indent="4572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cs typeface="+mn-ea"/>
                <a:sym typeface="+mn-lt"/>
              </a:rPr>
              <a:t>【</a:t>
            </a:r>
            <a:r>
              <a:rPr lang="zh-CN" altLang="en-US" sz="2000" b="1" dirty="0">
                <a:cs typeface="+mn-ea"/>
                <a:sym typeface="+mn-lt"/>
              </a:rPr>
              <a:t>答案</a:t>
            </a:r>
            <a:r>
              <a:rPr lang="en-US" altLang="zh-CN" sz="2000" b="1" dirty="0">
                <a:cs typeface="+mn-ea"/>
                <a:sym typeface="+mn-lt"/>
              </a:rPr>
              <a:t>】</a:t>
            </a:r>
            <a:r>
              <a:rPr lang="zh-CN" altLang="en-US" sz="2000" b="1" dirty="0">
                <a:cs typeface="+mn-ea"/>
                <a:sym typeface="+mn-lt"/>
              </a:rPr>
              <a:t>　</a:t>
            </a:r>
            <a:r>
              <a:rPr lang="en-US" altLang="zh-CN" sz="2000" b="1" dirty="0">
                <a:cs typeface="+mn-ea"/>
                <a:sym typeface="+mn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4047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3099BFA-B889-4A88-AA3A-B70B56002B96}"/>
              </a:ext>
            </a:extLst>
          </p:cNvPr>
          <p:cNvSpPr/>
          <p:nvPr/>
        </p:nvSpPr>
        <p:spPr>
          <a:xfrm>
            <a:off x="657515" y="953583"/>
            <a:ext cx="23968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一、课堂实训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FDD04B66-C416-47BE-8C30-6511F12A2ED9}"/>
              </a:ext>
            </a:extLst>
          </p:cNvPr>
          <p:cNvSpPr txBox="1"/>
          <p:nvPr/>
        </p:nvSpPr>
        <p:spPr>
          <a:xfrm>
            <a:off x="785177" y="1476803"/>
            <a:ext cx="7512685" cy="2399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000" b="1" dirty="0">
                <a:cs typeface="+mn-ea"/>
                <a:sym typeface="+mn-lt"/>
              </a:rPr>
              <a:t>例</a:t>
            </a:r>
            <a:r>
              <a:rPr lang="en-US" altLang="zh-CN" sz="2000" b="1" dirty="0">
                <a:cs typeface="+mn-ea"/>
                <a:sym typeface="+mn-lt"/>
              </a:rPr>
              <a:t>2. (</a:t>
            </a:r>
            <a:r>
              <a:rPr lang="zh-CN" altLang="en-US" sz="2000" b="1" dirty="0">
                <a:cs typeface="+mn-ea"/>
                <a:sym typeface="+mn-lt"/>
              </a:rPr>
              <a:t>多选</a:t>
            </a:r>
            <a:r>
              <a:rPr lang="en-US" altLang="zh-CN" sz="2000" b="1" dirty="0">
                <a:cs typeface="+mn-ea"/>
                <a:sym typeface="+mn-lt"/>
              </a:rPr>
              <a:t>)</a:t>
            </a:r>
            <a:r>
              <a:rPr lang="zh-CN" altLang="en-US" sz="2000" b="1" dirty="0">
                <a:cs typeface="+mn-ea"/>
                <a:sym typeface="+mn-lt"/>
              </a:rPr>
              <a:t>下列关于氯水的叙述，正确的是</a:t>
            </a:r>
            <a:r>
              <a:rPr lang="en-US" altLang="zh-CN" sz="2000" b="1" dirty="0">
                <a:cs typeface="+mn-ea"/>
                <a:sym typeface="+mn-lt"/>
              </a:rPr>
              <a:t> (</a:t>
            </a:r>
            <a:r>
              <a:rPr lang="zh-CN" altLang="en-US" sz="2000" b="1" dirty="0">
                <a:cs typeface="+mn-ea"/>
                <a:sym typeface="+mn-lt"/>
              </a:rPr>
              <a:t>　  </a:t>
            </a:r>
            <a:r>
              <a:rPr lang="en-US" altLang="zh-CN" sz="2000" b="1" dirty="0">
                <a:cs typeface="+mn-ea"/>
                <a:sym typeface="+mn-lt"/>
              </a:rPr>
              <a:t>)</a:t>
            </a: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cs typeface="+mn-ea"/>
                <a:sym typeface="+mn-lt"/>
              </a:rPr>
              <a:t>A.</a:t>
            </a:r>
            <a:r>
              <a:rPr lang="zh-CN" altLang="en-US" sz="2000" b="1" dirty="0">
                <a:cs typeface="+mn-ea"/>
                <a:sym typeface="+mn-lt"/>
              </a:rPr>
              <a:t>新制氯水中只含</a:t>
            </a:r>
            <a:r>
              <a:rPr lang="en-US" altLang="zh-CN" sz="2000" b="1" dirty="0">
                <a:cs typeface="+mn-ea"/>
                <a:sym typeface="+mn-lt"/>
              </a:rPr>
              <a:t>Cl</a:t>
            </a:r>
            <a:r>
              <a:rPr lang="en-US" altLang="zh-CN" sz="2000" b="1" baseline="-25000" dirty="0">
                <a:cs typeface="+mn-ea"/>
                <a:sym typeface="+mn-lt"/>
              </a:rPr>
              <a:t>2</a:t>
            </a:r>
            <a:r>
              <a:rPr lang="zh-CN" altLang="en-US" sz="2000" b="1" dirty="0">
                <a:cs typeface="+mn-ea"/>
                <a:sym typeface="+mn-lt"/>
              </a:rPr>
              <a:t>和</a:t>
            </a:r>
            <a:r>
              <a:rPr lang="en-US" altLang="zh-CN" sz="2000" b="1" dirty="0">
                <a:cs typeface="+mn-ea"/>
                <a:sym typeface="+mn-lt"/>
              </a:rPr>
              <a:t>H</a:t>
            </a:r>
            <a:r>
              <a:rPr lang="en-US" altLang="zh-CN" sz="2000" b="1" baseline="-25000" dirty="0">
                <a:cs typeface="+mn-ea"/>
                <a:sym typeface="+mn-lt"/>
              </a:rPr>
              <a:t>2</a:t>
            </a:r>
            <a:r>
              <a:rPr lang="en-US" altLang="zh-CN" sz="2000" b="1" dirty="0">
                <a:cs typeface="+mn-ea"/>
                <a:sym typeface="+mn-lt"/>
              </a:rPr>
              <a:t>O</a:t>
            </a:r>
            <a:r>
              <a:rPr lang="zh-CN" altLang="en-US" sz="2000" b="1" dirty="0">
                <a:cs typeface="+mn-ea"/>
                <a:sym typeface="+mn-lt"/>
              </a:rPr>
              <a:t>分子</a:t>
            </a: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cs typeface="+mn-ea"/>
                <a:sym typeface="+mn-lt"/>
              </a:rPr>
              <a:t>B.</a:t>
            </a:r>
            <a:r>
              <a:rPr lang="zh-CN" altLang="en-US" sz="2000" b="1" dirty="0">
                <a:cs typeface="+mn-ea"/>
                <a:sym typeface="+mn-lt"/>
              </a:rPr>
              <a:t>新制氯水可使蓝色石蕊试纸先变红后褪色</a:t>
            </a: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cs typeface="+mn-ea"/>
                <a:sym typeface="+mn-lt"/>
              </a:rPr>
              <a:t>C.</a:t>
            </a:r>
            <a:r>
              <a:rPr lang="zh-CN" altLang="en-US" sz="2000" b="1" dirty="0">
                <a:cs typeface="+mn-ea"/>
                <a:sym typeface="+mn-lt"/>
              </a:rPr>
              <a:t>光照氯水有气泡逸出，该气体是</a:t>
            </a:r>
            <a:r>
              <a:rPr lang="en-US" altLang="zh-CN" sz="2000" b="1" dirty="0">
                <a:cs typeface="+mn-ea"/>
                <a:sym typeface="+mn-lt"/>
              </a:rPr>
              <a:t>Cl</a:t>
            </a:r>
            <a:r>
              <a:rPr lang="en-US" altLang="zh-CN" sz="2000" b="1" baseline="-25000" dirty="0">
                <a:cs typeface="+mn-ea"/>
                <a:sym typeface="+mn-lt"/>
              </a:rPr>
              <a:t>2</a:t>
            </a: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cs typeface="+mn-ea"/>
                <a:sym typeface="+mn-lt"/>
              </a:rPr>
              <a:t>D.</a:t>
            </a:r>
            <a:r>
              <a:rPr lang="zh-CN" altLang="en-US" sz="2000" b="1" dirty="0">
                <a:cs typeface="+mn-ea"/>
                <a:sym typeface="+mn-lt"/>
              </a:rPr>
              <a:t>氯水在密封无色玻璃瓶中放置数天后酸性将增强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1BF883E-8167-4880-9DCC-9CB4FC71C681}"/>
              </a:ext>
            </a:extLst>
          </p:cNvPr>
          <p:cNvSpPr/>
          <p:nvPr/>
        </p:nvSpPr>
        <p:spPr>
          <a:xfrm>
            <a:off x="785177" y="3964142"/>
            <a:ext cx="10330564" cy="1940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>
              <a:lnSpc>
                <a:spcPct val="150000"/>
              </a:lnSpc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【</a:t>
            </a:r>
            <a:r>
              <a:rPr lang="zh-CN" altLang="zh-CN" sz="1600" b="1" dirty="0">
                <a:cs typeface="+mn-ea"/>
                <a:sym typeface="+mn-lt"/>
              </a:rPr>
              <a:t>解析</a:t>
            </a:r>
            <a:r>
              <a:rPr lang="en-US" altLang="zh-CN" sz="1600" b="1" dirty="0">
                <a:cs typeface="+mn-ea"/>
                <a:sym typeface="+mn-lt"/>
              </a:rPr>
              <a:t>】</a:t>
            </a:r>
            <a:r>
              <a:rPr lang="zh-CN" altLang="zh-CN" sz="1600" b="1" dirty="0">
                <a:cs typeface="+mn-ea"/>
                <a:sym typeface="+mn-lt"/>
              </a:rPr>
              <a:t>氯水成分的多样性决定了氯水性质上的多重性。氯水中主要含有三种分子</a:t>
            </a:r>
            <a:r>
              <a:rPr lang="en-US" altLang="zh-CN" sz="1600" b="1" dirty="0">
                <a:cs typeface="+mn-ea"/>
                <a:sym typeface="+mn-lt"/>
              </a:rPr>
              <a:t>H</a:t>
            </a:r>
            <a:r>
              <a:rPr lang="en-US" altLang="zh-CN" sz="1600" b="1" baseline="-25000" dirty="0">
                <a:cs typeface="+mn-ea"/>
                <a:sym typeface="+mn-lt"/>
              </a:rPr>
              <a:t>2</a:t>
            </a:r>
            <a:r>
              <a:rPr lang="en-US" altLang="zh-CN" sz="1600" b="1" dirty="0">
                <a:cs typeface="+mn-ea"/>
                <a:sym typeface="+mn-lt"/>
              </a:rPr>
              <a:t>O</a:t>
            </a:r>
            <a:r>
              <a:rPr lang="zh-CN" altLang="zh-CN" sz="1600" b="1" dirty="0">
                <a:cs typeface="+mn-ea"/>
                <a:sym typeface="+mn-lt"/>
              </a:rPr>
              <a:t>、</a:t>
            </a:r>
            <a:r>
              <a:rPr lang="en-US" altLang="zh-CN" sz="1600" b="1" dirty="0">
                <a:cs typeface="+mn-ea"/>
                <a:sym typeface="+mn-lt"/>
              </a:rPr>
              <a:t>Cl</a:t>
            </a:r>
            <a:r>
              <a:rPr lang="en-US" altLang="zh-CN" sz="1600" b="1" baseline="-25000" dirty="0">
                <a:cs typeface="+mn-ea"/>
                <a:sym typeface="+mn-lt"/>
              </a:rPr>
              <a:t>2</a:t>
            </a:r>
            <a:r>
              <a:rPr lang="zh-CN" altLang="zh-CN" sz="1600" b="1" dirty="0">
                <a:cs typeface="+mn-ea"/>
                <a:sym typeface="+mn-lt"/>
              </a:rPr>
              <a:t>、</a:t>
            </a:r>
            <a:r>
              <a:rPr lang="en-US" altLang="zh-CN" sz="1600" b="1" dirty="0" err="1">
                <a:cs typeface="+mn-ea"/>
                <a:sym typeface="+mn-lt"/>
              </a:rPr>
              <a:t>HClO</a:t>
            </a:r>
            <a:r>
              <a:rPr lang="zh-CN" altLang="zh-CN" sz="1600" b="1" dirty="0">
                <a:cs typeface="+mn-ea"/>
                <a:sym typeface="+mn-lt"/>
              </a:rPr>
              <a:t>和四种离子</a:t>
            </a:r>
            <a:r>
              <a:rPr lang="en-US" altLang="zh-CN" sz="1600" b="1" dirty="0">
                <a:cs typeface="+mn-ea"/>
                <a:sym typeface="+mn-lt"/>
              </a:rPr>
              <a:t>H</a:t>
            </a:r>
            <a:r>
              <a:rPr lang="zh-CN" altLang="zh-CN" sz="1600" b="1" baseline="30000" dirty="0">
                <a:cs typeface="+mn-ea"/>
                <a:sym typeface="+mn-lt"/>
              </a:rPr>
              <a:t>＋</a:t>
            </a:r>
            <a:r>
              <a:rPr lang="zh-CN" altLang="zh-CN" sz="1600" b="1" dirty="0">
                <a:cs typeface="+mn-ea"/>
                <a:sym typeface="+mn-lt"/>
              </a:rPr>
              <a:t>、</a:t>
            </a:r>
            <a:r>
              <a:rPr lang="en-US" altLang="zh-CN" sz="1600" b="1" dirty="0">
                <a:cs typeface="+mn-ea"/>
                <a:sym typeface="+mn-lt"/>
              </a:rPr>
              <a:t>Cl</a:t>
            </a:r>
            <a:r>
              <a:rPr lang="zh-CN" altLang="zh-CN" sz="1600" b="1" baseline="30000" dirty="0">
                <a:cs typeface="+mn-ea"/>
                <a:sym typeface="+mn-lt"/>
              </a:rPr>
              <a:t>－</a:t>
            </a:r>
            <a:r>
              <a:rPr lang="zh-CN" altLang="zh-CN" sz="1600" b="1" dirty="0">
                <a:cs typeface="+mn-ea"/>
                <a:sym typeface="+mn-lt"/>
              </a:rPr>
              <a:t>、</a:t>
            </a:r>
            <a:r>
              <a:rPr lang="en-US" altLang="zh-CN" sz="1600" b="1" dirty="0" err="1">
                <a:cs typeface="+mn-ea"/>
                <a:sym typeface="+mn-lt"/>
              </a:rPr>
              <a:t>ClO</a:t>
            </a:r>
            <a:r>
              <a:rPr lang="zh-CN" altLang="zh-CN" sz="1600" b="1" baseline="30000" dirty="0">
                <a:cs typeface="+mn-ea"/>
                <a:sym typeface="+mn-lt"/>
              </a:rPr>
              <a:t>－</a:t>
            </a:r>
            <a:r>
              <a:rPr lang="zh-CN" altLang="zh-CN" sz="1600" b="1" dirty="0">
                <a:cs typeface="+mn-ea"/>
                <a:sym typeface="+mn-lt"/>
              </a:rPr>
              <a:t>、</a:t>
            </a:r>
            <a:r>
              <a:rPr lang="en-US" altLang="zh-CN" sz="1600" b="1" dirty="0">
                <a:cs typeface="+mn-ea"/>
                <a:sym typeface="+mn-lt"/>
              </a:rPr>
              <a:t>OH</a:t>
            </a:r>
            <a:r>
              <a:rPr lang="zh-CN" altLang="zh-CN" sz="1600" b="1" baseline="30000" dirty="0">
                <a:cs typeface="+mn-ea"/>
                <a:sym typeface="+mn-lt"/>
              </a:rPr>
              <a:t>－</a:t>
            </a:r>
            <a:r>
              <a:rPr lang="zh-CN" altLang="zh-CN" sz="1600" b="1" dirty="0">
                <a:cs typeface="+mn-ea"/>
                <a:sym typeface="+mn-lt"/>
              </a:rPr>
              <a:t>。新制氯水中含有</a:t>
            </a:r>
            <a:r>
              <a:rPr lang="en-US" altLang="zh-CN" sz="1600" b="1" dirty="0">
                <a:cs typeface="+mn-ea"/>
                <a:sym typeface="+mn-lt"/>
              </a:rPr>
              <a:t>H</a:t>
            </a:r>
            <a:r>
              <a:rPr lang="zh-CN" altLang="zh-CN" sz="1600" b="1" baseline="30000" dirty="0">
                <a:cs typeface="+mn-ea"/>
                <a:sym typeface="+mn-lt"/>
              </a:rPr>
              <a:t>＋</a:t>
            </a:r>
            <a:r>
              <a:rPr lang="zh-CN" altLang="zh-CN" sz="1600" b="1" dirty="0">
                <a:cs typeface="+mn-ea"/>
                <a:sym typeface="+mn-lt"/>
              </a:rPr>
              <a:t>和</a:t>
            </a:r>
            <a:r>
              <a:rPr lang="en-US" altLang="zh-CN" sz="1600" b="1" dirty="0" err="1">
                <a:cs typeface="+mn-ea"/>
                <a:sym typeface="+mn-lt"/>
              </a:rPr>
              <a:t>HClO</a:t>
            </a:r>
            <a:r>
              <a:rPr lang="zh-CN" altLang="zh-CN" sz="1600" b="1" dirty="0">
                <a:cs typeface="+mn-ea"/>
                <a:sym typeface="+mn-lt"/>
              </a:rPr>
              <a:t>，蓝色石蕊试纸遇</a:t>
            </a:r>
            <a:r>
              <a:rPr lang="en-US" altLang="zh-CN" sz="1600" b="1" dirty="0">
                <a:cs typeface="+mn-ea"/>
                <a:sym typeface="+mn-lt"/>
              </a:rPr>
              <a:t>H</a:t>
            </a:r>
            <a:r>
              <a:rPr lang="zh-CN" altLang="zh-CN" sz="1600" b="1" baseline="30000" dirty="0">
                <a:cs typeface="+mn-ea"/>
                <a:sym typeface="+mn-lt"/>
              </a:rPr>
              <a:t>＋</a:t>
            </a:r>
            <a:r>
              <a:rPr lang="zh-CN" altLang="zh-CN" sz="1600" b="1" dirty="0">
                <a:cs typeface="+mn-ea"/>
                <a:sym typeface="+mn-lt"/>
              </a:rPr>
              <a:t>变红，变红后的试纸被</a:t>
            </a:r>
            <a:r>
              <a:rPr lang="en-US" altLang="zh-CN" sz="1600" b="1" dirty="0" err="1">
                <a:cs typeface="+mn-ea"/>
                <a:sym typeface="+mn-lt"/>
              </a:rPr>
              <a:t>HClO</a:t>
            </a:r>
            <a:r>
              <a:rPr lang="zh-CN" altLang="zh-CN" sz="1600" b="1" dirty="0">
                <a:cs typeface="+mn-ea"/>
                <a:sym typeface="+mn-lt"/>
              </a:rPr>
              <a:t>氧化褪色。光照氯水，发生反应：</a:t>
            </a:r>
            <a:r>
              <a:rPr lang="en-US" altLang="zh-CN" sz="1600" b="1" dirty="0">
                <a:cs typeface="+mn-ea"/>
                <a:sym typeface="+mn-lt"/>
              </a:rPr>
              <a:t>2HClO          2HCl</a:t>
            </a:r>
            <a:r>
              <a:rPr lang="zh-CN" altLang="zh-CN" sz="1600" b="1" dirty="0">
                <a:cs typeface="+mn-ea"/>
                <a:sym typeface="+mn-lt"/>
              </a:rPr>
              <a:t>＋</a:t>
            </a:r>
            <a:r>
              <a:rPr lang="en-US" altLang="zh-CN" sz="1600" b="1" dirty="0">
                <a:cs typeface="+mn-ea"/>
                <a:sym typeface="+mn-lt"/>
              </a:rPr>
              <a:t>O</a:t>
            </a:r>
            <a:r>
              <a:rPr lang="en-US" altLang="zh-CN" sz="1600" b="1" baseline="-25000" dirty="0">
                <a:cs typeface="+mn-ea"/>
                <a:sym typeface="+mn-lt"/>
              </a:rPr>
              <a:t>2</a:t>
            </a:r>
            <a:r>
              <a:rPr lang="en-US" altLang="zh-CN" sz="1600" b="1" dirty="0">
                <a:cs typeface="+mn-ea"/>
                <a:sym typeface="+mn-lt"/>
              </a:rPr>
              <a:t>↑</a:t>
            </a:r>
            <a:r>
              <a:rPr lang="zh-CN" altLang="zh-CN" sz="1600" b="1" dirty="0">
                <a:cs typeface="+mn-ea"/>
                <a:sym typeface="+mn-lt"/>
              </a:rPr>
              <a:t>，逸出的气体是</a:t>
            </a:r>
            <a:r>
              <a:rPr lang="en-US" altLang="zh-CN" sz="1600" b="1" dirty="0">
                <a:cs typeface="+mn-ea"/>
                <a:sym typeface="+mn-lt"/>
              </a:rPr>
              <a:t>O</a:t>
            </a:r>
            <a:r>
              <a:rPr lang="en-US" altLang="zh-CN" sz="1600" b="1" baseline="-25000" dirty="0">
                <a:cs typeface="+mn-ea"/>
                <a:sym typeface="+mn-lt"/>
              </a:rPr>
              <a:t>2</a:t>
            </a:r>
            <a:r>
              <a:rPr lang="zh-CN" altLang="zh-CN" sz="1600" b="1" dirty="0">
                <a:cs typeface="+mn-ea"/>
                <a:sym typeface="+mn-lt"/>
              </a:rPr>
              <a:t>，而不是</a:t>
            </a:r>
            <a:r>
              <a:rPr lang="en-US" altLang="zh-CN" sz="1600" b="1" dirty="0">
                <a:cs typeface="+mn-ea"/>
                <a:sym typeface="+mn-lt"/>
              </a:rPr>
              <a:t>Cl</a:t>
            </a:r>
            <a:r>
              <a:rPr lang="en-US" altLang="zh-CN" sz="1600" b="1" baseline="-25000" dirty="0">
                <a:cs typeface="+mn-ea"/>
                <a:sym typeface="+mn-lt"/>
              </a:rPr>
              <a:t>2</a:t>
            </a:r>
            <a:r>
              <a:rPr lang="zh-CN" altLang="zh-CN" sz="1600" b="1" dirty="0">
                <a:cs typeface="+mn-ea"/>
                <a:sym typeface="+mn-lt"/>
              </a:rPr>
              <a:t>。该反应进行后，弱酸</a:t>
            </a:r>
            <a:r>
              <a:rPr lang="en-US" altLang="zh-CN" sz="1600" b="1" dirty="0" err="1">
                <a:cs typeface="+mn-ea"/>
                <a:sym typeface="+mn-lt"/>
              </a:rPr>
              <a:t>HClO</a:t>
            </a:r>
            <a:r>
              <a:rPr lang="zh-CN" altLang="zh-CN" sz="1600" b="1" dirty="0">
                <a:cs typeface="+mn-ea"/>
                <a:sym typeface="+mn-lt"/>
              </a:rPr>
              <a:t>转化为强酸</a:t>
            </a:r>
            <a:r>
              <a:rPr lang="en-US" altLang="zh-CN" sz="1600" b="1" dirty="0">
                <a:cs typeface="+mn-ea"/>
                <a:sym typeface="+mn-lt"/>
              </a:rPr>
              <a:t>HCl</a:t>
            </a:r>
            <a:r>
              <a:rPr lang="zh-CN" altLang="zh-CN" sz="1600" b="1" dirty="0">
                <a:cs typeface="+mn-ea"/>
                <a:sym typeface="+mn-lt"/>
              </a:rPr>
              <a:t>，密封在无色玻璃瓶中可不考虑</a:t>
            </a:r>
            <a:r>
              <a:rPr lang="en-US" altLang="zh-CN" sz="1600" b="1" dirty="0">
                <a:cs typeface="+mn-ea"/>
                <a:sym typeface="+mn-lt"/>
              </a:rPr>
              <a:t>HCl</a:t>
            </a:r>
            <a:r>
              <a:rPr lang="zh-CN" altLang="zh-CN" sz="1600" b="1" dirty="0">
                <a:cs typeface="+mn-ea"/>
                <a:sym typeface="+mn-lt"/>
              </a:rPr>
              <a:t>挥发，溶液的酸性增强。</a:t>
            </a:r>
            <a:endParaRPr lang="zh-CN" altLang="zh-CN" sz="1600" dirty="0">
              <a:cs typeface="+mn-ea"/>
              <a:sym typeface="+mn-lt"/>
            </a:endParaRPr>
          </a:p>
          <a:p>
            <a:pPr lvl="0" indent="457200">
              <a:lnSpc>
                <a:spcPct val="150000"/>
              </a:lnSpc>
              <a:spcBef>
                <a:spcPct val="0"/>
              </a:spcBef>
            </a:pPr>
            <a:r>
              <a:rPr lang="en-US" altLang="zh-CN" sz="1600" b="1" dirty="0">
                <a:cs typeface="+mn-ea"/>
                <a:sym typeface="+mn-lt"/>
              </a:rPr>
              <a:t>【</a:t>
            </a:r>
            <a:r>
              <a:rPr lang="zh-CN" altLang="zh-CN" sz="1600" b="1" dirty="0">
                <a:cs typeface="+mn-ea"/>
                <a:sym typeface="+mn-lt"/>
              </a:rPr>
              <a:t>答案</a:t>
            </a:r>
            <a:r>
              <a:rPr lang="en-US" altLang="zh-CN" sz="1600" b="1" dirty="0">
                <a:cs typeface="+mn-ea"/>
                <a:sym typeface="+mn-lt"/>
              </a:rPr>
              <a:t>】  BD</a:t>
            </a:r>
          </a:p>
        </p:txBody>
      </p:sp>
    </p:spTree>
    <p:extLst>
      <p:ext uri="{BB962C8B-B14F-4D97-AF65-F5344CB8AC3E}">
        <p14:creationId xmlns:p14="http://schemas.microsoft.com/office/powerpoint/2010/main" val="110308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D00ACC7-A188-485F-971B-4841CAA60673}"/>
              </a:ext>
            </a:extLst>
          </p:cNvPr>
          <p:cNvSpPr/>
          <p:nvPr/>
        </p:nvSpPr>
        <p:spPr>
          <a:xfrm>
            <a:off x="657515" y="910040"/>
            <a:ext cx="23968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一、课堂实训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4D34DC5C-A511-4BD7-93D2-9705C65B24AD}"/>
              </a:ext>
            </a:extLst>
          </p:cNvPr>
          <p:cNvSpPr txBox="1"/>
          <p:nvPr/>
        </p:nvSpPr>
        <p:spPr>
          <a:xfrm>
            <a:off x="1040130" y="1529915"/>
            <a:ext cx="7454265" cy="2399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cs typeface="+mn-ea"/>
                <a:sym typeface="+mn-lt"/>
              </a:rPr>
              <a:t>3.</a:t>
            </a:r>
            <a:r>
              <a:rPr lang="zh-CN" altLang="en-US" sz="2000" b="1" dirty="0">
                <a:cs typeface="+mn-ea"/>
                <a:sym typeface="+mn-lt"/>
              </a:rPr>
              <a:t>下列叙述正确的是</a:t>
            </a:r>
            <a:r>
              <a:rPr lang="en-US" altLang="zh-CN" sz="2000" b="1" dirty="0">
                <a:cs typeface="+mn-ea"/>
                <a:sym typeface="+mn-lt"/>
              </a:rPr>
              <a:t>(</a:t>
            </a:r>
            <a:r>
              <a:rPr lang="zh-CN" altLang="en-US" sz="2000" b="1" dirty="0">
                <a:cs typeface="+mn-ea"/>
                <a:sym typeface="+mn-lt"/>
              </a:rPr>
              <a:t>　　</a:t>
            </a:r>
            <a:r>
              <a:rPr lang="en-US" altLang="zh-CN" sz="2000" b="1" dirty="0">
                <a:cs typeface="+mn-ea"/>
                <a:sym typeface="+mn-lt"/>
              </a:rPr>
              <a:t>)</a:t>
            </a: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cs typeface="+mn-ea"/>
                <a:sym typeface="+mn-lt"/>
              </a:rPr>
              <a:t>A</a:t>
            </a:r>
            <a:r>
              <a:rPr lang="zh-CN" altLang="en-US" sz="2000" b="1" dirty="0">
                <a:cs typeface="+mn-ea"/>
                <a:sym typeface="+mn-lt"/>
              </a:rPr>
              <a:t>．氯气的性质很活泼，它与氢气混合后立即发生爆炸</a:t>
            </a: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cs typeface="+mn-ea"/>
                <a:sym typeface="+mn-lt"/>
              </a:rPr>
              <a:t>B</a:t>
            </a:r>
            <a:r>
              <a:rPr lang="zh-CN" altLang="en-US" sz="2000" b="1" dirty="0">
                <a:cs typeface="+mn-ea"/>
                <a:sym typeface="+mn-lt"/>
              </a:rPr>
              <a:t>．可以用氢氧化钙溶液吸收实验室制取氯气时多余的氯气</a:t>
            </a: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cs typeface="+mn-ea"/>
                <a:sym typeface="+mn-lt"/>
              </a:rPr>
              <a:t>C</a:t>
            </a:r>
            <a:r>
              <a:rPr lang="zh-CN" altLang="en-US" sz="2000" b="1" dirty="0">
                <a:cs typeface="+mn-ea"/>
                <a:sym typeface="+mn-lt"/>
              </a:rPr>
              <a:t>．检验</a:t>
            </a:r>
            <a:r>
              <a:rPr lang="en-US" altLang="zh-CN" sz="2000" b="1" dirty="0">
                <a:cs typeface="+mn-ea"/>
                <a:sym typeface="+mn-lt"/>
              </a:rPr>
              <a:t>Cl</a:t>
            </a:r>
            <a:r>
              <a:rPr lang="en-US" altLang="zh-CN" sz="2000" b="1" baseline="-25000" dirty="0">
                <a:cs typeface="+mn-ea"/>
                <a:sym typeface="+mn-lt"/>
              </a:rPr>
              <a:t>2</a:t>
            </a:r>
            <a:r>
              <a:rPr lang="zh-CN" altLang="en-US" sz="2000" b="1" dirty="0">
                <a:cs typeface="+mn-ea"/>
                <a:sym typeface="+mn-lt"/>
              </a:rPr>
              <a:t>气体中是否混有</a:t>
            </a:r>
            <a:r>
              <a:rPr lang="en-US" altLang="zh-CN" sz="2000" b="1" dirty="0">
                <a:cs typeface="+mn-ea"/>
                <a:sym typeface="+mn-lt"/>
              </a:rPr>
              <a:t>HCl</a:t>
            </a:r>
            <a:r>
              <a:rPr lang="zh-CN" altLang="en-US" sz="2000" b="1" dirty="0">
                <a:cs typeface="+mn-ea"/>
                <a:sym typeface="+mn-lt"/>
              </a:rPr>
              <a:t>方法是将气体通入硝酸银溶液</a:t>
            </a: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cs typeface="+mn-ea"/>
                <a:sym typeface="+mn-lt"/>
              </a:rPr>
              <a:t>D</a:t>
            </a:r>
            <a:r>
              <a:rPr lang="zh-CN" altLang="en-US" sz="2000" b="1" dirty="0">
                <a:cs typeface="+mn-ea"/>
                <a:sym typeface="+mn-lt"/>
              </a:rPr>
              <a:t>．除去</a:t>
            </a:r>
            <a:r>
              <a:rPr lang="en-US" altLang="zh-CN" sz="2000" b="1" dirty="0">
                <a:cs typeface="+mn-ea"/>
                <a:sym typeface="+mn-lt"/>
              </a:rPr>
              <a:t>Cl</a:t>
            </a:r>
            <a:r>
              <a:rPr lang="en-US" altLang="zh-CN" sz="2000" b="1" baseline="-25000" dirty="0">
                <a:cs typeface="+mn-ea"/>
                <a:sym typeface="+mn-lt"/>
              </a:rPr>
              <a:t>2</a:t>
            </a:r>
            <a:r>
              <a:rPr lang="zh-CN" altLang="en-US" sz="2000" b="1" dirty="0">
                <a:cs typeface="+mn-ea"/>
                <a:sym typeface="+mn-lt"/>
              </a:rPr>
              <a:t>气体中的</a:t>
            </a:r>
            <a:r>
              <a:rPr lang="en-US" altLang="zh-CN" sz="2000" b="1" dirty="0">
                <a:cs typeface="+mn-ea"/>
                <a:sym typeface="+mn-lt"/>
              </a:rPr>
              <a:t>HCl</a:t>
            </a:r>
            <a:r>
              <a:rPr lang="zh-CN" altLang="en-US" sz="2000" b="1" dirty="0">
                <a:cs typeface="+mn-ea"/>
                <a:sym typeface="+mn-lt"/>
              </a:rPr>
              <a:t>，可将气体通入饱和食盐水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A2883498-995B-41B6-B603-28A208DF80E7}"/>
              </a:ext>
            </a:extLst>
          </p:cNvPr>
          <p:cNvSpPr txBox="1"/>
          <p:nvPr/>
        </p:nvSpPr>
        <p:spPr>
          <a:xfrm>
            <a:off x="892175" y="3914943"/>
            <a:ext cx="10095139" cy="212494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1" indent="4572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cs typeface="+mn-ea"/>
                <a:sym typeface="+mn-lt"/>
              </a:rPr>
              <a:t>【</a:t>
            </a:r>
            <a:r>
              <a:rPr lang="zh-CN" altLang="en-US" sz="1800" b="1" dirty="0">
                <a:cs typeface="+mn-ea"/>
                <a:sym typeface="+mn-lt"/>
              </a:rPr>
              <a:t>解析</a:t>
            </a:r>
            <a:r>
              <a:rPr lang="en-US" altLang="zh-CN" sz="1800" b="1" dirty="0">
                <a:cs typeface="+mn-ea"/>
                <a:sym typeface="+mn-lt"/>
              </a:rPr>
              <a:t>】</a:t>
            </a:r>
            <a:r>
              <a:rPr lang="zh-CN" altLang="en-US" sz="1800" b="1" dirty="0">
                <a:cs typeface="+mn-ea"/>
                <a:sym typeface="+mn-lt"/>
              </a:rPr>
              <a:t>　氯气与氢气混合只有点燃或强光照射才会发生反应甚至爆炸，</a:t>
            </a:r>
            <a:r>
              <a:rPr lang="en-US" altLang="zh-CN" sz="1800" b="1" dirty="0">
                <a:cs typeface="+mn-ea"/>
                <a:sym typeface="+mn-lt"/>
              </a:rPr>
              <a:t>A</a:t>
            </a:r>
            <a:r>
              <a:rPr lang="zh-CN" altLang="en-US" sz="1800" b="1" dirty="0">
                <a:cs typeface="+mn-ea"/>
                <a:sym typeface="+mn-lt"/>
              </a:rPr>
              <a:t>项错误；由于氢氧化钙的溶解度比较小，所以实验室制取氯气时，多余的氯气不用氢氧化钙溶液吸收，而是用氢氧化钠溶液吸收，</a:t>
            </a:r>
            <a:r>
              <a:rPr lang="en-US" altLang="zh-CN" sz="1800" b="1" dirty="0">
                <a:cs typeface="+mn-ea"/>
                <a:sym typeface="+mn-lt"/>
              </a:rPr>
              <a:t>B</a:t>
            </a:r>
            <a:r>
              <a:rPr lang="zh-CN" altLang="en-US" sz="1800" b="1" dirty="0">
                <a:cs typeface="+mn-ea"/>
                <a:sym typeface="+mn-lt"/>
              </a:rPr>
              <a:t>项错误；</a:t>
            </a:r>
            <a:r>
              <a:rPr lang="en-US" altLang="zh-CN" sz="1800" b="1" dirty="0">
                <a:cs typeface="+mn-ea"/>
                <a:sym typeface="+mn-lt"/>
              </a:rPr>
              <a:t>Cl</a:t>
            </a:r>
            <a:r>
              <a:rPr lang="en-US" altLang="zh-CN" sz="1800" b="1" baseline="-25000" dirty="0">
                <a:cs typeface="+mn-ea"/>
                <a:sym typeface="+mn-lt"/>
              </a:rPr>
              <a:t>2</a:t>
            </a:r>
            <a:r>
              <a:rPr lang="zh-CN" altLang="en-US" sz="1800" b="1" dirty="0">
                <a:cs typeface="+mn-ea"/>
                <a:sym typeface="+mn-lt"/>
              </a:rPr>
              <a:t>溶于水也会产生</a:t>
            </a:r>
            <a:r>
              <a:rPr lang="en-US" altLang="zh-CN" sz="1800" b="1" dirty="0">
                <a:cs typeface="+mn-ea"/>
                <a:sym typeface="+mn-lt"/>
              </a:rPr>
              <a:t>Cl</a:t>
            </a:r>
            <a:r>
              <a:rPr lang="zh-CN" altLang="en-US" sz="1800" b="1" baseline="30000" dirty="0">
                <a:cs typeface="+mn-ea"/>
                <a:sym typeface="+mn-lt"/>
              </a:rPr>
              <a:t>－</a:t>
            </a:r>
            <a:r>
              <a:rPr lang="zh-CN" altLang="en-US" sz="1800" b="1" dirty="0">
                <a:cs typeface="+mn-ea"/>
                <a:sym typeface="+mn-lt"/>
              </a:rPr>
              <a:t>，所以</a:t>
            </a:r>
            <a:r>
              <a:rPr lang="en-US" altLang="zh-CN" sz="1800" b="1" dirty="0">
                <a:cs typeface="+mn-ea"/>
                <a:sym typeface="+mn-lt"/>
              </a:rPr>
              <a:t>C</a:t>
            </a:r>
            <a:r>
              <a:rPr lang="zh-CN" altLang="en-US" sz="1800" b="1" dirty="0">
                <a:cs typeface="+mn-ea"/>
                <a:sym typeface="+mn-lt"/>
              </a:rPr>
              <a:t>项错误；</a:t>
            </a:r>
            <a:r>
              <a:rPr lang="en-US" altLang="zh-CN" sz="1800" b="1" dirty="0">
                <a:cs typeface="+mn-ea"/>
                <a:sym typeface="+mn-lt"/>
              </a:rPr>
              <a:t>HCl</a:t>
            </a:r>
            <a:r>
              <a:rPr lang="zh-CN" altLang="en-US" sz="1800" b="1" dirty="0">
                <a:cs typeface="+mn-ea"/>
                <a:sym typeface="+mn-lt"/>
              </a:rPr>
              <a:t>易溶于水，也易溶于饱和食盐水，而</a:t>
            </a:r>
            <a:r>
              <a:rPr lang="en-US" altLang="zh-CN" sz="1800" b="1" dirty="0">
                <a:cs typeface="+mn-ea"/>
                <a:sym typeface="+mn-lt"/>
              </a:rPr>
              <a:t>Cl</a:t>
            </a:r>
            <a:r>
              <a:rPr lang="en-US" altLang="zh-CN" sz="1800" b="1" baseline="-25000" dirty="0">
                <a:cs typeface="+mn-ea"/>
                <a:sym typeface="+mn-lt"/>
              </a:rPr>
              <a:t>2</a:t>
            </a:r>
            <a:r>
              <a:rPr lang="zh-CN" altLang="en-US" sz="1800" b="1" dirty="0">
                <a:cs typeface="+mn-ea"/>
                <a:sym typeface="+mn-lt"/>
              </a:rPr>
              <a:t>在饱和食盐水中的溶解度极小，</a:t>
            </a:r>
            <a:r>
              <a:rPr lang="en-US" altLang="zh-CN" sz="1800" b="1" dirty="0">
                <a:cs typeface="+mn-ea"/>
                <a:sym typeface="+mn-lt"/>
              </a:rPr>
              <a:t>D</a:t>
            </a:r>
            <a:r>
              <a:rPr lang="zh-CN" altLang="en-US" sz="1800" b="1" dirty="0">
                <a:cs typeface="+mn-ea"/>
                <a:sym typeface="+mn-lt"/>
              </a:rPr>
              <a:t>项正确。</a:t>
            </a:r>
          </a:p>
          <a:p>
            <a:pPr marL="0" lvl="1" indent="45720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cs typeface="+mn-ea"/>
                <a:sym typeface="+mn-lt"/>
              </a:rPr>
              <a:t>【</a:t>
            </a:r>
            <a:r>
              <a:rPr lang="zh-CN" altLang="en-US" sz="1800" b="1" dirty="0">
                <a:cs typeface="+mn-ea"/>
                <a:sym typeface="+mn-lt"/>
              </a:rPr>
              <a:t>答案</a:t>
            </a:r>
            <a:r>
              <a:rPr lang="en-US" altLang="zh-CN" sz="1800" b="1" dirty="0">
                <a:cs typeface="+mn-ea"/>
                <a:sym typeface="+mn-lt"/>
              </a:rPr>
              <a:t>】</a:t>
            </a:r>
            <a:r>
              <a:rPr lang="zh-CN" altLang="en-US" sz="1800" b="1" dirty="0">
                <a:cs typeface="+mn-ea"/>
                <a:sym typeface="+mn-lt"/>
              </a:rPr>
              <a:t>　</a:t>
            </a:r>
            <a:r>
              <a:rPr lang="en-US" altLang="zh-CN" sz="1800" b="1" dirty="0">
                <a:cs typeface="+mn-ea"/>
                <a:sym typeface="+mn-lt"/>
              </a:rPr>
              <a:t>D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1A772FB-6BEB-476A-8831-66BEEA4BDB27}"/>
              </a:ext>
            </a:extLst>
          </p:cNvPr>
          <p:cNvSpPr/>
          <p:nvPr/>
        </p:nvSpPr>
        <p:spPr>
          <a:xfrm>
            <a:off x="3577810" y="1660545"/>
            <a:ext cx="712611" cy="3987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D</a:t>
            </a:r>
            <a:endParaRPr kumimoji="0" lang="zh-CN" altLang="en-US" sz="2000" b="1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015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76CA4017-8300-49CA-8454-2DE9E173D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4" r="20080"/>
          <a:stretch/>
        </p:blipFill>
        <p:spPr>
          <a:xfrm>
            <a:off x="7381059" y="0"/>
            <a:ext cx="4810941" cy="6858000"/>
          </a:xfrm>
          <a:prstGeom prst="rect">
            <a:avLst/>
          </a:prstGeom>
        </p:spPr>
      </p:pic>
      <p:sp>
        <p:nvSpPr>
          <p:cNvPr id="8" name="平行四边形 7">
            <a:extLst>
              <a:ext uri="{FF2B5EF4-FFF2-40B4-BE49-F238E27FC236}">
                <a16:creationId xmlns:a16="http://schemas.microsoft.com/office/drawing/2014/main" id="{881F89DC-4C6C-4EC0-B99F-F4D5809D943D}"/>
              </a:ext>
            </a:extLst>
          </p:cNvPr>
          <p:cNvSpPr/>
          <p:nvPr/>
        </p:nvSpPr>
        <p:spPr>
          <a:xfrm>
            <a:off x="7039429" y="0"/>
            <a:ext cx="726802" cy="6858000"/>
          </a:xfrm>
          <a:prstGeom prst="parallelogram">
            <a:avLst>
              <a:gd name="adj" fmla="val 35084"/>
            </a:avLst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CF78C696-9B63-43C6-BF74-F39AA3B9D6F9}"/>
              </a:ext>
            </a:extLst>
          </p:cNvPr>
          <p:cNvSpPr/>
          <p:nvPr/>
        </p:nvSpPr>
        <p:spPr>
          <a:xfrm>
            <a:off x="11592971" y="2590800"/>
            <a:ext cx="1198057" cy="4267200"/>
          </a:xfrm>
          <a:prstGeom prst="parallelogram">
            <a:avLst>
              <a:gd name="adj" fmla="val 50210"/>
            </a:avLst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0AC35DC-E22A-4C50-8CDF-6037D1E1C035}"/>
              </a:ext>
            </a:extLst>
          </p:cNvPr>
          <p:cNvSpPr txBox="1"/>
          <p:nvPr/>
        </p:nvSpPr>
        <p:spPr>
          <a:xfrm>
            <a:off x="584557" y="556422"/>
            <a:ext cx="3617686" cy="400110"/>
          </a:xfrm>
          <a:prstGeom prst="rect">
            <a:avLst/>
          </a:prstGeom>
          <a:solidFill>
            <a:srgbClr val="D20000"/>
          </a:solidFill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高一化学精品课程（人教版）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A4ED90F-EDD3-41A4-96C1-EBF94561CD16}"/>
              </a:ext>
            </a:extLst>
          </p:cNvPr>
          <p:cNvSpPr/>
          <p:nvPr/>
        </p:nvSpPr>
        <p:spPr>
          <a:xfrm>
            <a:off x="1044733" y="2293258"/>
            <a:ext cx="508000" cy="508000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01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9F22C93-DC6B-43AD-847B-AE44F383FA83}"/>
              </a:ext>
            </a:extLst>
          </p:cNvPr>
          <p:cNvSpPr txBox="1"/>
          <p:nvPr/>
        </p:nvSpPr>
        <p:spPr>
          <a:xfrm>
            <a:off x="1734292" y="2316425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学习的目标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04813C6-DD1E-48BD-AD39-0F47354B93EA}"/>
              </a:ext>
            </a:extLst>
          </p:cNvPr>
          <p:cNvSpPr/>
          <p:nvPr/>
        </p:nvSpPr>
        <p:spPr>
          <a:xfrm>
            <a:off x="1044733" y="3339124"/>
            <a:ext cx="508000" cy="508000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01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354ADC9-1132-4CA2-B3EF-1F647AA3AA5E}"/>
              </a:ext>
            </a:extLst>
          </p:cNvPr>
          <p:cNvSpPr txBox="1"/>
          <p:nvPr/>
        </p:nvSpPr>
        <p:spPr>
          <a:xfrm>
            <a:off x="1734292" y="3362291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氯气的性质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58A2106-B362-4C8D-8742-B43E563A26C9}"/>
              </a:ext>
            </a:extLst>
          </p:cNvPr>
          <p:cNvSpPr/>
          <p:nvPr/>
        </p:nvSpPr>
        <p:spPr>
          <a:xfrm>
            <a:off x="1044733" y="4384990"/>
            <a:ext cx="508000" cy="508000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01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6E5D4098-BA11-4BA1-8E02-19D47B01D55C}"/>
              </a:ext>
            </a:extLst>
          </p:cNvPr>
          <p:cNvSpPr txBox="1"/>
          <p:nvPr/>
        </p:nvSpPr>
        <p:spPr>
          <a:xfrm>
            <a:off x="1734292" y="4408157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氯水的制取及性质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206A2DE9-1756-4318-9EB5-FFEBCDE22AE6}"/>
              </a:ext>
            </a:extLst>
          </p:cNvPr>
          <p:cNvSpPr/>
          <p:nvPr/>
        </p:nvSpPr>
        <p:spPr>
          <a:xfrm>
            <a:off x="1044733" y="5430856"/>
            <a:ext cx="508000" cy="508000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01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D9B6543D-78FE-45B2-B4FA-2479665D51A8}"/>
              </a:ext>
            </a:extLst>
          </p:cNvPr>
          <p:cNvSpPr txBox="1"/>
          <p:nvPr/>
        </p:nvSpPr>
        <p:spPr>
          <a:xfrm>
            <a:off x="1734292" y="5454023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实训与提升</a:t>
            </a:r>
          </a:p>
        </p:txBody>
      </p:sp>
    </p:spTree>
    <p:extLst>
      <p:ext uri="{BB962C8B-B14F-4D97-AF65-F5344CB8AC3E}">
        <p14:creationId xmlns:p14="http://schemas.microsoft.com/office/powerpoint/2010/main" val="10358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7" grpId="0" animBg="1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76CA4017-8300-49CA-8454-2DE9E173D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4" r="20080"/>
          <a:stretch/>
        </p:blipFill>
        <p:spPr>
          <a:xfrm>
            <a:off x="7381059" y="0"/>
            <a:ext cx="4810941" cy="6858000"/>
          </a:xfrm>
          <a:prstGeom prst="rect">
            <a:avLst/>
          </a:prstGeom>
        </p:spPr>
      </p:pic>
      <p:sp>
        <p:nvSpPr>
          <p:cNvPr id="8" name="平行四边形 7">
            <a:extLst>
              <a:ext uri="{FF2B5EF4-FFF2-40B4-BE49-F238E27FC236}">
                <a16:creationId xmlns:a16="http://schemas.microsoft.com/office/drawing/2014/main" id="{881F89DC-4C6C-4EC0-B99F-F4D5809D943D}"/>
              </a:ext>
            </a:extLst>
          </p:cNvPr>
          <p:cNvSpPr/>
          <p:nvPr/>
        </p:nvSpPr>
        <p:spPr>
          <a:xfrm>
            <a:off x="7039429" y="0"/>
            <a:ext cx="726802" cy="6858000"/>
          </a:xfrm>
          <a:prstGeom prst="parallelogram">
            <a:avLst>
              <a:gd name="adj" fmla="val 35084"/>
            </a:avLst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CF78C696-9B63-43C6-BF74-F39AA3B9D6F9}"/>
              </a:ext>
            </a:extLst>
          </p:cNvPr>
          <p:cNvSpPr/>
          <p:nvPr/>
        </p:nvSpPr>
        <p:spPr>
          <a:xfrm>
            <a:off x="11592971" y="2590800"/>
            <a:ext cx="1198057" cy="4267200"/>
          </a:xfrm>
          <a:prstGeom prst="parallelogram">
            <a:avLst>
              <a:gd name="adj" fmla="val 50210"/>
            </a:avLst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0AC35DC-E22A-4C50-8CDF-6037D1E1C035}"/>
              </a:ext>
            </a:extLst>
          </p:cNvPr>
          <p:cNvSpPr txBox="1"/>
          <p:nvPr/>
        </p:nvSpPr>
        <p:spPr>
          <a:xfrm>
            <a:off x="584557" y="556422"/>
            <a:ext cx="3617686" cy="400110"/>
          </a:xfrm>
          <a:prstGeom prst="rect">
            <a:avLst/>
          </a:prstGeom>
          <a:solidFill>
            <a:srgbClr val="D20000"/>
          </a:solidFill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高一化学精品课程（人教版）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05D287A-A693-4D6C-BB3E-C698491B4836}"/>
              </a:ext>
            </a:extLst>
          </p:cNvPr>
          <p:cNvSpPr/>
          <p:nvPr/>
        </p:nvSpPr>
        <p:spPr>
          <a:xfrm>
            <a:off x="769893" y="2440728"/>
            <a:ext cx="37401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400" kern="10" dirty="0">
                <a:solidFill>
                  <a:prstClr val="black"/>
                </a:solidFill>
                <a:cs typeface="+mn-ea"/>
                <a:sym typeface="+mn-lt"/>
              </a:rPr>
              <a:t>第四章  非金属及其化合物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B8B925E5-3B78-4EC4-A4B2-93324873A0A3}"/>
              </a:ext>
            </a:extLst>
          </p:cNvPr>
          <p:cNvSpPr/>
          <p:nvPr/>
        </p:nvSpPr>
        <p:spPr>
          <a:xfrm>
            <a:off x="769893" y="3880299"/>
            <a:ext cx="1954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0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cs typeface="+mn-ea"/>
                <a:sym typeface="+mn-lt"/>
              </a:rPr>
              <a:t>第</a:t>
            </a:r>
            <a:r>
              <a:rPr lang="en-US" altLang="zh-CN" sz="20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cs typeface="+mn-ea"/>
                <a:sym typeface="+mn-lt"/>
              </a:rPr>
              <a:t>课时     氯气</a:t>
            </a:r>
          </a:p>
        </p:txBody>
      </p:sp>
      <p:sp>
        <p:nvSpPr>
          <p:cNvPr id="14" name="矩形 5">
            <a:extLst>
              <a:ext uri="{FF2B5EF4-FFF2-40B4-BE49-F238E27FC236}">
                <a16:creationId xmlns:a16="http://schemas.microsoft.com/office/drawing/2014/main" id="{F5A5BC6F-05CF-4E34-AC7B-F5C457F67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723" y="4976644"/>
            <a:ext cx="20088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授课讲师：</a:t>
            </a:r>
            <a:r>
              <a:rPr kumimoji="0" lang="en-US" altLang="zh-CN" sz="2000" b="0" i="0" u="none" strike="noStrike" kern="1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xippt</a:t>
            </a:r>
            <a:endParaRPr kumimoji="0" lang="zh-CN" altLang="en-US" sz="2000" b="0" i="0" u="none" strike="noStrike" kern="1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E104D158-3528-4775-B1D5-2804FA5EE1B4}"/>
              </a:ext>
            </a:extLst>
          </p:cNvPr>
          <p:cNvCxnSpPr>
            <a:cxnSpLocks/>
          </p:cNvCxnSpPr>
          <p:nvPr/>
        </p:nvCxnSpPr>
        <p:spPr>
          <a:xfrm>
            <a:off x="898122" y="4789520"/>
            <a:ext cx="5421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5">
            <a:extLst>
              <a:ext uri="{FF2B5EF4-FFF2-40B4-BE49-F238E27FC236}">
                <a16:creationId xmlns:a16="http://schemas.microsoft.com/office/drawing/2014/main" id="{13BD07A6-5F0C-4425-B6F7-D4488A431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893" y="3013853"/>
            <a:ext cx="56705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algn="dist">
              <a:defRPr/>
            </a:pPr>
            <a:r>
              <a:rPr lang="zh-CN" altLang="en-US" sz="3200" b="1" kern="10" dirty="0">
                <a:solidFill>
                  <a:srgbClr val="D20000"/>
                </a:solidFill>
                <a:latin typeface="+mn-lt"/>
                <a:ea typeface="+mn-ea"/>
                <a:cs typeface="+mn-ea"/>
                <a:sym typeface="+mn-lt"/>
              </a:rPr>
              <a:t>感谢各位的仔细聆听</a:t>
            </a:r>
          </a:p>
        </p:txBody>
      </p:sp>
    </p:spTree>
    <p:extLst>
      <p:ext uri="{BB962C8B-B14F-4D97-AF65-F5344CB8AC3E}">
        <p14:creationId xmlns:p14="http://schemas.microsoft.com/office/powerpoint/2010/main" val="104436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76CA4017-8300-49CA-8454-2DE9E173D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4" r="20080"/>
          <a:stretch/>
        </p:blipFill>
        <p:spPr>
          <a:xfrm>
            <a:off x="7381059" y="0"/>
            <a:ext cx="4810941" cy="6858000"/>
          </a:xfrm>
          <a:prstGeom prst="rect">
            <a:avLst/>
          </a:prstGeom>
        </p:spPr>
      </p:pic>
      <p:sp>
        <p:nvSpPr>
          <p:cNvPr id="8" name="平行四边形 7">
            <a:extLst>
              <a:ext uri="{FF2B5EF4-FFF2-40B4-BE49-F238E27FC236}">
                <a16:creationId xmlns:a16="http://schemas.microsoft.com/office/drawing/2014/main" id="{881F89DC-4C6C-4EC0-B99F-F4D5809D943D}"/>
              </a:ext>
            </a:extLst>
          </p:cNvPr>
          <p:cNvSpPr/>
          <p:nvPr/>
        </p:nvSpPr>
        <p:spPr>
          <a:xfrm>
            <a:off x="7039429" y="0"/>
            <a:ext cx="726802" cy="6858000"/>
          </a:xfrm>
          <a:prstGeom prst="parallelogram">
            <a:avLst>
              <a:gd name="adj" fmla="val 35084"/>
            </a:avLst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CF78C696-9B63-43C6-BF74-F39AA3B9D6F9}"/>
              </a:ext>
            </a:extLst>
          </p:cNvPr>
          <p:cNvSpPr/>
          <p:nvPr/>
        </p:nvSpPr>
        <p:spPr>
          <a:xfrm>
            <a:off x="11592971" y="2590800"/>
            <a:ext cx="1198057" cy="4267200"/>
          </a:xfrm>
          <a:prstGeom prst="parallelogram">
            <a:avLst>
              <a:gd name="adj" fmla="val 50210"/>
            </a:avLst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0AC35DC-E22A-4C50-8CDF-6037D1E1C035}"/>
              </a:ext>
            </a:extLst>
          </p:cNvPr>
          <p:cNvSpPr txBox="1"/>
          <p:nvPr/>
        </p:nvSpPr>
        <p:spPr>
          <a:xfrm>
            <a:off x="584557" y="556422"/>
            <a:ext cx="3617686" cy="400110"/>
          </a:xfrm>
          <a:prstGeom prst="rect">
            <a:avLst/>
          </a:prstGeom>
          <a:solidFill>
            <a:srgbClr val="D20000"/>
          </a:solidFill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高一化学精品课程（人教版）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A907150-5AE3-4DD8-800E-B7E5BEB6FAD0}"/>
              </a:ext>
            </a:extLst>
          </p:cNvPr>
          <p:cNvSpPr txBox="1"/>
          <p:nvPr/>
        </p:nvSpPr>
        <p:spPr>
          <a:xfrm>
            <a:off x="806026" y="2746829"/>
            <a:ext cx="2351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cs typeface="+mn-ea"/>
                <a:sym typeface="+mn-lt"/>
              </a:rPr>
              <a:t>PART  ONE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9FB6BF7-F483-4288-AE6C-0495033F67BE}"/>
              </a:ext>
            </a:extLst>
          </p:cNvPr>
          <p:cNvSpPr txBox="1"/>
          <p:nvPr/>
        </p:nvSpPr>
        <p:spPr>
          <a:xfrm>
            <a:off x="806026" y="3290916"/>
            <a:ext cx="37433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D20000"/>
                </a:solidFill>
                <a:cs typeface="+mn-ea"/>
                <a:sym typeface="+mn-lt"/>
              </a:rPr>
              <a:t>学习的目标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75E7A2E-04C0-4E94-8D4C-DDC87DA14996}"/>
              </a:ext>
            </a:extLst>
          </p:cNvPr>
          <p:cNvSpPr txBox="1"/>
          <p:nvPr/>
        </p:nvSpPr>
        <p:spPr>
          <a:xfrm>
            <a:off x="806027" y="4214246"/>
            <a:ext cx="5420602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Please enter the table of contents text </a:t>
            </a:r>
            <a:r>
              <a:rPr lang="en-US" altLang="zh-CN" dirty="0" err="1">
                <a:cs typeface="+mn-ea"/>
                <a:sym typeface="+mn-lt"/>
              </a:rPr>
              <a:t>herePlease</a:t>
            </a:r>
            <a:r>
              <a:rPr lang="en-US" altLang="zh-CN" dirty="0">
                <a:cs typeface="+mn-ea"/>
                <a:sym typeface="+mn-lt"/>
              </a:rPr>
              <a:t> enter the table of contents text here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998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>
            <a:extLst>
              <a:ext uri="{FF2B5EF4-FFF2-40B4-BE49-F238E27FC236}">
                <a16:creationId xmlns:a16="http://schemas.microsoft.com/office/drawing/2014/main" id="{99C4E01B-03DA-4384-B256-4A82F4B151CA}"/>
              </a:ext>
            </a:extLst>
          </p:cNvPr>
          <p:cNvSpPr/>
          <p:nvPr/>
        </p:nvSpPr>
        <p:spPr>
          <a:xfrm>
            <a:off x="1115986" y="2475853"/>
            <a:ext cx="8422644" cy="2932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cs typeface="+mn-ea"/>
                <a:sym typeface="+mn-lt"/>
              </a:rPr>
              <a:t>1.</a:t>
            </a:r>
            <a:r>
              <a:rPr lang="zh-CN" altLang="en-US" sz="2400" b="1" dirty="0">
                <a:cs typeface="+mn-ea"/>
                <a:sym typeface="+mn-lt"/>
              </a:rPr>
              <a:t>了解氯元素单质及其重要化合物的主要性质及应用。</a:t>
            </a:r>
            <a:endParaRPr lang="en-US" altLang="zh-CN" sz="2400" b="1" dirty="0"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endParaRPr lang="en-US" altLang="zh-CN" sz="2400" b="1" dirty="0"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cs typeface="+mn-ea"/>
                <a:sym typeface="+mn-lt"/>
              </a:rPr>
              <a:t>2.</a:t>
            </a:r>
            <a:r>
              <a:rPr lang="zh-CN" altLang="en-US" sz="2400" b="1" dirty="0">
                <a:cs typeface="+mn-ea"/>
                <a:sym typeface="+mn-lt"/>
              </a:rPr>
              <a:t>了解氯水的成分及其在化学反应中的作用。</a:t>
            </a:r>
          </a:p>
          <a:p>
            <a:pPr>
              <a:lnSpc>
                <a:spcPct val="200000"/>
              </a:lnSpc>
            </a:pP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7020228-9B16-422C-8FA1-E9982F6E71F6}"/>
              </a:ext>
            </a:extLst>
          </p:cNvPr>
          <p:cNvSpPr/>
          <p:nvPr/>
        </p:nvSpPr>
        <p:spPr>
          <a:xfrm>
            <a:off x="871827" y="1287013"/>
            <a:ext cx="23968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一、学习目标</a:t>
            </a:r>
          </a:p>
        </p:txBody>
      </p:sp>
    </p:spTree>
    <p:extLst>
      <p:ext uri="{BB962C8B-B14F-4D97-AF65-F5344CB8AC3E}">
        <p14:creationId xmlns:p14="http://schemas.microsoft.com/office/powerpoint/2010/main" val="225246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76CA4017-8300-49CA-8454-2DE9E173D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4" r="20080"/>
          <a:stretch/>
        </p:blipFill>
        <p:spPr>
          <a:xfrm>
            <a:off x="7381059" y="0"/>
            <a:ext cx="4810941" cy="6858000"/>
          </a:xfrm>
          <a:prstGeom prst="rect">
            <a:avLst/>
          </a:prstGeom>
        </p:spPr>
      </p:pic>
      <p:sp>
        <p:nvSpPr>
          <p:cNvPr id="8" name="平行四边形 7">
            <a:extLst>
              <a:ext uri="{FF2B5EF4-FFF2-40B4-BE49-F238E27FC236}">
                <a16:creationId xmlns:a16="http://schemas.microsoft.com/office/drawing/2014/main" id="{881F89DC-4C6C-4EC0-B99F-F4D5809D943D}"/>
              </a:ext>
            </a:extLst>
          </p:cNvPr>
          <p:cNvSpPr/>
          <p:nvPr/>
        </p:nvSpPr>
        <p:spPr>
          <a:xfrm>
            <a:off x="7039429" y="0"/>
            <a:ext cx="726802" cy="6858000"/>
          </a:xfrm>
          <a:prstGeom prst="parallelogram">
            <a:avLst>
              <a:gd name="adj" fmla="val 35084"/>
            </a:avLst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平行四边形 8">
            <a:extLst>
              <a:ext uri="{FF2B5EF4-FFF2-40B4-BE49-F238E27FC236}">
                <a16:creationId xmlns:a16="http://schemas.microsoft.com/office/drawing/2014/main" id="{CF78C696-9B63-43C6-BF74-F39AA3B9D6F9}"/>
              </a:ext>
            </a:extLst>
          </p:cNvPr>
          <p:cNvSpPr/>
          <p:nvPr/>
        </p:nvSpPr>
        <p:spPr>
          <a:xfrm>
            <a:off x="11592971" y="2590800"/>
            <a:ext cx="1198057" cy="4267200"/>
          </a:xfrm>
          <a:prstGeom prst="parallelogram">
            <a:avLst>
              <a:gd name="adj" fmla="val 50210"/>
            </a:avLst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0AC35DC-E22A-4C50-8CDF-6037D1E1C035}"/>
              </a:ext>
            </a:extLst>
          </p:cNvPr>
          <p:cNvSpPr txBox="1"/>
          <p:nvPr/>
        </p:nvSpPr>
        <p:spPr>
          <a:xfrm>
            <a:off x="584557" y="556422"/>
            <a:ext cx="3617686" cy="400110"/>
          </a:xfrm>
          <a:prstGeom prst="rect">
            <a:avLst/>
          </a:prstGeom>
          <a:solidFill>
            <a:srgbClr val="D20000"/>
          </a:solidFill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高一化学精品课程（人教版）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A907150-5AE3-4DD8-800E-B7E5BEB6FAD0}"/>
              </a:ext>
            </a:extLst>
          </p:cNvPr>
          <p:cNvSpPr txBox="1"/>
          <p:nvPr/>
        </p:nvSpPr>
        <p:spPr>
          <a:xfrm>
            <a:off x="806026" y="2746829"/>
            <a:ext cx="24113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cs typeface="+mn-ea"/>
                <a:sym typeface="+mn-lt"/>
              </a:rPr>
              <a:t>PART  TWO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9FB6BF7-F483-4288-AE6C-0495033F67BE}"/>
              </a:ext>
            </a:extLst>
          </p:cNvPr>
          <p:cNvSpPr txBox="1"/>
          <p:nvPr/>
        </p:nvSpPr>
        <p:spPr>
          <a:xfrm>
            <a:off x="806026" y="3290916"/>
            <a:ext cx="37433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rgbClr val="D20000"/>
                </a:solidFill>
                <a:cs typeface="+mn-ea"/>
                <a:sym typeface="+mn-lt"/>
              </a:rPr>
              <a:t>氯气的性质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75E7A2E-04C0-4E94-8D4C-DDC87DA14996}"/>
              </a:ext>
            </a:extLst>
          </p:cNvPr>
          <p:cNvSpPr txBox="1"/>
          <p:nvPr/>
        </p:nvSpPr>
        <p:spPr>
          <a:xfrm>
            <a:off x="806027" y="4214246"/>
            <a:ext cx="5420602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cs typeface="+mn-ea"/>
                <a:sym typeface="+mn-lt"/>
              </a:rPr>
              <a:t>Please enter the table of contents text </a:t>
            </a:r>
            <a:r>
              <a:rPr lang="en-US" altLang="zh-CN" dirty="0" err="1">
                <a:cs typeface="+mn-ea"/>
                <a:sym typeface="+mn-lt"/>
              </a:rPr>
              <a:t>herePlease</a:t>
            </a:r>
            <a:r>
              <a:rPr lang="en-US" altLang="zh-CN" dirty="0">
                <a:cs typeface="+mn-ea"/>
                <a:sym typeface="+mn-lt"/>
              </a:rPr>
              <a:t> enter the table of contents text here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158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EC2D9311-D23E-4D6B-96C9-E1654EC0E7D9}"/>
              </a:ext>
            </a:extLst>
          </p:cNvPr>
          <p:cNvSpPr txBox="1"/>
          <p:nvPr/>
        </p:nvSpPr>
        <p:spPr>
          <a:xfrm>
            <a:off x="1424542" y="2128804"/>
            <a:ext cx="2937682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cs typeface="+mn-ea"/>
                <a:sym typeface="+mn-lt"/>
              </a:rPr>
              <a:t>背景材料</a:t>
            </a: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3FC28914-A63A-47BC-9933-9EF922DBC117}"/>
              </a:ext>
            </a:extLst>
          </p:cNvPr>
          <p:cNvSpPr txBox="1"/>
          <p:nvPr/>
        </p:nvSpPr>
        <p:spPr>
          <a:xfrm>
            <a:off x="1057955" y="2734324"/>
            <a:ext cx="10364788" cy="2812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2008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年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5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18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日，湖北省襄樊老河口市消防大队“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119”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火警调度中心接到群众报警：仙人渡镇自来水厂装有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500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公斤液氯的钢瓶发生泄漏，请求消防官兵前往处置。险情就是命令，消防队领导和队员与自来水公司领导成立临时抢险指挥部，制定处置方案，在装备器材缺乏的情况下成功处置了这起氯气泄漏事故，未造成人员中毒和死亡。液氯是危险化学品，一旦泄漏这种阴森森的黄绿色气体会使人窒息、双目失明，甚至死亡。氯气为什么毒性这么大？它具有怎样的性质和用途呢？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0870773-D7B1-4700-8C6E-36BB09C4ACC2}"/>
              </a:ext>
            </a:extLst>
          </p:cNvPr>
          <p:cNvSpPr/>
          <p:nvPr/>
        </p:nvSpPr>
        <p:spPr>
          <a:xfrm>
            <a:off x="672029" y="1253119"/>
            <a:ext cx="23968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一、课程导入</a:t>
            </a:r>
          </a:p>
        </p:txBody>
      </p:sp>
    </p:spTree>
    <p:extLst>
      <p:ext uri="{BB962C8B-B14F-4D97-AF65-F5344CB8AC3E}">
        <p14:creationId xmlns:p14="http://schemas.microsoft.com/office/powerpoint/2010/main" val="386792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F0FB8704-4F26-4CCD-B5AD-C81C37050A04}"/>
              </a:ext>
            </a:extLst>
          </p:cNvPr>
          <p:cNvSpPr txBox="1"/>
          <p:nvPr/>
        </p:nvSpPr>
        <p:spPr>
          <a:xfrm>
            <a:off x="1617813" y="2040406"/>
            <a:ext cx="68529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cs typeface="+mn-ea"/>
                <a:sym typeface="+mn-lt"/>
              </a:rPr>
              <a:t>一、活泼的黄绿色气体</a:t>
            </a:r>
            <a:r>
              <a:rPr lang="en-US" altLang="zh-CN" sz="2800" b="1" dirty="0">
                <a:cs typeface="+mn-ea"/>
                <a:sym typeface="+mn-lt"/>
              </a:rPr>
              <a:t>——</a:t>
            </a:r>
            <a:r>
              <a:rPr lang="zh-CN" altLang="en-US" sz="2800" b="1" dirty="0">
                <a:cs typeface="+mn-ea"/>
                <a:sym typeface="+mn-lt"/>
              </a:rPr>
              <a:t>氯气</a:t>
            </a:r>
            <a:r>
              <a:rPr lang="en-US" altLang="zh-CN" sz="2800" b="1" dirty="0">
                <a:cs typeface="+mn-ea"/>
                <a:sym typeface="+mn-lt"/>
              </a:rPr>
              <a:t>(Cl</a:t>
            </a:r>
            <a:r>
              <a:rPr lang="en-US" altLang="zh-CN" sz="2800" b="1" baseline="-25000" dirty="0">
                <a:cs typeface="+mn-ea"/>
                <a:sym typeface="+mn-lt"/>
              </a:rPr>
              <a:t>2</a:t>
            </a:r>
            <a:r>
              <a:rPr lang="en-US" altLang="zh-CN" sz="2800" b="1" dirty="0">
                <a:cs typeface="+mn-ea"/>
                <a:sym typeface="+mn-lt"/>
              </a:rPr>
              <a:t>)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01D217DA-4B5D-402E-97F6-4AEFAFF75882}"/>
              </a:ext>
            </a:extLst>
          </p:cNvPr>
          <p:cNvSpPr txBox="1"/>
          <p:nvPr/>
        </p:nvSpPr>
        <p:spPr>
          <a:xfrm>
            <a:off x="1617813" y="2406801"/>
            <a:ext cx="7015480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1" indent="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cs typeface="+mn-ea"/>
                <a:sym typeface="+mn-lt"/>
              </a:rPr>
              <a:t>1.</a:t>
            </a:r>
            <a:r>
              <a:rPr lang="zh-CN" altLang="en-US" sz="2000" b="1" dirty="0">
                <a:cs typeface="+mn-ea"/>
                <a:sym typeface="+mn-lt"/>
              </a:rPr>
              <a:t>氯的原子结构及存在</a:t>
            </a:r>
          </a:p>
          <a:p>
            <a:pPr marL="0" lvl="1" indent="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cs typeface="+mn-ea"/>
                <a:sym typeface="+mn-lt"/>
              </a:rPr>
              <a:t>(1)</a:t>
            </a:r>
            <a:r>
              <a:rPr lang="zh-CN" altLang="en-US" sz="2000" b="1" dirty="0">
                <a:cs typeface="+mn-ea"/>
                <a:sym typeface="+mn-lt"/>
              </a:rPr>
              <a:t>原子结构</a:t>
            </a:r>
          </a:p>
          <a:p>
            <a:pPr marL="0" lvl="1" indent="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2000" b="1" dirty="0">
                <a:cs typeface="+mn-ea"/>
                <a:sym typeface="+mn-lt"/>
              </a:rPr>
              <a:t>  氯原子结构示意图为</a:t>
            </a:r>
            <a:r>
              <a:rPr lang="en-US" altLang="zh-CN" sz="2000" b="1" dirty="0">
                <a:cs typeface="+mn-ea"/>
                <a:sym typeface="+mn-lt"/>
              </a:rPr>
              <a:t>__________</a:t>
            </a:r>
            <a:r>
              <a:rPr lang="zh-CN" altLang="en-US" sz="2000" b="1" dirty="0">
                <a:cs typeface="+mn-ea"/>
                <a:sym typeface="+mn-lt"/>
              </a:rPr>
              <a:t>，氯原子容易</a:t>
            </a:r>
            <a:r>
              <a:rPr lang="en-US" altLang="zh-CN" sz="2000" b="1" dirty="0">
                <a:cs typeface="+mn-ea"/>
                <a:sym typeface="+mn-lt"/>
              </a:rPr>
              <a:t>_____________</a:t>
            </a:r>
            <a:r>
              <a:rPr lang="zh-CN" altLang="en-US" sz="2000" b="1" dirty="0">
                <a:cs typeface="+mn-ea"/>
                <a:sym typeface="+mn-lt"/>
              </a:rPr>
              <a:t>而形成</a:t>
            </a:r>
            <a:r>
              <a:rPr lang="en-US" altLang="zh-CN" sz="2000" b="1" dirty="0">
                <a:cs typeface="+mn-ea"/>
                <a:sym typeface="+mn-lt"/>
              </a:rPr>
              <a:t>Cl</a:t>
            </a:r>
            <a:r>
              <a:rPr lang="zh-CN" altLang="en-US" sz="2000" b="1" baseline="30000" dirty="0">
                <a:cs typeface="+mn-ea"/>
                <a:sym typeface="+mn-lt"/>
              </a:rPr>
              <a:t>－</a:t>
            </a:r>
            <a:r>
              <a:rPr lang="zh-CN" altLang="en-US" sz="2000" b="1" dirty="0">
                <a:cs typeface="+mn-ea"/>
                <a:sym typeface="+mn-lt"/>
              </a:rPr>
              <a:t>，表现为典型的</a:t>
            </a:r>
            <a:r>
              <a:rPr lang="en-US" altLang="zh-CN" sz="2000" b="1" dirty="0">
                <a:cs typeface="+mn-ea"/>
                <a:sym typeface="+mn-lt"/>
              </a:rPr>
              <a:t>______</a:t>
            </a:r>
            <a:r>
              <a:rPr lang="zh-CN" altLang="en-US" sz="2000" b="1" dirty="0">
                <a:cs typeface="+mn-ea"/>
                <a:sym typeface="+mn-lt"/>
              </a:rPr>
              <a:t>。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C876C35-F7A8-4ABB-90D0-70A284622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19443" y="3563524"/>
            <a:ext cx="851571" cy="61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52F6B3ED-76DD-4B5A-911F-95002A376CC5}"/>
              </a:ext>
            </a:extLst>
          </p:cNvPr>
          <p:cNvSpPr/>
          <p:nvPr/>
        </p:nvSpPr>
        <p:spPr>
          <a:xfrm>
            <a:off x="1856180" y="4387535"/>
            <a:ext cx="1598515" cy="3685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795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得到一个电子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040D490-3B63-4B01-8BAF-33353905AA74}"/>
              </a:ext>
            </a:extLst>
          </p:cNvPr>
          <p:cNvSpPr/>
          <p:nvPr/>
        </p:nvSpPr>
        <p:spPr>
          <a:xfrm>
            <a:off x="6539363" y="4329331"/>
            <a:ext cx="973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氧化性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11143373-6AD7-46C3-80AE-4314BA9B2BCC}"/>
              </a:ext>
            </a:extLst>
          </p:cNvPr>
          <p:cNvSpPr txBox="1"/>
          <p:nvPr/>
        </p:nvSpPr>
        <p:spPr>
          <a:xfrm>
            <a:off x="1372092" y="1453819"/>
            <a:ext cx="194186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95" b="1" dirty="0">
                <a:cs typeface="+mn-ea"/>
                <a:sym typeface="+mn-lt"/>
              </a:rPr>
              <a:t>基础梳理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F109ABE-8F25-4C90-A5E6-D021EF6CF3DD}"/>
              </a:ext>
            </a:extLst>
          </p:cNvPr>
          <p:cNvSpPr txBox="1"/>
          <p:nvPr/>
        </p:nvSpPr>
        <p:spPr>
          <a:xfrm>
            <a:off x="1647658" y="4960136"/>
            <a:ext cx="7385685" cy="974558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8" tIns="45718" rIns="45718" bIns="45718" numCol="1" spcCol="38100" rtlCol="0" anchor="t" forceAA="0">
            <a:spAutoFit/>
          </a:bodyPr>
          <a:lstStyle/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cs typeface="+mn-ea"/>
                <a:sym typeface="+mn-lt"/>
              </a:rPr>
              <a:t>(2)</a:t>
            </a:r>
            <a:r>
              <a:rPr lang="zh-CN" altLang="en-US" sz="2000" b="1" dirty="0">
                <a:cs typeface="+mn-ea"/>
                <a:sym typeface="+mn-lt"/>
              </a:rPr>
              <a:t>存在</a:t>
            </a: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000" b="1" dirty="0">
                <a:cs typeface="+mn-ea"/>
                <a:sym typeface="+mn-lt"/>
              </a:rPr>
              <a:t>      氯在自然界中以</a:t>
            </a:r>
            <a:r>
              <a:rPr lang="en-US" altLang="zh-CN" sz="2000" b="1" dirty="0">
                <a:cs typeface="+mn-ea"/>
                <a:sym typeface="+mn-lt"/>
              </a:rPr>
              <a:t>_____</a:t>
            </a:r>
            <a:r>
              <a:rPr lang="zh-CN" altLang="en-US" sz="2000" b="1" dirty="0">
                <a:cs typeface="+mn-ea"/>
                <a:sym typeface="+mn-lt"/>
              </a:rPr>
              <a:t>态存在，主要以</a:t>
            </a:r>
            <a:r>
              <a:rPr lang="en-US" altLang="zh-CN" sz="2000" b="1" dirty="0">
                <a:cs typeface="+mn-ea"/>
                <a:sym typeface="+mn-lt"/>
              </a:rPr>
              <a:t>______</a:t>
            </a:r>
            <a:r>
              <a:rPr lang="zh-CN" altLang="en-US" sz="2000" b="1" dirty="0">
                <a:cs typeface="+mn-ea"/>
                <a:sym typeface="+mn-lt"/>
              </a:rPr>
              <a:t>的形式存在。</a:t>
            </a:r>
            <a:endParaRPr kumimoji="0" lang="zh-CN" altLang="en-US" sz="2000" b="0" i="0" u="none" strike="noStrike" cap="none" spc="0" normalizeH="0" baseline="0" dirty="0">
              <a:ln>
                <a:noFill/>
              </a:ln>
              <a:effectLst/>
              <a:uFillTx/>
              <a:cs typeface="+mn-ea"/>
              <a:sym typeface="+mn-lt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E50A43C-AE93-4414-B7E7-1C33BD3BFEFD}"/>
              </a:ext>
            </a:extLst>
          </p:cNvPr>
          <p:cNvSpPr/>
          <p:nvPr/>
        </p:nvSpPr>
        <p:spPr>
          <a:xfrm>
            <a:off x="3982640" y="5472295"/>
            <a:ext cx="712611" cy="3987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化合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03BD84A-64E7-4202-B655-C42AF6628142}"/>
              </a:ext>
            </a:extLst>
          </p:cNvPr>
          <p:cNvSpPr/>
          <p:nvPr/>
        </p:nvSpPr>
        <p:spPr>
          <a:xfrm>
            <a:off x="6539363" y="5472295"/>
            <a:ext cx="720925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795" b="1" i="0" u="none" strike="noStrike" kern="100" cap="none" spc="0" normalizeH="0" baseline="0" noProof="0" dirty="0" err="1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NaCl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56DE47A-99A3-4E83-B42F-44DCF4964847}"/>
              </a:ext>
            </a:extLst>
          </p:cNvPr>
          <p:cNvSpPr/>
          <p:nvPr/>
        </p:nvSpPr>
        <p:spPr>
          <a:xfrm>
            <a:off x="657515" y="779412"/>
            <a:ext cx="2765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二、氯气的性质</a:t>
            </a:r>
          </a:p>
        </p:txBody>
      </p:sp>
    </p:spTree>
    <p:extLst>
      <p:ext uri="{BB962C8B-B14F-4D97-AF65-F5344CB8AC3E}">
        <p14:creationId xmlns:p14="http://schemas.microsoft.com/office/powerpoint/2010/main" val="51518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5" grpId="1"/>
      <p:bldP spid="6" grpId="0"/>
      <p:bldP spid="6" grpId="1"/>
      <p:bldP spid="7" grpId="0"/>
      <p:bldP spid="8" grpId="0"/>
      <p:bldP spid="8" grpId="1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631FC3F-33F9-4ECB-B6AF-28C0FBF1787B}"/>
              </a:ext>
            </a:extLst>
          </p:cNvPr>
          <p:cNvSpPr txBox="1"/>
          <p:nvPr/>
        </p:nvSpPr>
        <p:spPr>
          <a:xfrm>
            <a:off x="1156038" y="1490980"/>
            <a:ext cx="6205655" cy="1938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000" b="1" dirty="0">
                <a:cs typeface="+mn-ea"/>
                <a:sym typeface="+mn-lt"/>
              </a:rPr>
              <a:t>氯气的发现</a:t>
            </a:r>
          </a:p>
          <a:p>
            <a:pPr marL="0" lvl="1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000" b="1" dirty="0">
                <a:cs typeface="+mn-ea"/>
                <a:sym typeface="+mn-lt"/>
              </a:rPr>
              <a:t>      1774</a:t>
            </a:r>
            <a:r>
              <a:rPr lang="zh-CN" altLang="en-US" sz="2000" b="1" dirty="0">
                <a:cs typeface="+mn-ea"/>
                <a:sym typeface="+mn-lt"/>
              </a:rPr>
              <a:t>年瑞典化学家舍勒发现了氯气，反应的化学方程式为：</a:t>
            </a:r>
            <a:r>
              <a:rPr lang="en-US" altLang="zh-CN" sz="2000" b="1" dirty="0">
                <a:cs typeface="+mn-ea"/>
                <a:sym typeface="+mn-lt"/>
              </a:rPr>
              <a:t>________________________________________</a:t>
            </a:r>
            <a:r>
              <a:rPr lang="zh-CN" altLang="en-US" sz="2000" b="1" dirty="0">
                <a:cs typeface="+mn-ea"/>
                <a:sym typeface="+mn-lt"/>
              </a:rPr>
              <a:t>。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B742B691-71CA-44AE-A47A-67AD3ACC1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843" y="2834244"/>
            <a:ext cx="3906297" cy="36580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7CDAB1-D891-4DBC-B8AC-9D16C8C816AA}"/>
              </a:ext>
            </a:extLst>
          </p:cNvPr>
          <p:cNvSpPr txBox="1">
            <a:spLocks noRot="1"/>
          </p:cNvSpPr>
          <p:nvPr/>
        </p:nvSpPr>
        <p:spPr>
          <a:xfrm>
            <a:off x="3198291" y="5506615"/>
            <a:ext cx="2802937" cy="694796"/>
          </a:xfrm>
          <a:prstGeom prst="rect">
            <a:avLst/>
          </a:prstGeom>
        </p:spPr>
        <p:txBody>
          <a:bodyPr wrap="square" lIns="68410" tIns="34205" rIns="68410" bIns="34205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1800" b="1">
                <a:cs typeface="+mn-ea"/>
                <a:sym typeface="+mn-lt"/>
              </a:rPr>
              <a:t>化学性质</a:t>
            </a:r>
            <a:r>
              <a:rPr lang="zh-CN" altLang="en-US" sz="2695">
                <a:cs typeface="+mn-ea"/>
                <a:sym typeface="+mn-lt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</a:t>
            </a:r>
            <a:endParaRPr lang="zh-CN" altLang="en-US" sz="2695">
              <a:cs typeface="+mn-ea"/>
              <a:sym typeface="+mn-lt"/>
            </a:endParaRPr>
          </a:p>
          <a:p>
            <a:endParaRPr lang="zh-CN" altLang="en-US" sz="2695">
              <a:cs typeface="+mn-ea"/>
              <a:sym typeface="+mn-lt"/>
            </a:endParaRPr>
          </a:p>
          <a:p>
            <a:endParaRPr lang="zh-CN" altLang="en-US">
              <a:cs typeface="+mn-ea"/>
              <a:sym typeface="+mn-lt"/>
            </a:endParaRPr>
          </a:p>
          <a:p>
            <a:endParaRPr lang="zh-CN" altLang="en-US">
              <a:cs typeface="+mn-ea"/>
              <a:sym typeface="+mn-lt"/>
            </a:endParaRPr>
          </a:p>
          <a:p>
            <a:endParaRPr lang="zh-CN" altLang="en-US">
              <a:cs typeface="+mn-ea"/>
              <a:sym typeface="+mn-lt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703F5B77-5398-46AF-9FB6-B390FF496C24}"/>
              </a:ext>
            </a:extLst>
          </p:cNvPr>
          <p:cNvSpPr txBox="1"/>
          <p:nvPr/>
        </p:nvSpPr>
        <p:spPr>
          <a:xfrm>
            <a:off x="1319749" y="4887866"/>
            <a:ext cx="2306320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000" b="1" dirty="0">
                <a:cs typeface="+mn-ea"/>
                <a:sym typeface="+mn-lt"/>
              </a:rPr>
              <a:t>氯气</a:t>
            </a:r>
            <a:r>
              <a:rPr lang="en-US" altLang="zh-CN" sz="2000" b="1" dirty="0">
                <a:cs typeface="+mn-ea"/>
                <a:sym typeface="+mn-lt"/>
              </a:rPr>
              <a:t>(Cl</a:t>
            </a:r>
            <a:r>
              <a:rPr lang="en-US" altLang="zh-CN" sz="2000" b="1" baseline="-25000" dirty="0">
                <a:cs typeface="+mn-ea"/>
                <a:sym typeface="+mn-lt"/>
              </a:rPr>
              <a:t>2</a:t>
            </a:r>
            <a:r>
              <a:rPr lang="en-US" altLang="zh-CN" sz="2000" b="1" dirty="0">
                <a:cs typeface="+mn-ea"/>
                <a:sym typeface="+mn-lt"/>
              </a:rPr>
              <a:t>)</a:t>
            </a:r>
          </a:p>
        </p:txBody>
      </p:sp>
      <p:sp>
        <p:nvSpPr>
          <p:cNvPr id="6" name="AutoShape 7">
            <a:extLst>
              <a:ext uri="{FF2B5EF4-FFF2-40B4-BE49-F238E27FC236}">
                <a16:creationId xmlns:a16="http://schemas.microsoft.com/office/drawing/2014/main" id="{019450E5-7F1A-4492-9163-C36C0D049FA1}"/>
              </a:ext>
            </a:extLst>
          </p:cNvPr>
          <p:cNvSpPr/>
          <p:nvPr/>
        </p:nvSpPr>
        <p:spPr>
          <a:xfrm>
            <a:off x="2973842" y="4457066"/>
            <a:ext cx="161525" cy="1383653"/>
          </a:xfrm>
          <a:prstGeom prst="leftBrace">
            <a:avLst>
              <a:gd name="adj1" fmla="val 71305"/>
              <a:gd name="adj2" fmla="val 50000"/>
            </a:avLst>
          </a:prstGeom>
          <a:noFill/>
          <a:ln w="635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eaLnBrk="0" hangingPunct="0"/>
            <a:endParaRPr lang="zh-CN" altLang="zh-CN" sz="2000" b="1" dirty="0">
              <a:cs typeface="+mn-ea"/>
              <a:sym typeface="+mn-lt"/>
            </a:endParaRP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44962C2E-CE6F-4B2E-942D-C5D0C470A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3387" y="4207781"/>
            <a:ext cx="1992936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defRPr/>
            </a:pPr>
            <a:r>
              <a:rPr kumimoji="0" lang="zh-CN" altLang="en-US" b="1" kern="1200" cap="none" spc="0" normalizeH="0" baseline="0" noProof="0">
                <a:effectLst/>
                <a:cs typeface="+mn-ea"/>
                <a:sym typeface="+mn-lt"/>
              </a:rPr>
              <a:t>物理性质</a:t>
            </a:r>
            <a:r>
              <a:rPr kumimoji="0" lang="zh-CN" altLang="en-US" sz="2000" kern="1200" cap="none" spc="0" normalizeH="0" baseline="0" noProof="0"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</a:t>
            </a:r>
            <a:endParaRPr kumimoji="0" lang="zh-CN" altLang="en-US" sz="2000" kern="1200" cap="none" spc="0" normalizeH="0" baseline="0" noProof="0"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  <a:p>
            <a:pPr marR="0" defTabSz="914400" eaLnBrk="0" hangingPunct="0">
              <a:buClrTx/>
              <a:buSzTx/>
              <a:buFontTx/>
              <a:defRPr/>
            </a:pPr>
            <a:endParaRPr kumimoji="0" lang="en-US" altLang="zh-CN" sz="100" kern="1200" cap="none" spc="0" normalizeH="0" baseline="0" noProof="0">
              <a:cs typeface="+mn-ea"/>
              <a:sym typeface="+mn-lt"/>
            </a:endParaRP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5641008C-9184-4204-AC0F-22C3A1C38753}"/>
              </a:ext>
            </a:extLst>
          </p:cNvPr>
          <p:cNvSpPr txBox="1"/>
          <p:nvPr/>
        </p:nvSpPr>
        <p:spPr>
          <a:xfrm>
            <a:off x="1075070" y="3556232"/>
            <a:ext cx="5617845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cs typeface="+mn-ea"/>
                <a:sym typeface="+mn-lt"/>
              </a:rPr>
              <a:t>氯气</a:t>
            </a:r>
            <a:r>
              <a:rPr lang="en-US" altLang="zh-CN" sz="2000" b="1" dirty="0">
                <a:cs typeface="+mn-ea"/>
                <a:sym typeface="+mn-lt"/>
              </a:rPr>
              <a:t>(Cl</a:t>
            </a:r>
            <a:r>
              <a:rPr lang="en-US" altLang="zh-CN" sz="2000" b="1" baseline="-25000" dirty="0">
                <a:cs typeface="+mn-ea"/>
                <a:sym typeface="+mn-lt"/>
              </a:rPr>
              <a:t>2</a:t>
            </a:r>
            <a:r>
              <a:rPr lang="en-US" altLang="zh-CN" sz="2000" b="1" dirty="0">
                <a:cs typeface="+mn-ea"/>
                <a:sym typeface="+mn-lt"/>
              </a:rPr>
              <a:t>)</a:t>
            </a:r>
            <a:r>
              <a:rPr lang="zh-CN" altLang="en-US" sz="2000" b="1" dirty="0">
                <a:cs typeface="+mn-ea"/>
                <a:sym typeface="+mn-lt"/>
              </a:rPr>
              <a:t>的性质：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0EF9377-2746-4675-9040-12080ACF7CF0}"/>
              </a:ext>
            </a:extLst>
          </p:cNvPr>
          <p:cNvSpPr/>
          <p:nvPr/>
        </p:nvSpPr>
        <p:spPr>
          <a:xfrm>
            <a:off x="581755" y="787943"/>
            <a:ext cx="2765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二、氯气的性质</a:t>
            </a:r>
          </a:p>
        </p:txBody>
      </p:sp>
    </p:spTree>
    <p:extLst>
      <p:ext uri="{BB962C8B-B14F-4D97-AF65-F5344CB8AC3E}">
        <p14:creationId xmlns:p14="http://schemas.microsoft.com/office/powerpoint/2010/main" val="259185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ldLvl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>
            <a:extLst>
              <a:ext uri="{FF2B5EF4-FFF2-40B4-BE49-F238E27FC236}">
                <a16:creationId xmlns:a16="http://schemas.microsoft.com/office/drawing/2014/main" id="{3FE3B8D5-B646-4E0C-989D-A1C19B10541F}"/>
              </a:ext>
            </a:extLst>
          </p:cNvPr>
          <p:cNvSpPr/>
          <p:nvPr/>
        </p:nvSpPr>
        <p:spPr>
          <a:xfrm>
            <a:off x="2443331" y="2017660"/>
            <a:ext cx="6270978" cy="33065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100" dirty="0">
              <a:cs typeface="+mn-ea"/>
              <a:sym typeface="+mn-lt"/>
            </a:endParaRPr>
          </a:p>
        </p:txBody>
      </p:sp>
      <p:sp>
        <p:nvSpPr>
          <p:cNvPr id="3" name="Line 4">
            <a:extLst>
              <a:ext uri="{FF2B5EF4-FFF2-40B4-BE49-F238E27FC236}">
                <a16:creationId xmlns:a16="http://schemas.microsoft.com/office/drawing/2014/main" id="{BF91922C-E2E6-422B-B7EC-D4E845DB3543}"/>
              </a:ext>
            </a:extLst>
          </p:cNvPr>
          <p:cNvSpPr/>
          <p:nvPr/>
        </p:nvSpPr>
        <p:spPr>
          <a:xfrm flipV="1">
            <a:off x="6433953" y="2872794"/>
            <a:ext cx="969151" cy="627098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6DBEE348-6148-490E-8339-F15C41CB0AD9}"/>
              </a:ext>
            </a:extLst>
          </p:cNvPr>
          <p:cNvSpPr/>
          <p:nvPr/>
        </p:nvSpPr>
        <p:spPr>
          <a:xfrm>
            <a:off x="6490962" y="3898954"/>
            <a:ext cx="912142" cy="570089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C7D20D99-BB74-4DAD-B009-BFDDDC135F87}"/>
              </a:ext>
            </a:extLst>
          </p:cNvPr>
          <p:cNvSpPr/>
          <p:nvPr/>
        </p:nvSpPr>
        <p:spPr>
          <a:xfrm flipH="1">
            <a:off x="3754535" y="3898954"/>
            <a:ext cx="855133" cy="570089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92B6A103-AB41-43D6-829E-D9EB179E7575}"/>
              </a:ext>
            </a:extLst>
          </p:cNvPr>
          <p:cNvSpPr/>
          <p:nvPr/>
        </p:nvSpPr>
        <p:spPr>
          <a:xfrm>
            <a:off x="3868553" y="2872794"/>
            <a:ext cx="855133" cy="627098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9E69CB95-7340-4379-A122-D1A81FF64225}"/>
              </a:ext>
            </a:extLst>
          </p:cNvPr>
          <p:cNvSpPr/>
          <p:nvPr/>
        </p:nvSpPr>
        <p:spPr>
          <a:xfrm flipV="1">
            <a:off x="5578820" y="2872794"/>
            <a:ext cx="0" cy="513080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B4DD0094-DB0E-4B7D-AC53-56C847914B4D}"/>
              </a:ext>
            </a:extLst>
          </p:cNvPr>
          <p:cNvSpPr/>
          <p:nvPr/>
        </p:nvSpPr>
        <p:spPr>
          <a:xfrm flipV="1">
            <a:off x="5578820" y="3955962"/>
            <a:ext cx="0" cy="513080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Group 11">
            <a:extLst>
              <a:ext uri="{FF2B5EF4-FFF2-40B4-BE49-F238E27FC236}">
                <a16:creationId xmlns:a16="http://schemas.microsoft.com/office/drawing/2014/main" id="{EA9C1CCD-E83A-4CF4-B21C-EB06EBA6069B}"/>
              </a:ext>
            </a:extLst>
          </p:cNvPr>
          <p:cNvGrpSpPr/>
          <p:nvPr/>
        </p:nvGrpSpPr>
        <p:grpSpPr>
          <a:xfrm>
            <a:off x="2531137" y="1561448"/>
            <a:ext cx="1754505" cy="1311275"/>
            <a:chOff x="432" y="384"/>
            <a:chExt cx="1488" cy="1104"/>
          </a:xfrm>
        </p:grpSpPr>
        <p:sp>
          <p:nvSpPr>
            <p:cNvPr id="10" name="Rectangle 12">
              <a:extLst>
                <a:ext uri="{FF2B5EF4-FFF2-40B4-BE49-F238E27FC236}">
                  <a16:creationId xmlns:a16="http://schemas.microsoft.com/office/drawing/2014/main" id="{26B03BA0-C0FA-4EC7-99E7-505B54F3A899}"/>
                </a:ext>
              </a:extLst>
            </p:cNvPr>
            <p:cNvSpPr/>
            <p:nvPr/>
          </p:nvSpPr>
          <p:spPr>
            <a:xfrm>
              <a:off x="432" y="384"/>
              <a:ext cx="1488" cy="1104"/>
            </a:xfrm>
            <a:prstGeom prst="rect">
              <a:avLst/>
            </a:prstGeom>
            <a:solidFill>
              <a:schemeClr val="bg1"/>
            </a:solidFill>
            <a:ln w="381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endParaRPr lang="zh-CN" altLang="zh-CN" sz="2395" b="1" dirty="0">
                <a:cs typeface="+mn-ea"/>
                <a:sym typeface="+mn-lt"/>
              </a:endParaRPr>
            </a:p>
          </p:txBody>
        </p:sp>
        <p:sp>
          <p:nvSpPr>
            <p:cNvPr id="11" name="Rectangle 13">
              <a:extLst>
                <a:ext uri="{FF2B5EF4-FFF2-40B4-BE49-F238E27FC236}">
                  <a16:creationId xmlns:a16="http://schemas.microsoft.com/office/drawing/2014/main" id="{87409895-D2AF-4E4A-920E-899AE16B9FE0}"/>
                </a:ext>
              </a:extLst>
            </p:cNvPr>
            <p:cNvSpPr/>
            <p:nvPr/>
          </p:nvSpPr>
          <p:spPr>
            <a:xfrm>
              <a:off x="432" y="587"/>
              <a:ext cx="927" cy="69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b">
              <a:spAutoFit/>
            </a:bodyPr>
            <a:lstStyle/>
            <a:p>
              <a:r>
                <a:rPr lang="zh-CN" altLang="en-US" sz="2395" b="1" dirty="0">
                  <a:cs typeface="+mn-ea"/>
                  <a:sym typeface="+mn-lt"/>
                </a:rPr>
                <a:t>色</a:t>
              </a:r>
            </a:p>
            <a:p>
              <a:r>
                <a:rPr lang="zh-CN" altLang="en-US" sz="2395" b="1" dirty="0">
                  <a:cs typeface="+mn-ea"/>
                  <a:sym typeface="+mn-lt"/>
                </a:rPr>
                <a:t>态</a:t>
              </a:r>
            </a:p>
          </p:txBody>
        </p:sp>
      </p:grpSp>
      <p:sp>
        <p:nvSpPr>
          <p:cNvPr id="12" name="Rectangle 14">
            <a:extLst>
              <a:ext uri="{FF2B5EF4-FFF2-40B4-BE49-F238E27FC236}">
                <a16:creationId xmlns:a16="http://schemas.microsoft.com/office/drawing/2014/main" id="{92149ECF-B84C-439B-BAD6-8FE0199D3B55}"/>
              </a:ext>
            </a:extLst>
          </p:cNvPr>
          <p:cNvSpPr/>
          <p:nvPr/>
        </p:nvSpPr>
        <p:spPr>
          <a:xfrm>
            <a:off x="2893087" y="1798938"/>
            <a:ext cx="1581150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b">
            <a:spAutoFit/>
          </a:bodyPr>
          <a:lstStyle/>
          <a:p>
            <a:r>
              <a:rPr lang="zh-CN" altLang="en-US" sz="2395" b="1" dirty="0">
                <a:cs typeface="+mn-ea"/>
                <a:sym typeface="+mn-lt"/>
              </a:rPr>
              <a:t>黄绿色</a:t>
            </a:r>
          </a:p>
          <a:p>
            <a:r>
              <a:rPr lang="zh-CN" altLang="en-US" sz="2395" b="1" dirty="0">
                <a:cs typeface="+mn-ea"/>
                <a:sym typeface="+mn-lt"/>
              </a:rPr>
              <a:t>气体</a:t>
            </a:r>
          </a:p>
        </p:txBody>
      </p:sp>
      <p:grpSp>
        <p:nvGrpSpPr>
          <p:cNvPr id="13" name="Group 15">
            <a:extLst>
              <a:ext uri="{FF2B5EF4-FFF2-40B4-BE49-F238E27FC236}">
                <a16:creationId xmlns:a16="http://schemas.microsoft.com/office/drawing/2014/main" id="{3AE1768F-5A6A-461A-8882-AD87297CFE6F}"/>
              </a:ext>
            </a:extLst>
          </p:cNvPr>
          <p:cNvGrpSpPr/>
          <p:nvPr/>
        </p:nvGrpSpPr>
        <p:grpSpPr>
          <a:xfrm>
            <a:off x="4716560" y="1569903"/>
            <a:ext cx="1737584" cy="1311204"/>
            <a:chOff x="2185" y="384"/>
            <a:chExt cx="1463" cy="1104"/>
          </a:xfrm>
        </p:grpSpPr>
        <p:sp>
          <p:nvSpPr>
            <p:cNvPr id="14" name="Rectangle 16">
              <a:extLst>
                <a:ext uri="{FF2B5EF4-FFF2-40B4-BE49-F238E27FC236}">
                  <a16:creationId xmlns:a16="http://schemas.microsoft.com/office/drawing/2014/main" id="{52D8F75D-E369-495B-B143-AE4929C68E2E}"/>
                </a:ext>
              </a:extLst>
            </p:cNvPr>
            <p:cNvSpPr/>
            <p:nvPr/>
          </p:nvSpPr>
          <p:spPr>
            <a:xfrm>
              <a:off x="2208" y="384"/>
              <a:ext cx="1440" cy="1104"/>
            </a:xfrm>
            <a:prstGeom prst="rect">
              <a:avLst/>
            </a:prstGeom>
            <a:solidFill>
              <a:schemeClr val="bg1"/>
            </a:solidFill>
            <a:ln w="381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endParaRPr lang="zh-CN" altLang="zh-CN" sz="2395" b="1" dirty="0">
                <a:cs typeface="+mn-ea"/>
                <a:sym typeface="+mn-lt"/>
              </a:endParaRPr>
            </a:p>
          </p:txBody>
        </p:sp>
        <p:sp>
          <p:nvSpPr>
            <p:cNvPr id="15" name="Rectangle 17">
              <a:extLst>
                <a:ext uri="{FF2B5EF4-FFF2-40B4-BE49-F238E27FC236}">
                  <a16:creationId xmlns:a16="http://schemas.microsoft.com/office/drawing/2014/main" id="{9662F3E8-E247-446B-9056-14C0639D40A9}"/>
                </a:ext>
              </a:extLst>
            </p:cNvPr>
            <p:cNvSpPr/>
            <p:nvPr/>
          </p:nvSpPr>
          <p:spPr>
            <a:xfrm>
              <a:off x="2185" y="543"/>
              <a:ext cx="421" cy="69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b">
              <a:spAutoFit/>
            </a:bodyPr>
            <a:lstStyle/>
            <a:p>
              <a:r>
                <a:rPr lang="zh-CN" altLang="en-US" sz="2395" b="1" dirty="0">
                  <a:cs typeface="+mn-ea"/>
                  <a:sym typeface="+mn-lt"/>
                </a:rPr>
                <a:t>密</a:t>
              </a:r>
            </a:p>
            <a:p>
              <a:r>
                <a:rPr lang="zh-CN" altLang="en-US" sz="2395" b="1" dirty="0">
                  <a:cs typeface="+mn-ea"/>
                  <a:sym typeface="+mn-lt"/>
                </a:rPr>
                <a:t>度</a:t>
              </a:r>
            </a:p>
          </p:txBody>
        </p:sp>
      </p:grpSp>
      <p:sp>
        <p:nvSpPr>
          <p:cNvPr id="16" name="Rectangle 18">
            <a:extLst>
              <a:ext uri="{FF2B5EF4-FFF2-40B4-BE49-F238E27FC236}">
                <a16:creationId xmlns:a16="http://schemas.microsoft.com/office/drawing/2014/main" id="{C3A8A616-F2D3-4745-9B79-3163B330BF2B}"/>
              </a:ext>
            </a:extLst>
          </p:cNvPr>
          <p:cNvSpPr/>
          <p:nvPr/>
        </p:nvSpPr>
        <p:spPr>
          <a:xfrm>
            <a:off x="5161942" y="1802113"/>
            <a:ext cx="1329055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b">
            <a:spAutoFit/>
          </a:bodyPr>
          <a:lstStyle/>
          <a:p>
            <a:r>
              <a:rPr lang="zh-CN" altLang="en-US" sz="2400" b="1" dirty="0">
                <a:cs typeface="+mn-ea"/>
                <a:sym typeface="+mn-lt"/>
              </a:rPr>
              <a:t>密度比空气大</a:t>
            </a:r>
          </a:p>
        </p:txBody>
      </p:sp>
      <p:grpSp>
        <p:nvGrpSpPr>
          <p:cNvPr id="17" name="Group 19">
            <a:extLst>
              <a:ext uri="{FF2B5EF4-FFF2-40B4-BE49-F238E27FC236}">
                <a16:creationId xmlns:a16="http://schemas.microsoft.com/office/drawing/2014/main" id="{E1CED859-AEFD-450E-8D6A-0407C7542009}"/>
              </a:ext>
            </a:extLst>
          </p:cNvPr>
          <p:cNvGrpSpPr/>
          <p:nvPr/>
        </p:nvGrpSpPr>
        <p:grpSpPr>
          <a:xfrm>
            <a:off x="6817576" y="1516457"/>
            <a:ext cx="1824284" cy="1311204"/>
            <a:chOff x="3840" y="384"/>
            <a:chExt cx="1536" cy="1104"/>
          </a:xfrm>
        </p:grpSpPr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E86A9B57-12EA-42E2-A4D7-FE38CB40B58F}"/>
                </a:ext>
              </a:extLst>
            </p:cNvPr>
            <p:cNvSpPr/>
            <p:nvPr/>
          </p:nvSpPr>
          <p:spPr>
            <a:xfrm>
              <a:off x="3840" y="384"/>
              <a:ext cx="1536" cy="1104"/>
            </a:xfrm>
            <a:prstGeom prst="rect">
              <a:avLst/>
            </a:prstGeom>
            <a:solidFill>
              <a:schemeClr val="bg1"/>
            </a:solidFill>
            <a:ln w="381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endParaRPr lang="en-US" altLang="zh-CN" sz="2395" b="1" dirty="0">
                <a:cs typeface="+mn-ea"/>
                <a:sym typeface="+mn-lt"/>
              </a:endParaRPr>
            </a:p>
            <a:p>
              <a:endParaRPr lang="en-US" altLang="zh-CN" sz="2395" dirty="0">
                <a:cs typeface="+mn-ea"/>
                <a:sym typeface="+mn-lt"/>
              </a:endParaRPr>
            </a:p>
          </p:txBody>
        </p:sp>
        <p:sp>
          <p:nvSpPr>
            <p:cNvPr id="19" name="Rectangle 21">
              <a:extLst>
                <a:ext uri="{FF2B5EF4-FFF2-40B4-BE49-F238E27FC236}">
                  <a16:creationId xmlns:a16="http://schemas.microsoft.com/office/drawing/2014/main" id="{E4C69EDE-031D-4578-A5CA-014BE19CE327}"/>
                </a:ext>
              </a:extLst>
            </p:cNvPr>
            <p:cNvSpPr/>
            <p:nvPr/>
          </p:nvSpPr>
          <p:spPr>
            <a:xfrm>
              <a:off x="3840" y="442"/>
              <a:ext cx="421" cy="10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b">
              <a:spAutoFit/>
            </a:bodyPr>
            <a:lstStyle/>
            <a:p>
              <a:r>
                <a:rPr lang="zh-CN" altLang="en-US" sz="2395" b="1" dirty="0">
                  <a:cs typeface="+mn-ea"/>
                  <a:sym typeface="+mn-lt"/>
                </a:rPr>
                <a:t>溶</a:t>
              </a:r>
            </a:p>
            <a:p>
              <a:r>
                <a:rPr lang="zh-CN" altLang="en-US" sz="2395" b="1" dirty="0">
                  <a:cs typeface="+mn-ea"/>
                  <a:sym typeface="+mn-lt"/>
                </a:rPr>
                <a:t>解</a:t>
              </a:r>
            </a:p>
            <a:p>
              <a:r>
                <a:rPr lang="zh-CN" altLang="en-US" sz="2395" b="1" dirty="0">
                  <a:cs typeface="+mn-ea"/>
                  <a:sym typeface="+mn-lt"/>
                </a:rPr>
                <a:t>性</a:t>
              </a:r>
            </a:p>
          </p:txBody>
        </p:sp>
      </p:grpSp>
      <p:sp>
        <p:nvSpPr>
          <p:cNvPr id="20" name="Rectangle 22">
            <a:extLst>
              <a:ext uri="{FF2B5EF4-FFF2-40B4-BE49-F238E27FC236}">
                <a16:creationId xmlns:a16="http://schemas.microsoft.com/office/drawing/2014/main" id="{5C732ECA-7E56-4FB8-842B-83AE21CC5C06}"/>
              </a:ext>
            </a:extLst>
          </p:cNvPr>
          <p:cNvSpPr/>
          <p:nvPr/>
        </p:nvSpPr>
        <p:spPr>
          <a:xfrm>
            <a:off x="7232042" y="1774808"/>
            <a:ext cx="1511300" cy="829945"/>
          </a:xfrm>
          <a:prstGeom prst="rect">
            <a:avLst/>
          </a:prstGeom>
          <a:noFill/>
          <a:ln w="9525">
            <a:noFill/>
          </a:ln>
        </p:spPr>
        <p:txBody>
          <a:bodyPr wrap="square" anchor="b">
            <a:spAutoFit/>
          </a:bodyPr>
          <a:lstStyle/>
          <a:p>
            <a:r>
              <a:rPr lang="zh-CN" altLang="en-US" sz="1600" b="1" dirty="0">
                <a:cs typeface="+mn-ea"/>
                <a:sym typeface="+mn-lt"/>
              </a:rPr>
              <a:t>在水中溶解</a:t>
            </a:r>
          </a:p>
          <a:p>
            <a:r>
              <a:rPr lang="zh-CN" altLang="en-US" sz="1600" b="1" dirty="0">
                <a:cs typeface="+mn-ea"/>
                <a:sym typeface="+mn-lt"/>
              </a:rPr>
              <a:t>度不大（</a:t>
            </a:r>
            <a:r>
              <a:rPr lang="en-US" altLang="zh-CN" sz="1600" b="1" dirty="0">
                <a:cs typeface="+mn-ea"/>
                <a:sym typeface="+mn-lt"/>
              </a:rPr>
              <a:t>1:2</a:t>
            </a:r>
            <a:r>
              <a:rPr lang="zh-CN" altLang="en-US" sz="1600" b="1" dirty="0">
                <a:cs typeface="+mn-ea"/>
                <a:sym typeface="+mn-lt"/>
              </a:rPr>
              <a:t>）</a:t>
            </a:r>
          </a:p>
          <a:p>
            <a:r>
              <a:rPr lang="zh-CN" altLang="en-US" sz="1600" b="1" dirty="0">
                <a:cs typeface="+mn-ea"/>
                <a:sym typeface="+mn-lt"/>
              </a:rPr>
              <a:t>形成氯水</a:t>
            </a:r>
          </a:p>
        </p:txBody>
      </p:sp>
      <p:grpSp>
        <p:nvGrpSpPr>
          <p:cNvPr id="21" name="Group 23">
            <a:extLst>
              <a:ext uri="{FF2B5EF4-FFF2-40B4-BE49-F238E27FC236}">
                <a16:creationId xmlns:a16="http://schemas.microsoft.com/office/drawing/2014/main" id="{0E6447B7-80E6-4649-B4A7-7B0A12BE0290}"/>
              </a:ext>
            </a:extLst>
          </p:cNvPr>
          <p:cNvGrpSpPr/>
          <p:nvPr/>
        </p:nvGrpSpPr>
        <p:grpSpPr>
          <a:xfrm>
            <a:off x="2635736" y="4469042"/>
            <a:ext cx="1745897" cy="1254196"/>
            <a:chOff x="402" y="2832"/>
            <a:chExt cx="1470" cy="1056"/>
          </a:xfrm>
        </p:grpSpPr>
        <p:sp>
          <p:nvSpPr>
            <p:cNvPr id="22" name="Rectangle 24">
              <a:extLst>
                <a:ext uri="{FF2B5EF4-FFF2-40B4-BE49-F238E27FC236}">
                  <a16:creationId xmlns:a16="http://schemas.microsoft.com/office/drawing/2014/main" id="{EB5A48FC-B818-4971-B044-CEF7BA4F663B}"/>
                </a:ext>
              </a:extLst>
            </p:cNvPr>
            <p:cNvSpPr/>
            <p:nvPr/>
          </p:nvSpPr>
          <p:spPr>
            <a:xfrm>
              <a:off x="432" y="2832"/>
              <a:ext cx="1440" cy="1056"/>
            </a:xfrm>
            <a:prstGeom prst="rect">
              <a:avLst/>
            </a:prstGeom>
            <a:solidFill>
              <a:schemeClr val="bg1"/>
            </a:solidFill>
            <a:ln w="381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endParaRPr lang="zh-CN" altLang="zh-CN" sz="2395" b="1" dirty="0">
                <a:cs typeface="+mn-ea"/>
                <a:sym typeface="+mn-lt"/>
              </a:endParaRPr>
            </a:p>
          </p:txBody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DD17B796-A759-4966-933B-B869052F1971}"/>
                </a:ext>
              </a:extLst>
            </p:cNvPr>
            <p:cNvSpPr/>
            <p:nvPr/>
          </p:nvSpPr>
          <p:spPr>
            <a:xfrm>
              <a:off x="402" y="3015"/>
              <a:ext cx="421" cy="69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b">
              <a:spAutoFit/>
            </a:bodyPr>
            <a:lstStyle/>
            <a:p>
              <a:r>
                <a:rPr lang="zh-CN" altLang="en-US" sz="2395" b="1" dirty="0">
                  <a:cs typeface="+mn-ea"/>
                  <a:sym typeface="+mn-lt"/>
                </a:rPr>
                <a:t>气</a:t>
              </a:r>
            </a:p>
            <a:p>
              <a:r>
                <a:rPr lang="zh-CN" altLang="en-US" sz="2395" b="1" dirty="0">
                  <a:cs typeface="+mn-ea"/>
                  <a:sym typeface="+mn-lt"/>
                </a:rPr>
                <a:t>味</a:t>
              </a:r>
            </a:p>
          </p:txBody>
        </p:sp>
      </p:grpSp>
      <p:sp>
        <p:nvSpPr>
          <p:cNvPr id="24" name="Rectangle 26">
            <a:extLst>
              <a:ext uri="{FF2B5EF4-FFF2-40B4-BE49-F238E27FC236}">
                <a16:creationId xmlns:a16="http://schemas.microsoft.com/office/drawing/2014/main" id="{D9C3EBF0-1292-43F1-B7A4-730CB0D1F7DA}"/>
              </a:ext>
            </a:extLst>
          </p:cNvPr>
          <p:cNvSpPr/>
          <p:nvPr/>
        </p:nvSpPr>
        <p:spPr>
          <a:xfrm>
            <a:off x="3084398" y="4730333"/>
            <a:ext cx="1047538" cy="737235"/>
          </a:xfrm>
          <a:prstGeom prst="rect">
            <a:avLst/>
          </a:prstGeom>
          <a:noFill/>
          <a:ln w="9525">
            <a:noFill/>
          </a:ln>
        </p:spPr>
        <p:txBody>
          <a:bodyPr anchor="b">
            <a:spAutoFit/>
          </a:bodyPr>
          <a:lstStyle/>
          <a:p>
            <a:r>
              <a:rPr lang="zh-CN" altLang="en-US" sz="2095" b="1" dirty="0">
                <a:cs typeface="+mn-ea"/>
                <a:sym typeface="+mn-lt"/>
              </a:rPr>
              <a:t>有刺激</a:t>
            </a:r>
          </a:p>
          <a:p>
            <a:r>
              <a:rPr lang="zh-CN" altLang="en-US" sz="2095" b="1" dirty="0">
                <a:cs typeface="+mn-ea"/>
                <a:sym typeface="+mn-lt"/>
              </a:rPr>
              <a:t>性气味</a:t>
            </a:r>
          </a:p>
        </p:txBody>
      </p:sp>
      <p:grpSp>
        <p:nvGrpSpPr>
          <p:cNvPr id="25" name="Group 27">
            <a:extLst>
              <a:ext uri="{FF2B5EF4-FFF2-40B4-BE49-F238E27FC236}">
                <a16:creationId xmlns:a16="http://schemas.microsoft.com/office/drawing/2014/main" id="{A472829D-7029-41FC-B1D1-FBFCB069B834}"/>
              </a:ext>
            </a:extLst>
          </p:cNvPr>
          <p:cNvGrpSpPr/>
          <p:nvPr/>
        </p:nvGrpSpPr>
        <p:grpSpPr>
          <a:xfrm>
            <a:off x="6764129" y="4478544"/>
            <a:ext cx="1767276" cy="1254196"/>
            <a:chOff x="3888" y="2832"/>
            <a:chExt cx="1488" cy="1056"/>
          </a:xfrm>
        </p:grpSpPr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E1611046-5A5B-47F2-917A-6227E4F0C7C1}"/>
                </a:ext>
              </a:extLst>
            </p:cNvPr>
            <p:cNvSpPr/>
            <p:nvPr/>
          </p:nvSpPr>
          <p:spPr>
            <a:xfrm>
              <a:off x="3888" y="2832"/>
              <a:ext cx="1488" cy="1056"/>
            </a:xfrm>
            <a:prstGeom prst="rect">
              <a:avLst/>
            </a:prstGeom>
            <a:solidFill>
              <a:schemeClr val="bg1"/>
            </a:solidFill>
            <a:ln w="381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endParaRPr lang="en-US" altLang="zh-CN" sz="2395" b="1" dirty="0">
                <a:cs typeface="+mn-ea"/>
                <a:sym typeface="+mn-lt"/>
              </a:endParaRPr>
            </a:p>
            <a:p>
              <a:endParaRPr lang="en-US" altLang="zh-CN" sz="2395" b="1" dirty="0">
                <a:cs typeface="+mn-ea"/>
                <a:sym typeface="+mn-lt"/>
              </a:endParaRPr>
            </a:p>
            <a:p>
              <a:pPr algn="ctr"/>
              <a:endParaRPr lang="en-US" altLang="zh-CN" sz="2395" dirty="0">
                <a:cs typeface="+mn-ea"/>
                <a:sym typeface="+mn-lt"/>
              </a:endParaRPr>
            </a:p>
          </p:txBody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892E6D7F-6C3E-4E8D-BA68-24E40250BC65}"/>
                </a:ext>
              </a:extLst>
            </p:cNvPr>
            <p:cNvSpPr/>
            <p:nvPr/>
          </p:nvSpPr>
          <p:spPr>
            <a:xfrm>
              <a:off x="3949" y="3010"/>
              <a:ext cx="421" cy="69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b">
              <a:spAutoFit/>
            </a:bodyPr>
            <a:lstStyle/>
            <a:p>
              <a:r>
                <a:rPr lang="zh-CN" altLang="en-US" sz="2395" b="1" dirty="0">
                  <a:cs typeface="+mn-ea"/>
                  <a:sym typeface="+mn-lt"/>
                </a:rPr>
                <a:t>毒</a:t>
              </a:r>
            </a:p>
            <a:p>
              <a:r>
                <a:rPr lang="zh-CN" altLang="en-US" sz="2395" b="1" dirty="0">
                  <a:cs typeface="+mn-ea"/>
                  <a:sym typeface="+mn-lt"/>
                </a:rPr>
                <a:t>性</a:t>
              </a:r>
            </a:p>
          </p:txBody>
        </p:sp>
      </p:grpSp>
      <p:grpSp>
        <p:nvGrpSpPr>
          <p:cNvPr id="28" name="Group 31">
            <a:extLst>
              <a:ext uri="{FF2B5EF4-FFF2-40B4-BE49-F238E27FC236}">
                <a16:creationId xmlns:a16="http://schemas.microsoft.com/office/drawing/2014/main" id="{C7733474-2CC7-44FE-95AE-243B11B267D6}"/>
              </a:ext>
            </a:extLst>
          </p:cNvPr>
          <p:cNvGrpSpPr/>
          <p:nvPr/>
        </p:nvGrpSpPr>
        <p:grpSpPr>
          <a:xfrm>
            <a:off x="4723686" y="4467855"/>
            <a:ext cx="1767276" cy="1255383"/>
            <a:chOff x="2160" y="2831"/>
            <a:chExt cx="1488" cy="1057"/>
          </a:xfrm>
        </p:grpSpPr>
        <p:sp>
          <p:nvSpPr>
            <p:cNvPr id="29" name="Rectangle 32">
              <a:extLst>
                <a:ext uri="{FF2B5EF4-FFF2-40B4-BE49-F238E27FC236}">
                  <a16:creationId xmlns:a16="http://schemas.microsoft.com/office/drawing/2014/main" id="{81444B04-58F6-4A74-AD59-E5AE8429C966}"/>
                </a:ext>
              </a:extLst>
            </p:cNvPr>
            <p:cNvSpPr/>
            <p:nvPr/>
          </p:nvSpPr>
          <p:spPr>
            <a:xfrm>
              <a:off x="2160" y="2832"/>
              <a:ext cx="1488" cy="1056"/>
            </a:xfrm>
            <a:prstGeom prst="rect">
              <a:avLst/>
            </a:prstGeom>
            <a:solidFill>
              <a:schemeClr val="bg1"/>
            </a:solidFill>
            <a:ln w="381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/>
            <a:lstStyle/>
            <a:p>
              <a:endParaRPr lang="en-US" altLang="zh-CN" sz="2395" b="1" dirty="0">
                <a:cs typeface="+mn-ea"/>
                <a:sym typeface="+mn-lt"/>
              </a:endParaRPr>
            </a:p>
            <a:p>
              <a:pPr algn="ctr"/>
              <a:endParaRPr lang="en-US" altLang="zh-CN" sz="2395" b="1" dirty="0">
                <a:cs typeface="+mn-ea"/>
                <a:sym typeface="+mn-lt"/>
              </a:endParaRPr>
            </a:p>
            <a:p>
              <a:pPr algn="ctr"/>
              <a:endParaRPr lang="en-US" altLang="zh-CN" sz="2395" dirty="0">
                <a:cs typeface="+mn-ea"/>
                <a:sym typeface="+mn-lt"/>
              </a:endParaRPr>
            </a:p>
          </p:txBody>
        </p:sp>
        <p:sp>
          <p:nvSpPr>
            <p:cNvPr id="30" name="Rectangle 33">
              <a:extLst>
                <a:ext uri="{FF2B5EF4-FFF2-40B4-BE49-F238E27FC236}">
                  <a16:creationId xmlns:a16="http://schemas.microsoft.com/office/drawing/2014/main" id="{30E72ACD-C90A-4311-8074-28A1C989D427}"/>
                </a:ext>
              </a:extLst>
            </p:cNvPr>
            <p:cNvSpPr/>
            <p:nvPr/>
          </p:nvSpPr>
          <p:spPr>
            <a:xfrm>
              <a:off x="2177" y="2831"/>
              <a:ext cx="421" cy="10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b">
              <a:spAutoFit/>
            </a:bodyPr>
            <a:lstStyle/>
            <a:p>
              <a:r>
                <a:rPr lang="zh-CN" altLang="en-US" sz="2395" b="1" dirty="0">
                  <a:cs typeface="+mn-ea"/>
                  <a:sym typeface="+mn-lt"/>
                </a:rPr>
                <a:t>熔</a:t>
              </a:r>
            </a:p>
            <a:p>
              <a:r>
                <a:rPr lang="zh-CN" altLang="en-US" sz="2395" b="1" dirty="0">
                  <a:cs typeface="+mn-ea"/>
                  <a:sym typeface="+mn-lt"/>
                </a:rPr>
                <a:t>沸</a:t>
              </a:r>
            </a:p>
            <a:p>
              <a:r>
                <a:rPr lang="zh-CN" altLang="en-US" sz="2395" b="1" dirty="0">
                  <a:cs typeface="+mn-ea"/>
                  <a:sym typeface="+mn-lt"/>
                </a:rPr>
                <a:t>点</a:t>
              </a:r>
            </a:p>
          </p:txBody>
        </p:sp>
      </p:grpSp>
      <p:sp>
        <p:nvSpPr>
          <p:cNvPr id="31" name="Rectangle 34">
            <a:extLst>
              <a:ext uri="{FF2B5EF4-FFF2-40B4-BE49-F238E27FC236}">
                <a16:creationId xmlns:a16="http://schemas.microsoft.com/office/drawing/2014/main" id="{ADC4EDEE-4227-4761-896A-5B630E5ADDFF}"/>
              </a:ext>
            </a:extLst>
          </p:cNvPr>
          <p:cNvSpPr/>
          <p:nvPr/>
        </p:nvSpPr>
        <p:spPr>
          <a:xfrm>
            <a:off x="5206427" y="4645589"/>
            <a:ext cx="1356462" cy="829458"/>
          </a:xfrm>
          <a:prstGeom prst="rect">
            <a:avLst/>
          </a:prstGeom>
          <a:noFill/>
          <a:ln w="9525">
            <a:noFill/>
          </a:ln>
        </p:spPr>
        <p:txBody>
          <a:bodyPr wrap="none" anchor="b">
            <a:spAutoFit/>
          </a:bodyPr>
          <a:lstStyle/>
          <a:p>
            <a:r>
              <a:rPr lang="zh-CN" altLang="en-US" sz="2395" b="1" dirty="0">
                <a:cs typeface="+mn-ea"/>
                <a:sym typeface="+mn-lt"/>
              </a:rPr>
              <a:t>较低</a:t>
            </a:r>
          </a:p>
          <a:p>
            <a:r>
              <a:rPr lang="en-US" altLang="zh-CN" sz="2395" b="1" dirty="0">
                <a:cs typeface="+mn-ea"/>
                <a:sym typeface="+mn-lt"/>
              </a:rPr>
              <a:t>(</a:t>
            </a:r>
            <a:r>
              <a:rPr lang="zh-CN" altLang="en-US" sz="2395" b="1" dirty="0">
                <a:cs typeface="+mn-ea"/>
                <a:sym typeface="+mn-lt"/>
              </a:rPr>
              <a:t>易液化</a:t>
            </a:r>
            <a:r>
              <a:rPr lang="en-US" altLang="zh-CN" sz="2395" b="1" dirty="0">
                <a:cs typeface="+mn-ea"/>
                <a:sym typeface="+mn-lt"/>
              </a:rPr>
              <a:t>)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1FA7603E-35D0-450F-9FCA-0991C1E597C2}"/>
              </a:ext>
            </a:extLst>
          </p:cNvPr>
          <p:cNvSpPr txBox="1"/>
          <p:nvPr/>
        </p:nvSpPr>
        <p:spPr>
          <a:xfrm>
            <a:off x="7317132" y="4893928"/>
            <a:ext cx="723912" cy="46166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none" lIns="45718" tIns="45718" rIns="45718" bIns="45718" numCol="1" spcCol="38100" rtlCol="0" anchor="t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CN" altLang="en-US" sz="2400" b="1" dirty="0">
                <a:cs typeface="+mn-ea"/>
                <a:sym typeface="+mn-lt"/>
              </a:rPr>
              <a:t>有毒</a:t>
            </a:r>
            <a:endParaRPr kumimoji="0" lang="zh-CN" altLang="en-US" sz="2400" b="0" i="0" u="none" strike="noStrike" cap="none" spc="0" normalizeH="0" baseline="0">
              <a:ln>
                <a:noFill/>
              </a:ln>
              <a:effectLst/>
              <a:uFillTx/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E5C1E737-B36A-4135-B1FE-45909D0CCB87}"/>
              </a:ext>
            </a:extLst>
          </p:cNvPr>
          <p:cNvSpPr txBox="1"/>
          <p:nvPr/>
        </p:nvSpPr>
        <p:spPr>
          <a:xfrm>
            <a:off x="4667061" y="3496928"/>
            <a:ext cx="1850824" cy="46166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none" lIns="45718" tIns="45718" rIns="45718" bIns="45718" numCol="1" spcCol="38100" rtlCol="0" anchor="t" forceAA="0">
            <a:spAutoFit/>
          </a:bodyPr>
          <a:lstStyle/>
          <a:p>
            <a:pPr algn="ctr"/>
            <a:r>
              <a:rPr lang="en-US" altLang="zh-CN" sz="2400" b="1" dirty="0">
                <a:cs typeface="+mn-ea"/>
                <a:sym typeface="+mn-lt"/>
              </a:rPr>
              <a:t>1</a:t>
            </a:r>
            <a:r>
              <a:rPr lang="zh-CN" altLang="en-US" sz="2400" b="1" dirty="0">
                <a:cs typeface="+mn-ea"/>
                <a:sym typeface="+mn-lt"/>
              </a:rPr>
              <a:t>、物理性质</a:t>
            </a:r>
            <a:endParaRPr kumimoji="0" lang="zh-CN" altLang="en-US" sz="2400" b="1" i="0" u="none" strike="noStrike" cap="none" spc="0" normalizeH="0" baseline="0" dirty="0">
              <a:ln>
                <a:noFill/>
              </a:ln>
              <a:effectLst/>
              <a:uFillTx/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77159285-1939-41B4-8F70-36A0120EDA4A}"/>
              </a:ext>
            </a:extLst>
          </p:cNvPr>
          <p:cNvSpPr/>
          <p:nvPr/>
        </p:nvSpPr>
        <p:spPr>
          <a:xfrm>
            <a:off x="657515" y="779412"/>
            <a:ext cx="2765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二、氯气的性质</a:t>
            </a:r>
          </a:p>
        </p:txBody>
      </p:sp>
    </p:spTree>
    <p:extLst>
      <p:ext uri="{BB962C8B-B14F-4D97-AF65-F5344CB8AC3E}">
        <p14:creationId xmlns:p14="http://schemas.microsoft.com/office/powerpoint/2010/main" val="250228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20" grpId="0"/>
      <p:bldP spid="24" grpId="0"/>
      <p:bldP spid="31" grpId="0"/>
      <p:bldP spid="32" grpId="0"/>
      <p:bldP spid="3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19ded3ca-a5c2-45a1-b4dd-ccae5e8fcc65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df0a469-fb69-462e-bb95-bf4300880d90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0au1er5">
      <a:majorFont>
        <a:latin typeface="Arial" panose="020F0302020204030204"/>
        <a:ea typeface="思源黑体 CN Regular"/>
        <a:cs typeface=""/>
      </a:majorFont>
      <a:minorFont>
        <a:latin typeface="Arial" panose="020F0502020204030204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1427</Words>
  <Application>Microsoft Office PowerPoint</Application>
  <PresentationFormat>宽屏</PresentationFormat>
  <Paragraphs>167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阿里巴巴普惠体 R</vt:lpstr>
      <vt:lpstr>思源黑体 CN Light</vt:lpstr>
      <vt:lpstr>Arial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1</cp:revision>
  <dcterms:created xsi:type="dcterms:W3CDTF">2020-01-25T03:29:22Z</dcterms:created>
  <dcterms:modified xsi:type="dcterms:W3CDTF">2021-01-09T11:45:58Z</dcterms:modified>
</cp:coreProperties>
</file>