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58" r:id="rId25"/>
    <p:sldId id="28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86" userDrawn="1">
          <p15:clr>
            <a:srgbClr val="A4A3A4"/>
          </p15:clr>
        </p15:guide>
        <p15:guide id="4" orient="horz" pos="712" userDrawn="1">
          <p15:clr>
            <a:srgbClr val="A4A3A4"/>
          </p15:clr>
        </p15:guide>
        <p15:guide id="5" orient="horz" pos="3997" userDrawn="1">
          <p15:clr>
            <a:srgbClr val="A4A3A4"/>
          </p15:clr>
        </p15:guide>
        <p15:guide id="6"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42" y="114"/>
      </p:cViewPr>
      <p:guideLst>
        <p:guide pos="416"/>
        <p:guide pos="7256"/>
        <p:guide orient="horz" pos="686"/>
        <p:guide orient="horz" pos="712"/>
        <p:guide orient="horz" pos="3997"/>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618820ED-15EF-44C4-BBE7-91475EE244B0}"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D364B86-6739-4EC4-A547-E44993BD0671}" type="slidenum">
              <a:rPr lang="zh-CN" altLang="en-US" smtClean="0"/>
              <a:pPr/>
              <a:t>‹#›</a:t>
            </a:fld>
            <a:endParaRPr lang="zh-CN" altLang="en-US" dirty="0"/>
          </a:p>
        </p:txBody>
      </p:sp>
    </p:spTree>
    <p:extLst>
      <p:ext uri="{BB962C8B-B14F-4D97-AF65-F5344CB8AC3E}">
        <p14:creationId xmlns:p14="http://schemas.microsoft.com/office/powerpoint/2010/main" val="32398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A0DB2DC-4C9A-4742-B13C-FB6460FD3503}" type="slidenum">
              <a:rPr kumimoji="0" lang="zh-CN" altLang="en-US" sz="1200" b="0" i="0" u="none" strike="noStrike" kern="0" cap="none" spc="0" normalizeH="0" baseline="0" noProof="0" dirty="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0" cap="none" spc="0" normalizeH="0" baseline="0" noProof="0" dirty="0">
              <a:ln>
                <a:noFill/>
              </a:ln>
              <a:solidFill>
                <a:sysClr val="windowText" lastClr="000000"/>
              </a:solidFill>
              <a:effectLst/>
              <a:uLnTx/>
              <a:uFillTx/>
            </a:endParaRPr>
          </a:p>
        </p:txBody>
      </p:sp>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lvl="0"/>
            <a:endParaRPr dirty="0"/>
          </a:p>
        </p:txBody>
      </p:sp>
    </p:spTree>
    <p:extLst>
      <p:ext uri="{BB962C8B-B14F-4D97-AF65-F5344CB8AC3E}">
        <p14:creationId xmlns:p14="http://schemas.microsoft.com/office/powerpoint/2010/main" val="226239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等腰三角形 6"/>
          <p:cNvSpPr/>
          <p:nvPr userDrawn="1"/>
        </p:nvSpPr>
        <p:spPr>
          <a:xfrm rot="5400000">
            <a:off x="-316740" y="316739"/>
            <a:ext cx="1504335" cy="870857"/>
          </a:xfrm>
          <a:prstGeom prst="triangle">
            <a:avLst>
              <a:gd name="adj" fmla="val 0"/>
            </a:avLst>
          </a:prstGeom>
          <a:solidFill>
            <a:srgbClr val="4E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3927411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baidu.com/i?ct=503316480&amp;z=0&amp;tn=baiduimagedetail&amp;word=%B5%D1%BF%A8%B6%F9&amp;in=32372&amp;cl=2&amp;cm=1&amp;sc=0&amp;lm=-1&amp;pn=3&amp;rn=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27"/>
          <p:cNvSpPr/>
          <p:nvPr/>
        </p:nvSpPr>
        <p:spPr>
          <a:xfrm flipV="1">
            <a:off x="1227152" y="-1"/>
            <a:ext cx="5173648" cy="6845500"/>
          </a:xfrm>
          <a:prstGeom prst="parallelogram">
            <a:avLst>
              <a:gd name="adj" fmla="val 43488"/>
            </a:avLst>
          </a:prstGeom>
          <a:solidFill>
            <a:srgbClr val="4E812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等腰三角形 4"/>
          <p:cNvSpPr/>
          <p:nvPr/>
        </p:nvSpPr>
        <p:spPr>
          <a:xfrm>
            <a:off x="0" y="3657600"/>
            <a:ext cx="1504335" cy="3200400"/>
          </a:xfrm>
          <a:prstGeom prst="triangle">
            <a:avLst>
              <a:gd name="adj" fmla="val 0"/>
            </a:avLst>
          </a:prstGeom>
          <a:solidFill>
            <a:srgbClr val="4E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rcRect l="29900" r="38763"/>
          <a:stretch>
            <a:fillRect/>
          </a:stretch>
        </p:blipFill>
        <p:spPr>
          <a:xfrm>
            <a:off x="8937523" y="0"/>
            <a:ext cx="3254476" cy="6923740"/>
          </a:xfrm>
          <a:custGeom>
            <a:avLst/>
            <a:gdLst>
              <a:gd name="connsiteX0" fmla="*/ 0 w 2865400"/>
              <a:gd name="connsiteY0" fmla="*/ 0 h 6096000"/>
              <a:gd name="connsiteX1" fmla="*/ 2865400 w 2865400"/>
              <a:gd name="connsiteY1" fmla="*/ 0 h 6096000"/>
              <a:gd name="connsiteX2" fmla="*/ 2865400 w 2865400"/>
              <a:gd name="connsiteY2" fmla="*/ 6096000 h 6096000"/>
            </a:gdLst>
            <a:ahLst/>
            <a:cxnLst>
              <a:cxn ang="0">
                <a:pos x="connsiteX0" y="connsiteY0"/>
              </a:cxn>
              <a:cxn ang="0">
                <a:pos x="connsiteX1" y="connsiteY1"/>
              </a:cxn>
              <a:cxn ang="0">
                <a:pos x="connsiteX2" y="connsiteY2"/>
              </a:cxn>
            </a:cxnLst>
            <a:rect l="l" t="t" r="r" b="b"/>
            <a:pathLst>
              <a:path w="2865400" h="6096000">
                <a:moveTo>
                  <a:pt x="0" y="0"/>
                </a:moveTo>
                <a:lnTo>
                  <a:pt x="2865400" y="0"/>
                </a:lnTo>
                <a:lnTo>
                  <a:pt x="2865400" y="6096000"/>
                </a:lnTo>
                <a:close/>
              </a:path>
            </a:pathLst>
          </a:custGeom>
        </p:spPr>
      </p:pic>
      <p:cxnSp>
        <p:nvCxnSpPr>
          <p:cNvPr id="14" name="直接连接符 13"/>
          <p:cNvCxnSpPr/>
          <p:nvPr/>
        </p:nvCxnSpPr>
        <p:spPr>
          <a:xfrm>
            <a:off x="10869493" y="4925961"/>
            <a:ext cx="939048" cy="1997779"/>
          </a:xfrm>
          <a:prstGeom prst="line">
            <a:avLst/>
          </a:prstGeom>
          <a:ln cap="rnd">
            <a:solidFill>
              <a:srgbClr val="4E812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504335" y="2438401"/>
            <a:ext cx="5811600" cy="2361980"/>
            <a:chOff x="572395" y="2778937"/>
            <a:chExt cx="5136753" cy="2021443"/>
          </a:xfrm>
        </p:grpSpPr>
        <p:grpSp>
          <p:nvGrpSpPr>
            <p:cNvPr id="19" name="组合 18"/>
            <p:cNvGrpSpPr/>
            <p:nvPr/>
          </p:nvGrpSpPr>
          <p:grpSpPr>
            <a:xfrm>
              <a:off x="572395" y="3294344"/>
              <a:ext cx="5136753" cy="1506036"/>
              <a:chOff x="-4741769" y="2193753"/>
              <a:chExt cx="5136753" cy="1506036"/>
            </a:xfrm>
          </p:grpSpPr>
          <p:sp>
            <p:nvSpPr>
              <p:cNvPr id="21" name="矩形: 圆角 20"/>
              <p:cNvSpPr/>
              <p:nvPr/>
            </p:nvSpPr>
            <p:spPr>
              <a:xfrm>
                <a:off x="-4654326" y="3387310"/>
                <a:ext cx="3138148" cy="312479"/>
              </a:xfrm>
              <a:prstGeom prst="roundRect">
                <a:avLst>
                  <a:gd name="adj" fmla="val 50000"/>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2" name="组合 21"/>
              <p:cNvGrpSpPr/>
              <p:nvPr/>
            </p:nvGrpSpPr>
            <p:grpSpPr>
              <a:xfrm>
                <a:off x="-4741769" y="2193753"/>
                <a:ext cx="5136753" cy="906471"/>
                <a:chOff x="-4741769" y="2193753"/>
                <a:chExt cx="5136753" cy="906471"/>
              </a:xfrm>
            </p:grpSpPr>
            <p:sp>
              <p:nvSpPr>
                <p:cNvPr id="23" name="文本框 22"/>
                <p:cNvSpPr txBox="1"/>
                <p:nvPr/>
              </p:nvSpPr>
              <p:spPr>
                <a:xfrm>
                  <a:off x="-4714868" y="2808615"/>
                  <a:ext cx="4981567" cy="291609"/>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4" name="直接连接符 23"/>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文本占位符 19"/>
                <p:cNvSpPr txBox="1"/>
                <p:nvPr/>
              </p:nvSpPr>
              <p:spPr>
                <a:xfrm>
                  <a:off x="-4741769" y="2193753"/>
                  <a:ext cx="5136753"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4E8121"/>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sz="4800" b="1" dirty="0">
                      <a:solidFill>
                        <a:srgbClr val="4E8121"/>
                      </a:solidFill>
                      <a:latin typeface="Arial" panose="020B0604020202020204" pitchFamily="34" charset="0"/>
                      <a:ea typeface="思源黑体 CN Medium" panose="020B0600000000000000" pitchFamily="34" charset="-122"/>
                      <a:cs typeface="+mn-ea"/>
                      <a:sym typeface="Arial" panose="020B0604020202020204" pitchFamily="34" charset="0"/>
                    </a:rPr>
                    <a:t>1</a:t>
                  </a:r>
                  <a:r>
                    <a:rPr lang="zh-CN" altLang="en-US" sz="4800" b="1" dirty="0">
                      <a:solidFill>
                        <a:srgbClr val="4E8121"/>
                      </a:solidFill>
                      <a:latin typeface="Arial" panose="020B0604020202020204" pitchFamily="34" charset="0"/>
                      <a:ea typeface="思源黑体 CN Medium" panose="020B0600000000000000" pitchFamily="34" charset="-122"/>
                      <a:cs typeface="+mn-ea"/>
                      <a:sym typeface="Arial" panose="020B0604020202020204" pitchFamily="34" charset="0"/>
                    </a:rPr>
                    <a:t>节 牛顿第一定律</a:t>
                  </a:r>
                </a:p>
              </p:txBody>
            </p:sp>
          </p:grpSp>
        </p:grpSp>
        <p:sp>
          <p:nvSpPr>
            <p:cNvPr id="20" name="文本占位符 20"/>
            <p:cNvSpPr txBox="1"/>
            <p:nvPr/>
          </p:nvSpPr>
          <p:spPr>
            <a:xfrm>
              <a:off x="572395" y="277893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4</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章  牛顿运动定律</a:t>
              </a:r>
            </a:p>
          </p:txBody>
        </p:sp>
      </p:grpSp>
      <p:sp>
        <p:nvSpPr>
          <p:cNvPr id="26" name="矩形 25"/>
          <p:cNvSpPr/>
          <p:nvPr/>
        </p:nvSpPr>
        <p:spPr>
          <a:xfrm>
            <a:off x="-1749248" y="309684"/>
            <a:ext cx="4062342" cy="298450"/>
          </a:xfrm>
          <a:prstGeom prst="rect">
            <a:avLst/>
          </a:prstGeom>
          <a:solidFill>
            <a:srgbClr val="4E8121"/>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版高中物理必修</a:t>
            </a:r>
            <a:r>
              <a:rPr lang="en-US" altLang="zh-CN"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1</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9" name="平行四边形 28"/>
          <p:cNvSpPr/>
          <p:nvPr/>
        </p:nvSpPr>
        <p:spPr>
          <a:xfrm flipV="1">
            <a:off x="7170796" y="4800381"/>
            <a:ext cx="2080507" cy="2752818"/>
          </a:xfrm>
          <a:prstGeom prst="parallelogram">
            <a:avLst>
              <a:gd name="adj" fmla="val 43488"/>
            </a:avLst>
          </a:prstGeom>
          <a:solidFill>
            <a:srgbClr val="4E812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平行四边形 29"/>
          <p:cNvSpPr/>
          <p:nvPr/>
        </p:nvSpPr>
        <p:spPr>
          <a:xfrm flipV="1">
            <a:off x="6459313" y="-1246447"/>
            <a:ext cx="1708214" cy="2260220"/>
          </a:xfrm>
          <a:prstGeom prst="parallelogram">
            <a:avLst>
              <a:gd name="adj" fmla="val 43488"/>
            </a:avLst>
          </a:prstGeom>
          <a:solidFill>
            <a:srgbClr val="4E812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27649"/>
          <p:cNvSpPr>
            <a:spLocks noGrp="1"/>
          </p:cNvSpPr>
          <p:nvPr>
            <p:ph type="title" idx="4294967295"/>
          </p:nvPr>
        </p:nvSpPr>
        <p:spPr>
          <a:xfrm>
            <a:off x="504371" y="1130300"/>
            <a:ext cx="2138198" cy="802992"/>
          </a:xfrm>
        </p:spPr>
        <p:txBody>
          <a:bodyPr anchor="b">
            <a:normAutofit/>
          </a:bodyPr>
          <a:lstStyle/>
          <a:p>
            <a:pPr algn="l"/>
            <a:r>
              <a:rPr lang="en-US" altLang="zh-CN" sz="280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800" dirty="0">
                <a:solidFill>
                  <a:srgbClr val="9900FF"/>
                </a:solidFill>
                <a:latin typeface="Arial" panose="020B0604020202020204" pitchFamily="34" charset="0"/>
                <a:ea typeface="思源黑体 CN Medium" panose="020B0600000000000000" pitchFamily="34" charset="-122"/>
                <a:sym typeface="Arial" panose="020B0604020202020204" pitchFamily="34" charset="0"/>
              </a:rPr>
              <a:t>结论：</a:t>
            </a:r>
          </a:p>
        </p:txBody>
      </p:sp>
      <p:sp>
        <p:nvSpPr>
          <p:cNvPr id="27651" name="内容占位符 27650"/>
          <p:cNvSpPr>
            <a:spLocks noGrp="1"/>
          </p:cNvSpPr>
          <p:nvPr>
            <p:ph idx="4294967295"/>
          </p:nvPr>
        </p:nvSpPr>
        <p:spPr>
          <a:xfrm>
            <a:off x="504371" y="2857176"/>
            <a:ext cx="10980057" cy="2730500"/>
          </a:xfrm>
        </p:spPr>
        <p:txBody>
          <a:bodyPr anchor="t">
            <a:normAutofit/>
          </a:bodyPr>
          <a:lstStyle/>
          <a:p>
            <a:pPr>
              <a:lnSpc>
                <a:spcPct val="250000"/>
              </a:lnSpc>
              <a:buNone/>
            </a:pPr>
            <a:r>
              <a:rPr lang="en-US" altLang="zh-CN" sz="16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dirty="0">
                <a:latin typeface="Arial" panose="020B0604020202020204" pitchFamily="34" charset="0"/>
                <a:ea typeface="思源黑体 CN Medium" panose="020B0600000000000000" pitchFamily="34" charset="-122"/>
                <a:sym typeface="Arial" panose="020B0604020202020204" pitchFamily="34" charset="0"/>
              </a:rPr>
              <a:t>一旦物体具有某一速度</a:t>
            </a:r>
            <a:r>
              <a:rPr lang="en-US" altLang="zh-CN" dirty="0">
                <a:latin typeface="Arial" panose="020B0604020202020204" pitchFamily="34" charset="0"/>
                <a:ea typeface="思源黑体 CN Medium" panose="020B0600000000000000" pitchFamily="34" charset="-122"/>
                <a:sym typeface="Arial" panose="020B0604020202020204" pitchFamily="34" charset="0"/>
              </a:rPr>
              <a:t>,</a:t>
            </a:r>
            <a:r>
              <a:rPr lang="zh-CN" altLang="en-US" dirty="0">
                <a:latin typeface="Arial" panose="020B0604020202020204" pitchFamily="34" charset="0"/>
                <a:ea typeface="思源黑体 CN Medium" panose="020B0600000000000000" pitchFamily="34" charset="-122"/>
                <a:sym typeface="Arial" panose="020B0604020202020204" pitchFamily="34" charset="0"/>
              </a:rPr>
              <a:t>如果它不受力</a:t>
            </a:r>
            <a:r>
              <a:rPr lang="en-US" altLang="zh-CN" dirty="0">
                <a:latin typeface="Arial" panose="020B0604020202020204" pitchFamily="34" charset="0"/>
                <a:ea typeface="思源黑体 CN Medium" panose="020B0600000000000000" pitchFamily="34" charset="-122"/>
                <a:sym typeface="Arial" panose="020B0604020202020204" pitchFamily="34" charset="0"/>
              </a:rPr>
              <a:t>,</a:t>
            </a:r>
            <a:r>
              <a:rPr lang="zh-CN" altLang="en-US" dirty="0">
                <a:latin typeface="Arial" panose="020B0604020202020204" pitchFamily="34" charset="0"/>
                <a:ea typeface="思源黑体 CN Medium" panose="020B0600000000000000" pitchFamily="34" charset="-122"/>
                <a:sym typeface="Arial" panose="020B0604020202020204" pitchFamily="34" charset="0"/>
              </a:rPr>
              <a:t>就将以这一速度匀速直线地运动下去。</a:t>
            </a:r>
          </a:p>
        </p:txBody>
      </p:sp>
      <p:sp>
        <p:nvSpPr>
          <p:cNvPr id="27652" name="文本框 27651"/>
          <p:cNvSpPr txBox="1"/>
          <p:nvPr/>
        </p:nvSpPr>
        <p:spPr>
          <a:xfrm>
            <a:off x="204169" y="2333956"/>
            <a:ext cx="9121423" cy="523220"/>
          </a:xfrm>
          <a:prstGeom prst="rect">
            <a:avLst/>
          </a:prstGeom>
          <a:noFill/>
          <a:ln w="9525">
            <a:noFill/>
          </a:ln>
        </p:spPr>
        <p:txBody>
          <a:bodyPr anchor="t">
            <a:spAutoFit/>
          </a:bodyPr>
          <a:lstStyle/>
          <a:p>
            <a:pPr defTabSz="1219170">
              <a:spcBef>
                <a:spcPct val="2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若不存在摩擦</a:t>
            </a:r>
            <a:r>
              <a:rPr lang="en-US" altLang="zh-CN"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小球将上升到与原来相同的高度；</a:t>
            </a:r>
          </a:p>
        </p:txBody>
      </p:sp>
      <p:sp>
        <p:nvSpPr>
          <p:cNvPr id="5" name="文本框 4"/>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3572771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
                                          </p:val>
                                        </p:tav>
                                        <p:tav tm="100000">
                                          <p:val>
                                            <p:strVal val="#ppt_x"/>
                                          </p:val>
                                        </p:tav>
                                      </p:tavLst>
                                    </p:anim>
                                    <p:anim calcmode="lin" valueType="num">
                                      <p:cBhvr>
                                        <p:cTn id="8" dur="1000" fill="hold"/>
                                        <p:tgtEl>
                                          <p:spTgt spid="276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p:cTn id="11"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7651">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652">
                                            <p:txEl>
                                              <p:pRg st="0" end="0"/>
                                            </p:txEl>
                                          </p:spTgt>
                                        </p:tgtEl>
                                        <p:attrNameLst>
                                          <p:attrName>style.visibility</p:attrName>
                                        </p:attrNameLst>
                                      </p:cBhvr>
                                      <p:to>
                                        <p:strVal val="visible"/>
                                      </p:to>
                                    </p:set>
                                    <p:anim calcmode="lin" valueType="num">
                                      <p:cBhvr>
                                        <p:cTn id="15" dur="10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28673"/>
          <p:cNvSpPr txBox="1"/>
          <p:nvPr/>
        </p:nvSpPr>
        <p:spPr>
          <a:xfrm>
            <a:off x="660399" y="1327090"/>
            <a:ext cx="10858501" cy="2246769"/>
          </a:xfrm>
          <a:prstGeom prst="rect">
            <a:avLst/>
          </a:prstGeom>
          <a:noFill/>
          <a:ln w="12700">
            <a:noFill/>
          </a:ln>
        </p:spPr>
        <p:txBody>
          <a:bodyPr wrap="square" anchor="t">
            <a:spAutoFit/>
          </a:bodyPr>
          <a:lstStyle/>
          <a:p>
            <a:pPr defTabSz="1219170">
              <a:lnSpc>
                <a:spcPct val="150000"/>
              </a:lnSpc>
              <a:spcBef>
                <a:spcPct val="50000"/>
              </a:spcBef>
            </a:pPr>
            <a:r>
              <a:rPr lang="en-US" altLang="zh-CN" sz="16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伽利略的理想斜面实验</a:t>
            </a:r>
          </a:p>
          <a:p>
            <a:pPr defTabSz="1219170">
              <a:lnSpc>
                <a:spcPct val="150000"/>
              </a:lnSpc>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  指出了：力不是维持物体运动的原因，而恰恰是改变物体运动状态的原因</a:t>
            </a:r>
          </a:p>
        </p:txBody>
      </p:sp>
      <p:sp>
        <p:nvSpPr>
          <p:cNvPr id="28675" name="文本框 28674"/>
          <p:cNvSpPr txBox="1"/>
          <p:nvPr/>
        </p:nvSpPr>
        <p:spPr>
          <a:xfrm>
            <a:off x="660400" y="3749845"/>
            <a:ext cx="11061687" cy="1317412"/>
          </a:xfrm>
          <a:prstGeom prst="rect">
            <a:avLst/>
          </a:prstGeom>
          <a:noFill/>
          <a:ln w="12700">
            <a:noFill/>
          </a:ln>
        </p:spPr>
        <p:txBody>
          <a:bodyPr wrap="square" anchor="t">
            <a:spAutoFit/>
          </a:bodyPr>
          <a:lstStyle/>
          <a:p>
            <a:pPr defTabSz="1219170">
              <a:lnSpc>
                <a:spcPct val="150000"/>
              </a:lnSpc>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研究方法：以可靠的事实为基础，经过抽象思维，抓住主要因素，忽略次要因素，从而更深刻的揭示自然规律</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4" name="文本框 3"/>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421207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0-#ppt_w/2"/>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p:cTn id="13" dur="500" fill="hold"/>
                                        <p:tgtEl>
                                          <p:spTgt spid="28675"/>
                                        </p:tgtEl>
                                        <p:attrNameLst>
                                          <p:attrName>ppt_x</p:attrName>
                                        </p:attrNameLst>
                                      </p:cBhvr>
                                      <p:tavLst>
                                        <p:tav tm="0">
                                          <p:val>
                                            <p:strVal val="0-#ppt_w/2"/>
                                          </p:val>
                                        </p:tav>
                                        <p:tav tm="100000">
                                          <p:val>
                                            <p:strVal val="#ppt_x"/>
                                          </p:val>
                                        </p:tav>
                                      </p:tavLst>
                                    </p:anim>
                                    <p:anim calcmode="lin" valueType="num">
                                      <p:cBhvr>
                                        <p:cTn id="14"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标题 269313"/>
          <p:cNvSpPr>
            <a:spLocks noGrp="1"/>
          </p:cNvSpPr>
          <p:nvPr>
            <p:ph type="title" idx="4294967295"/>
          </p:nvPr>
        </p:nvSpPr>
        <p:spPr>
          <a:xfrm>
            <a:off x="-283028" y="1235982"/>
            <a:ext cx="3708400" cy="941161"/>
          </a:xfrm>
        </p:spPr>
        <p:txBody>
          <a:bodyPr anchor="ctr" anchorCtr="1">
            <a:normAutofit/>
          </a:bodyPr>
          <a:lstStyle/>
          <a:p>
            <a:r>
              <a:rPr lang="zh-CN" altLang="en-US" sz="2800" dirty="0">
                <a:effectLst/>
                <a:latin typeface="Arial" panose="020B0604020202020204" pitchFamily="34" charset="0"/>
                <a:ea typeface="思源黑体 CN Medium" panose="020B0600000000000000" pitchFamily="34" charset="-122"/>
                <a:sym typeface="Arial" panose="020B0604020202020204" pitchFamily="34" charset="0"/>
              </a:rPr>
              <a:t>笛卡儿结论</a:t>
            </a:r>
          </a:p>
        </p:txBody>
      </p:sp>
      <p:pic>
        <p:nvPicPr>
          <p:cNvPr id="269316" name="文本占位符 269315" descr="u=4283368959,2185608296&amp;gp=14">
            <a:hlinkClick r:id="rId2"/>
          </p:cNvPr>
          <p:cNvPicPr>
            <a:picLocks noGrp="1" noChangeAspect="1"/>
          </p:cNvPicPr>
          <p:nvPr>
            <p:ph type="body" idx="4294967295"/>
          </p:nvPr>
        </p:nvPicPr>
        <p:blipFill>
          <a:blip r:embed="rId3">
            <a:lum bright="17999"/>
          </a:blip>
          <a:stretch>
            <a:fillRect/>
          </a:stretch>
        </p:blipFill>
        <p:spPr>
          <a:xfrm>
            <a:off x="8285091" y="2177143"/>
            <a:ext cx="2425774" cy="3233963"/>
          </a:xfrm>
        </p:spPr>
      </p:pic>
      <p:sp>
        <p:nvSpPr>
          <p:cNvPr id="269317" name="文本框 269316"/>
          <p:cNvSpPr txBox="1"/>
          <p:nvPr/>
        </p:nvSpPr>
        <p:spPr>
          <a:xfrm>
            <a:off x="660400" y="1920446"/>
            <a:ext cx="6990080" cy="4213654"/>
          </a:xfrm>
          <a:prstGeom prst="rect">
            <a:avLst/>
          </a:prstGeom>
          <a:noFill/>
          <a:ln w="9525">
            <a:noFill/>
          </a:ln>
        </p:spPr>
        <p:txBody>
          <a:bodyPr wrap="square">
            <a:spAutoFit/>
          </a:bodyPr>
          <a:lstStyle/>
          <a:p>
            <a:pPr defTabSz="1219170">
              <a:lnSpc>
                <a:spcPct val="250000"/>
              </a:lnSpc>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如果运动中的物体没有受到力的作用，它将继续以同一速度沿同一直线运动，既不停下来也不偏离原来的方向。（比较完善） </a:t>
            </a:r>
          </a:p>
          <a:p>
            <a:pPr defTabSz="1219170">
              <a:lnSpc>
                <a:spcPct val="250000"/>
              </a:lnSpc>
            </a:pPr>
            <a:endParaRPr lang="zh-CN" altLang="en-US" sz="28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21035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69316"/>
                                        </p:tgtEl>
                                        <p:attrNameLst>
                                          <p:attrName>style.visibility</p:attrName>
                                        </p:attrNameLst>
                                      </p:cBhvr>
                                      <p:to>
                                        <p:strVal val="visible"/>
                                      </p:to>
                                    </p:set>
                                    <p:animEffect transition="in" filter="wedge">
                                      <p:cBhvr>
                                        <p:cTn id="7" dur="500"/>
                                        <p:tgtEl>
                                          <p:spTgt spid="2693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9317"/>
                                        </p:tgtEl>
                                        <p:attrNameLst>
                                          <p:attrName>style.visibility</p:attrName>
                                        </p:attrNameLst>
                                      </p:cBhvr>
                                      <p:to>
                                        <p:strVal val="visible"/>
                                      </p:to>
                                    </p:set>
                                    <p:anim calcmode="lin" valueType="num">
                                      <p:cBhvr additive="base">
                                        <p:cTn id="12" dur="1000" fill="hold"/>
                                        <p:tgtEl>
                                          <p:spTgt spid="269317"/>
                                        </p:tgtEl>
                                        <p:attrNameLst>
                                          <p:attrName>ppt_x</p:attrName>
                                        </p:attrNameLst>
                                      </p:cBhvr>
                                      <p:tavLst>
                                        <p:tav tm="0">
                                          <p:val>
                                            <p:strVal val="#ppt_x"/>
                                          </p:val>
                                        </p:tav>
                                        <p:tav tm="100000">
                                          <p:val>
                                            <p:strVal val="#ppt_x"/>
                                          </p:val>
                                        </p:tav>
                                      </p:tavLst>
                                    </p:anim>
                                    <p:anim calcmode="lin" valueType="num">
                                      <p:cBhvr additive="base">
                                        <p:cTn id="13" dur="1000" fill="hold"/>
                                        <p:tgtEl>
                                          <p:spTgt spid="269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0721"/>
          <p:cNvSpPr/>
          <p:nvPr/>
        </p:nvSpPr>
        <p:spPr>
          <a:xfrm>
            <a:off x="660400" y="1451508"/>
            <a:ext cx="5854663" cy="523372"/>
          </a:xfrm>
          <a:prstGeom prst="rect">
            <a:avLst/>
          </a:prstGeom>
          <a:noFill/>
          <a:ln>
            <a:noFill/>
          </a:ln>
        </p:spPr>
        <p:txBody>
          <a:bodyPr wrap="none" fromWordArt="1">
            <a:prstTxWarp prst="textPlain">
              <a:avLst>
                <a:gd name="adj" fmla="val 50000"/>
              </a:avLst>
            </a:prstTxWarp>
            <a:normAutofit fontScale="97500"/>
          </a:bodyPr>
          <a:lstStyle/>
          <a:p>
            <a:pPr algn="ctr" defTabSz="1219170"/>
            <a:r>
              <a:rPr lang="zh-CN" altLang="en-US" sz="2000" b="1" kern="0" dirty="0">
                <a:latin typeface="Arial" panose="020B0604020202020204" pitchFamily="34" charset="0"/>
                <a:ea typeface="思源黑体 CN Medium" panose="020B0600000000000000" pitchFamily="34" charset="-122"/>
                <a:sym typeface="Arial" panose="020B0604020202020204" pitchFamily="34" charset="0"/>
              </a:rPr>
              <a:t>对力和运动的关系的看法</a:t>
            </a:r>
          </a:p>
        </p:txBody>
      </p:sp>
      <p:sp>
        <p:nvSpPr>
          <p:cNvPr id="30723" name="右弧形箭头 30722"/>
          <p:cNvSpPr/>
          <p:nvPr/>
        </p:nvSpPr>
        <p:spPr>
          <a:xfrm>
            <a:off x="5763739" y="3553432"/>
            <a:ext cx="608095" cy="1444225"/>
          </a:xfrm>
          <a:prstGeom prst="curvedLeftArrow">
            <a:avLst>
              <a:gd name="adj1" fmla="val 47500"/>
              <a:gd name="adj2" fmla="val 95000"/>
              <a:gd name="adj3" fmla="val 33328"/>
            </a:avLst>
          </a:prstGeom>
          <a:solidFill>
            <a:schemeClr val="tx1"/>
          </a:solidFill>
          <a:ln w="9525">
            <a:noFill/>
          </a:ln>
        </p:spPr>
        <p:txBody>
          <a:bodyPr anchor="t"/>
          <a:lstStyle/>
          <a:p>
            <a:pPr defTabSz="1219170"/>
            <a:endParaRPr lang="zh-CN" altLang="en-US" sz="100" kern="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30724" name="组合 30723"/>
          <p:cNvGrpSpPr/>
          <p:nvPr/>
        </p:nvGrpSpPr>
        <p:grpSpPr>
          <a:xfrm>
            <a:off x="2798463" y="2656046"/>
            <a:ext cx="6391329" cy="695191"/>
            <a:chOff x="791" y="1052"/>
            <a:chExt cx="4036" cy="439"/>
          </a:xfrm>
          <a:noFill/>
        </p:grpSpPr>
        <p:sp>
          <p:nvSpPr>
            <p:cNvPr id="17413" name="横卷形 30724"/>
            <p:cNvSpPr/>
            <p:nvPr/>
          </p:nvSpPr>
          <p:spPr>
            <a:xfrm>
              <a:off x="791" y="1052"/>
              <a:ext cx="4036" cy="439"/>
            </a:xfrm>
            <a:prstGeom prst="horizontalScroll">
              <a:avLst>
                <a:gd name="adj" fmla="val 12500"/>
              </a:avLst>
            </a:prstGeom>
            <a:grpFill/>
            <a:ln w="9525">
              <a:noFill/>
            </a:ln>
          </p:spPr>
          <p:txBody>
            <a:bodyPr wrap="square" anchor="ctr">
              <a:spAutoFit/>
            </a:bodyPr>
            <a:lstStyle/>
            <a:p>
              <a:pPr algn="ctr" defTabSz="1219170">
                <a:spcBef>
                  <a:spcPct val="50000"/>
                </a:spcBef>
              </a:pPr>
              <a:endParaRPr lang="zh-CN" altLang="en-US" sz="28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7414" name="文本框 30725"/>
            <p:cNvSpPr txBox="1"/>
            <p:nvPr/>
          </p:nvSpPr>
          <p:spPr>
            <a:xfrm>
              <a:off x="1296" y="1056"/>
              <a:ext cx="3531" cy="369"/>
            </a:xfrm>
            <a:prstGeom prst="rect">
              <a:avLst/>
            </a:prstGeom>
            <a:grpFill/>
            <a:ln w="9525">
              <a:noFill/>
            </a:ln>
          </p:spPr>
          <p:txBody>
            <a:bodyPr wrap="square" anchor="t">
              <a:spAutoFit/>
            </a:bodyPr>
            <a:lstStyle/>
            <a:p>
              <a:pPr defTabSz="1219170">
                <a:spcBef>
                  <a:spcPct val="50000"/>
                </a:spcBef>
              </a:pPr>
              <a:r>
                <a:rPr lang="zh-CN" altLang="en-US" sz="3200" kern="0" dirty="0">
                  <a:latin typeface="Arial" panose="020B0604020202020204" pitchFamily="34" charset="0"/>
                  <a:ea typeface="思源黑体 CN Medium" panose="020B0600000000000000" pitchFamily="34" charset="-122"/>
                  <a:sym typeface="Arial" panose="020B0604020202020204" pitchFamily="34" charset="0"/>
                </a:rPr>
                <a:t>力是维持物体运动的原因</a:t>
              </a:r>
            </a:p>
          </p:txBody>
        </p:sp>
      </p:grpSp>
      <p:grpSp>
        <p:nvGrpSpPr>
          <p:cNvPr id="30727" name="组合 30726"/>
          <p:cNvGrpSpPr/>
          <p:nvPr/>
        </p:nvGrpSpPr>
        <p:grpSpPr>
          <a:xfrm>
            <a:off x="2798463" y="4820113"/>
            <a:ext cx="6841067" cy="1748272"/>
            <a:chOff x="816" y="2736"/>
            <a:chExt cx="4320" cy="1104"/>
          </a:xfrm>
          <a:noFill/>
        </p:grpSpPr>
        <p:sp>
          <p:nvSpPr>
            <p:cNvPr id="17416" name="横卷形 30727"/>
            <p:cNvSpPr/>
            <p:nvPr/>
          </p:nvSpPr>
          <p:spPr>
            <a:xfrm>
              <a:off x="816" y="2736"/>
              <a:ext cx="4320" cy="1104"/>
            </a:xfrm>
            <a:prstGeom prst="horizontalScroll">
              <a:avLst>
                <a:gd name="adj" fmla="val 12500"/>
              </a:avLst>
            </a:prstGeom>
            <a:grpFill/>
            <a:ln w="9525">
              <a:noFill/>
            </a:ln>
          </p:spPr>
          <p:txBody>
            <a:bodyPr anchor="t"/>
            <a:lstStyle/>
            <a:p>
              <a:pPr defTabSz="1219170"/>
              <a:endParaRPr lang="zh-CN" altLang="en-US" sz="1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7417" name="文本框 30728"/>
            <p:cNvSpPr txBox="1"/>
            <p:nvPr/>
          </p:nvSpPr>
          <p:spPr>
            <a:xfrm>
              <a:off x="1008" y="3072"/>
              <a:ext cx="3936" cy="369"/>
            </a:xfrm>
            <a:prstGeom prst="rect">
              <a:avLst/>
            </a:prstGeom>
            <a:grpFill/>
            <a:ln w="9525">
              <a:noFill/>
            </a:ln>
          </p:spPr>
          <p:txBody>
            <a:bodyPr anchor="t">
              <a:spAutoFit/>
            </a:bodyPr>
            <a:lstStyle/>
            <a:p>
              <a:pPr defTabSz="1219170">
                <a:spcBef>
                  <a:spcPct val="50000"/>
                </a:spcBef>
              </a:pPr>
              <a:r>
                <a:rPr lang="zh-CN" altLang="en-US" sz="3200" kern="0" dirty="0">
                  <a:latin typeface="Arial" panose="020B0604020202020204" pitchFamily="34" charset="0"/>
                  <a:ea typeface="思源黑体 CN Medium" panose="020B0600000000000000" pitchFamily="34" charset="-122"/>
                  <a:sym typeface="Arial" panose="020B0604020202020204" pitchFamily="34" charset="0"/>
                </a:rPr>
                <a:t>力是改变物体运动状态的原因</a:t>
              </a:r>
            </a:p>
          </p:txBody>
        </p:sp>
      </p:grpSp>
      <p:sp>
        <p:nvSpPr>
          <p:cNvPr id="10" name="文本框 9"/>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354995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linds(horizontal)">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7"/>
                                        </p:tgtEl>
                                        <p:attrNameLst>
                                          <p:attrName>style.visibility</p:attrName>
                                        </p:attrNameLst>
                                      </p:cBhvr>
                                      <p:to>
                                        <p:strVal val="visible"/>
                                      </p:to>
                                    </p:set>
                                    <p:animEffect transition="in" filter="blinds(horizontal)">
                                      <p:cBhvr>
                                        <p:cTn id="1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31745"/>
          <p:cNvSpPr txBox="1"/>
          <p:nvPr/>
        </p:nvSpPr>
        <p:spPr>
          <a:xfrm>
            <a:off x="7107767" y="5243438"/>
            <a:ext cx="4940771" cy="923330"/>
          </a:xfrm>
          <a:prstGeom prst="rect">
            <a:avLst/>
          </a:prstGeom>
          <a:noFill/>
          <a:ln w="9525">
            <a:noFill/>
          </a:ln>
        </p:spPr>
        <p:txBody>
          <a:bodyPr anchor="t">
            <a:spAutoFit/>
          </a:bodyPr>
          <a:lstStyle/>
          <a:p>
            <a:pPr algn="ctr" defTabSz="1219170">
              <a:spcBef>
                <a:spcPct val="50000"/>
              </a:spcBef>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牛顿</a:t>
            </a:r>
          </a:p>
          <a:p>
            <a:pPr algn="ctr" defTabSz="1219170">
              <a:spcBef>
                <a:spcPct val="50000"/>
              </a:spcBef>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(Newton,1642-1727)</a:t>
            </a:r>
          </a:p>
        </p:txBody>
      </p:sp>
      <p:sp>
        <p:nvSpPr>
          <p:cNvPr id="31747" name="文本框 31746"/>
          <p:cNvSpPr txBox="1"/>
          <p:nvPr/>
        </p:nvSpPr>
        <p:spPr>
          <a:xfrm>
            <a:off x="660400" y="1770539"/>
            <a:ext cx="6447367" cy="3970318"/>
          </a:xfrm>
          <a:prstGeom prst="rect">
            <a:avLst/>
          </a:prstGeom>
          <a:noFill/>
          <a:ln w="9525">
            <a:noFill/>
          </a:ln>
        </p:spPr>
        <p:txBody>
          <a:bodyPr wrap="square" anchor="t">
            <a:spAutoFit/>
          </a:bodyPr>
          <a:lstStyle/>
          <a:p>
            <a:pPr defTabSz="1219170" eaLnBrk="0" hangingPunct="0">
              <a:lnSpc>
                <a:spcPct val="300000"/>
              </a:lnSpc>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一切物体总保持匀速直线运动状态或静止状态</a:t>
            </a:r>
            <a:r>
              <a:rPr lang="en-US" altLang="zh-CN"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除非作用在它上面的力迫使它改变这种状态</a:t>
            </a:r>
            <a:r>
              <a:rPr lang="en-US" altLang="zh-CN"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p>
        </p:txBody>
      </p:sp>
      <p:pic>
        <p:nvPicPr>
          <p:cNvPr id="18436" name="图片 31747"/>
          <p:cNvPicPr>
            <a:picLocks noChangeAspect="1"/>
          </p:cNvPicPr>
          <p:nvPr/>
        </p:nvPicPr>
        <p:blipFill>
          <a:blip r:embed="rId3"/>
          <a:stretch>
            <a:fillRect/>
          </a:stretch>
        </p:blipFill>
        <p:spPr>
          <a:xfrm>
            <a:off x="8096943" y="1344628"/>
            <a:ext cx="2534557" cy="3696228"/>
          </a:xfrm>
          <a:prstGeom prst="rect">
            <a:avLst/>
          </a:prstGeom>
          <a:noFill/>
          <a:ln w="9525">
            <a:noFill/>
          </a:ln>
        </p:spPr>
      </p:pic>
      <p:sp>
        <p:nvSpPr>
          <p:cNvPr id="31750" name="文本框 31749"/>
          <p:cNvSpPr txBox="1"/>
          <p:nvPr/>
        </p:nvSpPr>
        <p:spPr>
          <a:xfrm>
            <a:off x="-662576" y="1344628"/>
            <a:ext cx="4788747" cy="523220"/>
          </a:xfrm>
          <a:prstGeom prst="rect">
            <a:avLst/>
          </a:prstGeom>
          <a:noFill/>
          <a:ln w="9525">
            <a:noFill/>
          </a:ln>
        </p:spPr>
        <p:txBody>
          <a:bodyPr anchor="t">
            <a:spAutoFit/>
          </a:bodyPr>
          <a:lstStyle/>
          <a:p>
            <a:pPr algn="ctr" defTabSz="1219170" fontAlgn="ctr">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牛顿第一定律</a:t>
            </a:r>
          </a:p>
        </p:txBody>
      </p:sp>
      <p:sp>
        <p:nvSpPr>
          <p:cNvPr id="7" name="文本框 6"/>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2418535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500" fill="hold"/>
                                        <p:tgtEl>
                                          <p:spTgt spid="31750"/>
                                        </p:tgtEl>
                                        <p:attrNameLst>
                                          <p:attrName>ppt_x</p:attrName>
                                        </p:attrNameLst>
                                      </p:cBhvr>
                                      <p:tavLst>
                                        <p:tav tm="0">
                                          <p:val>
                                            <p:strVal val="0-#ppt_w/2"/>
                                          </p:val>
                                        </p:tav>
                                        <p:tav tm="100000">
                                          <p:val>
                                            <p:strVal val="#ppt_x"/>
                                          </p:val>
                                        </p:tav>
                                      </p:tavLst>
                                    </p:anim>
                                    <p:anim calcmode="lin" valueType="num">
                                      <p:cBhvr>
                                        <p:cTn id="8" dur="500" fill="hold"/>
                                        <p:tgtEl>
                                          <p:spTgt spid="317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ppt_x</p:attrName>
                                        </p:attrNameLst>
                                      </p:cBhvr>
                                      <p:tavLst>
                                        <p:tav tm="0">
                                          <p:val>
                                            <p:strVal val="0-#ppt_w/2"/>
                                          </p:val>
                                        </p:tav>
                                        <p:tav tm="100000">
                                          <p:val>
                                            <p:strVal val="#ppt_x"/>
                                          </p:val>
                                        </p:tav>
                                      </p:tavLst>
                                    </p:anim>
                                    <p:anim calcmode="lin" valueType="num">
                                      <p:cBhvr>
                                        <p:cTn id="14" dur="500" fill="hold"/>
                                        <p:tgtEl>
                                          <p:spTgt spid="317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2769"/>
          <p:cNvSpPr/>
          <p:nvPr/>
        </p:nvSpPr>
        <p:spPr>
          <a:xfrm>
            <a:off x="660400" y="1637986"/>
            <a:ext cx="10858500" cy="1938992"/>
          </a:xfrm>
          <a:prstGeom prst="rect">
            <a:avLst/>
          </a:prstGeom>
          <a:noFill/>
          <a:ln w="9525">
            <a:noFill/>
          </a:ln>
        </p:spPr>
        <p:txBody>
          <a:bodyPr wrap="square" anchor="t">
            <a:spAutoFit/>
          </a:bodyPr>
          <a:lstStyle/>
          <a:p>
            <a:pPr marL="609585" indent="-609585" defTabSz="1219170">
              <a:lnSpc>
                <a:spcPct val="150000"/>
              </a:lnSpc>
              <a:spcBef>
                <a:spcPct val="50000"/>
              </a:spcBef>
            </a:pPr>
            <a:r>
              <a:rPr lang="en-US" altLang="zh-CN" sz="28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1 </a:t>
            </a:r>
            <a:r>
              <a:rPr lang="zh-CN" altLang="en-US" sz="28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内容</a:t>
            </a:r>
            <a:r>
              <a:rPr lang="en-US" altLang="zh-CN" sz="28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一切物体总保持匀速直线运动状态或静止状态</a:t>
            </a:r>
            <a:r>
              <a:rPr lang="en-US" altLang="zh-CN" sz="24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除非作用在它上面的力迫使它改变这种状态</a:t>
            </a:r>
            <a:r>
              <a:rPr lang="en-US" altLang="zh-CN" sz="24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a:t>
            </a:r>
          </a:p>
          <a:p>
            <a:pPr marL="609585" indent="-609585" defTabSz="1219170" eaLnBrk="0" hangingPunct="0">
              <a:lnSpc>
                <a:spcPct val="150000"/>
              </a:lnSpc>
            </a:pPr>
            <a:r>
              <a:rPr lang="en-US" altLang="zh-CN" sz="28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2 </a:t>
            </a:r>
            <a:r>
              <a:rPr lang="zh-CN" altLang="en-US" sz="2800" kern="0" dirty="0">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含义</a:t>
            </a:r>
          </a:p>
        </p:txBody>
      </p:sp>
      <p:sp>
        <p:nvSpPr>
          <p:cNvPr id="32772" name="矩形 32771"/>
          <p:cNvSpPr/>
          <p:nvPr/>
        </p:nvSpPr>
        <p:spPr>
          <a:xfrm>
            <a:off x="1985010" y="3032824"/>
            <a:ext cx="8209280" cy="743089"/>
          </a:xfrm>
          <a:prstGeom prst="rect">
            <a:avLst/>
          </a:prstGeom>
          <a:noFill/>
          <a:ln w="9525">
            <a:noFill/>
          </a:ln>
        </p:spPr>
        <p:txBody>
          <a:bodyPr anchor="t">
            <a:spAutoFit/>
          </a:bodyPr>
          <a:lstStyle/>
          <a:p>
            <a:pPr marL="609585" indent="-609585" defTabSz="1219170">
              <a:lnSpc>
                <a:spcPct val="60000"/>
              </a:lnSpc>
              <a:spcBef>
                <a:spcPct val="50000"/>
              </a:spcBef>
            </a:pP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物体在不受力时</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总保持匀速直线状态或静止状态</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a:t>
            </a:r>
          </a:p>
          <a:p>
            <a:pPr marL="609585" indent="-609585" defTabSz="1219170">
              <a:lnSpc>
                <a:spcPct val="6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力不是维持物体运动的原因</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9460" name="文本框 32772"/>
          <p:cNvSpPr txBox="1"/>
          <p:nvPr/>
        </p:nvSpPr>
        <p:spPr>
          <a:xfrm>
            <a:off x="365760" y="1230673"/>
            <a:ext cx="2775176" cy="523220"/>
          </a:xfrm>
          <a:prstGeom prst="rect">
            <a:avLst/>
          </a:prstGeom>
          <a:noFill/>
          <a:ln w="9525">
            <a:noFill/>
          </a:ln>
        </p:spPr>
        <p:txBody>
          <a:bodyPr vert="horz" wrap="square" anchor="t">
            <a:spAutoFit/>
          </a:bodyPr>
          <a:lstStyle/>
          <a:p>
            <a:pPr algn="ctr" defTabSz="1219170" fontAlgn="ctr">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牛顿第一定律</a:t>
            </a:r>
          </a:p>
        </p:txBody>
      </p:sp>
      <p:sp>
        <p:nvSpPr>
          <p:cNvPr id="32774" name="矩形 32773"/>
          <p:cNvSpPr/>
          <p:nvPr/>
        </p:nvSpPr>
        <p:spPr>
          <a:xfrm>
            <a:off x="1985010" y="3921616"/>
            <a:ext cx="8209280" cy="867930"/>
          </a:xfrm>
          <a:prstGeom prst="rect">
            <a:avLst/>
          </a:prstGeom>
          <a:noFill/>
          <a:ln w="9525">
            <a:noFill/>
          </a:ln>
        </p:spPr>
        <p:txBody>
          <a:bodyPr anchor="t">
            <a:spAutoFit/>
          </a:bodyPr>
          <a:lstStyle/>
          <a:p>
            <a:pPr marL="609585" indent="-609585" defTabSz="1219170">
              <a:lnSpc>
                <a:spcPct val="80000"/>
              </a:lnSpc>
              <a:spcBef>
                <a:spcPct val="50000"/>
              </a:spcBef>
            </a:pP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 </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物体运动状态的改变需要外力的作用</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a:t>
            </a:r>
          </a:p>
          <a:p>
            <a:pPr marL="609585" indent="-609585" defTabSz="1219170">
              <a:lnSpc>
                <a:spcPct val="8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力是改变物体运动状态原因</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32775" name="矩形 32774"/>
          <p:cNvSpPr/>
          <p:nvPr/>
        </p:nvSpPr>
        <p:spPr>
          <a:xfrm>
            <a:off x="1892413" y="4935249"/>
            <a:ext cx="8209280" cy="885499"/>
          </a:xfrm>
          <a:prstGeom prst="rect">
            <a:avLst/>
          </a:prstGeom>
          <a:noFill/>
          <a:ln w="9525">
            <a:noFill/>
          </a:ln>
        </p:spPr>
        <p:txBody>
          <a:bodyPr anchor="t">
            <a:spAutoFit/>
          </a:bodyPr>
          <a:lstStyle/>
          <a:p>
            <a:pPr marL="609585" indent="-609585" defTabSz="1219170">
              <a:lnSpc>
                <a:spcPct val="110000"/>
              </a:lnSpc>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8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一切物体都有保持匀速直线运动状态或静止状态的性质，这种性质叫做惯性。一切物体都有惯性</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7" name="文本框 6"/>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3969068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box(in)">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p:cTn id="17" dur="500" fill="hold"/>
                                        <p:tgtEl>
                                          <p:spTgt spid="32772"/>
                                        </p:tgtEl>
                                        <p:attrNameLst>
                                          <p:attrName>ppt_x</p:attrName>
                                        </p:attrNameLst>
                                      </p:cBhvr>
                                      <p:tavLst>
                                        <p:tav tm="0">
                                          <p:val>
                                            <p:strVal val="#ppt_x"/>
                                          </p:val>
                                        </p:tav>
                                        <p:tav tm="100000">
                                          <p:val>
                                            <p:strVal val="#ppt_x"/>
                                          </p:val>
                                        </p:tav>
                                      </p:tavLst>
                                    </p:anim>
                                    <p:anim calcmode="lin" valueType="num">
                                      <p:cBhvr>
                                        <p:cTn id="1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2775"/>
                                        </p:tgtEl>
                                        <p:attrNameLst>
                                          <p:attrName>style.visibility</p:attrName>
                                        </p:attrNameLst>
                                      </p:cBhvr>
                                      <p:to>
                                        <p:strVal val="visible"/>
                                      </p:to>
                                    </p:set>
                                    <p:animEffect transition="in" filter="slide(fromBottom)">
                                      <p:cBhvr>
                                        <p:cTn id="28"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4" grpId="0"/>
      <p:bldP spid="327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矩形 34819"/>
          <p:cNvSpPr/>
          <p:nvPr/>
        </p:nvSpPr>
        <p:spPr>
          <a:xfrm>
            <a:off x="0" y="1753893"/>
            <a:ext cx="11518900" cy="3900107"/>
          </a:xfrm>
          <a:prstGeom prst="rect">
            <a:avLst/>
          </a:prstGeom>
          <a:noFill/>
          <a:ln w="9525">
            <a:noFill/>
          </a:ln>
        </p:spPr>
        <p:txBody>
          <a:bodyPr wrap="square" anchor="t">
            <a:spAutoFit/>
          </a:bodyPr>
          <a:lstStyle/>
          <a:p>
            <a:pPr marL="609585" indent="-609585" defTabSz="1219170">
              <a:lnSpc>
                <a:spcPct val="150000"/>
              </a:lnSpc>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不受外力作用的物体是不存在的。</a:t>
            </a:r>
          </a:p>
          <a:p>
            <a:pPr marL="609585" indent="-609585" defTabSz="1219170">
              <a:lnSpc>
                <a:spcPct val="150000"/>
              </a:lnSpc>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      牛顿第一定律所描述的物体不受外力的状态，是一种理想化状态</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p>
          <a:p>
            <a:pPr marL="609585" indent="-609585" defTabSz="1219170">
              <a:lnSpc>
                <a:spcPct val="150000"/>
              </a:lnSpc>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这种状态虽不能实现，但在现实中却可以用合力为</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0</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的状态来代替它，或者说合力为</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0</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与不受外力是等效的。</a:t>
            </a:r>
          </a:p>
          <a:p>
            <a:pPr marL="609585" indent="-609585" defTabSz="1219170">
              <a:lnSpc>
                <a:spcPct val="150000"/>
              </a:lnSpc>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      这样就使得牛顿第一定律在实际应用中有了实际意义。</a:t>
            </a:r>
          </a:p>
        </p:txBody>
      </p:sp>
      <p:sp>
        <p:nvSpPr>
          <p:cNvPr id="4" name="文本框 3"/>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
        <p:nvSpPr>
          <p:cNvPr id="5" name="文本框 32772"/>
          <p:cNvSpPr txBox="1"/>
          <p:nvPr/>
        </p:nvSpPr>
        <p:spPr>
          <a:xfrm>
            <a:off x="365760" y="1230673"/>
            <a:ext cx="2775176" cy="523220"/>
          </a:xfrm>
          <a:prstGeom prst="rect">
            <a:avLst/>
          </a:prstGeom>
          <a:noFill/>
          <a:ln w="9525">
            <a:noFill/>
          </a:ln>
        </p:spPr>
        <p:txBody>
          <a:bodyPr vert="horz" wrap="square" anchor="t">
            <a:spAutoFit/>
          </a:bodyPr>
          <a:lstStyle/>
          <a:p>
            <a:pPr algn="ctr" defTabSz="1219170" fontAlgn="ctr">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牛顿第一定律</a:t>
            </a:r>
          </a:p>
        </p:txBody>
      </p:sp>
    </p:spTree>
    <p:extLst>
      <p:ext uri="{BB962C8B-B14F-4D97-AF65-F5344CB8AC3E}">
        <p14:creationId xmlns:p14="http://schemas.microsoft.com/office/powerpoint/2010/main" val="979157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animEffect transition="in" filter="blinds(horizontal)">
                                      <p:cBhvr>
                                        <p:cTn id="7" dur="500"/>
                                        <p:tgtEl>
                                          <p:spTgt spid="348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20">
                                            <p:txEl>
                                              <p:pRg st="2" end="2"/>
                                            </p:txEl>
                                          </p:spTgt>
                                        </p:tgtEl>
                                        <p:attrNameLst>
                                          <p:attrName>style.visibility</p:attrName>
                                        </p:attrNameLst>
                                      </p:cBhvr>
                                      <p:to>
                                        <p:strVal val="visible"/>
                                      </p:to>
                                    </p:set>
                                    <p:animEffect transition="in" filter="box(in)">
                                      <p:cBhvr>
                                        <p:cTn id="12" dur="500"/>
                                        <p:tgtEl>
                                          <p:spTgt spid="34820">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animEffect transition="in" filter="box(in)">
                                      <p:cBhvr>
                                        <p:cTn id="15" dur="5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矩形 33795"/>
          <p:cNvSpPr/>
          <p:nvPr/>
        </p:nvSpPr>
        <p:spPr>
          <a:xfrm>
            <a:off x="735266" y="3065767"/>
            <a:ext cx="5746813" cy="523220"/>
          </a:xfrm>
          <a:prstGeom prst="rect">
            <a:avLst/>
          </a:prstGeom>
          <a:noFill/>
          <a:ln w="9525">
            <a:noFill/>
          </a:ln>
        </p:spPr>
        <p:txBody>
          <a:bodyPr anchor="t">
            <a:spAutoFit/>
          </a:bodyPr>
          <a:lstStyle/>
          <a:p>
            <a:pPr marL="609585" indent="-609585" defTabSz="1219170">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1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一切物体都具有惯性。</a:t>
            </a:r>
          </a:p>
        </p:txBody>
      </p:sp>
      <p:sp>
        <p:nvSpPr>
          <p:cNvPr id="33797" name="矩形 33796"/>
          <p:cNvSpPr/>
          <p:nvPr/>
        </p:nvSpPr>
        <p:spPr>
          <a:xfrm>
            <a:off x="201066" y="3684410"/>
            <a:ext cx="10940221" cy="2246769"/>
          </a:xfrm>
          <a:prstGeom prst="rect">
            <a:avLst/>
          </a:prstGeom>
          <a:noFill/>
          <a:ln w="9525">
            <a:noFill/>
          </a:ln>
        </p:spPr>
        <p:txBody>
          <a:bodyPr wrap="square" anchor="t">
            <a:spAutoFit/>
          </a:bodyPr>
          <a:lstStyle/>
          <a:p>
            <a:pPr marL="609585" indent="-609585" defTabSz="1219170">
              <a:lnSpc>
                <a:spcPct val="150000"/>
              </a:lnSpc>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2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惯性是物体的固有属性。</a:t>
            </a:r>
          </a:p>
          <a:p>
            <a:pPr marL="609585" indent="-609585" defTabSz="1219170">
              <a:lnSpc>
                <a:spcPct val="150000"/>
              </a:lnSpc>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     不论物体处于什么状态，都具有惯性。惯性的大小与物体的运动状态无关</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与受力与否无关</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21508" name="矩形 33797"/>
          <p:cNvSpPr/>
          <p:nvPr/>
        </p:nvSpPr>
        <p:spPr>
          <a:xfrm>
            <a:off x="0" y="1930059"/>
            <a:ext cx="11141287" cy="1040285"/>
          </a:xfrm>
          <a:prstGeom prst="rect">
            <a:avLst/>
          </a:prstGeom>
          <a:noFill/>
          <a:ln w="9525">
            <a:noFill/>
          </a:ln>
        </p:spPr>
        <p:txBody>
          <a:bodyPr wrap="square" anchor="t">
            <a:spAutoFit/>
          </a:bodyPr>
          <a:lstStyle/>
          <a:p>
            <a:pPr marL="609585" indent="-609585" defTabSz="1219170">
              <a:lnSpc>
                <a:spcPct val="110000"/>
              </a:lnSpc>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一切物体都有</a:t>
            </a:r>
            <a:r>
              <a:rPr lang="zh-CN" altLang="en-US" sz="2800" u="sng" kern="0" dirty="0">
                <a:latin typeface="Arial" panose="020B0604020202020204" pitchFamily="34" charset="0"/>
                <a:ea typeface="思源黑体 CN Medium" panose="020B0600000000000000" pitchFamily="34" charset="-122"/>
                <a:sym typeface="Arial" panose="020B0604020202020204" pitchFamily="34" charset="0"/>
              </a:rPr>
              <a:t>保持匀速直线运动状态或静止状态的性质</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，这种性质叫做惯性。牛顿第一定律又叫</a:t>
            </a:r>
            <a:r>
              <a:rPr lang="zh-CN" altLang="en-US" sz="2800" u="sng" kern="0" dirty="0">
                <a:latin typeface="Arial" panose="020B0604020202020204" pitchFamily="34" charset="0"/>
                <a:ea typeface="思源黑体 CN Medium" panose="020B0600000000000000" pitchFamily="34" charset="-122"/>
                <a:sym typeface="Arial" panose="020B0604020202020204" pitchFamily="34" charset="0"/>
              </a:rPr>
              <a:t>惯性定律</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6" name="文本框 5"/>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
        <p:nvSpPr>
          <p:cNvPr id="7" name="文本框 32772"/>
          <p:cNvSpPr txBox="1"/>
          <p:nvPr/>
        </p:nvSpPr>
        <p:spPr>
          <a:xfrm>
            <a:off x="365760" y="1230673"/>
            <a:ext cx="2775176" cy="523220"/>
          </a:xfrm>
          <a:prstGeom prst="rect">
            <a:avLst/>
          </a:prstGeom>
          <a:noFill/>
          <a:ln w="9525">
            <a:noFill/>
          </a:ln>
        </p:spPr>
        <p:txBody>
          <a:bodyPr vert="horz" wrap="square" anchor="t">
            <a:spAutoFit/>
          </a:bodyPr>
          <a:lstStyle/>
          <a:p>
            <a:pPr algn="ctr" defTabSz="1219170" fontAlgn="ctr">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牛顿第一定律</a:t>
            </a:r>
          </a:p>
        </p:txBody>
      </p:sp>
    </p:spTree>
    <p:extLst>
      <p:ext uri="{BB962C8B-B14F-4D97-AF65-F5344CB8AC3E}">
        <p14:creationId xmlns:p14="http://schemas.microsoft.com/office/powerpoint/2010/main" val="1798745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7">
                                            <p:txEl>
                                              <p:pRg st="0" end="0"/>
                                            </p:txEl>
                                          </p:spTgt>
                                        </p:tgtEl>
                                        <p:attrNameLst>
                                          <p:attrName>style.visibility</p:attrName>
                                        </p:attrNameLst>
                                      </p:cBhvr>
                                      <p:to>
                                        <p:strVal val="visible"/>
                                      </p:to>
                                    </p:set>
                                    <p:animEffect transition="in" filter="box(in)">
                                      <p:cBhvr>
                                        <p:cTn id="12" dur="500"/>
                                        <p:tgtEl>
                                          <p:spTgt spid="337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7">
                                            <p:txEl>
                                              <p:charRg st="14" end="32"/>
                                            </p:txEl>
                                          </p:spTgt>
                                        </p:tgtEl>
                                        <p:attrNameLst>
                                          <p:attrName>style.visibility</p:attrName>
                                        </p:attrNameLst>
                                      </p:cBhvr>
                                      <p:to>
                                        <p:strVal val="visible"/>
                                      </p:to>
                                    </p:set>
                                    <p:animEffect transition="in" filter="blinds(horizontal)">
                                      <p:cBhvr>
                                        <p:cTn id="17" dur="500"/>
                                        <p:tgtEl>
                                          <p:spTgt spid="33797">
                                            <p:txEl>
                                              <p:charRg st="14" end="3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7">
                                            <p:txEl>
                                              <p:charRg st="2" end="2"/>
                                            </p:txEl>
                                          </p:spTgt>
                                        </p:tgtEl>
                                        <p:attrNameLst>
                                          <p:attrName>style.visibility</p:attrName>
                                        </p:attrNameLst>
                                      </p:cBhvr>
                                      <p:to>
                                        <p:strVal val="visible"/>
                                      </p:to>
                                    </p:set>
                                    <p:animEffect transition="in" filter="blinds(horizontal)">
                                      <p:cBhvr>
                                        <p:cTn id="22" dur="500"/>
                                        <p:tgtEl>
                                          <p:spTgt spid="3379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5841"/>
          <p:cNvSpPr>
            <a:spLocks noGrp="1"/>
          </p:cNvSpPr>
          <p:nvPr>
            <p:ph type="title" idx="4294967295"/>
          </p:nvPr>
        </p:nvSpPr>
        <p:spPr>
          <a:xfrm>
            <a:off x="651303" y="1284646"/>
            <a:ext cx="9901238" cy="792163"/>
          </a:xfrm>
        </p:spPr>
        <p:txBody>
          <a:bodyPr anchor="b">
            <a:normAutofit/>
          </a:bodyPr>
          <a:lstStyle/>
          <a:p>
            <a:pPr algn="l">
              <a:buChar char="•"/>
            </a:pPr>
            <a:r>
              <a:rPr lang="zh-CN" altLang="en-US" sz="2800" dirty="0">
                <a:latin typeface="Arial" panose="020B0604020202020204" pitchFamily="34" charset="0"/>
                <a:ea typeface="思源黑体 CN Medium" panose="020B0600000000000000" pitchFamily="34" charset="-122"/>
                <a:sym typeface="Arial" panose="020B0604020202020204" pitchFamily="34" charset="0"/>
              </a:rPr>
              <a:t>那量度物体惯性大小的物理量是什么呢</a:t>
            </a:r>
            <a:r>
              <a:rPr lang="en-US" altLang="zh-CN" sz="280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35843" name="内容占位符 35842"/>
          <p:cNvSpPr>
            <a:spLocks noGrp="1"/>
          </p:cNvSpPr>
          <p:nvPr>
            <p:ph idx="4294967295"/>
          </p:nvPr>
        </p:nvSpPr>
        <p:spPr>
          <a:xfrm>
            <a:off x="743902" y="3368856"/>
            <a:ext cx="10576140" cy="2432050"/>
          </a:xfrm>
        </p:spPr>
        <p:txBody>
          <a:bodyPr anchor="t"/>
          <a:lstStyle/>
          <a:p>
            <a:pPr>
              <a:lnSpc>
                <a:spcPct val="150000"/>
              </a:lnSpc>
            </a:pPr>
            <a:r>
              <a:rPr lang="zh-CN" altLang="en-US" dirty="0">
                <a:latin typeface="Arial" panose="020B0604020202020204" pitchFamily="34" charset="0"/>
                <a:ea typeface="思源黑体 CN Medium" panose="020B0600000000000000" pitchFamily="34" charset="-122"/>
                <a:sym typeface="Arial" panose="020B0604020202020204" pitchFamily="34" charset="0"/>
              </a:rPr>
              <a:t>对于任何物体</a:t>
            </a:r>
            <a:r>
              <a:rPr lang="en-US" altLang="zh-CN" dirty="0">
                <a:latin typeface="Arial" panose="020B0604020202020204" pitchFamily="34" charset="0"/>
                <a:ea typeface="思源黑体 CN Medium" panose="020B0600000000000000" pitchFamily="34" charset="-122"/>
                <a:sym typeface="Arial" panose="020B0604020202020204" pitchFamily="34" charset="0"/>
              </a:rPr>
              <a:t>,</a:t>
            </a:r>
            <a:r>
              <a:rPr lang="zh-CN" altLang="en-US" dirty="0">
                <a:latin typeface="Arial" panose="020B0604020202020204" pitchFamily="34" charset="0"/>
                <a:ea typeface="思源黑体 CN Medium" panose="020B0600000000000000" pitchFamily="34" charset="-122"/>
                <a:sym typeface="Arial" panose="020B0604020202020204" pitchFamily="34" charset="0"/>
              </a:rPr>
              <a:t>在受到相同的作用力时</a:t>
            </a:r>
            <a:r>
              <a:rPr lang="en-US" altLang="zh-CN" dirty="0">
                <a:latin typeface="Arial" panose="020B0604020202020204" pitchFamily="34" charset="0"/>
                <a:ea typeface="思源黑体 CN Medium" panose="020B0600000000000000" pitchFamily="34" charset="-122"/>
                <a:sym typeface="Arial" panose="020B0604020202020204" pitchFamily="34" charset="0"/>
              </a:rPr>
              <a:t>,</a:t>
            </a:r>
            <a:r>
              <a:rPr lang="zh-CN" altLang="en-US" dirty="0">
                <a:latin typeface="Arial" panose="020B0604020202020204" pitchFamily="34" charset="0"/>
                <a:ea typeface="思源黑体 CN Medium" panose="020B0600000000000000" pitchFamily="34" charset="-122"/>
                <a:sym typeface="Arial" panose="020B0604020202020204" pitchFamily="34" charset="0"/>
              </a:rPr>
              <a:t>决定它们运动状态变化难易程度的惟一因素就是质量</a:t>
            </a:r>
            <a:r>
              <a:rPr lang="en-US" altLang="zh-CN" dirty="0">
                <a:latin typeface="Arial" panose="020B0604020202020204" pitchFamily="34" charset="0"/>
                <a:ea typeface="思源黑体 CN Medium" panose="020B0600000000000000" pitchFamily="34" charset="-122"/>
                <a:sym typeface="Arial" panose="020B0604020202020204" pitchFamily="34" charset="0"/>
              </a:rPr>
              <a:t>.</a:t>
            </a:r>
          </a:p>
          <a:p>
            <a:pPr>
              <a:lnSpc>
                <a:spcPct val="150000"/>
              </a:lnSpc>
            </a:pPr>
            <a:r>
              <a:rPr lang="zh-CN" altLang="en-US" dirty="0">
                <a:latin typeface="Arial" panose="020B0604020202020204" pitchFamily="34" charset="0"/>
                <a:ea typeface="思源黑体 CN Medium" panose="020B0600000000000000" pitchFamily="34" charset="-122"/>
                <a:sym typeface="Arial" panose="020B0604020202020204" pitchFamily="34" charset="0"/>
              </a:rPr>
              <a:t>质量大的物体惯性大</a:t>
            </a:r>
            <a:r>
              <a:rPr lang="en-US" altLang="zh-CN"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35847" name="文本框 35846"/>
          <p:cNvSpPr txBox="1"/>
          <p:nvPr/>
        </p:nvSpPr>
        <p:spPr>
          <a:xfrm>
            <a:off x="3268889" y="2332755"/>
            <a:ext cx="3572557" cy="769441"/>
          </a:xfrm>
          <a:prstGeom prst="rect">
            <a:avLst/>
          </a:prstGeom>
          <a:noFill/>
          <a:ln w="9525">
            <a:noFill/>
          </a:ln>
        </p:spPr>
        <p:txBody>
          <a:bodyPr anchor="t">
            <a:spAutoFit/>
          </a:bodyPr>
          <a:lstStyle/>
          <a:p>
            <a:pPr algn="ctr" defTabSz="1219170">
              <a:spcBef>
                <a:spcPct val="50000"/>
              </a:spcBef>
            </a:pPr>
            <a:r>
              <a:rPr lang="zh-CN" altLang="en-US" sz="4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质量</a:t>
            </a:r>
          </a:p>
        </p:txBody>
      </p:sp>
      <p:sp>
        <p:nvSpPr>
          <p:cNvPr id="5" name="文本框 4"/>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21990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35847"/>
                                        </p:tgtEl>
                                        <p:attrNameLst>
                                          <p:attrName>style.visibility</p:attrName>
                                        </p:attrNameLst>
                                      </p:cBhvr>
                                      <p:to>
                                        <p:strVal val="visible"/>
                                      </p:to>
                                    </p:set>
                                    <p:set>
                                      <p:cBhvr>
                                        <p:cTn id="12" dur="455" fill="hold">
                                          <p:stCondLst>
                                            <p:cond delay="0"/>
                                          </p:stCondLst>
                                        </p:cTn>
                                        <p:tgtEl>
                                          <p:spTgt spid="35847"/>
                                        </p:tgtEl>
                                        <p:attrNameLst>
                                          <p:attrName>style.rotation</p:attrName>
                                        </p:attrNameLst>
                                      </p:cBhvr>
                                      <p:to>
                                        <p:strVal val="-45.0"/>
                                      </p:to>
                                    </p:set>
                                    <p:anim calcmode="lin" valueType="num">
                                      <p:cBhvr>
                                        <p:cTn id="13" dur="455" fill="hold">
                                          <p:stCondLst>
                                            <p:cond delay="455"/>
                                          </p:stCondLst>
                                        </p:cTn>
                                        <p:tgtEl>
                                          <p:spTgt spid="35847"/>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5847"/>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5847"/>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5847"/>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5843">
                                            <p:txEl>
                                              <p:pRg st="0" end="0"/>
                                            </p:txEl>
                                          </p:spTgt>
                                        </p:tgtEl>
                                        <p:attrNameLst>
                                          <p:attrName>style.visibility</p:attrName>
                                        </p:attrNameLst>
                                      </p:cBhvr>
                                      <p:to>
                                        <p:strVal val="visible"/>
                                      </p:to>
                                    </p:set>
                                    <p:animEffect transition="in" filter="box(in)">
                                      <p:cBhvr>
                                        <p:cTn id="21" dur="500"/>
                                        <p:tgtEl>
                                          <p:spTgt spid="3584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5843">
                                            <p:txEl>
                                              <p:pRg st="1" end="1"/>
                                            </p:txEl>
                                          </p:spTgt>
                                        </p:tgtEl>
                                        <p:attrNameLst>
                                          <p:attrName>style.visibility</p:attrName>
                                        </p:attrNameLst>
                                      </p:cBhvr>
                                      <p:to>
                                        <p:strVal val="visible"/>
                                      </p:to>
                                    </p:set>
                                    <p:animEffect transition="in" filter="box(in)">
                                      <p:cBhvr>
                                        <p:cTn id="26"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文本框 280577"/>
          <p:cNvSpPr txBox="1"/>
          <p:nvPr/>
        </p:nvSpPr>
        <p:spPr>
          <a:xfrm>
            <a:off x="745989" y="1471185"/>
            <a:ext cx="11689080" cy="3785652"/>
          </a:xfrm>
          <a:prstGeom prst="rect">
            <a:avLst/>
          </a:prstGeom>
          <a:noFill/>
          <a:ln w="9525">
            <a:noFill/>
          </a:ln>
        </p:spPr>
        <p:txBody>
          <a:bodyPr wrap="square">
            <a:spAutoFit/>
          </a:bodyPr>
          <a:lstStyle/>
          <a:p>
            <a:pPr marL="955016" indent="-955016" defTabSz="121917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典例</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伽利略的斜面实验证明了（     　）</a:t>
            </a:r>
          </a:p>
          <a:p>
            <a:pPr marL="955016" indent="-955016" defTabSz="121917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．要物体运动必须有力的作用，没有力的作用的物体将静止</a:t>
            </a:r>
          </a:p>
          <a:p>
            <a:pPr marL="955016" indent="-955016" defTabSz="121917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．要物体静止必须有力的作用，没有力的作用的物体就运动</a:t>
            </a:r>
          </a:p>
          <a:p>
            <a:pPr marL="955016" indent="-955016" defTabSz="121917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．物体不受外力作用时，一定处于静止状态</a:t>
            </a:r>
          </a:p>
          <a:p>
            <a:pPr marL="955016" indent="-955016" defTabSz="121917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D</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．物体不受外力作用时总保持原来的匀速直线运动状态或静止状态</a:t>
            </a:r>
          </a:p>
        </p:txBody>
      </p:sp>
      <p:sp>
        <p:nvSpPr>
          <p:cNvPr id="280579" name="文本框 280578"/>
          <p:cNvSpPr txBox="1"/>
          <p:nvPr/>
        </p:nvSpPr>
        <p:spPr>
          <a:xfrm>
            <a:off x="5407227" y="1575356"/>
            <a:ext cx="790207" cy="706797"/>
          </a:xfrm>
          <a:prstGeom prst="rect">
            <a:avLst/>
          </a:prstGeom>
          <a:noFill/>
          <a:ln w="9525">
            <a:noFill/>
          </a:ln>
        </p:spPr>
        <p:txBody>
          <a:bodyPr>
            <a:spAutoFit/>
          </a:bodyPr>
          <a:lstStyle/>
          <a:p>
            <a:pPr defTabSz="1219170">
              <a:spcBef>
                <a:spcPct val="50000"/>
              </a:spcBef>
            </a:pPr>
            <a:r>
              <a:rPr lang="en-US" altLang="zh-CN" sz="3993" b="1"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D</a:t>
            </a:r>
          </a:p>
        </p:txBody>
      </p:sp>
      <p:sp>
        <p:nvSpPr>
          <p:cNvPr id="4" name="文本框 3"/>
          <p:cNvSpPr txBox="1"/>
          <p:nvPr/>
        </p:nvSpPr>
        <p:spPr>
          <a:xfrm>
            <a:off x="660400" y="443925"/>
            <a:ext cx="1826141" cy="584775"/>
          </a:xfrm>
          <a:prstGeom prst="rect">
            <a:avLst/>
          </a:prstGeom>
          <a:noFill/>
        </p:spPr>
        <p:txBody>
          <a:bodyPr wrap="none" rtlCol="0">
            <a:spAutoFit/>
          </a:bodyPr>
          <a:lstStyle/>
          <a:p>
            <a:pPr lvl="0">
              <a:defRPr/>
            </a:pPr>
            <a:r>
              <a:rPr lang="zh-CN" altLang="en-US" sz="32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典型例题</a:t>
            </a:r>
            <a:endPar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7213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dissolve">
                                      <p:cBhvr>
                                        <p:cTn id="7" dur="500"/>
                                        <p:tgtEl>
                                          <p:spTgt spid="28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标题 261121"/>
          <p:cNvSpPr>
            <a:spLocks noGrp="1"/>
          </p:cNvSpPr>
          <p:nvPr>
            <p:ph type="title" idx="4294967295"/>
          </p:nvPr>
        </p:nvSpPr>
        <p:spPr>
          <a:xfrm>
            <a:off x="660400" y="994795"/>
            <a:ext cx="8210550" cy="1414462"/>
          </a:xfrm>
        </p:spPr>
        <p:txBody>
          <a:bodyPr anchor="ctr">
            <a:norm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该如何让足球飞起来呢？</a:t>
            </a:r>
          </a:p>
        </p:txBody>
      </p:sp>
      <p:pic>
        <p:nvPicPr>
          <p:cNvPr id="261124" name="文本占位符 261123"/>
          <p:cNvPicPr>
            <a:picLocks noGrp="1" noChangeAspect="1"/>
          </p:cNvPicPr>
          <p:nvPr>
            <p:ph type="body" idx="4294967295"/>
          </p:nvPr>
        </p:nvPicPr>
        <p:blipFill>
          <a:blip r:embed="rId2" cstate="print">
            <a:extLst>
              <a:ext uri="{28A0092B-C50C-407E-A947-70E740481C1C}">
                <a14:useLocalDpi xmlns:a14="http://schemas.microsoft.com/office/drawing/2010/main" val="0"/>
              </a:ext>
            </a:extLst>
          </a:blip>
          <a:stretch>
            <a:fillRect/>
          </a:stretch>
        </p:blipFill>
        <p:spPr>
          <a:xfrm>
            <a:off x="8155927" y="3166906"/>
            <a:ext cx="2787542" cy="1608644"/>
          </a:xfrm>
        </p:spPr>
      </p:pic>
      <p:pic>
        <p:nvPicPr>
          <p:cNvPr id="261125" name="图片 261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411" y="3014555"/>
            <a:ext cx="2368589" cy="1903331"/>
          </a:xfrm>
          <a:prstGeom prst="rect">
            <a:avLst/>
          </a:prstGeom>
          <a:noFill/>
          <a:ln w="9525">
            <a:noFill/>
          </a:ln>
        </p:spPr>
      </p:pic>
      <p:pic>
        <p:nvPicPr>
          <p:cNvPr id="261126" name="图片 261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675" y="3033980"/>
            <a:ext cx="2742293" cy="1828195"/>
          </a:xfrm>
          <a:prstGeom prst="rect">
            <a:avLst/>
          </a:prstGeom>
          <a:noFill/>
          <a:ln w="9525">
            <a:noFill/>
          </a:ln>
        </p:spPr>
      </p:pic>
      <p:sp>
        <p:nvSpPr>
          <p:cNvPr id="6" name="文本框 5"/>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课堂导入</a:t>
            </a:r>
          </a:p>
        </p:txBody>
      </p:sp>
    </p:spTree>
    <p:extLst>
      <p:ext uri="{BB962C8B-B14F-4D97-AF65-F5344CB8AC3E}">
        <p14:creationId xmlns:p14="http://schemas.microsoft.com/office/powerpoint/2010/main" val="20232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in)">
                                      <p:cBhvr>
                                        <p:cTn id="7" dur="1000"/>
                                        <p:tgtEl>
                                          <p:spTgt spid="261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1125"/>
                                        </p:tgtEl>
                                        <p:attrNameLst>
                                          <p:attrName>style.visibility</p:attrName>
                                        </p:attrNameLst>
                                      </p:cBhvr>
                                      <p:to>
                                        <p:strVal val="visible"/>
                                      </p:to>
                                    </p:set>
                                    <p:anim calcmode="lin" valueType="num">
                                      <p:cBhvr additive="base">
                                        <p:cTn id="12" dur="1000" fill="hold"/>
                                        <p:tgtEl>
                                          <p:spTgt spid="261125"/>
                                        </p:tgtEl>
                                        <p:attrNameLst>
                                          <p:attrName>ppt_x</p:attrName>
                                        </p:attrNameLst>
                                      </p:cBhvr>
                                      <p:tavLst>
                                        <p:tav tm="0">
                                          <p:val>
                                            <p:strVal val="#ppt_x"/>
                                          </p:val>
                                        </p:tav>
                                        <p:tav tm="100000">
                                          <p:val>
                                            <p:strVal val="#ppt_x"/>
                                          </p:val>
                                        </p:tav>
                                      </p:tavLst>
                                    </p:anim>
                                    <p:anim calcmode="lin" valueType="num">
                                      <p:cBhvr additive="base">
                                        <p:cTn id="13" dur="1000" fill="hold"/>
                                        <p:tgtEl>
                                          <p:spTgt spid="2611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1126"/>
                                        </p:tgtEl>
                                        <p:attrNameLst>
                                          <p:attrName>style.visibility</p:attrName>
                                        </p:attrNameLst>
                                      </p:cBhvr>
                                      <p:to>
                                        <p:strVal val="visible"/>
                                      </p:to>
                                    </p:set>
                                    <p:anim calcmode="lin" valueType="num">
                                      <p:cBhvr additive="base">
                                        <p:cTn id="18" dur="1000" fill="hold"/>
                                        <p:tgtEl>
                                          <p:spTgt spid="261126"/>
                                        </p:tgtEl>
                                        <p:attrNameLst>
                                          <p:attrName>ppt_x</p:attrName>
                                        </p:attrNameLst>
                                      </p:cBhvr>
                                      <p:tavLst>
                                        <p:tav tm="0">
                                          <p:val>
                                            <p:strVal val="#ppt_x"/>
                                          </p:val>
                                        </p:tav>
                                        <p:tav tm="100000">
                                          <p:val>
                                            <p:strVal val="#ppt_x"/>
                                          </p:val>
                                        </p:tav>
                                      </p:tavLst>
                                    </p:anim>
                                    <p:anim calcmode="lin" valueType="num">
                                      <p:cBhvr additive="base">
                                        <p:cTn id="19" dur="1000" fill="hold"/>
                                        <p:tgtEl>
                                          <p:spTgt spid="261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文本框 281601"/>
          <p:cNvSpPr txBox="1"/>
          <p:nvPr/>
        </p:nvSpPr>
        <p:spPr>
          <a:xfrm>
            <a:off x="660400" y="1243096"/>
            <a:ext cx="11775440" cy="4708981"/>
          </a:xfrm>
          <a:prstGeom prst="rect">
            <a:avLst/>
          </a:prstGeom>
          <a:noFill/>
          <a:ln w="9525">
            <a:noFill/>
          </a:ln>
        </p:spPr>
        <p:txBody>
          <a:bodyPr wrap="square">
            <a:spAutoFit/>
          </a:bodyPr>
          <a:lstStyle/>
          <a:p>
            <a:pPr defTabSz="1219170">
              <a:lnSpc>
                <a:spcPct val="25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典例2.关于力和运动的关系，下列说法正确的是（         ）</a:t>
            </a:r>
          </a:p>
          <a:p>
            <a:pPr defTabSz="1219170">
              <a:lnSpc>
                <a:spcPct val="25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Ａ．物体受力才会运动　　　</a:t>
            </a:r>
          </a:p>
          <a:p>
            <a:pPr defTabSz="1219170">
              <a:lnSpc>
                <a:spcPct val="25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Ｂ．力使物体的运动状态发生改变</a:t>
            </a:r>
          </a:p>
          <a:p>
            <a:pPr defTabSz="1219170">
              <a:lnSpc>
                <a:spcPct val="25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Ｃ．停止用力，运动的物体就会停止</a:t>
            </a:r>
          </a:p>
          <a:p>
            <a:pPr defTabSz="1219170">
              <a:lnSpc>
                <a:spcPct val="25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Ｄ．力是使物体保持静止或匀速直线运动状态的原因</a:t>
            </a:r>
          </a:p>
        </p:txBody>
      </p:sp>
      <p:sp>
        <p:nvSpPr>
          <p:cNvPr id="281603" name="文本框 281602"/>
          <p:cNvSpPr txBox="1"/>
          <p:nvPr/>
        </p:nvSpPr>
        <p:spPr>
          <a:xfrm>
            <a:off x="7320943" y="1509313"/>
            <a:ext cx="861468" cy="645241"/>
          </a:xfrm>
          <a:prstGeom prst="rect">
            <a:avLst/>
          </a:prstGeom>
          <a:noFill/>
          <a:ln w="9525">
            <a:noFill/>
          </a:ln>
        </p:spPr>
        <p:txBody>
          <a:bodyPr>
            <a:spAutoFit/>
          </a:bodyPr>
          <a:lstStyle/>
          <a:p>
            <a:pPr algn="ctr" defTabSz="1219170">
              <a:spcBef>
                <a:spcPct val="50000"/>
              </a:spcBef>
            </a:pPr>
            <a:r>
              <a:rPr lang="en-US" altLang="zh-CN" sz="3593"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4" name="文本框 3"/>
          <p:cNvSpPr txBox="1"/>
          <p:nvPr/>
        </p:nvSpPr>
        <p:spPr>
          <a:xfrm>
            <a:off x="660400" y="443925"/>
            <a:ext cx="1826141" cy="584775"/>
          </a:xfrm>
          <a:prstGeom prst="rect">
            <a:avLst/>
          </a:prstGeom>
          <a:noFill/>
        </p:spPr>
        <p:txBody>
          <a:bodyPr wrap="none" rtlCol="0">
            <a:spAutoFit/>
          </a:bodyPr>
          <a:lstStyle/>
          <a:p>
            <a:pPr lvl="0">
              <a:defRPr/>
            </a:pPr>
            <a:r>
              <a:rPr lang="zh-CN" altLang="en-US" sz="32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典型例题</a:t>
            </a:r>
            <a:endPar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4066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1603"/>
                                        </p:tgtEl>
                                        <p:attrNameLst>
                                          <p:attrName>style.visibility</p:attrName>
                                        </p:attrNameLst>
                                      </p:cBhvr>
                                      <p:to>
                                        <p:strVal val="visible"/>
                                      </p:to>
                                    </p:set>
                                    <p:anim calcmode="lin" valueType="num">
                                      <p:cBhvr additive="base">
                                        <p:cTn id="7" dur="500" fill="hold"/>
                                        <p:tgtEl>
                                          <p:spTgt spid="281603"/>
                                        </p:tgtEl>
                                        <p:attrNameLst>
                                          <p:attrName>ppt_x</p:attrName>
                                        </p:attrNameLst>
                                      </p:cBhvr>
                                      <p:tavLst>
                                        <p:tav tm="0">
                                          <p:val>
                                            <p:strVal val="#ppt_x"/>
                                          </p:val>
                                        </p:tav>
                                        <p:tav tm="100000">
                                          <p:val>
                                            <p:strVal val="#ppt_x"/>
                                          </p:val>
                                        </p:tav>
                                      </p:tavLst>
                                    </p:anim>
                                    <p:anim calcmode="lin" valueType="num">
                                      <p:cBhvr additive="base">
                                        <p:cTn id="8" dur="500" fill="hold"/>
                                        <p:tgtEl>
                                          <p:spTgt spid="281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文本框 282625"/>
          <p:cNvSpPr txBox="1"/>
          <p:nvPr/>
        </p:nvSpPr>
        <p:spPr>
          <a:xfrm>
            <a:off x="660400" y="1151889"/>
            <a:ext cx="11531600" cy="3785652"/>
          </a:xfrm>
          <a:prstGeom prst="rect">
            <a:avLst/>
          </a:prstGeom>
          <a:noFill/>
          <a:ln w="9525">
            <a:noFill/>
          </a:ln>
        </p:spPr>
        <p:txBody>
          <a:bodyPr wrap="square">
            <a:spAutoFit/>
          </a:bodyPr>
          <a:lstStyle/>
          <a:p>
            <a:pPr marL="1192077" indent="-1192077" defTabSz="121917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典例</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3.</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关于牛顿第一定律的说法中正确的是（　  ）</a:t>
            </a:r>
          </a:p>
          <a:p>
            <a:pPr marL="1192077" indent="-1192077" defTabSz="121917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．物体在任何情况下始终处于静止状态或匀速直线运动状态</a:t>
            </a:r>
          </a:p>
          <a:p>
            <a:pPr marL="1192077" indent="-1192077" defTabSz="121917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．物体运动需要靠力来维持</a:t>
            </a:r>
          </a:p>
          <a:p>
            <a:pPr marL="1192077" indent="-1192077" defTabSz="121917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．牛顿第一定律既揭示了物体保持原有运动状态的原因，又揭示了运动改变的原因</a:t>
            </a:r>
          </a:p>
          <a:p>
            <a:pPr marL="1192077" indent="-1192077" defTabSz="121917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D</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．牛顿第一定律反映物体不受外力作用时的运动规律即始终处于匀速直线运动状态</a:t>
            </a:r>
          </a:p>
        </p:txBody>
      </p:sp>
      <p:sp>
        <p:nvSpPr>
          <p:cNvPr id="282627" name="文本框 282626"/>
          <p:cNvSpPr txBox="1"/>
          <p:nvPr/>
        </p:nvSpPr>
        <p:spPr>
          <a:xfrm>
            <a:off x="6729533" y="1301427"/>
            <a:ext cx="790207" cy="583686"/>
          </a:xfrm>
          <a:prstGeom prst="rect">
            <a:avLst/>
          </a:prstGeom>
          <a:noFill/>
          <a:ln w="9525">
            <a:noFill/>
          </a:ln>
        </p:spPr>
        <p:txBody>
          <a:bodyPr>
            <a:spAutoFit/>
          </a:bodyPr>
          <a:lstStyle/>
          <a:p>
            <a:pPr defTabSz="1219170">
              <a:spcBef>
                <a:spcPct val="50000"/>
              </a:spcBef>
            </a:pPr>
            <a:r>
              <a:rPr lang="en-US" altLang="zh-CN" sz="3193"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C</a:t>
            </a:r>
          </a:p>
        </p:txBody>
      </p:sp>
      <p:sp>
        <p:nvSpPr>
          <p:cNvPr id="4" name="文本框 3"/>
          <p:cNvSpPr txBox="1"/>
          <p:nvPr/>
        </p:nvSpPr>
        <p:spPr>
          <a:xfrm>
            <a:off x="660400" y="443925"/>
            <a:ext cx="1826141" cy="584775"/>
          </a:xfrm>
          <a:prstGeom prst="rect">
            <a:avLst/>
          </a:prstGeom>
          <a:noFill/>
        </p:spPr>
        <p:txBody>
          <a:bodyPr wrap="none" rtlCol="0">
            <a:spAutoFit/>
          </a:bodyPr>
          <a:lstStyle/>
          <a:p>
            <a:pPr lvl="0">
              <a:defRPr/>
            </a:pPr>
            <a:r>
              <a:rPr lang="zh-CN" altLang="en-US" sz="32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典型例题</a:t>
            </a:r>
            <a:endPar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92097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2627"/>
                                        </p:tgtEl>
                                        <p:attrNameLst>
                                          <p:attrName>style.visibility</p:attrName>
                                        </p:attrNameLst>
                                      </p:cBhvr>
                                      <p:to>
                                        <p:strVal val="visible"/>
                                      </p:to>
                                    </p:set>
                                    <p:anim calcmode="lin" valueType="num">
                                      <p:cBhvr additive="base">
                                        <p:cTn id="7" dur="500" fill="hold"/>
                                        <p:tgtEl>
                                          <p:spTgt spid="282627"/>
                                        </p:tgtEl>
                                        <p:attrNameLst>
                                          <p:attrName>ppt_x</p:attrName>
                                        </p:attrNameLst>
                                      </p:cBhvr>
                                      <p:tavLst>
                                        <p:tav tm="0">
                                          <p:val>
                                            <p:strVal val="#ppt_x"/>
                                          </p:val>
                                        </p:tav>
                                        <p:tav tm="100000">
                                          <p:val>
                                            <p:strVal val="#ppt_x"/>
                                          </p:val>
                                        </p:tav>
                                      </p:tavLst>
                                    </p:anim>
                                    <p:anim calcmode="lin" valueType="num">
                                      <p:cBhvr additive="base">
                                        <p:cTn id="8" dur="500" fill="hold"/>
                                        <p:tgtEl>
                                          <p:spTgt spid="282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60400" y="1192465"/>
            <a:ext cx="6853238" cy="744538"/>
          </a:xfrm>
        </p:spPr>
        <p:txBody>
          <a:bodyPr vert="horz" wrap="square" lIns="91213" tIns="45607" rIns="91213" bIns="45607" numCol="1" anchor="ctr" anchorCtr="0" compatLnSpc="1">
            <a:normAutofit/>
          </a:bodyPr>
          <a:lstStyle/>
          <a:p>
            <a:pPr defTabSz="1219170" rtl="0" fontAlgn="base">
              <a:spcBef>
                <a:spcPct val="0"/>
              </a:spcBef>
              <a:spcAft>
                <a:spcPct val="0"/>
              </a:spcAft>
            </a:pPr>
            <a:r>
              <a:rPr lang="zh-CN" altLang="en-US" sz="2800" kern="1200" noProof="1">
                <a:latin typeface="Arial" panose="020B0604020202020204" pitchFamily="34" charset="0"/>
                <a:ea typeface="思源黑体 CN Medium" panose="020B0600000000000000" pitchFamily="34" charset="-122"/>
                <a:sym typeface="Arial" panose="020B0604020202020204" pitchFamily="34" charset="0"/>
              </a:rPr>
              <a:t>惯性及对惯性的理解</a:t>
            </a:r>
          </a:p>
        </p:txBody>
      </p:sp>
      <p:sp>
        <p:nvSpPr>
          <p:cNvPr id="4" name="矩形 3"/>
          <p:cNvSpPr/>
          <p:nvPr/>
        </p:nvSpPr>
        <p:spPr>
          <a:xfrm>
            <a:off x="660400" y="1789522"/>
            <a:ext cx="10717514" cy="830997"/>
          </a:xfrm>
          <a:prstGeom prst="rect">
            <a:avLst/>
          </a:prstGeom>
        </p:spPr>
        <p:txBody>
          <a:bodyPr wrap="square">
            <a:spAutoFit/>
          </a:bodyPr>
          <a:lstStyle/>
          <a:p>
            <a:pPr defTabSz="1219170" fontAlgn="base"/>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noProof="1">
                <a:ln>
                  <a:solidFill>
                    <a:srgbClr val="0070C0"/>
                  </a:solidFill>
                </a:ln>
                <a:latin typeface="Arial" panose="020B0604020202020204" pitchFamily="34" charset="0"/>
                <a:ea typeface="思源黑体 CN Medium" panose="020B0600000000000000" pitchFamily="34" charset="-122"/>
                <a:sym typeface="Arial" panose="020B0604020202020204" pitchFamily="34" charset="0"/>
              </a:rPr>
              <a:t>惯性是一切物体的固有属性，与物体是否受到外力、物体是否运动均没有关系，质量才是惯性大小的唯一量度。</a:t>
            </a:r>
          </a:p>
        </p:txBody>
      </p:sp>
      <p:sp>
        <p:nvSpPr>
          <p:cNvPr id="37892" name="Rectangle 1"/>
          <p:cNvSpPr/>
          <p:nvPr/>
        </p:nvSpPr>
        <p:spPr>
          <a:xfrm>
            <a:off x="609975" y="2620519"/>
            <a:ext cx="8817375" cy="461665"/>
          </a:xfrm>
          <a:prstGeom prst="rect">
            <a:avLst/>
          </a:prstGeom>
          <a:noFill/>
          <a:ln w="9525">
            <a:noFill/>
          </a:ln>
        </p:spPr>
        <p:txBody>
          <a:bodyPr anchor="ctr">
            <a:spAutoFit/>
          </a:bodyPr>
          <a:lstStyle/>
          <a:p>
            <a:pPr defTabSz="1219170" eaLnBrk="0" fontAlgn="base" hangingPunct="0"/>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问题一：运动的物体有惯性，静止的物体没有惯性？</a:t>
            </a:r>
          </a:p>
        </p:txBody>
      </p:sp>
      <p:sp>
        <p:nvSpPr>
          <p:cNvPr id="37890" name="Rectangle 2"/>
          <p:cNvSpPr>
            <a:spLocks noChangeArrowheads="1"/>
          </p:cNvSpPr>
          <p:nvPr/>
        </p:nvSpPr>
        <p:spPr bwMode="auto">
          <a:xfrm>
            <a:off x="597274" y="3594767"/>
            <a:ext cx="5724644" cy="461665"/>
          </a:xfrm>
          <a:prstGeom prst="rect">
            <a:avLst/>
          </a:prstGeom>
          <a:noFill/>
          <a:ln w="9525">
            <a:noFill/>
            <a:miter lim="800000"/>
          </a:ln>
          <a:effectLst/>
        </p:spPr>
        <p:txBody>
          <a:bodyPr wrap="none" anchor="ctr">
            <a:spAutoFit/>
          </a:bodyPr>
          <a:lstStyle/>
          <a:p>
            <a:pPr defTabSz="1219170" eaLnBrk="0" fontAlgn="base" hangingPunct="0"/>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问题二：运动速度大的物体惯性就大呢？</a:t>
            </a:r>
          </a:p>
        </p:txBody>
      </p:sp>
      <p:sp>
        <p:nvSpPr>
          <p:cNvPr id="12" name="矩形 11"/>
          <p:cNvSpPr/>
          <p:nvPr/>
        </p:nvSpPr>
        <p:spPr>
          <a:xfrm>
            <a:off x="2292303" y="6748594"/>
            <a:ext cx="8285292" cy="400110"/>
          </a:xfrm>
          <a:prstGeom prst="rect">
            <a:avLst/>
          </a:prstGeom>
        </p:spPr>
        <p:txBody>
          <a:bodyPr>
            <a:spAutoFit/>
          </a:bodyPr>
          <a:lstStyle/>
          <a:p>
            <a:pPr defTabSz="1219170" fontAlgn="base"/>
            <a:endParaRPr sz="2000" kern="0" noProof="1">
              <a:latin typeface="Arial" panose="020B0604020202020204" pitchFamily="34" charset="0"/>
              <a:ea typeface="思源黑体 CN Medium" panose="020B0600000000000000" pitchFamily="34" charset="-122"/>
              <a:sym typeface="Arial" panose="020B0604020202020204" pitchFamily="34" charset="0"/>
            </a:endParaRPr>
          </a:p>
        </p:txBody>
      </p:sp>
      <p:sp>
        <p:nvSpPr>
          <p:cNvPr id="37896" name="矩形 37895"/>
          <p:cNvSpPr/>
          <p:nvPr/>
        </p:nvSpPr>
        <p:spPr>
          <a:xfrm>
            <a:off x="597274" y="4501415"/>
            <a:ext cx="7424420" cy="461665"/>
          </a:xfrm>
          <a:prstGeom prst="rect">
            <a:avLst/>
          </a:prstGeom>
          <a:noFill/>
          <a:ln w="9525">
            <a:noFill/>
          </a:ln>
        </p:spPr>
        <p:txBody>
          <a:bodyPr wrap="square">
            <a:spAutoFit/>
          </a:bodyPr>
          <a:lstStyle/>
          <a:p>
            <a:pPr defTabSz="1219170" fontAlgn="base"/>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问题三：“惯性”是不是就是“惯性定律”？</a:t>
            </a:r>
          </a:p>
        </p:txBody>
      </p:sp>
      <p:sp>
        <p:nvSpPr>
          <p:cNvPr id="7" name="矩形 6"/>
          <p:cNvSpPr/>
          <p:nvPr/>
        </p:nvSpPr>
        <p:spPr>
          <a:xfrm>
            <a:off x="597274" y="4860110"/>
            <a:ext cx="10961418" cy="1200329"/>
          </a:xfrm>
          <a:prstGeom prst="rect">
            <a:avLst/>
          </a:prstGeom>
        </p:spPr>
        <p:txBody>
          <a:bodyPr wrap="square">
            <a:spAutoFit/>
          </a:bodyPr>
          <a:lstStyle/>
          <a:p>
            <a:pPr defTabSz="1219170" fontAlgn="base">
              <a:lnSpc>
                <a:spcPct val="150000"/>
              </a:lnSpc>
            </a:pP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不是。惯性是物体本身固有的一种属性，它跟物体受不受外力无关。惯性定律是物体在某个特定的环境（不受外力）下具有惯性的表现。</a:t>
            </a:r>
          </a:p>
        </p:txBody>
      </p:sp>
      <p:sp>
        <p:nvSpPr>
          <p:cNvPr id="37899" name="文本框 37898"/>
          <p:cNvSpPr txBox="1"/>
          <p:nvPr/>
        </p:nvSpPr>
        <p:spPr>
          <a:xfrm>
            <a:off x="1664733" y="3127357"/>
            <a:ext cx="6080948" cy="400110"/>
          </a:xfrm>
          <a:prstGeom prst="rect">
            <a:avLst/>
          </a:prstGeom>
          <a:noFill/>
          <a:ln w="9525">
            <a:noFill/>
          </a:ln>
        </p:spPr>
        <p:txBody>
          <a:bodyPr anchor="t">
            <a:spAutoFit/>
          </a:bodyPr>
          <a:lstStyle/>
          <a:p>
            <a:pPr defTabSz="1219170">
              <a:spcBef>
                <a:spcPct val="5000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错。惯性与物体的运动状态无关。</a:t>
            </a:r>
          </a:p>
        </p:txBody>
      </p:sp>
      <p:sp>
        <p:nvSpPr>
          <p:cNvPr id="37900" name="文本框 37899"/>
          <p:cNvSpPr txBox="1"/>
          <p:nvPr/>
        </p:nvSpPr>
        <p:spPr>
          <a:xfrm>
            <a:off x="1664921" y="4101305"/>
            <a:ext cx="5624877" cy="400110"/>
          </a:xfrm>
          <a:prstGeom prst="rect">
            <a:avLst/>
          </a:prstGeom>
          <a:noFill/>
          <a:ln w="9525">
            <a:noFill/>
          </a:ln>
        </p:spPr>
        <p:txBody>
          <a:bodyPr anchor="t">
            <a:spAutoFit/>
          </a:bodyPr>
          <a:lstStyle/>
          <a:p>
            <a:pPr defTabSz="1219170">
              <a:spcBef>
                <a:spcPct val="5000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错。决定惯性的唯一量度就是质量。</a:t>
            </a:r>
          </a:p>
        </p:txBody>
      </p:sp>
      <p:sp>
        <p:nvSpPr>
          <p:cNvPr id="38915" name="Rectangle 5"/>
          <p:cNvSpPr/>
          <p:nvPr/>
        </p:nvSpPr>
        <p:spPr>
          <a:xfrm>
            <a:off x="1276302" y="8081129"/>
            <a:ext cx="9550400" cy="461665"/>
          </a:xfrm>
          <a:prstGeom prst="rect">
            <a:avLst/>
          </a:prstGeom>
          <a:noFill/>
          <a:ln w="9525">
            <a:noFill/>
          </a:ln>
        </p:spPr>
        <p:txBody>
          <a:bodyPr anchor="ctr">
            <a:spAutoFit/>
          </a:bodyPr>
          <a:lstStyle/>
          <a:p>
            <a:pPr defTabSz="1219170" eaLnBrk="0" fontAlgn="base" hangingPunct="0"/>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问题四：惯性是一种特殊的力吗？</a:t>
            </a:r>
          </a:p>
        </p:txBody>
      </p:sp>
      <p:sp>
        <p:nvSpPr>
          <p:cNvPr id="38919" name="矩形 8"/>
          <p:cNvSpPr/>
          <p:nvPr/>
        </p:nvSpPr>
        <p:spPr>
          <a:xfrm>
            <a:off x="609975" y="8372923"/>
            <a:ext cx="11176000" cy="523220"/>
          </a:xfrm>
          <a:prstGeom prst="rect">
            <a:avLst/>
          </a:prstGeom>
          <a:noFill/>
          <a:ln w="9525">
            <a:noFill/>
          </a:ln>
        </p:spPr>
        <p:txBody>
          <a:bodyPr>
            <a:spAutoFit/>
          </a:bodyPr>
          <a:lstStyle/>
          <a:p>
            <a:pPr defTabSz="1219170" fontAlgn="base"/>
            <a:r>
              <a:rPr lang="en-US" altLang="zh-CN" sz="2800" kern="0" noProof="1">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不是。惯性是物体本身固有的一种属性，而力是物体之间的相互作用。</a:t>
            </a:r>
          </a:p>
        </p:txBody>
      </p:sp>
      <p:sp>
        <p:nvSpPr>
          <p:cNvPr id="13" name="文本框 12"/>
          <p:cNvSpPr txBox="1"/>
          <p:nvPr/>
        </p:nvSpPr>
        <p:spPr>
          <a:xfrm>
            <a:off x="660400" y="443925"/>
            <a:ext cx="1005403" cy="584775"/>
          </a:xfrm>
          <a:prstGeom prst="rect">
            <a:avLst/>
          </a:prstGeom>
          <a:noFill/>
        </p:spPr>
        <p:txBody>
          <a:bodyPr wrap="none" rtlCol="0">
            <a:spAutoFit/>
          </a:bodyPr>
          <a:lstStyle/>
          <a:p>
            <a:pPr lvl="0">
              <a:defRPr/>
            </a:pPr>
            <a:r>
              <a:rPr lang="zh-CN" altLang="en-US" sz="32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小结</a:t>
            </a:r>
            <a:endPar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906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9"/>
                                        </p:tgtEl>
                                        <p:attrNameLst>
                                          <p:attrName>style.visibility</p:attrName>
                                        </p:attrNameLst>
                                      </p:cBhvr>
                                      <p:to>
                                        <p:strVal val="visible"/>
                                      </p:to>
                                    </p:set>
                                    <p:animEffect transition="in" filter="blinds(horizontal)">
                                      <p:cBhvr>
                                        <p:cTn id="17" dur="500"/>
                                        <p:tgtEl>
                                          <p:spTgt spid="378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blinds(horizontal)">
                                      <p:cBhvr>
                                        <p:cTn id="22" dur="500"/>
                                        <p:tgtEl>
                                          <p:spTgt spid="378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900"/>
                                        </p:tgtEl>
                                        <p:attrNameLst>
                                          <p:attrName>style.visibility</p:attrName>
                                        </p:attrNameLst>
                                      </p:cBhvr>
                                      <p:to>
                                        <p:strVal val="visible"/>
                                      </p:to>
                                    </p:set>
                                    <p:animEffect transition="in" filter="blinds(horizontal)">
                                      <p:cBhvr>
                                        <p:cTn id="27" dur="500"/>
                                        <p:tgtEl>
                                          <p:spTgt spid="379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896"/>
                                        </p:tgtEl>
                                        <p:attrNameLst>
                                          <p:attrName>style.visibility</p:attrName>
                                        </p:attrNameLst>
                                      </p:cBhvr>
                                      <p:to>
                                        <p:strVal val="visible"/>
                                      </p:to>
                                    </p:set>
                                    <p:animEffect transition="in" filter="blinds(horizontal)">
                                      <p:cBhvr>
                                        <p:cTn id="32" dur="500"/>
                                        <p:tgtEl>
                                          <p:spTgt spid="3789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8915"/>
                                        </p:tgtEl>
                                        <p:attrNameLst>
                                          <p:attrName>style.visibility</p:attrName>
                                        </p:attrNameLst>
                                      </p:cBhvr>
                                      <p:to>
                                        <p:strVal val="visible"/>
                                      </p:to>
                                    </p:set>
                                    <p:animEffect transition="in" filter="blinds(horizontal)">
                                      <p:cBhvr>
                                        <p:cTn id="42" dur="500"/>
                                        <p:tgtEl>
                                          <p:spTgt spid="389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8919"/>
                                        </p:tgtEl>
                                        <p:attrNameLst>
                                          <p:attrName>style.visibility</p:attrName>
                                        </p:attrNameLst>
                                      </p:cBhvr>
                                      <p:to>
                                        <p:strVal val="visible"/>
                                      </p:to>
                                    </p:set>
                                    <p:animEffect transition="in" filter="blinds(horizontal)">
                                      <p:cBhvr>
                                        <p:cTn id="47"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892" grpId="0"/>
      <p:bldP spid="37890" grpId="0" bldLvl="0"/>
      <p:bldP spid="37896" grpId="0"/>
      <p:bldP spid="7" grpId="0"/>
      <p:bldP spid="37899" grpId="0"/>
      <p:bldP spid="37900" grpId="0"/>
      <p:bldP spid="38915" grpId="0"/>
      <p:bldP spid="389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文本占位符 284674"/>
          <p:cNvSpPr>
            <a:spLocks noGrp="1"/>
          </p:cNvSpPr>
          <p:nvPr>
            <p:ph type="body" idx="4294967295"/>
          </p:nvPr>
        </p:nvSpPr>
        <p:spPr>
          <a:xfrm>
            <a:off x="660400" y="1130300"/>
            <a:ext cx="10858500" cy="4332288"/>
          </a:xfrm>
          <a:ln w="57150"/>
        </p:spPr>
        <p:txBody>
          <a:bodyPr anchor="ctr">
            <a:normAutofit/>
          </a:bodyPr>
          <a:lstStyle/>
          <a:p>
            <a:pPr algn="just">
              <a:lnSpc>
                <a:spcPct val="200000"/>
              </a:lnSpc>
              <a:buNone/>
            </a:pPr>
            <a:r>
              <a:rPr lang="en-US" altLang="zh-CN"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1</a:t>
            </a: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、伽利略如何用理想实验推翻人类陈旧的观念；</a:t>
            </a:r>
          </a:p>
          <a:p>
            <a:pPr algn="just">
              <a:lnSpc>
                <a:spcPct val="200000"/>
              </a:lnSpc>
              <a:buNone/>
            </a:pPr>
            <a:r>
              <a:rPr lang="en-US" altLang="zh-CN"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2</a:t>
            </a: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、牛顿第一定律定性揭示了力和运动的关系</a:t>
            </a:r>
            <a:r>
              <a:rPr lang="en-US" altLang="zh-CN"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力是物体运动状态发生改变的原因。</a:t>
            </a:r>
          </a:p>
          <a:p>
            <a:pPr algn="just">
              <a:lnSpc>
                <a:spcPct val="200000"/>
              </a:lnSpc>
              <a:buNone/>
            </a:pPr>
            <a:r>
              <a:rPr lang="en-US" altLang="zh-CN"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3</a:t>
            </a: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、惯性是物体的固有属性，只与物体的质量有关。</a:t>
            </a:r>
          </a:p>
        </p:txBody>
      </p:sp>
      <p:sp>
        <p:nvSpPr>
          <p:cNvPr id="5" name="文本框 4"/>
          <p:cNvSpPr txBox="1"/>
          <p:nvPr/>
        </p:nvSpPr>
        <p:spPr>
          <a:xfrm>
            <a:off x="660400" y="443925"/>
            <a:ext cx="1005403" cy="584775"/>
          </a:xfrm>
          <a:prstGeom prst="rect">
            <a:avLst/>
          </a:prstGeom>
          <a:noFill/>
        </p:spPr>
        <p:txBody>
          <a:bodyPr wrap="none" rtlCol="0">
            <a:spAutoFit/>
          </a:bodyPr>
          <a:lstStyle/>
          <a:p>
            <a:pPr lvl="0">
              <a:defRPr/>
            </a:pPr>
            <a:r>
              <a:rPr lang="zh-CN" altLang="en-US" sz="32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小结</a:t>
            </a:r>
            <a:endPar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46576876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84675">
                                            <p:bg/>
                                          </p:spTgt>
                                        </p:tgtEl>
                                        <p:attrNameLst>
                                          <p:attrName>style.visibility</p:attrName>
                                        </p:attrNameLst>
                                      </p:cBhvr>
                                      <p:to>
                                        <p:strVal val="visible"/>
                                      </p:to>
                                    </p:set>
                                    <p:anim calcmode="lin" valueType="num">
                                      <p:cBhvr additive="base">
                                        <p:cTn id="7" dur="500" fill="hold"/>
                                        <p:tgtEl>
                                          <p:spTgt spid="28467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8467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84675">
                                            <p:txEl>
                                              <p:pRg st="0" end="0"/>
                                            </p:txEl>
                                          </p:spTgt>
                                        </p:tgtEl>
                                        <p:attrNameLst>
                                          <p:attrName>style.visibility</p:attrName>
                                        </p:attrNameLst>
                                      </p:cBhvr>
                                      <p:to>
                                        <p:strVal val="visible"/>
                                      </p:to>
                                    </p:set>
                                    <p:anim calcmode="lin" valueType="num">
                                      <p:cBhvr additive="base">
                                        <p:cTn id="13" dur="500" fill="hold"/>
                                        <p:tgtEl>
                                          <p:spTgt spid="28467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4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84675">
                                            <p:txEl>
                                              <p:pRg st="1" end="1"/>
                                            </p:txEl>
                                          </p:spTgt>
                                        </p:tgtEl>
                                        <p:attrNameLst>
                                          <p:attrName>style.visibility</p:attrName>
                                        </p:attrNameLst>
                                      </p:cBhvr>
                                      <p:to>
                                        <p:strVal val="visible"/>
                                      </p:to>
                                    </p:set>
                                    <p:anim calcmode="lin" valueType="num">
                                      <p:cBhvr additive="base">
                                        <p:cTn id="19" dur="500" fill="hold"/>
                                        <p:tgtEl>
                                          <p:spTgt spid="28467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4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84675">
                                            <p:txEl>
                                              <p:pRg st="2" end="2"/>
                                            </p:txEl>
                                          </p:spTgt>
                                        </p:tgtEl>
                                        <p:attrNameLst>
                                          <p:attrName>style.visibility</p:attrName>
                                        </p:attrNameLst>
                                      </p:cBhvr>
                                      <p:to>
                                        <p:strVal val="visible"/>
                                      </p:to>
                                    </p:set>
                                    <p:anim calcmode="lin" valueType="num">
                                      <p:cBhvr additive="base">
                                        <p:cTn id="25" dur="500" fill="hold"/>
                                        <p:tgtEl>
                                          <p:spTgt spid="28467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4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27"/>
          <p:cNvSpPr/>
          <p:nvPr/>
        </p:nvSpPr>
        <p:spPr>
          <a:xfrm flipV="1">
            <a:off x="1227152" y="-1"/>
            <a:ext cx="5173648" cy="6845500"/>
          </a:xfrm>
          <a:prstGeom prst="parallelogram">
            <a:avLst>
              <a:gd name="adj" fmla="val 43488"/>
            </a:avLst>
          </a:prstGeom>
          <a:solidFill>
            <a:srgbClr val="4E812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等腰三角形 4"/>
          <p:cNvSpPr/>
          <p:nvPr/>
        </p:nvSpPr>
        <p:spPr>
          <a:xfrm>
            <a:off x="0" y="3657600"/>
            <a:ext cx="1504335" cy="3200400"/>
          </a:xfrm>
          <a:prstGeom prst="triangle">
            <a:avLst>
              <a:gd name="adj" fmla="val 0"/>
            </a:avLst>
          </a:prstGeom>
          <a:solidFill>
            <a:srgbClr val="4E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rcRect l="29900" r="38763"/>
          <a:stretch>
            <a:fillRect/>
          </a:stretch>
        </p:blipFill>
        <p:spPr>
          <a:xfrm>
            <a:off x="8937523" y="0"/>
            <a:ext cx="3254476" cy="6923740"/>
          </a:xfrm>
          <a:custGeom>
            <a:avLst/>
            <a:gdLst>
              <a:gd name="connsiteX0" fmla="*/ 0 w 2865400"/>
              <a:gd name="connsiteY0" fmla="*/ 0 h 6096000"/>
              <a:gd name="connsiteX1" fmla="*/ 2865400 w 2865400"/>
              <a:gd name="connsiteY1" fmla="*/ 0 h 6096000"/>
              <a:gd name="connsiteX2" fmla="*/ 2865400 w 2865400"/>
              <a:gd name="connsiteY2" fmla="*/ 6096000 h 6096000"/>
            </a:gdLst>
            <a:ahLst/>
            <a:cxnLst>
              <a:cxn ang="0">
                <a:pos x="connsiteX0" y="connsiteY0"/>
              </a:cxn>
              <a:cxn ang="0">
                <a:pos x="connsiteX1" y="connsiteY1"/>
              </a:cxn>
              <a:cxn ang="0">
                <a:pos x="connsiteX2" y="connsiteY2"/>
              </a:cxn>
            </a:cxnLst>
            <a:rect l="l" t="t" r="r" b="b"/>
            <a:pathLst>
              <a:path w="2865400" h="6096000">
                <a:moveTo>
                  <a:pt x="0" y="0"/>
                </a:moveTo>
                <a:lnTo>
                  <a:pt x="2865400" y="0"/>
                </a:lnTo>
                <a:lnTo>
                  <a:pt x="2865400" y="6096000"/>
                </a:lnTo>
                <a:close/>
              </a:path>
            </a:pathLst>
          </a:custGeom>
        </p:spPr>
      </p:pic>
      <p:cxnSp>
        <p:nvCxnSpPr>
          <p:cNvPr id="14" name="直接连接符 13"/>
          <p:cNvCxnSpPr/>
          <p:nvPr/>
        </p:nvCxnSpPr>
        <p:spPr>
          <a:xfrm>
            <a:off x="10869493" y="4925961"/>
            <a:ext cx="939048" cy="1997779"/>
          </a:xfrm>
          <a:prstGeom prst="line">
            <a:avLst/>
          </a:prstGeom>
          <a:ln cap="rnd">
            <a:solidFill>
              <a:srgbClr val="4E812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504335" y="2438401"/>
            <a:ext cx="5811600" cy="2361980"/>
            <a:chOff x="572395" y="2778937"/>
            <a:chExt cx="5136753" cy="2021443"/>
          </a:xfrm>
        </p:grpSpPr>
        <p:grpSp>
          <p:nvGrpSpPr>
            <p:cNvPr id="19" name="组合 18"/>
            <p:cNvGrpSpPr/>
            <p:nvPr/>
          </p:nvGrpSpPr>
          <p:grpSpPr>
            <a:xfrm>
              <a:off x="572395" y="3294344"/>
              <a:ext cx="5136753" cy="1506036"/>
              <a:chOff x="-4741769" y="2193753"/>
              <a:chExt cx="5136753" cy="1506036"/>
            </a:xfrm>
          </p:grpSpPr>
          <p:sp>
            <p:nvSpPr>
              <p:cNvPr id="21" name="矩形: 圆角 20"/>
              <p:cNvSpPr/>
              <p:nvPr/>
            </p:nvSpPr>
            <p:spPr>
              <a:xfrm>
                <a:off x="-4654326" y="3387310"/>
                <a:ext cx="3138148" cy="312479"/>
              </a:xfrm>
              <a:prstGeom prst="roundRect">
                <a:avLst>
                  <a:gd name="adj" fmla="val 50000"/>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2" name="组合 21"/>
              <p:cNvGrpSpPr/>
              <p:nvPr/>
            </p:nvGrpSpPr>
            <p:grpSpPr>
              <a:xfrm>
                <a:off x="-4741769" y="2193753"/>
                <a:ext cx="5136753" cy="906471"/>
                <a:chOff x="-4741769" y="2193753"/>
                <a:chExt cx="5136753" cy="906471"/>
              </a:xfrm>
            </p:grpSpPr>
            <p:sp>
              <p:nvSpPr>
                <p:cNvPr id="23" name="文本框 22"/>
                <p:cNvSpPr txBox="1"/>
                <p:nvPr/>
              </p:nvSpPr>
              <p:spPr>
                <a:xfrm>
                  <a:off x="-4714868" y="2808615"/>
                  <a:ext cx="4981567" cy="291609"/>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4" name="直接连接符 23"/>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文本占位符 19"/>
                <p:cNvSpPr txBox="1"/>
                <p:nvPr/>
              </p:nvSpPr>
              <p:spPr>
                <a:xfrm>
                  <a:off x="-4741769" y="2193753"/>
                  <a:ext cx="5136753"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4E8121"/>
                      </a:solidFill>
                      <a:latin typeface="Arial" panose="020B0604020202020204" pitchFamily="34" charset="0"/>
                      <a:ea typeface="思源黑体 CN Medium" panose="020B0600000000000000" pitchFamily="34" charset="-122"/>
                      <a:cs typeface="+mn-ea"/>
                      <a:sym typeface="Arial" panose="020B0604020202020204" pitchFamily="34" charset="0"/>
                    </a:rPr>
                    <a:t>感谢你的聆听</a:t>
                  </a:r>
                </a:p>
              </p:txBody>
            </p:sp>
          </p:grpSp>
        </p:grpSp>
        <p:sp>
          <p:nvSpPr>
            <p:cNvPr id="20" name="文本占位符 20"/>
            <p:cNvSpPr txBox="1"/>
            <p:nvPr/>
          </p:nvSpPr>
          <p:spPr>
            <a:xfrm>
              <a:off x="572395" y="277893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4</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章  牛顿运动定律</a:t>
              </a:r>
            </a:p>
          </p:txBody>
        </p:sp>
      </p:grpSp>
      <p:sp>
        <p:nvSpPr>
          <p:cNvPr id="26" name="矩形 25"/>
          <p:cNvSpPr/>
          <p:nvPr/>
        </p:nvSpPr>
        <p:spPr>
          <a:xfrm>
            <a:off x="-1749248" y="308421"/>
            <a:ext cx="4062342" cy="300975"/>
          </a:xfrm>
          <a:prstGeom prst="rect">
            <a:avLst/>
          </a:prstGeom>
          <a:solidFill>
            <a:srgbClr val="4E8121"/>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版高中物理必须</a:t>
            </a:r>
            <a:r>
              <a:rPr lang="en-US" altLang="zh-CN"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1</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9" name="平行四边形 28"/>
          <p:cNvSpPr/>
          <p:nvPr/>
        </p:nvSpPr>
        <p:spPr>
          <a:xfrm flipV="1">
            <a:off x="7170796" y="4800381"/>
            <a:ext cx="2080507" cy="2752818"/>
          </a:xfrm>
          <a:prstGeom prst="parallelogram">
            <a:avLst>
              <a:gd name="adj" fmla="val 43488"/>
            </a:avLst>
          </a:prstGeom>
          <a:solidFill>
            <a:srgbClr val="4E812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平行四边形 29"/>
          <p:cNvSpPr/>
          <p:nvPr/>
        </p:nvSpPr>
        <p:spPr>
          <a:xfrm flipV="1">
            <a:off x="6459313" y="-1246447"/>
            <a:ext cx="1708214" cy="2260220"/>
          </a:xfrm>
          <a:prstGeom prst="parallelogram">
            <a:avLst>
              <a:gd name="adj" fmla="val 43488"/>
            </a:avLst>
          </a:prstGeom>
          <a:solidFill>
            <a:srgbClr val="4E812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19457"/>
          <p:cNvSpPr txBox="1"/>
          <p:nvPr/>
        </p:nvSpPr>
        <p:spPr>
          <a:xfrm>
            <a:off x="6197598" y="4956027"/>
            <a:ext cx="4788747" cy="1077218"/>
          </a:xfrm>
          <a:prstGeom prst="rect">
            <a:avLst/>
          </a:prstGeom>
          <a:noFill/>
          <a:ln w="9525">
            <a:noFill/>
          </a:ln>
        </p:spPr>
        <p:txBody>
          <a:bodyPr anchor="t">
            <a:spAutoFit/>
          </a:bodyPr>
          <a:lstStyle/>
          <a:p>
            <a:pPr algn="ctr" defTabSz="1219170">
              <a:spcBef>
                <a:spcPct val="50000"/>
              </a:spcBef>
            </a:pPr>
            <a:r>
              <a:rPr lang="zh-CN" altLang="en-US" sz="28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亚里士多德</a:t>
            </a:r>
          </a:p>
          <a:p>
            <a:pPr algn="ctr" defTabSz="1219170">
              <a:spcBef>
                <a:spcPct val="50000"/>
              </a:spcBef>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(Aristotle,</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前</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384-</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前</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322)</a:t>
            </a:r>
          </a:p>
        </p:txBody>
      </p:sp>
      <p:sp>
        <p:nvSpPr>
          <p:cNvPr id="8195" name="矩形 19458"/>
          <p:cNvSpPr/>
          <p:nvPr/>
        </p:nvSpPr>
        <p:spPr>
          <a:xfrm>
            <a:off x="558800" y="1900531"/>
            <a:ext cx="5769429" cy="1588833"/>
          </a:xfrm>
          <a:prstGeom prst="rect">
            <a:avLst/>
          </a:prstGeom>
          <a:noFill/>
          <a:ln w="9525">
            <a:noFill/>
          </a:ln>
        </p:spPr>
        <p:txBody>
          <a:bodyPr wrap="square" anchor="t">
            <a:spAutoFit/>
          </a:bodyPr>
          <a:lstStyle/>
          <a:p>
            <a:pPr defTabSz="1219170">
              <a:lnSpc>
                <a:spcPct val="150000"/>
              </a:lnSpc>
              <a:spcBef>
                <a:spcPct val="50000"/>
              </a:spcBef>
            </a:pPr>
            <a:r>
              <a:rPr lang="en-US" altLang="zh-CN" sz="3993"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必须有力作用在物体上</a:t>
            </a:r>
            <a:r>
              <a:rPr lang="en-US" altLang="zh-CN" sz="2793"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物体才能运动</a:t>
            </a:r>
            <a:r>
              <a:rPr lang="en-US" altLang="zh-CN" sz="2793"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没有力的作用</a:t>
            </a:r>
            <a:r>
              <a:rPr lang="en-US" altLang="zh-CN" sz="2793"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物体就要静止下来</a:t>
            </a:r>
            <a:r>
              <a:rPr lang="en-US" altLang="zh-CN" sz="2793" kern="0" dirty="0">
                <a:latin typeface="Arial" panose="020B0604020202020204" pitchFamily="34" charset="0"/>
                <a:ea typeface="思源黑体 CN Medium" panose="020B0600000000000000" pitchFamily="34" charset="-122"/>
                <a:sym typeface="Arial" panose="020B0604020202020204" pitchFamily="34" charset="0"/>
              </a:rPr>
              <a:t>.</a:t>
            </a:r>
          </a:p>
        </p:txBody>
      </p:sp>
      <p:pic>
        <p:nvPicPr>
          <p:cNvPr id="8196" name="图片 19459"/>
          <p:cNvPicPr>
            <a:picLocks noChangeAspect="1"/>
          </p:cNvPicPr>
          <p:nvPr/>
        </p:nvPicPr>
        <p:blipFill>
          <a:blip r:embed="rId2"/>
          <a:stretch>
            <a:fillRect/>
          </a:stretch>
        </p:blipFill>
        <p:spPr>
          <a:xfrm>
            <a:off x="7513534" y="1528155"/>
            <a:ext cx="2156877" cy="3094650"/>
          </a:xfrm>
          <a:prstGeom prst="rect">
            <a:avLst/>
          </a:prstGeom>
          <a:noFill/>
          <a:ln w="9525">
            <a:noFill/>
          </a:ln>
        </p:spPr>
      </p:pic>
      <p:sp>
        <p:nvSpPr>
          <p:cNvPr id="8197" name="文本框 19462"/>
          <p:cNvSpPr txBox="1"/>
          <p:nvPr/>
        </p:nvSpPr>
        <p:spPr>
          <a:xfrm>
            <a:off x="660400" y="4099585"/>
            <a:ext cx="7587316" cy="523220"/>
          </a:xfrm>
          <a:prstGeom prst="rect">
            <a:avLst/>
          </a:prstGeom>
          <a:noFill/>
          <a:ln w="9525">
            <a:noFill/>
          </a:ln>
        </p:spPr>
        <p:txBody>
          <a:bodyPr wrap="square" anchor="t">
            <a:spAutoFit/>
          </a:bodyPr>
          <a:lstStyle/>
          <a:p>
            <a:pP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结论：力是维持物体运动的原因</a:t>
            </a:r>
          </a:p>
        </p:txBody>
      </p:sp>
      <p:sp>
        <p:nvSpPr>
          <p:cNvPr id="6" name="文本框 5"/>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28706500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p:cNvSpPr>
          <p:nvPr>
            <p:ph type="title" idx="4294967295"/>
          </p:nvPr>
        </p:nvSpPr>
        <p:spPr>
          <a:xfrm>
            <a:off x="8011924" y="4959280"/>
            <a:ext cx="3506976" cy="1216958"/>
          </a:xfrm>
        </p:spPr>
        <p:txBody>
          <a:bodyPr anchor="ctr" anchorCtr="1">
            <a:norm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        伽利略</a:t>
            </a:r>
            <a:br>
              <a:rPr lang="zh-CN" altLang="en-US" sz="2800" dirty="0">
                <a:latin typeface="Arial" panose="020B0604020202020204" pitchFamily="34" charset="0"/>
                <a:ea typeface="思源黑体 CN Medium" panose="020B0600000000000000" pitchFamily="34" charset="-122"/>
                <a:sym typeface="Arial" panose="020B0604020202020204" pitchFamily="34" charset="0"/>
              </a:rPr>
            </a:br>
            <a:r>
              <a:rPr lang="en-US" altLang="zh-CN" sz="2800" dirty="0">
                <a:latin typeface="Arial" panose="020B0604020202020204" pitchFamily="34" charset="0"/>
                <a:ea typeface="思源黑体 CN Medium" panose="020B0600000000000000" pitchFamily="34" charset="-122"/>
                <a:sym typeface="Arial" panose="020B0604020202020204" pitchFamily="34" charset="0"/>
              </a:rPr>
              <a:t>(Galileo,1564-1642</a:t>
            </a:r>
            <a:r>
              <a:rPr lang="zh-CN" altLang="en-US" sz="2800" dirty="0">
                <a:latin typeface="Arial" panose="020B0604020202020204" pitchFamily="34" charset="0"/>
                <a:ea typeface="思源黑体 CN Medium" panose="020B0600000000000000" pitchFamily="34" charset="-122"/>
                <a:sym typeface="Arial" panose="020B0604020202020204" pitchFamily="34" charset="0"/>
              </a:rPr>
              <a:t>）</a:t>
            </a:r>
          </a:p>
        </p:txBody>
      </p:sp>
      <p:pic>
        <p:nvPicPr>
          <p:cNvPr id="14340" name="文本占位符 14339" descr="伽利略"/>
          <p:cNvPicPr>
            <a:picLocks noGrp="1" noChangeAspect="1"/>
          </p:cNvPicPr>
          <p:nvPr>
            <p:ph type="body" idx="4294967295"/>
          </p:nvPr>
        </p:nvPicPr>
        <p:blipFill>
          <a:blip r:embed="rId3">
            <a:clrChange>
              <a:clrFrom>
                <a:srgbClr val="FFFFFF"/>
              </a:clrFrom>
              <a:clrTo>
                <a:srgbClr val="FFFFFF">
                  <a:alpha val="0"/>
                </a:srgbClr>
              </a:clrTo>
            </a:clrChange>
          </a:blip>
          <a:stretch>
            <a:fillRect/>
          </a:stretch>
        </p:blipFill>
        <p:spPr>
          <a:xfrm>
            <a:off x="8481883" y="1294872"/>
            <a:ext cx="2582341" cy="3556907"/>
          </a:xfrm>
        </p:spPr>
      </p:pic>
      <p:sp>
        <p:nvSpPr>
          <p:cNvPr id="14341" name="矩形 14340"/>
          <p:cNvSpPr/>
          <p:nvPr/>
        </p:nvSpPr>
        <p:spPr>
          <a:xfrm>
            <a:off x="535090" y="2060068"/>
            <a:ext cx="7738054" cy="2026517"/>
          </a:xfrm>
          <a:prstGeom prst="rect">
            <a:avLst/>
          </a:prstGeom>
          <a:noFill/>
          <a:ln w="9525">
            <a:noFill/>
          </a:ln>
        </p:spPr>
        <p:txBody>
          <a:bodyPr wrap="square">
            <a:spAutoFit/>
          </a:bodyPr>
          <a:lstStyle/>
          <a:p>
            <a:pPr defTabSz="1219170">
              <a:lnSpc>
                <a:spcPct val="150000"/>
              </a:lnSpc>
              <a:spcBef>
                <a:spcPct val="20000"/>
              </a:spcBef>
              <a:buFontTx/>
              <a:buChar char="•"/>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爱因斯坦：伽利略的发现以及他所应用的科学的推理方法是人类思想史上的最伟大的发现之一，而且标志着物理的真正开端。</a:t>
            </a:r>
          </a:p>
        </p:txBody>
      </p:sp>
      <p:sp>
        <p:nvSpPr>
          <p:cNvPr id="14345" name="矩形 14344"/>
          <p:cNvSpPr/>
          <p:nvPr/>
        </p:nvSpPr>
        <p:spPr>
          <a:xfrm>
            <a:off x="535090" y="3993056"/>
            <a:ext cx="7259082" cy="1691810"/>
          </a:xfrm>
          <a:prstGeom prst="rect">
            <a:avLst/>
          </a:prstGeom>
          <a:noFill/>
          <a:ln w="9525">
            <a:noFill/>
          </a:ln>
        </p:spPr>
        <p:txBody>
          <a:bodyPr wrap="square" anchor="t">
            <a:spAutoFit/>
          </a:bodyPr>
          <a:lstStyle/>
          <a:p>
            <a:pPr defTabSz="1219170">
              <a:lnSpc>
                <a:spcPct val="200000"/>
              </a:lnSpc>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人们争相传颂：“哥伦布发现了新大陆，伽利略发现了新宇宙”。 </a:t>
            </a:r>
          </a:p>
        </p:txBody>
      </p:sp>
      <p:sp>
        <p:nvSpPr>
          <p:cNvPr id="14347" name="矩形 14346"/>
          <p:cNvSpPr/>
          <p:nvPr/>
        </p:nvSpPr>
        <p:spPr>
          <a:xfrm>
            <a:off x="5563917" y="1680729"/>
            <a:ext cx="4408688" cy="522131"/>
          </a:xfrm>
          <a:prstGeom prst="rect">
            <a:avLst/>
          </a:prstGeom>
          <a:noFill/>
          <a:ln w="9525">
            <a:noFill/>
          </a:ln>
        </p:spPr>
        <p:txBody>
          <a:bodyPr>
            <a:spAutoFit/>
          </a:bodyPr>
          <a:lstStyle/>
          <a:p>
            <a:pPr defTabSz="1219170"/>
            <a:endParaRPr sz="27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9" name="矩形 14348"/>
          <p:cNvSpPr/>
          <p:nvPr/>
        </p:nvSpPr>
        <p:spPr>
          <a:xfrm>
            <a:off x="660400" y="1511440"/>
            <a:ext cx="2792656" cy="456071"/>
          </a:xfrm>
          <a:prstGeom prst="rect">
            <a:avLst/>
          </a:prstGeom>
        </p:spPr>
        <p:txBody>
          <a:bodyPr wrap="none" fromWordArt="1">
            <a:prstTxWarp prst="textPlain">
              <a:avLst>
                <a:gd name="adj" fmla="val 50000"/>
              </a:avLst>
            </a:prstTxWarp>
            <a:normAutofit fontScale="77500" lnSpcReduction="20000"/>
          </a:bodyPr>
          <a:lstStyle/>
          <a:p>
            <a:pPr algn="ctr" defTabSz="1219170"/>
            <a:r>
              <a:rPr lang="zh-CN" altLang="en-US" sz="3593"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理想斜坡实验</a:t>
            </a:r>
          </a:p>
        </p:txBody>
      </p:sp>
      <p:sp>
        <p:nvSpPr>
          <p:cNvPr id="9" name="文本框 8"/>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654378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Effect transition="in" filter="dissolve">
                                      <p:cBhvr>
                                        <p:cTn id="7" dur="500"/>
                                        <p:tgtEl>
                                          <p:spTgt spid="14347"/>
                                        </p:tgtEl>
                                      </p:cBhvr>
                                    </p:animEffect>
                                  </p:childTnLst>
                                </p:cTn>
                              </p:par>
                              <p:par>
                                <p:cTn id="8" presetID="9" presetClass="entr" presetSubtype="0" fill="hold" nodeType="withEffect">
                                  <p:stCondLst>
                                    <p:cond delay="0"/>
                                  </p:stCondLst>
                                  <p:childTnLst>
                                    <p:set>
                                      <p:cBhvr>
                                        <p:cTn id="9" dur="1" fill="hold">
                                          <p:stCondLst>
                                            <p:cond delay="0"/>
                                          </p:stCondLst>
                                        </p:cTn>
                                        <p:tgtEl>
                                          <p:spTgt spid="14349"/>
                                        </p:tgtEl>
                                        <p:attrNameLst>
                                          <p:attrName>style.visibility</p:attrName>
                                        </p:attrNameLst>
                                      </p:cBhvr>
                                      <p:to>
                                        <p:strVal val="visible"/>
                                      </p:to>
                                    </p:set>
                                    <p:animEffect transition="in" filter="dissolve">
                                      <p:cBhvr>
                                        <p:cTn id="10"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61441"/>
          <p:cNvSpPr>
            <a:spLocks noGrp="1"/>
          </p:cNvSpPr>
          <p:nvPr>
            <p:ph type="title" idx="4294967295"/>
          </p:nvPr>
        </p:nvSpPr>
        <p:spPr>
          <a:xfrm>
            <a:off x="660400" y="1152978"/>
            <a:ext cx="2612573" cy="609601"/>
          </a:xfrm>
        </p:spPr>
        <p:txBody>
          <a:bodyPr anchor="b">
            <a:norm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理想斜面实验</a:t>
            </a:r>
          </a:p>
        </p:txBody>
      </p:sp>
      <p:sp>
        <p:nvSpPr>
          <p:cNvPr id="10243" name="文本占位符 61442"/>
          <p:cNvSpPr>
            <a:spLocks noGrp="1"/>
          </p:cNvSpPr>
          <p:nvPr>
            <p:ph idx="4294967295"/>
          </p:nvPr>
        </p:nvSpPr>
        <p:spPr>
          <a:xfrm>
            <a:off x="660400" y="1886857"/>
            <a:ext cx="10858500" cy="5016500"/>
          </a:xfrm>
        </p:spPr>
        <p:txBody>
          <a:bodyPr anchor="t">
            <a:normAutofit/>
          </a:bodyPr>
          <a:lstStyle/>
          <a:p>
            <a:pPr>
              <a:lnSpc>
                <a:spcPct val="150000"/>
              </a:lnSpc>
              <a:buNone/>
            </a:pP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伽里略的思路：</a:t>
            </a:r>
          </a:p>
          <a:p>
            <a:pPr>
              <a:lnSpc>
                <a:spcPct val="150000"/>
              </a:lnSpc>
            </a:pP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客观事实：小球从一个斜面的高处滚下，会滚上另一个对接的斜面，摩擦力越小，越接近原来的高度</a:t>
            </a:r>
          </a:p>
          <a:p>
            <a:pPr>
              <a:lnSpc>
                <a:spcPct val="150000"/>
              </a:lnSpc>
            </a:pP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假想：摩擦力大小为零，观察小球在另一个斜面的运动情况</a:t>
            </a:r>
          </a:p>
          <a:p>
            <a:pPr>
              <a:lnSpc>
                <a:spcPct val="150000"/>
              </a:lnSpc>
            </a:pPr>
            <a:r>
              <a:rPr lang="zh-CN" altLang="en-US"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推理：小球将会达到同一高度对接斜面倾角越小，运动距离越远 对接斜面倾角为零，小球永远运动</a:t>
            </a:r>
          </a:p>
        </p:txBody>
      </p:sp>
      <p:sp>
        <p:nvSpPr>
          <p:cNvPr id="4" name="文本框 3"/>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152053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24577"/>
          <p:cNvSpPr>
            <a:spLocks noGrp="1"/>
          </p:cNvSpPr>
          <p:nvPr>
            <p:ph type="title" idx="4294967295"/>
          </p:nvPr>
        </p:nvSpPr>
        <p:spPr>
          <a:xfrm>
            <a:off x="566139" y="1233246"/>
            <a:ext cx="2925352" cy="652617"/>
          </a:xfrm>
        </p:spPr>
        <p:txBody>
          <a:bodyPr anchor="b">
            <a:normAutofit/>
          </a:bodyPr>
          <a:lstStyle/>
          <a:p>
            <a:pPr algn="l"/>
            <a:r>
              <a:rPr lang="en-US" altLang="zh-CN" sz="28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dirty="0">
                <a:latin typeface="Arial" panose="020B0604020202020204" pitchFamily="34" charset="0"/>
                <a:ea typeface="思源黑体 CN Medium" panose="020B0600000000000000" pitchFamily="34" charset="-122"/>
                <a:sym typeface="Arial" panose="020B0604020202020204" pitchFamily="34" charset="0"/>
              </a:rPr>
              <a:t>理想斜面实验</a:t>
            </a:r>
          </a:p>
        </p:txBody>
      </p:sp>
      <p:sp>
        <p:nvSpPr>
          <p:cNvPr id="11267" name="任意多边形 24578"/>
          <p:cNvSpPr/>
          <p:nvPr/>
        </p:nvSpPr>
        <p:spPr>
          <a:xfrm>
            <a:off x="2144968" y="1633220"/>
            <a:ext cx="4454611" cy="3662821"/>
          </a:xfrm>
          <a:custGeom>
            <a:avLst/>
            <a:gdLst/>
            <a:ahLst/>
            <a:cxnLst/>
            <a:rect l="0" t="0" r="0" b="0"/>
            <a:pathLst>
              <a:path w="2813" h="2313">
                <a:moveTo>
                  <a:pt x="0" y="816"/>
                </a:moveTo>
                <a:cubicBezTo>
                  <a:pt x="355" y="1564"/>
                  <a:pt x="711" y="2313"/>
                  <a:pt x="1180" y="2177"/>
                </a:cubicBezTo>
                <a:cubicBezTo>
                  <a:pt x="1649" y="2041"/>
                  <a:pt x="2231" y="1020"/>
                  <a:pt x="2813" y="0"/>
                </a:cubicBezTo>
              </a:path>
            </a:pathLst>
          </a:custGeom>
          <a:noFill/>
          <a:ln w="44450" cap="flat" cmpd="sng">
            <a:solidFill>
              <a:schemeClr val="tx1"/>
            </a:solidFill>
            <a:prstDash val="solid"/>
            <a:round/>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268" name="直接连接符 24579"/>
          <p:cNvSpPr/>
          <p:nvPr/>
        </p:nvSpPr>
        <p:spPr>
          <a:xfrm flipV="1">
            <a:off x="4156115" y="2138383"/>
            <a:ext cx="4022293" cy="2942292"/>
          </a:xfrm>
          <a:prstGeom prst="line">
            <a:avLst/>
          </a:prstGeom>
          <a:ln w="38100" cap="flat" cmpd="sng">
            <a:solidFill>
              <a:schemeClr val="tx1"/>
            </a:solidFill>
            <a:prstDash val="solid"/>
            <a:roun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1269" name="直接连接符 24580"/>
          <p:cNvSpPr/>
          <p:nvPr/>
        </p:nvSpPr>
        <p:spPr>
          <a:xfrm flipV="1">
            <a:off x="4156115" y="2567533"/>
            <a:ext cx="4958189" cy="2441881"/>
          </a:xfrm>
          <a:prstGeom prst="line">
            <a:avLst/>
          </a:prstGeom>
          <a:ln w="38100" cap="flat" cmpd="sng">
            <a:solidFill>
              <a:schemeClr val="tx1"/>
            </a:solidFill>
            <a:prstDash val="solid"/>
            <a:roun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1270" name="直接连接符 24581"/>
          <p:cNvSpPr/>
          <p:nvPr/>
        </p:nvSpPr>
        <p:spPr>
          <a:xfrm>
            <a:off x="3654119" y="5080675"/>
            <a:ext cx="5531447" cy="0"/>
          </a:xfrm>
          <a:prstGeom prst="line">
            <a:avLst/>
          </a:prstGeom>
          <a:ln w="38100" cap="flat" cmpd="sng">
            <a:solidFill>
              <a:schemeClr val="tx1"/>
            </a:solidFill>
            <a:prstDash val="solid"/>
            <a:roun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4" name="椭圆 24583"/>
          <p:cNvSpPr/>
          <p:nvPr/>
        </p:nvSpPr>
        <p:spPr>
          <a:xfrm>
            <a:off x="2289074" y="2998267"/>
            <a:ext cx="288212" cy="286628"/>
          </a:xfrm>
          <a:prstGeom prst="ellipse">
            <a:avLst/>
          </a:prstGeom>
          <a:solidFill>
            <a:srgbClr val="00FF00"/>
          </a:solidFill>
          <a:ln w="12700" cap="flat" cmpd="sng">
            <a:solidFill>
              <a:schemeClr val="tx1"/>
            </a:solidFill>
            <a:prstDash val="solid"/>
            <a:round/>
            <a:headEnd type="none" w="med" len="med"/>
            <a:tailEnd type="none" w="med" len="med"/>
          </a:ln>
        </p:spPr>
        <p:txBody>
          <a:bodyPr anchor="t"/>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272" name="直接连接符 24584"/>
          <p:cNvSpPr/>
          <p:nvPr/>
        </p:nvSpPr>
        <p:spPr>
          <a:xfrm>
            <a:off x="2144969" y="3142372"/>
            <a:ext cx="7902065" cy="0"/>
          </a:xfrm>
          <a:prstGeom prst="line">
            <a:avLst/>
          </a:prstGeom>
          <a:ln w="25400" cap="flat" cmpd="sng">
            <a:solidFill>
              <a:schemeClr val="tx1"/>
            </a:solidFill>
            <a:prstDash val="lgDashDotDot"/>
            <a:roun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9" name="任意多边形 24588"/>
          <p:cNvSpPr/>
          <p:nvPr/>
        </p:nvSpPr>
        <p:spPr>
          <a:xfrm>
            <a:off x="8968615" y="4794047"/>
            <a:ext cx="1005573" cy="215367"/>
          </a:xfrm>
          <a:custGeom>
            <a:avLst/>
            <a:gdLst/>
            <a:ahLst/>
            <a:cxnLst>
              <a:cxn ang="270">
                <a:pos x="16200" y="0"/>
              </a:cxn>
              <a:cxn ang="180">
                <a:pos x="0" y="10800"/>
              </a:cxn>
              <a:cxn ang="90">
                <a:pos x="16200" y="21600"/>
              </a:cxn>
              <a:cxn ang="0">
                <a:pos x="21600" y="10800"/>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flat" cmpd="sng">
            <a:solidFill>
              <a:schemeClr val="tx1"/>
            </a:solidFill>
            <a:prstDash val="solid"/>
            <a:miter/>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274" name="文本框 24589"/>
          <p:cNvSpPr txBox="1"/>
          <p:nvPr/>
        </p:nvSpPr>
        <p:spPr>
          <a:xfrm>
            <a:off x="1535289" y="2925421"/>
            <a:ext cx="394312" cy="583686"/>
          </a:xfrm>
          <a:prstGeom prst="rect">
            <a:avLst/>
          </a:prstGeom>
          <a:noFill/>
          <a:ln w="9525">
            <a:noFill/>
          </a:ln>
        </p:spPr>
        <p:txBody>
          <a:bodyPr anchor="t">
            <a:spAutoFit/>
          </a:bodyPr>
          <a:lstStyle/>
          <a:p>
            <a:pPr defTabSz="1219170"/>
            <a:r>
              <a:rPr lang="en-US" altLang="zh-CN" sz="3193"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11275" name="文本框 24590"/>
          <p:cNvSpPr txBox="1"/>
          <p:nvPr/>
        </p:nvSpPr>
        <p:spPr>
          <a:xfrm>
            <a:off x="4998580" y="2269819"/>
            <a:ext cx="479618" cy="583686"/>
          </a:xfrm>
          <a:prstGeom prst="rect">
            <a:avLst/>
          </a:prstGeom>
          <a:noFill/>
          <a:ln w="9525">
            <a:noFill/>
          </a:ln>
        </p:spPr>
        <p:txBody>
          <a:bodyPr wrap="none" anchor="t">
            <a:spAutoFit/>
          </a:bodyPr>
          <a:lstStyle/>
          <a:p>
            <a:pPr defTabSz="1219170"/>
            <a:r>
              <a:rPr lang="en-US" altLang="zh-CN" sz="3193"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11276" name="文本框 24591"/>
          <p:cNvSpPr txBox="1"/>
          <p:nvPr/>
        </p:nvSpPr>
        <p:spPr>
          <a:xfrm>
            <a:off x="6382629" y="2279321"/>
            <a:ext cx="476657" cy="583686"/>
          </a:xfrm>
          <a:prstGeom prst="rect">
            <a:avLst/>
          </a:prstGeom>
          <a:noFill/>
          <a:ln w="9525">
            <a:noFill/>
          </a:ln>
        </p:spPr>
        <p:txBody>
          <a:bodyPr anchor="t">
            <a:spAutoFit/>
          </a:bodyPr>
          <a:lstStyle/>
          <a:p>
            <a:pPr defTabSz="1219170"/>
            <a:r>
              <a:rPr lang="en-US" altLang="zh-CN" sz="3193"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p>
        </p:txBody>
      </p:sp>
      <p:sp>
        <p:nvSpPr>
          <p:cNvPr id="11277" name="文本框 24592"/>
          <p:cNvSpPr txBox="1"/>
          <p:nvPr/>
        </p:nvSpPr>
        <p:spPr>
          <a:xfrm>
            <a:off x="7799932" y="2269819"/>
            <a:ext cx="479618" cy="583686"/>
          </a:xfrm>
          <a:prstGeom prst="rect">
            <a:avLst/>
          </a:prstGeom>
          <a:noFill/>
          <a:ln w="9525">
            <a:noFill/>
          </a:ln>
        </p:spPr>
        <p:txBody>
          <a:bodyPr wrap="none" anchor="t">
            <a:spAutoFit/>
          </a:bodyPr>
          <a:lstStyle/>
          <a:p>
            <a:pPr defTabSz="1219170"/>
            <a:r>
              <a:rPr lang="en-US" altLang="zh-CN" sz="3193"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p>
        </p:txBody>
      </p:sp>
      <p:sp>
        <p:nvSpPr>
          <p:cNvPr id="11278" name="文本框 24593"/>
          <p:cNvSpPr txBox="1"/>
          <p:nvPr/>
        </p:nvSpPr>
        <p:spPr>
          <a:xfrm>
            <a:off x="8395360" y="4003840"/>
            <a:ext cx="451321" cy="583686"/>
          </a:xfrm>
          <a:prstGeom prst="rect">
            <a:avLst/>
          </a:prstGeom>
          <a:noFill/>
          <a:ln w="9525">
            <a:noFill/>
          </a:ln>
        </p:spPr>
        <p:txBody>
          <a:bodyPr anchor="t">
            <a:spAutoFit/>
          </a:bodyPr>
          <a:lstStyle/>
          <a:p>
            <a:pPr defTabSz="1219170"/>
            <a:r>
              <a:rPr lang="en-US" altLang="zh-CN" sz="3193"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p>
        </p:txBody>
      </p:sp>
      <p:sp>
        <p:nvSpPr>
          <p:cNvPr id="11279" name="椭圆 24594"/>
          <p:cNvSpPr/>
          <p:nvPr/>
        </p:nvSpPr>
        <p:spPr>
          <a:xfrm>
            <a:off x="2289074" y="2998267"/>
            <a:ext cx="288212" cy="286628"/>
          </a:xfrm>
          <a:prstGeom prst="ellipse">
            <a:avLst/>
          </a:prstGeom>
          <a:solidFill>
            <a:srgbClr val="00FF00"/>
          </a:solidFill>
          <a:ln w="12700" cap="flat" cmpd="sng">
            <a:solidFill>
              <a:schemeClr val="tx1"/>
            </a:solidFill>
            <a:prstDash val="solid"/>
            <a:round/>
            <a:headEnd type="none" w="med" len="med"/>
            <a:tailEnd type="none" w="med" len="med"/>
          </a:ln>
        </p:spPr>
        <p:txBody>
          <a:bodyPr anchor="t"/>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6" name="文本框 24595"/>
          <p:cNvSpPr txBox="1"/>
          <p:nvPr/>
        </p:nvSpPr>
        <p:spPr>
          <a:xfrm>
            <a:off x="9472194" y="4117857"/>
            <a:ext cx="412292" cy="583686"/>
          </a:xfrm>
          <a:prstGeom prst="rect">
            <a:avLst/>
          </a:prstGeom>
          <a:noFill/>
          <a:ln w="9525">
            <a:noFill/>
          </a:ln>
        </p:spPr>
        <p:txBody>
          <a:bodyPr wrap="none" anchor="t">
            <a:spAutoFit/>
          </a:bodyPr>
          <a:lstStyle/>
          <a:p>
            <a:pPr defTabSz="1219170"/>
            <a:r>
              <a:rPr lang="en-US" altLang="zh-CN" sz="3193" b="1" i="1" kern="0">
                <a:solidFill>
                  <a:srgbClr val="9900FF"/>
                </a:solidFill>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v</a:t>
            </a:r>
          </a:p>
        </p:txBody>
      </p:sp>
      <p:sp>
        <p:nvSpPr>
          <p:cNvPr id="24597" name="直接连接符 24596"/>
          <p:cNvSpPr/>
          <p:nvPr/>
        </p:nvSpPr>
        <p:spPr>
          <a:xfrm>
            <a:off x="4659694" y="4649942"/>
            <a:ext cx="215367" cy="430733"/>
          </a:xfrm>
          <a:prstGeom prst="line">
            <a:avLst/>
          </a:prstGeom>
          <a:ln w="88900" cap="flat" cmpd="sng">
            <a:solidFill>
              <a:srgbClr val="FF0000"/>
            </a:solidFill>
            <a:prstDash val="lgDashDotDot"/>
            <a:roun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1282" name="文本框 24597"/>
          <p:cNvSpPr txBox="1"/>
          <p:nvPr/>
        </p:nvSpPr>
        <p:spPr>
          <a:xfrm>
            <a:off x="5213947" y="4583431"/>
            <a:ext cx="184731" cy="112788"/>
          </a:xfrm>
          <a:prstGeom prst="rect">
            <a:avLst/>
          </a:prstGeom>
          <a:noFill/>
          <a:ln w="9525">
            <a:noFill/>
          </a:ln>
        </p:spPr>
        <p:txBody>
          <a:bodyPr wrap="none" anchor="t">
            <a:spAutoFit/>
          </a:bodyPr>
          <a:lstStyle/>
          <a:p>
            <a:pPr defTabSz="1219170"/>
            <a:endParaRPr lang="zh-CN" altLang="en-US" sz="13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9" name="文本框 24598"/>
          <p:cNvSpPr txBox="1"/>
          <p:nvPr/>
        </p:nvSpPr>
        <p:spPr>
          <a:xfrm>
            <a:off x="5044503" y="4453578"/>
            <a:ext cx="461986" cy="706797"/>
          </a:xfrm>
          <a:prstGeom prst="rect">
            <a:avLst/>
          </a:prstGeom>
          <a:noFill/>
          <a:ln w="9525">
            <a:noFill/>
          </a:ln>
        </p:spPr>
        <p:txBody>
          <a:bodyPr wrap="none" anchor="t">
            <a:spAutoFit/>
          </a:bodyPr>
          <a:lstStyle/>
          <a:p>
            <a:pPr defTabSz="1219170"/>
            <a:r>
              <a:rPr lang="en-US" altLang="zh-CN" sz="3993" b="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θ</a:t>
            </a:r>
          </a:p>
        </p:txBody>
      </p:sp>
      <p:sp>
        <p:nvSpPr>
          <p:cNvPr id="38927" name="Text Box 15"/>
          <p:cNvSpPr txBox="1"/>
          <p:nvPr/>
        </p:nvSpPr>
        <p:spPr>
          <a:xfrm>
            <a:off x="613646" y="5590459"/>
            <a:ext cx="5985933" cy="523220"/>
          </a:xfrm>
          <a:prstGeom prst="rect">
            <a:avLst/>
          </a:prstGeom>
          <a:noFill/>
          <a:ln w="9525">
            <a:noFill/>
          </a:ln>
        </p:spPr>
        <p:txBody>
          <a:bodyPr anchor="t">
            <a:spAutoFit/>
          </a:bodyPr>
          <a:lstStyle/>
          <a:p>
            <a:pP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物体的运动不需要力来维持</a:t>
            </a:r>
          </a:p>
        </p:txBody>
      </p:sp>
      <p:sp>
        <p:nvSpPr>
          <p:cNvPr id="22" name="文本框 21"/>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2613410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39 3.48972E-7 C 0.04653 0.13589 0.09166 0.27201 0.14791 0.27247 C 0.20399 0.27294 0.30798 0.04691 0.33854 0.003 " pathEditMode="relative" rAng="0" ptsTypes="aaA">
                                      <p:cBhvr>
                                        <p:cTn id="6" dur="2000" fill="hold"/>
                                        <p:tgtEl>
                                          <p:spTgt spid="24584"/>
                                        </p:tgtEl>
                                        <p:attrNameLst>
                                          <p:attrName>ppt_x</p:attrName>
                                          <p:attrName>ppt_y</p:attrName>
                                        </p:attrNameLst>
                                      </p:cBhvr>
                                      <p:rCtr x="16900" y="13600"/>
                                    </p:animMotion>
                                  </p:childTnLst>
                                </p:cTn>
                              </p:par>
                            </p:childTnLst>
                          </p:cTn>
                        </p:par>
                      </p:childTnLst>
                    </p:cTn>
                  </p:par>
                  <p:par>
                    <p:cTn id="7" fill="hold">
                      <p:stCondLst>
                        <p:cond delay="indefinite"/>
                      </p:stCondLst>
                      <p:childTnLst>
                        <p:par>
                          <p:cTn id="8" fill="hold">
                            <p:stCondLst>
                              <p:cond delay="0"/>
                            </p:stCondLst>
                            <p:childTnLst>
                              <p:par>
                                <p:cTn id="9" presetID="22" presetClass="emph" presetSubtype="0" fill="hold" nodeType="clickEffect">
                                  <p:stCondLst>
                                    <p:cond delay="0"/>
                                  </p:stCondLst>
                                  <p:childTnLst>
                                    <p:animClr clrSpc="hsl" dir="cw">
                                      <p:cBhvr override="childStyle">
                                        <p:cTn id="10" dur="500" fill="hold"/>
                                        <p:tgtEl>
                                          <p:spTgt spid="24597"/>
                                        </p:tgtEl>
                                        <p:attrNameLst>
                                          <p:attrName>style.color</p:attrName>
                                        </p:attrNameLst>
                                      </p:cBhvr>
                                      <p:by>
                                        <p:hsl h="-7200000" s="0" l="0"/>
                                      </p:by>
                                    </p:animClr>
                                    <p:animClr clrSpc="hsl" dir="cw">
                                      <p:cBhvr>
                                        <p:cTn id="11" dur="500" fill="hold"/>
                                        <p:tgtEl>
                                          <p:spTgt spid="24597"/>
                                        </p:tgtEl>
                                        <p:attrNameLst>
                                          <p:attrName>fillcolor</p:attrName>
                                        </p:attrNameLst>
                                      </p:cBhvr>
                                      <p:by>
                                        <p:hsl h="-7200000" s="0" l="0"/>
                                      </p:by>
                                    </p:animClr>
                                    <p:animClr clrSpc="hsl" dir="cw">
                                      <p:cBhvr>
                                        <p:cTn id="12" dur="500" fill="hold"/>
                                        <p:tgtEl>
                                          <p:spTgt spid="24597"/>
                                        </p:tgtEl>
                                        <p:attrNameLst>
                                          <p:attrName>stroke.color</p:attrName>
                                        </p:attrNameLst>
                                      </p:cBhvr>
                                      <p:by>
                                        <p:hsl h="-7200000" s="0" l="0"/>
                                      </p:by>
                                    </p:animClr>
                                    <p:set>
                                      <p:cBhvr>
                                        <p:cTn id="13" dur="500" fill="hold"/>
                                        <p:tgtEl>
                                          <p:spTgt spid="24597"/>
                                        </p:tgtEl>
                                        <p:attrNameLst>
                                          <p:attrName>fill.type</p:attrName>
                                        </p:attrNameLst>
                                      </p:cBhvr>
                                      <p:to>
                                        <p:strVal val="solid"/>
                                      </p:to>
                                    </p:set>
                                  </p:childTnLst>
                                </p:cTn>
                              </p:par>
                              <p:par>
                                <p:cTn id="14" presetID="22" presetClass="emph" presetSubtype="0" fill="hold" grpId="0" nodeType="withEffect">
                                  <p:stCondLst>
                                    <p:cond delay="0"/>
                                  </p:stCondLst>
                                  <p:childTnLst>
                                    <p:animClr clrSpc="hsl" dir="cw">
                                      <p:cBhvr override="childStyle">
                                        <p:cTn id="15" dur="500" fill="hold"/>
                                        <p:tgtEl>
                                          <p:spTgt spid="24599"/>
                                        </p:tgtEl>
                                        <p:attrNameLst>
                                          <p:attrName>style.color</p:attrName>
                                        </p:attrNameLst>
                                      </p:cBhvr>
                                      <p:by>
                                        <p:hsl h="-7200000" s="0" l="0"/>
                                      </p:by>
                                    </p:animClr>
                                    <p:animClr clrSpc="hsl" dir="cw">
                                      <p:cBhvr>
                                        <p:cTn id="16" dur="500" fill="hold"/>
                                        <p:tgtEl>
                                          <p:spTgt spid="24599"/>
                                        </p:tgtEl>
                                        <p:attrNameLst>
                                          <p:attrName>fillcolor</p:attrName>
                                        </p:attrNameLst>
                                      </p:cBhvr>
                                      <p:by>
                                        <p:hsl h="-7200000" s="0" l="0"/>
                                      </p:by>
                                    </p:animClr>
                                    <p:animClr clrSpc="hsl" dir="cw">
                                      <p:cBhvr>
                                        <p:cTn id="17" dur="500" fill="hold"/>
                                        <p:tgtEl>
                                          <p:spTgt spid="24599"/>
                                        </p:tgtEl>
                                        <p:attrNameLst>
                                          <p:attrName>stroke.color</p:attrName>
                                        </p:attrNameLst>
                                      </p:cBhvr>
                                      <p:by>
                                        <p:hsl h="-7200000" s="0" l="0"/>
                                      </p:by>
                                    </p:animClr>
                                    <p:set>
                                      <p:cBhvr>
                                        <p:cTn id="18" dur="500" fill="hold"/>
                                        <p:tgtEl>
                                          <p:spTgt spid="24599"/>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2.5E-6 -3.69771E-8 C 0.0349 0.13589 0.06979 0.27201 0.14427 0.27247 C 0.21875 0.27294 0.39618 0.04761 0.44653 0.00324 " pathEditMode="relative" ptsTypes="aaA">
                                      <p:cBhvr>
                                        <p:cTn id="22" dur="2000" fill="hold"/>
                                        <p:tgtEl>
                                          <p:spTgt spid="2458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2.5E-6 -3.69771E-8 C 0.02309 0.13474 0.04618 0.26947 0.14184 0.26947 C 0.2375 0.26947 0.50243 0.04483 0.57448 -3.69771E-8 " pathEditMode="relative" ptsTypes="aaA">
                                      <p:cBhvr>
                                        <p:cTn id="26" dur="2000" fill="hold"/>
                                        <p:tgtEl>
                                          <p:spTgt spid="2458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2.5E-6 0.00023 C 0.01701 0.10816 0.0342 0.21632 0.14653 0.26023 C 0.25885 0.30414 0.58628 0.263 0.67448 0.26346 " pathEditMode="relative" rAng="0" ptsTypes="aaA">
                                      <p:cBhvr>
                                        <p:cTn id="30" dur="2000" fill="hold"/>
                                        <p:tgtEl>
                                          <p:spTgt spid="24584"/>
                                        </p:tgtEl>
                                        <p:attrNameLst>
                                          <p:attrName>ppt_x</p:attrName>
                                          <p:attrName>ppt_y</p:attrName>
                                        </p:attrNameLst>
                                      </p:cBhvr>
                                      <p:rCtr x="33700" y="15200"/>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589"/>
                                        </p:tgtEl>
                                        <p:attrNameLst>
                                          <p:attrName>style.visibility</p:attrName>
                                        </p:attrNameLst>
                                      </p:cBhvr>
                                      <p:to>
                                        <p:strVal val="visible"/>
                                      </p:to>
                                    </p:set>
                                    <p:animEffect transition="in" filter="wipe(left)">
                                      <p:cBhvr>
                                        <p:cTn id="35" dur="1000"/>
                                        <p:tgtEl>
                                          <p:spTgt spid="2458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596"/>
                                        </p:tgtEl>
                                        <p:attrNameLst>
                                          <p:attrName>style.visibility</p:attrName>
                                        </p:attrNameLst>
                                      </p:cBhvr>
                                      <p:to>
                                        <p:strVal val="visible"/>
                                      </p:to>
                                    </p:set>
                                    <p:animEffect transition="in" filter="wipe(left)">
                                      <p:cBhvr>
                                        <p:cTn id="38" dur="1000"/>
                                        <p:tgtEl>
                                          <p:spTgt spid="2459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8927"/>
                                        </p:tgtEl>
                                        <p:attrNameLst>
                                          <p:attrName>style.visibility</p:attrName>
                                        </p:attrNameLst>
                                      </p:cBhvr>
                                      <p:to>
                                        <p:strVal val="visible"/>
                                      </p:to>
                                    </p:set>
                                    <p:animEffect transition="in" filter="wipe(left)">
                                      <p:cBhvr>
                                        <p:cTn id="43" dur="20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6" grpId="0"/>
      <p:bldP spid="24599" grpId="0"/>
      <p:bldP spid="389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标题 260097"/>
          <p:cNvSpPr>
            <a:spLocks noGrp="1"/>
          </p:cNvSpPr>
          <p:nvPr>
            <p:ph type="title" idx="4294967295"/>
          </p:nvPr>
        </p:nvSpPr>
        <p:spPr>
          <a:xfrm>
            <a:off x="554490" y="1380307"/>
            <a:ext cx="2377396" cy="666931"/>
          </a:xfrm>
        </p:spPr>
        <p:txBody>
          <a:bodyPr anchor="ctr" anchorCtr="1">
            <a:norm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伽利略结论</a:t>
            </a:r>
          </a:p>
        </p:txBody>
      </p:sp>
      <p:pic>
        <p:nvPicPr>
          <p:cNvPr id="260100" name="文本占位符 260099" descr="u=916449769,1213715436&amp;gp=-20"/>
          <p:cNvPicPr>
            <a:picLocks noGrp="1" noChangeAspect="1"/>
          </p:cNvPicPr>
          <p:nvPr>
            <p:ph type="body" idx="4294967295"/>
          </p:nvPr>
        </p:nvPicPr>
        <p:blipFill>
          <a:blip r:embed="rId2"/>
          <a:stretch>
            <a:fillRect/>
          </a:stretch>
        </p:blipFill>
        <p:spPr>
          <a:xfrm>
            <a:off x="7332662" y="1713772"/>
            <a:ext cx="2932567" cy="3823799"/>
          </a:xfrm>
        </p:spPr>
      </p:pic>
      <p:sp>
        <p:nvSpPr>
          <p:cNvPr id="260101" name="文本框 260100"/>
          <p:cNvSpPr txBox="1"/>
          <p:nvPr/>
        </p:nvSpPr>
        <p:spPr>
          <a:xfrm>
            <a:off x="733027" y="2398845"/>
            <a:ext cx="5968208" cy="2677656"/>
          </a:xfrm>
          <a:prstGeom prst="rect">
            <a:avLst/>
          </a:prstGeom>
          <a:noFill/>
          <a:ln w="9525">
            <a:noFill/>
          </a:ln>
        </p:spPr>
        <p:txBody>
          <a:bodyPr wrap="square">
            <a:spAutoFit/>
          </a:bodyPr>
          <a:lstStyle/>
          <a:p>
            <a:pPr defTabSz="1219170">
              <a:lnSpc>
                <a:spcPct val="200000"/>
              </a:lnSpc>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伽利略：物体不受力时，就会保持匀速直线运动状态。 （不完善）</a:t>
            </a:r>
          </a:p>
          <a:p>
            <a:pPr defTabSz="1219170">
              <a:lnSpc>
                <a:spcPct val="200000"/>
              </a:lnSpc>
            </a:pPr>
            <a:endParaRPr lang="zh-CN" altLang="en-US" sz="28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25534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100"/>
                                        </p:tgtEl>
                                        <p:attrNameLst>
                                          <p:attrName>style.visibility</p:attrName>
                                        </p:attrNameLst>
                                      </p:cBhvr>
                                      <p:to>
                                        <p:strVal val="visible"/>
                                      </p:to>
                                    </p:set>
                                    <p:anim calcmode="lin" valueType="num">
                                      <p:cBhvr additive="base">
                                        <p:cTn id="7" dur="1000" fill="hold"/>
                                        <p:tgtEl>
                                          <p:spTgt spid="260100"/>
                                        </p:tgtEl>
                                        <p:attrNameLst>
                                          <p:attrName>ppt_x</p:attrName>
                                        </p:attrNameLst>
                                      </p:cBhvr>
                                      <p:tavLst>
                                        <p:tav tm="0">
                                          <p:val>
                                            <p:strVal val="#ppt_x"/>
                                          </p:val>
                                        </p:tav>
                                        <p:tav tm="100000">
                                          <p:val>
                                            <p:strVal val="#ppt_x"/>
                                          </p:val>
                                        </p:tav>
                                      </p:tavLst>
                                    </p:anim>
                                    <p:anim calcmode="lin" valueType="num">
                                      <p:cBhvr additive="base">
                                        <p:cTn id="8" dur="1000" fill="hold"/>
                                        <p:tgtEl>
                                          <p:spTgt spid="260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0101"/>
                                        </p:tgtEl>
                                        <p:attrNameLst>
                                          <p:attrName>style.visibility</p:attrName>
                                        </p:attrNameLst>
                                      </p:cBhvr>
                                      <p:to>
                                        <p:strVal val="visible"/>
                                      </p:to>
                                    </p:set>
                                    <p:anim calcmode="lin" valueType="num">
                                      <p:cBhvr additive="base">
                                        <p:cTn id="13" dur="1000" fill="hold"/>
                                        <p:tgtEl>
                                          <p:spTgt spid="260101"/>
                                        </p:tgtEl>
                                        <p:attrNameLst>
                                          <p:attrName>ppt_x</p:attrName>
                                        </p:attrNameLst>
                                      </p:cBhvr>
                                      <p:tavLst>
                                        <p:tav tm="0">
                                          <p:val>
                                            <p:strVal val="#ppt_x"/>
                                          </p:val>
                                        </p:tav>
                                        <p:tav tm="100000">
                                          <p:val>
                                            <p:strVal val="#ppt_x"/>
                                          </p:val>
                                        </p:tav>
                                      </p:tavLst>
                                    </p:anim>
                                    <p:anim calcmode="lin" valueType="num">
                                      <p:cBhvr additive="base">
                                        <p:cTn id="14" dur="1000" fill="hold"/>
                                        <p:tgtEl>
                                          <p:spTgt spid="260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54273"/>
          <p:cNvSpPr>
            <a:spLocks noGrp="1"/>
          </p:cNvSpPr>
          <p:nvPr>
            <p:ph type="title" idx="4294967295"/>
          </p:nvPr>
        </p:nvSpPr>
        <p:spPr>
          <a:xfrm>
            <a:off x="600494" y="989609"/>
            <a:ext cx="4238625" cy="1139825"/>
          </a:xfrm>
        </p:spPr>
        <p:txBody>
          <a:bodyPr anchor="b">
            <a:normAutofit/>
          </a:bodyPr>
          <a:lstStyle/>
          <a:p>
            <a:pPr algn="l"/>
            <a:r>
              <a:rPr lang="zh-CN" altLang="en-US" sz="2800" dirty="0">
                <a:latin typeface="Arial" panose="020B0604020202020204" pitchFamily="34" charset="0"/>
                <a:ea typeface="思源黑体 CN Medium" panose="020B0600000000000000" pitchFamily="34" charset="-122"/>
                <a:sym typeface="Arial" panose="020B0604020202020204" pitchFamily="34" charset="0"/>
              </a:rPr>
              <a:t>讨论与思考：</a:t>
            </a:r>
          </a:p>
        </p:txBody>
      </p:sp>
      <p:sp>
        <p:nvSpPr>
          <p:cNvPr id="54275" name="内容占位符 54274"/>
          <p:cNvSpPr>
            <a:spLocks noGrp="1"/>
          </p:cNvSpPr>
          <p:nvPr>
            <p:ph idx="4294967295"/>
          </p:nvPr>
        </p:nvSpPr>
        <p:spPr>
          <a:xfrm>
            <a:off x="34890" y="3050977"/>
            <a:ext cx="13701486" cy="1843087"/>
          </a:xfrm>
        </p:spPr>
        <p:txBody>
          <a:bodyPr anchor="t">
            <a:normAutofit/>
          </a:bodyPr>
          <a:lstStyle/>
          <a:p>
            <a:pPr>
              <a:buNone/>
            </a:pPr>
            <a:r>
              <a:rPr lang="en-US" altLang="zh-CN" dirty="0">
                <a:latin typeface="Arial" panose="020B0604020202020204" pitchFamily="34" charset="0"/>
                <a:ea typeface="思源黑体 CN Medium" panose="020B0600000000000000" pitchFamily="34" charset="-122"/>
                <a:sym typeface="Arial" panose="020B0604020202020204" pitchFamily="34" charset="0"/>
              </a:rPr>
              <a:t>      </a:t>
            </a:r>
            <a:r>
              <a:rPr lang="zh-CN" altLang="en-US" dirty="0">
                <a:latin typeface="Arial" panose="020B0604020202020204" pitchFamily="34" charset="0"/>
                <a:ea typeface="思源黑体 CN Medium" panose="020B0600000000000000" pitchFamily="34" charset="-122"/>
                <a:sym typeface="Arial" panose="020B0604020202020204" pitchFamily="34" charset="0"/>
              </a:rPr>
              <a:t>现实生活中小球会作怎样的运动？其原因是什么？</a:t>
            </a:r>
          </a:p>
        </p:txBody>
      </p:sp>
      <p:sp>
        <p:nvSpPr>
          <p:cNvPr id="12292" name="文本框 54275"/>
          <p:cNvSpPr txBox="1"/>
          <p:nvPr/>
        </p:nvSpPr>
        <p:spPr>
          <a:xfrm>
            <a:off x="2719807" y="3859733"/>
            <a:ext cx="184731" cy="112788"/>
          </a:xfrm>
          <a:prstGeom prst="rect">
            <a:avLst/>
          </a:prstGeom>
          <a:noFill/>
          <a:ln w="9525">
            <a:noFill/>
          </a:ln>
        </p:spPr>
        <p:txBody>
          <a:bodyPr wrap="none" anchor="t">
            <a:spAutoFit/>
          </a:bodyPr>
          <a:lstStyle/>
          <a:p>
            <a:pPr defTabSz="1219170"/>
            <a:endParaRPr lang="zh-CN" altLang="en-US" sz="13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3079500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1000"/>
                                        <p:tgtEl>
                                          <p:spTgt spid="5427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4275">
                                            <p:txEl>
                                              <p:pRg st="0" end="0"/>
                                            </p:txEl>
                                          </p:spTgt>
                                        </p:tgtEl>
                                        <p:attrNameLst>
                                          <p:attrName>style.visibility</p:attrName>
                                        </p:attrNameLst>
                                      </p:cBhvr>
                                      <p:to>
                                        <p:strVal val="visible"/>
                                      </p:to>
                                    </p:set>
                                    <p:animEffect transition="in" filter="diamond(in)">
                                      <p:cBhvr>
                                        <p:cTn id="10" dur="20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56321"/>
          <p:cNvSpPr>
            <a:spLocks noGrp="1"/>
          </p:cNvSpPr>
          <p:nvPr>
            <p:ph type="title" idx="4294967295"/>
          </p:nvPr>
        </p:nvSpPr>
        <p:spPr>
          <a:xfrm>
            <a:off x="0" y="1248229"/>
            <a:ext cx="10515600" cy="580571"/>
          </a:xfrm>
        </p:spPr>
        <p:txBody>
          <a:bodyPr anchor="b">
            <a:normAutofit fontScale="90000"/>
          </a:bodyPr>
          <a:lstStyle/>
          <a:p>
            <a:br>
              <a:rPr lang="en-US" altLang="zh-CN" sz="3993" dirty="0">
                <a:latin typeface="Arial" panose="020B0604020202020204" pitchFamily="34" charset="0"/>
                <a:ea typeface="思源黑体 CN Medium" panose="020B0600000000000000" pitchFamily="34" charset="-122"/>
                <a:sym typeface="Arial" panose="020B0604020202020204" pitchFamily="34" charset="0"/>
              </a:rPr>
            </a:br>
            <a:endParaRPr lang="en-US" altLang="zh-CN" sz="3993"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5" name="文本占位符 56322"/>
          <p:cNvSpPr>
            <a:spLocks noGrp="1"/>
          </p:cNvSpPr>
          <p:nvPr>
            <p:ph idx="4294967295"/>
          </p:nvPr>
        </p:nvSpPr>
        <p:spPr>
          <a:xfrm>
            <a:off x="373058" y="949493"/>
            <a:ext cx="12090400" cy="1058629"/>
          </a:xfrm>
        </p:spPr>
        <p:txBody>
          <a:bodyPr vert="horz" wrap="square" lIns="91213" tIns="45607" rIns="91213" bIns="45607" anchor="t">
            <a:normAutofit/>
          </a:bodyPr>
          <a:lstStyle/>
          <a:p>
            <a:pPr>
              <a:buNone/>
            </a:pPr>
            <a:endParaRPr lang="en-US" altLang="zh-CN" sz="2400" dirty="0">
              <a:latin typeface="Arial" panose="020B0604020202020204" pitchFamily="34" charset="0"/>
              <a:ea typeface="思源黑体 CN Medium" panose="020B0600000000000000" pitchFamily="34" charset="-122"/>
              <a:sym typeface="Arial" panose="020B0604020202020204" pitchFamily="34" charset="0"/>
            </a:endParaRPr>
          </a:p>
          <a:p>
            <a:pPr>
              <a:buNone/>
            </a:pP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因为摩擦力的存在，小球不会上升到原高度；水平运动时它也会停下来 。</a:t>
            </a:r>
          </a:p>
          <a:p>
            <a:pPr>
              <a:spcBef>
                <a:spcPct val="0"/>
              </a:spcBef>
              <a:buNone/>
            </a:pPr>
            <a:endParaRPr lang="zh-CN" altLang="en-US" sz="4000" b="1"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6" name="任意多边形 56323"/>
          <p:cNvSpPr/>
          <p:nvPr/>
        </p:nvSpPr>
        <p:spPr>
          <a:xfrm>
            <a:off x="2274560" y="2233373"/>
            <a:ext cx="4454612" cy="3662820"/>
          </a:xfrm>
          <a:custGeom>
            <a:avLst/>
            <a:gdLst/>
            <a:ahLst/>
            <a:cxnLst/>
            <a:rect l="0" t="0" r="0" b="0"/>
            <a:pathLst>
              <a:path w="2813" h="2313">
                <a:moveTo>
                  <a:pt x="0" y="816"/>
                </a:moveTo>
                <a:cubicBezTo>
                  <a:pt x="355" y="1564"/>
                  <a:pt x="711" y="2313"/>
                  <a:pt x="1180" y="2177"/>
                </a:cubicBezTo>
                <a:cubicBezTo>
                  <a:pt x="1649" y="2041"/>
                  <a:pt x="2231" y="1020"/>
                  <a:pt x="2813" y="0"/>
                </a:cubicBezTo>
              </a:path>
            </a:pathLst>
          </a:custGeom>
          <a:noFill/>
          <a:ln w="44450" cap="flat" cmpd="sng">
            <a:solidFill>
              <a:schemeClr val="tx1"/>
            </a:solidFill>
            <a:prstDash val="solid"/>
            <a:round/>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7" name="直接连接符 56324"/>
          <p:cNvSpPr/>
          <p:nvPr/>
        </p:nvSpPr>
        <p:spPr>
          <a:xfrm>
            <a:off x="2130455" y="3742525"/>
            <a:ext cx="7902065" cy="0"/>
          </a:xfrm>
          <a:prstGeom prst="line">
            <a:avLst/>
          </a:prstGeom>
          <a:ln w="25400" cap="flat" cmpd="sng">
            <a:solidFill>
              <a:schemeClr val="tx1"/>
            </a:solidFill>
            <a:prstDash val="lgDashDotDot"/>
            <a:roun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8" name="椭圆 56325"/>
          <p:cNvSpPr/>
          <p:nvPr/>
        </p:nvSpPr>
        <p:spPr>
          <a:xfrm>
            <a:off x="5291280" y="3957892"/>
            <a:ext cx="288212" cy="286628"/>
          </a:xfrm>
          <a:prstGeom prst="ellipse">
            <a:avLst/>
          </a:prstGeom>
          <a:solidFill>
            <a:srgbClr val="00FF00"/>
          </a:solidFill>
          <a:ln w="12700" cap="flat" cmpd="sng">
            <a:solidFill>
              <a:schemeClr val="tx1"/>
            </a:solidFill>
            <a:prstDash val="solid"/>
            <a:round/>
            <a:headEnd type="none" w="med" len="med"/>
            <a:tailEnd type="none" w="med" len="med"/>
          </a:ln>
        </p:spPr>
        <p:txBody>
          <a:bodyPr anchor="t"/>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9" name="直接连接符 56326"/>
          <p:cNvSpPr/>
          <p:nvPr/>
        </p:nvSpPr>
        <p:spPr>
          <a:xfrm>
            <a:off x="3638022" y="5753671"/>
            <a:ext cx="5531445" cy="0"/>
          </a:xfrm>
          <a:prstGeom prst="line">
            <a:avLst/>
          </a:prstGeom>
          <a:ln w="38100" cap="flat" cmpd="sng">
            <a:solidFill>
              <a:schemeClr val="tx1"/>
            </a:solidFill>
            <a:prstDash val="solid"/>
            <a:roun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320" name="椭圆 56327"/>
          <p:cNvSpPr/>
          <p:nvPr/>
        </p:nvSpPr>
        <p:spPr>
          <a:xfrm>
            <a:off x="8450523" y="5467044"/>
            <a:ext cx="288212" cy="286628"/>
          </a:xfrm>
          <a:prstGeom prst="ellipse">
            <a:avLst/>
          </a:prstGeom>
          <a:solidFill>
            <a:srgbClr val="00FF00"/>
          </a:solidFill>
          <a:ln w="12700" cap="flat" cmpd="sng">
            <a:solidFill>
              <a:schemeClr val="tx1"/>
            </a:solidFill>
            <a:prstDash val="solid"/>
            <a:round/>
            <a:headEnd type="none" w="med" len="med"/>
            <a:tailEnd type="none" w="med" len="med"/>
          </a:ln>
        </p:spPr>
        <p:txBody>
          <a:bodyPr anchor="t"/>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6329" name="椭圆 56328"/>
          <p:cNvSpPr/>
          <p:nvPr/>
        </p:nvSpPr>
        <p:spPr>
          <a:xfrm>
            <a:off x="2418667" y="3598420"/>
            <a:ext cx="288212" cy="286628"/>
          </a:xfrm>
          <a:prstGeom prst="ellipse">
            <a:avLst/>
          </a:prstGeom>
          <a:solidFill>
            <a:srgbClr val="00FF00"/>
          </a:solidFill>
          <a:ln w="12700" cap="flat" cmpd="sng">
            <a:solidFill>
              <a:schemeClr val="tx1"/>
            </a:solidFill>
            <a:prstDash val="solid"/>
            <a:round/>
            <a:headEnd type="none" w="med" len="med"/>
            <a:tailEnd type="none" w="med" len="med"/>
          </a:ln>
        </p:spPr>
        <p:txBody>
          <a:bodyPr anchor="t"/>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文本框 9"/>
          <p:cNvSpPr txBox="1"/>
          <p:nvPr/>
        </p:nvSpPr>
        <p:spPr>
          <a:xfrm>
            <a:off x="660400" y="443925"/>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新课讲授</a:t>
            </a:r>
          </a:p>
        </p:txBody>
      </p:sp>
    </p:spTree>
    <p:extLst>
      <p:ext uri="{BB962C8B-B14F-4D97-AF65-F5344CB8AC3E}">
        <p14:creationId xmlns:p14="http://schemas.microsoft.com/office/powerpoint/2010/main" val="1616824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2.04808E-6 C 0.04496 0.13592 0.08993 0.27185 0.14218 0.28109 C 0.19444 0.29034 0.28472 0.09362 0.31319 0.05617 " pathEditMode="relative" ptsTypes="aaA">
                                      <p:cBhvr>
                                        <p:cTn id="6" dur="2000" fill="hold"/>
                                        <p:tgtEl>
                                          <p:spTgt spid="5632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3.7037E-7 C 0.02222 0.11713 0.04479 0.23426 0.1552 0.27986 C 0.26527 0.32569 0.57691 0.27454 0.66145 0.27361 " pathEditMode="relative" rAng="0" ptsTypes="aaA">
                                      <p:cBhvr>
                                        <p:cTn id="10" dur="2000" fill="hold"/>
                                        <p:tgtEl>
                                          <p:spTgt spid="56329"/>
                                        </p:tgtEl>
                                        <p:attrNameLst>
                                          <p:attrName>ppt_x</p:attrName>
                                          <p:attrName>ppt_y</p:attrName>
                                        </p:attrNameLst>
                                      </p:cBhvr>
                                      <p:rCtr x="33100" y="16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1478</Words>
  <Application>Microsoft Office PowerPoint</Application>
  <PresentationFormat>宽屏</PresentationFormat>
  <Paragraphs>137</Paragraphs>
  <Slides>25</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FandolFang R</vt:lpstr>
      <vt:lpstr>思源黑体 CN Light</vt:lpstr>
      <vt:lpstr>Arial</vt:lpstr>
      <vt:lpstr>Calibri</vt:lpstr>
      <vt:lpstr>办公资源网：www.bangongziyuan.com</vt:lpstr>
      <vt:lpstr>PowerPoint 演示文稿</vt:lpstr>
      <vt:lpstr>该如何让足球飞起来呢？</vt:lpstr>
      <vt:lpstr>PowerPoint 演示文稿</vt:lpstr>
      <vt:lpstr>        伽利略 (Galileo,1564-1642）</vt:lpstr>
      <vt:lpstr>理想斜面实验</vt:lpstr>
      <vt:lpstr>  理想斜面实验</vt:lpstr>
      <vt:lpstr>伽利略结论</vt:lpstr>
      <vt:lpstr>讨论与思考：</vt:lpstr>
      <vt:lpstr> </vt:lpstr>
      <vt:lpstr>  结论：</vt:lpstr>
      <vt:lpstr>PowerPoint 演示文稿</vt:lpstr>
      <vt:lpstr>笛卡儿结论</vt:lpstr>
      <vt:lpstr>PowerPoint 演示文稿</vt:lpstr>
      <vt:lpstr>PowerPoint 演示文稿</vt:lpstr>
      <vt:lpstr>PowerPoint 演示文稿</vt:lpstr>
      <vt:lpstr>PowerPoint 演示文稿</vt:lpstr>
      <vt:lpstr>PowerPoint 演示文稿</vt:lpstr>
      <vt:lpstr>那量度物体惯性大小的物理量是什么呢?</vt:lpstr>
      <vt:lpstr>PowerPoint 演示文稿</vt:lpstr>
      <vt:lpstr>PowerPoint 演示文稿</vt:lpstr>
      <vt:lpstr>PowerPoint 演示文稿</vt:lpstr>
      <vt:lpstr>惯性及对惯性的理解</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2020-05-20T04:50:00Z</dcterms:created>
  <dcterms:modified xsi:type="dcterms:W3CDTF">2021-01-09T11:46:53Z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