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57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56"/>
    <a:srgbClr val="FF342C"/>
    <a:srgbClr val="FF2525"/>
    <a:srgbClr val="FF4D4B"/>
    <a:srgbClr val="F9A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>
        <p:guide pos="416"/>
        <p:guide pos="7256"/>
        <p:guide orient="horz" pos="663"/>
        <p:guide orient="horz" pos="731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-2088243" y="296461"/>
            <a:ext cx="2654300" cy="6222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9056"/>
              </a:gs>
              <a:gs pos="100000">
                <a:srgbClr val="FF2525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37325;&#24515;&#19981;&#22312;&#29289;&#20307;&#19978;%20(46K).swf" TargetMode="External"/><Relationship Id="rId5" Type="http://schemas.openxmlformats.org/officeDocument/2006/relationships/hyperlink" Target="&#37325;&#24515;&#22312;&#29289;&#20307;&#19978;%20(44K).swf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" r="18505" b="291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-3200400" y="1714500"/>
            <a:ext cx="10668000" cy="3429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9056"/>
              </a:gs>
              <a:gs pos="100000">
                <a:srgbClr val="FF2525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7470" y="2248010"/>
            <a:ext cx="6071043" cy="2361980"/>
            <a:chOff x="572394" y="2778937"/>
            <a:chExt cx="5366069" cy="2021443"/>
          </a:xfrm>
        </p:grpSpPr>
        <p:grpSp>
          <p:nvGrpSpPr>
            <p:cNvPr id="10" name="组合 9"/>
            <p:cNvGrpSpPr/>
            <p:nvPr/>
          </p:nvGrpSpPr>
          <p:grpSpPr>
            <a:xfrm>
              <a:off x="572394" y="3294344"/>
              <a:ext cx="5366069" cy="1506036"/>
              <a:chOff x="-4741770" y="2193753"/>
              <a:chExt cx="5366069" cy="1506036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-4654326" y="3387310"/>
                <a:ext cx="3138148" cy="31247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 sz="1600">
                    <a:solidFill>
                      <a:srgbClr val="FF342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 sz="1600">
                    <a:solidFill>
                      <a:srgbClr val="FF342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 sz="1600">
                    <a:solidFill>
                      <a:srgbClr val="FF342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 sz="1600">
                    <a:solidFill>
                      <a:srgbClr val="FF342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2020.5.20</a:t>
                </a:r>
                <a:endParaRPr lang="en-US" altLang="zh-CN" sz="1600" dirty="0">
                  <a:solidFill>
                    <a:srgbClr val="FF342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-4741770" y="2193753"/>
                <a:ext cx="5366069" cy="906471"/>
                <a:chOff x="-4741770" y="2193753"/>
                <a:chExt cx="5366069" cy="906471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-4714868" y="2808615"/>
                  <a:ext cx="4981567" cy="29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>
                  <a:off x="-4634728" y="2827846"/>
                  <a:ext cx="4901428" cy="0"/>
                </a:xfrm>
                <a:prstGeom prst="line">
                  <a:avLst/>
                </a:prstGeom>
                <a:ln>
                  <a:solidFill>
                    <a:srgbClr val="F890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文本占位符 19"/>
                <p:cNvSpPr txBox="1"/>
                <p:nvPr/>
              </p:nvSpPr>
              <p:spPr>
                <a:xfrm>
                  <a:off x="-4741770" y="2193753"/>
                  <a:ext cx="5366069" cy="756609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8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第</a:t>
                  </a:r>
                  <a:r>
                    <a:rPr lang="en-US" altLang="zh-CN" sz="48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lang="zh-CN" altLang="en-US" sz="48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节 重力 相互作用</a:t>
                  </a:r>
                </a:p>
              </p:txBody>
            </p:sp>
          </p:grpSp>
        </p:grpSp>
        <p:sp>
          <p:nvSpPr>
            <p:cNvPr id="11" name="文本占位符 20"/>
            <p:cNvSpPr txBox="1"/>
            <p:nvPr/>
          </p:nvSpPr>
          <p:spPr>
            <a:xfrm>
              <a:off x="572395" y="2778937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第三章  相互作用</a:t>
              </a: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10051774" y="264104"/>
            <a:ext cx="4062342" cy="42206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9056"/>
              </a:gs>
              <a:gs pos="100000">
                <a:srgbClr val="FF2525"/>
              </a:gs>
            </a:gsLst>
            <a:lin ang="11400000" scaled="0"/>
          </a:gra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版高中物理必修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矩形 483331"/>
          <p:cNvSpPr/>
          <p:nvPr/>
        </p:nvSpPr>
        <p:spPr>
          <a:xfrm>
            <a:off x="565347" y="1447656"/>
            <a:ext cx="7525173" cy="1436308"/>
          </a:xfrm>
          <a:prstGeom prst="rect">
            <a:avLst/>
          </a:prstGeom>
          <a:noFill/>
          <a:ln w="9525">
            <a:noFill/>
          </a:ln>
          <a:effectLst/>
        </p:spPr>
        <p:txBody>
          <a:bodyPr anchor="b"/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力的三要素：大小、方向、作用点</a:t>
            </a:r>
          </a:p>
        </p:txBody>
      </p:sp>
      <p:sp>
        <p:nvSpPr>
          <p:cNvPr id="483339" name="矩形 483338"/>
          <p:cNvSpPr/>
          <p:nvPr/>
        </p:nvSpPr>
        <p:spPr>
          <a:xfrm>
            <a:off x="757503" y="1490699"/>
            <a:ext cx="3904870" cy="357888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7500" lnSpcReduction="20000"/>
          </a:bodyPr>
          <a:lstStyle/>
          <a:p>
            <a:pPr algn="ctr" defTabSz="1219170"/>
            <a:r>
              <a:rPr lang="zh-CN" altLang="en-US" sz="3593" kern="0" dirty="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如何来表示一个力？</a:t>
            </a:r>
          </a:p>
        </p:txBody>
      </p:sp>
      <p:sp>
        <p:nvSpPr>
          <p:cNvPr id="483340" name="文本框 483339"/>
          <p:cNvSpPr txBox="1"/>
          <p:nvPr/>
        </p:nvSpPr>
        <p:spPr>
          <a:xfrm>
            <a:off x="565347" y="3320317"/>
            <a:ext cx="2728509" cy="522131"/>
          </a:xfrm>
          <a:prstGeom prst="rect">
            <a:avLst/>
          </a:prstGeom>
          <a:noFill/>
          <a:ln w="9525">
            <a:noFill/>
          </a:ln>
          <a:effectLst/>
        </p:spPr>
        <p:txBody>
          <a:bodyPr anchor="t">
            <a:spAutoFit/>
          </a:bodyPr>
          <a:lstStyle/>
          <a:p>
            <a:pPr defTabSz="1219170"/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、力的图示</a:t>
            </a:r>
          </a:p>
        </p:txBody>
      </p:sp>
      <p:sp>
        <p:nvSpPr>
          <p:cNvPr id="483341" name="文本框 483340"/>
          <p:cNvSpPr txBox="1"/>
          <p:nvPr/>
        </p:nvSpPr>
        <p:spPr>
          <a:xfrm>
            <a:off x="565347" y="4416022"/>
            <a:ext cx="2874197" cy="522131"/>
          </a:xfrm>
          <a:prstGeom prst="rect">
            <a:avLst/>
          </a:prstGeom>
          <a:noFill/>
          <a:ln w="9525">
            <a:noFill/>
          </a:ln>
          <a:effectLst/>
        </p:spPr>
        <p:txBody>
          <a:bodyPr anchor="t">
            <a:spAutoFit/>
          </a:bodyPr>
          <a:lstStyle/>
          <a:p>
            <a:pPr defTabSz="1219170"/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、力的示意图</a:t>
            </a:r>
          </a:p>
        </p:txBody>
      </p:sp>
      <p:sp>
        <p:nvSpPr>
          <p:cNvPr id="483342" name="文本框 483341"/>
          <p:cNvSpPr txBox="1"/>
          <p:nvPr/>
        </p:nvSpPr>
        <p:spPr>
          <a:xfrm>
            <a:off x="3094830" y="3320316"/>
            <a:ext cx="5690982" cy="522131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精确表示（大小、方向、作用点）</a:t>
            </a:r>
          </a:p>
        </p:txBody>
      </p:sp>
      <p:sp>
        <p:nvSpPr>
          <p:cNvPr id="483343" name="文本框 483342"/>
          <p:cNvSpPr txBox="1"/>
          <p:nvPr/>
        </p:nvSpPr>
        <p:spPr>
          <a:xfrm>
            <a:off x="2090881" y="4419701"/>
            <a:ext cx="9868890" cy="951927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anchor="t">
            <a:spAutoFit/>
          </a:bodyPr>
          <a:lstStyle/>
          <a:p>
            <a:pPr defTabSz="1219170"/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粗略表示（方向、作用点）</a:t>
            </a:r>
            <a:endParaRPr lang="en-US" altLang="zh-CN" sz="2793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/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（即表示这个物体在这个方向受到了力）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7442" y="3237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一、力的概念</a:t>
            </a:r>
          </a:p>
        </p:txBody>
      </p:sp>
    </p:spTree>
    <p:extLst>
      <p:ext uri="{BB962C8B-B14F-4D97-AF65-F5344CB8AC3E}">
        <p14:creationId xmlns:p14="http://schemas.microsoft.com/office/powerpoint/2010/main" val="1616700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/>
      <p:bldP spid="483340" grpId="0"/>
      <p:bldP spid="483341" grpId="0"/>
      <p:bldP spid="483342" grpId="0"/>
      <p:bldP spid="4833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0481" descr="深色木质"/>
          <p:cNvSpPr/>
          <p:nvPr/>
        </p:nvSpPr>
        <p:spPr>
          <a:xfrm>
            <a:off x="9105503" y="1576106"/>
            <a:ext cx="1436307" cy="790207"/>
          </a:xfrm>
          <a:prstGeom prst="rect">
            <a:avLst/>
          </a:prstGeom>
          <a:blipFill rotWithShape="1">
            <a:blip r:embed="rId2">
              <a:alphaModFix amt="17999"/>
            </a:blip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r>
              <a:rPr lang="en-US" altLang="zh-CN" sz="3193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3193" b="1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0483" name="矩形 20482" descr="栎木"/>
          <p:cNvSpPr/>
          <p:nvPr/>
        </p:nvSpPr>
        <p:spPr>
          <a:xfrm>
            <a:off x="8709610" y="2366312"/>
            <a:ext cx="2226513" cy="825045"/>
          </a:xfrm>
          <a:prstGeom prst="rect">
            <a:avLst/>
          </a:prstGeom>
          <a:blipFill rotWithShape="1">
            <a:blip r:embed="rId3">
              <a:alphaModFix amt="57999"/>
            </a:blip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r>
              <a:rPr lang="en-US" altLang="zh-CN" sz="3193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en-US" altLang="zh-CN" sz="3193" b="1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grpSp>
        <p:nvGrpSpPr>
          <p:cNvPr id="20484" name="组合 20483"/>
          <p:cNvGrpSpPr/>
          <p:nvPr/>
        </p:nvGrpSpPr>
        <p:grpSpPr>
          <a:xfrm>
            <a:off x="7719080" y="2985627"/>
            <a:ext cx="646101" cy="144105"/>
            <a:chOff x="0" y="0"/>
            <a:chExt cx="408" cy="91"/>
          </a:xfrm>
        </p:grpSpPr>
        <p:sp>
          <p:nvSpPr>
            <p:cNvPr id="20485" name="直接连接符 20484"/>
            <p:cNvSpPr/>
            <p:nvPr/>
          </p:nvSpPr>
          <p:spPr>
            <a:xfrm>
              <a:off x="0" y="0"/>
              <a:ext cx="0" cy="9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6" name="直接连接符 20485"/>
            <p:cNvSpPr/>
            <p:nvPr/>
          </p:nvSpPr>
          <p:spPr>
            <a:xfrm>
              <a:off x="408" y="0"/>
              <a:ext cx="0" cy="9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7" name="直接连接符 20486"/>
            <p:cNvSpPr/>
            <p:nvPr/>
          </p:nvSpPr>
          <p:spPr>
            <a:xfrm>
              <a:off x="0" y="45"/>
              <a:ext cx="40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488" name="文本框 20487"/>
          <p:cNvSpPr txBox="1"/>
          <p:nvPr/>
        </p:nvSpPr>
        <p:spPr>
          <a:xfrm>
            <a:off x="7719080" y="2366311"/>
            <a:ext cx="1007157" cy="5836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3193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5N</a:t>
            </a:r>
          </a:p>
        </p:txBody>
      </p:sp>
      <p:grpSp>
        <p:nvGrpSpPr>
          <p:cNvPr id="20489" name="组合 20488"/>
          <p:cNvGrpSpPr/>
          <p:nvPr/>
        </p:nvGrpSpPr>
        <p:grpSpPr>
          <a:xfrm rot="5400000">
            <a:off x="9506149" y="4987138"/>
            <a:ext cx="646101" cy="144105"/>
            <a:chOff x="0" y="0"/>
            <a:chExt cx="408" cy="91"/>
          </a:xfrm>
        </p:grpSpPr>
        <p:sp>
          <p:nvSpPr>
            <p:cNvPr id="20490" name="直接连接符 20489"/>
            <p:cNvSpPr/>
            <p:nvPr/>
          </p:nvSpPr>
          <p:spPr>
            <a:xfrm>
              <a:off x="0" y="0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1" name="直接连接符 20490"/>
            <p:cNvSpPr/>
            <p:nvPr/>
          </p:nvSpPr>
          <p:spPr>
            <a:xfrm>
              <a:off x="408" y="0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2" name="直接连接符 20491"/>
            <p:cNvSpPr/>
            <p:nvPr/>
          </p:nvSpPr>
          <p:spPr>
            <a:xfrm>
              <a:off x="0" y="45"/>
              <a:ext cx="4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93" name="组合 20492"/>
          <p:cNvGrpSpPr/>
          <p:nvPr/>
        </p:nvGrpSpPr>
        <p:grpSpPr>
          <a:xfrm rot="5400000">
            <a:off x="9499816" y="4339453"/>
            <a:ext cx="646101" cy="144107"/>
            <a:chOff x="0" y="0"/>
            <a:chExt cx="408" cy="91"/>
          </a:xfrm>
        </p:grpSpPr>
        <p:sp>
          <p:nvSpPr>
            <p:cNvPr id="20494" name="直接连接符 20493"/>
            <p:cNvSpPr/>
            <p:nvPr/>
          </p:nvSpPr>
          <p:spPr>
            <a:xfrm>
              <a:off x="0" y="0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5" name="直接连接符 20494"/>
            <p:cNvSpPr/>
            <p:nvPr/>
          </p:nvSpPr>
          <p:spPr>
            <a:xfrm>
              <a:off x="408" y="0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6" name="直接连接符 20495"/>
            <p:cNvSpPr/>
            <p:nvPr/>
          </p:nvSpPr>
          <p:spPr>
            <a:xfrm>
              <a:off x="0" y="45"/>
              <a:ext cx="4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97" name="组合 20496"/>
          <p:cNvGrpSpPr/>
          <p:nvPr/>
        </p:nvGrpSpPr>
        <p:grpSpPr>
          <a:xfrm rot="5400000">
            <a:off x="9499816" y="3693352"/>
            <a:ext cx="646101" cy="144107"/>
            <a:chOff x="0" y="0"/>
            <a:chExt cx="408" cy="91"/>
          </a:xfrm>
        </p:grpSpPr>
        <p:sp>
          <p:nvSpPr>
            <p:cNvPr id="20498" name="直接连接符 20497"/>
            <p:cNvSpPr/>
            <p:nvPr/>
          </p:nvSpPr>
          <p:spPr>
            <a:xfrm>
              <a:off x="0" y="0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9" name="直接连接符 20498"/>
            <p:cNvSpPr/>
            <p:nvPr/>
          </p:nvSpPr>
          <p:spPr>
            <a:xfrm>
              <a:off x="408" y="0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0" name="直接连接符 20499"/>
            <p:cNvSpPr/>
            <p:nvPr/>
          </p:nvSpPr>
          <p:spPr>
            <a:xfrm>
              <a:off x="0" y="45"/>
              <a:ext cx="4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组合 20500"/>
          <p:cNvGrpSpPr/>
          <p:nvPr/>
        </p:nvGrpSpPr>
        <p:grpSpPr>
          <a:xfrm rot="5400000">
            <a:off x="9499816" y="3047251"/>
            <a:ext cx="646101" cy="144107"/>
            <a:chOff x="0" y="0"/>
            <a:chExt cx="408" cy="91"/>
          </a:xfrm>
        </p:grpSpPr>
        <p:sp>
          <p:nvSpPr>
            <p:cNvPr id="20502" name="直接连接符 20501"/>
            <p:cNvSpPr/>
            <p:nvPr/>
          </p:nvSpPr>
          <p:spPr>
            <a:xfrm>
              <a:off x="0" y="0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3" name="直接连接符 20502"/>
            <p:cNvSpPr/>
            <p:nvPr/>
          </p:nvSpPr>
          <p:spPr>
            <a:xfrm>
              <a:off x="408" y="0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4" name="直接连接符 20503"/>
            <p:cNvSpPr/>
            <p:nvPr/>
          </p:nvSpPr>
          <p:spPr>
            <a:xfrm>
              <a:off x="0" y="45"/>
              <a:ext cx="4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505" name="直接连接符 20504"/>
          <p:cNvSpPr/>
          <p:nvPr/>
        </p:nvSpPr>
        <p:spPr>
          <a:xfrm>
            <a:off x="9822865" y="4722679"/>
            <a:ext cx="0" cy="646101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06" name="文本框 20505"/>
          <p:cNvSpPr txBox="1"/>
          <p:nvPr/>
        </p:nvSpPr>
        <p:spPr>
          <a:xfrm>
            <a:off x="10003393" y="4952299"/>
            <a:ext cx="1692848" cy="1075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3193" b="1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</a:t>
            </a:r>
            <a:r>
              <a:rPr lang="en-US" altLang="zh-CN" sz="3193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20 N</a:t>
            </a:r>
          </a:p>
        </p:txBody>
      </p:sp>
      <p:sp>
        <p:nvSpPr>
          <p:cNvPr id="20507" name="矩形 20506"/>
          <p:cNvSpPr/>
          <p:nvPr/>
        </p:nvSpPr>
        <p:spPr>
          <a:xfrm>
            <a:off x="586593" y="1440006"/>
            <a:ext cx="6960273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071007" defTabSz="1219170">
              <a:lnSpc>
                <a:spcPct val="300000"/>
              </a:lnSpc>
              <a:spcBef>
                <a:spcPct val="2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：物体 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 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的压力是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20N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，如图所示，试画出这个力的图示。</a:t>
            </a:r>
          </a:p>
        </p:txBody>
      </p:sp>
      <p:sp>
        <p:nvSpPr>
          <p:cNvPr id="20508" name="椭圆 20507"/>
          <p:cNvSpPr/>
          <p:nvPr/>
        </p:nvSpPr>
        <p:spPr>
          <a:xfrm flipH="1">
            <a:off x="9751605" y="2714700"/>
            <a:ext cx="152024" cy="152024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defTabSz="1219170"/>
            <a:endParaRPr lang="zh-CN" altLang="en-US" sz="1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09" name="直接连接符 20508"/>
          <p:cNvSpPr/>
          <p:nvPr/>
        </p:nvSpPr>
        <p:spPr>
          <a:xfrm>
            <a:off x="9822865" y="2760624"/>
            <a:ext cx="0" cy="2514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7442" y="3237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一、力的概念</a:t>
            </a:r>
          </a:p>
        </p:txBody>
      </p:sp>
    </p:spTree>
    <p:extLst>
      <p:ext uri="{BB962C8B-B14F-4D97-AF65-F5344CB8AC3E}">
        <p14:creationId xmlns:p14="http://schemas.microsoft.com/office/powerpoint/2010/main" val="4208015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5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/>
          <p:nvPr/>
        </p:nvSpPr>
        <p:spPr>
          <a:xfrm>
            <a:off x="708444" y="1331559"/>
            <a:ext cx="10751458" cy="5221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练习：请同学们作出一小车受水平向左的</a:t>
            </a:r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 N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的力的图示和示意图</a:t>
            </a:r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3555" name="组合 23554"/>
          <p:cNvGrpSpPr/>
          <p:nvPr/>
        </p:nvGrpSpPr>
        <p:grpSpPr>
          <a:xfrm>
            <a:off x="7534831" y="2578102"/>
            <a:ext cx="3648569" cy="1368213"/>
            <a:chOff x="0" y="0"/>
            <a:chExt cx="2304" cy="864"/>
          </a:xfrm>
        </p:grpSpPr>
        <p:sp>
          <p:nvSpPr>
            <p:cNvPr id="23556" name="矩形 23555" descr="栎木"/>
            <p:cNvSpPr/>
            <p:nvPr/>
          </p:nvSpPr>
          <p:spPr>
            <a:xfrm>
              <a:off x="624" y="0"/>
              <a:ext cx="1008" cy="480"/>
            </a:xfrm>
            <a:prstGeom prst="rect">
              <a:avLst/>
            </a:prstGeom>
            <a:blipFill rotWithShape="1">
              <a:blip r:embed="rId2"/>
            </a:blipFill>
            <a:ln w="9525">
              <a:noFill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57" name="椭圆 23556"/>
            <p:cNvSpPr/>
            <p:nvPr/>
          </p:nvSpPr>
          <p:spPr>
            <a:xfrm>
              <a:off x="768" y="480"/>
              <a:ext cx="192" cy="192"/>
            </a:xfrm>
            <a:prstGeom prst="ellipse">
              <a:avLst/>
            </a:prstGeom>
            <a:solidFill>
              <a:srgbClr val="808080"/>
            </a:solidFill>
            <a:ln w="603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58" name="椭圆 23557"/>
            <p:cNvSpPr/>
            <p:nvPr/>
          </p:nvSpPr>
          <p:spPr>
            <a:xfrm>
              <a:off x="1248" y="480"/>
              <a:ext cx="192" cy="192"/>
            </a:xfrm>
            <a:prstGeom prst="ellipse">
              <a:avLst/>
            </a:prstGeom>
            <a:solidFill>
              <a:srgbClr val="808080"/>
            </a:solidFill>
            <a:ln w="603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59" name="矩形 23558"/>
            <p:cNvSpPr/>
            <p:nvPr/>
          </p:nvSpPr>
          <p:spPr>
            <a:xfrm>
              <a:off x="0" y="672"/>
              <a:ext cx="2304" cy="192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0" name="直接连接符 23559"/>
            <p:cNvSpPr/>
            <p:nvPr/>
          </p:nvSpPr>
          <p:spPr>
            <a:xfrm>
              <a:off x="0" y="672"/>
              <a:ext cx="230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1" name="组合 23560"/>
          <p:cNvGrpSpPr/>
          <p:nvPr/>
        </p:nvGrpSpPr>
        <p:grpSpPr>
          <a:xfrm>
            <a:off x="7458817" y="4630421"/>
            <a:ext cx="3648569" cy="1368213"/>
            <a:chOff x="0" y="0"/>
            <a:chExt cx="2304" cy="864"/>
          </a:xfrm>
        </p:grpSpPr>
        <p:sp>
          <p:nvSpPr>
            <p:cNvPr id="23562" name="矩形 23561" descr="栎木"/>
            <p:cNvSpPr/>
            <p:nvPr/>
          </p:nvSpPr>
          <p:spPr>
            <a:xfrm>
              <a:off x="624" y="0"/>
              <a:ext cx="1008" cy="480"/>
            </a:xfrm>
            <a:prstGeom prst="rect">
              <a:avLst/>
            </a:prstGeom>
            <a:blipFill rotWithShape="1">
              <a:blip r:embed="rId2"/>
            </a:blipFill>
            <a:ln w="9525">
              <a:noFill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椭圆 23562"/>
            <p:cNvSpPr/>
            <p:nvPr/>
          </p:nvSpPr>
          <p:spPr>
            <a:xfrm>
              <a:off x="768" y="480"/>
              <a:ext cx="192" cy="192"/>
            </a:xfrm>
            <a:prstGeom prst="ellipse">
              <a:avLst/>
            </a:prstGeom>
            <a:solidFill>
              <a:srgbClr val="808080"/>
            </a:solidFill>
            <a:ln w="603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4" name="椭圆 23563"/>
            <p:cNvSpPr/>
            <p:nvPr/>
          </p:nvSpPr>
          <p:spPr>
            <a:xfrm>
              <a:off x="1248" y="480"/>
              <a:ext cx="192" cy="192"/>
            </a:xfrm>
            <a:prstGeom prst="ellipse">
              <a:avLst/>
            </a:prstGeom>
            <a:solidFill>
              <a:srgbClr val="808080"/>
            </a:solidFill>
            <a:ln w="603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5" name="矩形 23564"/>
            <p:cNvSpPr/>
            <p:nvPr/>
          </p:nvSpPr>
          <p:spPr>
            <a:xfrm>
              <a:off x="0" y="672"/>
              <a:ext cx="2304" cy="192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6" name="直接连接符 23565"/>
            <p:cNvSpPr/>
            <p:nvPr/>
          </p:nvSpPr>
          <p:spPr>
            <a:xfrm>
              <a:off x="0" y="672"/>
              <a:ext cx="230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567" name="文本框 23566"/>
          <p:cNvSpPr txBox="1"/>
          <p:nvPr/>
        </p:nvSpPr>
        <p:spPr>
          <a:xfrm>
            <a:off x="5757833" y="3517746"/>
            <a:ext cx="2356368" cy="5221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力的图示</a:t>
            </a:r>
          </a:p>
        </p:txBody>
      </p:sp>
      <p:sp>
        <p:nvSpPr>
          <p:cNvPr id="23568" name="文本框 23567"/>
          <p:cNvSpPr txBox="1"/>
          <p:nvPr/>
        </p:nvSpPr>
        <p:spPr>
          <a:xfrm>
            <a:off x="5406499" y="5611969"/>
            <a:ext cx="2736427" cy="5221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力的示意图</a:t>
            </a:r>
          </a:p>
        </p:txBody>
      </p:sp>
      <p:sp>
        <p:nvSpPr>
          <p:cNvPr id="23569" name="直接连接符 23568"/>
          <p:cNvSpPr/>
          <p:nvPr/>
        </p:nvSpPr>
        <p:spPr>
          <a:xfrm flipV="1">
            <a:off x="8675008" y="2806138"/>
            <a:ext cx="0" cy="152024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70" name="直接连接符 23569"/>
          <p:cNvSpPr/>
          <p:nvPr/>
        </p:nvSpPr>
        <p:spPr>
          <a:xfrm flipV="1">
            <a:off x="8066914" y="2806138"/>
            <a:ext cx="0" cy="152024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571" name="组合 23570"/>
          <p:cNvGrpSpPr/>
          <p:nvPr/>
        </p:nvGrpSpPr>
        <p:grpSpPr>
          <a:xfrm>
            <a:off x="5938582" y="2274054"/>
            <a:ext cx="608095" cy="152024"/>
            <a:chOff x="0" y="0"/>
            <a:chExt cx="288" cy="96"/>
          </a:xfrm>
        </p:grpSpPr>
        <p:sp>
          <p:nvSpPr>
            <p:cNvPr id="23572" name="直接连接符 23571"/>
            <p:cNvSpPr/>
            <p:nvPr/>
          </p:nvSpPr>
          <p:spPr>
            <a:xfrm>
              <a:off x="0" y="96"/>
              <a:ext cx="288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3" name="直接连接符 23572"/>
            <p:cNvSpPr/>
            <p:nvPr/>
          </p:nvSpPr>
          <p:spPr>
            <a:xfrm flipV="1">
              <a:off x="0" y="0"/>
              <a:ext cx="0" cy="9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4" name="直接连接符 23573"/>
            <p:cNvSpPr/>
            <p:nvPr/>
          </p:nvSpPr>
          <p:spPr>
            <a:xfrm flipV="1">
              <a:off x="288" y="0"/>
              <a:ext cx="0" cy="9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575" name="文本框 23574"/>
          <p:cNvSpPr txBox="1"/>
          <p:nvPr/>
        </p:nvSpPr>
        <p:spPr>
          <a:xfrm>
            <a:off x="5786559" y="1782653"/>
            <a:ext cx="1520237" cy="5221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20N</a:t>
            </a:r>
          </a:p>
        </p:txBody>
      </p:sp>
      <p:sp>
        <p:nvSpPr>
          <p:cNvPr id="23576" name="直接连接符 23575"/>
          <p:cNvSpPr/>
          <p:nvPr/>
        </p:nvSpPr>
        <p:spPr>
          <a:xfrm flipV="1">
            <a:off x="7458818" y="2806138"/>
            <a:ext cx="0" cy="152024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77" name="直接连接符 23576"/>
          <p:cNvSpPr/>
          <p:nvPr/>
        </p:nvSpPr>
        <p:spPr>
          <a:xfrm flipV="1">
            <a:off x="6850723" y="2806138"/>
            <a:ext cx="0" cy="152024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78" name="直接连接符 23577"/>
          <p:cNvSpPr/>
          <p:nvPr/>
        </p:nvSpPr>
        <p:spPr>
          <a:xfrm flipV="1">
            <a:off x="9283103" y="2806138"/>
            <a:ext cx="0" cy="152024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79" name="直接连接符 23578"/>
          <p:cNvSpPr/>
          <p:nvPr/>
        </p:nvSpPr>
        <p:spPr>
          <a:xfrm flipH="1">
            <a:off x="6997995" y="5010481"/>
            <a:ext cx="2209093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80" name="文本框 23579"/>
          <p:cNvSpPr txBox="1"/>
          <p:nvPr/>
        </p:nvSpPr>
        <p:spPr>
          <a:xfrm>
            <a:off x="7154771" y="2046020"/>
            <a:ext cx="988155" cy="5221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23581" name="文本框 23580"/>
          <p:cNvSpPr txBox="1"/>
          <p:nvPr/>
        </p:nvSpPr>
        <p:spPr>
          <a:xfrm>
            <a:off x="6470663" y="4174351"/>
            <a:ext cx="1824284" cy="5221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= 80N</a:t>
            </a:r>
          </a:p>
        </p:txBody>
      </p:sp>
      <p:sp>
        <p:nvSpPr>
          <p:cNvPr id="23582" name="直接连接符 23581"/>
          <p:cNvSpPr/>
          <p:nvPr/>
        </p:nvSpPr>
        <p:spPr>
          <a:xfrm flipH="1">
            <a:off x="5710546" y="2958160"/>
            <a:ext cx="357255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83" name="直接连接符 23582"/>
          <p:cNvSpPr/>
          <p:nvPr/>
        </p:nvSpPr>
        <p:spPr>
          <a:xfrm flipH="1">
            <a:off x="6850723" y="2958160"/>
            <a:ext cx="2432379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84" name="直接连接符 23583"/>
          <p:cNvSpPr/>
          <p:nvPr/>
        </p:nvSpPr>
        <p:spPr>
          <a:xfrm flipH="1">
            <a:off x="6850723" y="2958160"/>
            <a:ext cx="2432379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85" name="文本框 23584"/>
          <p:cNvSpPr txBox="1"/>
          <p:nvPr/>
        </p:nvSpPr>
        <p:spPr>
          <a:xfrm>
            <a:off x="10423281" y="2350066"/>
            <a:ext cx="912143" cy="5221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7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</a:t>
            </a:r>
          </a:p>
        </p:txBody>
      </p:sp>
      <p:sp>
        <p:nvSpPr>
          <p:cNvPr id="23586" name="文本框 23585"/>
          <p:cNvSpPr txBox="1"/>
          <p:nvPr/>
        </p:nvSpPr>
        <p:spPr>
          <a:xfrm>
            <a:off x="10271255" y="4250363"/>
            <a:ext cx="760119" cy="5221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7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</a:t>
            </a:r>
          </a:p>
        </p:txBody>
      </p:sp>
      <p:sp>
        <p:nvSpPr>
          <p:cNvPr id="23587" name="矩形 23586"/>
          <p:cNvSpPr/>
          <p:nvPr/>
        </p:nvSpPr>
        <p:spPr>
          <a:xfrm>
            <a:off x="660399" y="2611131"/>
            <a:ext cx="48221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线段的长度和力的大小要严格对应</a:t>
            </a:r>
          </a:p>
        </p:txBody>
      </p:sp>
      <p:sp>
        <p:nvSpPr>
          <p:cNvPr id="23588" name="矩形 23587"/>
          <p:cNvSpPr/>
          <p:nvPr/>
        </p:nvSpPr>
        <p:spPr>
          <a:xfrm>
            <a:off x="648571" y="4903171"/>
            <a:ext cx="544203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线段的长度和力的大小不要求严格对应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67442" y="3237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一、力的概念</a:t>
            </a:r>
          </a:p>
        </p:txBody>
      </p:sp>
    </p:spTree>
    <p:extLst>
      <p:ext uri="{BB962C8B-B14F-4D97-AF65-F5344CB8AC3E}">
        <p14:creationId xmlns:p14="http://schemas.microsoft.com/office/powerpoint/2010/main" val="920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68" grpId="0"/>
      <p:bldP spid="23575" grpId="0"/>
      <p:bldP spid="23580" grpId="0"/>
      <p:bldP spid="23581" grpId="0"/>
      <p:bldP spid="23586" grpId="0"/>
      <p:bldP spid="23587" grpId="0"/>
      <p:bldP spid="23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内容占位符 440321"/>
          <p:cNvSpPr>
            <a:spLocks noGrp="1"/>
          </p:cNvSpPr>
          <p:nvPr>
            <p:ph idx="4294967295"/>
          </p:nvPr>
        </p:nvSpPr>
        <p:spPr>
          <a:xfrm>
            <a:off x="660400" y="1419524"/>
            <a:ext cx="4102100" cy="621665"/>
          </a:xfrm>
        </p:spPr>
        <p:txBody>
          <a:bodyPr anchor="t"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为什么苹果会落地？</a:t>
            </a:r>
          </a:p>
        </p:txBody>
      </p:sp>
      <p:grpSp>
        <p:nvGrpSpPr>
          <p:cNvPr id="440325" name="组合 440324"/>
          <p:cNvGrpSpPr/>
          <p:nvPr/>
        </p:nvGrpSpPr>
        <p:grpSpPr>
          <a:xfrm>
            <a:off x="6826789" y="2263088"/>
            <a:ext cx="3259676" cy="3061062"/>
            <a:chOff x="2381" y="754"/>
            <a:chExt cx="2491" cy="2481"/>
          </a:xfrm>
        </p:grpSpPr>
        <p:pic>
          <p:nvPicPr>
            <p:cNvPr id="13316" name="图片 440322" descr="apple_tre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" y="754"/>
              <a:ext cx="2491" cy="24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7" name="矩形 440323"/>
            <p:cNvSpPr/>
            <p:nvPr/>
          </p:nvSpPr>
          <p:spPr>
            <a:xfrm>
              <a:off x="2426" y="799"/>
              <a:ext cx="2404" cy="2404"/>
            </a:xfrm>
            <a:prstGeom prst="rect">
              <a:avLst/>
            </a:prstGeom>
            <a:noFill/>
            <a:ln w="7620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40329" name="图片 440328" descr="20100120021523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43" y="2552193"/>
            <a:ext cx="3376193" cy="2498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67442" y="3237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一、力的概念</a:t>
            </a:r>
          </a:p>
        </p:txBody>
      </p:sp>
    </p:spTree>
    <p:extLst>
      <p:ext uri="{BB962C8B-B14F-4D97-AF65-F5344CB8AC3E}">
        <p14:creationId xmlns:p14="http://schemas.microsoft.com/office/powerpoint/2010/main" val="2778149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26626"/>
          <p:cNvSpPr txBox="1"/>
          <p:nvPr/>
        </p:nvSpPr>
        <p:spPr>
          <a:xfrm>
            <a:off x="652611" y="1344364"/>
            <a:ext cx="8736687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、产生的原因：_____________________________</a:t>
            </a:r>
          </a:p>
        </p:txBody>
      </p:sp>
      <p:sp>
        <p:nvSpPr>
          <p:cNvPr id="26628" name="文本框 26627"/>
          <p:cNvSpPr txBox="1"/>
          <p:nvPr/>
        </p:nvSpPr>
        <p:spPr>
          <a:xfrm>
            <a:off x="3496781" y="1329363"/>
            <a:ext cx="6608281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由于地球的吸引而使物体受到的力</a:t>
            </a:r>
          </a:p>
        </p:txBody>
      </p:sp>
      <p:sp>
        <p:nvSpPr>
          <p:cNvPr id="26629" name="文本框 26628"/>
          <p:cNvSpPr txBox="1"/>
          <p:nvPr/>
        </p:nvSpPr>
        <p:spPr>
          <a:xfrm>
            <a:off x="660400" y="2712526"/>
            <a:ext cx="9085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、大小：用弹簧秤测量</a:t>
            </a:r>
            <a:r>
              <a:rPr lang="en-US" altLang="zh-CN" sz="23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3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测量时物体必须保持静止</a:t>
            </a:r>
            <a:r>
              <a:rPr lang="en-US" altLang="zh-CN" sz="23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6630" name="文本框 26629"/>
          <p:cNvSpPr txBox="1"/>
          <p:nvPr/>
        </p:nvSpPr>
        <p:spPr>
          <a:xfrm>
            <a:off x="623977" y="3263849"/>
            <a:ext cx="912142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用公式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mg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计算，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9.8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N/kg = 9.8 m/s</a:t>
            </a:r>
            <a:r>
              <a:rPr lang="en-US" altLang="zh-CN" sz="2800" kern="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,</a:t>
            </a:r>
          </a:p>
        </p:txBody>
      </p:sp>
      <p:sp>
        <p:nvSpPr>
          <p:cNvPr id="26631" name="文本框 26630"/>
          <p:cNvSpPr txBox="1"/>
          <p:nvPr/>
        </p:nvSpPr>
        <p:spPr>
          <a:xfrm>
            <a:off x="652611" y="5121779"/>
            <a:ext cx="879837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、方向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竖直向下（垂直水平面向下）</a:t>
            </a:r>
          </a:p>
        </p:txBody>
      </p:sp>
      <p:sp>
        <p:nvSpPr>
          <p:cNvPr id="26632" name="文本框 26631"/>
          <p:cNvSpPr txBox="1"/>
          <p:nvPr/>
        </p:nvSpPr>
        <p:spPr>
          <a:xfrm>
            <a:off x="623976" y="3726989"/>
            <a:ext cx="10894924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 </a:t>
            </a:r>
            <a:r>
              <a:rPr lang="zh-CN" altLang="en-US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lang="zh-CN" altLang="en-US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mg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， 同一物体在赤道上重力最____；在两极最______;同一纬度时，高山比海面</a:t>
            </a:r>
            <a:r>
              <a:rPr lang="zh-CN" altLang="en-US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g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值小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6633" name="文本框 26632"/>
          <p:cNvSpPr txBox="1"/>
          <p:nvPr/>
        </p:nvSpPr>
        <p:spPr>
          <a:xfrm>
            <a:off x="10305135" y="3771543"/>
            <a:ext cx="657552" cy="6452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35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</a:p>
        </p:txBody>
      </p:sp>
      <p:sp>
        <p:nvSpPr>
          <p:cNvPr id="26634" name="文本框 26633"/>
          <p:cNvSpPr txBox="1"/>
          <p:nvPr/>
        </p:nvSpPr>
        <p:spPr>
          <a:xfrm>
            <a:off x="7649195" y="3771543"/>
            <a:ext cx="657552" cy="6452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35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</a:t>
            </a:r>
          </a:p>
        </p:txBody>
      </p:sp>
      <p:sp>
        <p:nvSpPr>
          <p:cNvPr id="26635" name="矩形 26634"/>
          <p:cNvSpPr/>
          <p:nvPr/>
        </p:nvSpPr>
        <p:spPr>
          <a:xfrm>
            <a:off x="660400" y="2108211"/>
            <a:ext cx="117906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注意：重力不等于地球的吸引力，它只是地球吸引力的一部分。</a:t>
            </a:r>
          </a:p>
        </p:txBody>
      </p:sp>
      <p:sp>
        <p:nvSpPr>
          <p:cNvPr id="26636" name="矩形 26635"/>
          <p:cNvSpPr/>
          <p:nvPr/>
        </p:nvSpPr>
        <p:spPr>
          <a:xfrm>
            <a:off x="652611" y="5712480"/>
            <a:ext cx="883479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注意：不能说垂直地面向下，也不能说指向地心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7442" y="32374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</a:t>
            </a:r>
          </a:p>
        </p:txBody>
      </p:sp>
    </p:spTree>
    <p:extLst>
      <p:ext uri="{BB962C8B-B14F-4D97-AF65-F5344CB8AC3E}">
        <p14:creationId xmlns:p14="http://schemas.microsoft.com/office/powerpoint/2010/main" val="9526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3" name="组合 27652"/>
          <p:cNvGrpSpPr/>
          <p:nvPr/>
        </p:nvGrpSpPr>
        <p:grpSpPr>
          <a:xfrm>
            <a:off x="2152304" y="1785363"/>
            <a:ext cx="7887392" cy="3615682"/>
            <a:chOff x="0" y="0"/>
            <a:chExt cx="5760" cy="2640"/>
          </a:xfrm>
        </p:grpSpPr>
        <p:pic>
          <p:nvPicPr>
            <p:cNvPr id="27654" name="图片 27653" descr="docu01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8"/>
              <a:ext cx="5760" cy="25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5" name="矩形 27654"/>
            <p:cNvSpPr/>
            <p:nvPr/>
          </p:nvSpPr>
          <p:spPr>
            <a:xfrm>
              <a:off x="528" y="1824"/>
              <a:ext cx="672" cy="384"/>
            </a:xfrm>
            <a:prstGeom prst="rect">
              <a:avLst/>
            </a:prstGeom>
            <a:solidFill>
              <a:srgbClr val="EAEAEA">
                <a:alpha val="98999"/>
              </a:srgbClr>
            </a:solidFill>
            <a:ln w="9525">
              <a:noFill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6" name="矩形 27655"/>
            <p:cNvSpPr/>
            <p:nvPr/>
          </p:nvSpPr>
          <p:spPr>
            <a:xfrm>
              <a:off x="3216" y="1872"/>
              <a:ext cx="672" cy="384"/>
            </a:xfrm>
            <a:prstGeom prst="rect">
              <a:avLst/>
            </a:prstGeom>
            <a:solidFill>
              <a:srgbClr val="EAEAEA">
                <a:alpha val="98999"/>
              </a:srgbClr>
            </a:solidFill>
            <a:ln w="9525">
              <a:noFill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7" name="矩形 27656"/>
            <p:cNvSpPr/>
            <p:nvPr/>
          </p:nvSpPr>
          <p:spPr>
            <a:xfrm>
              <a:off x="0" y="0"/>
              <a:ext cx="5760" cy="288"/>
            </a:xfrm>
            <a:prstGeom prst="rect">
              <a:avLst/>
            </a:prstGeom>
            <a:solidFill>
              <a:srgbClr val="EAEAEA">
                <a:alpha val="98999"/>
              </a:srgbClr>
            </a:solidFill>
            <a:ln w="9525">
              <a:noFill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8" name="矩形 27657"/>
            <p:cNvSpPr/>
            <p:nvPr/>
          </p:nvSpPr>
          <p:spPr>
            <a:xfrm>
              <a:off x="0" y="2352"/>
              <a:ext cx="5760" cy="288"/>
            </a:xfrm>
            <a:prstGeom prst="rect">
              <a:avLst/>
            </a:prstGeom>
            <a:solidFill>
              <a:srgbClr val="EAEAEA">
                <a:alpha val="98999"/>
              </a:srgbClr>
            </a:solidFill>
            <a:ln w="9525">
              <a:noFill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67442" y="32374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三、物体的重心</a:t>
            </a:r>
          </a:p>
        </p:txBody>
      </p:sp>
    </p:spTree>
    <p:extLst>
      <p:ext uri="{BB962C8B-B14F-4D97-AF65-F5344CB8AC3E}">
        <p14:creationId xmlns:p14="http://schemas.microsoft.com/office/powerpoint/2010/main" val="39852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867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280" y="2830973"/>
            <a:ext cx="2161949" cy="8283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286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42" y="2879057"/>
            <a:ext cx="611533" cy="484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2867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229" y="2726905"/>
            <a:ext cx="2159251" cy="23312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文本框 28676"/>
          <p:cNvSpPr txBox="1"/>
          <p:nvPr/>
        </p:nvSpPr>
        <p:spPr>
          <a:xfrm>
            <a:off x="660400" y="5058174"/>
            <a:ext cx="912142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E11BE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8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物体的</a:t>
            </a:r>
            <a:r>
              <a:rPr lang="zh-CN" altLang="en-US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重心位置</a:t>
            </a:r>
            <a:r>
              <a:rPr lang="zh-CN" altLang="en-US" sz="28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跟什么因素有关？</a:t>
            </a:r>
          </a:p>
        </p:txBody>
      </p:sp>
      <p:sp>
        <p:nvSpPr>
          <p:cNvPr id="28678" name="矩形 28677"/>
          <p:cNvSpPr>
            <a:spLocks noRot="1"/>
          </p:cNvSpPr>
          <p:nvPr/>
        </p:nvSpPr>
        <p:spPr>
          <a:xfrm>
            <a:off x="660400" y="1206141"/>
            <a:ext cx="10833351" cy="1866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5000"/>
              <a:buFont typeface="Wingdings" panose="05000000000000000000" pitchFamily="2" charset="2"/>
              <a:buChar char="w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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w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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w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189" indent="-457189" defTabSz="1219170">
              <a:lnSpc>
                <a:spcPct val="150000"/>
              </a:lnSpc>
              <a:buClr>
                <a:schemeClr val="bg2"/>
              </a:buClr>
              <a:buNone/>
            </a:pPr>
            <a:r>
              <a:rPr lang="en-US" altLang="zh-CN" sz="2800" dirty="0"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1)</a:t>
            </a:r>
            <a:r>
              <a:rPr lang="zh-CN" altLang="en-US" sz="2800" dirty="0"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定义：一个物体各部分都受到重力作用，从效果上看，我们可以认为各部分的重力作用集中于一点，这一点叫物体的重心。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442" y="32374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三、物体的重心</a:t>
            </a:r>
          </a:p>
        </p:txBody>
      </p:sp>
    </p:spTree>
    <p:extLst>
      <p:ext uri="{BB962C8B-B14F-4D97-AF65-F5344CB8AC3E}">
        <p14:creationId xmlns:p14="http://schemas.microsoft.com/office/powerpoint/2010/main" val="25744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29697"/>
          <p:cNvSpPr txBox="1"/>
          <p:nvPr/>
        </p:nvSpPr>
        <p:spPr>
          <a:xfrm>
            <a:off x="767442" y="4936225"/>
            <a:ext cx="88933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问：是不是所有物体的重心都在物体上呢？</a:t>
            </a:r>
          </a:p>
        </p:txBody>
      </p:sp>
      <p:sp>
        <p:nvSpPr>
          <p:cNvPr id="29699" name="矩形 29698"/>
          <p:cNvSpPr/>
          <p:nvPr/>
        </p:nvSpPr>
        <p:spPr>
          <a:xfrm>
            <a:off x="2500239" y="1273748"/>
            <a:ext cx="377539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质量均匀分布的细铁环</a:t>
            </a:r>
          </a:p>
        </p:txBody>
      </p:sp>
      <p:sp>
        <p:nvSpPr>
          <p:cNvPr id="29700" name="椭圆 29699"/>
          <p:cNvSpPr/>
          <p:nvPr/>
        </p:nvSpPr>
        <p:spPr>
          <a:xfrm>
            <a:off x="4904355" y="2162196"/>
            <a:ext cx="2155253" cy="2155252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defTabSz="1219170"/>
            <a:endParaRPr lang="zh-CN" altLang="en-US" sz="1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1" name="文本框 29700"/>
          <p:cNvSpPr txBox="1"/>
          <p:nvPr/>
        </p:nvSpPr>
        <p:spPr>
          <a:xfrm>
            <a:off x="660400" y="1273748"/>
            <a:ext cx="88933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寻找重心：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7442" y="323745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三、物体的重心</a:t>
            </a:r>
          </a:p>
        </p:txBody>
      </p:sp>
    </p:spTree>
    <p:extLst>
      <p:ext uri="{BB962C8B-B14F-4D97-AF65-F5344CB8AC3E}">
        <p14:creationId xmlns:p14="http://schemas.microsoft.com/office/powerpoint/2010/main" val="1307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0721"/>
          <p:cNvSpPr txBox="1"/>
          <p:nvPr/>
        </p:nvSpPr>
        <p:spPr>
          <a:xfrm>
            <a:off x="660400" y="1240561"/>
            <a:ext cx="3589976" cy="460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3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2)</a:t>
            </a:r>
            <a:r>
              <a:rPr lang="zh-CN" altLang="en-US" sz="23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重心的位置：</a:t>
            </a:r>
          </a:p>
        </p:txBody>
      </p:sp>
      <p:sp>
        <p:nvSpPr>
          <p:cNvPr id="30723" name="文本框 30722"/>
          <p:cNvSpPr txBox="1"/>
          <p:nvPr/>
        </p:nvSpPr>
        <p:spPr>
          <a:xfrm>
            <a:off x="624770" y="1557967"/>
            <a:ext cx="6345540" cy="11971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3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3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质量分布均匀的物体的重心位置，只跟物体的形状有关。</a:t>
            </a:r>
          </a:p>
        </p:txBody>
      </p:sp>
      <p:sp>
        <p:nvSpPr>
          <p:cNvPr id="30724" name="文本框 30723"/>
          <p:cNvSpPr txBox="1"/>
          <p:nvPr/>
        </p:nvSpPr>
        <p:spPr>
          <a:xfrm>
            <a:off x="589140" y="2612041"/>
            <a:ext cx="6345540" cy="11971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3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②质量分布不均匀的物体的重心，除跟物体的形状有关外，还跟物体的质量分布有关。</a:t>
            </a:r>
          </a:p>
        </p:txBody>
      </p:sp>
      <p:sp>
        <p:nvSpPr>
          <p:cNvPr id="30725" name="文本框 30724"/>
          <p:cNvSpPr txBox="1"/>
          <p:nvPr/>
        </p:nvSpPr>
        <p:spPr>
          <a:xfrm>
            <a:off x="589140" y="3891749"/>
            <a:ext cx="6690430" cy="11971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3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3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质量分布均匀、形状又规则的物体的重心在物体几何尺寸的中心。</a:t>
            </a:r>
          </a:p>
        </p:txBody>
      </p:sp>
      <p:pic>
        <p:nvPicPr>
          <p:cNvPr id="30726" name="图片 307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15" y="1400608"/>
            <a:ext cx="2351194" cy="11178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30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27" y="2612041"/>
            <a:ext cx="2412600" cy="123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图片 307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518" y="3966620"/>
            <a:ext cx="2183991" cy="21085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9" name="矩形 30728"/>
          <p:cNvSpPr/>
          <p:nvPr/>
        </p:nvSpPr>
        <p:spPr>
          <a:xfrm rot="-10800000" flipV="1">
            <a:off x="589140" y="5189029"/>
            <a:ext cx="5495024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物体重心的位置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  <a:hlinkClick r:id="rId5" action="ppaction://hlinkfile"/>
              </a:rPr>
              <a:t>在物体上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也可以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  <a:hlinkClick r:id="rId6" action="ppaction://hlinkfile"/>
              </a:rPr>
              <a:t>在物体外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7442" y="32374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三、物体的重心</a:t>
            </a:r>
          </a:p>
        </p:txBody>
      </p:sp>
    </p:spTree>
    <p:extLst>
      <p:ext uri="{BB962C8B-B14F-4D97-AF65-F5344CB8AC3E}">
        <p14:creationId xmlns:p14="http://schemas.microsoft.com/office/powerpoint/2010/main" val="38258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25" grpId="0"/>
      <p:bldP spid="307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任意多边形 451585"/>
          <p:cNvSpPr/>
          <p:nvPr/>
        </p:nvSpPr>
        <p:spPr>
          <a:xfrm>
            <a:off x="2983828" y="3012849"/>
            <a:ext cx="2226513" cy="1939887"/>
          </a:xfrm>
          <a:custGeom>
            <a:avLst/>
            <a:gdLst/>
            <a:ahLst/>
            <a:cxnLst/>
            <a:rect l="0" t="0" r="0" b="0"/>
            <a:pathLst>
              <a:path w="2551" h="1798">
                <a:moveTo>
                  <a:pt x="518" y="1011"/>
                </a:moveTo>
                <a:lnTo>
                  <a:pt x="753" y="1481"/>
                </a:lnTo>
                <a:lnTo>
                  <a:pt x="1387" y="1798"/>
                </a:lnTo>
                <a:lnTo>
                  <a:pt x="2246" y="1469"/>
                </a:lnTo>
                <a:lnTo>
                  <a:pt x="2551" y="823"/>
                </a:lnTo>
                <a:lnTo>
                  <a:pt x="1905" y="882"/>
                </a:lnTo>
                <a:lnTo>
                  <a:pt x="1975" y="282"/>
                </a:lnTo>
                <a:lnTo>
                  <a:pt x="1528" y="576"/>
                </a:lnTo>
                <a:lnTo>
                  <a:pt x="1094" y="0"/>
                </a:lnTo>
                <a:lnTo>
                  <a:pt x="0" y="1046"/>
                </a:lnTo>
                <a:lnTo>
                  <a:pt x="518" y="1011"/>
                </a:lnTo>
                <a:close/>
              </a:path>
            </a:pathLst>
          </a:custGeom>
          <a:solidFill>
            <a:schemeClr val="folHlink"/>
          </a:solidFill>
          <a:ln w="28575">
            <a:noFill/>
          </a:ln>
        </p:spPr>
        <p:txBody>
          <a:bodyPr/>
          <a:lstStyle/>
          <a:p>
            <a:pPr defTabSz="1219170"/>
            <a:endParaRPr lang="zh-CN" altLang="en-US" sz="1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1" name="矩形 451586"/>
          <p:cNvSpPr/>
          <p:nvPr/>
        </p:nvSpPr>
        <p:spPr>
          <a:xfrm>
            <a:off x="0" y="1539692"/>
            <a:ext cx="8796867" cy="6667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170"/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373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不规则形状物体的重心如何确定？</a:t>
            </a:r>
          </a:p>
        </p:txBody>
      </p:sp>
      <p:grpSp>
        <p:nvGrpSpPr>
          <p:cNvPr id="22532" name="组合 451587"/>
          <p:cNvGrpSpPr/>
          <p:nvPr/>
        </p:nvGrpSpPr>
        <p:grpSpPr>
          <a:xfrm>
            <a:off x="6360020" y="3875901"/>
            <a:ext cx="3518715" cy="861468"/>
            <a:chOff x="2835" y="2115"/>
            <a:chExt cx="2222" cy="544"/>
          </a:xfrm>
        </p:grpSpPr>
        <p:sp>
          <p:nvSpPr>
            <p:cNvPr id="22533" name="椭圆 451588"/>
            <p:cNvSpPr/>
            <p:nvPr/>
          </p:nvSpPr>
          <p:spPr>
            <a:xfrm>
              <a:off x="2835" y="2387"/>
              <a:ext cx="91" cy="227"/>
            </a:xfrm>
            <a:prstGeom prst="ellipse">
              <a:avLst/>
            </a:prstGeom>
            <a:noFill/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4" name="直接连接符 451589"/>
            <p:cNvSpPr/>
            <p:nvPr/>
          </p:nvSpPr>
          <p:spPr>
            <a:xfrm flipV="1">
              <a:off x="2880" y="2115"/>
              <a:ext cx="2087" cy="272"/>
            </a:xfrm>
            <a:prstGeom prst="line">
              <a:avLst/>
            </a:prstGeom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5" name="直接连接符 451590"/>
            <p:cNvSpPr/>
            <p:nvPr/>
          </p:nvSpPr>
          <p:spPr>
            <a:xfrm>
              <a:off x="2880" y="2613"/>
              <a:ext cx="2087" cy="46"/>
            </a:xfrm>
            <a:prstGeom prst="line">
              <a:avLst/>
            </a:prstGeom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6" name="椭圆 451591"/>
            <p:cNvSpPr/>
            <p:nvPr/>
          </p:nvSpPr>
          <p:spPr>
            <a:xfrm>
              <a:off x="4876" y="2115"/>
              <a:ext cx="181" cy="544"/>
            </a:xfrm>
            <a:prstGeom prst="ellipse">
              <a:avLst/>
            </a:prstGeom>
            <a:noFill/>
            <a:ln w="5715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7" name="矩形 451592"/>
            <p:cNvSpPr/>
            <p:nvPr/>
          </p:nvSpPr>
          <p:spPr>
            <a:xfrm>
              <a:off x="4531" y="2550"/>
              <a:ext cx="408" cy="91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8" name="矩形 451593"/>
            <p:cNvSpPr/>
            <p:nvPr/>
          </p:nvSpPr>
          <p:spPr>
            <a:xfrm>
              <a:off x="4558" y="2478"/>
              <a:ext cx="408" cy="91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9" name="矩形 451594"/>
            <p:cNvSpPr/>
            <p:nvPr/>
          </p:nvSpPr>
          <p:spPr>
            <a:xfrm>
              <a:off x="4558" y="2455"/>
              <a:ext cx="408" cy="44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矩形 451595"/>
            <p:cNvSpPr/>
            <p:nvPr/>
          </p:nvSpPr>
          <p:spPr>
            <a:xfrm>
              <a:off x="4513" y="2387"/>
              <a:ext cx="408" cy="44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1" name="矩形 451596"/>
            <p:cNvSpPr/>
            <p:nvPr/>
          </p:nvSpPr>
          <p:spPr>
            <a:xfrm>
              <a:off x="4513" y="2341"/>
              <a:ext cx="408" cy="44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2" name="矩形 451597"/>
            <p:cNvSpPr/>
            <p:nvPr/>
          </p:nvSpPr>
          <p:spPr>
            <a:xfrm>
              <a:off x="4513" y="2296"/>
              <a:ext cx="408" cy="44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矩形 451598"/>
            <p:cNvSpPr/>
            <p:nvPr/>
          </p:nvSpPr>
          <p:spPr>
            <a:xfrm>
              <a:off x="4513" y="2251"/>
              <a:ext cx="408" cy="44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4" name="矩形 451599"/>
            <p:cNvSpPr/>
            <p:nvPr/>
          </p:nvSpPr>
          <p:spPr>
            <a:xfrm>
              <a:off x="4513" y="2205"/>
              <a:ext cx="408" cy="44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5" name="矩形 451600"/>
            <p:cNvSpPr/>
            <p:nvPr/>
          </p:nvSpPr>
          <p:spPr>
            <a:xfrm>
              <a:off x="4558" y="2387"/>
              <a:ext cx="408" cy="91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矩形 451601"/>
            <p:cNvSpPr/>
            <p:nvPr/>
          </p:nvSpPr>
          <p:spPr>
            <a:xfrm>
              <a:off x="4558" y="2364"/>
              <a:ext cx="408" cy="44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7" name="矩形 451602"/>
            <p:cNvSpPr/>
            <p:nvPr/>
          </p:nvSpPr>
          <p:spPr>
            <a:xfrm rot="-618290">
              <a:off x="4558" y="2160"/>
              <a:ext cx="408" cy="44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8" name="矩形 451603"/>
            <p:cNvSpPr/>
            <p:nvPr/>
          </p:nvSpPr>
          <p:spPr>
            <a:xfrm>
              <a:off x="4740" y="2160"/>
              <a:ext cx="226" cy="91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67442" y="32374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三、物体的重心</a:t>
            </a:r>
          </a:p>
        </p:txBody>
      </p:sp>
    </p:spTree>
    <p:extLst>
      <p:ext uri="{BB962C8B-B14F-4D97-AF65-F5344CB8AC3E}">
        <p14:creationId xmlns:p14="http://schemas.microsoft.com/office/powerpoint/2010/main" val="2095883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93571"/>
          <p:cNvSpPr/>
          <p:nvPr/>
        </p:nvSpPr>
        <p:spPr>
          <a:xfrm>
            <a:off x="660400" y="1003991"/>
            <a:ext cx="1806865" cy="72369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sp>
        <p:nvSpPr>
          <p:cNvPr id="493574" name="矩形 493573"/>
          <p:cNvSpPr/>
          <p:nvPr/>
        </p:nvSpPr>
        <p:spPr>
          <a:xfrm>
            <a:off x="2761223" y="5266312"/>
            <a:ext cx="4093555" cy="302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静止的足球为什么运动？</a:t>
            </a:r>
          </a:p>
        </p:txBody>
      </p:sp>
      <p:pic>
        <p:nvPicPr>
          <p:cNvPr id="493576" name="图片 4935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3276754"/>
            <a:ext cx="1981783" cy="1315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3577" name="文本框 493576"/>
          <p:cNvSpPr txBox="1"/>
          <p:nvPr/>
        </p:nvSpPr>
        <p:spPr>
          <a:xfrm>
            <a:off x="6705600" y="5217301"/>
            <a:ext cx="300595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静止的篮球为什么运动？</a:t>
            </a:r>
          </a:p>
        </p:txBody>
      </p:sp>
      <p:pic>
        <p:nvPicPr>
          <p:cNvPr id="493585" name="图片 4935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90" y="3165458"/>
            <a:ext cx="2157530" cy="1539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60400" y="1727688"/>
            <a:ext cx="4859983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9" tIns="60959" rIns="60959" bIns="60959" numCol="1" spcCol="38100" rtlCol="0" anchor="t" forceAA="0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物体的</a:t>
            </a:r>
            <a:r>
              <a:rPr lang="zh-CN" altLang="en-US" sz="24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运动状态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发生变化</a:t>
            </a: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的原因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40" name="矩形 14339"/>
          <p:cNvSpPr>
            <a:spLocks noRot="1"/>
          </p:cNvSpPr>
          <p:nvPr/>
        </p:nvSpPr>
        <p:spPr>
          <a:xfrm>
            <a:off x="397144" y="1998945"/>
            <a:ext cx="5386494" cy="9448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1219170"/>
            <a:r>
              <a:rPr lang="zh-CN" altLang="en-US" sz="2400" b="1" dirty="0">
                <a:solidFill>
                  <a:srgbClr val="E11BE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物体的形变是什么原因造成的呢？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7442" y="32374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825972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4" grpId="0"/>
      <p:bldP spid="493577" grpId="0"/>
      <p:bldP spid="3" grpId="0" bldLvl="0" animBg="1"/>
      <p:bldP spid="143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动作按钮: 自定义 31745"/>
          <p:cNvSpPr/>
          <p:nvPr/>
        </p:nvSpPr>
        <p:spPr>
          <a:xfrm>
            <a:off x="-162560" y="1283227"/>
            <a:ext cx="4237661" cy="57484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悬挂法确定重心</a:t>
            </a:r>
          </a:p>
        </p:txBody>
      </p:sp>
      <p:sp>
        <p:nvSpPr>
          <p:cNvPr id="31747" name="矩形 31746"/>
          <p:cNvSpPr/>
          <p:nvPr/>
        </p:nvSpPr>
        <p:spPr>
          <a:xfrm>
            <a:off x="767442" y="4408522"/>
            <a:ext cx="67159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悬挂法确定重心的原理是什么？</a:t>
            </a:r>
          </a:p>
        </p:txBody>
      </p:sp>
      <p:sp>
        <p:nvSpPr>
          <p:cNvPr id="31748" name="文本框 31747"/>
          <p:cNvSpPr txBox="1"/>
          <p:nvPr/>
        </p:nvSpPr>
        <p:spPr>
          <a:xfrm>
            <a:off x="660400" y="4892354"/>
            <a:ext cx="11126610" cy="13147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二力平衡时，绳子拉力与重力处在同一直线上，重心必然在这条直线上。</a:t>
            </a:r>
          </a:p>
        </p:txBody>
      </p:sp>
      <p:pic>
        <p:nvPicPr>
          <p:cNvPr id="31749" name="图片 31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159" y="1599376"/>
            <a:ext cx="1631105" cy="294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619" y="1992907"/>
            <a:ext cx="1064969" cy="19794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067" y="2017253"/>
            <a:ext cx="1546977" cy="2020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67442" y="32374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三、物体的重心</a:t>
            </a:r>
          </a:p>
        </p:txBody>
      </p:sp>
    </p:spTree>
    <p:extLst>
      <p:ext uri="{BB962C8B-B14F-4D97-AF65-F5344CB8AC3E}">
        <p14:creationId xmlns:p14="http://schemas.microsoft.com/office/powerpoint/2010/main" val="20226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/>
      <p:bldP spid="31747" grpId="0"/>
      <p:bldP spid="317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7" name="文本框 676866"/>
          <p:cNvSpPr txBox="1"/>
          <p:nvPr/>
        </p:nvSpPr>
        <p:spPr>
          <a:xfrm>
            <a:off x="6223142" y="2134479"/>
            <a:ext cx="456071" cy="7067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3993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5604" name="文本框 676867"/>
          <p:cNvSpPr txBox="1"/>
          <p:nvPr/>
        </p:nvSpPr>
        <p:spPr>
          <a:xfrm>
            <a:off x="660400" y="1104795"/>
            <a:ext cx="8727111" cy="51389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关于重力，下列说法中正确的是</a:t>
            </a:r>
            <a:b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、重力的方向总是垂直于接触面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、重力的方向竖直向下，重力的施力物体是地球</a:t>
            </a:r>
            <a:b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、地球上的物体只有静止时才受到重力作用</a:t>
            </a:r>
            <a:b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、物体只有落向地面时才受到重力作用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7442" y="32374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三、物体的重心</a:t>
            </a:r>
          </a:p>
        </p:txBody>
      </p:sp>
    </p:spTree>
    <p:extLst>
      <p:ext uri="{BB962C8B-B14F-4D97-AF65-F5344CB8AC3E}">
        <p14:creationId xmlns:p14="http://schemas.microsoft.com/office/powerpoint/2010/main" val="30197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3793"/>
          <p:cNvSpPr>
            <a:spLocks noRot="1"/>
          </p:cNvSpPr>
          <p:nvPr/>
        </p:nvSpPr>
        <p:spPr>
          <a:xfrm>
            <a:off x="2325497" y="412281"/>
            <a:ext cx="7753209" cy="76011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1219170"/>
            <a:br>
              <a:rPr lang="en-US" altLang="zh-CN" sz="4387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en-US" altLang="zh-CN" sz="4387" b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795" name="矩形 33794"/>
          <p:cNvSpPr>
            <a:spLocks noRot="1"/>
          </p:cNvSpPr>
          <p:nvPr/>
        </p:nvSpPr>
        <p:spPr>
          <a:xfrm>
            <a:off x="660400" y="1130300"/>
            <a:ext cx="10897279" cy="486475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5000"/>
              <a:buFont typeface="Wingdings" panose="05000000000000000000" pitchFamily="2" charset="2"/>
              <a:buChar char="w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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w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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w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189" indent="-457189" algn="just" defTabSz="1219170">
              <a:lnSpc>
                <a:spcPct val="200000"/>
              </a:lnSpc>
              <a:buNone/>
            </a:pPr>
            <a:r>
              <a:rPr lang="en-US" altLang="zh-CN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、万有引力：</a:t>
            </a:r>
          </a:p>
          <a:p>
            <a:pPr marL="457189" indent="-457189" algn="just" defTabSz="1219170">
              <a:lnSpc>
                <a:spcPct val="200000"/>
              </a:lnSpc>
              <a:buNone/>
            </a:pPr>
            <a:r>
              <a:rPr lang="zh-CN" altLang="en-US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存在于一切物体之间，相互作用的强度随距离的增大而减弱。</a:t>
            </a:r>
          </a:p>
          <a:p>
            <a:pPr marL="457189" indent="-457189" algn="just" defTabSz="1219170">
              <a:lnSpc>
                <a:spcPct val="200000"/>
              </a:lnSpc>
              <a:buNone/>
            </a:pPr>
            <a:r>
              <a:rPr lang="en-US" altLang="zh-CN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、电磁相互作用：</a:t>
            </a:r>
          </a:p>
          <a:p>
            <a:pPr marL="457189" indent="-457189" algn="just" defTabSz="1219170">
              <a:lnSpc>
                <a:spcPct val="200000"/>
              </a:lnSpc>
              <a:buNone/>
            </a:pPr>
            <a:r>
              <a:rPr lang="zh-CN" altLang="en-US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存在于电荷与电荷、磁体与磁体、电流与电流之间，它们本质上是同一种相互作用的不同表现，作用规律与万有引力相似。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7442" y="3237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四、四种基本相互作用</a:t>
            </a:r>
          </a:p>
        </p:txBody>
      </p:sp>
    </p:spTree>
    <p:extLst>
      <p:ext uri="{BB962C8B-B14F-4D97-AF65-F5344CB8AC3E}">
        <p14:creationId xmlns:p14="http://schemas.microsoft.com/office/powerpoint/2010/main" val="30844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占位符 34817"/>
          <p:cNvSpPr>
            <a:spLocks noGrp="1" noRot="1"/>
          </p:cNvSpPr>
          <p:nvPr>
            <p:ph type="body" idx="4294967295"/>
          </p:nvPr>
        </p:nvSpPr>
        <p:spPr>
          <a:xfrm>
            <a:off x="767442" y="1418590"/>
            <a:ext cx="10634980" cy="554831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、万有引力：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、电磁相互作用：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、强相互作用：</a:t>
            </a:r>
          </a:p>
          <a:p>
            <a:pPr algn="just">
              <a:lnSpc>
                <a:spcPct val="100000"/>
              </a:lnSpc>
              <a:buNone/>
            </a:pP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存在于原子核内质子与质子、质子与中子、中子与中子之间，它是短程力，作用范围只有约</a:t>
            </a: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baseline="30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baseline="30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、弱相互作用：</a:t>
            </a:r>
          </a:p>
          <a:p>
            <a:pPr algn="just">
              <a:lnSpc>
                <a:spcPct val="100000"/>
              </a:lnSpc>
              <a:buNone/>
            </a:pP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在放射现象中发现的</a:t>
            </a: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也是短程力</a:t>
            </a: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作用范围只有约</a:t>
            </a: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baseline="30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baseline="30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，强度只有强相互作用的</a:t>
            </a: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baseline="30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baseline="30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7442" y="3237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四、四种基本相互作用</a:t>
            </a:r>
          </a:p>
        </p:txBody>
      </p:sp>
    </p:spTree>
    <p:extLst>
      <p:ext uri="{BB962C8B-B14F-4D97-AF65-F5344CB8AC3E}">
        <p14:creationId xmlns:p14="http://schemas.microsoft.com/office/powerpoint/2010/main" val="213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5841"/>
          <p:cNvSpPr txBox="1"/>
          <p:nvPr/>
        </p:nvSpPr>
        <p:spPr>
          <a:xfrm>
            <a:off x="749033" y="1536321"/>
            <a:ext cx="790207" cy="353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四种基本相互作用</a:t>
            </a:r>
          </a:p>
        </p:txBody>
      </p:sp>
      <p:sp>
        <p:nvSpPr>
          <p:cNvPr id="35843" name="左大括号 35842"/>
          <p:cNvSpPr/>
          <p:nvPr/>
        </p:nvSpPr>
        <p:spPr>
          <a:xfrm>
            <a:off x="1454067" y="1649838"/>
            <a:ext cx="170346" cy="3207310"/>
          </a:xfrm>
          <a:prstGeom prst="leftBrace">
            <a:avLst>
              <a:gd name="adj1" fmla="val 132878"/>
              <a:gd name="adj2" fmla="val 50000"/>
            </a:avLst>
          </a:prstGeom>
          <a:noFill/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defTabSz="1219170"/>
            <a:endParaRPr lang="zh-CN" altLang="en-US" sz="1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4" name="文本框 35843"/>
          <p:cNvSpPr txBox="1"/>
          <p:nvPr/>
        </p:nvSpPr>
        <p:spPr>
          <a:xfrm>
            <a:off x="1672466" y="1436480"/>
            <a:ext cx="247830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万有引力</a:t>
            </a:r>
          </a:p>
        </p:txBody>
      </p:sp>
      <p:sp>
        <p:nvSpPr>
          <p:cNvPr id="35845" name="文本框 35844"/>
          <p:cNvSpPr txBox="1"/>
          <p:nvPr/>
        </p:nvSpPr>
        <p:spPr>
          <a:xfrm>
            <a:off x="1604276" y="2255874"/>
            <a:ext cx="351871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电磁相互作用</a:t>
            </a:r>
          </a:p>
        </p:txBody>
      </p:sp>
      <p:sp>
        <p:nvSpPr>
          <p:cNvPr id="35846" name="文本框 35845"/>
          <p:cNvSpPr txBox="1"/>
          <p:nvPr/>
        </p:nvSpPr>
        <p:spPr>
          <a:xfrm>
            <a:off x="1663823" y="3475098"/>
            <a:ext cx="351871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强相互作用</a:t>
            </a:r>
          </a:p>
        </p:txBody>
      </p:sp>
      <p:sp>
        <p:nvSpPr>
          <p:cNvPr id="35847" name="文本框 35846"/>
          <p:cNvSpPr txBox="1"/>
          <p:nvPr/>
        </p:nvSpPr>
        <p:spPr>
          <a:xfrm>
            <a:off x="1672466" y="4585589"/>
            <a:ext cx="351871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弱相互作用</a:t>
            </a:r>
          </a:p>
        </p:txBody>
      </p:sp>
      <p:sp>
        <p:nvSpPr>
          <p:cNvPr id="35848" name="矩形 35847"/>
          <p:cNvSpPr/>
          <p:nvPr/>
        </p:nvSpPr>
        <p:spPr>
          <a:xfrm>
            <a:off x="3514689" y="1439019"/>
            <a:ext cx="1388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</a:t>
            </a:r>
          </a:p>
        </p:txBody>
      </p:sp>
      <p:sp>
        <p:nvSpPr>
          <p:cNvPr id="35849" name="矩形 35848"/>
          <p:cNvSpPr/>
          <p:nvPr/>
        </p:nvSpPr>
        <p:spPr>
          <a:xfrm>
            <a:off x="4295324" y="2227355"/>
            <a:ext cx="647935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电场力、磁场力等；弹力、摩擦力</a:t>
            </a:r>
          </a:p>
        </p:txBody>
      </p:sp>
      <p:sp>
        <p:nvSpPr>
          <p:cNvPr id="35850" name="矩形 35849"/>
          <p:cNvSpPr/>
          <p:nvPr/>
        </p:nvSpPr>
        <p:spPr>
          <a:xfrm>
            <a:off x="4324058" y="3478778"/>
            <a:ext cx="179578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核力等</a:t>
            </a:r>
          </a:p>
        </p:txBody>
      </p:sp>
      <p:sp>
        <p:nvSpPr>
          <p:cNvPr id="35851" name="矩形 35850"/>
          <p:cNvSpPr/>
          <p:nvPr/>
        </p:nvSpPr>
        <p:spPr>
          <a:xfrm>
            <a:off x="4150769" y="4580436"/>
            <a:ext cx="405871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存在于放射现象中</a:t>
            </a:r>
          </a:p>
        </p:txBody>
      </p:sp>
      <p:sp>
        <p:nvSpPr>
          <p:cNvPr id="35852" name="矩形 35851"/>
          <p:cNvSpPr/>
          <p:nvPr/>
        </p:nvSpPr>
        <p:spPr>
          <a:xfrm>
            <a:off x="703031" y="5797447"/>
            <a:ext cx="95148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/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、强相互作用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电磁相互作用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弱相互作用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引力相互作用 </a:t>
            </a:r>
          </a:p>
        </p:txBody>
      </p:sp>
      <p:sp>
        <p:nvSpPr>
          <p:cNvPr id="35853" name="矩形 35852"/>
          <p:cNvSpPr/>
          <p:nvPr/>
        </p:nvSpPr>
        <p:spPr>
          <a:xfrm>
            <a:off x="703314" y="5167707"/>
            <a:ext cx="193830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说明：</a:t>
            </a:r>
          </a:p>
        </p:txBody>
      </p:sp>
      <p:sp>
        <p:nvSpPr>
          <p:cNvPr id="35854" name="矩形 35853"/>
          <p:cNvSpPr/>
          <p:nvPr/>
        </p:nvSpPr>
        <p:spPr>
          <a:xfrm>
            <a:off x="703031" y="6197557"/>
            <a:ext cx="9347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、弱相互作用和强相互作用的规律有待于进一步完善 </a:t>
            </a:r>
          </a:p>
        </p:txBody>
      </p:sp>
      <p:sp>
        <p:nvSpPr>
          <p:cNvPr id="35855" name="圆角矩形标注 35854"/>
          <p:cNvSpPr/>
          <p:nvPr/>
        </p:nvSpPr>
        <p:spPr>
          <a:xfrm>
            <a:off x="6041045" y="1160462"/>
            <a:ext cx="3554071" cy="743173"/>
          </a:xfrm>
          <a:prstGeom prst="wedgeRoundRectCallout">
            <a:avLst>
              <a:gd name="adj1" fmla="val -95352"/>
              <a:gd name="adj2" fmla="val 3237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defTabSz="1219170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引力、电磁力能在宏观世界里显示其作用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7442" y="3237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四、四种基本相互作用</a:t>
            </a:r>
          </a:p>
        </p:txBody>
      </p:sp>
    </p:spTree>
    <p:extLst>
      <p:ext uri="{BB962C8B-B14F-4D97-AF65-F5344CB8AC3E}">
        <p14:creationId xmlns:p14="http://schemas.microsoft.com/office/powerpoint/2010/main" val="34311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2" grpId="0"/>
      <p:bldP spid="35853" grpId="0"/>
      <p:bldP spid="35854" grpId="0"/>
      <p:bldP spid="3585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668674"/>
          <p:cNvSpPr txBox="1"/>
          <p:nvPr/>
        </p:nvSpPr>
        <p:spPr>
          <a:xfrm>
            <a:off x="660400" y="2151712"/>
            <a:ext cx="3233671" cy="5221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二、力和力的图示</a:t>
            </a:r>
          </a:p>
        </p:txBody>
      </p:sp>
      <p:sp>
        <p:nvSpPr>
          <p:cNvPr id="30725" name="文本框 668676"/>
          <p:cNvSpPr txBox="1"/>
          <p:nvPr/>
        </p:nvSpPr>
        <p:spPr>
          <a:xfrm>
            <a:off x="3822841" y="2151712"/>
            <a:ext cx="7255965" cy="11668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力的图示（标度、有向线段、作用点</a:t>
            </a:r>
            <a:r>
              <a:rPr lang="en-US" altLang="zh-CN" sz="27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defTabSz="1219170">
              <a:spcBef>
                <a:spcPct val="50000"/>
              </a:spcBef>
            </a:pPr>
            <a:endParaRPr lang="en-US" altLang="zh-CN" sz="2793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6" name="文本框 668677"/>
          <p:cNvSpPr txBox="1"/>
          <p:nvPr/>
        </p:nvSpPr>
        <p:spPr>
          <a:xfrm>
            <a:off x="554300" y="2796915"/>
            <a:ext cx="1722935" cy="5221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三、重力</a:t>
            </a:r>
          </a:p>
        </p:txBody>
      </p:sp>
      <p:sp>
        <p:nvSpPr>
          <p:cNvPr id="30727" name="文本框 668678"/>
          <p:cNvSpPr txBox="1"/>
          <p:nvPr/>
        </p:nvSpPr>
        <p:spPr>
          <a:xfrm>
            <a:off x="2281061" y="2784559"/>
            <a:ext cx="3520299" cy="116685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、重力的三要素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、物体的重心</a:t>
            </a:r>
          </a:p>
        </p:txBody>
      </p:sp>
      <p:sp>
        <p:nvSpPr>
          <p:cNvPr id="30728" name="文本框 668679"/>
          <p:cNvSpPr txBox="1"/>
          <p:nvPr/>
        </p:nvSpPr>
        <p:spPr>
          <a:xfrm>
            <a:off x="660400" y="4458626"/>
            <a:ext cx="4179993" cy="5221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四、四种基本相互作用</a:t>
            </a:r>
          </a:p>
        </p:txBody>
      </p:sp>
      <p:sp>
        <p:nvSpPr>
          <p:cNvPr id="30729" name="文本框 668680"/>
          <p:cNvSpPr txBox="1"/>
          <p:nvPr/>
        </p:nvSpPr>
        <p:spPr>
          <a:xfrm>
            <a:off x="4903532" y="3793726"/>
            <a:ext cx="3087981" cy="5221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、万有引力</a:t>
            </a:r>
          </a:p>
        </p:txBody>
      </p:sp>
      <p:sp>
        <p:nvSpPr>
          <p:cNvPr id="30730" name="文本框 668681"/>
          <p:cNvSpPr txBox="1"/>
          <p:nvPr/>
        </p:nvSpPr>
        <p:spPr>
          <a:xfrm>
            <a:off x="4903532" y="4295721"/>
            <a:ext cx="3518715" cy="5221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、电磁相互作用</a:t>
            </a:r>
          </a:p>
        </p:txBody>
      </p:sp>
      <p:sp>
        <p:nvSpPr>
          <p:cNvPr id="30731" name="文本框 668682"/>
          <p:cNvSpPr txBox="1"/>
          <p:nvPr/>
        </p:nvSpPr>
        <p:spPr>
          <a:xfrm>
            <a:off x="4903533" y="4726456"/>
            <a:ext cx="2801353" cy="5221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、强相互作用</a:t>
            </a:r>
          </a:p>
        </p:txBody>
      </p:sp>
      <p:sp>
        <p:nvSpPr>
          <p:cNvPr id="30732" name="文本框 668683"/>
          <p:cNvSpPr txBox="1"/>
          <p:nvPr/>
        </p:nvSpPr>
        <p:spPr>
          <a:xfrm>
            <a:off x="4905116" y="5147029"/>
            <a:ext cx="2799769" cy="5221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7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、弱相互作用</a:t>
            </a:r>
          </a:p>
        </p:txBody>
      </p:sp>
      <p:sp>
        <p:nvSpPr>
          <p:cNvPr id="30733" name="左大括号 668684"/>
          <p:cNvSpPr/>
          <p:nvPr/>
        </p:nvSpPr>
        <p:spPr>
          <a:xfrm>
            <a:off x="4615320" y="4080354"/>
            <a:ext cx="72845" cy="1365047"/>
          </a:xfrm>
          <a:prstGeom prst="leftBrace">
            <a:avLst>
              <a:gd name="adj1" fmla="val 155985"/>
              <a:gd name="adj2" fmla="val 50000"/>
            </a:avLst>
          </a:prstGeom>
          <a:noFill/>
          <a:ln w="15875" cap="flat" cmpd="sng">
            <a:solidFill>
              <a:srgbClr val="E11BE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defTabSz="1219170"/>
            <a:endParaRPr lang="zh-CN" altLang="en-US" sz="133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66" name="文本占位符 36865"/>
          <p:cNvSpPr>
            <a:spLocks noGrp="1" noRot="1"/>
          </p:cNvSpPr>
          <p:nvPr>
            <p:ph type="body" idx="4294967295"/>
          </p:nvPr>
        </p:nvSpPr>
        <p:spPr>
          <a:xfrm>
            <a:off x="660400" y="1447615"/>
            <a:ext cx="10281920" cy="5810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一、力： 力是物体间的相互作用</a:t>
            </a:r>
            <a:r>
              <a:rPr lang="en-US" altLang="zh-CN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</a:t>
            </a: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理解</a:t>
            </a:r>
            <a:r>
              <a:rPr lang="en-US" altLang="zh-CN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物质性</a:t>
            </a:r>
            <a:r>
              <a:rPr lang="en-US" altLang="zh-CN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;</a:t>
            </a: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相互性</a:t>
            </a:r>
            <a:r>
              <a:rPr lang="en-US" altLang="zh-CN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;</a:t>
            </a: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矢量性</a:t>
            </a:r>
            <a:r>
              <a:rPr lang="en-US" altLang="zh-CN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</a:t>
            </a:r>
          </a:p>
          <a:p>
            <a:pPr>
              <a:lnSpc>
                <a:spcPct val="115000"/>
              </a:lnSpc>
              <a:buNone/>
            </a:pPr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7442" y="32374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37242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5" grpId="0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  <p:bldP spid="30733" grpId="0" animBg="1"/>
      <p:bldP spid="36866" grpId="0" uiExpand="1" build="p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" r="18505" b="291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-3200400" y="1714500"/>
            <a:ext cx="10668000" cy="3429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9056"/>
              </a:gs>
              <a:gs pos="100000">
                <a:srgbClr val="FF2525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7471" y="2248010"/>
            <a:ext cx="5811600" cy="2361980"/>
            <a:chOff x="572395" y="2778937"/>
            <a:chExt cx="5136753" cy="2021443"/>
          </a:xfrm>
        </p:grpSpPr>
        <p:grpSp>
          <p:nvGrpSpPr>
            <p:cNvPr id="10" name="组合 9"/>
            <p:cNvGrpSpPr/>
            <p:nvPr/>
          </p:nvGrpSpPr>
          <p:grpSpPr>
            <a:xfrm>
              <a:off x="572395" y="3294344"/>
              <a:ext cx="5136753" cy="1506036"/>
              <a:chOff x="-4741769" y="2193753"/>
              <a:chExt cx="5136753" cy="1506036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-4654326" y="3387310"/>
                <a:ext cx="3138148" cy="31247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 sz="1600">
                    <a:solidFill>
                      <a:srgbClr val="FF342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 sz="1600">
                    <a:solidFill>
                      <a:srgbClr val="FF342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 sz="1600">
                    <a:solidFill>
                      <a:srgbClr val="FF342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 sz="1600">
                    <a:solidFill>
                      <a:srgbClr val="FF342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2020.5.20</a:t>
                </a:r>
                <a:endParaRPr lang="en-US" altLang="zh-CN" sz="1600" dirty="0">
                  <a:solidFill>
                    <a:srgbClr val="FF342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-4741769" y="2193753"/>
                <a:ext cx="5136753" cy="906471"/>
                <a:chOff x="-4741769" y="2193753"/>
                <a:chExt cx="5136753" cy="906471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-4714868" y="2808615"/>
                  <a:ext cx="4981567" cy="29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>
                  <a:off x="-4634728" y="2827846"/>
                  <a:ext cx="4901428" cy="0"/>
                </a:xfrm>
                <a:prstGeom prst="line">
                  <a:avLst/>
                </a:prstGeom>
                <a:ln>
                  <a:solidFill>
                    <a:srgbClr val="F890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文本占位符 19"/>
                <p:cNvSpPr txBox="1"/>
                <p:nvPr/>
              </p:nvSpPr>
              <p:spPr>
                <a:xfrm>
                  <a:off x="-4741769" y="2193753"/>
                  <a:ext cx="5136753" cy="756609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8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11" name="文本占位符 20"/>
            <p:cNvSpPr txBox="1"/>
            <p:nvPr/>
          </p:nvSpPr>
          <p:spPr>
            <a:xfrm>
              <a:off x="572395" y="2778937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第三章  相互作用</a:t>
              </a: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10051774" y="263525"/>
            <a:ext cx="4062342" cy="42322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9056"/>
              </a:gs>
              <a:gs pos="100000">
                <a:srgbClr val="FF2525"/>
              </a:gs>
            </a:gsLst>
            <a:lin ang="11400000" scaled="0"/>
          </a:gra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版高中物理必须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265"/>
          <p:cNvSpPr/>
          <p:nvPr/>
        </p:nvSpPr>
        <p:spPr>
          <a:xfrm>
            <a:off x="660400" y="1811939"/>
            <a:ext cx="1092135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一个物体的速度（不管是大小还是方向）变化了，就说这个物体的运动状态发生了变化。</a:t>
            </a:r>
          </a:p>
        </p:txBody>
      </p:sp>
      <p:sp>
        <p:nvSpPr>
          <p:cNvPr id="11267" name="矩形 11266"/>
          <p:cNvSpPr>
            <a:spLocks noRot="1"/>
          </p:cNvSpPr>
          <p:nvPr/>
        </p:nvSpPr>
        <p:spPr>
          <a:xfrm>
            <a:off x="597545" y="1210179"/>
            <a:ext cx="3771429" cy="120352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1219170"/>
            <a:r>
              <a:rPr lang="zh-CN" altLang="en-US" sz="280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物体的运动状态的变化</a:t>
            </a:r>
            <a:br>
              <a:rPr lang="zh-CN" altLang="en-US" sz="280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zh-CN" altLang="en-US" sz="2800" dirty="0">
              <a:solidFill>
                <a:schemeClr val="tx1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矩形 11267"/>
          <p:cNvSpPr>
            <a:spLocks noRot="1"/>
          </p:cNvSpPr>
          <p:nvPr/>
        </p:nvSpPr>
        <p:spPr>
          <a:xfrm>
            <a:off x="767442" y="3072954"/>
            <a:ext cx="7753209" cy="236903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5000"/>
              <a:buFont typeface="Wingdings" panose="05000000000000000000" pitchFamily="2" charset="2"/>
              <a:buChar char="w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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w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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w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189" indent="-457189" defTabSz="1219170">
              <a:lnSpc>
                <a:spcPct val="150000"/>
              </a:lnSpc>
              <a:buNone/>
            </a:pPr>
            <a:r>
              <a:rPr lang="zh-CN" altLang="en-US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运动状态的变化有三种情形：</a:t>
            </a:r>
          </a:p>
          <a:p>
            <a:pPr marL="457189" indent="-457189" defTabSz="1219170">
              <a:lnSpc>
                <a:spcPct val="150000"/>
              </a:lnSpc>
              <a:buNone/>
            </a:pPr>
            <a:r>
              <a:rPr lang="zh-CN" altLang="en-US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速度的大小发生变化</a:t>
            </a:r>
          </a:p>
          <a:p>
            <a:pPr marL="457189" indent="-457189" defTabSz="1219170">
              <a:lnSpc>
                <a:spcPct val="150000"/>
              </a:lnSpc>
              <a:buNone/>
            </a:pPr>
            <a:r>
              <a:rPr lang="zh-CN" altLang="en-US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速度的方向发生变化</a:t>
            </a:r>
          </a:p>
          <a:p>
            <a:pPr marL="457189" indent="-457189" defTabSz="1219170">
              <a:lnSpc>
                <a:spcPct val="150000"/>
              </a:lnSpc>
              <a:buNone/>
            </a:pPr>
            <a:r>
              <a:rPr lang="zh-CN" altLang="en-US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速度的大小和方向都发生变化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7442" y="32374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7965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/>
          <p:nvPr/>
        </p:nvSpPr>
        <p:spPr>
          <a:xfrm>
            <a:off x="660400" y="2985163"/>
            <a:ext cx="107086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：物体的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  <a:hlinkClick r:id="rId2" action="ppaction://hlinksldjump"/>
              </a:rPr>
              <a:t>运动状态发生了改变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，是于</a:t>
            </a:r>
            <a:r>
              <a:rPr lang="zh-CN" altLang="en-US" sz="2800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</a:t>
            </a:r>
            <a:r>
              <a:rPr lang="zh-CN" altLang="en-US" sz="1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4339" name="文本框 14338"/>
          <p:cNvSpPr txBox="1"/>
          <p:nvPr/>
        </p:nvSpPr>
        <p:spPr>
          <a:xfrm>
            <a:off x="7441428" y="2869800"/>
            <a:ext cx="51007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其它物体作用的结果</a:t>
            </a:r>
          </a:p>
        </p:txBody>
      </p:sp>
      <p:sp>
        <p:nvSpPr>
          <p:cNvPr id="14340" name="矩形 14339"/>
          <p:cNvSpPr>
            <a:spLocks noRot="1"/>
          </p:cNvSpPr>
          <p:nvPr/>
        </p:nvSpPr>
        <p:spPr>
          <a:xfrm>
            <a:off x="343577" y="1176954"/>
            <a:ext cx="2294890" cy="11401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1219170"/>
            <a:r>
              <a:rPr lang="zh-CN" altLang="en-US" sz="280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物体的形变 </a:t>
            </a:r>
          </a:p>
        </p:txBody>
      </p:sp>
      <p:sp>
        <p:nvSpPr>
          <p:cNvPr id="14341" name="矩形 14340"/>
          <p:cNvSpPr>
            <a:spLocks noRot="1"/>
          </p:cNvSpPr>
          <p:nvPr/>
        </p:nvSpPr>
        <p:spPr>
          <a:xfrm>
            <a:off x="258232" y="2317131"/>
            <a:ext cx="9331384" cy="110533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5000"/>
              <a:buFont typeface="Wingdings" panose="05000000000000000000" pitchFamily="2" charset="2"/>
              <a:buChar char="w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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w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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w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189" indent="-457189" defTabSz="1219170">
              <a:buNone/>
            </a:pPr>
            <a:r>
              <a:rPr lang="en-US" altLang="zh-CN" sz="280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>
                <a:ea typeface="思源黑体 CN Medium" panose="020B0600000000000000" pitchFamily="34" charset="-122"/>
                <a:sym typeface="Arial" panose="020B0604020202020204" pitchFamily="34" charset="0"/>
              </a:rPr>
              <a:t>物体的形状或体积发生了变化，就说物体发生了形变。 </a:t>
            </a:r>
          </a:p>
        </p:txBody>
      </p:sp>
      <p:sp>
        <p:nvSpPr>
          <p:cNvPr id="14342" name="文本框 14341"/>
          <p:cNvSpPr txBox="1"/>
          <p:nvPr/>
        </p:nvSpPr>
        <p:spPr>
          <a:xfrm>
            <a:off x="6014720" y="3334982"/>
            <a:ext cx="477012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             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其它物体作用的结果。</a:t>
            </a:r>
          </a:p>
        </p:txBody>
      </p:sp>
      <p:sp>
        <p:nvSpPr>
          <p:cNvPr id="14343" name="文本框 14342"/>
          <p:cNvSpPr txBox="1"/>
          <p:nvPr/>
        </p:nvSpPr>
        <p:spPr>
          <a:xfrm>
            <a:off x="660400" y="3837996"/>
            <a:ext cx="110286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：使物体产生形变的原因是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7442" y="323745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28016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 build="p"/>
      <p:bldP spid="14342" grpId="0"/>
      <p:bldP spid="14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413109" y="2605647"/>
            <a:ext cx="1118905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力是改变物体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的原因、是使物体产生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的原因。</a:t>
            </a:r>
          </a:p>
        </p:txBody>
      </p:sp>
      <p:sp>
        <p:nvSpPr>
          <p:cNvPr id="15363" name="文本框 15362"/>
          <p:cNvSpPr txBox="1"/>
          <p:nvPr/>
        </p:nvSpPr>
        <p:spPr>
          <a:xfrm>
            <a:off x="3312349" y="2491991"/>
            <a:ext cx="25645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运动状态</a:t>
            </a:r>
          </a:p>
        </p:txBody>
      </p:sp>
      <p:sp>
        <p:nvSpPr>
          <p:cNvPr id="15364" name="文本框 15363"/>
          <p:cNvSpPr txBox="1"/>
          <p:nvPr/>
        </p:nvSpPr>
        <p:spPr>
          <a:xfrm>
            <a:off x="8936709" y="2512232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形变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333459" y="1733174"/>
            <a:ext cx="1153123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力是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之间的相互作用。力的作用是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366" name="文本框 15365"/>
          <p:cNvSpPr txBox="1"/>
          <p:nvPr/>
        </p:nvSpPr>
        <p:spPr>
          <a:xfrm>
            <a:off x="8771339" y="1681553"/>
            <a:ext cx="126188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相互的</a:t>
            </a:r>
          </a:p>
        </p:txBody>
      </p:sp>
      <p:sp>
        <p:nvSpPr>
          <p:cNvPr id="15367" name="文本框 15366"/>
          <p:cNvSpPr txBox="1"/>
          <p:nvPr/>
        </p:nvSpPr>
        <p:spPr>
          <a:xfrm>
            <a:off x="1854869" y="1644570"/>
            <a:ext cx="198002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物体与物体</a:t>
            </a:r>
          </a:p>
        </p:txBody>
      </p:sp>
      <p:sp>
        <p:nvSpPr>
          <p:cNvPr id="15369" name="文本框 15368"/>
          <p:cNvSpPr txBox="1"/>
          <p:nvPr/>
        </p:nvSpPr>
        <p:spPr>
          <a:xfrm>
            <a:off x="711705" y="3318570"/>
            <a:ext cx="10816697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力是矢量，它不但有大小，而且有________。其大小用___________测量力的大小，力的单位是______，简称____，用字母____表示。</a:t>
            </a:r>
          </a:p>
          <a:p>
            <a:pPr defTabSz="1219170">
              <a:lnSpc>
                <a:spcPct val="200000"/>
              </a:lnSpc>
            </a:pPr>
            <a:endParaRPr lang="zh-CN" altLang="en-US" sz="2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0" name="文本框 15369"/>
          <p:cNvSpPr txBox="1"/>
          <p:nvPr/>
        </p:nvSpPr>
        <p:spPr>
          <a:xfrm>
            <a:off x="6489886" y="3494930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方向</a:t>
            </a:r>
          </a:p>
        </p:txBody>
      </p:sp>
      <p:sp>
        <p:nvSpPr>
          <p:cNvPr id="15371" name="文本框 15370"/>
          <p:cNvSpPr txBox="1"/>
          <p:nvPr/>
        </p:nvSpPr>
        <p:spPr>
          <a:xfrm>
            <a:off x="1453252" y="4362692"/>
            <a:ext cx="197630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测力计</a:t>
            </a:r>
          </a:p>
        </p:txBody>
      </p:sp>
      <p:sp>
        <p:nvSpPr>
          <p:cNvPr id="15372" name="文本框 15371"/>
          <p:cNvSpPr txBox="1"/>
          <p:nvPr/>
        </p:nvSpPr>
        <p:spPr>
          <a:xfrm>
            <a:off x="7392697" y="4362692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牛顿</a:t>
            </a:r>
          </a:p>
        </p:txBody>
      </p:sp>
      <p:sp>
        <p:nvSpPr>
          <p:cNvPr id="15373" name="文本框 15372"/>
          <p:cNvSpPr txBox="1"/>
          <p:nvPr/>
        </p:nvSpPr>
        <p:spPr>
          <a:xfrm>
            <a:off x="9533965" y="4362692"/>
            <a:ext cx="54373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牛</a:t>
            </a:r>
          </a:p>
        </p:txBody>
      </p:sp>
      <p:sp>
        <p:nvSpPr>
          <p:cNvPr id="15374" name="文本框 15373"/>
          <p:cNvSpPr txBox="1"/>
          <p:nvPr/>
        </p:nvSpPr>
        <p:spPr>
          <a:xfrm>
            <a:off x="1358370" y="5228530"/>
            <a:ext cx="44435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en-US" altLang="zh-CN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7442" y="3237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一、力的概念</a:t>
            </a:r>
          </a:p>
        </p:txBody>
      </p:sp>
    </p:spTree>
    <p:extLst>
      <p:ext uri="{BB962C8B-B14F-4D97-AF65-F5344CB8AC3E}">
        <p14:creationId xmlns:p14="http://schemas.microsoft.com/office/powerpoint/2010/main" val="25144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15366" grpId="0"/>
      <p:bldP spid="15367" grpId="0"/>
      <p:bldP spid="15369" grpId="0"/>
      <p:bldP spid="15370" grpId="0"/>
      <p:bldP spid="15371" grpId="0"/>
      <p:bldP spid="15372" grpId="0"/>
      <p:bldP spid="15373" grpId="0"/>
      <p:bldP spid="153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385"/>
          <p:cNvSpPr txBox="1"/>
          <p:nvPr/>
        </p:nvSpPr>
        <p:spPr>
          <a:xfrm>
            <a:off x="660400" y="2061160"/>
            <a:ext cx="912142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⑴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力能够离开物体而独立存在吗？</a:t>
            </a:r>
          </a:p>
        </p:txBody>
      </p:sp>
      <p:sp>
        <p:nvSpPr>
          <p:cNvPr id="16387" name="文本框 16386"/>
          <p:cNvSpPr txBox="1"/>
          <p:nvPr/>
        </p:nvSpPr>
        <p:spPr>
          <a:xfrm>
            <a:off x="660400" y="4095994"/>
            <a:ext cx="1170640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⑵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两个物体一定要相互接触才能产生力吗？</a:t>
            </a:r>
          </a:p>
        </p:txBody>
      </p:sp>
      <p:sp>
        <p:nvSpPr>
          <p:cNvPr id="16388" name="文本框 16387"/>
          <p:cNvSpPr txBox="1"/>
          <p:nvPr/>
        </p:nvSpPr>
        <p:spPr>
          <a:xfrm>
            <a:off x="660400" y="1397119"/>
            <a:ext cx="360264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思考并抢答</a:t>
            </a:r>
          </a:p>
        </p:txBody>
      </p:sp>
      <p:sp>
        <p:nvSpPr>
          <p:cNvPr id="16389" name="文本框 16388"/>
          <p:cNvSpPr txBox="1"/>
          <p:nvPr/>
        </p:nvSpPr>
        <p:spPr>
          <a:xfrm>
            <a:off x="660400" y="2590640"/>
            <a:ext cx="7756376" cy="131478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一个力必须要有施力物体和受力物体</a:t>
            </a:r>
          </a:p>
        </p:txBody>
      </p:sp>
      <p:sp>
        <p:nvSpPr>
          <p:cNvPr id="16390" name="文本框 16389"/>
          <p:cNvSpPr txBox="1"/>
          <p:nvPr/>
        </p:nvSpPr>
        <p:spPr>
          <a:xfrm>
            <a:off x="660400" y="4809784"/>
            <a:ext cx="257894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不一定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7442" y="3237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一、力的概念</a:t>
            </a:r>
          </a:p>
        </p:txBody>
      </p:sp>
    </p:spTree>
    <p:extLst>
      <p:ext uri="{BB962C8B-B14F-4D97-AF65-F5344CB8AC3E}">
        <p14:creationId xmlns:p14="http://schemas.microsoft.com/office/powerpoint/2010/main" val="29823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/>
          <p:nvPr/>
        </p:nvSpPr>
        <p:spPr>
          <a:xfrm>
            <a:off x="-575728" y="1783122"/>
            <a:ext cx="5458601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对力的概念的理解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7411" name="文本框 17410"/>
          <p:cNvSpPr txBox="1"/>
          <p:nvPr/>
        </p:nvSpPr>
        <p:spPr>
          <a:xfrm>
            <a:off x="2553348" y="1809044"/>
            <a:ext cx="58529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力是物体间的相互作用</a:t>
            </a:r>
          </a:p>
        </p:txBody>
      </p:sp>
      <p:sp>
        <p:nvSpPr>
          <p:cNvPr id="17412" name="文本框 17411"/>
          <p:cNvSpPr txBox="1"/>
          <p:nvPr/>
        </p:nvSpPr>
        <p:spPr>
          <a:xfrm>
            <a:off x="550197" y="2468909"/>
            <a:ext cx="1083884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力的物质性  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</a:p>
        </p:txBody>
      </p:sp>
      <p:sp>
        <p:nvSpPr>
          <p:cNvPr id="17413" name="文本框 17412"/>
          <p:cNvSpPr txBox="1"/>
          <p:nvPr/>
        </p:nvSpPr>
        <p:spPr>
          <a:xfrm>
            <a:off x="577679" y="3103253"/>
            <a:ext cx="9805529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力的相互性 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</a:p>
        </p:txBody>
      </p:sp>
      <p:sp>
        <p:nvSpPr>
          <p:cNvPr id="17414" name="文本框 17413"/>
          <p:cNvSpPr txBox="1"/>
          <p:nvPr/>
        </p:nvSpPr>
        <p:spPr>
          <a:xfrm>
            <a:off x="689429" y="4508800"/>
            <a:ext cx="760118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力的矢量性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</a:p>
        </p:txBody>
      </p:sp>
      <p:sp>
        <p:nvSpPr>
          <p:cNvPr id="17415" name="矩形 17414"/>
          <p:cNvSpPr/>
          <p:nvPr/>
        </p:nvSpPr>
        <p:spPr>
          <a:xfrm>
            <a:off x="3028311" y="2468909"/>
            <a:ext cx="790728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力不能离开施力物体和受力物体而独立存在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</a:p>
        </p:txBody>
      </p:sp>
      <p:sp>
        <p:nvSpPr>
          <p:cNvPr id="17416" name="矩形 17415"/>
          <p:cNvSpPr/>
          <p:nvPr/>
        </p:nvSpPr>
        <p:spPr>
          <a:xfrm>
            <a:off x="3283954" y="2992129"/>
            <a:ext cx="7878362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一个力总是联系着两个物体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施力物体同时也是受力    物体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施力物和受力物同时存在、同时作用</a:t>
            </a:r>
          </a:p>
        </p:txBody>
      </p:sp>
      <p:sp>
        <p:nvSpPr>
          <p:cNvPr id="17417" name="矩形 17416"/>
          <p:cNvSpPr/>
          <p:nvPr/>
        </p:nvSpPr>
        <p:spPr>
          <a:xfrm>
            <a:off x="3331742" y="455667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有大小又有方向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7442" y="323745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一、力的概念</a:t>
            </a:r>
          </a:p>
        </p:txBody>
      </p:sp>
    </p:spTree>
    <p:extLst>
      <p:ext uri="{BB962C8B-B14F-4D97-AF65-F5344CB8AC3E}">
        <p14:creationId xmlns:p14="http://schemas.microsoft.com/office/powerpoint/2010/main" val="30994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6" grpId="0"/>
      <p:bldP spid="174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84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895" y="1039661"/>
            <a:ext cx="715779" cy="785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184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22" y="3057800"/>
            <a:ext cx="3185765" cy="31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直接连接符 18436"/>
          <p:cNvSpPr/>
          <p:nvPr/>
        </p:nvSpPr>
        <p:spPr>
          <a:xfrm>
            <a:off x="6173345" y="1825117"/>
            <a:ext cx="0" cy="1363463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 lang="zh-CN" altLang="en-US" sz="1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直接连接符 18437"/>
          <p:cNvSpPr/>
          <p:nvPr/>
        </p:nvSpPr>
        <p:spPr>
          <a:xfrm flipV="1">
            <a:off x="6173345" y="4070490"/>
            <a:ext cx="0" cy="1507568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 lang="zh-CN" altLang="en-US" sz="1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文本框 18438"/>
          <p:cNvSpPr txBox="1"/>
          <p:nvPr/>
        </p:nvSpPr>
        <p:spPr>
          <a:xfrm>
            <a:off x="6512674" y="1220402"/>
            <a:ext cx="211883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受力物体</a:t>
            </a:r>
          </a:p>
        </p:txBody>
      </p:sp>
      <p:sp>
        <p:nvSpPr>
          <p:cNvPr id="18440" name="文本框 18439"/>
          <p:cNvSpPr txBox="1"/>
          <p:nvPr/>
        </p:nvSpPr>
        <p:spPr>
          <a:xfrm>
            <a:off x="7756597" y="4444164"/>
            <a:ext cx="211883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施力物体</a:t>
            </a:r>
          </a:p>
        </p:txBody>
      </p:sp>
      <p:sp>
        <p:nvSpPr>
          <p:cNvPr id="18441" name="文本框 18440"/>
          <p:cNvSpPr txBox="1"/>
          <p:nvPr/>
        </p:nvSpPr>
        <p:spPr>
          <a:xfrm>
            <a:off x="3061988" y="4444164"/>
            <a:ext cx="211883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受力物体</a:t>
            </a:r>
          </a:p>
        </p:txBody>
      </p:sp>
      <p:sp>
        <p:nvSpPr>
          <p:cNvPr id="18442" name="文本框 18441"/>
          <p:cNvSpPr txBox="1"/>
          <p:nvPr/>
        </p:nvSpPr>
        <p:spPr>
          <a:xfrm>
            <a:off x="4248169" y="1232433"/>
            <a:ext cx="211883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施力物体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7442" y="3237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一、力的概念</a:t>
            </a:r>
          </a:p>
        </p:txBody>
      </p:sp>
    </p:spTree>
    <p:extLst>
      <p:ext uri="{BB962C8B-B14F-4D97-AF65-F5344CB8AC3E}">
        <p14:creationId xmlns:p14="http://schemas.microsoft.com/office/powerpoint/2010/main" val="2458741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  <p:bldP spid="184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673793"/>
          <p:cNvSpPr/>
          <p:nvPr/>
        </p:nvSpPr>
        <p:spPr>
          <a:xfrm>
            <a:off x="660400" y="1501127"/>
            <a:ext cx="11004973" cy="4205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840719" indent="-840719" defTabSz="121917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：下列说法正确的是：</a:t>
            </a:r>
            <a:endParaRPr lang="zh-CN" altLang="en-US" sz="2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840719" indent="-840719" defTabSz="121917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、子弹从枪口射出，能打到很远的距离，是因为子弹离开枪口后受到一个推力的作用。</a:t>
            </a:r>
          </a:p>
          <a:p>
            <a:pPr marL="840719" indent="-840719" defTabSz="121917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、甲用力把乙推倒，说明只是甲对乙有作用，乙对甲没有力的作用</a:t>
            </a:r>
          </a:p>
          <a:p>
            <a:pPr marL="840719" indent="-840719" defTabSz="121917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、只有有生命或有动力的物体才会施力，无生命或无动力的物体只会受力不会施力。</a:t>
            </a:r>
          </a:p>
          <a:p>
            <a:pPr marL="840719" indent="-840719" defTabSz="121917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、任何一个物体，一定既是受力物体，也是施力物体。</a:t>
            </a:r>
          </a:p>
        </p:txBody>
      </p:sp>
      <p:sp>
        <p:nvSpPr>
          <p:cNvPr id="673795" name="文本框 673794"/>
          <p:cNvSpPr txBox="1"/>
          <p:nvPr/>
        </p:nvSpPr>
        <p:spPr>
          <a:xfrm>
            <a:off x="4287975" y="1501127"/>
            <a:ext cx="518091" cy="6452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170"/>
            <a:r>
              <a:rPr lang="en-US" altLang="zh-CN" sz="3593" b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7442" y="3237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一、力的概念</a:t>
            </a:r>
          </a:p>
        </p:txBody>
      </p:sp>
    </p:spTree>
    <p:extLst>
      <p:ext uri="{BB962C8B-B14F-4D97-AF65-F5344CB8AC3E}">
        <p14:creationId xmlns:p14="http://schemas.microsoft.com/office/powerpoint/2010/main" val="2839755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1447</Words>
  <Application>Microsoft Office PowerPoint</Application>
  <PresentationFormat>宽屏</PresentationFormat>
  <Paragraphs>173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2020-05-20T04:39:00Z</dcterms:created>
  <dcterms:modified xsi:type="dcterms:W3CDTF">2021-01-09T11:47:35Z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