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80" r:id="rId16"/>
    <p:sldId id="274" r:id="rId17"/>
    <p:sldId id="275" r:id="rId18"/>
    <p:sldId id="276" r:id="rId19"/>
    <p:sldId id="277" r:id="rId20"/>
    <p:sldId id="278" r:id="rId21"/>
    <p:sldId id="257" r:id="rId22"/>
    <p:sldId id="287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52" userDrawn="1">
          <p15:clr>
            <a:srgbClr val="A4A3A4"/>
          </p15:clr>
        </p15:guide>
        <p15:guide id="6" orient="horz" pos="39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6" y="156"/>
      </p:cViewPr>
      <p:guideLst>
        <p:guide pos="416"/>
        <p:guide pos="7242"/>
        <p:guide orient="horz" pos="663"/>
        <p:guide orient="horz" pos="712"/>
        <p:guide orient="horz" pos="3952"/>
        <p:guide orient="horz" pos="39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235FB02-37D3-4E9E-A7DC-9D993EDEF2F3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BF59840-6CBC-4DB7-A6D2-9F9B7AE8025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51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3796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1244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r>
              <a:rPr lang="zh-CN" altLang="en-US" dirty="0"/>
              <a:t>找到</a:t>
            </a:r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8119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3209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r>
              <a:rPr lang="zh-CN" altLang="en-US" dirty="0"/>
              <a:t>找到</a:t>
            </a:r>
          </a:p>
        </p:txBody>
      </p:sp>
      <p:sp>
        <p:nvSpPr>
          <p:cNvPr id="13210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2842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3721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3722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1838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867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18787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118788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6496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584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7919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5710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r>
              <a:rPr lang="zh-CN" altLang="en-US" dirty="0"/>
              <a:t>找到</a:t>
            </a:r>
          </a:p>
        </p:txBody>
      </p:sp>
      <p:sp>
        <p:nvSpPr>
          <p:cNvPr id="378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81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r>
              <a:rPr lang="zh-CN" altLang="en-US" dirty="0"/>
              <a:t>找到</a:t>
            </a:r>
          </a:p>
        </p:txBody>
      </p:sp>
      <p:sp>
        <p:nvSpPr>
          <p:cNvPr id="130052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b="0" dirty="0">
                <a:latin typeface="Arial" panose="020B0604020202020204" pitchFamily="34" charset="0"/>
                <a:ea typeface="FandolFang R" panose="00000500000000000000" pitchFamily="50" charset="-122"/>
              </a:rPr>
              <a:t>15</a:t>
            </a:fld>
            <a:endParaRPr lang="zh-CN" altLang="en-US" sz="1200" b="0" dirty="0"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94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r>
              <a:rPr lang="zh-CN" altLang="en-US" dirty="0"/>
              <a:t>找到</a:t>
            </a:r>
          </a:p>
        </p:txBody>
      </p:sp>
      <p:sp>
        <p:nvSpPr>
          <p:cNvPr id="38916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FandolFang R" panose="00000500000000000000" pitchFamily="50" charset="-122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561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 userDrawn="1"/>
        </p:nvSpPr>
        <p:spPr>
          <a:xfrm rot="2700000">
            <a:off x="-2411373" y="-903292"/>
            <a:ext cx="3587814" cy="520854"/>
          </a:xfrm>
          <a:prstGeom prst="roundRect">
            <a:avLst>
              <a:gd name="adj" fmla="val 50000"/>
            </a:avLst>
          </a:prstGeom>
          <a:solidFill>
            <a:srgbClr val="C00C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4.bin"/><Relationship Id="rId3" Type="http://schemas.openxmlformats.org/officeDocument/2006/relationships/image" Target="../media/image38.wmf"/><Relationship Id="rId21" Type="http://schemas.openxmlformats.org/officeDocument/2006/relationships/image" Target="../media/image54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2" Type="http://schemas.openxmlformats.org/officeDocument/2006/relationships/oleObject" Target="../embeddings/oleObject52.bin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1.bin"/><Relationship Id="rId29" Type="http://schemas.openxmlformats.org/officeDocument/2006/relationships/image" Target="../media/image58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63.bin"/><Relationship Id="rId5" Type="http://schemas.openxmlformats.org/officeDocument/2006/relationships/image" Target="../media/image43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28" Type="http://schemas.openxmlformats.org/officeDocument/2006/relationships/oleObject" Target="../embeddings/oleObject65.bin"/><Relationship Id="rId10" Type="http://schemas.openxmlformats.org/officeDocument/2006/relationships/oleObject" Target="../embeddings/oleObject56.bin"/><Relationship Id="rId19" Type="http://schemas.openxmlformats.org/officeDocument/2006/relationships/image" Target="../media/image53.wmf"/><Relationship Id="rId31" Type="http://schemas.openxmlformats.org/officeDocument/2006/relationships/image" Target="../media/image59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8.bin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57.wmf"/><Relationship Id="rId30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75.bin"/><Relationship Id="rId3" Type="http://schemas.openxmlformats.org/officeDocument/2006/relationships/image" Target="../media/image38.wmf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6.wmf"/><Relationship Id="rId2" Type="http://schemas.openxmlformats.org/officeDocument/2006/relationships/oleObject" Target="../embeddings/oleObject67.bin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70.wmf"/><Relationship Id="rId18" Type="http://schemas.openxmlformats.org/officeDocument/2006/relationships/oleObject" Target="../embeddings/oleObject86.bin"/><Relationship Id="rId26" Type="http://schemas.openxmlformats.org/officeDocument/2006/relationships/oleObject" Target="../embeddings/oleObject90.bin"/><Relationship Id="rId3" Type="http://schemas.openxmlformats.org/officeDocument/2006/relationships/image" Target="../media/image38.wmf"/><Relationship Id="rId21" Type="http://schemas.openxmlformats.org/officeDocument/2006/relationships/image" Target="../media/image74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72.wmf"/><Relationship Id="rId25" Type="http://schemas.openxmlformats.org/officeDocument/2006/relationships/image" Target="../media/image76.wmf"/><Relationship Id="rId2" Type="http://schemas.openxmlformats.org/officeDocument/2006/relationships/oleObject" Target="../embeddings/oleObject78.bin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29" Type="http://schemas.openxmlformats.org/officeDocument/2006/relationships/image" Target="../media/image78.wmf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63.wmf"/><Relationship Id="rId24" Type="http://schemas.openxmlformats.org/officeDocument/2006/relationships/oleObject" Target="../embeddings/oleObject89.bin"/><Relationship Id="rId5" Type="http://schemas.openxmlformats.org/officeDocument/2006/relationships/image" Target="../media/image60.wmf"/><Relationship Id="rId15" Type="http://schemas.openxmlformats.org/officeDocument/2006/relationships/image" Target="../media/image71.wmf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91.bin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73.wmf"/><Relationship Id="rId31" Type="http://schemas.openxmlformats.org/officeDocument/2006/relationships/image" Target="../media/image79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9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101.bin"/><Relationship Id="rId3" Type="http://schemas.openxmlformats.org/officeDocument/2006/relationships/image" Target="../media/image38.wmf"/><Relationship Id="rId21" Type="http://schemas.openxmlformats.org/officeDocument/2006/relationships/image" Target="../media/image88.wmf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86.wmf"/><Relationship Id="rId25" Type="http://schemas.openxmlformats.org/officeDocument/2006/relationships/image" Target="../media/image90.wmf"/><Relationship Id="rId2" Type="http://schemas.openxmlformats.org/officeDocument/2006/relationships/oleObject" Target="../embeddings/oleObject93.bin"/><Relationship Id="rId16" Type="http://schemas.openxmlformats.org/officeDocument/2006/relationships/oleObject" Target="../embeddings/oleObject100.bin"/><Relationship Id="rId20" Type="http://schemas.openxmlformats.org/officeDocument/2006/relationships/oleObject" Target="../embeddings/oleObject102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83.wmf"/><Relationship Id="rId24" Type="http://schemas.openxmlformats.org/officeDocument/2006/relationships/oleObject" Target="../embeddings/oleObject104.bin"/><Relationship Id="rId5" Type="http://schemas.openxmlformats.org/officeDocument/2006/relationships/image" Target="../media/image80.wmf"/><Relationship Id="rId15" Type="http://schemas.openxmlformats.org/officeDocument/2006/relationships/image" Target="../media/image85.wmf"/><Relationship Id="rId23" Type="http://schemas.openxmlformats.org/officeDocument/2006/relationships/image" Target="../media/image89.wmf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87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99.bin"/><Relationship Id="rId22" Type="http://schemas.openxmlformats.org/officeDocument/2006/relationships/oleObject" Target="../embeddings/oleObject10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0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100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6.wmf"/><Relationship Id="rId11" Type="http://schemas.openxmlformats.org/officeDocument/2006/relationships/image" Target="../media/image99.wmf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2.bin"/><Relationship Id="rId4" Type="http://schemas.openxmlformats.org/officeDocument/2006/relationships/image" Target="../media/image95.wmf"/><Relationship Id="rId9" Type="http://schemas.openxmlformats.org/officeDocument/2006/relationships/image" Target="../media/image9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98.png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0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1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image" Target="../media/image106.png"/><Relationship Id="rId7" Type="http://schemas.openxmlformats.org/officeDocument/2006/relationships/oleObject" Target="../embeddings/oleObject120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7.wmf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09.wmf"/><Relationship Id="rId4" Type="http://schemas.openxmlformats.org/officeDocument/2006/relationships/image" Target="NULL" TargetMode="External"/><Relationship Id="rId9" Type="http://schemas.openxmlformats.org/officeDocument/2006/relationships/oleObject" Target="../embeddings/oleObject1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1.wmf"/><Relationship Id="rId5" Type="http://schemas.openxmlformats.org/officeDocument/2006/relationships/oleObject" Target="../embeddings/oleObject123.bin"/><Relationship Id="rId10" Type="http://schemas.openxmlformats.org/officeDocument/2006/relationships/image" Target="../media/image113.wmf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image" Target="../media/image114.wmf"/><Relationship Id="rId7" Type="http://schemas.openxmlformats.org/officeDocument/2006/relationships/image" Target="../media/image116.wmf"/><Relationship Id="rId2" Type="http://schemas.openxmlformats.org/officeDocument/2006/relationships/oleObject" Target="../embeddings/oleObject12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18.wmf"/><Relationship Id="rId5" Type="http://schemas.openxmlformats.org/officeDocument/2006/relationships/image" Target="../media/image115.wmf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11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NULL" TargetMode="Externa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emf"/><Relationship Id="rId2" Type="http://schemas.openxmlformats.org/officeDocument/2006/relationships/oleObject" Target="../embeddings/oleObject131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0.emf"/><Relationship Id="rId4" Type="http://schemas.openxmlformats.org/officeDocument/2006/relationships/oleObject" Target="../embeddings/oleObject13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4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2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3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3.bin"/><Relationship Id="rId4" Type="http://schemas.openxmlformats.org/officeDocument/2006/relationships/image" Target="NULL" TargetMode="External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1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30.wmf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8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8.wmf"/><Relationship Id="rId20" Type="http://schemas.openxmlformats.org/officeDocument/2006/relationships/oleObject" Target="../embeddings/oleObject30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19" Type="http://schemas.openxmlformats.org/officeDocument/2006/relationships/image" Target="../media/image29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31.wmf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8.wmf"/><Relationship Id="rId25" Type="http://schemas.openxmlformats.org/officeDocument/2006/relationships/image" Target="../media/image42.wmf"/><Relationship Id="rId2" Type="http://schemas.openxmlformats.org/officeDocument/2006/relationships/oleObject" Target="../embeddings/oleObject31.bin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42.bin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51.bin"/><Relationship Id="rId3" Type="http://schemas.openxmlformats.org/officeDocument/2006/relationships/image" Target="../media/image38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1.wmf"/><Relationship Id="rId2" Type="http://schemas.openxmlformats.org/officeDocument/2006/relationships/oleObject" Target="../embeddings/oleObject43.bin"/><Relationship Id="rId16" Type="http://schemas.openxmlformats.org/officeDocument/2006/relationships/oleObject" Target="../embeddings/oleObject50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64784" r="-37384" b="-28303"/>
          <a:stretch>
            <a:fillRect/>
          </a:stretch>
        </p:blipFill>
        <p:spPr>
          <a:xfrm>
            <a:off x="-14912977" y="4178751"/>
            <a:ext cx="6881038" cy="7770083"/>
          </a:xfrm>
          <a:custGeom>
            <a:avLst/>
            <a:gdLst>
              <a:gd name="connsiteX0" fmla="*/ 0 w 6881038"/>
              <a:gd name="connsiteY0" fmla="*/ 0 h 7770083"/>
              <a:gd name="connsiteX1" fmla="*/ 6696911 w 6881038"/>
              <a:gd name="connsiteY1" fmla="*/ 6696911 h 7770083"/>
              <a:gd name="connsiteX2" fmla="*/ 6696911 w 6881038"/>
              <a:gd name="connsiteY2" fmla="*/ 7585956 h 7770083"/>
              <a:gd name="connsiteX3" fmla="*/ 5807866 w 6881038"/>
              <a:gd name="connsiteY3" fmla="*/ 7585956 h 7770083"/>
              <a:gd name="connsiteX4" fmla="*/ 0 w 6881038"/>
              <a:gd name="connsiteY4" fmla="*/ 1778090 h 7770083"/>
              <a:gd name="connsiteX5" fmla="*/ 0 w 6881038"/>
              <a:gd name="connsiteY5" fmla="*/ 0 h 777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1038" h="7770083">
                <a:moveTo>
                  <a:pt x="0" y="0"/>
                </a:moveTo>
                <a:lnTo>
                  <a:pt x="6696911" y="6696911"/>
                </a:lnTo>
                <a:cubicBezTo>
                  <a:pt x="6942414" y="6942414"/>
                  <a:pt x="6942414" y="7340453"/>
                  <a:pt x="6696911" y="7585956"/>
                </a:cubicBezTo>
                <a:cubicBezTo>
                  <a:pt x="6451408" y="7831459"/>
                  <a:pt x="6053369" y="7831459"/>
                  <a:pt x="5807866" y="7585956"/>
                </a:cubicBezTo>
                <a:lnTo>
                  <a:pt x="0" y="177809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6DA1C36C-7026-4AD4-892F-A9ACC7C48BF9}"/>
              </a:ext>
            </a:extLst>
          </p:cNvPr>
          <p:cNvGrpSpPr/>
          <p:nvPr/>
        </p:nvGrpSpPr>
        <p:grpSpPr>
          <a:xfrm>
            <a:off x="6012972" y="2724996"/>
            <a:ext cx="6179028" cy="7770083"/>
            <a:chOff x="5042006" y="1504014"/>
            <a:chExt cx="7149994" cy="8991066"/>
          </a:xfrm>
        </p:grpSpPr>
        <p:grpSp>
          <p:nvGrpSpPr>
            <p:cNvPr id="68" name="组合 67"/>
            <p:cNvGrpSpPr/>
            <p:nvPr/>
          </p:nvGrpSpPr>
          <p:grpSpPr>
            <a:xfrm>
              <a:off x="5042006" y="2481944"/>
              <a:ext cx="7149994" cy="4376056"/>
              <a:chOff x="-14912977" y="5411846"/>
              <a:chExt cx="18864374" cy="11545682"/>
            </a:xfrm>
          </p:grpSpPr>
          <p:pic>
            <p:nvPicPr>
              <p:cNvPr id="51" name="图片 5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0000" t="84517" r="-23215" b="-26717"/>
              <a:stretch>
                <a:fillRect/>
              </a:stretch>
            </p:blipFill>
            <p:spPr>
              <a:xfrm>
                <a:off x="-14912977" y="6592643"/>
                <a:ext cx="4273172" cy="5162217"/>
              </a:xfrm>
              <a:custGeom>
                <a:avLst/>
                <a:gdLst>
                  <a:gd name="connsiteX0" fmla="*/ 0 w 4273172"/>
                  <a:gd name="connsiteY0" fmla="*/ 0 h 5162217"/>
                  <a:gd name="connsiteX1" fmla="*/ 4089045 w 4273172"/>
                  <a:gd name="connsiteY1" fmla="*/ 4089045 h 5162217"/>
                  <a:gd name="connsiteX2" fmla="*/ 4089045 w 4273172"/>
                  <a:gd name="connsiteY2" fmla="*/ 4978090 h 5162217"/>
                  <a:gd name="connsiteX3" fmla="*/ 3200000 w 4273172"/>
                  <a:gd name="connsiteY3" fmla="*/ 4978090 h 5162217"/>
                  <a:gd name="connsiteX4" fmla="*/ 0 w 4273172"/>
                  <a:gd name="connsiteY4" fmla="*/ 1778090 h 5162217"/>
                  <a:gd name="connsiteX5" fmla="*/ 0 w 4273172"/>
                  <a:gd name="connsiteY5" fmla="*/ 0 h 5162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73172" h="5162217">
                    <a:moveTo>
                      <a:pt x="0" y="0"/>
                    </a:moveTo>
                    <a:lnTo>
                      <a:pt x="4089045" y="4089045"/>
                    </a:lnTo>
                    <a:cubicBezTo>
                      <a:pt x="4334548" y="4334548"/>
                      <a:pt x="4334548" y="4732587"/>
                      <a:pt x="4089045" y="4978090"/>
                    </a:cubicBezTo>
                    <a:cubicBezTo>
                      <a:pt x="3843542" y="5223593"/>
                      <a:pt x="3445503" y="5223593"/>
                      <a:pt x="3200000" y="4978090"/>
                    </a:cubicBezTo>
                    <a:lnTo>
                      <a:pt x="0" y="177809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</p:pic>
          <p:pic>
            <p:nvPicPr>
              <p:cNvPr id="61" name="图片 6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620" t="5616" r="2824"/>
              <a:stretch>
                <a:fillRect/>
              </a:stretch>
            </p:blipFill>
            <p:spPr>
              <a:xfrm>
                <a:off x="-9003218" y="5411846"/>
                <a:ext cx="12434727" cy="11545682"/>
              </a:xfrm>
              <a:custGeom>
                <a:avLst/>
                <a:gdLst>
                  <a:gd name="connsiteX0" fmla="*/ 628650 w 12434727"/>
                  <a:gd name="connsiteY0" fmla="*/ 0 h 11545682"/>
                  <a:gd name="connsiteX1" fmla="*/ 1073174 w 12434727"/>
                  <a:gd name="connsiteY1" fmla="*/ 184128 h 11545682"/>
                  <a:gd name="connsiteX2" fmla="*/ 12434727 w 12434727"/>
                  <a:gd name="connsiteY2" fmla="*/ 11545682 h 11545682"/>
                  <a:gd name="connsiteX3" fmla="*/ 10656636 w 12434727"/>
                  <a:gd name="connsiteY3" fmla="*/ 11545682 h 11545682"/>
                  <a:gd name="connsiteX4" fmla="*/ 184128 w 12434727"/>
                  <a:gd name="connsiteY4" fmla="*/ 1073173 h 11545682"/>
                  <a:gd name="connsiteX5" fmla="*/ 184128 w 12434727"/>
                  <a:gd name="connsiteY5" fmla="*/ 184128 h 11545682"/>
                  <a:gd name="connsiteX6" fmla="*/ 628650 w 12434727"/>
                  <a:gd name="connsiteY6" fmla="*/ 0 h 11545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34727" h="11545682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8"/>
                    </a:cubicBezTo>
                    <a:lnTo>
                      <a:pt x="12434727" y="11545682"/>
                    </a:lnTo>
                    <a:lnTo>
                      <a:pt x="10656636" y="11545682"/>
                    </a:lnTo>
                    <a:lnTo>
                      <a:pt x="184128" y="1073173"/>
                    </a:lnTo>
                    <a:cubicBezTo>
                      <a:pt x="-61376" y="827670"/>
                      <a:pt x="-61376" y="429631"/>
                      <a:pt x="184128" y="184128"/>
                    </a:cubicBezTo>
                    <a:cubicBezTo>
                      <a:pt x="306880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2" name="图片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788" t="7202" b="948"/>
              <a:stretch>
                <a:fillRect/>
              </a:stretch>
            </p:blipFill>
            <p:spPr>
              <a:xfrm>
                <a:off x="-6395352" y="5605819"/>
                <a:ext cx="10346749" cy="11235794"/>
              </a:xfrm>
              <a:custGeom>
                <a:avLst/>
                <a:gdLst>
                  <a:gd name="connsiteX0" fmla="*/ 628650 w 10346749"/>
                  <a:gd name="connsiteY0" fmla="*/ 0 h 11235794"/>
                  <a:gd name="connsiteX1" fmla="*/ 1073174 w 10346749"/>
                  <a:gd name="connsiteY1" fmla="*/ 184128 h 11235794"/>
                  <a:gd name="connsiteX2" fmla="*/ 10346749 w 10346749"/>
                  <a:gd name="connsiteY2" fmla="*/ 9457704 h 11235794"/>
                  <a:gd name="connsiteX3" fmla="*/ 10346749 w 10346749"/>
                  <a:gd name="connsiteY3" fmla="*/ 11235794 h 11235794"/>
                  <a:gd name="connsiteX4" fmla="*/ 184128 w 10346749"/>
                  <a:gd name="connsiteY4" fmla="*/ 1073173 h 11235794"/>
                  <a:gd name="connsiteX5" fmla="*/ 184128 w 10346749"/>
                  <a:gd name="connsiteY5" fmla="*/ 184128 h 11235794"/>
                  <a:gd name="connsiteX6" fmla="*/ 628650 w 10346749"/>
                  <a:gd name="connsiteY6" fmla="*/ 0 h 11235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46749" h="11235794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8"/>
                    </a:cubicBezTo>
                    <a:lnTo>
                      <a:pt x="10346749" y="9457704"/>
                    </a:lnTo>
                    <a:lnTo>
                      <a:pt x="10346749" y="11235794"/>
                    </a:lnTo>
                    <a:lnTo>
                      <a:pt x="184128" y="1073173"/>
                    </a:lnTo>
                    <a:cubicBezTo>
                      <a:pt x="-61376" y="827670"/>
                      <a:pt x="-61376" y="429631"/>
                      <a:pt x="184128" y="184128"/>
                    </a:cubicBezTo>
                    <a:cubicBezTo>
                      <a:pt x="306878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3" name="图片 6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086" t="7995" r="15939"/>
              <a:stretch>
                <a:fillRect/>
              </a:stretch>
            </p:blipFill>
            <p:spPr>
              <a:xfrm>
                <a:off x="-11126151" y="5702806"/>
                <a:ext cx="12143767" cy="11254722"/>
              </a:xfrm>
              <a:custGeom>
                <a:avLst/>
                <a:gdLst>
                  <a:gd name="connsiteX0" fmla="*/ 628649 w 12143767"/>
                  <a:gd name="connsiteY0" fmla="*/ 0 h 11254722"/>
                  <a:gd name="connsiteX1" fmla="*/ 1073173 w 12143767"/>
                  <a:gd name="connsiteY1" fmla="*/ 184128 h 11254722"/>
                  <a:gd name="connsiteX2" fmla="*/ 12143767 w 12143767"/>
                  <a:gd name="connsiteY2" fmla="*/ 11254722 h 11254722"/>
                  <a:gd name="connsiteX3" fmla="*/ 10365677 w 12143767"/>
                  <a:gd name="connsiteY3" fmla="*/ 11254722 h 11254722"/>
                  <a:gd name="connsiteX4" fmla="*/ 184127 w 12143767"/>
                  <a:gd name="connsiteY4" fmla="*/ 1073173 h 11254722"/>
                  <a:gd name="connsiteX5" fmla="*/ 184127 w 12143767"/>
                  <a:gd name="connsiteY5" fmla="*/ 184128 h 11254722"/>
                  <a:gd name="connsiteX6" fmla="*/ 628649 w 12143767"/>
                  <a:gd name="connsiteY6" fmla="*/ 0 h 1125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43767" h="11254722">
                    <a:moveTo>
                      <a:pt x="628649" y="0"/>
                    </a:moveTo>
                    <a:cubicBezTo>
                      <a:pt x="789535" y="0"/>
                      <a:pt x="950421" y="61376"/>
                      <a:pt x="1073173" y="184128"/>
                    </a:cubicBezTo>
                    <a:lnTo>
                      <a:pt x="12143767" y="11254722"/>
                    </a:lnTo>
                    <a:lnTo>
                      <a:pt x="10365677" y="11254722"/>
                    </a:lnTo>
                    <a:lnTo>
                      <a:pt x="184127" y="1073173"/>
                    </a:lnTo>
                    <a:cubicBezTo>
                      <a:pt x="-61375" y="827670"/>
                      <a:pt x="-61375" y="429631"/>
                      <a:pt x="184127" y="184128"/>
                    </a:cubicBezTo>
                    <a:cubicBezTo>
                      <a:pt x="306879" y="61376"/>
                      <a:pt x="467765" y="0"/>
                      <a:pt x="628649" y="0"/>
                    </a:cubicBezTo>
                    <a:close/>
                  </a:path>
                </a:pathLst>
              </a:custGeom>
            </p:spPr>
          </p:pic>
          <p:pic>
            <p:nvPicPr>
              <p:cNvPr id="64" name="图片 6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956" t="8788" b="20681"/>
              <a:stretch>
                <a:fillRect/>
              </a:stretch>
            </p:blipFill>
            <p:spPr>
              <a:xfrm>
                <a:off x="-3787486" y="5799793"/>
                <a:ext cx="7738883" cy="8627928"/>
              </a:xfrm>
              <a:custGeom>
                <a:avLst/>
                <a:gdLst>
                  <a:gd name="connsiteX0" fmla="*/ 628650 w 7738883"/>
                  <a:gd name="connsiteY0" fmla="*/ 0 h 8627928"/>
                  <a:gd name="connsiteX1" fmla="*/ 1073174 w 7738883"/>
                  <a:gd name="connsiteY1" fmla="*/ 184128 h 8627928"/>
                  <a:gd name="connsiteX2" fmla="*/ 7738883 w 7738883"/>
                  <a:gd name="connsiteY2" fmla="*/ 6849838 h 8627928"/>
                  <a:gd name="connsiteX3" fmla="*/ 7738883 w 7738883"/>
                  <a:gd name="connsiteY3" fmla="*/ 8627928 h 8627928"/>
                  <a:gd name="connsiteX4" fmla="*/ 184128 w 7738883"/>
                  <a:gd name="connsiteY4" fmla="*/ 1073173 h 8627928"/>
                  <a:gd name="connsiteX5" fmla="*/ 184128 w 7738883"/>
                  <a:gd name="connsiteY5" fmla="*/ 184128 h 8627928"/>
                  <a:gd name="connsiteX6" fmla="*/ 628650 w 7738883"/>
                  <a:gd name="connsiteY6" fmla="*/ 0 h 8627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738883" h="8627928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8"/>
                    </a:cubicBezTo>
                    <a:lnTo>
                      <a:pt x="7738883" y="6849838"/>
                    </a:lnTo>
                    <a:lnTo>
                      <a:pt x="7738883" y="8627928"/>
                    </a:lnTo>
                    <a:lnTo>
                      <a:pt x="184128" y="1073173"/>
                    </a:lnTo>
                    <a:cubicBezTo>
                      <a:pt x="-61376" y="827670"/>
                      <a:pt x="-61376" y="429631"/>
                      <a:pt x="184128" y="184128"/>
                    </a:cubicBezTo>
                    <a:cubicBezTo>
                      <a:pt x="306880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5" name="图片 6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5" t="25349" r="29053"/>
              <a:stretch>
                <a:fillRect/>
              </a:stretch>
            </p:blipFill>
            <p:spPr>
              <a:xfrm>
                <a:off x="-11417111" y="7825740"/>
                <a:ext cx="10020833" cy="9131788"/>
              </a:xfrm>
              <a:custGeom>
                <a:avLst/>
                <a:gdLst>
                  <a:gd name="connsiteX0" fmla="*/ 628649 w 10020833"/>
                  <a:gd name="connsiteY0" fmla="*/ 0 h 9131788"/>
                  <a:gd name="connsiteX1" fmla="*/ 1073173 w 10020833"/>
                  <a:gd name="connsiteY1" fmla="*/ 184127 h 9131788"/>
                  <a:gd name="connsiteX2" fmla="*/ 10020833 w 10020833"/>
                  <a:gd name="connsiteY2" fmla="*/ 9131788 h 9131788"/>
                  <a:gd name="connsiteX3" fmla="*/ 8242743 w 10020833"/>
                  <a:gd name="connsiteY3" fmla="*/ 9131788 h 9131788"/>
                  <a:gd name="connsiteX4" fmla="*/ 184127 w 10020833"/>
                  <a:gd name="connsiteY4" fmla="*/ 1073172 h 9131788"/>
                  <a:gd name="connsiteX5" fmla="*/ 184127 w 10020833"/>
                  <a:gd name="connsiteY5" fmla="*/ 184127 h 9131788"/>
                  <a:gd name="connsiteX6" fmla="*/ 628649 w 10020833"/>
                  <a:gd name="connsiteY6" fmla="*/ 0 h 91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20833" h="9131788">
                    <a:moveTo>
                      <a:pt x="628649" y="0"/>
                    </a:moveTo>
                    <a:cubicBezTo>
                      <a:pt x="789535" y="0"/>
                      <a:pt x="950421" y="61376"/>
                      <a:pt x="1073173" y="184127"/>
                    </a:cubicBezTo>
                    <a:lnTo>
                      <a:pt x="10020833" y="9131788"/>
                    </a:lnTo>
                    <a:lnTo>
                      <a:pt x="8242743" y="9131788"/>
                    </a:lnTo>
                    <a:lnTo>
                      <a:pt x="184127" y="1073172"/>
                    </a:lnTo>
                    <a:cubicBezTo>
                      <a:pt x="-61375" y="827669"/>
                      <a:pt x="-61375" y="429630"/>
                      <a:pt x="184127" y="184127"/>
                    </a:cubicBezTo>
                    <a:cubicBezTo>
                      <a:pt x="306879" y="61376"/>
                      <a:pt x="467765" y="0"/>
                      <a:pt x="628649" y="0"/>
                    </a:cubicBezTo>
                    <a:close/>
                  </a:path>
                </a:pathLst>
              </a:custGeom>
            </p:spPr>
          </p:pic>
          <p:pic>
            <p:nvPicPr>
              <p:cNvPr id="66" name="图片 6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559" t="46668" r="42167"/>
              <a:stretch>
                <a:fillRect/>
              </a:stretch>
            </p:blipFill>
            <p:spPr>
              <a:xfrm>
                <a:off x="-11223139" y="10433606"/>
                <a:ext cx="7412968" cy="6523922"/>
              </a:xfrm>
              <a:custGeom>
                <a:avLst/>
                <a:gdLst>
                  <a:gd name="connsiteX0" fmla="*/ 628650 w 7412968"/>
                  <a:gd name="connsiteY0" fmla="*/ 0 h 6523922"/>
                  <a:gd name="connsiteX1" fmla="*/ 1073174 w 7412968"/>
                  <a:gd name="connsiteY1" fmla="*/ 184127 h 6523922"/>
                  <a:gd name="connsiteX2" fmla="*/ 7412968 w 7412968"/>
                  <a:gd name="connsiteY2" fmla="*/ 6523922 h 6523922"/>
                  <a:gd name="connsiteX3" fmla="*/ 5634878 w 7412968"/>
                  <a:gd name="connsiteY3" fmla="*/ 6523922 h 6523922"/>
                  <a:gd name="connsiteX4" fmla="*/ 184128 w 7412968"/>
                  <a:gd name="connsiteY4" fmla="*/ 1073172 h 6523922"/>
                  <a:gd name="connsiteX5" fmla="*/ 184128 w 7412968"/>
                  <a:gd name="connsiteY5" fmla="*/ 184127 h 6523922"/>
                  <a:gd name="connsiteX6" fmla="*/ 628650 w 7412968"/>
                  <a:gd name="connsiteY6" fmla="*/ 0 h 6523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12968" h="6523922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7"/>
                    </a:cubicBezTo>
                    <a:lnTo>
                      <a:pt x="7412968" y="6523922"/>
                    </a:lnTo>
                    <a:lnTo>
                      <a:pt x="5634878" y="6523922"/>
                    </a:lnTo>
                    <a:lnTo>
                      <a:pt x="184128" y="1073172"/>
                    </a:lnTo>
                    <a:cubicBezTo>
                      <a:pt x="-61376" y="827669"/>
                      <a:pt x="-61376" y="429630"/>
                      <a:pt x="184128" y="184127"/>
                    </a:cubicBezTo>
                    <a:cubicBezTo>
                      <a:pt x="306880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  <p:pic>
            <p:nvPicPr>
              <p:cNvPr id="67" name="图片 6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613" t="67987" r="55282"/>
              <a:stretch>
                <a:fillRect/>
              </a:stretch>
            </p:blipFill>
            <p:spPr>
              <a:xfrm>
                <a:off x="-11029165" y="13041472"/>
                <a:ext cx="4805102" cy="3916056"/>
              </a:xfrm>
              <a:custGeom>
                <a:avLst/>
                <a:gdLst>
                  <a:gd name="connsiteX0" fmla="*/ 628650 w 4805102"/>
                  <a:gd name="connsiteY0" fmla="*/ 0 h 3916056"/>
                  <a:gd name="connsiteX1" fmla="*/ 1073174 w 4805102"/>
                  <a:gd name="connsiteY1" fmla="*/ 184127 h 3916056"/>
                  <a:gd name="connsiteX2" fmla="*/ 4805102 w 4805102"/>
                  <a:gd name="connsiteY2" fmla="*/ 3916056 h 3916056"/>
                  <a:gd name="connsiteX3" fmla="*/ 3027012 w 4805102"/>
                  <a:gd name="connsiteY3" fmla="*/ 3916056 h 3916056"/>
                  <a:gd name="connsiteX4" fmla="*/ 184128 w 4805102"/>
                  <a:gd name="connsiteY4" fmla="*/ 1073172 h 3916056"/>
                  <a:gd name="connsiteX5" fmla="*/ 184128 w 4805102"/>
                  <a:gd name="connsiteY5" fmla="*/ 184127 h 3916056"/>
                  <a:gd name="connsiteX6" fmla="*/ 628650 w 4805102"/>
                  <a:gd name="connsiteY6" fmla="*/ 0 h 3916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05102" h="3916056">
                    <a:moveTo>
                      <a:pt x="628650" y="0"/>
                    </a:moveTo>
                    <a:cubicBezTo>
                      <a:pt x="789536" y="0"/>
                      <a:pt x="950422" y="61376"/>
                      <a:pt x="1073174" y="184127"/>
                    </a:cubicBezTo>
                    <a:lnTo>
                      <a:pt x="4805102" y="3916056"/>
                    </a:lnTo>
                    <a:lnTo>
                      <a:pt x="3027012" y="3916056"/>
                    </a:lnTo>
                    <a:lnTo>
                      <a:pt x="184128" y="1073172"/>
                    </a:lnTo>
                    <a:cubicBezTo>
                      <a:pt x="-61376" y="827669"/>
                      <a:pt x="-61376" y="429630"/>
                      <a:pt x="184128" y="184127"/>
                    </a:cubicBezTo>
                    <a:cubicBezTo>
                      <a:pt x="306878" y="61376"/>
                      <a:pt x="467764" y="0"/>
                      <a:pt x="628650" y="0"/>
                    </a:cubicBezTo>
                    <a:close/>
                  </a:path>
                </a:pathLst>
              </a:custGeom>
            </p:spPr>
          </p:pic>
        </p:grpSp>
        <p:sp>
          <p:nvSpPr>
            <p:cNvPr id="70" name="矩形: 圆角 69"/>
            <p:cNvSpPr/>
            <p:nvPr/>
          </p:nvSpPr>
          <p:spPr>
            <a:xfrm rot="2700000">
              <a:off x="5466993" y="6712476"/>
              <a:ext cx="7093889" cy="471319"/>
            </a:xfrm>
            <a:prstGeom prst="roundRect">
              <a:avLst>
                <a:gd name="adj" fmla="val 50000"/>
              </a:avLst>
            </a:prstGeom>
            <a:solidFill>
              <a:srgbClr val="C00C03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矩形: 圆角 70"/>
            <p:cNvSpPr/>
            <p:nvPr/>
          </p:nvSpPr>
          <p:spPr>
            <a:xfrm rot="2700000">
              <a:off x="6305708" y="4815299"/>
              <a:ext cx="7093889" cy="471319"/>
            </a:xfrm>
            <a:prstGeom prst="roundRect">
              <a:avLst>
                <a:gd name="adj" fmla="val 50000"/>
              </a:avLst>
            </a:prstGeom>
            <a:solidFill>
              <a:srgbClr val="C00C03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594340" y="2527614"/>
            <a:ext cx="6625564" cy="2272770"/>
            <a:chOff x="588163" y="2855286"/>
            <a:chExt cx="5856199" cy="1945094"/>
          </a:xfrm>
        </p:grpSpPr>
        <p:grpSp>
          <p:nvGrpSpPr>
            <p:cNvPr id="73" name="组合 72"/>
            <p:cNvGrpSpPr/>
            <p:nvPr/>
          </p:nvGrpSpPr>
          <p:grpSpPr>
            <a:xfrm>
              <a:off x="588163" y="3381995"/>
              <a:ext cx="5856199" cy="1418385"/>
              <a:chOff x="-4726001" y="2281404"/>
              <a:chExt cx="5856199" cy="1418385"/>
            </a:xfrm>
          </p:grpSpPr>
          <p:sp>
            <p:nvSpPr>
              <p:cNvPr id="75" name="矩形: 圆角 74"/>
              <p:cNvSpPr/>
              <p:nvPr/>
            </p:nvSpPr>
            <p:spPr>
              <a:xfrm>
                <a:off x="-4654326" y="3387310"/>
                <a:ext cx="3138148" cy="312479"/>
              </a:xfrm>
              <a:prstGeom prst="roundRect">
                <a:avLst>
                  <a:gd name="adj" fmla="val 50000"/>
                </a:avLst>
              </a:prstGeom>
              <a:solidFill>
                <a:srgbClr val="C00C0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2020.5.20</a:t>
                </a:r>
                <a:endParaRPr lang="en-US" altLang="zh-CN" sz="16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6" name="组合 75"/>
              <p:cNvGrpSpPr/>
              <p:nvPr/>
            </p:nvGrpSpPr>
            <p:grpSpPr>
              <a:xfrm>
                <a:off x="-4726001" y="2281404"/>
                <a:ext cx="5856199" cy="814046"/>
                <a:chOff x="-4726001" y="2281404"/>
                <a:chExt cx="5856199" cy="814046"/>
              </a:xfrm>
            </p:grpSpPr>
            <p:sp>
              <p:nvSpPr>
                <p:cNvPr id="77" name="文本框 76"/>
                <p:cNvSpPr txBox="1"/>
                <p:nvPr/>
              </p:nvSpPr>
              <p:spPr>
                <a:xfrm>
                  <a:off x="-4714868" y="2808615"/>
                  <a:ext cx="4981567" cy="2868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78" name="直接连接符 77"/>
                <p:cNvCxnSpPr/>
                <p:nvPr/>
              </p:nvCxnSpPr>
              <p:spPr>
                <a:xfrm>
                  <a:off x="-4634728" y="2827846"/>
                  <a:ext cx="4901428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文本占位符 19"/>
                <p:cNvSpPr txBox="1"/>
                <p:nvPr/>
              </p:nvSpPr>
              <p:spPr>
                <a:xfrm>
                  <a:off x="-4726001" y="2281404"/>
                  <a:ext cx="5856199" cy="400512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3200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3200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5</a:t>
                  </a:r>
                  <a:r>
                    <a:rPr lang="zh-CN" altLang="en-US" sz="3200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节 匀变速直线运动的常用推论</a:t>
                  </a:r>
                </a:p>
              </p:txBody>
            </p:sp>
          </p:grpSp>
        </p:grpSp>
        <p:sp>
          <p:nvSpPr>
            <p:cNvPr id="74" name="文本占位符 20"/>
            <p:cNvSpPr txBox="1"/>
            <p:nvPr/>
          </p:nvSpPr>
          <p:spPr>
            <a:xfrm>
              <a:off x="655723" y="285528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第二章  匀变速直线运动的研究</a:t>
              </a:r>
            </a:p>
          </p:txBody>
        </p:sp>
      </p:grpSp>
      <p:sp>
        <p:nvSpPr>
          <p:cNvPr id="80" name="矩形 79"/>
          <p:cNvSpPr/>
          <p:nvPr/>
        </p:nvSpPr>
        <p:spPr>
          <a:xfrm>
            <a:off x="9963781" y="325914"/>
            <a:ext cx="4062342" cy="298450"/>
          </a:xfrm>
          <a:prstGeom prst="rect">
            <a:avLst/>
          </a:prstGeom>
          <a:solidFill>
            <a:srgbClr val="C00C0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版高中物理必修</a:t>
            </a:r>
            <a:r>
              <a:rPr lang="en-US" altLang="zh-CN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矩形: 圆角 80"/>
          <p:cNvSpPr/>
          <p:nvPr/>
        </p:nvSpPr>
        <p:spPr>
          <a:xfrm rot="2700000">
            <a:off x="-17238918" y="-3736244"/>
            <a:ext cx="25823018" cy="1715685"/>
          </a:xfrm>
          <a:prstGeom prst="roundRect">
            <a:avLst>
              <a:gd name="adj" fmla="val 50000"/>
            </a:avLst>
          </a:prstGeom>
          <a:solidFill>
            <a:srgbClr val="C00C03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" name="矩形: 圆角 81"/>
          <p:cNvSpPr/>
          <p:nvPr/>
        </p:nvSpPr>
        <p:spPr>
          <a:xfrm rot="2700000">
            <a:off x="-4317081" y="-1971245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120711"/>
            <a:ext cx="9542340" cy="577690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建立时间坐标轴，把初速度为零的匀变速直线运动按时间</a:t>
            </a:r>
            <a:r>
              <a:rPr lang="en-US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等分，如下图所示：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由图可得：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可得：</a:t>
            </a: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8679" name="组合 5"/>
          <p:cNvGrpSpPr/>
          <p:nvPr/>
        </p:nvGrpSpPr>
        <p:grpSpPr>
          <a:xfrm>
            <a:off x="1531961" y="2438995"/>
            <a:ext cx="5860239" cy="718367"/>
            <a:chOff x="2222" y="3854"/>
            <a:chExt cx="9250" cy="1133"/>
          </a:xfrm>
        </p:grpSpPr>
        <p:grpSp>
          <p:nvGrpSpPr>
            <p:cNvPr id="28680" name="组合 19"/>
            <p:cNvGrpSpPr/>
            <p:nvPr/>
          </p:nvGrpSpPr>
          <p:grpSpPr>
            <a:xfrm>
              <a:off x="3136" y="4472"/>
              <a:ext cx="8336" cy="515"/>
              <a:chOff x="2989" y="5310"/>
              <a:chExt cx="8336" cy="515"/>
            </a:xfrm>
          </p:grpSpPr>
          <p:grpSp>
            <p:nvGrpSpPr>
              <p:cNvPr id="28681" name="组合 17"/>
              <p:cNvGrpSpPr/>
              <p:nvPr/>
            </p:nvGrpSpPr>
            <p:grpSpPr>
              <a:xfrm>
                <a:off x="2989" y="5310"/>
                <a:ext cx="7821" cy="337"/>
                <a:chOff x="2659" y="5543"/>
                <a:chExt cx="6867" cy="204"/>
              </a:xfrm>
            </p:grpSpPr>
            <p:cxnSp>
              <p:nvCxnSpPr>
                <p:cNvPr id="4" name="直接连接符 3"/>
                <p:cNvCxnSpPr>
                  <a:endCxn id="17" idx="2"/>
                </p:cNvCxnSpPr>
                <p:nvPr/>
              </p:nvCxnSpPr>
              <p:spPr>
                <a:xfrm>
                  <a:off x="2659" y="5740"/>
                  <a:ext cx="6840" cy="7"/>
                </a:xfrm>
                <a:prstGeom prst="line">
                  <a:avLst/>
                </a:prstGeom>
                <a:ln w="317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683" name="组合 11"/>
                <p:cNvGrpSpPr/>
                <p:nvPr/>
              </p:nvGrpSpPr>
              <p:grpSpPr>
                <a:xfrm>
                  <a:off x="2659" y="5544"/>
                  <a:ext cx="2970" cy="203"/>
                  <a:chOff x="2659" y="5286"/>
                  <a:chExt cx="2970" cy="461"/>
                </a:xfrm>
              </p:grpSpPr>
              <p:sp>
                <p:nvSpPr>
                  <p:cNvPr id="8" name="矩形 7"/>
                  <p:cNvSpPr/>
                  <p:nvPr/>
                </p:nvSpPr>
                <p:spPr>
                  <a:xfrm>
                    <a:off x="2659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9" name="矩形 8"/>
                  <p:cNvSpPr/>
                  <p:nvPr/>
                </p:nvSpPr>
                <p:spPr>
                  <a:xfrm>
                    <a:off x="3647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" name="矩形 9"/>
                  <p:cNvSpPr/>
                  <p:nvPr/>
                </p:nvSpPr>
                <p:spPr>
                  <a:xfrm>
                    <a:off x="4636" y="5286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" name="矩形 10"/>
                  <p:cNvSpPr/>
                  <p:nvPr/>
                </p:nvSpPr>
                <p:spPr>
                  <a:xfrm>
                    <a:off x="5573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8688" name="组合 12"/>
                <p:cNvGrpSpPr/>
                <p:nvPr/>
              </p:nvGrpSpPr>
              <p:grpSpPr>
                <a:xfrm>
                  <a:off x="6556" y="5543"/>
                  <a:ext cx="2970" cy="204"/>
                  <a:chOff x="2659" y="5286"/>
                  <a:chExt cx="2970" cy="461"/>
                </a:xfrm>
              </p:grpSpPr>
              <p:sp>
                <p:nvSpPr>
                  <p:cNvPr id="14" name="矩形 13"/>
                  <p:cNvSpPr/>
                  <p:nvPr/>
                </p:nvSpPr>
                <p:spPr>
                  <a:xfrm>
                    <a:off x="2659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3647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4636" y="5286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5573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28693" name="文本框 18"/>
              <p:cNvSpPr txBox="1"/>
              <p:nvPr/>
            </p:nvSpPr>
            <p:spPr>
              <a:xfrm>
                <a:off x="3281" y="5647"/>
                <a:ext cx="8044" cy="1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1219170"/>
                <a:r>
                  <a:rPr lang="en-US" altLang="zh-CN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T          T         T         T         T          T         T</a:t>
                </a:r>
              </a:p>
            </p:txBody>
          </p:sp>
        </p:grpSp>
        <p:graphicFrame>
          <p:nvGraphicFramePr>
            <p:cNvPr id="28694" name="对象 35">
              <a:hlinkClick r:id="" action="ppaction://ole?verb=0"/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1926479"/>
                </p:ext>
              </p:extLst>
            </p:nvPr>
          </p:nvGraphicFramePr>
          <p:xfrm>
            <a:off x="2222" y="3854"/>
            <a:ext cx="1124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393700" imgH="228600" progId="Equation.KSEE3">
                    <p:embed/>
                  </p:oleObj>
                </mc:Choice>
                <mc:Fallback>
                  <p:oleObj r:id="rId2" imgW="393700" imgH="228600" progId="Equation.KSEE3">
                    <p:embed/>
                    <p:pic>
                      <p:nvPicPr>
                        <p:cNvPr id="28694" name="对象 35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222" y="3854"/>
                          <a:ext cx="1124" cy="65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任意多边形 20"/>
          <p:cNvSpPr/>
          <p:nvPr/>
        </p:nvSpPr>
        <p:spPr>
          <a:xfrm flipV="1">
            <a:off x="2152133" y="3044849"/>
            <a:ext cx="668271" cy="21061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7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任意多边形 21"/>
          <p:cNvSpPr/>
          <p:nvPr/>
        </p:nvSpPr>
        <p:spPr>
          <a:xfrm flipV="1">
            <a:off x="2133129" y="3060684"/>
            <a:ext cx="1425223" cy="413315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任意多边形 41"/>
          <p:cNvSpPr/>
          <p:nvPr/>
        </p:nvSpPr>
        <p:spPr>
          <a:xfrm flipV="1">
            <a:off x="2133128" y="3074937"/>
            <a:ext cx="2052320" cy="62709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/>
        </p:nvSpPr>
        <p:spPr>
          <a:xfrm flipV="1">
            <a:off x="2172720" y="3060685"/>
            <a:ext cx="2771265" cy="1133844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8699" name="对象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270161"/>
              </p:ext>
            </p:extLst>
          </p:nvPr>
        </p:nvGraphicFramePr>
        <p:xfrm>
          <a:off x="2014360" y="3036930"/>
          <a:ext cx="281877" cy="437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39700" imgH="215900" progId="Equation.KSEE3">
                  <p:embed/>
                </p:oleObj>
              </mc:Choice>
              <mc:Fallback>
                <p:oleObj r:id="rId4" imgW="139700" imgH="215900" progId="Equation.KSEE3">
                  <p:embed/>
                  <p:pic>
                    <p:nvPicPr>
                      <p:cNvPr id="28699" name="对象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4360" y="3036930"/>
                        <a:ext cx="281877" cy="43706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0" name="对象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773204"/>
              </p:ext>
            </p:extLst>
          </p:nvPr>
        </p:nvGraphicFramePr>
        <p:xfrm>
          <a:off x="2690550" y="3044849"/>
          <a:ext cx="308799" cy="43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52400" imgH="215900" progId="Equation.KSEE3">
                  <p:embed/>
                </p:oleObj>
              </mc:Choice>
              <mc:Fallback>
                <p:oleObj r:id="rId6" imgW="152400" imgH="215900" progId="Equation.KSEE3">
                  <p:embed/>
                  <p:pic>
                    <p:nvPicPr>
                      <p:cNvPr id="28700" name="对象 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0550" y="3044849"/>
                        <a:ext cx="308799" cy="43548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1" name="对象 1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096625"/>
              </p:ext>
            </p:extLst>
          </p:nvPr>
        </p:nvGraphicFramePr>
        <p:xfrm>
          <a:off x="3004098" y="3255464"/>
          <a:ext cx="308799" cy="46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52400" imgH="228600" progId="Equation.KSEE3">
                  <p:embed/>
                </p:oleObj>
              </mc:Choice>
              <mc:Fallback>
                <p:oleObj r:id="rId8" imgW="152400" imgH="228600" progId="Equation.KSEE3">
                  <p:embed/>
                  <p:pic>
                    <p:nvPicPr>
                      <p:cNvPr id="28701" name="对象 1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04098" y="3255464"/>
                        <a:ext cx="308799" cy="4624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2" name="对象 1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597485"/>
              </p:ext>
            </p:extLst>
          </p:nvPr>
        </p:nvGraphicFramePr>
        <p:xfrm>
          <a:off x="3346151" y="3759043"/>
          <a:ext cx="308799" cy="435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52400" imgH="215900" progId="Equation.KSEE3">
                  <p:embed/>
                </p:oleObj>
              </mc:Choice>
              <mc:Fallback>
                <p:oleObj r:id="rId10" imgW="152400" imgH="215900" progId="Equation.KSEE3">
                  <p:embed/>
                  <p:pic>
                    <p:nvPicPr>
                      <p:cNvPr id="28702" name="对象 1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46151" y="3759043"/>
                        <a:ext cx="308799" cy="4354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左大括号 25"/>
          <p:cNvSpPr/>
          <p:nvPr/>
        </p:nvSpPr>
        <p:spPr>
          <a:xfrm rot="5400000">
            <a:off x="2378585" y="2512766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左大括号 26"/>
          <p:cNvSpPr/>
          <p:nvPr/>
        </p:nvSpPr>
        <p:spPr>
          <a:xfrm rot="5400000">
            <a:off x="3091195" y="2512766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左大括号 27"/>
          <p:cNvSpPr/>
          <p:nvPr/>
        </p:nvSpPr>
        <p:spPr>
          <a:xfrm rot="5400000">
            <a:off x="3822810" y="2512766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左大括号 28"/>
          <p:cNvSpPr/>
          <p:nvPr/>
        </p:nvSpPr>
        <p:spPr>
          <a:xfrm rot="5400000">
            <a:off x="4519585" y="2512766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8707" name="对象 2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66371"/>
              </p:ext>
            </p:extLst>
          </p:nvPr>
        </p:nvGraphicFramePr>
        <p:xfrm>
          <a:off x="2319992" y="2224620"/>
          <a:ext cx="332552" cy="4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152400" imgH="215900" progId="Equation.KSEE3">
                  <p:embed/>
                </p:oleObj>
              </mc:Choice>
              <mc:Fallback>
                <p:oleObj r:id="rId12" imgW="152400" imgH="215900" progId="Equation.KSEE3">
                  <p:embed/>
                  <p:pic>
                    <p:nvPicPr>
                      <p:cNvPr id="28707" name="对象 2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19992" y="2224620"/>
                        <a:ext cx="332552" cy="47190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8" name="对象 30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576578"/>
              </p:ext>
            </p:extLst>
          </p:nvPr>
        </p:nvGraphicFramePr>
        <p:xfrm>
          <a:off x="3019934" y="2224621"/>
          <a:ext cx="361056" cy="473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165100" imgH="215900" progId="Equation.KSEE3">
                  <p:embed/>
                </p:oleObj>
              </mc:Choice>
              <mc:Fallback>
                <p:oleObj r:id="rId14" imgW="165100" imgH="215900" progId="Equation.KSEE3">
                  <p:embed/>
                  <p:pic>
                    <p:nvPicPr>
                      <p:cNvPr id="28708" name="对象 30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19934" y="2224621"/>
                        <a:ext cx="361056" cy="47348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9" name="对象 3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253551"/>
              </p:ext>
            </p:extLst>
          </p:nvPr>
        </p:nvGraphicFramePr>
        <p:xfrm>
          <a:off x="3749965" y="2224621"/>
          <a:ext cx="361056" cy="50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165100" imgH="228600" progId="Equation.KSEE3">
                  <p:embed/>
                </p:oleObj>
              </mc:Choice>
              <mc:Fallback>
                <p:oleObj r:id="rId16" imgW="165100" imgH="228600" progId="Equation.KSEE3">
                  <p:embed/>
                  <p:pic>
                    <p:nvPicPr>
                      <p:cNvPr id="28709" name="对象 3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749965" y="2224621"/>
                        <a:ext cx="361056" cy="5004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0" name="对象 3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875666"/>
              </p:ext>
            </p:extLst>
          </p:nvPr>
        </p:nvGraphicFramePr>
        <p:xfrm>
          <a:off x="4446741" y="2221453"/>
          <a:ext cx="361056" cy="4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165100" imgH="215900" progId="Equation.KSEE3">
                  <p:embed/>
                </p:oleObj>
              </mc:Choice>
              <mc:Fallback>
                <p:oleObj r:id="rId18" imgW="165100" imgH="215900" progId="Equation.KSEE3">
                  <p:embed/>
                  <p:pic>
                    <p:nvPicPr>
                      <p:cNvPr id="28710" name="对象 3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446741" y="2221453"/>
                        <a:ext cx="361056" cy="47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1" name="对象 3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712719"/>
              </p:ext>
            </p:extLst>
          </p:nvPr>
        </p:nvGraphicFramePr>
        <p:xfrm>
          <a:off x="1935973" y="4343974"/>
          <a:ext cx="768036" cy="39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419100" imgH="215900" progId="Equation.KSEE3">
                  <p:embed/>
                </p:oleObj>
              </mc:Choice>
              <mc:Fallback>
                <p:oleObj r:id="rId20" imgW="419100" imgH="215900" progId="Equation.KSEE3">
                  <p:embed/>
                  <p:pic>
                    <p:nvPicPr>
                      <p:cNvPr id="28711" name="对象 3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35973" y="4343974"/>
                        <a:ext cx="768036" cy="395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2" name="对象 3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123888"/>
              </p:ext>
            </p:extLst>
          </p:nvPr>
        </p:nvGraphicFramePr>
        <p:xfrm>
          <a:off x="2984304" y="4323388"/>
          <a:ext cx="1384049" cy="43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685800" imgH="215900" progId="Equation.KSEE3">
                  <p:embed/>
                </p:oleObj>
              </mc:Choice>
              <mc:Fallback>
                <p:oleObj r:id="rId22" imgW="685800" imgH="215900" progId="Equation.KSEE3">
                  <p:embed/>
                  <p:pic>
                    <p:nvPicPr>
                      <p:cNvPr id="28712" name="对象 3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984304" y="4323388"/>
                        <a:ext cx="1384049" cy="43548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3" name="对象 3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815008"/>
              </p:ext>
            </p:extLst>
          </p:nvPr>
        </p:nvGraphicFramePr>
        <p:xfrm>
          <a:off x="4571051" y="4323388"/>
          <a:ext cx="1315955" cy="430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4" imgW="698500" imgH="228600" progId="Equation.KSEE3">
                  <p:embed/>
                </p:oleObj>
              </mc:Choice>
              <mc:Fallback>
                <p:oleObj r:id="rId24" imgW="698500" imgH="228600" progId="Equation.KSEE3">
                  <p:embed/>
                  <p:pic>
                    <p:nvPicPr>
                      <p:cNvPr id="28713" name="对象 3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571051" y="4323388"/>
                        <a:ext cx="1315955" cy="4307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4" name="对象 3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302766"/>
              </p:ext>
            </p:extLst>
          </p:nvPr>
        </p:nvGraphicFramePr>
        <p:xfrm>
          <a:off x="6262313" y="4305968"/>
          <a:ext cx="1650091" cy="47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6" imgW="800100" imgH="228600" progId="Equation.KSEE3">
                  <p:embed/>
                </p:oleObj>
              </mc:Choice>
              <mc:Fallback>
                <p:oleObj r:id="rId26" imgW="800100" imgH="228600" progId="Equation.KSEE3">
                  <p:embed/>
                  <p:pic>
                    <p:nvPicPr>
                      <p:cNvPr id="28714" name="对象 3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262313" y="4305968"/>
                        <a:ext cx="1650091" cy="47190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5" name="对象 40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325706"/>
              </p:ext>
            </p:extLst>
          </p:nvPr>
        </p:nvGraphicFramePr>
        <p:xfrm>
          <a:off x="1469408" y="4764205"/>
          <a:ext cx="4166399" cy="46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8" imgW="2171700" imgH="241300" progId="Equation.KSEE3">
                  <p:embed/>
                </p:oleObj>
              </mc:Choice>
              <mc:Fallback>
                <p:oleObj r:id="rId28" imgW="2171700" imgH="241300" progId="Equation.KSEE3">
                  <p:embed/>
                  <p:pic>
                    <p:nvPicPr>
                      <p:cNvPr id="28715" name="对象 40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469408" y="4764205"/>
                        <a:ext cx="4166399" cy="4624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16" name="对象 4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107738"/>
              </p:ext>
            </p:extLst>
          </p:nvPr>
        </p:nvGraphicFramePr>
        <p:xfrm>
          <a:off x="1479526" y="5206830"/>
          <a:ext cx="6439747" cy="806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0" imgW="3657600" imgH="457200" progId="Equation.KSEE3">
                  <p:embed/>
                </p:oleObj>
              </mc:Choice>
              <mc:Fallback>
                <p:oleObj r:id="rId30" imgW="3657600" imgH="457200" progId="Equation.KSEE3">
                  <p:embed/>
                  <p:pic>
                    <p:nvPicPr>
                      <p:cNvPr id="28716" name="对象 4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479526" y="5206830"/>
                        <a:ext cx="6439747" cy="80602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736501" y="1245846"/>
            <a:ext cx="6749040" cy="196976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fontAlgn="base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第一个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第二个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第三个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…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的位移比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endParaRPr lang="en-US" altLang="zh-CN" sz="2400" kern="0" noProof="1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4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4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latinLnBrk="1" hangingPunct="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898071" y="280201"/>
            <a:ext cx="7912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初速度为零的匀变速直线运动的比例式</a:t>
            </a:r>
          </a:p>
        </p:txBody>
      </p:sp>
    </p:spTree>
    <p:extLst>
      <p:ext uri="{BB962C8B-B14F-4D97-AF65-F5344CB8AC3E}">
        <p14:creationId xmlns:p14="http://schemas.microsoft.com/office/powerpoint/2010/main" val="90806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ldLvl="0" animBg="1"/>
      <p:bldP spid="27" grpId="0" bldLvl="0" animBg="1"/>
      <p:bldP spid="28" grpId="0" bldLvl="0" animBg="1"/>
      <p:bldP spid="2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3766" y="1116651"/>
            <a:ext cx="10476502" cy="572305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建立位移坐标轴，把初速度为零的匀变速直线运动按位移</a:t>
            </a:r>
            <a:r>
              <a:rPr lang="en-US" altLang="zh-CN" sz="1993" i="1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等分，如下图所示：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初速度为零的匀加速直线运动的时间公式：</a:t>
            </a: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可得：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所以：</a:t>
            </a:r>
          </a:p>
        </p:txBody>
      </p:sp>
      <p:grpSp>
        <p:nvGrpSpPr>
          <p:cNvPr id="31751" name="组合 4"/>
          <p:cNvGrpSpPr/>
          <p:nvPr/>
        </p:nvGrpSpPr>
        <p:grpSpPr>
          <a:xfrm>
            <a:off x="2297823" y="2759801"/>
            <a:ext cx="5279656" cy="318263"/>
            <a:chOff x="3137" y="3987"/>
            <a:chExt cx="8335" cy="503"/>
          </a:xfrm>
        </p:grpSpPr>
        <p:grpSp>
          <p:nvGrpSpPr>
            <p:cNvPr id="31752" name="组合 17"/>
            <p:cNvGrpSpPr/>
            <p:nvPr/>
          </p:nvGrpSpPr>
          <p:grpSpPr>
            <a:xfrm>
              <a:off x="3137" y="3987"/>
              <a:ext cx="7821" cy="337"/>
              <a:chOff x="2659" y="5543"/>
              <a:chExt cx="6867" cy="204"/>
            </a:xfrm>
          </p:grpSpPr>
          <p:cxnSp>
            <p:nvCxnSpPr>
              <p:cNvPr id="4" name="直接连接符 3"/>
              <p:cNvCxnSpPr>
                <a:endCxn id="17" idx="2"/>
              </p:cNvCxnSpPr>
              <p:nvPr/>
            </p:nvCxnSpPr>
            <p:spPr>
              <a:xfrm>
                <a:off x="2659" y="5740"/>
                <a:ext cx="6840" cy="7"/>
              </a:xfrm>
              <a:prstGeom prst="line">
                <a:avLst/>
              </a:prstGeom>
              <a:ln w="317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754" name="组合 11"/>
              <p:cNvGrpSpPr/>
              <p:nvPr/>
            </p:nvGrpSpPr>
            <p:grpSpPr>
              <a:xfrm>
                <a:off x="2659" y="5544"/>
                <a:ext cx="2970" cy="203"/>
                <a:chOff x="2659" y="5286"/>
                <a:chExt cx="2970" cy="461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2659" y="5293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3647" y="5293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4636" y="5286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5573" y="5293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1759" name="组合 12"/>
              <p:cNvGrpSpPr/>
              <p:nvPr/>
            </p:nvGrpSpPr>
            <p:grpSpPr>
              <a:xfrm>
                <a:off x="6556" y="5543"/>
                <a:ext cx="2970" cy="204"/>
                <a:chOff x="2659" y="5286"/>
                <a:chExt cx="2970" cy="461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2659" y="5293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3647" y="5293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4636" y="5286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5573" y="5293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chemeClr val="tx1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1764" name="文本框 18"/>
            <p:cNvSpPr txBox="1"/>
            <p:nvPr/>
          </p:nvSpPr>
          <p:spPr>
            <a:xfrm>
              <a:off x="3428" y="4312"/>
              <a:ext cx="8044" cy="1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1219170"/>
              <a:r>
                <a:rPr lang="en-US" altLang="zh-CN" sz="133" kern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          s         s         s         s          s         s</a:t>
              </a:r>
            </a:p>
          </p:txBody>
        </p:sp>
      </p:grpSp>
      <p:graphicFrame>
        <p:nvGraphicFramePr>
          <p:cNvPr id="31765" name="对象 3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340343"/>
              </p:ext>
            </p:extLst>
          </p:nvPr>
        </p:nvGraphicFramePr>
        <p:xfrm>
          <a:off x="1908261" y="2253059"/>
          <a:ext cx="712611" cy="41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93700" imgH="228600" progId="Equation.KSEE3">
                  <p:embed/>
                </p:oleObj>
              </mc:Choice>
              <mc:Fallback>
                <p:oleObj r:id="rId2" imgW="393700" imgH="228600" progId="Equation.KSEE3">
                  <p:embed/>
                  <p:pic>
                    <p:nvPicPr>
                      <p:cNvPr id="31765" name="对象 3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8261" y="2253059"/>
                        <a:ext cx="712611" cy="41489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任意多边形 20"/>
          <p:cNvSpPr/>
          <p:nvPr/>
        </p:nvSpPr>
        <p:spPr>
          <a:xfrm flipV="1">
            <a:off x="2337413" y="2991008"/>
            <a:ext cx="668271" cy="21061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7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任意多边形 41"/>
          <p:cNvSpPr/>
          <p:nvPr/>
        </p:nvSpPr>
        <p:spPr>
          <a:xfrm flipV="1">
            <a:off x="2318408" y="3021096"/>
            <a:ext cx="2052320" cy="62709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/>
        </p:nvSpPr>
        <p:spPr>
          <a:xfrm flipV="1">
            <a:off x="2358000" y="3006844"/>
            <a:ext cx="2771265" cy="1133844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任意多边形 21"/>
          <p:cNvSpPr/>
          <p:nvPr/>
        </p:nvSpPr>
        <p:spPr>
          <a:xfrm flipV="1">
            <a:off x="2318409" y="3006843"/>
            <a:ext cx="1425223" cy="413315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0746" name="对象 1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728371"/>
              </p:ext>
            </p:extLst>
          </p:nvPr>
        </p:nvGraphicFramePr>
        <p:xfrm>
          <a:off x="2885714" y="2901418"/>
          <a:ext cx="253373" cy="430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27000" imgH="215900" progId="Equation.KSEE3">
                  <p:embed/>
                </p:oleObj>
              </mc:Choice>
              <mc:Fallback>
                <p:oleObj r:id="rId4" imgW="127000" imgH="215900" progId="Equation.KSEE3">
                  <p:embed/>
                  <p:pic>
                    <p:nvPicPr>
                      <p:cNvPr id="30746" name="对象 1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5714" y="2901418"/>
                        <a:ext cx="253373" cy="4307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7" name="对象 1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441237"/>
              </p:ext>
            </p:extLst>
          </p:nvPr>
        </p:nvGraphicFramePr>
        <p:xfrm>
          <a:off x="3137962" y="3231120"/>
          <a:ext cx="278711" cy="430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39700" imgH="215900" progId="Equation.KSEE3">
                  <p:embed/>
                </p:oleObj>
              </mc:Choice>
              <mc:Fallback>
                <p:oleObj r:id="rId6" imgW="139700" imgH="215900" progId="Equation.KSEE3">
                  <p:embed/>
                  <p:pic>
                    <p:nvPicPr>
                      <p:cNvPr id="30747" name="对象 1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7962" y="3231120"/>
                        <a:ext cx="278711" cy="4307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8" name="对象 1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06170"/>
              </p:ext>
            </p:extLst>
          </p:nvPr>
        </p:nvGraphicFramePr>
        <p:xfrm>
          <a:off x="3350903" y="3550012"/>
          <a:ext cx="253373" cy="456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27000" imgH="228600" progId="Equation.KSEE3">
                  <p:embed/>
                </p:oleObj>
              </mc:Choice>
              <mc:Fallback>
                <p:oleObj r:id="rId8" imgW="127000" imgH="228600" progId="Equation.KSEE3">
                  <p:embed/>
                  <p:pic>
                    <p:nvPicPr>
                      <p:cNvPr id="30748" name="对象 1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50903" y="3550012"/>
                        <a:ext cx="253373" cy="45607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9" name="对象 2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842447"/>
              </p:ext>
            </p:extLst>
          </p:nvPr>
        </p:nvGraphicFramePr>
        <p:xfrm>
          <a:off x="3628822" y="3707294"/>
          <a:ext cx="278711" cy="430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39700" imgH="215900" progId="Equation.KSEE3">
                  <p:embed/>
                </p:oleObj>
              </mc:Choice>
              <mc:Fallback>
                <p:oleObj r:id="rId10" imgW="139700" imgH="215900" progId="Equation.KSEE3">
                  <p:embed/>
                  <p:pic>
                    <p:nvPicPr>
                      <p:cNvPr id="30749" name="对象 2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28822" y="3707294"/>
                        <a:ext cx="278711" cy="4307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0" name="对象 2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225203"/>
              </p:ext>
            </p:extLst>
          </p:nvPr>
        </p:nvGraphicFramePr>
        <p:xfrm>
          <a:off x="5464982" y="4082977"/>
          <a:ext cx="888389" cy="725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545465" imgH="444500" progId="Equation.KSEE3">
                  <p:embed/>
                </p:oleObj>
              </mc:Choice>
              <mc:Fallback>
                <p:oleObj r:id="rId12" imgW="545465" imgH="444500" progId="Equation.KSEE3">
                  <p:embed/>
                  <p:pic>
                    <p:nvPicPr>
                      <p:cNvPr id="30750" name="对象 2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64982" y="4082977"/>
                        <a:ext cx="888389" cy="7252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1" name="对象 2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523294"/>
              </p:ext>
            </p:extLst>
          </p:nvPr>
        </p:nvGraphicFramePr>
        <p:xfrm>
          <a:off x="1505291" y="4801378"/>
          <a:ext cx="823461" cy="63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571500" imgH="444500" progId="Equation.KSEE3">
                  <p:embed/>
                </p:oleObj>
              </mc:Choice>
              <mc:Fallback>
                <p:oleObj r:id="rId14" imgW="571500" imgH="444500" progId="Equation.KSEE3">
                  <p:embed/>
                  <p:pic>
                    <p:nvPicPr>
                      <p:cNvPr id="30751" name="对象 2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05291" y="4801378"/>
                        <a:ext cx="823461" cy="63976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2" name="对象 2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92569"/>
              </p:ext>
            </p:extLst>
          </p:nvPr>
        </p:nvGraphicFramePr>
        <p:xfrm>
          <a:off x="2710395" y="4801378"/>
          <a:ext cx="1133844" cy="64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787400" imgH="444500" progId="Equation.KSEE3">
                  <p:embed/>
                </p:oleObj>
              </mc:Choice>
              <mc:Fallback>
                <p:oleObj r:id="rId16" imgW="787400" imgH="444500" progId="Equation.KSEE3">
                  <p:embed/>
                  <p:pic>
                    <p:nvPicPr>
                      <p:cNvPr id="30752" name="对象 2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710395" y="4801378"/>
                        <a:ext cx="1133844" cy="64135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3" name="对象 2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646059"/>
              </p:ext>
            </p:extLst>
          </p:nvPr>
        </p:nvGraphicFramePr>
        <p:xfrm>
          <a:off x="4330397" y="4799794"/>
          <a:ext cx="1114840" cy="641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774065" imgH="444500" progId="Equation.KSEE3">
                  <p:embed/>
                </p:oleObj>
              </mc:Choice>
              <mc:Fallback>
                <p:oleObj r:id="rId18" imgW="774065" imgH="444500" progId="Equation.KSEE3">
                  <p:embed/>
                  <p:pic>
                    <p:nvPicPr>
                      <p:cNvPr id="30753" name="对象 2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330397" y="4799794"/>
                        <a:ext cx="1114840" cy="64134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4" name="对象 2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43471"/>
              </p:ext>
            </p:extLst>
          </p:nvPr>
        </p:nvGraphicFramePr>
        <p:xfrm>
          <a:off x="5930351" y="4710564"/>
          <a:ext cx="1133844" cy="64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787400" imgH="444500" progId="Equation.KSEE3">
                  <p:embed/>
                </p:oleObj>
              </mc:Choice>
              <mc:Fallback>
                <p:oleObj r:id="rId20" imgW="787400" imgH="444500" progId="Equation.KSEE3">
                  <p:embed/>
                  <p:pic>
                    <p:nvPicPr>
                      <p:cNvPr id="30754" name="对象 2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930351" y="4710564"/>
                        <a:ext cx="1133844" cy="64135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5" name="对象 3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487679"/>
              </p:ext>
            </p:extLst>
          </p:nvPr>
        </p:nvGraphicFramePr>
        <p:xfrm>
          <a:off x="1412602" y="5581510"/>
          <a:ext cx="4989861" cy="58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2171700" imgH="254000" progId="Equation.KSEE3">
                  <p:embed/>
                </p:oleObj>
              </mc:Choice>
              <mc:Fallback>
                <p:oleObj r:id="rId22" imgW="2171700" imgH="254000" progId="Equation.KSEE3">
                  <p:embed/>
                  <p:pic>
                    <p:nvPicPr>
                      <p:cNvPr id="30755" name="对象 3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412602" y="5581510"/>
                        <a:ext cx="4989861" cy="5843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60400" y="1116651"/>
            <a:ext cx="6602307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latinLnBrk="1" hangingPunct="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前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前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，前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…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所用时间的比值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98071" y="280201"/>
            <a:ext cx="7912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初速度为零的匀变速直线运动的比例式</a:t>
            </a:r>
          </a:p>
        </p:txBody>
      </p:sp>
    </p:spTree>
    <p:extLst>
      <p:ext uri="{BB962C8B-B14F-4D97-AF65-F5344CB8AC3E}">
        <p14:creationId xmlns:p14="http://schemas.microsoft.com/office/powerpoint/2010/main" val="394079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42" grpId="0" bldLvl="0" animBg="1"/>
      <p:bldP spid="43" grpId="0" bldLvl="0" animBg="1"/>
      <p:bldP spid="2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000408"/>
            <a:ext cx="10661697" cy="572147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建立位移坐标轴，把初速度为零的匀变速直线运动按位移</a:t>
            </a:r>
            <a:r>
              <a:rPr lang="en-US" altLang="zh-CN" sz="1993" i="1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等分，如下图所示：</a:t>
            </a:r>
            <a:endParaRPr lang="en-US" altLang="zh-CN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由图可得：</a:t>
            </a: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所以：</a:t>
            </a:r>
          </a:p>
        </p:txBody>
      </p:sp>
      <p:grpSp>
        <p:nvGrpSpPr>
          <p:cNvPr id="33799" name="组合 4"/>
          <p:cNvGrpSpPr/>
          <p:nvPr/>
        </p:nvGrpSpPr>
        <p:grpSpPr>
          <a:xfrm>
            <a:off x="2297823" y="2881771"/>
            <a:ext cx="5279656" cy="318263"/>
            <a:chOff x="3137" y="3987"/>
            <a:chExt cx="8335" cy="503"/>
          </a:xfrm>
        </p:grpSpPr>
        <p:grpSp>
          <p:nvGrpSpPr>
            <p:cNvPr id="33800" name="组合 17"/>
            <p:cNvGrpSpPr/>
            <p:nvPr/>
          </p:nvGrpSpPr>
          <p:grpSpPr>
            <a:xfrm>
              <a:off x="3137" y="3987"/>
              <a:ext cx="7821" cy="337"/>
              <a:chOff x="2659" y="5543"/>
              <a:chExt cx="6867" cy="204"/>
            </a:xfrm>
          </p:grpSpPr>
          <p:cxnSp>
            <p:nvCxnSpPr>
              <p:cNvPr id="4" name="直接连接符 3"/>
              <p:cNvCxnSpPr>
                <a:endCxn id="17" idx="2"/>
              </p:cNvCxnSpPr>
              <p:nvPr/>
            </p:nvCxnSpPr>
            <p:spPr>
              <a:xfrm>
                <a:off x="2659" y="5740"/>
                <a:ext cx="6840" cy="7"/>
              </a:xfrm>
              <a:prstGeom prst="line">
                <a:avLst/>
              </a:prstGeom>
              <a:ln w="317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802" name="组合 11"/>
              <p:cNvGrpSpPr/>
              <p:nvPr/>
            </p:nvGrpSpPr>
            <p:grpSpPr>
              <a:xfrm>
                <a:off x="2659" y="5544"/>
                <a:ext cx="2970" cy="203"/>
                <a:chOff x="2659" y="5286"/>
                <a:chExt cx="2970" cy="461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2659" y="5293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3647" y="5293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4636" y="5286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" name="矩形 10"/>
                <p:cNvSpPr/>
                <p:nvPr/>
              </p:nvSpPr>
              <p:spPr>
                <a:xfrm>
                  <a:off x="5573" y="5293"/>
                  <a:ext cx="56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3807" name="组合 12"/>
              <p:cNvGrpSpPr/>
              <p:nvPr/>
            </p:nvGrpSpPr>
            <p:grpSpPr>
              <a:xfrm>
                <a:off x="6556" y="5543"/>
                <a:ext cx="2970" cy="204"/>
                <a:chOff x="2659" y="5286"/>
                <a:chExt cx="2970" cy="461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2659" y="5293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3647" y="5293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4636" y="5286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5573" y="5293"/>
                  <a:ext cx="57" cy="454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219170" fontAlgn="base"/>
                  <a:endParaRPr lang="zh-CN" altLang="en-US" sz="133" kern="0" noProof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3812" name="文本框 18"/>
            <p:cNvSpPr txBox="1"/>
            <p:nvPr/>
          </p:nvSpPr>
          <p:spPr>
            <a:xfrm>
              <a:off x="3428" y="4312"/>
              <a:ext cx="8044" cy="1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1219170"/>
              <a:r>
                <a:rPr lang="en-US" altLang="zh-CN" sz="133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s          s         s         s         s          s         s</a:t>
              </a:r>
            </a:p>
          </p:txBody>
        </p:sp>
      </p:grpSp>
      <p:graphicFrame>
        <p:nvGraphicFramePr>
          <p:cNvPr id="33813" name="对象 3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667414"/>
              </p:ext>
            </p:extLst>
          </p:nvPr>
        </p:nvGraphicFramePr>
        <p:xfrm>
          <a:off x="1908261" y="2375029"/>
          <a:ext cx="712611" cy="41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93700" imgH="228600" progId="Equation.KSEE3">
                  <p:embed/>
                </p:oleObj>
              </mc:Choice>
              <mc:Fallback>
                <p:oleObj r:id="rId2" imgW="393700" imgH="228600" progId="Equation.KSEE3">
                  <p:embed/>
                  <p:pic>
                    <p:nvPicPr>
                      <p:cNvPr id="33813" name="对象 3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8261" y="2375029"/>
                        <a:ext cx="712611" cy="41489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任意多边形 20"/>
          <p:cNvSpPr/>
          <p:nvPr/>
        </p:nvSpPr>
        <p:spPr>
          <a:xfrm flipV="1">
            <a:off x="2337413" y="3112978"/>
            <a:ext cx="668271" cy="21061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7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任意多边形 41"/>
          <p:cNvSpPr/>
          <p:nvPr/>
        </p:nvSpPr>
        <p:spPr>
          <a:xfrm flipV="1">
            <a:off x="2318408" y="3143066"/>
            <a:ext cx="2052320" cy="62709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/>
        </p:nvSpPr>
        <p:spPr>
          <a:xfrm flipV="1">
            <a:off x="2358000" y="3128814"/>
            <a:ext cx="2771265" cy="1133844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任意多边形 21"/>
          <p:cNvSpPr/>
          <p:nvPr/>
        </p:nvSpPr>
        <p:spPr>
          <a:xfrm flipV="1">
            <a:off x="2318409" y="3128813"/>
            <a:ext cx="1425223" cy="413315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3818" name="对象 1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663801"/>
              </p:ext>
            </p:extLst>
          </p:nvPr>
        </p:nvGraphicFramePr>
        <p:xfrm>
          <a:off x="2910576" y="3030632"/>
          <a:ext cx="253373" cy="471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27000" imgH="215900" progId="Equation.KSEE3">
                  <p:embed/>
                </p:oleObj>
              </mc:Choice>
              <mc:Fallback>
                <p:oleObj r:id="rId4" imgW="127000" imgH="215900" progId="Equation.KSEE3">
                  <p:embed/>
                  <p:pic>
                    <p:nvPicPr>
                      <p:cNvPr id="33818" name="对象 1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0576" y="3030632"/>
                        <a:ext cx="253373" cy="47194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9" name="对象 1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642009"/>
              </p:ext>
            </p:extLst>
          </p:nvPr>
        </p:nvGraphicFramePr>
        <p:xfrm>
          <a:off x="3188063" y="3344182"/>
          <a:ext cx="278711" cy="430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39700" imgH="215900" progId="Equation.KSEE3">
                  <p:embed/>
                </p:oleObj>
              </mc:Choice>
              <mc:Fallback>
                <p:oleObj r:id="rId6" imgW="139700" imgH="215900" progId="Equation.KSEE3">
                  <p:embed/>
                  <p:pic>
                    <p:nvPicPr>
                      <p:cNvPr id="33819" name="对象 1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88063" y="3344182"/>
                        <a:ext cx="278711" cy="4307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0" name="对象 1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619311"/>
              </p:ext>
            </p:extLst>
          </p:nvPr>
        </p:nvGraphicFramePr>
        <p:xfrm>
          <a:off x="3350903" y="3671982"/>
          <a:ext cx="253373" cy="456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27000" imgH="228600" progId="Equation.KSEE3">
                  <p:embed/>
                </p:oleObj>
              </mc:Choice>
              <mc:Fallback>
                <p:oleObj r:id="rId8" imgW="127000" imgH="228600" progId="Equation.KSEE3">
                  <p:embed/>
                  <p:pic>
                    <p:nvPicPr>
                      <p:cNvPr id="33820" name="对象 1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50903" y="3671982"/>
                        <a:ext cx="253373" cy="45607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1" name="对象 2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281449"/>
              </p:ext>
            </p:extLst>
          </p:nvPr>
        </p:nvGraphicFramePr>
        <p:xfrm>
          <a:off x="3612932" y="3861146"/>
          <a:ext cx="278711" cy="430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39700" imgH="215900" progId="Equation.KSEE3">
                  <p:embed/>
                </p:oleObj>
              </mc:Choice>
              <mc:Fallback>
                <p:oleObj r:id="rId10" imgW="139700" imgH="215900" progId="Equation.KSEE3">
                  <p:embed/>
                  <p:pic>
                    <p:nvPicPr>
                      <p:cNvPr id="33821" name="对象 2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12932" y="3861146"/>
                        <a:ext cx="278711" cy="4307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左大括号 32"/>
          <p:cNvSpPr/>
          <p:nvPr/>
        </p:nvSpPr>
        <p:spPr>
          <a:xfrm rot="5400000">
            <a:off x="2563865" y="2580895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左大括号 33"/>
          <p:cNvSpPr/>
          <p:nvPr/>
        </p:nvSpPr>
        <p:spPr>
          <a:xfrm rot="5400000">
            <a:off x="3276475" y="2580895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左大括号 34"/>
          <p:cNvSpPr/>
          <p:nvPr/>
        </p:nvSpPr>
        <p:spPr>
          <a:xfrm rot="5400000">
            <a:off x="4008090" y="2580895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左大括号 35"/>
          <p:cNvSpPr/>
          <p:nvPr/>
        </p:nvSpPr>
        <p:spPr>
          <a:xfrm rot="5400000">
            <a:off x="4704865" y="2580895"/>
            <a:ext cx="215367" cy="668271"/>
          </a:xfrm>
          <a:prstGeom prst="leftBrac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32802" name="对象 3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656926"/>
              </p:ext>
            </p:extLst>
          </p:nvPr>
        </p:nvGraphicFramePr>
        <p:xfrm>
          <a:off x="2548028" y="2284765"/>
          <a:ext cx="248621" cy="35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152400" imgH="215900" progId="Equation.KSEE3">
                  <p:embed/>
                </p:oleObj>
              </mc:Choice>
              <mc:Fallback>
                <p:oleObj r:id="rId12" imgW="152400" imgH="215900" progId="Equation.KSEE3">
                  <p:embed/>
                  <p:pic>
                    <p:nvPicPr>
                      <p:cNvPr id="32802" name="对象 3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48028" y="2284765"/>
                        <a:ext cx="248621" cy="351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3" name="对象 3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956587"/>
              </p:ext>
            </p:extLst>
          </p:nvPr>
        </p:nvGraphicFramePr>
        <p:xfrm>
          <a:off x="3249553" y="2305352"/>
          <a:ext cx="269208" cy="35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165100" imgH="215900" progId="Equation.KSEE3">
                  <p:embed/>
                </p:oleObj>
              </mc:Choice>
              <mc:Fallback>
                <p:oleObj r:id="rId14" imgW="165100" imgH="215900" progId="Equation.KSEE3">
                  <p:embed/>
                  <p:pic>
                    <p:nvPicPr>
                      <p:cNvPr id="32803" name="对象 3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49553" y="2305352"/>
                        <a:ext cx="269208" cy="351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4" name="对象 3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392775"/>
              </p:ext>
            </p:extLst>
          </p:nvPr>
        </p:nvGraphicFramePr>
        <p:xfrm>
          <a:off x="3992254" y="2283181"/>
          <a:ext cx="248621" cy="3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152400" imgH="228600" progId="Equation.KSEE3">
                  <p:embed/>
                </p:oleObj>
              </mc:Choice>
              <mc:Fallback>
                <p:oleObj r:id="rId16" imgW="152400" imgH="228600" progId="Equation.KSEE3">
                  <p:embed/>
                  <p:pic>
                    <p:nvPicPr>
                      <p:cNvPr id="32804" name="对象 3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92254" y="2283181"/>
                        <a:ext cx="248621" cy="373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5" name="对象 40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354237"/>
              </p:ext>
            </p:extLst>
          </p:nvPr>
        </p:nvGraphicFramePr>
        <p:xfrm>
          <a:off x="4685861" y="2305352"/>
          <a:ext cx="269208" cy="35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165100" imgH="215900" progId="Equation.KSEE3">
                  <p:embed/>
                </p:oleObj>
              </mc:Choice>
              <mc:Fallback>
                <p:oleObj r:id="rId18" imgW="165100" imgH="215900" progId="Equation.KSEE3">
                  <p:embed/>
                  <p:pic>
                    <p:nvPicPr>
                      <p:cNvPr id="32805" name="对象 40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85861" y="2305352"/>
                        <a:ext cx="269208" cy="351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6" name="对象 4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128275"/>
              </p:ext>
            </p:extLst>
          </p:nvPr>
        </p:nvGraphicFramePr>
        <p:xfrm>
          <a:off x="2021350" y="4653719"/>
          <a:ext cx="698360" cy="39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381000" imgH="215900" progId="Equation.KSEE3">
                  <p:embed/>
                </p:oleObj>
              </mc:Choice>
              <mc:Fallback>
                <p:oleObj r:id="rId20" imgW="381000" imgH="215900" progId="Equation.KSEE3">
                  <p:embed/>
                  <p:pic>
                    <p:nvPicPr>
                      <p:cNvPr id="32806" name="对象 4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021350" y="4653719"/>
                        <a:ext cx="698360" cy="395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7" name="对象 4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551751"/>
              </p:ext>
            </p:extLst>
          </p:nvPr>
        </p:nvGraphicFramePr>
        <p:xfrm>
          <a:off x="3226455" y="4653719"/>
          <a:ext cx="1187685" cy="39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647700" imgH="215900" progId="Equation.KSEE3">
                  <p:embed/>
                </p:oleObj>
              </mc:Choice>
              <mc:Fallback>
                <p:oleObj r:id="rId22" imgW="647700" imgH="215900" progId="Equation.KSEE3">
                  <p:embed/>
                  <p:pic>
                    <p:nvPicPr>
                      <p:cNvPr id="32807" name="对象 4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226455" y="4653719"/>
                        <a:ext cx="1187685" cy="395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8" name="对象 4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484901"/>
              </p:ext>
            </p:extLst>
          </p:nvPr>
        </p:nvGraphicFramePr>
        <p:xfrm>
          <a:off x="5057074" y="4653718"/>
          <a:ext cx="1186101" cy="41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4" imgW="647700" imgH="228600" progId="Equation.KSEE3">
                  <p:embed/>
                </p:oleObj>
              </mc:Choice>
              <mc:Fallback>
                <p:oleObj r:id="rId24" imgW="647700" imgH="228600" progId="Equation.KSEE3">
                  <p:embed/>
                  <p:pic>
                    <p:nvPicPr>
                      <p:cNvPr id="32808" name="对象 4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057074" y="4653718"/>
                        <a:ext cx="1186101" cy="4196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9" name="对象 4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52896"/>
              </p:ext>
            </p:extLst>
          </p:nvPr>
        </p:nvGraphicFramePr>
        <p:xfrm>
          <a:off x="7040374" y="4653718"/>
          <a:ext cx="1372964" cy="41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6" imgW="749300" imgH="228600" progId="Equation.KSEE3">
                  <p:embed/>
                </p:oleObj>
              </mc:Choice>
              <mc:Fallback>
                <p:oleObj r:id="rId26" imgW="749300" imgH="228600" progId="Equation.KSEE3">
                  <p:embed/>
                  <p:pic>
                    <p:nvPicPr>
                      <p:cNvPr id="32809" name="对象 4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040374" y="4653718"/>
                        <a:ext cx="1372964" cy="4196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对象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979597"/>
              </p:ext>
            </p:extLst>
          </p:nvPr>
        </p:nvGraphicFramePr>
        <p:xfrm>
          <a:off x="1679381" y="5076604"/>
          <a:ext cx="4424523" cy="516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8" imgW="2476500" imgH="254000" progId="Equation.KSEE3">
                  <p:embed/>
                </p:oleObj>
              </mc:Choice>
              <mc:Fallback>
                <p:oleObj r:id="rId28" imgW="2476500" imgH="254000" progId="Equation.KSEE3">
                  <p:embed/>
                  <p:pic>
                    <p:nvPicPr>
                      <p:cNvPr id="27655" name="对象 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679381" y="5076604"/>
                        <a:ext cx="4424523" cy="51624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对象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659051"/>
              </p:ext>
            </p:extLst>
          </p:nvPr>
        </p:nvGraphicFramePr>
        <p:xfrm>
          <a:off x="1385274" y="5533505"/>
          <a:ext cx="6364408" cy="51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0" imgW="3594100" imgH="254000" progId="Equation.KSEE3">
                  <p:embed/>
                </p:oleObj>
              </mc:Choice>
              <mc:Fallback>
                <p:oleObj r:id="rId30" imgW="3594100" imgH="254000" progId="Equation.KSEE3">
                  <p:embed/>
                  <p:pic>
                    <p:nvPicPr>
                      <p:cNvPr id="51" name="对象 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385274" y="5533505"/>
                        <a:ext cx="6364408" cy="51149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60400" y="1117573"/>
            <a:ext cx="8996680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latinLnBrk="1" hangingPunct="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通过第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，通过第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，通过第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s…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所用时间的比值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898071" y="280201"/>
            <a:ext cx="7912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初速度为零的匀变速直线运动的比例式</a:t>
            </a:r>
          </a:p>
        </p:txBody>
      </p:sp>
    </p:spTree>
    <p:extLst>
      <p:ext uri="{BB962C8B-B14F-4D97-AF65-F5344CB8AC3E}">
        <p14:creationId xmlns:p14="http://schemas.microsoft.com/office/powerpoint/2010/main" val="17066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4" grpId="0" bldLvl="0" animBg="1"/>
      <p:bldP spid="35" grpId="0" bldLvl="0" animBg="1"/>
      <p:bldP spid="3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32602" y="1729228"/>
            <a:ext cx="12999783" cy="480933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建立位移坐标轴，把初速度为零的匀变速直线运动按位移</a:t>
            </a:r>
            <a:r>
              <a:rPr lang="en-US" altLang="zh-CN" sz="1993" i="1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等分，如下图所示：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初速度为零的匀加速直线运动的位移速度关系式：</a:t>
            </a: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可得：</a:t>
            </a: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所以：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6871" name="组合 22"/>
          <p:cNvGrpSpPr/>
          <p:nvPr/>
        </p:nvGrpSpPr>
        <p:grpSpPr>
          <a:xfrm>
            <a:off x="1908261" y="2478632"/>
            <a:ext cx="5668267" cy="825214"/>
            <a:chOff x="2523" y="3188"/>
            <a:chExt cx="8949" cy="1302"/>
          </a:xfrm>
        </p:grpSpPr>
        <p:grpSp>
          <p:nvGrpSpPr>
            <p:cNvPr id="36872" name="组合 4"/>
            <p:cNvGrpSpPr/>
            <p:nvPr/>
          </p:nvGrpSpPr>
          <p:grpSpPr>
            <a:xfrm>
              <a:off x="3137" y="3987"/>
              <a:ext cx="8335" cy="503"/>
              <a:chOff x="3137" y="3987"/>
              <a:chExt cx="8335" cy="503"/>
            </a:xfrm>
          </p:grpSpPr>
          <p:grpSp>
            <p:nvGrpSpPr>
              <p:cNvPr id="36873" name="组合 17"/>
              <p:cNvGrpSpPr/>
              <p:nvPr/>
            </p:nvGrpSpPr>
            <p:grpSpPr>
              <a:xfrm>
                <a:off x="3137" y="3987"/>
                <a:ext cx="7821" cy="337"/>
                <a:chOff x="2659" y="5543"/>
                <a:chExt cx="6867" cy="204"/>
              </a:xfrm>
            </p:grpSpPr>
            <p:cxnSp>
              <p:nvCxnSpPr>
                <p:cNvPr id="4" name="直接连接符 3"/>
                <p:cNvCxnSpPr>
                  <a:endCxn id="17" idx="2"/>
                </p:cNvCxnSpPr>
                <p:nvPr/>
              </p:nvCxnSpPr>
              <p:spPr>
                <a:xfrm>
                  <a:off x="2659" y="5740"/>
                  <a:ext cx="6840" cy="7"/>
                </a:xfrm>
                <a:prstGeom prst="line">
                  <a:avLst/>
                </a:prstGeom>
                <a:ln w="317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875" name="组合 11"/>
                <p:cNvGrpSpPr/>
                <p:nvPr/>
              </p:nvGrpSpPr>
              <p:grpSpPr>
                <a:xfrm>
                  <a:off x="2659" y="5544"/>
                  <a:ext cx="2970" cy="203"/>
                  <a:chOff x="2659" y="5286"/>
                  <a:chExt cx="2970" cy="461"/>
                </a:xfrm>
              </p:grpSpPr>
              <p:sp>
                <p:nvSpPr>
                  <p:cNvPr id="8" name="矩形 7"/>
                  <p:cNvSpPr/>
                  <p:nvPr/>
                </p:nvSpPr>
                <p:spPr>
                  <a:xfrm>
                    <a:off x="2659" y="5293"/>
                    <a:ext cx="56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9" name="矩形 8"/>
                  <p:cNvSpPr/>
                  <p:nvPr/>
                </p:nvSpPr>
                <p:spPr>
                  <a:xfrm>
                    <a:off x="3647" y="5293"/>
                    <a:ext cx="56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" name="矩形 9"/>
                  <p:cNvSpPr/>
                  <p:nvPr/>
                </p:nvSpPr>
                <p:spPr>
                  <a:xfrm>
                    <a:off x="4636" y="5286"/>
                    <a:ext cx="56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" name="矩形 10"/>
                  <p:cNvSpPr/>
                  <p:nvPr/>
                </p:nvSpPr>
                <p:spPr>
                  <a:xfrm>
                    <a:off x="5573" y="5293"/>
                    <a:ext cx="56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6880" name="组合 12"/>
                <p:cNvGrpSpPr/>
                <p:nvPr/>
              </p:nvGrpSpPr>
              <p:grpSpPr>
                <a:xfrm>
                  <a:off x="6556" y="5543"/>
                  <a:ext cx="2970" cy="204"/>
                  <a:chOff x="2659" y="5286"/>
                  <a:chExt cx="2970" cy="461"/>
                </a:xfrm>
              </p:grpSpPr>
              <p:sp>
                <p:nvSpPr>
                  <p:cNvPr id="14" name="矩形 13"/>
                  <p:cNvSpPr/>
                  <p:nvPr/>
                </p:nvSpPr>
                <p:spPr>
                  <a:xfrm>
                    <a:off x="2659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3647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4636" y="5286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5573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36885" name="文本框 18"/>
              <p:cNvSpPr txBox="1"/>
              <p:nvPr/>
            </p:nvSpPr>
            <p:spPr>
              <a:xfrm>
                <a:off x="3428" y="4312"/>
                <a:ext cx="8044" cy="1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1219170"/>
                <a:r>
                  <a:rPr lang="en-US" altLang="zh-CN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s          s         s         s         s          s         s</a:t>
                </a:r>
              </a:p>
            </p:txBody>
          </p:sp>
        </p:grpSp>
        <p:graphicFrame>
          <p:nvGraphicFramePr>
            <p:cNvPr id="36886" name="对象 3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523" y="3188"/>
            <a:ext cx="1124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393700" imgH="228600" progId="Equation.KSEE3">
                    <p:embed/>
                  </p:oleObj>
                </mc:Choice>
                <mc:Fallback>
                  <p:oleObj r:id="rId2" imgW="393700" imgH="228600" progId="Equation.KSEE3">
                    <p:embed/>
                    <p:pic>
                      <p:nvPicPr>
                        <p:cNvPr id="36886" name="对象 35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523" y="3188"/>
                          <a:ext cx="1124" cy="65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7" name="对象 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109" y="3269"/>
            <a:ext cx="371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39700" imgH="215900" progId="Equation.KSEE3">
                    <p:embed/>
                  </p:oleObj>
                </mc:Choice>
                <mc:Fallback>
                  <p:oleObj r:id="rId4" imgW="139700" imgH="215900" progId="Equation.KSEE3">
                    <p:embed/>
                    <p:pic>
                      <p:nvPicPr>
                        <p:cNvPr id="36887" name="对象 5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109" y="3269"/>
                          <a:ext cx="371" cy="57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8" name="对象 1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201" y="3269"/>
            <a:ext cx="439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165100" imgH="215900" progId="Equation.KSEE3">
                    <p:embed/>
                  </p:oleObj>
                </mc:Choice>
                <mc:Fallback>
                  <p:oleObj r:id="rId6" imgW="165100" imgH="215900" progId="Equation.KSEE3">
                    <p:embed/>
                    <p:pic>
                      <p:nvPicPr>
                        <p:cNvPr id="36888" name="对象 11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201" y="3269"/>
                          <a:ext cx="439" cy="57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89" name="对象 12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285" y="3286"/>
            <a:ext cx="405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8" imgW="152400" imgH="228600" progId="Equation.KSEE3">
                    <p:embed/>
                  </p:oleObj>
                </mc:Choice>
                <mc:Fallback>
                  <p:oleObj r:id="rId8" imgW="152400" imgH="228600" progId="Equation.KSEE3">
                    <p:embed/>
                    <p:pic>
                      <p:nvPicPr>
                        <p:cNvPr id="36889" name="对象 12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285" y="3286"/>
                          <a:ext cx="405" cy="6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90" name="对象 1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7388" y="3303"/>
            <a:ext cx="439" cy="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165100" imgH="215900" progId="Equation.KSEE3">
                    <p:embed/>
                  </p:oleObj>
                </mc:Choice>
                <mc:Fallback>
                  <p:oleObj r:id="rId10" imgW="165100" imgH="215900" progId="Equation.KSEE3">
                    <p:embed/>
                    <p:pic>
                      <p:nvPicPr>
                        <p:cNvPr id="36890" name="对象 18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388" y="3303"/>
                          <a:ext cx="439" cy="57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91" name="对象 2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8475" y="3303"/>
            <a:ext cx="405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2" imgW="152400" imgH="228600" progId="Equation.KSEE3">
                    <p:embed/>
                  </p:oleObj>
                </mc:Choice>
                <mc:Fallback>
                  <p:oleObj r:id="rId12" imgW="152400" imgH="228600" progId="Equation.KSEE3">
                    <p:embed/>
                    <p:pic>
                      <p:nvPicPr>
                        <p:cNvPr id="36891" name="对象 20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8475" y="3303"/>
                          <a:ext cx="405" cy="6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44" name="对象 2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340577"/>
              </p:ext>
            </p:extLst>
          </p:nvPr>
        </p:nvGraphicFramePr>
        <p:xfrm>
          <a:off x="6335161" y="3450180"/>
          <a:ext cx="1198771" cy="44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609600" imgH="228600" progId="Equation.KSEE3">
                  <p:embed/>
                </p:oleObj>
              </mc:Choice>
              <mc:Fallback>
                <p:oleObj r:id="rId14" imgW="609600" imgH="228600" progId="Equation.KSEE3">
                  <p:embed/>
                  <p:pic>
                    <p:nvPicPr>
                      <p:cNvPr id="34844" name="对象 2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35161" y="3450180"/>
                        <a:ext cx="1198771" cy="449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5" name="对象 2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793934"/>
              </p:ext>
            </p:extLst>
          </p:nvPr>
        </p:nvGraphicFramePr>
        <p:xfrm>
          <a:off x="1686303" y="4046251"/>
          <a:ext cx="1450560" cy="45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774065" imgH="241300" progId="Equation.KSEE3">
                  <p:embed/>
                </p:oleObj>
              </mc:Choice>
              <mc:Fallback>
                <p:oleObj r:id="rId16" imgW="774065" imgH="241300" progId="Equation.KSEE3">
                  <p:embed/>
                  <p:pic>
                    <p:nvPicPr>
                      <p:cNvPr id="34845" name="对象 2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86303" y="4046251"/>
                        <a:ext cx="1450560" cy="45290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6" name="对象 2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075589"/>
              </p:ext>
            </p:extLst>
          </p:nvPr>
        </p:nvGraphicFramePr>
        <p:xfrm>
          <a:off x="3440911" y="4046251"/>
          <a:ext cx="1618419" cy="45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862965" imgH="241300" progId="Equation.KSEE3">
                  <p:embed/>
                </p:oleObj>
              </mc:Choice>
              <mc:Fallback>
                <p:oleObj r:id="rId18" imgW="862965" imgH="241300" progId="Equation.KSEE3">
                  <p:embed/>
                  <p:pic>
                    <p:nvPicPr>
                      <p:cNvPr id="34846" name="对象 2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40911" y="4046251"/>
                        <a:ext cx="1618419" cy="45290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7" name="对象 2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043440"/>
              </p:ext>
            </p:extLst>
          </p:nvPr>
        </p:nvGraphicFramePr>
        <p:xfrm>
          <a:off x="5488481" y="4046251"/>
          <a:ext cx="1594665" cy="47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850900" imgH="254000" progId="Equation.KSEE3">
                  <p:embed/>
                </p:oleObj>
              </mc:Choice>
              <mc:Fallback>
                <p:oleObj r:id="rId20" imgW="850900" imgH="254000" progId="Equation.KSEE3">
                  <p:embed/>
                  <p:pic>
                    <p:nvPicPr>
                      <p:cNvPr id="34847" name="对象 26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488481" y="4046251"/>
                        <a:ext cx="1594665" cy="47665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8" name="对象 2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63331"/>
              </p:ext>
            </p:extLst>
          </p:nvPr>
        </p:nvGraphicFramePr>
        <p:xfrm>
          <a:off x="2694253" y="4508362"/>
          <a:ext cx="1618419" cy="4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862965" imgH="254000" progId="Equation.KSEE3">
                  <p:embed/>
                </p:oleObj>
              </mc:Choice>
              <mc:Fallback>
                <p:oleObj r:id="rId22" imgW="862965" imgH="254000" progId="Equation.KSEE3">
                  <p:embed/>
                  <p:pic>
                    <p:nvPicPr>
                      <p:cNvPr id="34848" name="对象 2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694253" y="4508362"/>
                        <a:ext cx="1618419" cy="47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9" name="对象 3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1768"/>
              </p:ext>
            </p:extLst>
          </p:nvPr>
        </p:nvGraphicFramePr>
        <p:xfrm>
          <a:off x="1438626" y="5241560"/>
          <a:ext cx="4609801" cy="516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4" imgW="2273300" imgH="254000" progId="Equation.KSEE3">
                  <p:embed/>
                </p:oleObj>
              </mc:Choice>
              <mc:Fallback>
                <p:oleObj r:id="rId24" imgW="2273300" imgH="254000" progId="Equation.KSEE3">
                  <p:embed/>
                  <p:pic>
                    <p:nvPicPr>
                      <p:cNvPr id="34849" name="对象 3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438626" y="5241560"/>
                        <a:ext cx="4609801" cy="51624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60400" y="1286893"/>
            <a:ext cx="7919720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latinLnBrk="1" hangingPunct="0"/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末，第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末，第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…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的速度之比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98071" y="280201"/>
            <a:ext cx="7912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初速度为零的匀变速直线运动的比例式</a:t>
            </a:r>
          </a:p>
        </p:txBody>
      </p:sp>
    </p:spTree>
    <p:extLst>
      <p:ext uri="{BB962C8B-B14F-4D97-AF65-F5344CB8AC3E}">
        <p14:creationId xmlns:p14="http://schemas.microsoft.com/office/powerpoint/2010/main" val="9954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矩形 1057"/>
          <p:cNvSpPr/>
          <p:nvPr/>
        </p:nvSpPr>
        <p:spPr>
          <a:xfrm>
            <a:off x="660400" y="1078372"/>
            <a:ext cx="10684104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>
              <a:lnSpc>
                <a:spcPct val="200000"/>
              </a:lnSpc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【例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】：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三点在同一条直线上，一物体从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点由静止开始做匀加速直线运动，经过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点的速度是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，到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点的速度是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，则</a:t>
            </a:r>
            <a:r>
              <a:rPr lang="en-US" altLang="zh-CN" sz="2400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i="1" kern="0" baseline="-250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AB</a:t>
            </a:r>
            <a:r>
              <a:rPr lang="en-US" altLang="zh-CN" sz="2400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∶</a:t>
            </a:r>
            <a:r>
              <a:rPr lang="en-US" altLang="zh-CN" sz="2400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400" i="1" kern="0" baseline="-250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 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indent="355591" defTabSz="1219170"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1∶8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</a:t>
            </a:r>
          </a:p>
          <a:p>
            <a:pPr indent="355591" defTabSz="1219170"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1∶6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</a:t>
            </a:r>
          </a:p>
          <a:p>
            <a:pPr indent="355591" defTabSz="1219170"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1∶5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</a:t>
            </a:r>
          </a:p>
          <a:p>
            <a:pPr indent="355591" defTabSz="1219170">
              <a:lnSpc>
                <a:spcPct val="200000"/>
              </a:lnSpc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1∶3</a:t>
            </a:r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3329177" y="3251214"/>
            <a:ext cx="836131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解析</a:t>
            </a:r>
          </a:p>
        </p:txBody>
      </p:sp>
      <p:sp>
        <p:nvSpPr>
          <p:cNvPr id="1059" name="文本框 1058"/>
          <p:cNvSpPr txBox="1"/>
          <p:nvPr/>
        </p:nvSpPr>
        <p:spPr>
          <a:xfrm>
            <a:off x="10464741" y="1890374"/>
            <a:ext cx="389850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239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graphicFrame>
        <p:nvGraphicFramePr>
          <p:cNvPr id="1064" name="对象 1063"/>
          <p:cNvGraphicFramePr/>
          <p:nvPr>
            <p:extLst>
              <p:ext uri="{D42A27DB-BD31-4B8C-83A1-F6EECF244321}">
                <p14:modId xmlns:p14="http://schemas.microsoft.com/office/powerpoint/2010/main" val="1460284427"/>
              </p:ext>
            </p:extLst>
          </p:nvPr>
        </p:nvGraphicFramePr>
        <p:xfrm>
          <a:off x="6756617" y="3258885"/>
          <a:ext cx="1578513" cy="45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38200" imgH="241300" progId="Equation.3">
                  <p:embed/>
                </p:oleObj>
              </mc:Choice>
              <mc:Fallback>
                <p:oleObj r:id="rId3" imgW="838200" imgH="241300" progId="Equation.3">
                  <p:embed/>
                  <p:pic>
                    <p:nvPicPr>
                      <p:cNvPr id="1064" name="对象 106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56617" y="3258885"/>
                        <a:ext cx="1578513" cy="45290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" name="对象 1064"/>
          <p:cNvGraphicFramePr/>
          <p:nvPr>
            <p:extLst>
              <p:ext uri="{D42A27DB-BD31-4B8C-83A1-F6EECF244321}">
                <p14:modId xmlns:p14="http://schemas.microsoft.com/office/powerpoint/2010/main" val="3859564664"/>
              </p:ext>
            </p:extLst>
          </p:nvPr>
        </p:nvGraphicFramePr>
        <p:xfrm>
          <a:off x="6058893" y="4636284"/>
          <a:ext cx="1985809" cy="419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142365" imgH="241300" progId="Equation.DSMT4">
                  <p:embed/>
                </p:oleObj>
              </mc:Choice>
              <mc:Fallback>
                <p:oleObj r:id="rId5" imgW="1142365" imgH="241300" progId="Equation.DSMT4">
                  <p:embed/>
                  <p:pic>
                    <p:nvPicPr>
                      <p:cNvPr id="1065" name="对象 106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58893" y="4636284"/>
                        <a:ext cx="1985809" cy="4196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6" name="对象 1065"/>
          <p:cNvGraphicFramePr/>
          <p:nvPr>
            <p:extLst>
              <p:ext uri="{D42A27DB-BD31-4B8C-83A1-F6EECF244321}">
                <p14:modId xmlns:p14="http://schemas.microsoft.com/office/powerpoint/2010/main" val="3498164816"/>
              </p:ext>
            </p:extLst>
          </p:nvPr>
        </p:nvGraphicFramePr>
        <p:xfrm>
          <a:off x="5995549" y="3879334"/>
          <a:ext cx="1854372" cy="505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888365" imgH="241300" progId="Equation.DSMT4">
                  <p:embed/>
                </p:oleObj>
              </mc:Choice>
              <mc:Fallback>
                <p:oleObj r:id="rId7" imgW="888365" imgH="241300" progId="Equation.DSMT4">
                  <p:embed/>
                  <p:pic>
                    <p:nvPicPr>
                      <p:cNvPr id="1066" name="对象 106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95549" y="3879334"/>
                        <a:ext cx="1854372" cy="50516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" name="对象 1066"/>
          <p:cNvGraphicFramePr/>
          <p:nvPr>
            <p:extLst>
              <p:ext uri="{D42A27DB-BD31-4B8C-83A1-F6EECF244321}">
                <p14:modId xmlns:p14="http://schemas.microsoft.com/office/powerpoint/2010/main" val="4287373509"/>
              </p:ext>
            </p:extLst>
          </p:nvPr>
        </p:nvGraphicFramePr>
        <p:xfrm>
          <a:off x="6481708" y="5309305"/>
          <a:ext cx="1140177" cy="926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546100" imgH="444500" progId="Equation.3">
                  <p:embed/>
                </p:oleObj>
              </mc:Choice>
              <mc:Fallback>
                <p:oleObj r:id="rId9" imgW="546100" imgH="444500" progId="Equation.3">
                  <p:embed/>
                  <p:pic>
                    <p:nvPicPr>
                      <p:cNvPr id="1067" name="对象 106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81708" y="5309305"/>
                        <a:ext cx="1140177" cy="9263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8" name="文本框 1067"/>
          <p:cNvSpPr txBox="1"/>
          <p:nvPr/>
        </p:nvSpPr>
        <p:spPr>
          <a:xfrm>
            <a:off x="4340707" y="3258570"/>
            <a:ext cx="2435547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393" b="1" kern="0" dirty="0">
                <a:solidFill>
                  <a:srgbClr val="E543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速度</a:t>
            </a:r>
            <a:r>
              <a:rPr lang="en-US" altLang="zh-CN" sz="2393" b="1" kern="0" dirty="0">
                <a:solidFill>
                  <a:srgbClr val="E543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r>
              <a:rPr lang="zh-CN" altLang="en-US" sz="2393" b="1" kern="0" dirty="0">
                <a:solidFill>
                  <a:srgbClr val="E543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位移公式</a:t>
            </a:r>
          </a:p>
        </p:txBody>
      </p:sp>
      <p:sp>
        <p:nvSpPr>
          <p:cNvPr id="1069" name="文本框 1068"/>
          <p:cNvSpPr txBox="1"/>
          <p:nvPr/>
        </p:nvSpPr>
        <p:spPr>
          <a:xfrm>
            <a:off x="4584578" y="3952178"/>
            <a:ext cx="1513556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1070" name="文本框 1069"/>
          <p:cNvSpPr txBox="1"/>
          <p:nvPr/>
        </p:nvSpPr>
        <p:spPr>
          <a:xfrm>
            <a:off x="4581411" y="4618865"/>
            <a:ext cx="1529586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1071" name="右箭头 1070"/>
          <p:cNvSpPr/>
          <p:nvPr/>
        </p:nvSpPr>
        <p:spPr>
          <a:xfrm>
            <a:off x="5341529" y="5714701"/>
            <a:ext cx="988155" cy="152024"/>
          </a:xfrm>
          <a:prstGeom prst="rightArrow">
            <a:avLst>
              <a:gd name="adj1" fmla="val 50000"/>
              <a:gd name="adj2" fmla="val 1625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72" name="椭圆 1071"/>
          <p:cNvSpPr/>
          <p:nvPr/>
        </p:nvSpPr>
        <p:spPr>
          <a:xfrm>
            <a:off x="8857574" y="1400449"/>
            <a:ext cx="747449" cy="304048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74" name="文本框 1073"/>
          <p:cNvSpPr txBox="1"/>
          <p:nvPr/>
        </p:nvSpPr>
        <p:spPr>
          <a:xfrm>
            <a:off x="8792480" y="1139863"/>
            <a:ext cx="1672261" cy="30777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初速度为</a:t>
            </a:r>
            <a:r>
              <a:rPr lang="en-US" altLang="zh-CN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2330173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" grpId="0"/>
      <p:bldP spid="1068" grpId="0"/>
      <p:bldP spid="1069" grpId="0"/>
      <p:bldP spid="1070" grpId="0"/>
      <p:bldP spid="10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54" name="矩形 129053"/>
          <p:cNvSpPr/>
          <p:nvPr/>
        </p:nvSpPr>
        <p:spPr>
          <a:xfrm>
            <a:off x="135600" y="1100158"/>
            <a:ext cx="10642657" cy="174951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indent="355591">
              <a:lnSpc>
                <a:spcPct val="150000"/>
              </a:lnSpc>
            </a:pP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：一质点做匀变速直线运动，初速度</a:t>
            </a:r>
            <a:r>
              <a:rPr lang="en-US" altLang="zh-CN" sz="2393" i="1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m/s, 4 s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内位移为</a:t>
            </a:r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20 m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，求：</a:t>
            </a:r>
          </a:p>
          <a:p>
            <a:pPr indent="355591">
              <a:lnSpc>
                <a:spcPct val="150000"/>
              </a:lnSpc>
            </a:pPr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质点</a:t>
            </a:r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 s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末的速度</a:t>
            </a:r>
          </a:p>
          <a:p>
            <a:pPr indent="355591">
              <a:lnSpc>
                <a:spcPct val="150000"/>
              </a:lnSpc>
            </a:pPr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质点</a:t>
            </a:r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s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末的速度 </a:t>
            </a:r>
          </a:p>
        </p:txBody>
      </p:sp>
      <p:sp>
        <p:nvSpPr>
          <p:cNvPr id="40019" name="Text Box 83"/>
          <p:cNvSpPr txBox="1">
            <a:spLocks noChangeArrowheads="1"/>
          </p:cNvSpPr>
          <p:nvPr/>
        </p:nvSpPr>
        <p:spPr bwMode="auto">
          <a:xfrm>
            <a:off x="689115" y="3029980"/>
            <a:ext cx="836131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>
              <a:defRPr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解析</a:t>
            </a:r>
          </a:p>
        </p:txBody>
      </p:sp>
      <p:sp>
        <p:nvSpPr>
          <p:cNvPr id="129029" name="文本框 129028"/>
          <p:cNvSpPr txBox="1"/>
          <p:nvPr/>
        </p:nvSpPr>
        <p:spPr>
          <a:xfrm>
            <a:off x="1351563" y="3386681"/>
            <a:ext cx="4301913" cy="460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解法一：利用平均速度公式</a:t>
            </a:r>
          </a:p>
        </p:txBody>
      </p:sp>
      <p:graphicFrame>
        <p:nvGraphicFramePr>
          <p:cNvPr id="129030" name="对象 129029"/>
          <p:cNvGraphicFramePr/>
          <p:nvPr>
            <p:extLst>
              <p:ext uri="{D42A27DB-BD31-4B8C-83A1-F6EECF244321}">
                <p14:modId xmlns:p14="http://schemas.microsoft.com/office/powerpoint/2010/main" val="2760233248"/>
              </p:ext>
            </p:extLst>
          </p:nvPr>
        </p:nvGraphicFramePr>
        <p:xfrm>
          <a:off x="6731609" y="4264547"/>
          <a:ext cx="1147779" cy="711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34365" imgH="393700" progId="Equation.3">
                  <p:embed/>
                </p:oleObj>
              </mc:Choice>
              <mc:Fallback>
                <p:oleObj r:id="rId3" imgW="634365" imgH="393700" progId="Equation.3">
                  <p:embed/>
                  <p:pic>
                    <p:nvPicPr>
                      <p:cNvPr id="129030" name="对象 1290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1609" y="4264547"/>
                        <a:ext cx="1147779" cy="7113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2" name="文本框 129031"/>
          <p:cNvSpPr txBox="1"/>
          <p:nvPr/>
        </p:nvSpPr>
        <p:spPr>
          <a:xfrm>
            <a:off x="1351563" y="5010565"/>
            <a:ext cx="1638300" cy="460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393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4s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末速度</a:t>
            </a:r>
          </a:p>
        </p:txBody>
      </p:sp>
      <p:graphicFrame>
        <p:nvGraphicFramePr>
          <p:cNvPr id="129035" name="对象 129034"/>
          <p:cNvGraphicFramePr/>
          <p:nvPr>
            <p:extLst>
              <p:ext uri="{D42A27DB-BD31-4B8C-83A1-F6EECF244321}">
                <p14:modId xmlns:p14="http://schemas.microsoft.com/office/powerpoint/2010/main" val="3283914727"/>
              </p:ext>
            </p:extLst>
          </p:nvPr>
        </p:nvGraphicFramePr>
        <p:xfrm>
          <a:off x="3009998" y="4981645"/>
          <a:ext cx="1462595" cy="538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622300" imgH="228600" progId="Equation.3">
                  <p:embed/>
                </p:oleObj>
              </mc:Choice>
              <mc:Fallback>
                <p:oleObj r:id="rId5" imgW="622300" imgH="228600" progId="Equation.3">
                  <p:embed/>
                  <p:pic>
                    <p:nvPicPr>
                      <p:cNvPr id="129035" name="对象 12903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9998" y="4981645"/>
                        <a:ext cx="1462595" cy="53841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8" name="对象 129037"/>
          <p:cNvGraphicFramePr/>
          <p:nvPr>
            <p:extLst>
              <p:ext uri="{D42A27DB-BD31-4B8C-83A1-F6EECF244321}">
                <p14:modId xmlns:p14="http://schemas.microsoft.com/office/powerpoint/2010/main" val="3288636810"/>
              </p:ext>
            </p:extLst>
          </p:nvPr>
        </p:nvGraphicFramePr>
        <p:xfrm>
          <a:off x="3149050" y="4032848"/>
          <a:ext cx="3360357" cy="78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701165" imgH="393700" progId="Equation.DSMT4">
                  <p:embed/>
                </p:oleObj>
              </mc:Choice>
              <mc:Fallback>
                <p:oleObj r:id="rId7" imgW="1701165" imgH="393700" progId="Equation.DSMT4">
                  <p:embed/>
                  <p:pic>
                    <p:nvPicPr>
                      <p:cNvPr id="129038" name="对象 12903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9050" y="4032848"/>
                        <a:ext cx="3360357" cy="7803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40" name="文本框 129039"/>
          <p:cNvSpPr txBox="1"/>
          <p:nvPr/>
        </p:nvSpPr>
        <p:spPr>
          <a:xfrm>
            <a:off x="1407111" y="4179029"/>
            <a:ext cx="1741939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393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2s</a:t>
            </a:r>
            <a:r>
              <a:rPr lang="zh-CN" altLang="en-US" sz="2393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末的速度</a:t>
            </a:r>
          </a:p>
        </p:txBody>
      </p:sp>
      <p:pic>
        <p:nvPicPr>
          <p:cNvPr id="129042" name="图片 1290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94242" y="1895252"/>
            <a:ext cx="3116485" cy="7015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9044" name="直接连接符 129043"/>
          <p:cNvSpPr/>
          <p:nvPr/>
        </p:nvSpPr>
        <p:spPr>
          <a:xfrm>
            <a:off x="5274300" y="1667216"/>
            <a:ext cx="0" cy="456071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9045" name="左大括号 129044"/>
          <p:cNvSpPr/>
          <p:nvPr/>
        </p:nvSpPr>
        <p:spPr>
          <a:xfrm rot="16200000">
            <a:off x="6186444" y="1591204"/>
            <a:ext cx="76012" cy="1900296"/>
          </a:xfrm>
          <a:prstGeom prst="leftBrace">
            <a:avLst>
              <a:gd name="adj1" fmla="val 20833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993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9046" name="文本框 129045"/>
          <p:cNvSpPr txBox="1"/>
          <p:nvPr/>
        </p:nvSpPr>
        <p:spPr>
          <a:xfrm>
            <a:off x="5958408" y="2503346"/>
            <a:ext cx="960519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1993" i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1993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=20m</a:t>
            </a:r>
          </a:p>
        </p:txBody>
      </p:sp>
      <p:graphicFrame>
        <p:nvGraphicFramePr>
          <p:cNvPr id="129048" name="对象 129047"/>
          <p:cNvGraphicFramePr/>
          <p:nvPr>
            <p:extLst>
              <p:ext uri="{D42A27DB-BD31-4B8C-83A1-F6EECF244321}">
                <p14:modId xmlns:p14="http://schemas.microsoft.com/office/powerpoint/2010/main" val="493001218"/>
              </p:ext>
            </p:extLst>
          </p:nvPr>
        </p:nvGraphicFramePr>
        <p:xfrm>
          <a:off x="5274300" y="3274019"/>
          <a:ext cx="26050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0" imgW="1574640" imgH="406080" progId="Equation.3">
                  <p:embed/>
                </p:oleObj>
              </mc:Choice>
              <mc:Fallback>
                <p:oleObj name="公式" r:id="rId10" imgW="1574640" imgH="406080" progId="Equation.3">
                  <p:embed/>
                  <p:pic>
                    <p:nvPicPr>
                      <p:cNvPr id="129048" name="对象 12904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74300" y="3274019"/>
                        <a:ext cx="2605088" cy="673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49" name="下箭头 129048"/>
          <p:cNvSpPr/>
          <p:nvPr/>
        </p:nvSpPr>
        <p:spPr>
          <a:xfrm>
            <a:off x="6262455" y="2883405"/>
            <a:ext cx="152024" cy="3040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993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9051" name="下箭头 129050"/>
          <p:cNvSpPr/>
          <p:nvPr/>
        </p:nvSpPr>
        <p:spPr>
          <a:xfrm>
            <a:off x="7022574" y="3947119"/>
            <a:ext cx="152024" cy="3040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993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9052" name="下箭头 129051"/>
          <p:cNvSpPr/>
          <p:nvPr/>
        </p:nvSpPr>
        <p:spPr>
          <a:xfrm>
            <a:off x="6966112" y="5215697"/>
            <a:ext cx="152024" cy="3040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993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29053" name="对象 129052"/>
          <p:cNvGraphicFramePr/>
          <p:nvPr>
            <p:extLst>
              <p:ext uri="{D42A27DB-BD31-4B8C-83A1-F6EECF244321}">
                <p14:modId xmlns:p14="http://schemas.microsoft.com/office/powerpoint/2010/main" val="2604088712"/>
              </p:ext>
            </p:extLst>
          </p:nvPr>
        </p:nvGraphicFramePr>
        <p:xfrm>
          <a:off x="6509407" y="5520062"/>
          <a:ext cx="1255463" cy="437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622300" imgH="215900" progId="Equation.3">
                  <p:embed/>
                </p:oleObj>
              </mc:Choice>
              <mc:Fallback>
                <p:oleObj r:id="rId12" imgW="622300" imgH="215900" progId="Equation.3">
                  <p:embed/>
                  <p:pic>
                    <p:nvPicPr>
                      <p:cNvPr id="129053" name="对象 12905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509407" y="5520062"/>
                        <a:ext cx="1255463" cy="43706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097062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9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/>
      <p:bldP spid="129032" grpId="0"/>
      <p:bldP spid="129040" grpId="0"/>
      <p:bldP spid="1290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19" name="Text Box 83"/>
          <p:cNvSpPr txBox="1">
            <a:spLocks noChangeArrowheads="1"/>
          </p:cNvSpPr>
          <p:nvPr/>
        </p:nvSpPr>
        <p:spPr bwMode="auto">
          <a:xfrm>
            <a:off x="660400" y="3091184"/>
            <a:ext cx="836131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解析</a:t>
            </a:r>
          </a:p>
        </p:txBody>
      </p:sp>
      <p:sp>
        <p:nvSpPr>
          <p:cNvPr id="2082" name="矩形 2081"/>
          <p:cNvSpPr/>
          <p:nvPr/>
        </p:nvSpPr>
        <p:spPr>
          <a:xfrm>
            <a:off x="325668" y="1103321"/>
            <a:ext cx="11451296" cy="174951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>
              <a:lnSpc>
                <a:spcPct val="15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：一质点做匀变速直线运动，初速度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m/s, 4 s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内位移为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20 m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，求：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质点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 s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末的速度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质点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s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末的速度 </a:t>
            </a:r>
          </a:p>
        </p:txBody>
      </p:sp>
      <p:sp>
        <p:nvSpPr>
          <p:cNvPr id="2083" name="文本框 2082"/>
          <p:cNvSpPr txBox="1"/>
          <p:nvPr/>
        </p:nvSpPr>
        <p:spPr>
          <a:xfrm>
            <a:off x="1610550" y="3080876"/>
            <a:ext cx="4660477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解法二：利用两个基本公式</a:t>
            </a:r>
          </a:p>
        </p:txBody>
      </p:sp>
      <p:graphicFrame>
        <p:nvGraphicFramePr>
          <p:cNvPr id="2084" name="对象 2083"/>
          <p:cNvGraphicFramePr/>
          <p:nvPr>
            <p:extLst>
              <p:ext uri="{D42A27DB-BD31-4B8C-83A1-F6EECF244321}">
                <p14:modId xmlns:p14="http://schemas.microsoft.com/office/powerpoint/2010/main" val="2294078767"/>
              </p:ext>
            </p:extLst>
          </p:nvPr>
        </p:nvGraphicFramePr>
        <p:xfrm>
          <a:off x="2167970" y="3565451"/>
          <a:ext cx="1735604" cy="737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926465" imgH="393700" progId="Equation.3">
                  <p:embed/>
                </p:oleObj>
              </mc:Choice>
              <mc:Fallback>
                <p:oleObj r:id="rId3" imgW="926465" imgH="393700" progId="Equation.3">
                  <p:embed/>
                  <p:pic>
                    <p:nvPicPr>
                      <p:cNvPr id="2084" name="对象 2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7970" y="3565451"/>
                        <a:ext cx="1735604" cy="73794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5" name="对象 2084"/>
          <p:cNvGraphicFramePr/>
          <p:nvPr>
            <p:extLst>
              <p:ext uri="{D42A27DB-BD31-4B8C-83A1-F6EECF244321}">
                <p14:modId xmlns:p14="http://schemas.microsoft.com/office/powerpoint/2010/main" val="2503441679"/>
              </p:ext>
            </p:extLst>
          </p:nvPr>
        </p:nvGraphicFramePr>
        <p:xfrm>
          <a:off x="5055629" y="3679703"/>
          <a:ext cx="1521820" cy="413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748665" imgH="203200" progId="Equation.3">
                  <p:embed/>
                </p:oleObj>
              </mc:Choice>
              <mc:Fallback>
                <p:oleObj r:id="rId5" imgW="748665" imgH="203200" progId="Equation.3">
                  <p:embed/>
                  <p:pic>
                    <p:nvPicPr>
                      <p:cNvPr id="2085" name="对象 2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55629" y="3679703"/>
                        <a:ext cx="1521820" cy="4133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文本框 2085"/>
          <p:cNvSpPr txBox="1"/>
          <p:nvPr/>
        </p:nvSpPr>
        <p:spPr>
          <a:xfrm>
            <a:off x="1570961" y="3712724"/>
            <a:ext cx="500458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</a:t>
            </a:r>
          </a:p>
        </p:txBody>
      </p:sp>
      <p:sp>
        <p:nvSpPr>
          <p:cNvPr id="2087" name="文本框 2086"/>
          <p:cNvSpPr txBox="1"/>
          <p:nvPr/>
        </p:nvSpPr>
        <p:spPr>
          <a:xfrm>
            <a:off x="4000125" y="3741795"/>
            <a:ext cx="113204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解得：</a:t>
            </a:r>
          </a:p>
        </p:txBody>
      </p:sp>
      <p:graphicFrame>
        <p:nvGraphicFramePr>
          <p:cNvPr id="2088" name="对象 2087"/>
          <p:cNvGraphicFramePr/>
          <p:nvPr>
            <p:extLst>
              <p:ext uri="{D42A27DB-BD31-4B8C-83A1-F6EECF244321}">
                <p14:modId xmlns:p14="http://schemas.microsoft.com/office/powerpoint/2010/main" val="3683293219"/>
              </p:ext>
            </p:extLst>
          </p:nvPr>
        </p:nvGraphicFramePr>
        <p:xfrm>
          <a:off x="2073854" y="4440779"/>
          <a:ext cx="1366629" cy="43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711200" imgH="228600" progId="Equation.3">
                  <p:embed/>
                </p:oleObj>
              </mc:Choice>
              <mc:Fallback>
                <p:oleObj r:id="rId7" imgW="711200" imgH="228600" progId="Equation.3">
                  <p:embed/>
                  <p:pic>
                    <p:nvPicPr>
                      <p:cNvPr id="2088" name="对象 208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3854" y="4440779"/>
                        <a:ext cx="1366629" cy="43865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" name="对象 2088"/>
          <p:cNvGraphicFramePr/>
          <p:nvPr>
            <p:extLst>
              <p:ext uri="{D42A27DB-BD31-4B8C-83A1-F6EECF244321}">
                <p14:modId xmlns:p14="http://schemas.microsoft.com/office/powerpoint/2010/main" val="3266953029"/>
              </p:ext>
            </p:extLst>
          </p:nvPr>
        </p:nvGraphicFramePr>
        <p:xfrm>
          <a:off x="6501396" y="5025743"/>
          <a:ext cx="3015137" cy="38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803400" imgH="228600" progId="Equation.DSMT4">
                  <p:embed/>
                </p:oleObj>
              </mc:Choice>
              <mc:Fallback>
                <p:oleObj r:id="rId9" imgW="1803400" imgH="228600" progId="Equation.DSMT4">
                  <p:embed/>
                  <p:pic>
                    <p:nvPicPr>
                      <p:cNvPr id="2089" name="对象 208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01396" y="5025743"/>
                        <a:ext cx="3015137" cy="38322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0" name="文本框 2089"/>
          <p:cNvSpPr txBox="1"/>
          <p:nvPr/>
        </p:nvSpPr>
        <p:spPr>
          <a:xfrm>
            <a:off x="1578192" y="4394855"/>
            <a:ext cx="500458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由</a:t>
            </a:r>
          </a:p>
        </p:txBody>
      </p:sp>
      <p:sp>
        <p:nvSpPr>
          <p:cNvPr id="2091" name="文本框 2090"/>
          <p:cNvSpPr txBox="1"/>
          <p:nvPr/>
        </p:nvSpPr>
        <p:spPr>
          <a:xfrm>
            <a:off x="4012157" y="4383769"/>
            <a:ext cx="113204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解得：</a:t>
            </a:r>
          </a:p>
        </p:txBody>
      </p:sp>
      <p:graphicFrame>
        <p:nvGraphicFramePr>
          <p:cNvPr id="2092" name="对象 2091"/>
          <p:cNvGraphicFramePr/>
          <p:nvPr>
            <p:extLst>
              <p:ext uri="{D42A27DB-BD31-4B8C-83A1-F6EECF244321}">
                <p14:modId xmlns:p14="http://schemas.microsoft.com/office/powerpoint/2010/main" val="2432933480"/>
              </p:ext>
            </p:extLst>
          </p:nvPr>
        </p:nvGraphicFramePr>
        <p:xfrm>
          <a:off x="6480968" y="5513486"/>
          <a:ext cx="3111419" cy="39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1803400" imgH="228600" progId="Equation.DSMT4">
                  <p:embed/>
                </p:oleObj>
              </mc:Choice>
              <mc:Fallback>
                <p:oleObj r:id="rId11" imgW="1803400" imgH="228600" progId="Equation.DSMT4">
                  <p:embed/>
                  <p:pic>
                    <p:nvPicPr>
                      <p:cNvPr id="2092" name="对象 209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80968" y="5513486"/>
                        <a:ext cx="3111419" cy="3958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3" name="文本框 2092"/>
          <p:cNvSpPr txBox="1"/>
          <p:nvPr/>
        </p:nvSpPr>
        <p:spPr>
          <a:xfrm>
            <a:off x="4800630" y="4984570"/>
            <a:ext cx="1969973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4s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末的速度</a:t>
            </a:r>
          </a:p>
        </p:txBody>
      </p:sp>
      <p:sp>
        <p:nvSpPr>
          <p:cNvPr id="2094" name="文本框 2093"/>
          <p:cNvSpPr txBox="1"/>
          <p:nvPr/>
        </p:nvSpPr>
        <p:spPr>
          <a:xfrm>
            <a:off x="4791128" y="5516653"/>
            <a:ext cx="1890795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2s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末的速度</a:t>
            </a:r>
          </a:p>
        </p:txBody>
      </p:sp>
      <p:pic>
        <p:nvPicPr>
          <p:cNvPr id="2095" name="图片 209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36178" y="1959438"/>
            <a:ext cx="3116485" cy="7015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96" name="文本框 2095"/>
          <p:cNvSpPr txBox="1"/>
          <p:nvPr/>
        </p:nvSpPr>
        <p:spPr>
          <a:xfrm>
            <a:off x="8300345" y="2567532"/>
            <a:ext cx="960519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199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=20m</a:t>
            </a:r>
          </a:p>
        </p:txBody>
      </p:sp>
      <p:sp>
        <p:nvSpPr>
          <p:cNvPr id="2097" name="左大括号 2096"/>
          <p:cNvSpPr/>
          <p:nvPr/>
        </p:nvSpPr>
        <p:spPr>
          <a:xfrm rot="16200000">
            <a:off x="8528379" y="1579379"/>
            <a:ext cx="76012" cy="1900296"/>
          </a:xfrm>
          <a:prstGeom prst="leftBrace">
            <a:avLst>
              <a:gd name="adj1" fmla="val 208333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99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98" name="矩形 2097"/>
          <p:cNvSpPr/>
          <p:nvPr/>
        </p:nvSpPr>
        <p:spPr>
          <a:xfrm>
            <a:off x="7008143" y="2719556"/>
            <a:ext cx="1252266" cy="39902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1993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en-US" altLang="zh-CN" sz="199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2 </a:t>
            </a:r>
            <a:r>
              <a:rPr lang="en-US" altLang="zh-CN" sz="1993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m/s</a:t>
            </a:r>
          </a:p>
        </p:txBody>
      </p:sp>
      <p:sp>
        <p:nvSpPr>
          <p:cNvPr id="2099" name="直接连接符 2098"/>
          <p:cNvSpPr/>
          <p:nvPr/>
        </p:nvSpPr>
        <p:spPr>
          <a:xfrm>
            <a:off x="7616237" y="2111462"/>
            <a:ext cx="0" cy="608095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00" name="椭圆 2099"/>
          <p:cNvSpPr/>
          <p:nvPr/>
        </p:nvSpPr>
        <p:spPr>
          <a:xfrm>
            <a:off x="8452368" y="2187473"/>
            <a:ext cx="304048" cy="304048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99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01" name="椭圆 2100"/>
          <p:cNvSpPr/>
          <p:nvPr/>
        </p:nvSpPr>
        <p:spPr>
          <a:xfrm>
            <a:off x="9364509" y="2187473"/>
            <a:ext cx="304048" cy="304048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99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02" name="矩形 2101"/>
          <p:cNvSpPr/>
          <p:nvPr/>
        </p:nvSpPr>
        <p:spPr>
          <a:xfrm>
            <a:off x="8224332" y="1731401"/>
            <a:ext cx="769763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1993" kern="0" baseline="-25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1993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?</a:t>
            </a:r>
            <a:endParaRPr lang="en-US" altLang="zh-CN" sz="199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03" name="矩形 2102"/>
          <p:cNvSpPr/>
          <p:nvPr/>
        </p:nvSpPr>
        <p:spPr>
          <a:xfrm>
            <a:off x="9212485" y="1731401"/>
            <a:ext cx="769763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i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1993" kern="0" baseline="-250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1993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?</a:t>
            </a:r>
            <a:endParaRPr lang="en-US" altLang="zh-CN" sz="199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106" name="组合 2105"/>
          <p:cNvGrpSpPr/>
          <p:nvPr/>
        </p:nvGrpSpPr>
        <p:grpSpPr>
          <a:xfrm>
            <a:off x="9769908" y="2187475"/>
            <a:ext cx="506745" cy="411731"/>
            <a:chOff x="5200" y="1376"/>
            <a:chExt cx="320" cy="260"/>
          </a:xfrm>
        </p:grpSpPr>
        <p:sp>
          <p:nvSpPr>
            <p:cNvPr id="2104" name="文本框 2103"/>
            <p:cNvSpPr txBox="1"/>
            <p:nvPr/>
          </p:nvSpPr>
          <p:spPr>
            <a:xfrm>
              <a:off x="5232" y="1384"/>
              <a:ext cx="288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endParaRPr lang="zh-CN" altLang="en-US" sz="19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05" name="文本框 2104"/>
            <p:cNvSpPr txBox="1"/>
            <p:nvPr/>
          </p:nvSpPr>
          <p:spPr>
            <a:xfrm>
              <a:off x="5200" y="1376"/>
              <a:ext cx="28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993" i="1" kern="0" err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t</a:t>
              </a:r>
              <a:r>
                <a:rPr lang="en-US" altLang="zh-CN" sz="1993" kern="0" err="1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/s</a:t>
              </a: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4251699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/>
      <p:bldP spid="2086" grpId="0"/>
      <p:bldP spid="2087" grpId="0"/>
      <p:bldP spid="2090" grpId="0"/>
      <p:bldP spid="2091" grpId="0"/>
      <p:bldP spid="2093" grpId="0"/>
      <p:bldP spid="2094" grpId="0"/>
      <p:bldP spid="2096" grpId="0"/>
      <p:bldP spid="2098" grpId="0" bldLvl="0" animBg="1"/>
      <p:bldP spid="2102" grpId="0"/>
      <p:bldP spid="2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/>
          <p:nvPr/>
        </p:nvSpPr>
        <p:spPr>
          <a:xfrm>
            <a:off x="1535290" y="6216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289140" y="1587252"/>
            <a:ext cx="937050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解析</a:t>
            </a:r>
          </a:p>
        </p:txBody>
      </p:sp>
      <p:sp>
        <p:nvSpPr>
          <p:cNvPr id="21542" name="矩形 21541"/>
          <p:cNvSpPr/>
          <p:nvPr/>
        </p:nvSpPr>
        <p:spPr>
          <a:xfrm>
            <a:off x="635069" y="1052513"/>
            <a:ext cx="6421119" cy="506388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>
              <a:lnSpc>
                <a:spcPct val="15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一辆汽车从静止开始由甲地出发，沿平直公路开往乙地，汽车先做匀加速直线运动，接着做匀减速直线运动，开到乙地刚好停止，其速度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时间图象如图所示，那么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～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～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两段时间内 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．加速度大小之比为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3∶1                                         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．位移大小之比为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1∶2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．平均速度大小之比为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2∶1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．平均速度大小之比为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1∶1</a:t>
            </a:r>
          </a:p>
        </p:txBody>
      </p:sp>
      <p:sp>
        <p:nvSpPr>
          <p:cNvPr id="21543" name="文本框 21542"/>
          <p:cNvSpPr txBox="1"/>
          <p:nvPr/>
        </p:nvSpPr>
        <p:spPr>
          <a:xfrm>
            <a:off x="2736427" y="3443615"/>
            <a:ext cx="611065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239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BD</a:t>
            </a:r>
          </a:p>
        </p:txBody>
      </p:sp>
      <p:pic>
        <p:nvPicPr>
          <p:cNvPr id="21544" name="图片 21543" descr="C:/Users/Administrator/Desktop/WL117.TIF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8459142" y="1382485"/>
            <a:ext cx="1824284" cy="12225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49" name="文本框 21548"/>
          <p:cNvSpPr txBox="1"/>
          <p:nvPr/>
        </p:nvSpPr>
        <p:spPr>
          <a:xfrm>
            <a:off x="7394974" y="3425304"/>
            <a:ext cx="3907707" cy="460575"/>
          </a:xfrm>
          <a:prstGeom prst="rect">
            <a:avLst/>
          </a:prstGeom>
          <a:noFill/>
          <a:ln w="9525" cap="flat" cmpd="sng">
            <a:noFill/>
            <a:prstDash val="dash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1219170"/>
            <a:r>
              <a:rPr lang="en-US" altLang="zh-CN" sz="2393" i="1" kern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v-t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图中面积：表示位移</a:t>
            </a:r>
          </a:p>
        </p:txBody>
      </p:sp>
      <p:sp>
        <p:nvSpPr>
          <p:cNvPr id="21550" name="文本框 21549"/>
          <p:cNvSpPr txBox="1"/>
          <p:nvPr/>
        </p:nvSpPr>
        <p:spPr>
          <a:xfrm>
            <a:off x="7394975" y="2780786"/>
            <a:ext cx="4261614" cy="460575"/>
          </a:xfrm>
          <a:prstGeom prst="rect">
            <a:avLst/>
          </a:prstGeom>
          <a:noFill/>
          <a:ln w="9525" cap="flat" cmpd="sng">
            <a:noFill/>
            <a:prstDash val="dash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defTabSz="1219170"/>
            <a:r>
              <a:rPr lang="en-US" altLang="zh-CN" sz="2393" i="1" kern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v-t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图中斜率：表示加速度</a:t>
            </a:r>
          </a:p>
        </p:txBody>
      </p:sp>
      <p:graphicFrame>
        <p:nvGraphicFramePr>
          <p:cNvPr id="21551" name="对象 21550"/>
          <p:cNvGraphicFramePr/>
          <p:nvPr>
            <p:extLst>
              <p:ext uri="{D42A27DB-BD31-4B8C-83A1-F6EECF244321}">
                <p14:modId xmlns:p14="http://schemas.microsoft.com/office/powerpoint/2010/main" val="2293169692"/>
              </p:ext>
            </p:extLst>
          </p:nvPr>
        </p:nvGraphicFramePr>
        <p:xfrm>
          <a:off x="7440899" y="4160084"/>
          <a:ext cx="1579497" cy="4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761365" imgH="228600" progId="Equation.DSMT4">
                  <p:embed/>
                </p:oleObj>
              </mc:Choice>
              <mc:Fallback>
                <p:oleObj r:id="rId5" imgW="761365" imgH="228600" progId="Equation.DSMT4">
                  <p:embed/>
                  <p:pic>
                    <p:nvPicPr>
                      <p:cNvPr id="21551" name="对象 2155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40899" y="4160084"/>
                        <a:ext cx="1579497" cy="424400"/>
                      </a:xfrm>
                      <a:prstGeom prst="rect">
                        <a:avLst/>
                      </a:pr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2" name="对象 21551"/>
          <p:cNvGraphicFramePr/>
          <p:nvPr>
            <p:extLst>
              <p:ext uri="{D42A27DB-BD31-4B8C-83A1-F6EECF244321}">
                <p14:modId xmlns:p14="http://schemas.microsoft.com/office/powerpoint/2010/main" val="2756124955"/>
              </p:ext>
            </p:extLst>
          </p:nvPr>
        </p:nvGraphicFramePr>
        <p:xfrm>
          <a:off x="7394975" y="4820438"/>
          <a:ext cx="1657584" cy="400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798830" imgH="215900" progId="Equation.3">
                  <p:embed/>
                </p:oleObj>
              </mc:Choice>
              <mc:Fallback>
                <p:oleObj r:id="rId7" imgW="798830" imgH="215900" progId="Equation.3">
                  <p:embed/>
                  <p:pic>
                    <p:nvPicPr>
                      <p:cNvPr id="21552" name="对象 2155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94975" y="4820438"/>
                        <a:ext cx="1657584" cy="400645"/>
                      </a:xfrm>
                      <a:prstGeom prst="rect">
                        <a:avLst/>
                      </a:pr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53" name="对象 21552"/>
          <p:cNvGraphicFramePr/>
          <p:nvPr>
            <p:extLst>
              <p:ext uri="{D42A27DB-BD31-4B8C-83A1-F6EECF244321}">
                <p14:modId xmlns:p14="http://schemas.microsoft.com/office/powerpoint/2010/main" val="770497368"/>
              </p:ext>
            </p:extLst>
          </p:nvPr>
        </p:nvGraphicFramePr>
        <p:xfrm>
          <a:off x="7394976" y="5388942"/>
          <a:ext cx="3577824" cy="731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726565" imgH="393700" progId="Equation.3">
                  <p:embed/>
                </p:oleObj>
              </mc:Choice>
              <mc:Fallback>
                <p:oleObj r:id="rId9" imgW="1726565" imgH="393700" progId="Equation.3">
                  <p:embed/>
                  <p:pic>
                    <p:nvPicPr>
                      <p:cNvPr id="21553" name="对象 2155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4976" y="5388942"/>
                        <a:ext cx="3577824" cy="731615"/>
                      </a:xfrm>
                      <a:prstGeom prst="rect">
                        <a:avLst/>
                      </a:prstGeom>
                      <a:noFill/>
                      <a:ln w="19050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221395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3" grpId="0"/>
      <p:bldP spid="21549" grpId="0" bldLvl="0"/>
      <p:bldP spid="21550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5"/>
          <p:cNvSpPr/>
          <p:nvPr/>
        </p:nvSpPr>
        <p:spPr>
          <a:xfrm>
            <a:off x="1535290" y="6216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/>
            <a:endParaRPr lang="zh-CN" altLang="en-US" sz="2393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791524" y="2907818"/>
            <a:ext cx="836131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解析</a:t>
            </a:r>
          </a:p>
        </p:txBody>
      </p:sp>
      <p:sp>
        <p:nvSpPr>
          <p:cNvPr id="131080" name="文本框 131079"/>
          <p:cNvSpPr txBox="1"/>
          <p:nvPr/>
        </p:nvSpPr>
        <p:spPr>
          <a:xfrm>
            <a:off x="3055526" y="2873072"/>
            <a:ext cx="4091185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解法一：利用关系式</a:t>
            </a:r>
            <a:r>
              <a:rPr lang="en-US" altLang="zh-CN" sz="2393" kern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Δ</a:t>
            </a:r>
            <a:r>
              <a:rPr lang="en-US" altLang="zh-CN" sz="2393" i="1" kern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=aT</a:t>
            </a:r>
            <a:r>
              <a:rPr lang="en-US" altLang="zh-CN" sz="2393" i="1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393" kern="0" baseline="300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graphicFrame>
        <p:nvGraphicFramePr>
          <p:cNvPr id="131081" name="对象 131080"/>
          <p:cNvGraphicFramePr/>
          <p:nvPr>
            <p:extLst>
              <p:ext uri="{D42A27DB-BD31-4B8C-83A1-F6EECF244321}">
                <p14:modId xmlns:p14="http://schemas.microsoft.com/office/powerpoint/2010/main" val="2357797399"/>
              </p:ext>
            </p:extLst>
          </p:nvPr>
        </p:nvGraphicFramePr>
        <p:xfrm>
          <a:off x="3215641" y="3501274"/>
          <a:ext cx="1121175" cy="375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08965" imgH="203200" progId="Equation.3">
                  <p:embed/>
                </p:oleObj>
              </mc:Choice>
              <mc:Fallback>
                <p:oleObj r:id="rId3" imgW="608965" imgH="203200" progId="Equation.3">
                  <p:embed/>
                  <p:pic>
                    <p:nvPicPr>
                      <p:cNvPr id="131081" name="对象 131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5641" y="3501274"/>
                        <a:ext cx="1121175" cy="37530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对象 131081"/>
          <p:cNvGraphicFramePr/>
          <p:nvPr>
            <p:extLst>
              <p:ext uri="{D42A27DB-BD31-4B8C-83A1-F6EECF244321}">
                <p14:modId xmlns:p14="http://schemas.microsoft.com/office/powerpoint/2010/main" val="1340037064"/>
              </p:ext>
            </p:extLst>
          </p:nvPr>
        </p:nvGraphicFramePr>
        <p:xfrm>
          <a:off x="4389390" y="3413143"/>
          <a:ext cx="3467407" cy="66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070100" imgH="393700" progId="Equation.3">
                  <p:embed/>
                </p:oleObj>
              </mc:Choice>
              <mc:Fallback>
                <p:oleObj r:id="rId5" imgW="2070100" imgH="393700" progId="Equation.3">
                  <p:embed/>
                  <p:pic>
                    <p:nvPicPr>
                      <p:cNvPr id="131082" name="对象 13108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9390" y="3413143"/>
                        <a:ext cx="3467407" cy="66193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3" name="文本框 131082"/>
          <p:cNvSpPr txBox="1"/>
          <p:nvPr/>
        </p:nvSpPr>
        <p:spPr>
          <a:xfrm>
            <a:off x="3055526" y="4249038"/>
            <a:ext cx="2345514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前</a:t>
            </a:r>
            <a:r>
              <a:rPr lang="en-US" altLang="zh-CN" sz="2393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4s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内的位移：</a:t>
            </a:r>
          </a:p>
        </p:txBody>
      </p:sp>
      <p:graphicFrame>
        <p:nvGraphicFramePr>
          <p:cNvPr id="131084" name="对象 131083"/>
          <p:cNvGraphicFramePr/>
          <p:nvPr>
            <p:extLst>
              <p:ext uri="{D42A27DB-BD31-4B8C-83A1-F6EECF244321}">
                <p14:modId xmlns:p14="http://schemas.microsoft.com/office/powerpoint/2010/main" val="1892540154"/>
              </p:ext>
            </p:extLst>
          </p:nvPr>
        </p:nvGraphicFramePr>
        <p:xfrm>
          <a:off x="5196527" y="4154024"/>
          <a:ext cx="4408688" cy="68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551430" imgH="393700" progId="Equation.3">
                  <p:embed/>
                </p:oleObj>
              </mc:Choice>
              <mc:Fallback>
                <p:oleObj r:id="rId7" imgW="2551430" imgH="393700" progId="Equation.3">
                  <p:embed/>
                  <p:pic>
                    <p:nvPicPr>
                      <p:cNvPr id="131084" name="对象 131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96527" y="4154024"/>
                        <a:ext cx="4408688" cy="68252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6" name="对象 131085"/>
          <p:cNvGraphicFramePr/>
          <p:nvPr>
            <p:extLst>
              <p:ext uri="{D42A27DB-BD31-4B8C-83A1-F6EECF244321}">
                <p14:modId xmlns:p14="http://schemas.microsoft.com/office/powerpoint/2010/main" val="119423104"/>
              </p:ext>
            </p:extLst>
          </p:nvPr>
        </p:nvGraphicFramePr>
        <p:xfrm>
          <a:off x="6805445" y="4936312"/>
          <a:ext cx="1241527" cy="459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622300" imgH="228600" progId="Equation.3">
                  <p:embed/>
                </p:oleObj>
              </mc:Choice>
              <mc:Fallback>
                <p:oleObj r:id="rId9" imgW="622300" imgH="228600" progId="Equation.3">
                  <p:embed/>
                  <p:pic>
                    <p:nvPicPr>
                      <p:cNvPr id="131086" name="对象 13108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05445" y="4936312"/>
                        <a:ext cx="1241527" cy="45923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8" name="矩形 131087"/>
          <p:cNvSpPr/>
          <p:nvPr/>
        </p:nvSpPr>
        <p:spPr>
          <a:xfrm>
            <a:off x="660400" y="1139369"/>
            <a:ext cx="10746237" cy="145931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1219170" eaLnBrk="0" hangingPunct="0">
              <a:lnSpc>
                <a:spcPct val="20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：做匀加速直线运动的物体，从开始计时起连续两个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s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的时间间隔内通过的位移分别是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 m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80 m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，则这个物体的初速度和加速度各是多少？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2654270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0" grpId="0"/>
      <p:bldP spid="1310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37" name="Text Box 81"/>
          <p:cNvSpPr txBox="1">
            <a:spLocks noChangeArrowheads="1"/>
          </p:cNvSpPr>
          <p:nvPr/>
        </p:nvSpPr>
        <p:spPr bwMode="auto">
          <a:xfrm>
            <a:off x="6596059" y="1168614"/>
            <a:ext cx="836131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解析</a:t>
            </a:r>
          </a:p>
        </p:txBody>
      </p:sp>
      <p:sp>
        <p:nvSpPr>
          <p:cNvPr id="24622" name="矩形 24621"/>
          <p:cNvSpPr/>
          <p:nvPr/>
        </p:nvSpPr>
        <p:spPr>
          <a:xfrm>
            <a:off x="564398" y="1417042"/>
            <a:ext cx="5819531" cy="368062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>
              <a:lnSpc>
                <a:spcPct val="130000"/>
              </a:lnSpc>
            </a:pP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．汽车自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点出发从静止开始在平直公路上做匀加速直线运动，途中在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 s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内分别经过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两根电线杆，已知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电线杆相距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60 m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，车经过电线杆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时的速率是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 m/s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</a:t>
            </a:r>
          </a:p>
          <a:p>
            <a:pPr indent="355591" defTabSz="1219170">
              <a:lnSpc>
                <a:spcPct val="130000"/>
              </a:lnSpc>
            </a:pP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下列说法正确的是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    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  <a:p>
            <a:pPr indent="355591" defTabSz="1219170">
              <a:lnSpc>
                <a:spcPct val="130000"/>
              </a:lnSpc>
            </a:pP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．经过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杆时的速率是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m/s</a:t>
            </a:r>
          </a:p>
          <a:p>
            <a:pPr indent="355591" defTabSz="1219170">
              <a:lnSpc>
                <a:spcPct val="130000"/>
              </a:lnSpc>
            </a:pP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．车的加速度是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1.5 m/s</a:t>
            </a:r>
            <a:r>
              <a:rPr lang="en-US" altLang="zh-CN" sz="19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  <a:p>
            <a:pPr indent="355591" defTabSz="1219170">
              <a:lnSpc>
                <a:spcPct val="130000"/>
              </a:lnSpc>
            </a:pP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间的距离是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7.5 m</a:t>
            </a:r>
          </a:p>
          <a:p>
            <a:pPr indent="355591" defTabSz="1219170">
              <a:lnSpc>
                <a:spcPct val="130000"/>
              </a:lnSpc>
            </a:pP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．车从出发到经过</a:t>
            </a:r>
            <a:r>
              <a:rPr lang="en-US" altLang="zh-CN" sz="19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 </a:t>
            </a:r>
            <a:r>
              <a:rPr lang="zh-CN" altLang="en-US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所用的时间是</a:t>
            </a:r>
            <a:r>
              <a:rPr lang="en-US" altLang="zh-CN" sz="19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s</a:t>
            </a:r>
          </a:p>
        </p:txBody>
      </p:sp>
      <p:sp>
        <p:nvSpPr>
          <p:cNvPr id="24623" name="文本框 24622"/>
          <p:cNvSpPr txBox="1"/>
          <p:nvPr/>
        </p:nvSpPr>
        <p:spPr>
          <a:xfrm>
            <a:off x="3174854" y="3057843"/>
            <a:ext cx="723275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ACD</a:t>
            </a:r>
          </a:p>
        </p:txBody>
      </p:sp>
      <p:graphicFrame>
        <p:nvGraphicFramePr>
          <p:cNvPr id="24629" name="对象 24628"/>
          <p:cNvGraphicFramePr/>
          <p:nvPr>
            <p:extLst>
              <p:ext uri="{D42A27DB-BD31-4B8C-83A1-F6EECF244321}">
                <p14:modId xmlns:p14="http://schemas.microsoft.com/office/powerpoint/2010/main" val="2209181492"/>
              </p:ext>
            </p:extLst>
          </p:nvPr>
        </p:nvGraphicFramePr>
        <p:xfrm>
          <a:off x="8069106" y="1631924"/>
          <a:ext cx="2852979" cy="682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752600" imgH="419100" progId="Equation.3">
                  <p:embed/>
                </p:oleObj>
              </mc:Choice>
              <mc:Fallback>
                <p:oleObj r:id="rId2" imgW="1752600" imgH="419100" progId="Equation.3">
                  <p:embed/>
                  <p:pic>
                    <p:nvPicPr>
                      <p:cNvPr id="24629" name="对象 2462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69106" y="1631924"/>
                        <a:ext cx="2852979" cy="68220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0" name="对象 24629"/>
          <p:cNvGraphicFramePr/>
          <p:nvPr>
            <p:extLst>
              <p:ext uri="{D42A27DB-BD31-4B8C-83A1-F6EECF244321}">
                <p14:modId xmlns:p14="http://schemas.microsoft.com/office/powerpoint/2010/main" val="2904420364"/>
              </p:ext>
            </p:extLst>
          </p:nvPr>
        </p:nvGraphicFramePr>
        <p:xfrm>
          <a:off x="9121553" y="2434640"/>
          <a:ext cx="1311837" cy="447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34365" imgH="215900" progId="Equation.3">
                  <p:embed/>
                </p:oleObj>
              </mc:Choice>
              <mc:Fallback>
                <p:oleObj r:id="rId4" imgW="634365" imgH="215900" progId="Equation.3">
                  <p:embed/>
                  <p:pic>
                    <p:nvPicPr>
                      <p:cNvPr id="24630" name="对象 2462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21553" y="2434640"/>
                        <a:ext cx="1311837" cy="44783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1" name="对象 24630"/>
          <p:cNvGraphicFramePr/>
          <p:nvPr>
            <p:extLst>
              <p:ext uri="{D42A27DB-BD31-4B8C-83A1-F6EECF244321}">
                <p14:modId xmlns:p14="http://schemas.microsoft.com/office/powerpoint/2010/main" val="3565729619"/>
              </p:ext>
            </p:extLst>
          </p:nvPr>
        </p:nvGraphicFramePr>
        <p:xfrm>
          <a:off x="6724331" y="2814699"/>
          <a:ext cx="4158481" cy="734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374900" imgH="419100" progId="Equation.DSMT4">
                  <p:embed/>
                </p:oleObj>
              </mc:Choice>
              <mc:Fallback>
                <p:oleObj r:id="rId6" imgW="2374900" imgH="419100" progId="Equation.DSMT4">
                  <p:embed/>
                  <p:pic>
                    <p:nvPicPr>
                      <p:cNvPr id="24631" name="对象 2463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24331" y="2814699"/>
                        <a:ext cx="4158481" cy="73478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3" name="对象 24632"/>
          <p:cNvGraphicFramePr/>
          <p:nvPr>
            <p:extLst>
              <p:ext uri="{D42A27DB-BD31-4B8C-83A1-F6EECF244321}">
                <p14:modId xmlns:p14="http://schemas.microsoft.com/office/powerpoint/2010/main" val="2229678818"/>
              </p:ext>
            </p:extLst>
          </p:nvPr>
        </p:nvGraphicFramePr>
        <p:xfrm>
          <a:off x="6596060" y="3920038"/>
          <a:ext cx="4291503" cy="1022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2565400" imgH="609600" progId="Equation.DSMT4">
                  <p:embed/>
                </p:oleObj>
              </mc:Choice>
              <mc:Fallback>
                <p:oleObj r:id="rId8" imgW="2565400" imgH="609600" progId="Equation.DSMT4">
                  <p:embed/>
                  <p:pic>
                    <p:nvPicPr>
                      <p:cNvPr id="24633" name="对象 2463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96060" y="3920038"/>
                        <a:ext cx="4291503" cy="102299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35" name="对象 24634"/>
          <p:cNvGraphicFramePr/>
          <p:nvPr>
            <p:extLst>
              <p:ext uri="{D42A27DB-BD31-4B8C-83A1-F6EECF244321}">
                <p14:modId xmlns:p14="http://schemas.microsoft.com/office/powerpoint/2010/main" val="3098596725"/>
              </p:ext>
            </p:extLst>
          </p:nvPr>
        </p:nvGraphicFramePr>
        <p:xfrm>
          <a:off x="6747448" y="5186903"/>
          <a:ext cx="3089248" cy="97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854200" imgH="584200" progId="Equation.DSMT4">
                  <p:embed/>
                </p:oleObj>
              </mc:Choice>
              <mc:Fallback>
                <p:oleObj r:id="rId10" imgW="1854200" imgH="584200" progId="Equation.DSMT4">
                  <p:embed/>
                  <p:pic>
                    <p:nvPicPr>
                      <p:cNvPr id="24635" name="对象 2463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47448" y="5186903"/>
                        <a:ext cx="3089248" cy="9723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36" name="文本框 24635"/>
          <p:cNvSpPr txBox="1"/>
          <p:nvPr/>
        </p:nvSpPr>
        <p:spPr>
          <a:xfrm>
            <a:off x="6542216" y="1739448"/>
            <a:ext cx="1495922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</a:t>
            </a:r>
            <a:r>
              <a:rPr lang="en-US" altLang="zh-CN" sz="2393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 </a:t>
            </a:r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393" i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 </a:t>
            </a:r>
            <a:r>
              <a:rPr lang="en-US" altLang="zh-CN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24637" name="文本框 24636"/>
          <p:cNvSpPr txBox="1"/>
          <p:nvPr/>
        </p:nvSpPr>
        <p:spPr>
          <a:xfrm>
            <a:off x="6596059" y="3600155"/>
            <a:ext cx="1495922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 </a:t>
            </a:r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 </a:t>
            </a:r>
            <a:r>
              <a:rPr lang="en-US" altLang="zh-CN" sz="239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24638" name="文本框 24637"/>
          <p:cNvSpPr txBox="1"/>
          <p:nvPr/>
        </p:nvSpPr>
        <p:spPr>
          <a:xfrm>
            <a:off x="6520047" y="4638984"/>
            <a:ext cx="1529586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 </a:t>
            </a:r>
            <a:r>
              <a:rPr lang="zh-CN" altLang="en-US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到</a:t>
            </a: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 </a:t>
            </a:r>
            <a:r>
              <a:rPr lang="en-US" altLang="zh-CN" sz="239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</a:p>
        </p:txBody>
      </p:sp>
      <p:sp>
        <p:nvSpPr>
          <p:cNvPr id="24639" name="椭圆 24638"/>
          <p:cNvSpPr/>
          <p:nvPr/>
        </p:nvSpPr>
        <p:spPr>
          <a:xfrm>
            <a:off x="1308870" y="5416051"/>
            <a:ext cx="152024" cy="152024"/>
          </a:xfrm>
          <a:prstGeom prst="ellipse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99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641" name="椭圆 24640"/>
          <p:cNvSpPr/>
          <p:nvPr/>
        </p:nvSpPr>
        <p:spPr>
          <a:xfrm>
            <a:off x="3858434" y="5416051"/>
            <a:ext cx="152024" cy="152024"/>
          </a:xfrm>
          <a:prstGeom prst="ellipse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99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642" name="直接连接符 24641"/>
          <p:cNvSpPr/>
          <p:nvPr/>
        </p:nvSpPr>
        <p:spPr>
          <a:xfrm>
            <a:off x="-1693064" y="4877574"/>
            <a:ext cx="243237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640" name="椭圆 24639"/>
          <p:cNvSpPr/>
          <p:nvPr/>
        </p:nvSpPr>
        <p:spPr>
          <a:xfrm>
            <a:off x="2068989" y="5416051"/>
            <a:ext cx="152024" cy="152024"/>
          </a:xfrm>
          <a:prstGeom prst="ellipse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99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643" name="文本框 24642"/>
          <p:cNvSpPr txBox="1"/>
          <p:nvPr/>
        </p:nvSpPr>
        <p:spPr>
          <a:xfrm>
            <a:off x="1232858" y="5492063"/>
            <a:ext cx="383438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24644" name="文本框 24643"/>
          <p:cNvSpPr txBox="1"/>
          <p:nvPr/>
        </p:nvSpPr>
        <p:spPr>
          <a:xfrm>
            <a:off x="1958138" y="5568075"/>
            <a:ext cx="354584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</a:p>
        </p:txBody>
      </p:sp>
      <p:sp>
        <p:nvSpPr>
          <p:cNvPr id="24645" name="文本框 24644"/>
          <p:cNvSpPr txBox="1"/>
          <p:nvPr/>
        </p:nvSpPr>
        <p:spPr>
          <a:xfrm>
            <a:off x="3706410" y="5568075"/>
            <a:ext cx="383438" cy="3990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19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Q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978496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3" grpId="0"/>
      <p:bldP spid="24636" grpId="0"/>
      <p:bldP spid="24637" grpId="0"/>
      <p:bldP spid="24638" grpId="0"/>
      <p:bldP spid="24643" grpId="0"/>
      <p:bldP spid="24644" grpId="0"/>
      <p:bldP spid="246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8"/>
          <p:cNvSpPr/>
          <p:nvPr/>
        </p:nvSpPr>
        <p:spPr>
          <a:xfrm>
            <a:off x="1753005" y="3620273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2" name="Rectangle 11"/>
          <p:cNvSpPr/>
          <p:nvPr/>
        </p:nvSpPr>
        <p:spPr>
          <a:xfrm>
            <a:off x="1753005" y="3620273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3" name="Rectangle 14"/>
          <p:cNvSpPr/>
          <p:nvPr/>
        </p:nvSpPr>
        <p:spPr>
          <a:xfrm>
            <a:off x="1753005" y="3620273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2210506" y="3844254"/>
            <a:ext cx="836131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答案</a:t>
            </a:r>
          </a:p>
        </p:txBody>
      </p:sp>
      <p:sp>
        <p:nvSpPr>
          <p:cNvPr id="17425" name="矩形 17424"/>
          <p:cNvSpPr/>
          <p:nvPr/>
        </p:nvSpPr>
        <p:spPr>
          <a:xfrm>
            <a:off x="411939" y="3732571"/>
            <a:ext cx="2021707" cy="64472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问题设计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</p:txBody>
      </p:sp>
      <p:sp>
        <p:nvSpPr>
          <p:cNvPr id="17431" name="矩形 17430"/>
          <p:cNvSpPr/>
          <p:nvPr/>
        </p:nvSpPr>
        <p:spPr>
          <a:xfrm>
            <a:off x="660400" y="986597"/>
            <a:ext cx="10872110" cy="285430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>
              <a:lnSpc>
                <a:spcPct val="15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一质点做匀变速直线运动的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图象如图所示．已知一段时间内的初速度为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，末速度为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这段时间内的平均速度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用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表示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en-US" sz="2393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中间时刻的瞬时速度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         </a:t>
            </a:r>
          </a:p>
          <a:p>
            <a:pPr indent="355591" defTabSz="1219170">
              <a:lnSpc>
                <a:spcPct val="15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(3)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这段位移中间位置的瞬时速度</a:t>
            </a:r>
          </a:p>
        </p:txBody>
      </p:sp>
      <p:pic>
        <p:nvPicPr>
          <p:cNvPr id="17432" name="图片 17431" descr="C:/Users/Administrator/Desktop/WL115.TIF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8493623" y="2402955"/>
            <a:ext cx="1672261" cy="13476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33" name="文本框 17432"/>
          <p:cNvSpPr txBox="1"/>
          <p:nvPr/>
        </p:nvSpPr>
        <p:spPr>
          <a:xfrm>
            <a:off x="530320" y="4423728"/>
            <a:ext cx="6004936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v-t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图像与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轴所围面积表示位移</a:t>
            </a:r>
          </a:p>
        </p:txBody>
      </p:sp>
      <p:graphicFrame>
        <p:nvGraphicFramePr>
          <p:cNvPr id="17434" name="对象 17433"/>
          <p:cNvGraphicFramePr/>
          <p:nvPr>
            <p:extLst>
              <p:ext uri="{D42A27DB-BD31-4B8C-83A1-F6EECF244321}">
                <p14:modId xmlns:p14="http://schemas.microsoft.com/office/powerpoint/2010/main" val="3589631164"/>
              </p:ext>
            </p:extLst>
          </p:nvPr>
        </p:nvGraphicFramePr>
        <p:xfrm>
          <a:off x="1659532" y="4789398"/>
          <a:ext cx="1639147" cy="84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762000" imgH="393700" progId="Equation.3">
                  <p:embed/>
                </p:oleObj>
              </mc:Choice>
              <mc:Fallback>
                <p:oleObj r:id="rId5" imgW="762000" imgH="393700" progId="Equation.3">
                  <p:embed/>
                  <p:pic>
                    <p:nvPicPr>
                      <p:cNvPr id="17434" name="对象 1743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9532" y="4789398"/>
                        <a:ext cx="1639147" cy="847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5" name="文本框 17434"/>
          <p:cNvSpPr txBox="1"/>
          <p:nvPr/>
        </p:nvSpPr>
        <p:spPr>
          <a:xfrm>
            <a:off x="642152" y="4936820"/>
            <a:ext cx="113204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位移：</a:t>
            </a:r>
          </a:p>
        </p:txBody>
      </p:sp>
      <p:sp>
        <p:nvSpPr>
          <p:cNvPr id="17436" name="文本框 17435"/>
          <p:cNvSpPr txBox="1"/>
          <p:nvPr/>
        </p:nvSpPr>
        <p:spPr>
          <a:xfrm>
            <a:off x="3506168" y="4950649"/>
            <a:ext cx="1763624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平均速度：</a:t>
            </a:r>
          </a:p>
        </p:txBody>
      </p:sp>
      <p:graphicFrame>
        <p:nvGraphicFramePr>
          <p:cNvPr id="17437" name="对象 17436"/>
          <p:cNvGraphicFramePr/>
          <p:nvPr>
            <p:extLst>
              <p:ext uri="{D42A27DB-BD31-4B8C-83A1-F6EECF244321}">
                <p14:modId xmlns:p14="http://schemas.microsoft.com/office/powerpoint/2010/main" val="4169248830"/>
              </p:ext>
            </p:extLst>
          </p:nvPr>
        </p:nvGraphicFramePr>
        <p:xfrm>
          <a:off x="4976828" y="4713664"/>
          <a:ext cx="2188508" cy="92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964565" imgH="405765" progId="Equation.3">
                  <p:embed/>
                </p:oleObj>
              </mc:Choice>
              <mc:Fallback>
                <p:oleObj r:id="rId7" imgW="964565" imgH="405765" progId="Equation.3">
                  <p:embed/>
                  <p:pic>
                    <p:nvPicPr>
                      <p:cNvPr id="17437" name="对象 1743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76828" y="4713664"/>
                        <a:ext cx="2188508" cy="9216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8" name="文本框 17437"/>
          <p:cNvSpPr txBox="1"/>
          <p:nvPr/>
        </p:nvSpPr>
        <p:spPr>
          <a:xfrm>
            <a:off x="642152" y="5536735"/>
            <a:ext cx="8669353" cy="460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(2)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由图中可知：中间时刻的瞬时速度大小等于梯形中位线长度</a:t>
            </a:r>
          </a:p>
        </p:txBody>
      </p:sp>
      <p:graphicFrame>
        <p:nvGraphicFramePr>
          <p:cNvPr id="17439" name="对象 17438"/>
          <p:cNvGraphicFramePr/>
          <p:nvPr>
            <p:extLst>
              <p:ext uri="{D42A27DB-BD31-4B8C-83A1-F6EECF244321}">
                <p14:modId xmlns:p14="http://schemas.microsoft.com/office/powerpoint/2010/main" val="2039662996"/>
              </p:ext>
            </p:extLst>
          </p:nvPr>
        </p:nvGraphicFramePr>
        <p:xfrm>
          <a:off x="9227613" y="5213154"/>
          <a:ext cx="1520237" cy="896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774065" imgH="457200" progId="Equation.3">
                  <p:embed/>
                </p:oleObj>
              </mc:Choice>
              <mc:Fallback>
                <p:oleObj r:id="rId9" imgW="774065" imgH="457200" progId="Equation.3">
                  <p:embed/>
                  <p:pic>
                    <p:nvPicPr>
                      <p:cNvPr id="17439" name="对象 1743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27613" y="5213154"/>
                        <a:ext cx="1520237" cy="89630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2" name="圆角矩形标注 17441"/>
          <p:cNvSpPr/>
          <p:nvPr/>
        </p:nvSpPr>
        <p:spPr>
          <a:xfrm>
            <a:off x="4634960" y="1743940"/>
            <a:ext cx="1900296" cy="532083"/>
          </a:xfrm>
          <a:prstGeom prst="wedgeRoundRectCallout">
            <a:avLst>
              <a:gd name="adj1" fmla="val -60750"/>
              <a:gd name="adj2" fmla="val 35713"/>
              <a:gd name="adj3" fmla="val 16667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defTabSz="1219170"/>
            <a:r>
              <a:rPr lang="zh-CN" altLang="en-US" sz="23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位移</a:t>
            </a:r>
            <a:r>
              <a:rPr lang="en-US" altLang="zh-CN" sz="2393" kern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/</a:t>
            </a:r>
            <a:r>
              <a:rPr lang="zh-CN" altLang="en-US" sz="2393" kern="0" dirty="0">
                <a:solidFill>
                  <a:srgbClr val="00B05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时间</a:t>
            </a:r>
          </a:p>
        </p:txBody>
      </p:sp>
      <p:sp>
        <p:nvSpPr>
          <p:cNvPr id="17443" name="直接连接符 17442"/>
          <p:cNvSpPr/>
          <p:nvPr/>
        </p:nvSpPr>
        <p:spPr>
          <a:xfrm>
            <a:off x="3320683" y="2716778"/>
            <a:ext cx="1140177" cy="0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7445" name="对象 17444"/>
          <p:cNvGraphicFramePr/>
          <p:nvPr>
            <p:extLst>
              <p:ext uri="{D42A27DB-BD31-4B8C-83A1-F6EECF244321}">
                <p14:modId xmlns:p14="http://schemas.microsoft.com/office/powerpoint/2010/main" val="796162803"/>
              </p:ext>
            </p:extLst>
          </p:nvPr>
        </p:nvGraphicFramePr>
        <p:xfrm>
          <a:off x="4356409" y="2719817"/>
          <a:ext cx="348388" cy="627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190500" imgH="342900" progId="Equation.DSMT4">
                  <p:embed/>
                </p:oleObj>
              </mc:Choice>
              <mc:Fallback>
                <p:oleObj r:id="rId11" imgW="190500" imgH="342900" progId="Equation.DSMT4">
                  <p:embed/>
                  <p:pic>
                    <p:nvPicPr>
                      <p:cNvPr id="17445" name="对象 1744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56409" y="2719817"/>
                        <a:ext cx="348388" cy="62709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6" name="对象 17445"/>
          <p:cNvGraphicFramePr/>
          <p:nvPr>
            <p:extLst>
              <p:ext uri="{D42A27DB-BD31-4B8C-83A1-F6EECF244321}">
                <p14:modId xmlns:p14="http://schemas.microsoft.com/office/powerpoint/2010/main" val="4016500536"/>
              </p:ext>
            </p:extLst>
          </p:nvPr>
        </p:nvGraphicFramePr>
        <p:xfrm>
          <a:off x="5459551" y="3123485"/>
          <a:ext cx="348388" cy="627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190500" imgH="342900" progId="Equation.DSMT4">
                  <p:embed/>
                </p:oleObj>
              </mc:Choice>
              <mc:Fallback>
                <p:oleObj r:id="rId13" imgW="190500" imgH="342900" progId="Equation.DSMT4">
                  <p:embed/>
                  <p:pic>
                    <p:nvPicPr>
                      <p:cNvPr id="17446" name="对象 1744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59551" y="3123485"/>
                        <a:ext cx="348388" cy="62709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文本框 26"/>
          <p:cNvSpPr txBox="1"/>
          <p:nvPr/>
        </p:nvSpPr>
        <p:spPr>
          <a:xfrm>
            <a:off x="898071" y="280201"/>
            <a:ext cx="6978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 、中间时刻的瞬时速度与平均速度</a:t>
            </a:r>
          </a:p>
        </p:txBody>
      </p:sp>
      <p:sp>
        <p:nvSpPr>
          <p:cNvPr id="28" name="矩形 27"/>
          <p:cNvSpPr/>
          <p:nvPr/>
        </p:nvSpPr>
        <p:spPr>
          <a:xfrm>
            <a:off x="2326966" y="1130300"/>
            <a:ext cx="2133894" cy="518635"/>
          </a:xfrm>
          <a:prstGeom prst="rect">
            <a:avLst/>
          </a:prstGeom>
          <a:noFill/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71571" y="2708523"/>
            <a:ext cx="1224639" cy="518635"/>
          </a:xfrm>
          <a:prstGeom prst="rect">
            <a:avLst/>
          </a:prstGeom>
          <a:noFill/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46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/>
      <p:bldP spid="17435" grpId="0"/>
      <p:bldP spid="17436" grpId="0"/>
      <p:bldP spid="17438" grpId="0"/>
      <p:bldP spid="17442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5" name="对象 95233"/>
          <p:cNvGraphicFramePr/>
          <p:nvPr>
            <p:extLst>
              <p:ext uri="{D42A27DB-BD31-4B8C-83A1-F6EECF244321}">
                <p14:modId xmlns:p14="http://schemas.microsoft.com/office/powerpoint/2010/main" val="3648692497"/>
              </p:ext>
            </p:extLst>
          </p:nvPr>
        </p:nvGraphicFramePr>
        <p:xfrm>
          <a:off x="680931" y="1158966"/>
          <a:ext cx="10669693" cy="3074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010525" imgH="2981325" progId="Word.Document.8">
                  <p:embed/>
                </p:oleObj>
              </mc:Choice>
              <mc:Fallback>
                <p:oleObj r:id="rId2" imgW="8010525" imgH="2981325" progId="Word.Document.8">
                  <p:embed/>
                  <p:pic>
                    <p:nvPicPr>
                      <p:cNvPr id="37895" name="对象 9523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0931" y="1158966"/>
                        <a:ext cx="10669693" cy="307477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5" name="对象 95234"/>
          <p:cNvGraphicFramePr/>
          <p:nvPr>
            <p:extLst>
              <p:ext uri="{D42A27DB-BD31-4B8C-83A1-F6EECF244321}">
                <p14:modId xmlns:p14="http://schemas.microsoft.com/office/powerpoint/2010/main" val="33509647"/>
              </p:ext>
            </p:extLst>
          </p:nvPr>
        </p:nvGraphicFramePr>
        <p:xfrm>
          <a:off x="660400" y="4233740"/>
          <a:ext cx="10669693" cy="218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010525" imgH="1647825" progId="Word.Document.8">
                  <p:embed/>
                </p:oleObj>
              </mc:Choice>
              <mc:Fallback>
                <p:oleObj r:id="rId4" imgW="8010525" imgH="1647825" progId="Word.Document.8">
                  <p:embed/>
                  <p:pic>
                    <p:nvPicPr>
                      <p:cNvPr id="95235" name="对象 9523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400" y="4233740"/>
                        <a:ext cx="10669693" cy="21818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4709279" y="2357378"/>
            <a:ext cx="603673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latinLnBrk="1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8071" y="28020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075653851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片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0" t="64784" r="-37384" b="-28303"/>
          <a:stretch>
            <a:fillRect/>
          </a:stretch>
        </p:blipFill>
        <p:spPr>
          <a:xfrm>
            <a:off x="-14912977" y="4178751"/>
            <a:ext cx="6881038" cy="7770083"/>
          </a:xfrm>
          <a:custGeom>
            <a:avLst/>
            <a:gdLst>
              <a:gd name="connsiteX0" fmla="*/ 0 w 6881038"/>
              <a:gd name="connsiteY0" fmla="*/ 0 h 7770083"/>
              <a:gd name="connsiteX1" fmla="*/ 6696911 w 6881038"/>
              <a:gd name="connsiteY1" fmla="*/ 6696911 h 7770083"/>
              <a:gd name="connsiteX2" fmla="*/ 6696911 w 6881038"/>
              <a:gd name="connsiteY2" fmla="*/ 7585956 h 7770083"/>
              <a:gd name="connsiteX3" fmla="*/ 5807866 w 6881038"/>
              <a:gd name="connsiteY3" fmla="*/ 7585956 h 7770083"/>
              <a:gd name="connsiteX4" fmla="*/ 0 w 6881038"/>
              <a:gd name="connsiteY4" fmla="*/ 1778090 h 7770083"/>
              <a:gd name="connsiteX5" fmla="*/ 0 w 6881038"/>
              <a:gd name="connsiteY5" fmla="*/ 0 h 777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1038" h="7770083">
                <a:moveTo>
                  <a:pt x="0" y="0"/>
                </a:moveTo>
                <a:lnTo>
                  <a:pt x="6696911" y="6696911"/>
                </a:lnTo>
                <a:cubicBezTo>
                  <a:pt x="6942414" y="6942414"/>
                  <a:pt x="6942414" y="7340453"/>
                  <a:pt x="6696911" y="7585956"/>
                </a:cubicBezTo>
                <a:cubicBezTo>
                  <a:pt x="6451408" y="7831459"/>
                  <a:pt x="6053369" y="7831459"/>
                  <a:pt x="5807866" y="7585956"/>
                </a:cubicBezTo>
                <a:lnTo>
                  <a:pt x="0" y="1778090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68" name="组合 67"/>
          <p:cNvGrpSpPr/>
          <p:nvPr/>
        </p:nvGrpSpPr>
        <p:grpSpPr>
          <a:xfrm>
            <a:off x="5042006" y="2481944"/>
            <a:ext cx="7149994" cy="4376056"/>
            <a:chOff x="-14912977" y="5411846"/>
            <a:chExt cx="18864374" cy="11545682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0" t="84517" r="-23215" b="-26717"/>
            <a:stretch>
              <a:fillRect/>
            </a:stretch>
          </p:blipFill>
          <p:spPr>
            <a:xfrm>
              <a:off x="-14912977" y="6592643"/>
              <a:ext cx="4273172" cy="5162217"/>
            </a:xfrm>
            <a:custGeom>
              <a:avLst/>
              <a:gdLst>
                <a:gd name="connsiteX0" fmla="*/ 0 w 4273172"/>
                <a:gd name="connsiteY0" fmla="*/ 0 h 5162217"/>
                <a:gd name="connsiteX1" fmla="*/ 4089045 w 4273172"/>
                <a:gd name="connsiteY1" fmla="*/ 4089045 h 5162217"/>
                <a:gd name="connsiteX2" fmla="*/ 4089045 w 4273172"/>
                <a:gd name="connsiteY2" fmla="*/ 4978090 h 5162217"/>
                <a:gd name="connsiteX3" fmla="*/ 3200000 w 4273172"/>
                <a:gd name="connsiteY3" fmla="*/ 4978090 h 5162217"/>
                <a:gd name="connsiteX4" fmla="*/ 0 w 4273172"/>
                <a:gd name="connsiteY4" fmla="*/ 1778090 h 5162217"/>
                <a:gd name="connsiteX5" fmla="*/ 0 w 4273172"/>
                <a:gd name="connsiteY5" fmla="*/ 0 h 516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73172" h="5162217">
                  <a:moveTo>
                    <a:pt x="0" y="0"/>
                  </a:moveTo>
                  <a:lnTo>
                    <a:pt x="4089045" y="4089045"/>
                  </a:lnTo>
                  <a:cubicBezTo>
                    <a:pt x="4334548" y="4334548"/>
                    <a:pt x="4334548" y="4732587"/>
                    <a:pt x="4089045" y="4978090"/>
                  </a:cubicBezTo>
                  <a:cubicBezTo>
                    <a:pt x="3843542" y="5223593"/>
                    <a:pt x="3445503" y="5223593"/>
                    <a:pt x="3200000" y="4978090"/>
                  </a:cubicBezTo>
                  <a:lnTo>
                    <a:pt x="0" y="1778090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61" name="图片 6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20" t="5616" r="2824"/>
            <a:stretch>
              <a:fillRect/>
            </a:stretch>
          </p:blipFill>
          <p:spPr>
            <a:xfrm>
              <a:off x="-9003218" y="5411846"/>
              <a:ext cx="12434727" cy="11545682"/>
            </a:xfrm>
            <a:custGeom>
              <a:avLst/>
              <a:gdLst>
                <a:gd name="connsiteX0" fmla="*/ 628650 w 12434727"/>
                <a:gd name="connsiteY0" fmla="*/ 0 h 11545682"/>
                <a:gd name="connsiteX1" fmla="*/ 1073174 w 12434727"/>
                <a:gd name="connsiteY1" fmla="*/ 184128 h 11545682"/>
                <a:gd name="connsiteX2" fmla="*/ 12434727 w 12434727"/>
                <a:gd name="connsiteY2" fmla="*/ 11545682 h 11545682"/>
                <a:gd name="connsiteX3" fmla="*/ 10656636 w 12434727"/>
                <a:gd name="connsiteY3" fmla="*/ 11545682 h 11545682"/>
                <a:gd name="connsiteX4" fmla="*/ 184128 w 12434727"/>
                <a:gd name="connsiteY4" fmla="*/ 1073173 h 11545682"/>
                <a:gd name="connsiteX5" fmla="*/ 184128 w 12434727"/>
                <a:gd name="connsiteY5" fmla="*/ 184128 h 11545682"/>
                <a:gd name="connsiteX6" fmla="*/ 628650 w 12434727"/>
                <a:gd name="connsiteY6" fmla="*/ 0 h 1154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727" h="11545682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8"/>
                  </a:cubicBezTo>
                  <a:lnTo>
                    <a:pt x="12434727" y="11545682"/>
                  </a:lnTo>
                  <a:lnTo>
                    <a:pt x="10656636" y="11545682"/>
                  </a:lnTo>
                  <a:lnTo>
                    <a:pt x="184128" y="1073173"/>
                  </a:lnTo>
                  <a:cubicBezTo>
                    <a:pt x="-61376" y="827670"/>
                    <a:pt x="-61376" y="429631"/>
                    <a:pt x="184128" y="184128"/>
                  </a:cubicBezTo>
                  <a:cubicBezTo>
                    <a:pt x="306880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88" t="7202" b="948"/>
            <a:stretch>
              <a:fillRect/>
            </a:stretch>
          </p:blipFill>
          <p:spPr>
            <a:xfrm>
              <a:off x="-6395352" y="5605819"/>
              <a:ext cx="10346749" cy="11235794"/>
            </a:xfrm>
            <a:custGeom>
              <a:avLst/>
              <a:gdLst>
                <a:gd name="connsiteX0" fmla="*/ 628650 w 10346749"/>
                <a:gd name="connsiteY0" fmla="*/ 0 h 11235794"/>
                <a:gd name="connsiteX1" fmla="*/ 1073174 w 10346749"/>
                <a:gd name="connsiteY1" fmla="*/ 184128 h 11235794"/>
                <a:gd name="connsiteX2" fmla="*/ 10346749 w 10346749"/>
                <a:gd name="connsiteY2" fmla="*/ 9457704 h 11235794"/>
                <a:gd name="connsiteX3" fmla="*/ 10346749 w 10346749"/>
                <a:gd name="connsiteY3" fmla="*/ 11235794 h 11235794"/>
                <a:gd name="connsiteX4" fmla="*/ 184128 w 10346749"/>
                <a:gd name="connsiteY4" fmla="*/ 1073173 h 11235794"/>
                <a:gd name="connsiteX5" fmla="*/ 184128 w 10346749"/>
                <a:gd name="connsiteY5" fmla="*/ 184128 h 11235794"/>
                <a:gd name="connsiteX6" fmla="*/ 628650 w 10346749"/>
                <a:gd name="connsiteY6" fmla="*/ 0 h 112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46749" h="11235794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8"/>
                  </a:cubicBezTo>
                  <a:lnTo>
                    <a:pt x="10346749" y="9457704"/>
                  </a:lnTo>
                  <a:lnTo>
                    <a:pt x="10346749" y="11235794"/>
                  </a:lnTo>
                  <a:lnTo>
                    <a:pt x="184128" y="1073173"/>
                  </a:lnTo>
                  <a:cubicBezTo>
                    <a:pt x="-61376" y="827670"/>
                    <a:pt x="-61376" y="429631"/>
                    <a:pt x="184128" y="184128"/>
                  </a:cubicBezTo>
                  <a:cubicBezTo>
                    <a:pt x="306878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3" name="图片 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86" t="7995" r="15939"/>
            <a:stretch>
              <a:fillRect/>
            </a:stretch>
          </p:blipFill>
          <p:spPr>
            <a:xfrm>
              <a:off x="-11126151" y="5702806"/>
              <a:ext cx="12143767" cy="11254722"/>
            </a:xfrm>
            <a:custGeom>
              <a:avLst/>
              <a:gdLst>
                <a:gd name="connsiteX0" fmla="*/ 628649 w 12143767"/>
                <a:gd name="connsiteY0" fmla="*/ 0 h 11254722"/>
                <a:gd name="connsiteX1" fmla="*/ 1073173 w 12143767"/>
                <a:gd name="connsiteY1" fmla="*/ 184128 h 11254722"/>
                <a:gd name="connsiteX2" fmla="*/ 12143767 w 12143767"/>
                <a:gd name="connsiteY2" fmla="*/ 11254722 h 11254722"/>
                <a:gd name="connsiteX3" fmla="*/ 10365677 w 12143767"/>
                <a:gd name="connsiteY3" fmla="*/ 11254722 h 11254722"/>
                <a:gd name="connsiteX4" fmla="*/ 184127 w 12143767"/>
                <a:gd name="connsiteY4" fmla="*/ 1073173 h 11254722"/>
                <a:gd name="connsiteX5" fmla="*/ 184127 w 12143767"/>
                <a:gd name="connsiteY5" fmla="*/ 184128 h 11254722"/>
                <a:gd name="connsiteX6" fmla="*/ 628649 w 12143767"/>
                <a:gd name="connsiteY6" fmla="*/ 0 h 11254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43767" h="11254722">
                  <a:moveTo>
                    <a:pt x="628649" y="0"/>
                  </a:moveTo>
                  <a:cubicBezTo>
                    <a:pt x="789535" y="0"/>
                    <a:pt x="950421" y="61376"/>
                    <a:pt x="1073173" y="184128"/>
                  </a:cubicBezTo>
                  <a:lnTo>
                    <a:pt x="12143767" y="11254722"/>
                  </a:lnTo>
                  <a:lnTo>
                    <a:pt x="10365677" y="11254722"/>
                  </a:lnTo>
                  <a:lnTo>
                    <a:pt x="184127" y="1073173"/>
                  </a:lnTo>
                  <a:cubicBezTo>
                    <a:pt x="-61375" y="827670"/>
                    <a:pt x="-61375" y="429631"/>
                    <a:pt x="184127" y="184128"/>
                  </a:cubicBezTo>
                  <a:cubicBezTo>
                    <a:pt x="306879" y="61376"/>
                    <a:pt x="467765" y="0"/>
                    <a:pt x="628649" y="0"/>
                  </a:cubicBezTo>
                  <a:close/>
                </a:path>
              </a:pathLst>
            </a:custGeom>
          </p:spPr>
        </p:pic>
        <p:pic>
          <p:nvPicPr>
            <p:cNvPr id="64" name="图片 6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956" t="8788" b="20681"/>
            <a:stretch>
              <a:fillRect/>
            </a:stretch>
          </p:blipFill>
          <p:spPr>
            <a:xfrm>
              <a:off x="-3787486" y="5799793"/>
              <a:ext cx="7738883" cy="8627928"/>
            </a:xfrm>
            <a:custGeom>
              <a:avLst/>
              <a:gdLst>
                <a:gd name="connsiteX0" fmla="*/ 628650 w 7738883"/>
                <a:gd name="connsiteY0" fmla="*/ 0 h 8627928"/>
                <a:gd name="connsiteX1" fmla="*/ 1073174 w 7738883"/>
                <a:gd name="connsiteY1" fmla="*/ 184128 h 8627928"/>
                <a:gd name="connsiteX2" fmla="*/ 7738883 w 7738883"/>
                <a:gd name="connsiteY2" fmla="*/ 6849838 h 8627928"/>
                <a:gd name="connsiteX3" fmla="*/ 7738883 w 7738883"/>
                <a:gd name="connsiteY3" fmla="*/ 8627928 h 8627928"/>
                <a:gd name="connsiteX4" fmla="*/ 184128 w 7738883"/>
                <a:gd name="connsiteY4" fmla="*/ 1073173 h 8627928"/>
                <a:gd name="connsiteX5" fmla="*/ 184128 w 7738883"/>
                <a:gd name="connsiteY5" fmla="*/ 184128 h 8627928"/>
                <a:gd name="connsiteX6" fmla="*/ 628650 w 7738883"/>
                <a:gd name="connsiteY6" fmla="*/ 0 h 862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8883" h="8627928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8"/>
                  </a:cubicBezTo>
                  <a:lnTo>
                    <a:pt x="7738883" y="6849838"/>
                  </a:lnTo>
                  <a:lnTo>
                    <a:pt x="7738883" y="8627928"/>
                  </a:lnTo>
                  <a:lnTo>
                    <a:pt x="184128" y="1073173"/>
                  </a:lnTo>
                  <a:cubicBezTo>
                    <a:pt x="-61376" y="827670"/>
                    <a:pt x="-61376" y="429631"/>
                    <a:pt x="184128" y="184128"/>
                  </a:cubicBezTo>
                  <a:cubicBezTo>
                    <a:pt x="306880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505" t="25349" r="29053"/>
            <a:stretch>
              <a:fillRect/>
            </a:stretch>
          </p:blipFill>
          <p:spPr>
            <a:xfrm>
              <a:off x="-11417111" y="7825740"/>
              <a:ext cx="10020833" cy="9131788"/>
            </a:xfrm>
            <a:custGeom>
              <a:avLst/>
              <a:gdLst>
                <a:gd name="connsiteX0" fmla="*/ 628649 w 10020833"/>
                <a:gd name="connsiteY0" fmla="*/ 0 h 9131788"/>
                <a:gd name="connsiteX1" fmla="*/ 1073173 w 10020833"/>
                <a:gd name="connsiteY1" fmla="*/ 184127 h 9131788"/>
                <a:gd name="connsiteX2" fmla="*/ 10020833 w 10020833"/>
                <a:gd name="connsiteY2" fmla="*/ 9131788 h 9131788"/>
                <a:gd name="connsiteX3" fmla="*/ 8242743 w 10020833"/>
                <a:gd name="connsiteY3" fmla="*/ 9131788 h 9131788"/>
                <a:gd name="connsiteX4" fmla="*/ 184127 w 10020833"/>
                <a:gd name="connsiteY4" fmla="*/ 1073172 h 9131788"/>
                <a:gd name="connsiteX5" fmla="*/ 184127 w 10020833"/>
                <a:gd name="connsiteY5" fmla="*/ 184127 h 9131788"/>
                <a:gd name="connsiteX6" fmla="*/ 628649 w 10020833"/>
                <a:gd name="connsiteY6" fmla="*/ 0 h 91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20833" h="9131788">
                  <a:moveTo>
                    <a:pt x="628649" y="0"/>
                  </a:moveTo>
                  <a:cubicBezTo>
                    <a:pt x="789535" y="0"/>
                    <a:pt x="950421" y="61376"/>
                    <a:pt x="1073173" y="184127"/>
                  </a:cubicBezTo>
                  <a:lnTo>
                    <a:pt x="10020833" y="9131788"/>
                  </a:lnTo>
                  <a:lnTo>
                    <a:pt x="8242743" y="9131788"/>
                  </a:lnTo>
                  <a:lnTo>
                    <a:pt x="184127" y="1073172"/>
                  </a:lnTo>
                  <a:cubicBezTo>
                    <a:pt x="-61375" y="827669"/>
                    <a:pt x="-61375" y="429630"/>
                    <a:pt x="184127" y="184127"/>
                  </a:cubicBezTo>
                  <a:cubicBezTo>
                    <a:pt x="306879" y="61376"/>
                    <a:pt x="467765" y="0"/>
                    <a:pt x="628649" y="0"/>
                  </a:cubicBezTo>
                  <a:close/>
                </a:path>
              </a:pathLst>
            </a:custGeom>
          </p:spPr>
        </p:pic>
        <p:pic>
          <p:nvPicPr>
            <p:cNvPr id="66" name="图片 6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59" t="46668" r="42167"/>
            <a:stretch>
              <a:fillRect/>
            </a:stretch>
          </p:blipFill>
          <p:spPr>
            <a:xfrm>
              <a:off x="-11223139" y="10433606"/>
              <a:ext cx="7412968" cy="6523922"/>
            </a:xfrm>
            <a:custGeom>
              <a:avLst/>
              <a:gdLst>
                <a:gd name="connsiteX0" fmla="*/ 628650 w 7412968"/>
                <a:gd name="connsiteY0" fmla="*/ 0 h 6523922"/>
                <a:gd name="connsiteX1" fmla="*/ 1073174 w 7412968"/>
                <a:gd name="connsiteY1" fmla="*/ 184127 h 6523922"/>
                <a:gd name="connsiteX2" fmla="*/ 7412968 w 7412968"/>
                <a:gd name="connsiteY2" fmla="*/ 6523922 h 6523922"/>
                <a:gd name="connsiteX3" fmla="*/ 5634878 w 7412968"/>
                <a:gd name="connsiteY3" fmla="*/ 6523922 h 6523922"/>
                <a:gd name="connsiteX4" fmla="*/ 184128 w 7412968"/>
                <a:gd name="connsiteY4" fmla="*/ 1073172 h 6523922"/>
                <a:gd name="connsiteX5" fmla="*/ 184128 w 7412968"/>
                <a:gd name="connsiteY5" fmla="*/ 184127 h 6523922"/>
                <a:gd name="connsiteX6" fmla="*/ 628650 w 7412968"/>
                <a:gd name="connsiteY6" fmla="*/ 0 h 6523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12968" h="6523922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7"/>
                  </a:cubicBezTo>
                  <a:lnTo>
                    <a:pt x="7412968" y="6523922"/>
                  </a:lnTo>
                  <a:lnTo>
                    <a:pt x="5634878" y="6523922"/>
                  </a:lnTo>
                  <a:lnTo>
                    <a:pt x="184128" y="1073172"/>
                  </a:lnTo>
                  <a:cubicBezTo>
                    <a:pt x="-61376" y="827669"/>
                    <a:pt x="-61376" y="429630"/>
                    <a:pt x="184128" y="184127"/>
                  </a:cubicBezTo>
                  <a:cubicBezTo>
                    <a:pt x="306880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  <p:pic>
          <p:nvPicPr>
            <p:cNvPr id="67" name="图片 6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13" t="67987" r="55282"/>
            <a:stretch>
              <a:fillRect/>
            </a:stretch>
          </p:blipFill>
          <p:spPr>
            <a:xfrm>
              <a:off x="-11029165" y="13041472"/>
              <a:ext cx="4805102" cy="3916056"/>
            </a:xfrm>
            <a:custGeom>
              <a:avLst/>
              <a:gdLst>
                <a:gd name="connsiteX0" fmla="*/ 628650 w 4805102"/>
                <a:gd name="connsiteY0" fmla="*/ 0 h 3916056"/>
                <a:gd name="connsiteX1" fmla="*/ 1073174 w 4805102"/>
                <a:gd name="connsiteY1" fmla="*/ 184127 h 3916056"/>
                <a:gd name="connsiteX2" fmla="*/ 4805102 w 4805102"/>
                <a:gd name="connsiteY2" fmla="*/ 3916056 h 3916056"/>
                <a:gd name="connsiteX3" fmla="*/ 3027012 w 4805102"/>
                <a:gd name="connsiteY3" fmla="*/ 3916056 h 3916056"/>
                <a:gd name="connsiteX4" fmla="*/ 184128 w 4805102"/>
                <a:gd name="connsiteY4" fmla="*/ 1073172 h 3916056"/>
                <a:gd name="connsiteX5" fmla="*/ 184128 w 4805102"/>
                <a:gd name="connsiteY5" fmla="*/ 184127 h 3916056"/>
                <a:gd name="connsiteX6" fmla="*/ 628650 w 4805102"/>
                <a:gd name="connsiteY6" fmla="*/ 0 h 3916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5102" h="3916056">
                  <a:moveTo>
                    <a:pt x="628650" y="0"/>
                  </a:moveTo>
                  <a:cubicBezTo>
                    <a:pt x="789536" y="0"/>
                    <a:pt x="950422" y="61376"/>
                    <a:pt x="1073174" y="184127"/>
                  </a:cubicBezTo>
                  <a:lnTo>
                    <a:pt x="4805102" y="3916056"/>
                  </a:lnTo>
                  <a:lnTo>
                    <a:pt x="3027012" y="3916056"/>
                  </a:lnTo>
                  <a:lnTo>
                    <a:pt x="184128" y="1073172"/>
                  </a:lnTo>
                  <a:cubicBezTo>
                    <a:pt x="-61376" y="827669"/>
                    <a:pt x="-61376" y="429630"/>
                    <a:pt x="184128" y="184127"/>
                  </a:cubicBezTo>
                  <a:cubicBezTo>
                    <a:pt x="306878" y="61376"/>
                    <a:pt x="467764" y="0"/>
                    <a:pt x="628650" y="0"/>
                  </a:cubicBezTo>
                  <a:close/>
                </a:path>
              </a:pathLst>
            </a:custGeom>
          </p:spPr>
        </p:pic>
      </p:grpSp>
      <p:sp>
        <p:nvSpPr>
          <p:cNvPr id="70" name="矩形: 圆角 69"/>
          <p:cNvSpPr/>
          <p:nvPr/>
        </p:nvSpPr>
        <p:spPr>
          <a:xfrm rot="2700000">
            <a:off x="5466993" y="6712476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矩形: 圆角 70"/>
          <p:cNvSpPr/>
          <p:nvPr/>
        </p:nvSpPr>
        <p:spPr>
          <a:xfrm rot="2700000">
            <a:off x="6305708" y="4815299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576500" y="2438401"/>
            <a:ext cx="5811600" cy="2361980"/>
            <a:chOff x="572395" y="2778937"/>
            <a:chExt cx="5136753" cy="2021443"/>
          </a:xfrm>
        </p:grpSpPr>
        <p:grpSp>
          <p:nvGrpSpPr>
            <p:cNvPr id="73" name="组合 72"/>
            <p:cNvGrpSpPr/>
            <p:nvPr/>
          </p:nvGrpSpPr>
          <p:grpSpPr>
            <a:xfrm>
              <a:off x="572395" y="3294344"/>
              <a:ext cx="5136753" cy="1506036"/>
              <a:chOff x="-4741769" y="2193753"/>
              <a:chExt cx="5136753" cy="1506036"/>
            </a:xfrm>
          </p:grpSpPr>
          <p:sp>
            <p:nvSpPr>
              <p:cNvPr id="75" name="矩形: 圆角 74"/>
              <p:cNvSpPr/>
              <p:nvPr/>
            </p:nvSpPr>
            <p:spPr>
              <a:xfrm>
                <a:off x="-4654326" y="3387310"/>
                <a:ext cx="3138148" cy="312479"/>
              </a:xfrm>
              <a:prstGeom prst="roundRect">
                <a:avLst>
                  <a:gd name="adj" fmla="val 50000"/>
                </a:avLst>
              </a:prstGeom>
              <a:solidFill>
                <a:srgbClr val="C00C0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 sz="1600">
                    <a:solidFill>
                      <a:prstClr val="white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2020.5.20</a:t>
                </a:r>
                <a:endParaRPr lang="en-US" altLang="zh-CN" sz="1600" dirty="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6" name="组合 75"/>
              <p:cNvGrpSpPr/>
              <p:nvPr/>
            </p:nvGrpSpPr>
            <p:grpSpPr>
              <a:xfrm>
                <a:off x="-4741769" y="2193753"/>
                <a:ext cx="5136753" cy="901697"/>
                <a:chOff x="-4741769" y="2193753"/>
                <a:chExt cx="5136753" cy="901697"/>
              </a:xfrm>
            </p:grpSpPr>
            <p:sp>
              <p:nvSpPr>
                <p:cNvPr id="77" name="文本框 76"/>
                <p:cNvSpPr txBox="1"/>
                <p:nvPr/>
              </p:nvSpPr>
              <p:spPr>
                <a:xfrm>
                  <a:off x="-4714868" y="2808615"/>
                  <a:ext cx="4981567" cy="2868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78" name="直接连接符 77"/>
                <p:cNvCxnSpPr/>
                <p:nvPr/>
              </p:nvCxnSpPr>
              <p:spPr>
                <a:xfrm>
                  <a:off x="-4634728" y="2827846"/>
                  <a:ext cx="4901428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文本占位符 19"/>
                <p:cNvSpPr txBox="1"/>
                <p:nvPr/>
              </p:nvSpPr>
              <p:spPr>
                <a:xfrm>
                  <a:off x="-4741769" y="2193753"/>
                  <a:ext cx="5136753" cy="756609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800" b="1" dirty="0">
                      <a:solidFill>
                        <a:srgbClr val="C00C03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74" name="文本占位符 20"/>
            <p:cNvSpPr txBox="1"/>
            <p:nvPr/>
          </p:nvSpPr>
          <p:spPr>
            <a:xfrm>
              <a:off x="572395" y="2778937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第二章  匀变速直线运动的研究</a:t>
              </a:r>
            </a:p>
          </p:txBody>
        </p:sp>
      </p:grpSp>
      <p:sp>
        <p:nvSpPr>
          <p:cNvPr id="80" name="矩形 79"/>
          <p:cNvSpPr/>
          <p:nvPr/>
        </p:nvSpPr>
        <p:spPr>
          <a:xfrm>
            <a:off x="9963781" y="324651"/>
            <a:ext cx="4062342" cy="300975"/>
          </a:xfrm>
          <a:prstGeom prst="rect">
            <a:avLst/>
          </a:prstGeom>
          <a:solidFill>
            <a:srgbClr val="C00C03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版高中物理必须</a:t>
            </a:r>
            <a:r>
              <a:rPr lang="en-US" altLang="zh-CN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矩形: 圆角 80"/>
          <p:cNvSpPr/>
          <p:nvPr/>
        </p:nvSpPr>
        <p:spPr>
          <a:xfrm rot="2700000">
            <a:off x="-17238918" y="-3736244"/>
            <a:ext cx="25823018" cy="1715685"/>
          </a:xfrm>
          <a:prstGeom prst="roundRect">
            <a:avLst>
              <a:gd name="adj" fmla="val 50000"/>
            </a:avLst>
          </a:prstGeom>
          <a:solidFill>
            <a:srgbClr val="C00C03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" name="矩形: 圆角 81"/>
          <p:cNvSpPr/>
          <p:nvPr/>
        </p:nvSpPr>
        <p:spPr>
          <a:xfrm rot="2700000">
            <a:off x="-4317081" y="-1971245"/>
            <a:ext cx="7093889" cy="471319"/>
          </a:xfrm>
          <a:prstGeom prst="roundRect">
            <a:avLst>
              <a:gd name="adj" fmla="val 50000"/>
            </a:avLst>
          </a:prstGeom>
          <a:solidFill>
            <a:srgbClr val="C00C03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7" name="Rectangle 8"/>
          <p:cNvSpPr/>
          <p:nvPr/>
        </p:nvSpPr>
        <p:spPr>
          <a:xfrm>
            <a:off x="1535290" y="180109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198" name="Rectangle 11"/>
          <p:cNvSpPr/>
          <p:nvPr/>
        </p:nvSpPr>
        <p:spPr>
          <a:xfrm>
            <a:off x="1535290" y="180109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199" name="Rectangle 14"/>
          <p:cNvSpPr/>
          <p:nvPr/>
        </p:nvSpPr>
        <p:spPr>
          <a:xfrm>
            <a:off x="1535290" y="180109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530475" y="3860086"/>
            <a:ext cx="836131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答案</a:t>
            </a:r>
          </a:p>
        </p:txBody>
      </p:sp>
      <p:sp>
        <p:nvSpPr>
          <p:cNvPr id="136202" name="矩形 136201"/>
          <p:cNvSpPr/>
          <p:nvPr/>
        </p:nvSpPr>
        <p:spPr>
          <a:xfrm>
            <a:off x="479447" y="1227796"/>
            <a:ext cx="2021707" cy="5018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en-US" altLang="zh-CN" sz="2393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问题设计</a:t>
            </a:r>
            <a:r>
              <a:rPr lang="en-US" altLang="zh-CN" sz="2393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</p:txBody>
      </p:sp>
      <p:sp>
        <p:nvSpPr>
          <p:cNvPr id="136203" name="矩形 136202"/>
          <p:cNvSpPr/>
          <p:nvPr/>
        </p:nvSpPr>
        <p:spPr>
          <a:xfrm>
            <a:off x="277665" y="1661060"/>
            <a:ext cx="9530173" cy="23019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indent="355591" defTabSz="1219170">
              <a:lnSpc>
                <a:spcPct val="12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一质点做匀变速直线运动的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图象如图所示．已知一段时间内的</a:t>
            </a:r>
          </a:p>
          <a:p>
            <a:pPr indent="355591" defTabSz="1219170">
              <a:lnSpc>
                <a:spcPct val="12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初速度为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，末速度为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  <a:p>
            <a:pPr indent="355591" defTabSz="1219170">
              <a:lnSpc>
                <a:spcPct val="12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这段时间内的平均速度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用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表示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en-US" sz="2393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355591" defTabSz="1219170">
              <a:lnSpc>
                <a:spcPct val="12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中间时刻的瞬时速度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         </a:t>
            </a:r>
          </a:p>
          <a:p>
            <a:pPr indent="355591" defTabSz="1219170">
              <a:lnSpc>
                <a:spcPct val="12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(3)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这段位移中间位置的瞬时速度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</a:p>
        </p:txBody>
      </p:sp>
      <p:pic>
        <p:nvPicPr>
          <p:cNvPr id="136204" name="图片 136203" descr="C:/Users/Administrator/Desktop/WL115.TIF"/>
          <p:cNvPicPr>
            <a:picLocks noChangeAspect="1"/>
          </p:cNvPicPr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06840" y="2343589"/>
            <a:ext cx="1912965" cy="15408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6205" name="文本框 136204"/>
          <p:cNvSpPr txBox="1"/>
          <p:nvPr/>
        </p:nvSpPr>
        <p:spPr>
          <a:xfrm>
            <a:off x="362355" y="4241358"/>
            <a:ext cx="3209533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（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）对前一半位移：</a:t>
            </a:r>
          </a:p>
        </p:txBody>
      </p:sp>
      <p:sp>
        <p:nvSpPr>
          <p:cNvPr id="136207" name="文本框 136206"/>
          <p:cNvSpPr txBox="1"/>
          <p:nvPr/>
        </p:nvSpPr>
        <p:spPr>
          <a:xfrm>
            <a:off x="1176681" y="4895528"/>
            <a:ext cx="239520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对后一半位移：</a:t>
            </a:r>
          </a:p>
        </p:txBody>
      </p:sp>
      <p:graphicFrame>
        <p:nvGraphicFramePr>
          <p:cNvPr id="136211" name="对象 136210"/>
          <p:cNvGraphicFramePr/>
          <p:nvPr>
            <p:extLst>
              <p:ext uri="{D42A27DB-BD31-4B8C-83A1-F6EECF244321}">
                <p14:modId xmlns:p14="http://schemas.microsoft.com/office/powerpoint/2010/main" val="1109466935"/>
              </p:ext>
            </p:extLst>
          </p:nvPr>
        </p:nvGraphicFramePr>
        <p:xfrm>
          <a:off x="2153615" y="5464267"/>
          <a:ext cx="1596249" cy="82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77900" imgH="508000" progId="Equation.3">
                  <p:embed/>
                </p:oleObj>
              </mc:Choice>
              <mc:Fallback>
                <p:oleObj r:id="rId5" imgW="977900" imgH="508000" progId="Equation.3">
                  <p:embed/>
                  <p:pic>
                    <p:nvPicPr>
                      <p:cNvPr id="136211" name="对象 1362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53615" y="5464267"/>
                        <a:ext cx="1596249" cy="828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12" name="文本框 136211"/>
          <p:cNvSpPr txBox="1"/>
          <p:nvPr/>
        </p:nvSpPr>
        <p:spPr>
          <a:xfrm>
            <a:off x="1220138" y="5667390"/>
            <a:ext cx="1122423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解得：</a:t>
            </a:r>
          </a:p>
        </p:txBody>
      </p:sp>
      <p:graphicFrame>
        <p:nvGraphicFramePr>
          <p:cNvPr id="136213" name="对象 136212"/>
          <p:cNvGraphicFramePr/>
          <p:nvPr>
            <p:extLst>
              <p:ext uri="{D42A27DB-BD31-4B8C-83A1-F6EECF244321}">
                <p14:modId xmlns:p14="http://schemas.microsoft.com/office/powerpoint/2010/main" val="1115647100"/>
              </p:ext>
            </p:extLst>
          </p:nvPr>
        </p:nvGraphicFramePr>
        <p:xfrm>
          <a:off x="3237754" y="4066725"/>
          <a:ext cx="1696013" cy="78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964565" imgH="444500" progId="Equation.3">
                  <p:embed/>
                </p:oleObj>
              </mc:Choice>
              <mc:Fallback>
                <p:oleObj r:id="rId7" imgW="964565" imgH="444500" progId="Equation.3">
                  <p:embed/>
                  <p:pic>
                    <p:nvPicPr>
                      <p:cNvPr id="136213" name="对象 1362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7754" y="4066725"/>
                        <a:ext cx="1696013" cy="7807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14" name="对象 136213"/>
          <p:cNvGraphicFramePr/>
          <p:nvPr>
            <p:extLst>
              <p:ext uri="{D42A27DB-BD31-4B8C-83A1-F6EECF244321}">
                <p14:modId xmlns:p14="http://schemas.microsoft.com/office/powerpoint/2010/main" val="3385441969"/>
              </p:ext>
            </p:extLst>
          </p:nvPr>
        </p:nvGraphicFramePr>
        <p:xfrm>
          <a:off x="3218467" y="4749052"/>
          <a:ext cx="1824284" cy="87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926465" imgH="444500" progId="Equation.3">
                  <p:embed/>
                </p:oleObj>
              </mc:Choice>
              <mc:Fallback>
                <p:oleObj r:id="rId9" imgW="926465" imgH="444500" progId="Equation.3">
                  <p:embed/>
                  <p:pic>
                    <p:nvPicPr>
                      <p:cNvPr id="136214" name="对象 1362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18467" y="4749052"/>
                        <a:ext cx="1824284" cy="87413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16" name="直接连接符 136215"/>
          <p:cNvSpPr/>
          <p:nvPr/>
        </p:nvSpPr>
        <p:spPr>
          <a:xfrm>
            <a:off x="8135578" y="5027756"/>
            <a:ext cx="2432379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217" name="椭圆 136216"/>
          <p:cNvSpPr/>
          <p:nvPr/>
        </p:nvSpPr>
        <p:spPr>
          <a:xfrm>
            <a:off x="8059566" y="4951746"/>
            <a:ext cx="152024" cy="15202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218" name="椭圆 136217"/>
          <p:cNvSpPr/>
          <p:nvPr/>
        </p:nvSpPr>
        <p:spPr>
          <a:xfrm>
            <a:off x="9275756" y="4951746"/>
            <a:ext cx="152024" cy="15202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219" name="椭圆 136218"/>
          <p:cNvSpPr/>
          <p:nvPr/>
        </p:nvSpPr>
        <p:spPr>
          <a:xfrm>
            <a:off x="10455524" y="4951746"/>
            <a:ext cx="152024" cy="152024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220" name="直接连接符 136219"/>
          <p:cNvSpPr/>
          <p:nvPr/>
        </p:nvSpPr>
        <p:spPr>
          <a:xfrm>
            <a:off x="8099156" y="5018255"/>
            <a:ext cx="0" cy="30404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6221" name="对象 136220"/>
          <p:cNvGraphicFramePr/>
          <p:nvPr>
            <p:extLst>
              <p:ext uri="{D42A27DB-BD31-4B8C-83A1-F6EECF244321}">
                <p14:modId xmlns:p14="http://schemas.microsoft.com/office/powerpoint/2010/main" val="1463344535"/>
              </p:ext>
            </p:extLst>
          </p:nvPr>
        </p:nvGraphicFramePr>
        <p:xfrm>
          <a:off x="7958218" y="5243125"/>
          <a:ext cx="340471" cy="459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177800" imgH="240665" progId="Equation.3">
                  <p:embed/>
                </p:oleObj>
              </mc:Choice>
              <mc:Fallback>
                <p:oleObj r:id="rId11" imgW="177800" imgH="240665" progId="Equation.3">
                  <p:embed/>
                  <p:pic>
                    <p:nvPicPr>
                      <p:cNvPr id="136221" name="对象 13622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58218" y="5243125"/>
                        <a:ext cx="340471" cy="45923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22" name="对象 136221"/>
          <p:cNvGraphicFramePr/>
          <p:nvPr>
            <p:extLst>
              <p:ext uri="{D42A27DB-BD31-4B8C-83A1-F6EECF244321}">
                <p14:modId xmlns:p14="http://schemas.microsoft.com/office/powerpoint/2010/main" val="943236961"/>
              </p:ext>
            </p:extLst>
          </p:nvPr>
        </p:nvGraphicFramePr>
        <p:xfrm>
          <a:off x="10415933" y="5357142"/>
          <a:ext cx="351555" cy="38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127000" imgH="139700" progId="Equation.3">
                  <p:embed/>
                </p:oleObj>
              </mc:Choice>
              <mc:Fallback>
                <p:oleObj r:id="rId13" imgW="127000" imgH="139700" progId="Equation.3">
                  <p:embed/>
                  <p:pic>
                    <p:nvPicPr>
                      <p:cNvPr id="136222" name="对象 1362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415933" y="5357142"/>
                        <a:ext cx="351555" cy="38322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23" name="直接连接符 136222"/>
          <p:cNvSpPr/>
          <p:nvPr/>
        </p:nvSpPr>
        <p:spPr>
          <a:xfrm>
            <a:off x="10567957" y="5018255"/>
            <a:ext cx="0" cy="30404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224" name="直接连接符 136223"/>
          <p:cNvSpPr/>
          <p:nvPr/>
        </p:nvSpPr>
        <p:spPr>
          <a:xfrm>
            <a:off x="9315346" y="5094267"/>
            <a:ext cx="0" cy="30404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6225" name="对象 136224"/>
          <p:cNvGraphicFramePr/>
          <p:nvPr>
            <p:extLst>
              <p:ext uri="{D42A27DB-BD31-4B8C-83A1-F6EECF244321}">
                <p14:modId xmlns:p14="http://schemas.microsoft.com/office/powerpoint/2010/main" val="4155367694"/>
              </p:ext>
            </p:extLst>
          </p:nvPr>
        </p:nvGraphicFramePr>
        <p:xfrm>
          <a:off x="9163323" y="5319136"/>
          <a:ext cx="395895" cy="68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5" imgW="203200" imgH="355600" progId="Equation.3">
                  <p:embed/>
                </p:oleObj>
              </mc:Choice>
              <mc:Fallback>
                <p:oleObj r:id="rId15" imgW="203200" imgH="355600" progId="Equation.3">
                  <p:embed/>
                  <p:pic>
                    <p:nvPicPr>
                      <p:cNvPr id="136225" name="对象 1362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163323" y="5319136"/>
                        <a:ext cx="395895" cy="68727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26" name="右大括号 136225"/>
          <p:cNvSpPr/>
          <p:nvPr/>
        </p:nvSpPr>
        <p:spPr>
          <a:xfrm rot="16200000">
            <a:off x="8629656" y="4134618"/>
            <a:ext cx="228036" cy="1216189"/>
          </a:xfrm>
          <a:prstGeom prst="rightBrace">
            <a:avLst>
              <a:gd name="adj1" fmla="val 44444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229" name="右大括号 136228"/>
          <p:cNvSpPr/>
          <p:nvPr/>
        </p:nvSpPr>
        <p:spPr>
          <a:xfrm rot="16200000">
            <a:off x="9845846" y="4144119"/>
            <a:ext cx="228036" cy="1216189"/>
          </a:xfrm>
          <a:prstGeom prst="rightBrace">
            <a:avLst>
              <a:gd name="adj1" fmla="val 44444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36230" name="对象 136229"/>
          <p:cNvGraphicFramePr/>
          <p:nvPr>
            <p:extLst>
              <p:ext uri="{D42A27DB-BD31-4B8C-83A1-F6EECF244321}">
                <p14:modId xmlns:p14="http://schemas.microsoft.com/office/powerpoint/2010/main" val="41300021"/>
              </p:ext>
            </p:extLst>
          </p:nvPr>
        </p:nvGraphicFramePr>
        <p:xfrm>
          <a:off x="8523556" y="4030102"/>
          <a:ext cx="441819" cy="584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7" imgW="228600" imgH="304800" progId="Equation.3">
                  <p:embed/>
                </p:oleObj>
              </mc:Choice>
              <mc:Fallback>
                <p:oleObj r:id="rId17" imgW="228600" imgH="304800" progId="Equation.3">
                  <p:embed/>
                  <p:pic>
                    <p:nvPicPr>
                      <p:cNvPr id="136230" name="对象 13622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523556" y="4030102"/>
                        <a:ext cx="441819" cy="58434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31" name="对象 136230"/>
          <p:cNvGraphicFramePr/>
          <p:nvPr>
            <p:extLst>
              <p:ext uri="{D42A27DB-BD31-4B8C-83A1-F6EECF244321}">
                <p14:modId xmlns:p14="http://schemas.microsoft.com/office/powerpoint/2010/main" val="765026008"/>
              </p:ext>
            </p:extLst>
          </p:nvPr>
        </p:nvGraphicFramePr>
        <p:xfrm>
          <a:off x="9807838" y="4118782"/>
          <a:ext cx="392728" cy="51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9" imgW="228600" imgH="304800" progId="Equation.3">
                  <p:embed/>
                </p:oleObj>
              </mc:Choice>
              <mc:Fallback>
                <p:oleObj r:id="rId19" imgW="228600" imgH="304800" progId="Equation.3">
                  <p:embed/>
                  <p:pic>
                    <p:nvPicPr>
                      <p:cNvPr id="136231" name="对象 13623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807838" y="4118782"/>
                        <a:ext cx="392728" cy="5194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232" name="矩形 136231"/>
          <p:cNvSpPr/>
          <p:nvPr/>
        </p:nvSpPr>
        <p:spPr>
          <a:xfrm>
            <a:off x="2286902" y="3451599"/>
            <a:ext cx="1211600" cy="392728"/>
          </a:xfrm>
          <a:prstGeom prst="rect">
            <a:avLst/>
          </a:prstGeom>
          <a:noFill/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6233" name="矩形 136232"/>
          <p:cNvSpPr/>
          <p:nvPr/>
        </p:nvSpPr>
        <p:spPr>
          <a:xfrm>
            <a:off x="1925024" y="1731768"/>
            <a:ext cx="2136436" cy="416400"/>
          </a:xfrm>
          <a:prstGeom prst="rect">
            <a:avLst/>
          </a:prstGeom>
          <a:noFill/>
          <a:ln w="254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98071" y="280201"/>
            <a:ext cx="6978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 、中间时刻的瞬时速度与平均速度</a:t>
            </a:r>
          </a:p>
        </p:txBody>
      </p:sp>
    </p:spTree>
    <p:extLst>
      <p:ext uri="{BB962C8B-B14F-4D97-AF65-F5344CB8AC3E}">
        <p14:creationId xmlns:p14="http://schemas.microsoft.com/office/powerpoint/2010/main" val="1044871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3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3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5" grpId="0"/>
      <p:bldP spid="136207" grpId="0"/>
      <p:bldP spid="1362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1"/>
          <p:cNvSpPr/>
          <p:nvPr/>
        </p:nvSpPr>
        <p:spPr>
          <a:xfrm>
            <a:off x="1535290" y="180109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Text Box 24"/>
          <p:cNvSpPr txBox="1"/>
          <p:nvPr/>
        </p:nvSpPr>
        <p:spPr>
          <a:xfrm>
            <a:off x="333624" y="1196727"/>
            <a:ext cx="3412067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要点提炼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</p:txBody>
      </p:sp>
      <p:sp>
        <p:nvSpPr>
          <p:cNvPr id="18446" name="矩形 18445"/>
          <p:cNvSpPr/>
          <p:nvPr/>
        </p:nvSpPr>
        <p:spPr>
          <a:xfrm>
            <a:off x="316090" y="1433849"/>
            <a:ext cx="13380093" cy="473200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>
              <a:lnSpc>
                <a:spcPct val="18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．中间时刻的瞬时速度</a:t>
            </a:r>
            <a:endParaRPr lang="en-US" altLang="zh-CN" sz="2393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355591" defTabSz="1219170">
              <a:lnSpc>
                <a:spcPct val="18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．中间位置的瞬时速度</a:t>
            </a:r>
            <a:endParaRPr lang="en-US" altLang="zh-CN" sz="2393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355591" defTabSz="1219170">
              <a:lnSpc>
                <a:spcPct val="18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．平均速度公式总结：</a:t>
            </a:r>
          </a:p>
          <a:p>
            <a:pPr indent="355591" defTabSz="1219170">
              <a:lnSpc>
                <a:spcPct val="18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，适用条件：</a:t>
            </a:r>
            <a:r>
              <a:rPr lang="zh-CN" altLang="en-US" sz="2393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 ．</a:t>
            </a:r>
            <a:endParaRPr lang="zh-CN" altLang="en-US" sz="2393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355591" defTabSz="1219170">
              <a:lnSpc>
                <a:spcPct val="18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，适用条件：</a:t>
            </a:r>
            <a:r>
              <a:rPr lang="zh-CN" altLang="en-US" sz="2393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  ．</a:t>
            </a:r>
            <a:endParaRPr lang="zh-CN" altLang="en-US" sz="2393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355591" defTabSz="1219170">
              <a:lnSpc>
                <a:spcPct val="180000"/>
              </a:lnSpc>
            </a:pP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，适用条件：</a:t>
            </a:r>
            <a:r>
              <a:rPr lang="zh-CN" altLang="en-US" sz="2393" u="sng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   ．</a:t>
            </a:r>
            <a:endParaRPr lang="zh-CN" altLang="en-US" sz="2393" kern="0" dirty="0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indent="355591" defTabSz="1219170">
              <a:lnSpc>
                <a:spcPct val="18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注意　对匀变速直线运动有</a:t>
            </a:r>
          </a:p>
        </p:txBody>
      </p:sp>
      <p:graphicFrame>
        <p:nvGraphicFramePr>
          <p:cNvPr id="18447" name="对象 18446"/>
          <p:cNvGraphicFramePr/>
          <p:nvPr>
            <p:extLst>
              <p:ext uri="{D42A27DB-BD31-4B8C-83A1-F6EECF244321}">
                <p14:modId xmlns:p14="http://schemas.microsoft.com/office/powerpoint/2010/main" val="164297643"/>
              </p:ext>
            </p:extLst>
          </p:nvPr>
        </p:nvGraphicFramePr>
        <p:xfrm>
          <a:off x="4764367" y="1400039"/>
          <a:ext cx="791791" cy="72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31800" imgH="393700" progId="Equation.DSMT4">
                  <p:embed/>
                </p:oleObj>
              </mc:Choice>
              <mc:Fallback>
                <p:oleObj r:id="rId3" imgW="431800" imgH="393700" progId="Equation.DSMT4">
                  <p:embed/>
                  <p:pic>
                    <p:nvPicPr>
                      <p:cNvPr id="18447" name="对象 1844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4367" y="1400039"/>
                        <a:ext cx="791791" cy="722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对象 18447"/>
          <p:cNvGraphicFramePr/>
          <p:nvPr>
            <p:extLst>
              <p:ext uri="{D42A27DB-BD31-4B8C-83A1-F6EECF244321}">
                <p14:modId xmlns:p14="http://schemas.microsoft.com/office/powerpoint/2010/main" val="71634141"/>
              </p:ext>
            </p:extLst>
          </p:nvPr>
        </p:nvGraphicFramePr>
        <p:xfrm>
          <a:off x="4149938" y="2127458"/>
          <a:ext cx="1748272" cy="90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77900" imgH="508000" progId="Equation.DSMT4">
                  <p:embed/>
                </p:oleObj>
              </mc:Choice>
              <mc:Fallback>
                <p:oleObj r:id="rId5" imgW="977900" imgH="508000" progId="Equation.DSMT4">
                  <p:embed/>
                  <p:pic>
                    <p:nvPicPr>
                      <p:cNvPr id="18448" name="对象 1844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9938" y="2127458"/>
                        <a:ext cx="1748272" cy="907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对象 18448"/>
          <p:cNvGraphicFramePr/>
          <p:nvPr>
            <p:extLst>
              <p:ext uri="{D42A27DB-BD31-4B8C-83A1-F6EECF244321}">
                <p14:modId xmlns:p14="http://schemas.microsoft.com/office/powerpoint/2010/main" val="1347420751"/>
              </p:ext>
            </p:extLst>
          </p:nvPr>
        </p:nvGraphicFramePr>
        <p:xfrm>
          <a:off x="1259631" y="3419789"/>
          <a:ext cx="736048" cy="76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381000" imgH="393700" progId="Equation.3">
                  <p:embed/>
                </p:oleObj>
              </mc:Choice>
              <mc:Fallback>
                <p:oleObj r:id="rId7" imgW="381000" imgH="393700" progId="Equation.3">
                  <p:embed/>
                  <p:pic>
                    <p:nvPicPr>
                      <p:cNvPr id="18449" name="对象 184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59631" y="3419789"/>
                        <a:ext cx="736048" cy="76011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对象 18449"/>
          <p:cNvGraphicFramePr/>
          <p:nvPr>
            <p:extLst>
              <p:ext uri="{D42A27DB-BD31-4B8C-83A1-F6EECF244321}">
                <p14:modId xmlns:p14="http://schemas.microsoft.com/office/powerpoint/2010/main" val="2651572979"/>
              </p:ext>
            </p:extLst>
          </p:nvPr>
        </p:nvGraphicFramePr>
        <p:xfrm>
          <a:off x="1058471" y="4151387"/>
          <a:ext cx="1175649" cy="731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634365" imgH="393700" progId="Equation.3">
                  <p:embed/>
                </p:oleObj>
              </mc:Choice>
              <mc:Fallback>
                <p:oleObj r:id="rId9" imgW="634365" imgH="393700" progId="Equation.3">
                  <p:embed/>
                  <p:pic>
                    <p:nvPicPr>
                      <p:cNvPr id="18450" name="对象 1844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58471" y="4151387"/>
                        <a:ext cx="1175649" cy="7316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对象 18450"/>
          <p:cNvGraphicFramePr/>
          <p:nvPr>
            <p:extLst>
              <p:ext uri="{D42A27DB-BD31-4B8C-83A1-F6EECF244321}">
                <p14:modId xmlns:p14="http://schemas.microsoft.com/office/powerpoint/2010/main" val="856817883"/>
              </p:ext>
            </p:extLst>
          </p:nvPr>
        </p:nvGraphicFramePr>
        <p:xfrm>
          <a:off x="1252935" y="4883002"/>
          <a:ext cx="786723" cy="66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405765" imgH="342900" progId="Equation.3">
                  <p:embed/>
                </p:oleObj>
              </mc:Choice>
              <mc:Fallback>
                <p:oleObj r:id="rId11" imgW="405765" imgH="342900" progId="Equation.3">
                  <p:embed/>
                  <p:pic>
                    <p:nvPicPr>
                      <p:cNvPr id="18451" name="对象 1845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52935" y="4883002"/>
                        <a:ext cx="786723" cy="66700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2" name="对象 18451"/>
          <p:cNvGraphicFramePr/>
          <p:nvPr>
            <p:extLst>
              <p:ext uri="{D42A27DB-BD31-4B8C-83A1-F6EECF244321}">
                <p14:modId xmlns:p14="http://schemas.microsoft.com/office/powerpoint/2010/main" val="3756434732"/>
              </p:ext>
            </p:extLst>
          </p:nvPr>
        </p:nvGraphicFramePr>
        <p:xfrm>
          <a:off x="4678695" y="5460375"/>
          <a:ext cx="1712167" cy="8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927100" imgH="431800" progId="Equation.3">
                  <p:embed/>
                </p:oleObj>
              </mc:Choice>
              <mc:Fallback>
                <p:oleObj r:id="rId13" imgW="927100" imgH="431800" progId="Equation.3">
                  <p:embed/>
                  <p:pic>
                    <p:nvPicPr>
                      <p:cNvPr id="18452" name="对象 1845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78695" y="5460375"/>
                        <a:ext cx="1712167" cy="800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3" name="文本框 18452"/>
          <p:cNvSpPr txBox="1"/>
          <p:nvPr/>
        </p:nvSpPr>
        <p:spPr>
          <a:xfrm>
            <a:off x="4098935" y="3600885"/>
            <a:ext cx="2291927" cy="460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rgbClr val="E543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任意运动</a:t>
            </a:r>
          </a:p>
        </p:txBody>
      </p:sp>
      <p:sp>
        <p:nvSpPr>
          <p:cNvPr id="18454" name="文本框 18453"/>
          <p:cNvSpPr txBox="1"/>
          <p:nvPr/>
        </p:nvSpPr>
        <p:spPr>
          <a:xfrm>
            <a:off x="4098935" y="4192087"/>
            <a:ext cx="232788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rgbClr val="E543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匀变速直线运动</a:t>
            </a:r>
          </a:p>
        </p:txBody>
      </p:sp>
      <p:sp>
        <p:nvSpPr>
          <p:cNvPr id="18455" name="文本框 18454"/>
          <p:cNvSpPr txBox="1"/>
          <p:nvPr/>
        </p:nvSpPr>
        <p:spPr>
          <a:xfrm>
            <a:off x="4021569" y="4805291"/>
            <a:ext cx="232788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solidFill>
                  <a:srgbClr val="E543D4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匀变速直线运动</a:t>
            </a:r>
          </a:p>
        </p:txBody>
      </p:sp>
      <p:graphicFrame>
        <p:nvGraphicFramePr>
          <p:cNvPr id="18456" name="对象 18455"/>
          <p:cNvGraphicFramePr/>
          <p:nvPr>
            <p:extLst>
              <p:ext uri="{D42A27DB-BD31-4B8C-83A1-F6EECF244321}">
                <p14:modId xmlns:p14="http://schemas.microsoft.com/office/powerpoint/2010/main" val="1620480204"/>
              </p:ext>
            </p:extLst>
          </p:nvPr>
        </p:nvGraphicFramePr>
        <p:xfrm>
          <a:off x="4156430" y="1592006"/>
          <a:ext cx="568188" cy="612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5" imgW="317500" imgH="342900" progId="Equation.DSMT4">
                  <p:embed/>
                </p:oleObj>
              </mc:Choice>
              <mc:Fallback>
                <p:oleObj r:id="rId15" imgW="317500" imgH="342900" progId="Equation.DSMT4">
                  <p:embed/>
                  <p:pic>
                    <p:nvPicPr>
                      <p:cNvPr id="18456" name="对象 1845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56430" y="1592006"/>
                        <a:ext cx="568188" cy="6125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898071" y="280201"/>
            <a:ext cx="6978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 、中间时刻的瞬时速度与平均速度</a:t>
            </a:r>
          </a:p>
        </p:txBody>
      </p:sp>
    </p:spTree>
    <p:extLst>
      <p:ext uri="{BB962C8B-B14F-4D97-AF65-F5344CB8AC3E}">
        <p14:creationId xmlns:p14="http://schemas.microsoft.com/office/powerpoint/2010/main" val="2894988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/>
      <p:bldP spid="18454" grpId="0"/>
      <p:bldP spid="184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8"/>
          <p:cNvSpPr/>
          <p:nvPr/>
        </p:nvSpPr>
        <p:spPr>
          <a:xfrm>
            <a:off x="1587391" y="353169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63" name="Rectangle 11"/>
          <p:cNvSpPr/>
          <p:nvPr/>
        </p:nvSpPr>
        <p:spPr>
          <a:xfrm>
            <a:off x="1587391" y="3531697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64" name="Text Box 24"/>
          <p:cNvSpPr txBox="1"/>
          <p:nvPr/>
        </p:nvSpPr>
        <p:spPr>
          <a:xfrm>
            <a:off x="451697" y="1276180"/>
            <a:ext cx="2079415" cy="4605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延伸思考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</p:txBody>
      </p:sp>
      <p:sp>
        <p:nvSpPr>
          <p:cNvPr id="117766" name="矩形 117765"/>
          <p:cNvSpPr/>
          <p:nvPr/>
        </p:nvSpPr>
        <p:spPr>
          <a:xfrm>
            <a:off x="660400" y="1723780"/>
            <a:ext cx="11134784" cy="9761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 eaLnBrk="0" hangingPunct="0">
              <a:lnSpc>
                <a:spcPct val="12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在匀变速直线运动中，中间时刻的瞬时速度</a:t>
            </a:r>
            <a:r>
              <a:rPr lang="en-US" altLang="zh-CN" sz="23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i="1" kern="0" baseline="-250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/2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与中间位置的瞬时速度</a:t>
            </a:r>
            <a:r>
              <a:rPr lang="en-US" altLang="zh-CN" sz="23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i="1" kern="0" baseline="-250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/2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哪一个大？</a:t>
            </a:r>
          </a:p>
        </p:txBody>
      </p:sp>
      <p:sp>
        <p:nvSpPr>
          <p:cNvPr id="117767" name="矩形 117766"/>
          <p:cNvSpPr/>
          <p:nvPr/>
        </p:nvSpPr>
        <p:spPr>
          <a:xfrm>
            <a:off x="5809691" y="5260351"/>
            <a:ext cx="184731" cy="11278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68" name="任意多边形 117767"/>
          <p:cNvSpPr/>
          <p:nvPr/>
        </p:nvSpPr>
        <p:spPr>
          <a:xfrm>
            <a:off x="3549921" y="4148064"/>
            <a:ext cx="1369797" cy="1521820"/>
          </a:xfrm>
          <a:custGeom>
            <a:avLst/>
            <a:gdLst/>
            <a:ahLst/>
            <a:cxnLst/>
            <a:rect l="0" t="0" r="0" b="0"/>
            <a:pathLst>
              <a:path w="865" h="961">
                <a:moveTo>
                  <a:pt x="0" y="0"/>
                </a:moveTo>
                <a:lnTo>
                  <a:pt x="0" y="961"/>
                </a:lnTo>
                <a:lnTo>
                  <a:pt x="865" y="961"/>
                </a:lnTo>
                <a:lnTo>
                  <a:pt x="865" y="769"/>
                </a:lnTo>
                <a:lnTo>
                  <a:pt x="0" y="0"/>
                </a:lnTo>
                <a:close/>
              </a:path>
            </a:pathLst>
          </a:custGeom>
          <a:solidFill>
            <a:srgbClr val="FFFF99">
              <a:alpha val="100000"/>
            </a:srgbClr>
          </a:solidFill>
          <a:ln w="9525">
            <a:noFill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69" name="任意多边形 117768"/>
          <p:cNvSpPr/>
          <p:nvPr/>
        </p:nvSpPr>
        <p:spPr>
          <a:xfrm>
            <a:off x="3549921" y="4148064"/>
            <a:ext cx="684107" cy="1521820"/>
          </a:xfrm>
          <a:custGeom>
            <a:avLst/>
            <a:gdLst/>
            <a:ahLst/>
            <a:cxnLst/>
            <a:rect l="0" t="0" r="0" b="0"/>
            <a:pathLst>
              <a:path w="432" h="961">
                <a:moveTo>
                  <a:pt x="0" y="0"/>
                </a:moveTo>
                <a:lnTo>
                  <a:pt x="0" y="961"/>
                </a:lnTo>
                <a:lnTo>
                  <a:pt x="432" y="961"/>
                </a:lnTo>
                <a:lnTo>
                  <a:pt x="432" y="384"/>
                </a:lnTo>
                <a:lnTo>
                  <a:pt x="0" y="0"/>
                </a:lnTo>
                <a:close/>
              </a:path>
            </a:pathLst>
          </a:custGeom>
          <a:solidFill>
            <a:srgbClr val="FDC3F2">
              <a:alpha val="100000"/>
            </a:srgbClr>
          </a:solidFill>
          <a:ln w="9525">
            <a:noFill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70" name="任意多边形 117769"/>
          <p:cNvSpPr/>
          <p:nvPr/>
        </p:nvSpPr>
        <p:spPr>
          <a:xfrm>
            <a:off x="7876263" y="4431524"/>
            <a:ext cx="1369797" cy="1293785"/>
          </a:xfrm>
          <a:custGeom>
            <a:avLst/>
            <a:gdLst/>
            <a:ahLst/>
            <a:cxnLst/>
            <a:rect l="0" t="0" r="0" b="0"/>
            <a:pathLst>
              <a:path w="865" h="817">
                <a:moveTo>
                  <a:pt x="0" y="433"/>
                </a:moveTo>
                <a:lnTo>
                  <a:pt x="865" y="0"/>
                </a:lnTo>
                <a:lnTo>
                  <a:pt x="865" y="817"/>
                </a:lnTo>
                <a:lnTo>
                  <a:pt x="0" y="817"/>
                </a:lnTo>
                <a:lnTo>
                  <a:pt x="0" y="433"/>
                </a:lnTo>
                <a:close/>
              </a:path>
            </a:pathLst>
          </a:custGeom>
          <a:solidFill>
            <a:srgbClr val="FFFF99">
              <a:alpha val="100000"/>
            </a:srgbClr>
          </a:solidFill>
          <a:ln w="9525">
            <a:noFill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71" name="Text Box 17"/>
          <p:cNvSpPr txBox="1"/>
          <p:nvPr/>
        </p:nvSpPr>
        <p:spPr>
          <a:xfrm>
            <a:off x="9927001" y="5625543"/>
            <a:ext cx="384809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</a:p>
        </p:txBody>
      </p:sp>
      <p:sp>
        <p:nvSpPr>
          <p:cNvPr id="117772" name="Line 4"/>
          <p:cNvSpPr/>
          <p:nvPr/>
        </p:nvSpPr>
        <p:spPr>
          <a:xfrm>
            <a:off x="7342597" y="5761730"/>
            <a:ext cx="2741177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73" name="Line 6"/>
          <p:cNvSpPr/>
          <p:nvPr/>
        </p:nvSpPr>
        <p:spPr>
          <a:xfrm flipV="1">
            <a:off x="7876262" y="3799675"/>
            <a:ext cx="0" cy="2402291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74" name="Text Box 17"/>
          <p:cNvSpPr txBox="1"/>
          <p:nvPr/>
        </p:nvSpPr>
        <p:spPr>
          <a:xfrm>
            <a:off x="7494621" y="5649297"/>
            <a:ext cx="384809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17775" name="直接连接符 117774"/>
          <p:cNvSpPr/>
          <p:nvPr/>
        </p:nvSpPr>
        <p:spPr>
          <a:xfrm>
            <a:off x="9246060" y="4448944"/>
            <a:ext cx="0" cy="1292201"/>
          </a:xfrm>
          <a:prstGeom prst="line">
            <a:avLst/>
          </a:prstGeom>
          <a:ln w="3175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76" name="直接连接符 117775"/>
          <p:cNvSpPr/>
          <p:nvPr/>
        </p:nvSpPr>
        <p:spPr>
          <a:xfrm flipH="1">
            <a:off x="7876262" y="4811582"/>
            <a:ext cx="685691" cy="0"/>
          </a:xfrm>
          <a:prstGeom prst="line">
            <a:avLst/>
          </a:prstGeom>
          <a:ln w="317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77" name="Text Box 17"/>
          <p:cNvSpPr txBox="1"/>
          <p:nvPr/>
        </p:nvSpPr>
        <p:spPr>
          <a:xfrm>
            <a:off x="7480368" y="3649235"/>
            <a:ext cx="384811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</a:p>
        </p:txBody>
      </p:sp>
      <p:sp>
        <p:nvSpPr>
          <p:cNvPr id="117778" name="直接连接符 117777"/>
          <p:cNvSpPr/>
          <p:nvPr/>
        </p:nvSpPr>
        <p:spPr>
          <a:xfrm flipV="1">
            <a:off x="7876263" y="4203488"/>
            <a:ext cx="1827452" cy="913727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79" name="直接连接符 117778"/>
          <p:cNvSpPr/>
          <p:nvPr/>
        </p:nvSpPr>
        <p:spPr>
          <a:xfrm>
            <a:off x="8560369" y="4811583"/>
            <a:ext cx="0" cy="913727"/>
          </a:xfrm>
          <a:prstGeom prst="line">
            <a:avLst/>
          </a:prstGeom>
          <a:ln w="317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80" name="直接连接符 117779"/>
          <p:cNvSpPr/>
          <p:nvPr/>
        </p:nvSpPr>
        <p:spPr>
          <a:xfrm flipH="1">
            <a:off x="8712393" y="4752990"/>
            <a:ext cx="1584" cy="913725"/>
          </a:xfrm>
          <a:prstGeom prst="line">
            <a:avLst/>
          </a:prstGeom>
          <a:ln w="25400" cap="flat" cmpd="sng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81" name="直接连接符 117780"/>
          <p:cNvSpPr/>
          <p:nvPr/>
        </p:nvSpPr>
        <p:spPr>
          <a:xfrm flipH="1">
            <a:off x="7876262" y="4659558"/>
            <a:ext cx="837715" cy="0"/>
          </a:xfrm>
          <a:prstGeom prst="line">
            <a:avLst/>
          </a:prstGeom>
          <a:ln w="25400" cap="flat" cmpd="sng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17782" name="对象 117781"/>
          <p:cNvGraphicFramePr/>
          <p:nvPr>
            <p:extLst>
              <p:ext uri="{D42A27DB-BD31-4B8C-83A1-F6EECF244321}">
                <p14:modId xmlns:p14="http://schemas.microsoft.com/office/powerpoint/2010/main" val="148785723"/>
              </p:ext>
            </p:extLst>
          </p:nvPr>
        </p:nvGraphicFramePr>
        <p:xfrm>
          <a:off x="7410215" y="4502944"/>
          <a:ext cx="373092" cy="7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77165" imgH="342900" progId="Equation.3">
                  <p:embed/>
                </p:oleObj>
              </mc:Choice>
              <mc:Fallback>
                <p:oleObj r:id="rId3" imgW="177165" imgH="342900" progId="Equation.3">
                  <p:embed/>
                  <p:pic>
                    <p:nvPicPr>
                      <p:cNvPr id="117782" name="对象 1177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0215" y="4502944"/>
                        <a:ext cx="373092" cy="724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83" name="对象 117782"/>
          <p:cNvGraphicFramePr/>
          <p:nvPr>
            <p:extLst>
              <p:ext uri="{D42A27DB-BD31-4B8C-83A1-F6EECF244321}">
                <p14:modId xmlns:p14="http://schemas.microsoft.com/office/powerpoint/2010/main" val="3779938286"/>
              </p:ext>
            </p:extLst>
          </p:nvPr>
        </p:nvGraphicFramePr>
        <p:xfrm>
          <a:off x="4002825" y="5625386"/>
          <a:ext cx="481408" cy="64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28600" imgH="304800" progId="Equation.3">
                  <p:embed/>
                </p:oleObj>
              </mc:Choice>
              <mc:Fallback>
                <p:oleObj r:id="rId5" imgW="228600" imgH="304800" progId="Equation.3">
                  <p:embed/>
                  <p:pic>
                    <p:nvPicPr>
                      <p:cNvPr id="117783" name="对象 1177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2825" y="5625386"/>
                        <a:ext cx="481408" cy="64483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85" name="Text Box 17"/>
          <p:cNvSpPr txBox="1"/>
          <p:nvPr/>
        </p:nvSpPr>
        <p:spPr>
          <a:xfrm>
            <a:off x="5529397" y="5619209"/>
            <a:ext cx="373725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</a:p>
        </p:txBody>
      </p:sp>
      <p:sp>
        <p:nvSpPr>
          <p:cNvPr id="117786" name="Line 4"/>
          <p:cNvSpPr/>
          <p:nvPr/>
        </p:nvSpPr>
        <p:spPr>
          <a:xfrm>
            <a:off x="3016257" y="5685718"/>
            <a:ext cx="2741177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87" name="Line 6"/>
          <p:cNvSpPr/>
          <p:nvPr/>
        </p:nvSpPr>
        <p:spPr>
          <a:xfrm flipV="1">
            <a:off x="3564174" y="3497212"/>
            <a:ext cx="0" cy="2402292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88" name="Text Box 17"/>
          <p:cNvSpPr txBox="1"/>
          <p:nvPr/>
        </p:nvSpPr>
        <p:spPr>
          <a:xfrm>
            <a:off x="3168279" y="5625543"/>
            <a:ext cx="384809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17789" name="直接连接符 117788"/>
          <p:cNvSpPr/>
          <p:nvPr/>
        </p:nvSpPr>
        <p:spPr>
          <a:xfrm>
            <a:off x="4919718" y="5365835"/>
            <a:ext cx="0" cy="302464"/>
          </a:xfrm>
          <a:prstGeom prst="line">
            <a:avLst/>
          </a:prstGeom>
          <a:ln w="3175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90" name="直接连接符 117789"/>
          <p:cNvSpPr/>
          <p:nvPr/>
        </p:nvSpPr>
        <p:spPr>
          <a:xfrm flipH="1">
            <a:off x="3549921" y="4746657"/>
            <a:ext cx="685691" cy="0"/>
          </a:xfrm>
          <a:prstGeom prst="line">
            <a:avLst/>
          </a:prstGeom>
          <a:ln w="317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91" name="Text Box 17"/>
          <p:cNvSpPr txBox="1"/>
          <p:nvPr/>
        </p:nvSpPr>
        <p:spPr>
          <a:xfrm>
            <a:off x="3090682" y="3644485"/>
            <a:ext cx="384811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v</a:t>
            </a:r>
          </a:p>
        </p:txBody>
      </p:sp>
      <p:sp>
        <p:nvSpPr>
          <p:cNvPr id="117792" name="直接连接符 117791"/>
          <p:cNvSpPr/>
          <p:nvPr/>
        </p:nvSpPr>
        <p:spPr>
          <a:xfrm>
            <a:off x="4234028" y="4756158"/>
            <a:ext cx="0" cy="913725"/>
          </a:xfrm>
          <a:prstGeom prst="line">
            <a:avLst/>
          </a:prstGeom>
          <a:ln w="317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93" name="直接连接符 117792"/>
          <p:cNvSpPr/>
          <p:nvPr/>
        </p:nvSpPr>
        <p:spPr>
          <a:xfrm>
            <a:off x="4082004" y="4680147"/>
            <a:ext cx="0" cy="989737"/>
          </a:xfrm>
          <a:prstGeom prst="line">
            <a:avLst/>
          </a:prstGeom>
          <a:ln w="25400" cap="flat" cmpd="sng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94" name="直接连接符 117793"/>
          <p:cNvSpPr/>
          <p:nvPr/>
        </p:nvSpPr>
        <p:spPr>
          <a:xfrm flipH="1">
            <a:off x="3549921" y="4604134"/>
            <a:ext cx="532083" cy="0"/>
          </a:xfrm>
          <a:prstGeom prst="line">
            <a:avLst/>
          </a:prstGeom>
          <a:ln w="25400" cap="flat" cmpd="sng">
            <a:solidFill>
              <a:srgbClr val="0000CC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797" name="直接连接符 117796"/>
          <p:cNvSpPr/>
          <p:nvPr/>
        </p:nvSpPr>
        <p:spPr>
          <a:xfrm>
            <a:off x="3549921" y="4148063"/>
            <a:ext cx="1673845" cy="1445808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17798" name="对象 117797"/>
          <p:cNvGraphicFramePr/>
          <p:nvPr>
            <p:extLst>
              <p:ext uri="{D42A27DB-BD31-4B8C-83A1-F6EECF244321}">
                <p14:modId xmlns:p14="http://schemas.microsoft.com/office/powerpoint/2010/main" val="3420957050"/>
              </p:ext>
            </p:extLst>
          </p:nvPr>
        </p:nvGraphicFramePr>
        <p:xfrm>
          <a:off x="8318240" y="5742412"/>
          <a:ext cx="482675" cy="643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228600" imgH="304800" progId="Equation.3">
                  <p:embed/>
                </p:oleObj>
              </mc:Choice>
              <mc:Fallback>
                <p:oleObj r:id="rId7" imgW="228600" imgH="304800" progId="Equation.3">
                  <p:embed/>
                  <p:pic>
                    <p:nvPicPr>
                      <p:cNvPr id="117798" name="对象 11779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18240" y="5742412"/>
                        <a:ext cx="482675" cy="64356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99" name="对象 117798"/>
          <p:cNvGraphicFramePr/>
          <p:nvPr>
            <p:extLst>
              <p:ext uri="{D42A27DB-BD31-4B8C-83A1-F6EECF244321}">
                <p14:modId xmlns:p14="http://schemas.microsoft.com/office/powerpoint/2010/main" val="877182808"/>
              </p:ext>
            </p:extLst>
          </p:nvPr>
        </p:nvGraphicFramePr>
        <p:xfrm>
          <a:off x="9132043" y="5777566"/>
          <a:ext cx="188445" cy="321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88265" imgH="151765" progId="Equation.3">
                  <p:embed/>
                </p:oleObj>
              </mc:Choice>
              <mc:Fallback>
                <p:oleObj r:id="rId9" imgW="88265" imgH="151765" progId="Equation.3">
                  <p:embed/>
                  <p:pic>
                    <p:nvPicPr>
                      <p:cNvPr id="117799" name="对象 11779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32043" y="5777566"/>
                        <a:ext cx="188445" cy="32146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800" name="对象 117799"/>
          <p:cNvGraphicFramePr/>
          <p:nvPr>
            <p:extLst>
              <p:ext uri="{D42A27DB-BD31-4B8C-83A1-F6EECF244321}">
                <p14:modId xmlns:p14="http://schemas.microsoft.com/office/powerpoint/2010/main" val="789739885"/>
              </p:ext>
            </p:extLst>
          </p:nvPr>
        </p:nvGraphicFramePr>
        <p:xfrm>
          <a:off x="4838956" y="5755397"/>
          <a:ext cx="201115" cy="34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1" imgW="88265" imgH="151765" progId="Equation.3">
                  <p:embed/>
                </p:oleObj>
              </mc:Choice>
              <mc:Fallback>
                <p:oleObj r:id="rId11" imgW="88265" imgH="151765" progId="Equation.3">
                  <p:embed/>
                  <p:pic>
                    <p:nvPicPr>
                      <p:cNvPr id="117800" name="对象 11779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38956" y="5755397"/>
                        <a:ext cx="201115" cy="343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02" name="任意多边形 117801"/>
          <p:cNvSpPr/>
          <p:nvPr/>
        </p:nvSpPr>
        <p:spPr>
          <a:xfrm>
            <a:off x="7876262" y="4811583"/>
            <a:ext cx="684107" cy="913727"/>
          </a:xfrm>
          <a:custGeom>
            <a:avLst/>
            <a:gdLst/>
            <a:ahLst/>
            <a:cxnLst/>
            <a:rect l="0" t="0" r="0" b="0"/>
            <a:pathLst>
              <a:path w="432" h="577">
                <a:moveTo>
                  <a:pt x="432" y="0"/>
                </a:moveTo>
                <a:lnTo>
                  <a:pt x="432" y="577"/>
                </a:lnTo>
                <a:lnTo>
                  <a:pt x="0" y="577"/>
                </a:lnTo>
                <a:lnTo>
                  <a:pt x="0" y="193"/>
                </a:lnTo>
                <a:lnTo>
                  <a:pt x="432" y="0"/>
                </a:lnTo>
                <a:close/>
              </a:path>
            </a:pathLst>
          </a:custGeom>
          <a:solidFill>
            <a:srgbClr val="FDC3F2">
              <a:alpha val="100000"/>
            </a:srgbClr>
          </a:solidFill>
          <a:ln w="9525">
            <a:noFill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803" name="直接连接符 117802"/>
          <p:cNvSpPr/>
          <p:nvPr/>
        </p:nvSpPr>
        <p:spPr>
          <a:xfrm flipV="1">
            <a:off x="9170048" y="4889179"/>
            <a:ext cx="533667" cy="7601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804" name="文本框 117803"/>
          <p:cNvSpPr txBox="1"/>
          <p:nvPr/>
        </p:nvSpPr>
        <p:spPr>
          <a:xfrm>
            <a:off x="9679962" y="4637389"/>
            <a:ext cx="192681" cy="11689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en-US" altLang="zh-CN" sz="13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117805" name="文本框 117804"/>
          <p:cNvSpPr txBox="1"/>
          <p:nvPr/>
        </p:nvSpPr>
        <p:spPr>
          <a:xfrm>
            <a:off x="7876263" y="5193227"/>
            <a:ext cx="215123" cy="11689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en-US" altLang="zh-CN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&lt;</a:t>
            </a:r>
            <a:r>
              <a:rPr lang="en-US" altLang="zh-CN" sz="13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/2</a:t>
            </a:r>
          </a:p>
        </p:txBody>
      </p:sp>
      <p:graphicFrame>
        <p:nvGraphicFramePr>
          <p:cNvPr id="117806" name="对象 117805"/>
          <p:cNvGraphicFramePr/>
          <p:nvPr>
            <p:extLst>
              <p:ext uri="{D42A27DB-BD31-4B8C-83A1-F6EECF244321}">
                <p14:modId xmlns:p14="http://schemas.microsoft.com/office/powerpoint/2010/main" val="1190814437"/>
              </p:ext>
            </p:extLst>
          </p:nvPr>
        </p:nvGraphicFramePr>
        <p:xfrm>
          <a:off x="6189750" y="4024544"/>
          <a:ext cx="1163931" cy="546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3" imgW="622300" imgH="292100" progId="Equation.3">
                  <p:embed/>
                </p:oleObj>
              </mc:Choice>
              <mc:Fallback>
                <p:oleObj r:id="rId13" imgW="622300" imgH="292100" progId="Equation.3">
                  <p:embed/>
                  <p:pic>
                    <p:nvPicPr>
                      <p:cNvPr id="117806" name="对象 11780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89750" y="4024544"/>
                        <a:ext cx="1163931" cy="54633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 cap="flat" cmpd="sng">
                        <a:solidFill>
                          <a:srgbClr val="0000FF"/>
                        </a:solidFill>
                        <a:prstDash val="dash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07" name="直接连接符 117806"/>
          <p:cNvSpPr/>
          <p:nvPr/>
        </p:nvSpPr>
        <p:spPr>
          <a:xfrm flipV="1">
            <a:off x="4463648" y="4984193"/>
            <a:ext cx="533667" cy="7601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triangle" w="med" len="lg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808" name="文本框 117807"/>
          <p:cNvSpPr txBox="1"/>
          <p:nvPr/>
        </p:nvSpPr>
        <p:spPr>
          <a:xfrm>
            <a:off x="4995731" y="4680147"/>
            <a:ext cx="192681" cy="11689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en-US" altLang="zh-CN" sz="13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</a:p>
        </p:txBody>
      </p:sp>
      <p:sp>
        <p:nvSpPr>
          <p:cNvPr id="117809" name="文本框 117808"/>
          <p:cNvSpPr txBox="1"/>
          <p:nvPr/>
        </p:nvSpPr>
        <p:spPr>
          <a:xfrm>
            <a:off x="3549922" y="4832171"/>
            <a:ext cx="215123" cy="11689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en-US" altLang="zh-CN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&gt;</a:t>
            </a:r>
            <a:r>
              <a:rPr lang="en-US" altLang="zh-CN" sz="133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133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/2</a:t>
            </a:r>
          </a:p>
        </p:txBody>
      </p:sp>
      <p:graphicFrame>
        <p:nvGraphicFramePr>
          <p:cNvPr id="117811" name="对象 117810"/>
          <p:cNvGraphicFramePr/>
          <p:nvPr>
            <p:extLst>
              <p:ext uri="{D42A27DB-BD31-4B8C-83A1-F6EECF244321}">
                <p14:modId xmlns:p14="http://schemas.microsoft.com/office/powerpoint/2010/main" val="2733140948"/>
              </p:ext>
            </p:extLst>
          </p:nvPr>
        </p:nvGraphicFramePr>
        <p:xfrm>
          <a:off x="3081973" y="4423764"/>
          <a:ext cx="373725" cy="723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5" imgW="177165" imgH="342900" progId="Equation.3">
                  <p:embed/>
                </p:oleObj>
              </mc:Choice>
              <mc:Fallback>
                <p:oleObj r:id="rId15" imgW="177165" imgH="342900" progId="Equation.3">
                  <p:embed/>
                  <p:pic>
                    <p:nvPicPr>
                      <p:cNvPr id="117811" name="对象 1178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81973" y="4423764"/>
                        <a:ext cx="373725" cy="7233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812" name="对象 117811"/>
          <p:cNvGraphicFramePr/>
          <p:nvPr>
            <p:extLst>
              <p:ext uri="{D42A27DB-BD31-4B8C-83A1-F6EECF244321}">
                <p14:modId xmlns:p14="http://schemas.microsoft.com/office/powerpoint/2010/main" val="1631572442"/>
              </p:ext>
            </p:extLst>
          </p:nvPr>
        </p:nvGraphicFramePr>
        <p:xfrm>
          <a:off x="1798482" y="3801258"/>
          <a:ext cx="1163932" cy="546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7" imgW="622300" imgH="292100" progId="Equation.3">
                  <p:embed/>
                </p:oleObj>
              </mc:Choice>
              <mc:Fallback>
                <p:oleObj r:id="rId17" imgW="622300" imgH="292100" progId="Equation.3">
                  <p:embed/>
                  <p:pic>
                    <p:nvPicPr>
                      <p:cNvPr id="117812" name="对象 1178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98482" y="3801258"/>
                        <a:ext cx="1163932" cy="54633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 cap="flat" cmpd="sng">
                        <a:solidFill>
                          <a:srgbClr val="0000FF"/>
                        </a:solidFill>
                        <a:prstDash val="dash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13" name="矩形 117812"/>
          <p:cNvSpPr/>
          <p:nvPr/>
        </p:nvSpPr>
        <p:spPr>
          <a:xfrm>
            <a:off x="1428940" y="1803476"/>
            <a:ext cx="2119714" cy="443526"/>
          </a:xfrm>
          <a:prstGeom prst="rect">
            <a:avLst/>
          </a:prstGeom>
          <a:noFill/>
          <a:ln w="25400" cap="flat" cmpd="sng">
            <a:solidFill>
              <a:srgbClr val="0000FF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170"/>
            <a:endParaRPr lang="zh-CN" altLang="en-US" sz="133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7814" name="文本框 117813"/>
          <p:cNvSpPr txBox="1"/>
          <p:nvPr/>
        </p:nvSpPr>
        <p:spPr>
          <a:xfrm>
            <a:off x="624922" y="2653990"/>
            <a:ext cx="10893978" cy="976165"/>
          </a:xfrm>
          <a:prstGeom prst="rect">
            <a:avLst/>
          </a:prstGeom>
          <a:noFill/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结论：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无论匀加速还是匀减速直线运动，都有中间位置的瞬时速度大于中间时刻的瞬时速度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.</a:t>
            </a:r>
          </a:p>
        </p:txBody>
      </p:sp>
      <p:graphicFrame>
        <p:nvGraphicFramePr>
          <p:cNvPr id="117815" name="对象 117814"/>
          <p:cNvGraphicFramePr/>
          <p:nvPr>
            <p:extLst>
              <p:ext uri="{D42A27DB-BD31-4B8C-83A1-F6EECF244321}">
                <p14:modId xmlns:p14="http://schemas.microsoft.com/office/powerpoint/2010/main" val="3686633333"/>
              </p:ext>
            </p:extLst>
          </p:nvPr>
        </p:nvGraphicFramePr>
        <p:xfrm>
          <a:off x="7486227" y="4141254"/>
          <a:ext cx="373092" cy="7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177165" imgH="342900" progId="Equation.3">
                  <p:embed/>
                </p:oleObj>
              </mc:Choice>
              <mc:Fallback>
                <p:oleObj r:id="rId18" imgW="177165" imgH="342900" progId="Equation.3">
                  <p:embed/>
                  <p:pic>
                    <p:nvPicPr>
                      <p:cNvPr id="117815" name="对象 11781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486227" y="4141254"/>
                        <a:ext cx="373092" cy="724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816" name="对象 117815"/>
          <p:cNvGraphicFramePr/>
          <p:nvPr>
            <p:extLst>
              <p:ext uri="{D42A27DB-BD31-4B8C-83A1-F6EECF244321}">
                <p14:modId xmlns:p14="http://schemas.microsoft.com/office/powerpoint/2010/main" val="3930247541"/>
              </p:ext>
            </p:extLst>
          </p:nvPr>
        </p:nvGraphicFramePr>
        <p:xfrm>
          <a:off x="3095909" y="3967060"/>
          <a:ext cx="373725" cy="7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177165" imgH="342900" progId="Equation.3">
                  <p:embed/>
                </p:oleObj>
              </mc:Choice>
              <mc:Fallback>
                <p:oleObj r:id="rId20" imgW="177165" imgH="342900" progId="Equation.3">
                  <p:embed/>
                  <p:pic>
                    <p:nvPicPr>
                      <p:cNvPr id="117816" name="对象 11781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095909" y="3967060"/>
                        <a:ext cx="373725" cy="724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文本框 50"/>
          <p:cNvSpPr txBox="1"/>
          <p:nvPr/>
        </p:nvSpPr>
        <p:spPr>
          <a:xfrm>
            <a:off x="898071" y="280201"/>
            <a:ext cx="6978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 、中间时刻的瞬时速度与平均速度</a:t>
            </a:r>
          </a:p>
        </p:txBody>
      </p:sp>
    </p:spTree>
    <p:extLst>
      <p:ext uri="{BB962C8B-B14F-4D97-AF65-F5344CB8AC3E}">
        <p14:creationId xmlns:p14="http://schemas.microsoft.com/office/powerpoint/2010/main" val="1478856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7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7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7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7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7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117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11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17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17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1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7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7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11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6" dur="1000"/>
                                        <p:tgtEl>
                                          <p:spTgt spid="11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1" grpId="0"/>
      <p:bldP spid="117774" grpId="0"/>
      <p:bldP spid="117777" grpId="0"/>
      <p:bldP spid="117785" grpId="0"/>
      <p:bldP spid="117788" grpId="0"/>
      <p:bldP spid="117791" grpId="0"/>
      <p:bldP spid="117804" grpId="0"/>
      <p:bldP spid="117808" grpId="0"/>
      <p:bldP spid="117814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8"/>
          <p:cNvSpPr/>
          <p:nvPr/>
        </p:nvSpPr>
        <p:spPr>
          <a:xfrm>
            <a:off x="1535290" y="6216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0" name="Rectangle 11"/>
          <p:cNvSpPr/>
          <p:nvPr/>
        </p:nvSpPr>
        <p:spPr>
          <a:xfrm>
            <a:off x="1535290" y="6216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461" name="Rectangle 14"/>
          <p:cNvSpPr/>
          <p:nvPr/>
        </p:nvSpPr>
        <p:spPr>
          <a:xfrm>
            <a:off x="1535290" y="6216"/>
            <a:ext cx="184731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defTabSz="1219170" eaLnBrk="0" hangingPunct="0"/>
            <a:endParaRPr lang="zh-CN" altLang="en-US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854" name="Text Box 62"/>
          <p:cNvSpPr txBox="1">
            <a:spLocks noChangeArrowheads="1"/>
          </p:cNvSpPr>
          <p:nvPr/>
        </p:nvSpPr>
        <p:spPr bwMode="auto">
          <a:xfrm>
            <a:off x="1993745" y="2982952"/>
            <a:ext cx="836131" cy="4605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219170" eaLnBrk="0" hangingPunct="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证明</a:t>
            </a:r>
          </a:p>
        </p:txBody>
      </p:sp>
      <p:sp>
        <p:nvSpPr>
          <p:cNvPr id="19477" name="矩形 19476"/>
          <p:cNvSpPr/>
          <p:nvPr/>
        </p:nvSpPr>
        <p:spPr>
          <a:xfrm>
            <a:off x="524436" y="1248748"/>
            <a:ext cx="2021707" cy="50186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问题设计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</p:txBody>
      </p:sp>
      <p:sp>
        <p:nvSpPr>
          <p:cNvPr id="19484" name="矩形 19483"/>
          <p:cNvSpPr/>
          <p:nvPr/>
        </p:nvSpPr>
        <p:spPr>
          <a:xfrm>
            <a:off x="660400" y="1813009"/>
            <a:ext cx="10858500" cy="9761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defTabSz="1219170" eaLnBrk="0" hangingPunct="0">
              <a:lnSpc>
                <a:spcPct val="12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物体做匀变速直线运动，加速度为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，从某时刻起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时间内的位移为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，紧接着第二个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时间内的位移为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试证明：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en-US" altLang="zh-CN" sz="23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9485" name="矩形 19484"/>
          <p:cNvSpPr/>
          <p:nvPr/>
        </p:nvSpPr>
        <p:spPr>
          <a:xfrm>
            <a:off x="2469866" y="2962304"/>
            <a:ext cx="3260829" cy="5018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indent="355591" defTabSz="1219170">
              <a:lnSpc>
                <a:spcPct val="12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设物体的初速度为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19486" name="矩形 19485"/>
          <p:cNvSpPr/>
          <p:nvPr/>
        </p:nvSpPr>
        <p:spPr>
          <a:xfrm>
            <a:off x="2829876" y="3355239"/>
            <a:ext cx="8055838" cy="460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自计时起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时间内的位移    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393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393" i="1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en-US" altLang="zh-CN" sz="2393" kern="0" baseline="3000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/2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①</a:t>
            </a:r>
          </a:p>
        </p:txBody>
      </p:sp>
      <p:sp>
        <p:nvSpPr>
          <p:cNvPr id="19487" name="矩形 19486"/>
          <p:cNvSpPr/>
          <p:nvPr/>
        </p:nvSpPr>
        <p:spPr>
          <a:xfrm>
            <a:off x="2829876" y="3815814"/>
            <a:ext cx="7751038" cy="9761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在第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个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时间内的位移      </a:t>
            </a:r>
          </a:p>
          <a:p>
            <a:pPr defTabSz="1219170">
              <a:lnSpc>
                <a:spcPct val="120000"/>
              </a:lnSpc>
            </a:pP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·2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en-US" altLang="zh-CN" sz="23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/2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en-US" altLang="zh-CN" sz="23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/2           ②</a:t>
            </a:r>
          </a:p>
        </p:txBody>
      </p:sp>
      <p:sp>
        <p:nvSpPr>
          <p:cNvPr id="19488" name="矩形 19487"/>
          <p:cNvSpPr/>
          <p:nvPr/>
        </p:nvSpPr>
        <p:spPr>
          <a:xfrm>
            <a:off x="2829876" y="4791979"/>
            <a:ext cx="7221125" cy="9999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由①②两式得连续相等时间内的位移差为</a:t>
            </a:r>
          </a:p>
          <a:p>
            <a:pPr defTabSz="1219170">
              <a:lnSpc>
                <a:spcPct val="130000"/>
              </a:lnSpc>
            </a:pPr>
            <a:r>
              <a:rPr lang="en-US" altLang="zh-CN" sz="2393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3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+3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en-US" altLang="zh-CN" sz="23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/2-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v</a:t>
            </a:r>
            <a:r>
              <a:rPr lang="en-US" altLang="zh-CN" sz="23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en-US" altLang="zh-CN" sz="23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/2 =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en-US" altLang="zh-CN" sz="23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9489" name="矩形 19488"/>
          <p:cNvSpPr/>
          <p:nvPr/>
        </p:nvSpPr>
        <p:spPr>
          <a:xfrm>
            <a:off x="2829876" y="5841754"/>
            <a:ext cx="1797287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zh-CN" altLang="en-US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</a:t>
            </a:r>
            <a:r>
              <a:rPr lang="en-US" altLang="zh-CN" sz="2393" kern="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Δ</a:t>
            </a:r>
            <a:r>
              <a:rPr lang="en-US" altLang="zh-CN" sz="23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</a:t>
            </a:r>
            <a:r>
              <a:rPr lang="en-US" altLang="zh-CN" sz="23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aT</a:t>
            </a:r>
            <a:r>
              <a:rPr lang="en-US" altLang="zh-CN" sz="23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393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898071" y="280201"/>
            <a:ext cx="6692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重要推论</a:t>
            </a:r>
            <a:r>
              <a:rPr lang="en-US" altLang="zh-CN" sz="3200" dirty="0" err="1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Δx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=aT2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的推导及应用</a:t>
            </a:r>
          </a:p>
        </p:txBody>
      </p:sp>
    </p:spTree>
    <p:extLst>
      <p:ext uri="{BB962C8B-B14F-4D97-AF65-F5344CB8AC3E}">
        <p14:creationId xmlns:p14="http://schemas.microsoft.com/office/powerpoint/2010/main" val="3355325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5" grpId="0"/>
      <p:bldP spid="19486" grpId="0"/>
      <p:bldP spid="19487" grpId="0"/>
      <p:bldP spid="19488" grpId="0"/>
      <p:bldP spid="194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矩形 20495"/>
          <p:cNvSpPr/>
          <p:nvPr/>
        </p:nvSpPr>
        <p:spPr>
          <a:xfrm>
            <a:off x="544123" y="1739082"/>
            <a:ext cx="10974777" cy="44022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355591" defTabSz="1219170">
              <a:lnSpc>
                <a:spcPct val="130000"/>
              </a:lnSpc>
            </a:pP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．匀变速直线运动中，在连续相等的时间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内的位移之差为一恒定值，     即</a:t>
            </a:r>
            <a:r>
              <a:rPr lang="en-US" altLang="zh-CN" sz="2693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6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=_________.</a:t>
            </a:r>
          </a:p>
          <a:p>
            <a:pPr indent="355591" defTabSz="1219170">
              <a:lnSpc>
                <a:spcPct val="130000"/>
              </a:lnSpc>
            </a:pP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．应用</a:t>
            </a:r>
          </a:p>
          <a:p>
            <a:pPr indent="355591" defTabSz="1219170">
              <a:lnSpc>
                <a:spcPct val="130000"/>
              </a:lnSpc>
            </a:pP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(1)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判断物体是否做匀变速直线运动</a:t>
            </a:r>
          </a:p>
          <a:p>
            <a:pPr indent="355591" defTabSz="1219170">
              <a:lnSpc>
                <a:spcPct val="130000"/>
              </a:lnSpc>
            </a:pP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如果</a:t>
            </a:r>
            <a:r>
              <a:rPr lang="en-US" altLang="zh-CN" sz="2693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6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 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 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 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……= </a:t>
            </a:r>
            <a:r>
              <a:rPr lang="en-US" altLang="zh-CN" sz="26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i="1" kern="0" baseline="-2500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 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i="1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en-US" altLang="zh-CN" sz="2693" kern="0" baseline="-25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-1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aT</a:t>
            </a:r>
            <a:r>
              <a:rPr lang="en-US" altLang="zh-CN" sz="26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 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成立，</a:t>
            </a:r>
          </a:p>
          <a:p>
            <a:pPr indent="355591" defTabSz="1219170">
              <a:lnSpc>
                <a:spcPct val="130000"/>
              </a:lnSpc>
            </a:pP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则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 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为一恒量，说明物体做匀变速直线运动．</a:t>
            </a:r>
          </a:p>
          <a:p>
            <a:pPr indent="355591" defTabSz="1219170">
              <a:lnSpc>
                <a:spcPct val="130000"/>
              </a:lnSpc>
            </a:pP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(2) 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求加速度</a:t>
            </a:r>
          </a:p>
          <a:p>
            <a:pPr indent="355591" defTabSz="1219170">
              <a:lnSpc>
                <a:spcPct val="130000"/>
              </a:lnSpc>
            </a:pP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利用连续相等时间段内的位移差</a:t>
            </a:r>
            <a:r>
              <a:rPr lang="en-US" altLang="zh-CN" sz="2693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6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zh-CN" altLang="en-US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，可求得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 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 </a:t>
            </a:r>
            <a:r>
              <a:rPr lang="en-US" altLang="zh-CN" sz="2693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693" i="1" kern="0" dirty="0" err="1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x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2693" i="1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693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.</a:t>
            </a:r>
          </a:p>
        </p:txBody>
      </p:sp>
      <p:sp>
        <p:nvSpPr>
          <p:cNvPr id="20497" name="矩形 20496"/>
          <p:cNvSpPr/>
          <p:nvPr/>
        </p:nvSpPr>
        <p:spPr>
          <a:xfrm>
            <a:off x="2078325" y="2369662"/>
            <a:ext cx="716863" cy="50674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170"/>
            <a:r>
              <a:rPr lang="en-US" altLang="zh-CN" sz="2693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aT</a:t>
            </a:r>
            <a:r>
              <a:rPr lang="en-US" altLang="zh-CN" sz="2693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693" kern="0" baseline="300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7" name="Text Box 24"/>
          <p:cNvSpPr txBox="1"/>
          <p:nvPr/>
        </p:nvSpPr>
        <p:spPr>
          <a:xfrm>
            <a:off x="372291" y="1225707"/>
            <a:ext cx="3412067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28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要点提炼</a:t>
            </a:r>
            <a:r>
              <a:rPr lang="en-US" altLang="zh-CN" sz="28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98071" y="280201"/>
            <a:ext cx="6859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 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重要推论</a:t>
            </a:r>
            <a:r>
              <a:rPr lang="en-US" altLang="zh-CN" sz="3200" dirty="0" err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Δx</a:t>
            </a:r>
            <a:r>
              <a:rPr lang="en-US" altLang="zh-CN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=aT2 </a:t>
            </a: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的推导及应用</a:t>
            </a:r>
          </a:p>
        </p:txBody>
      </p:sp>
    </p:spTree>
    <p:extLst>
      <p:ext uri="{BB962C8B-B14F-4D97-AF65-F5344CB8AC3E}">
        <p14:creationId xmlns:p14="http://schemas.microsoft.com/office/powerpoint/2010/main" val="3339406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577679"/>
            <a:ext cx="10033097" cy="480933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建立时间坐标轴，把初速度为零的匀变速直线运动按时间</a:t>
            </a:r>
            <a:r>
              <a:rPr lang="en-US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等分，如下图所示：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初速度为零的匀加速直线运动的速度公式：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可得：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所以：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4583" name="组合 36"/>
          <p:cNvGrpSpPr/>
          <p:nvPr/>
        </p:nvGrpSpPr>
        <p:grpSpPr>
          <a:xfrm>
            <a:off x="3307815" y="2639732"/>
            <a:ext cx="5669217" cy="832330"/>
            <a:chOff x="2272" y="4260"/>
            <a:chExt cx="8950" cy="1314"/>
          </a:xfrm>
        </p:grpSpPr>
        <p:grpSp>
          <p:nvGrpSpPr>
            <p:cNvPr id="24584" name="组合 34"/>
            <p:cNvGrpSpPr/>
            <p:nvPr/>
          </p:nvGrpSpPr>
          <p:grpSpPr>
            <a:xfrm>
              <a:off x="2886" y="4378"/>
              <a:ext cx="8336" cy="1196"/>
              <a:chOff x="2794" y="4714"/>
              <a:chExt cx="8336" cy="1196"/>
            </a:xfrm>
          </p:grpSpPr>
          <p:grpSp>
            <p:nvGrpSpPr>
              <p:cNvPr id="24585" name="组合 19"/>
              <p:cNvGrpSpPr/>
              <p:nvPr/>
            </p:nvGrpSpPr>
            <p:grpSpPr>
              <a:xfrm>
                <a:off x="2794" y="5395"/>
                <a:ext cx="8336" cy="515"/>
                <a:chOff x="2989" y="5310"/>
                <a:chExt cx="8336" cy="515"/>
              </a:xfrm>
            </p:grpSpPr>
            <p:grpSp>
              <p:nvGrpSpPr>
                <p:cNvPr id="24586" name="组合 17"/>
                <p:cNvGrpSpPr/>
                <p:nvPr/>
              </p:nvGrpSpPr>
              <p:grpSpPr>
                <a:xfrm>
                  <a:off x="2989" y="5310"/>
                  <a:ext cx="7821" cy="337"/>
                  <a:chOff x="2659" y="5543"/>
                  <a:chExt cx="6867" cy="204"/>
                </a:xfrm>
              </p:grpSpPr>
              <p:cxnSp>
                <p:nvCxnSpPr>
                  <p:cNvPr id="4" name="直接连接符 3"/>
                  <p:cNvCxnSpPr>
                    <a:endCxn id="17" idx="2"/>
                  </p:cNvCxnSpPr>
                  <p:nvPr/>
                </p:nvCxnSpPr>
                <p:spPr>
                  <a:xfrm>
                    <a:off x="2659" y="5740"/>
                    <a:ext cx="6840" cy="7"/>
                  </a:xfrm>
                  <a:prstGeom prst="line">
                    <a:avLst/>
                  </a:prstGeom>
                  <a:ln w="31750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4588" name="组合 11"/>
                  <p:cNvGrpSpPr/>
                  <p:nvPr/>
                </p:nvGrpSpPr>
                <p:grpSpPr>
                  <a:xfrm>
                    <a:off x="2659" y="5544"/>
                    <a:ext cx="2970" cy="203"/>
                    <a:chOff x="2659" y="5286"/>
                    <a:chExt cx="2970" cy="461"/>
                  </a:xfrm>
                </p:grpSpPr>
                <p:sp>
                  <p:nvSpPr>
                    <p:cNvPr id="8" name="矩形 7"/>
                    <p:cNvSpPr/>
                    <p:nvPr/>
                  </p:nvSpPr>
                  <p:spPr>
                    <a:xfrm>
                      <a:off x="2659" y="5293"/>
                      <a:ext cx="56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" name="矩形 8"/>
                    <p:cNvSpPr/>
                    <p:nvPr/>
                  </p:nvSpPr>
                  <p:spPr>
                    <a:xfrm>
                      <a:off x="3647" y="5293"/>
                      <a:ext cx="56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" name="矩形 9"/>
                    <p:cNvSpPr/>
                    <p:nvPr/>
                  </p:nvSpPr>
                  <p:spPr>
                    <a:xfrm>
                      <a:off x="4636" y="5286"/>
                      <a:ext cx="56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1" name="矩形 10"/>
                    <p:cNvSpPr/>
                    <p:nvPr/>
                  </p:nvSpPr>
                  <p:spPr>
                    <a:xfrm>
                      <a:off x="5573" y="5293"/>
                      <a:ext cx="56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4593" name="组合 12"/>
                  <p:cNvGrpSpPr/>
                  <p:nvPr/>
                </p:nvGrpSpPr>
                <p:grpSpPr>
                  <a:xfrm>
                    <a:off x="6556" y="5543"/>
                    <a:ext cx="2970" cy="204"/>
                    <a:chOff x="2659" y="5286"/>
                    <a:chExt cx="2970" cy="461"/>
                  </a:xfrm>
                </p:grpSpPr>
                <p:sp>
                  <p:nvSpPr>
                    <p:cNvPr id="14" name="矩形 13"/>
                    <p:cNvSpPr/>
                    <p:nvPr/>
                  </p:nvSpPr>
                  <p:spPr>
                    <a:xfrm>
                      <a:off x="2659" y="5293"/>
                      <a:ext cx="57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" name="矩形 14"/>
                    <p:cNvSpPr/>
                    <p:nvPr/>
                  </p:nvSpPr>
                  <p:spPr>
                    <a:xfrm>
                      <a:off x="3647" y="5293"/>
                      <a:ext cx="57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" name="矩形 15"/>
                    <p:cNvSpPr/>
                    <p:nvPr/>
                  </p:nvSpPr>
                  <p:spPr>
                    <a:xfrm>
                      <a:off x="4636" y="5286"/>
                      <a:ext cx="57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" name="矩形 16"/>
                    <p:cNvSpPr/>
                    <p:nvPr/>
                  </p:nvSpPr>
                  <p:spPr>
                    <a:xfrm>
                      <a:off x="5573" y="5293"/>
                      <a:ext cx="57" cy="45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1219170" fontAlgn="base"/>
                      <a:endParaRPr lang="zh-CN" altLang="en-US" sz="133" kern="0" noProof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4598" name="文本框 18"/>
                <p:cNvSpPr txBox="1"/>
                <p:nvPr/>
              </p:nvSpPr>
              <p:spPr>
                <a:xfrm>
                  <a:off x="3281" y="5647"/>
                  <a:ext cx="8044" cy="17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 anchor="t">
                  <a:spAutoFit/>
                </a:bodyPr>
                <a:lstStyle/>
                <a:p>
                  <a:pPr defTabSz="1219170"/>
                  <a:r>
                    <a:rPr lang="en-US" altLang="zh-CN" sz="133" kern="0"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T          T         T         T         T          T         T</a:t>
                  </a:r>
                </a:p>
              </p:txBody>
            </p:sp>
          </p:grpSp>
          <p:graphicFrame>
            <p:nvGraphicFramePr>
              <p:cNvPr id="24599" name="对象 22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3733" y="4714"/>
              <a:ext cx="438" cy="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2" imgW="139700" imgH="215900" progId="Equation.KSEE3">
                      <p:embed/>
                    </p:oleObj>
                  </mc:Choice>
                  <mc:Fallback>
                    <p:oleObj r:id="rId2" imgW="139700" imgH="215900" progId="Equation.KSEE3">
                      <p:embed/>
                      <p:pic>
                        <p:nvPicPr>
                          <p:cNvPr id="24599" name="对象 22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3733" y="4714"/>
                            <a:ext cx="438" cy="67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0" name="对象 23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4820" y="4714"/>
              <a:ext cx="518" cy="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4" imgW="165100" imgH="215900" progId="Equation.KSEE3">
                      <p:embed/>
                    </p:oleObj>
                  </mc:Choice>
                  <mc:Fallback>
                    <p:oleObj r:id="rId4" imgW="165100" imgH="215900" progId="Equation.KSEE3">
                      <p:embed/>
                      <p:pic>
                        <p:nvPicPr>
                          <p:cNvPr id="24600" name="对象 23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4820" y="4714"/>
                            <a:ext cx="518" cy="67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1" name="对象 24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5991" y="4714"/>
              <a:ext cx="478" cy="7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6" imgW="152400" imgH="228600" progId="Equation.KSEE3">
                      <p:embed/>
                    </p:oleObj>
                  </mc:Choice>
                  <mc:Fallback>
                    <p:oleObj r:id="rId6" imgW="152400" imgH="228600" progId="Equation.KSEE3">
                      <p:embed/>
                      <p:pic>
                        <p:nvPicPr>
                          <p:cNvPr id="24601" name="对象 24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5991" y="4714"/>
                            <a:ext cx="478" cy="7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2" name="对象 26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10325" y="4714"/>
              <a:ext cx="518" cy="7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8" imgW="165100" imgH="228600" progId="Equation.KSEE3">
                      <p:embed/>
                    </p:oleObj>
                  </mc:Choice>
                  <mc:Fallback>
                    <p:oleObj r:id="rId8" imgW="165100" imgH="228600" progId="Equation.KSEE3">
                      <p:embed/>
                      <p:pic>
                        <p:nvPicPr>
                          <p:cNvPr id="24602" name="对象 26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0325" y="4714"/>
                            <a:ext cx="518" cy="7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3" name="对象 28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7006" y="4714"/>
              <a:ext cx="518" cy="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10" imgW="165100" imgH="215900" progId="Equation.KSEE3">
                      <p:embed/>
                    </p:oleObj>
                  </mc:Choice>
                  <mc:Fallback>
                    <p:oleObj r:id="rId10" imgW="165100" imgH="215900" progId="Equation.KSEE3">
                      <p:embed/>
                      <p:pic>
                        <p:nvPicPr>
                          <p:cNvPr id="24603" name="对象 28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7006" y="4714"/>
                            <a:ext cx="518" cy="67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4" name="对象 30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8151" y="4714"/>
              <a:ext cx="478" cy="7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12" imgW="152400" imgH="228600" progId="Equation.KSEE3">
                      <p:embed/>
                    </p:oleObj>
                  </mc:Choice>
                  <mc:Fallback>
                    <p:oleObj r:id="rId12" imgW="152400" imgH="228600" progId="Equation.KSEE3">
                      <p:embed/>
                      <p:pic>
                        <p:nvPicPr>
                          <p:cNvPr id="24604" name="对象 30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8151" y="4714"/>
                            <a:ext cx="478" cy="7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605" name="对象 32">
                <a:hlinkClick r:id="" action="ppaction://ole?verb=0"/>
              </p:cNvPr>
              <p:cNvGraphicFramePr>
                <a:graphicFrameLocks noChangeAspect="1"/>
              </p:cNvGraphicFramePr>
              <p:nvPr/>
            </p:nvGraphicFramePr>
            <p:xfrm>
              <a:off x="9258" y="4714"/>
              <a:ext cx="518" cy="7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14" imgW="165100" imgH="228600" progId="Equation.KSEE3">
                      <p:embed/>
                    </p:oleObj>
                  </mc:Choice>
                  <mc:Fallback>
                    <p:oleObj r:id="rId14" imgW="165100" imgH="228600" progId="Equation.KSEE3">
                      <p:embed/>
                      <p:pic>
                        <p:nvPicPr>
                          <p:cNvPr id="24605" name="对象 32">
                            <a:hlinkClick r:id="" action="ppaction://ole?verb=0"/>
                          </p:cNvPr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9258" y="4714"/>
                            <a:ext cx="518" cy="71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4606" name="对象 3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272" y="4260"/>
            <a:ext cx="1124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6" imgW="393700" imgH="228600" progId="Equation.KSEE3">
                    <p:embed/>
                  </p:oleObj>
                </mc:Choice>
                <mc:Fallback>
                  <p:oleObj r:id="rId16" imgW="393700" imgH="228600" progId="Equation.KSEE3">
                    <p:embed/>
                    <p:pic>
                      <p:nvPicPr>
                        <p:cNvPr id="24606" name="对象 35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272" y="4260"/>
                          <a:ext cx="1124" cy="65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607" name="对象 3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382338"/>
              </p:ext>
            </p:extLst>
          </p:nvPr>
        </p:nvGraphicFramePr>
        <p:xfrm>
          <a:off x="5624498" y="3602102"/>
          <a:ext cx="904225" cy="34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393700" imgH="152400" progId="Equation.KSEE3">
                  <p:embed/>
                </p:oleObj>
              </mc:Choice>
              <mc:Fallback>
                <p:oleObj r:id="rId18" imgW="393700" imgH="152400" progId="Equation.KSEE3">
                  <p:embed/>
                  <p:pic>
                    <p:nvPicPr>
                      <p:cNvPr id="24607" name="对象 3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24498" y="3602102"/>
                        <a:ext cx="904225" cy="3483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8" name="对象 3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005978"/>
              </p:ext>
            </p:extLst>
          </p:nvPr>
        </p:nvGraphicFramePr>
        <p:xfrm>
          <a:off x="1526419" y="4095502"/>
          <a:ext cx="749033" cy="346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0" imgW="330200" imgH="152400" progId="Equation.KSEE3">
                  <p:embed/>
                </p:oleObj>
              </mc:Choice>
              <mc:Fallback>
                <p:oleObj r:id="rId20" imgW="330200" imgH="152400" progId="Equation.KSEE3">
                  <p:embed/>
                  <p:pic>
                    <p:nvPicPr>
                      <p:cNvPr id="24608" name="对象 3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26419" y="4095502"/>
                        <a:ext cx="749033" cy="34680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9" name="对象 3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228324"/>
              </p:ext>
            </p:extLst>
          </p:nvPr>
        </p:nvGraphicFramePr>
        <p:xfrm>
          <a:off x="1526419" y="4431014"/>
          <a:ext cx="3776839" cy="44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2" imgW="1828800" imgH="228600" progId="Equation.KSEE3">
                  <p:embed/>
                </p:oleObj>
              </mc:Choice>
              <mc:Fallback>
                <p:oleObj r:id="rId22" imgW="1828800" imgH="228600" progId="Equation.KSEE3">
                  <p:embed/>
                  <p:pic>
                    <p:nvPicPr>
                      <p:cNvPr id="24609" name="对象 3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26419" y="4431014"/>
                        <a:ext cx="3776839" cy="4418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0" name="对象 40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991432"/>
              </p:ext>
            </p:extLst>
          </p:nvPr>
        </p:nvGraphicFramePr>
        <p:xfrm>
          <a:off x="1526419" y="4912081"/>
          <a:ext cx="3776133" cy="45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4" imgW="1917065" imgH="228600" progId="Equation.KSEE3">
                  <p:embed/>
                </p:oleObj>
              </mc:Choice>
              <mc:Fallback>
                <p:oleObj r:id="rId24" imgW="1917065" imgH="228600" progId="Equation.KSEE3">
                  <p:embed/>
                  <p:pic>
                    <p:nvPicPr>
                      <p:cNvPr id="24610" name="对象 40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26419" y="4912081"/>
                        <a:ext cx="3776133" cy="45127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37337" y="1289025"/>
            <a:ext cx="5902960" cy="861772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fontAlgn="base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1.1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秒末，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秒末，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…….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瞬时速度之比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</a:t>
            </a:r>
            <a:endParaRPr lang="en-US" altLang="zh-CN" sz="2400" kern="0" noProof="1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170" latinLnBrk="1" hangingPunct="0"/>
            <a:endParaRPr lang="en-US" altLang="zh-CN" sz="2400" kern="0" noProof="1"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98071" y="280201"/>
            <a:ext cx="7912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初速度为零的匀变速直线运动的比例式</a:t>
            </a:r>
          </a:p>
        </p:txBody>
      </p:sp>
    </p:spTree>
    <p:extLst>
      <p:ext uri="{BB962C8B-B14F-4D97-AF65-F5344CB8AC3E}">
        <p14:creationId xmlns:p14="http://schemas.microsoft.com/office/powerpoint/2010/main" val="332883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90108" y="1497456"/>
            <a:ext cx="10797681" cy="483570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建立时间坐标轴，把初速度为零的匀变速直线运动按时间</a:t>
            </a:r>
            <a:r>
              <a:rPr lang="en-US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T</a:t>
            </a: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等分，如下图所示：</a:t>
            </a: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en-US" altLang="zh-CN" sz="23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endParaRPr lang="zh-CN" altLang="en-US" sz="1993" kern="0" noProof="1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fontAlgn="base">
              <a:spcBef>
                <a:spcPct val="50000"/>
              </a:spcBef>
            </a:pPr>
            <a:r>
              <a:rPr lang="en-US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zh-CN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初速度为零的匀加速直线运动的位移公式：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可得：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已知：</a:t>
            </a:r>
          </a:p>
          <a:p>
            <a:pPr defTabSz="1219170" fontAlgn="base">
              <a:spcBef>
                <a:spcPct val="50000"/>
              </a:spcBef>
            </a:pPr>
            <a:r>
              <a:rPr lang="zh-CN" altLang="en-US" sz="1993" kern="0" noProof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所以：</a:t>
            </a:r>
          </a:p>
        </p:txBody>
      </p:sp>
      <p:grpSp>
        <p:nvGrpSpPr>
          <p:cNvPr id="26631" name="组合 5"/>
          <p:cNvGrpSpPr/>
          <p:nvPr/>
        </p:nvGrpSpPr>
        <p:grpSpPr>
          <a:xfrm>
            <a:off x="3020085" y="2389367"/>
            <a:ext cx="5616960" cy="741192"/>
            <a:chOff x="2606" y="3818"/>
            <a:chExt cx="8866" cy="1169"/>
          </a:xfrm>
        </p:grpSpPr>
        <p:grpSp>
          <p:nvGrpSpPr>
            <p:cNvPr id="26632" name="组合 19"/>
            <p:cNvGrpSpPr/>
            <p:nvPr/>
          </p:nvGrpSpPr>
          <p:grpSpPr>
            <a:xfrm>
              <a:off x="3136" y="4472"/>
              <a:ext cx="8336" cy="515"/>
              <a:chOff x="2989" y="5310"/>
              <a:chExt cx="8336" cy="515"/>
            </a:xfrm>
          </p:grpSpPr>
          <p:grpSp>
            <p:nvGrpSpPr>
              <p:cNvPr id="26633" name="组合 17"/>
              <p:cNvGrpSpPr/>
              <p:nvPr/>
            </p:nvGrpSpPr>
            <p:grpSpPr>
              <a:xfrm>
                <a:off x="2989" y="5310"/>
                <a:ext cx="7821" cy="337"/>
                <a:chOff x="2659" y="5543"/>
                <a:chExt cx="6867" cy="204"/>
              </a:xfrm>
            </p:grpSpPr>
            <p:cxnSp>
              <p:nvCxnSpPr>
                <p:cNvPr id="4" name="直接连接符 3"/>
                <p:cNvCxnSpPr>
                  <a:endCxn id="17" idx="2"/>
                </p:cNvCxnSpPr>
                <p:nvPr/>
              </p:nvCxnSpPr>
              <p:spPr>
                <a:xfrm>
                  <a:off x="2659" y="5740"/>
                  <a:ext cx="6840" cy="7"/>
                </a:xfrm>
                <a:prstGeom prst="line">
                  <a:avLst/>
                </a:prstGeom>
                <a:ln w="3175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635" name="组合 11"/>
                <p:cNvGrpSpPr/>
                <p:nvPr/>
              </p:nvGrpSpPr>
              <p:grpSpPr>
                <a:xfrm>
                  <a:off x="2659" y="5544"/>
                  <a:ext cx="2970" cy="203"/>
                  <a:chOff x="2659" y="5286"/>
                  <a:chExt cx="2970" cy="461"/>
                </a:xfrm>
              </p:grpSpPr>
              <p:sp>
                <p:nvSpPr>
                  <p:cNvPr id="8" name="矩形 7"/>
                  <p:cNvSpPr/>
                  <p:nvPr/>
                </p:nvSpPr>
                <p:spPr>
                  <a:xfrm>
                    <a:off x="2659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9" name="矩形 8"/>
                  <p:cNvSpPr/>
                  <p:nvPr/>
                </p:nvSpPr>
                <p:spPr>
                  <a:xfrm>
                    <a:off x="3647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0" name="矩形 9"/>
                  <p:cNvSpPr/>
                  <p:nvPr/>
                </p:nvSpPr>
                <p:spPr>
                  <a:xfrm>
                    <a:off x="4636" y="5286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1" name="矩形 10"/>
                  <p:cNvSpPr/>
                  <p:nvPr/>
                </p:nvSpPr>
                <p:spPr>
                  <a:xfrm>
                    <a:off x="5573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640" name="组合 12"/>
                <p:cNvGrpSpPr/>
                <p:nvPr/>
              </p:nvGrpSpPr>
              <p:grpSpPr>
                <a:xfrm>
                  <a:off x="6556" y="5543"/>
                  <a:ext cx="2970" cy="204"/>
                  <a:chOff x="2659" y="5286"/>
                  <a:chExt cx="2970" cy="461"/>
                </a:xfrm>
              </p:grpSpPr>
              <p:sp>
                <p:nvSpPr>
                  <p:cNvPr id="14" name="矩形 13"/>
                  <p:cNvSpPr/>
                  <p:nvPr/>
                </p:nvSpPr>
                <p:spPr>
                  <a:xfrm>
                    <a:off x="2659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3647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4636" y="5286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5573" y="5293"/>
                    <a:ext cx="57" cy="454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1219170" fontAlgn="base"/>
                    <a:endParaRPr lang="zh-CN" altLang="en-US" sz="133" kern="0" noProof="1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26645" name="文本框 18"/>
              <p:cNvSpPr txBox="1"/>
              <p:nvPr/>
            </p:nvSpPr>
            <p:spPr>
              <a:xfrm>
                <a:off x="3281" y="5647"/>
                <a:ext cx="8044" cy="1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1219170"/>
                <a:r>
                  <a:rPr lang="en-US" altLang="zh-CN" sz="133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T          T         T         T         T          T         T</a:t>
                </a:r>
              </a:p>
            </p:txBody>
          </p:sp>
        </p:grpSp>
        <p:graphicFrame>
          <p:nvGraphicFramePr>
            <p:cNvPr id="26646" name="对象 3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2606" y="3818"/>
            <a:ext cx="1124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393700" imgH="228600" progId="Equation.KSEE3">
                    <p:embed/>
                  </p:oleObj>
                </mc:Choice>
                <mc:Fallback>
                  <p:oleObj r:id="rId2" imgW="393700" imgH="228600" progId="Equation.KSEE3">
                    <p:embed/>
                    <p:pic>
                      <p:nvPicPr>
                        <p:cNvPr id="26646" name="对象 35">
                          <a:hlinkClick r:id="" action="ppaction://ole?verb=0"/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606" y="3818"/>
                          <a:ext cx="1124" cy="65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任意多边形 20"/>
          <p:cNvSpPr/>
          <p:nvPr/>
        </p:nvSpPr>
        <p:spPr>
          <a:xfrm flipV="1">
            <a:off x="3470638" y="2983335"/>
            <a:ext cx="668271" cy="21061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7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任意多边形 21"/>
          <p:cNvSpPr/>
          <p:nvPr/>
        </p:nvSpPr>
        <p:spPr>
          <a:xfrm flipV="1">
            <a:off x="3451634" y="2999170"/>
            <a:ext cx="1425223" cy="413315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任意多边形 41"/>
          <p:cNvSpPr/>
          <p:nvPr/>
        </p:nvSpPr>
        <p:spPr>
          <a:xfrm flipV="1">
            <a:off x="3451633" y="3013423"/>
            <a:ext cx="2052320" cy="627097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任意多边形 42"/>
          <p:cNvSpPr/>
          <p:nvPr/>
        </p:nvSpPr>
        <p:spPr>
          <a:xfrm flipV="1">
            <a:off x="3355758" y="2983084"/>
            <a:ext cx="2771265" cy="1133844"/>
          </a:xfrm>
          <a:custGeom>
            <a:avLst/>
            <a:gdLst>
              <a:gd name="connisteX0" fmla="*/ 0 w 670560"/>
              <a:gd name="connsiteY0" fmla="*/ 148590 h 148590"/>
              <a:gd name="connisteX1" fmla="*/ 308610 w 670560"/>
              <a:gd name="connsiteY1" fmla="*/ 0 h 148590"/>
              <a:gd name="connisteX2" fmla="*/ 670560 w 670560"/>
              <a:gd name="connsiteY2" fmla="*/ 148590 h 14859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670560" h="148590">
                <a:moveTo>
                  <a:pt x="0" y="148590"/>
                </a:moveTo>
                <a:cubicBezTo>
                  <a:pt x="54610" y="116205"/>
                  <a:pt x="174625" y="0"/>
                  <a:pt x="308610" y="0"/>
                </a:cubicBezTo>
                <a:cubicBezTo>
                  <a:pt x="442595" y="0"/>
                  <a:pt x="604520" y="116205"/>
                  <a:pt x="670560" y="148590"/>
                </a:cubicBezTo>
              </a:path>
            </a:pathLst>
          </a:custGeom>
          <a:noFill/>
          <a:ln w="28575" cmpd="sng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/>
            <a:endParaRPr lang="zh-CN" altLang="en-US" sz="133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26651" name="对象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55981"/>
              </p:ext>
            </p:extLst>
          </p:nvPr>
        </p:nvGraphicFramePr>
        <p:xfrm>
          <a:off x="3663833" y="2576355"/>
          <a:ext cx="281877" cy="437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39700" imgH="215900" progId="Equation.KSEE3">
                  <p:embed/>
                </p:oleObj>
              </mc:Choice>
              <mc:Fallback>
                <p:oleObj r:id="rId4" imgW="139700" imgH="215900" progId="Equation.KSEE3">
                  <p:embed/>
                  <p:pic>
                    <p:nvPicPr>
                      <p:cNvPr id="26651" name="对象 4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63833" y="2576355"/>
                        <a:ext cx="281877" cy="43706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2" name="对象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904536"/>
              </p:ext>
            </p:extLst>
          </p:nvPr>
        </p:nvGraphicFramePr>
        <p:xfrm>
          <a:off x="4009055" y="2983335"/>
          <a:ext cx="308799" cy="43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52400" imgH="215900" progId="Equation.KSEE3">
                  <p:embed/>
                </p:oleObj>
              </mc:Choice>
              <mc:Fallback>
                <p:oleObj r:id="rId6" imgW="152400" imgH="215900" progId="Equation.KSEE3">
                  <p:embed/>
                  <p:pic>
                    <p:nvPicPr>
                      <p:cNvPr id="26652" name="对象 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09055" y="2983335"/>
                        <a:ext cx="308799" cy="43548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3" name="对象 1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329738"/>
              </p:ext>
            </p:extLst>
          </p:nvPr>
        </p:nvGraphicFramePr>
        <p:xfrm>
          <a:off x="4322603" y="3193950"/>
          <a:ext cx="308799" cy="46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52400" imgH="228600" progId="Equation.KSEE3">
                  <p:embed/>
                </p:oleObj>
              </mc:Choice>
              <mc:Fallback>
                <p:oleObj r:id="rId8" imgW="152400" imgH="228600" progId="Equation.KSEE3">
                  <p:embed/>
                  <p:pic>
                    <p:nvPicPr>
                      <p:cNvPr id="26653" name="对象 11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22603" y="3193950"/>
                        <a:ext cx="308799" cy="4624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4" name="对象 1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25885"/>
              </p:ext>
            </p:extLst>
          </p:nvPr>
        </p:nvGraphicFramePr>
        <p:xfrm>
          <a:off x="4664851" y="3697567"/>
          <a:ext cx="308799" cy="435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152400" imgH="215900" progId="Equation.KSEE3">
                  <p:embed/>
                </p:oleObj>
              </mc:Choice>
              <mc:Fallback>
                <p:oleObj r:id="rId10" imgW="152400" imgH="215900" progId="Equation.KSEE3">
                  <p:embed/>
                  <p:pic>
                    <p:nvPicPr>
                      <p:cNvPr id="26654" name="对象 17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64851" y="3697567"/>
                        <a:ext cx="308799" cy="4354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5" name="对象 1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723859"/>
              </p:ext>
            </p:extLst>
          </p:nvPr>
        </p:nvGraphicFramePr>
        <p:xfrm>
          <a:off x="5458469" y="4042209"/>
          <a:ext cx="1080001" cy="730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584200" imgH="393700" progId="Equation.KSEE3">
                  <p:embed/>
                </p:oleObj>
              </mc:Choice>
              <mc:Fallback>
                <p:oleObj r:id="rId12" imgW="584200" imgH="393700" progId="Equation.KSEE3">
                  <p:embed/>
                  <p:pic>
                    <p:nvPicPr>
                      <p:cNvPr id="26655" name="对象 1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58469" y="4042209"/>
                        <a:ext cx="1080001" cy="7300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6" name="对象 2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646348"/>
              </p:ext>
            </p:extLst>
          </p:nvPr>
        </p:nvGraphicFramePr>
        <p:xfrm>
          <a:off x="1586811" y="4663989"/>
          <a:ext cx="741116" cy="38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4" imgW="393700" imgH="203200" progId="Equation.KSEE3">
                  <p:embed/>
                </p:oleObj>
              </mc:Choice>
              <mc:Fallback>
                <p:oleObj r:id="rId14" imgW="393700" imgH="203200" progId="Equation.KSEE3">
                  <p:embed/>
                  <p:pic>
                    <p:nvPicPr>
                      <p:cNvPr id="26656" name="对象 22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6811" y="4663989"/>
                        <a:ext cx="741116" cy="38322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7" name="对象 3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636715"/>
              </p:ext>
            </p:extLst>
          </p:nvPr>
        </p:nvGraphicFramePr>
        <p:xfrm>
          <a:off x="1459795" y="5123300"/>
          <a:ext cx="3776839" cy="44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6" imgW="1828800" imgH="228600" progId="Equation.KSEE3">
                  <p:embed/>
                </p:oleObj>
              </mc:Choice>
              <mc:Fallback>
                <p:oleObj r:id="rId16" imgW="1828800" imgH="228600" progId="Equation.KSEE3">
                  <p:embed/>
                  <p:pic>
                    <p:nvPicPr>
                      <p:cNvPr id="26657" name="对象 39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59795" y="5123300"/>
                        <a:ext cx="3776839" cy="4418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8" name="对象 2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87226"/>
              </p:ext>
            </p:extLst>
          </p:nvPr>
        </p:nvGraphicFramePr>
        <p:xfrm>
          <a:off x="1433077" y="5550668"/>
          <a:ext cx="4215553" cy="462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8" imgW="2197100" imgH="241300" progId="Equation.KSEE3">
                  <p:embed/>
                </p:oleObj>
              </mc:Choice>
              <mc:Fallback>
                <p:oleObj r:id="rId18" imgW="2197100" imgH="241300" progId="Equation.KSEE3">
                  <p:embed/>
                  <p:pic>
                    <p:nvPicPr>
                      <p:cNvPr id="26658" name="对象 23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33077" y="5550668"/>
                        <a:ext cx="4215553" cy="4622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898071" y="1137516"/>
            <a:ext cx="9492827" cy="861772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t" forceAA="0">
            <a:spAutoFit/>
          </a:bodyPr>
          <a:lstStyle/>
          <a:p>
            <a:pPr defTabSz="1219170" fontAlgn="base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2.1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内，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…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的位移之比</a:t>
            </a:r>
            <a:endParaRPr lang="en-US" altLang="zh-CN" sz="2400" kern="0" baseline="3000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 latinLnBrk="1" hangingPunct="0"/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98071" y="280201"/>
            <a:ext cx="7912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 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初速度为零的匀变速直线运动的比例式</a:t>
            </a:r>
          </a:p>
        </p:txBody>
      </p:sp>
    </p:spTree>
    <p:extLst>
      <p:ext uri="{BB962C8B-B14F-4D97-AF65-F5344CB8AC3E}">
        <p14:creationId xmlns:p14="http://schemas.microsoft.com/office/powerpoint/2010/main" val="319352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">
                                            <p:txEl>
                                              <p:charRg st="4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">
                                            <p:txEl>
                                              <p:charRg st="4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charRg st="4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6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">
                                            <p:txEl>
                                              <p:charRg st="6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">
                                            <p:txEl>
                                              <p:charRg st="6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">
                                            <p:txEl>
                                              <p:charRg st="6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64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7">
                                            <p:txEl>
                                              <p:charRg st="64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7">
                                            <p:txEl>
                                              <p:charRg st="64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7">
                                            <p:txEl>
                                              <p:charRg st="64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68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7">
                                            <p:txEl>
                                              <p:charRg st="68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7">
                                            <p:txEl>
                                              <p:charRg st="68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7">
                                            <p:txEl>
                                              <p:charRg st="68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42" grpId="0" bldLvl="0" animBg="1"/>
      <p:bldP spid="43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1781</Words>
  <Application>Microsoft Office PowerPoint</Application>
  <PresentationFormat>宽屏</PresentationFormat>
  <Paragraphs>241</Paragraphs>
  <Slides>22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FandolFang R</vt:lpstr>
      <vt:lpstr>思源黑体 CN Light</vt:lpstr>
      <vt:lpstr>Arial</vt:lpstr>
      <vt:lpstr>Calibri</vt:lpstr>
      <vt:lpstr>办公资源网：www.bangongziyuan.com</vt:lpstr>
      <vt:lpstr>Microsoft 公式 3.0</vt:lpstr>
      <vt:lpstr>Equation.DSMT4</vt:lpstr>
      <vt:lpstr>Equation.KSEE3</vt:lpstr>
      <vt:lpstr>公式</vt:lpstr>
      <vt:lpstr>Microsoft Word 97 - 2003 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2020-05-20T04:29:00Z</dcterms:created>
  <dcterms:modified xsi:type="dcterms:W3CDTF">2021-01-09T11:47:48Z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