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57" r:id="rId17"/>
    <p:sldId id="287" r:id="rId18"/>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userDrawn="1">
          <p15:clr>
            <a:srgbClr val="A4A3A4"/>
          </p15:clr>
        </p15:guide>
        <p15:guide id="2" pos="7256" userDrawn="1">
          <p15:clr>
            <a:srgbClr val="A4A3A4"/>
          </p15:clr>
        </p15:guide>
        <p15:guide id="4" orient="horz" pos="712" userDrawn="1">
          <p15:clr>
            <a:srgbClr val="A4A3A4"/>
          </p15:clr>
        </p15:guide>
        <p15:guide id="5" orient="horz" pos="3928" userDrawn="1">
          <p15:clr>
            <a:srgbClr val="A4A3A4"/>
          </p15:clr>
        </p15:guide>
        <p15:guide id="6" orient="horz"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C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52" autoAdjust="0"/>
    <p:restoredTop sz="94660"/>
  </p:normalViewPr>
  <p:slideViewPr>
    <p:cSldViewPr snapToGrid="0">
      <p:cViewPr>
        <p:scale>
          <a:sx n="75" d="100"/>
          <a:sy n="75" d="100"/>
        </p:scale>
        <p:origin x="1038" y="678"/>
      </p:cViewPr>
      <p:guideLst>
        <p:guide pos="416"/>
        <p:guide pos="7256"/>
        <p:guide orient="horz" pos="712"/>
        <p:guide orient="horz" pos="3928"/>
        <p:guide orient="horz" pos="38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F89EBF3F-CD88-40C9-84B7-46EC2389E278}" type="datetimeFigureOut">
              <a:rPr lang="zh-CN" altLang="en-US" smtClean="0"/>
              <a:pPr/>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7E08F2C7-702D-4688-A51D-1B6FA954DC16}" type="slidenum">
              <a:rPr lang="zh-CN" altLang="en-US" smtClean="0"/>
              <a:pPr/>
              <a:t>‹#›</a:t>
            </a:fld>
            <a:endParaRPr lang="zh-CN" altLang="en-US" dirty="0"/>
          </a:p>
        </p:txBody>
      </p:sp>
    </p:spTree>
    <p:extLst>
      <p:ext uri="{BB962C8B-B14F-4D97-AF65-F5344CB8AC3E}">
        <p14:creationId xmlns:p14="http://schemas.microsoft.com/office/powerpoint/2010/main" val="1547021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1636723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7" name="矩形: 圆角 6"/>
          <p:cNvSpPr/>
          <p:nvPr userDrawn="1"/>
        </p:nvSpPr>
        <p:spPr>
          <a:xfrm rot="2700000">
            <a:off x="-2411373" y="-903292"/>
            <a:ext cx="3587814" cy="520854"/>
          </a:xfrm>
          <a:prstGeom prst="roundRect">
            <a:avLst>
              <a:gd name="adj" fmla="val 50000"/>
            </a:avLst>
          </a:prstGeom>
          <a:solidFill>
            <a:srgbClr val="C00C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2021/1/9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图片 51"/>
          <p:cNvPicPr>
            <a:picLocks noChangeAspect="1"/>
          </p:cNvPicPr>
          <p:nvPr/>
        </p:nvPicPr>
        <p:blipFill>
          <a:blip r:embed="rId2">
            <a:extLst>
              <a:ext uri="{28A0092B-C50C-407E-A947-70E740481C1C}">
                <a14:useLocalDpi xmlns:a14="http://schemas.microsoft.com/office/drawing/2010/main" val="0"/>
              </a:ext>
            </a:extLst>
          </a:blip>
          <a:srcRect l="100000" t="64784" r="-37384" b="-28303"/>
          <a:stretch>
            <a:fillRect/>
          </a:stretch>
        </p:blipFill>
        <p:spPr>
          <a:xfrm>
            <a:off x="-14912977" y="4178751"/>
            <a:ext cx="6881038" cy="7770083"/>
          </a:xfrm>
          <a:custGeom>
            <a:avLst/>
            <a:gdLst>
              <a:gd name="connsiteX0" fmla="*/ 0 w 6881038"/>
              <a:gd name="connsiteY0" fmla="*/ 0 h 7770083"/>
              <a:gd name="connsiteX1" fmla="*/ 6696911 w 6881038"/>
              <a:gd name="connsiteY1" fmla="*/ 6696911 h 7770083"/>
              <a:gd name="connsiteX2" fmla="*/ 6696911 w 6881038"/>
              <a:gd name="connsiteY2" fmla="*/ 7585956 h 7770083"/>
              <a:gd name="connsiteX3" fmla="*/ 5807866 w 6881038"/>
              <a:gd name="connsiteY3" fmla="*/ 7585956 h 7770083"/>
              <a:gd name="connsiteX4" fmla="*/ 0 w 6881038"/>
              <a:gd name="connsiteY4" fmla="*/ 1778090 h 7770083"/>
              <a:gd name="connsiteX5" fmla="*/ 0 w 6881038"/>
              <a:gd name="connsiteY5" fmla="*/ 0 h 7770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81038" h="7770083">
                <a:moveTo>
                  <a:pt x="0" y="0"/>
                </a:moveTo>
                <a:lnTo>
                  <a:pt x="6696911" y="6696911"/>
                </a:lnTo>
                <a:cubicBezTo>
                  <a:pt x="6942414" y="6942414"/>
                  <a:pt x="6942414" y="7340453"/>
                  <a:pt x="6696911" y="7585956"/>
                </a:cubicBezTo>
                <a:cubicBezTo>
                  <a:pt x="6451408" y="7831459"/>
                  <a:pt x="6053369" y="7831459"/>
                  <a:pt x="5807866" y="7585956"/>
                </a:cubicBezTo>
                <a:lnTo>
                  <a:pt x="0" y="1778090"/>
                </a:lnTo>
                <a:lnTo>
                  <a:pt x="0" y="0"/>
                </a:lnTo>
                <a:close/>
              </a:path>
            </a:pathLst>
          </a:custGeom>
        </p:spPr>
      </p:pic>
      <p:grpSp>
        <p:nvGrpSpPr>
          <p:cNvPr id="2" name="组合 1">
            <a:extLst>
              <a:ext uri="{FF2B5EF4-FFF2-40B4-BE49-F238E27FC236}">
                <a16:creationId xmlns:a16="http://schemas.microsoft.com/office/drawing/2014/main" id="{00CD9E2F-34C6-4FB6-910E-38ECBC906CB0}"/>
              </a:ext>
            </a:extLst>
          </p:cNvPr>
          <p:cNvGrpSpPr/>
          <p:nvPr/>
        </p:nvGrpSpPr>
        <p:grpSpPr>
          <a:xfrm>
            <a:off x="6012972" y="2724996"/>
            <a:ext cx="6179028" cy="7770083"/>
            <a:chOff x="5042006" y="1504014"/>
            <a:chExt cx="7149994" cy="8991066"/>
          </a:xfrm>
        </p:grpSpPr>
        <p:grpSp>
          <p:nvGrpSpPr>
            <p:cNvPr id="68" name="组合 67"/>
            <p:cNvGrpSpPr/>
            <p:nvPr/>
          </p:nvGrpSpPr>
          <p:grpSpPr>
            <a:xfrm>
              <a:off x="5042006" y="2481944"/>
              <a:ext cx="7149994" cy="4376056"/>
              <a:chOff x="-14912977" y="5411846"/>
              <a:chExt cx="18864374" cy="11545682"/>
            </a:xfrm>
          </p:grpSpPr>
          <p:pic>
            <p:nvPicPr>
              <p:cNvPr id="51" name="图片 50"/>
              <p:cNvPicPr>
                <a:picLocks noChangeAspect="1"/>
              </p:cNvPicPr>
              <p:nvPr/>
            </p:nvPicPr>
            <p:blipFill>
              <a:blip r:embed="rId2">
                <a:extLst>
                  <a:ext uri="{28A0092B-C50C-407E-A947-70E740481C1C}">
                    <a14:useLocalDpi xmlns:a14="http://schemas.microsoft.com/office/drawing/2010/main" val="0"/>
                  </a:ext>
                </a:extLst>
              </a:blip>
              <a:srcRect l="100000" t="84517" r="-23215" b="-26717"/>
              <a:stretch>
                <a:fillRect/>
              </a:stretch>
            </p:blipFill>
            <p:spPr>
              <a:xfrm>
                <a:off x="-14912977" y="6592643"/>
                <a:ext cx="4273172" cy="5162217"/>
              </a:xfrm>
              <a:custGeom>
                <a:avLst/>
                <a:gdLst>
                  <a:gd name="connsiteX0" fmla="*/ 0 w 4273172"/>
                  <a:gd name="connsiteY0" fmla="*/ 0 h 5162217"/>
                  <a:gd name="connsiteX1" fmla="*/ 4089045 w 4273172"/>
                  <a:gd name="connsiteY1" fmla="*/ 4089045 h 5162217"/>
                  <a:gd name="connsiteX2" fmla="*/ 4089045 w 4273172"/>
                  <a:gd name="connsiteY2" fmla="*/ 4978090 h 5162217"/>
                  <a:gd name="connsiteX3" fmla="*/ 3200000 w 4273172"/>
                  <a:gd name="connsiteY3" fmla="*/ 4978090 h 5162217"/>
                  <a:gd name="connsiteX4" fmla="*/ 0 w 4273172"/>
                  <a:gd name="connsiteY4" fmla="*/ 1778090 h 5162217"/>
                  <a:gd name="connsiteX5" fmla="*/ 0 w 4273172"/>
                  <a:gd name="connsiteY5" fmla="*/ 0 h 516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3172" h="5162217">
                    <a:moveTo>
                      <a:pt x="0" y="0"/>
                    </a:moveTo>
                    <a:lnTo>
                      <a:pt x="4089045" y="4089045"/>
                    </a:lnTo>
                    <a:cubicBezTo>
                      <a:pt x="4334548" y="4334548"/>
                      <a:pt x="4334548" y="4732587"/>
                      <a:pt x="4089045" y="4978090"/>
                    </a:cubicBezTo>
                    <a:cubicBezTo>
                      <a:pt x="3843542" y="5223593"/>
                      <a:pt x="3445503" y="5223593"/>
                      <a:pt x="3200000" y="4978090"/>
                    </a:cubicBezTo>
                    <a:lnTo>
                      <a:pt x="0" y="1778090"/>
                    </a:lnTo>
                    <a:lnTo>
                      <a:pt x="0" y="0"/>
                    </a:lnTo>
                    <a:close/>
                  </a:path>
                </a:pathLst>
              </a:custGeom>
            </p:spPr>
          </p:pic>
          <p:pic>
            <p:nvPicPr>
              <p:cNvPr id="61" name="图片 60"/>
              <p:cNvPicPr>
                <a:picLocks noChangeAspect="1"/>
              </p:cNvPicPr>
              <p:nvPr/>
            </p:nvPicPr>
            <p:blipFill>
              <a:blip r:embed="rId2">
                <a:extLst>
                  <a:ext uri="{28A0092B-C50C-407E-A947-70E740481C1C}">
                    <a14:useLocalDpi xmlns:a14="http://schemas.microsoft.com/office/drawing/2010/main" val="0"/>
                  </a:ext>
                </a:extLst>
              </a:blip>
              <a:srcRect l="29620" t="5616" r="2824"/>
              <a:stretch>
                <a:fillRect/>
              </a:stretch>
            </p:blipFill>
            <p:spPr>
              <a:xfrm>
                <a:off x="-9003218" y="5411846"/>
                <a:ext cx="12434727" cy="11545682"/>
              </a:xfrm>
              <a:custGeom>
                <a:avLst/>
                <a:gdLst>
                  <a:gd name="connsiteX0" fmla="*/ 628650 w 12434727"/>
                  <a:gd name="connsiteY0" fmla="*/ 0 h 11545682"/>
                  <a:gd name="connsiteX1" fmla="*/ 1073174 w 12434727"/>
                  <a:gd name="connsiteY1" fmla="*/ 184128 h 11545682"/>
                  <a:gd name="connsiteX2" fmla="*/ 12434727 w 12434727"/>
                  <a:gd name="connsiteY2" fmla="*/ 11545682 h 11545682"/>
                  <a:gd name="connsiteX3" fmla="*/ 10656636 w 12434727"/>
                  <a:gd name="connsiteY3" fmla="*/ 11545682 h 11545682"/>
                  <a:gd name="connsiteX4" fmla="*/ 184128 w 12434727"/>
                  <a:gd name="connsiteY4" fmla="*/ 1073173 h 11545682"/>
                  <a:gd name="connsiteX5" fmla="*/ 184128 w 12434727"/>
                  <a:gd name="connsiteY5" fmla="*/ 184128 h 11545682"/>
                  <a:gd name="connsiteX6" fmla="*/ 628650 w 12434727"/>
                  <a:gd name="connsiteY6" fmla="*/ 0 h 11545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727" h="11545682">
                    <a:moveTo>
                      <a:pt x="628650" y="0"/>
                    </a:moveTo>
                    <a:cubicBezTo>
                      <a:pt x="789536" y="0"/>
                      <a:pt x="950422" y="61376"/>
                      <a:pt x="1073174" y="184128"/>
                    </a:cubicBezTo>
                    <a:lnTo>
                      <a:pt x="12434727" y="11545682"/>
                    </a:lnTo>
                    <a:lnTo>
                      <a:pt x="10656636" y="11545682"/>
                    </a:lnTo>
                    <a:lnTo>
                      <a:pt x="184128" y="1073173"/>
                    </a:lnTo>
                    <a:cubicBezTo>
                      <a:pt x="-61376" y="827670"/>
                      <a:pt x="-61376" y="429631"/>
                      <a:pt x="184128" y="184128"/>
                    </a:cubicBezTo>
                    <a:cubicBezTo>
                      <a:pt x="306880" y="61376"/>
                      <a:pt x="467764" y="0"/>
                      <a:pt x="628650" y="0"/>
                    </a:cubicBezTo>
                    <a:close/>
                  </a:path>
                </a:pathLst>
              </a:custGeom>
            </p:spPr>
          </p:pic>
          <p:pic>
            <p:nvPicPr>
              <p:cNvPr id="62" name="图片 61"/>
              <p:cNvPicPr>
                <a:picLocks noChangeAspect="1"/>
              </p:cNvPicPr>
              <p:nvPr/>
            </p:nvPicPr>
            <p:blipFill>
              <a:blip r:embed="rId2">
                <a:extLst>
                  <a:ext uri="{28A0092B-C50C-407E-A947-70E740481C1C}">
                    <a14:useLocalDpi xmlns:a14="http://schemas.microsoft.com/office/drawing/2010/main" val="0"/>
                  </a:ext>
                </a:extLst>
              </a:blip>
              <a:srcRect l="43788" t="7202" b="948"/>
              <a:stretch>
                <a:fillRect/>
              </a:stretch>
            </p:blipFill>
            <p:spPr>
              <a:xfrm>
                <a:off x="-6395352" y="5605819"/>
                <a:ext cx="10346749" cy="11235794"/>
              </a:xfrm>
              <a:custGeom>
                <a:avLst/>
                <a:gdLst>
                  <a:gd name="connsiteX0" fmla="*/ 628650 w 10346749"/>
                  <a:gd name="connsiteY0" fmla="*/ 0 h 11235794"/>
                  <a:gd name="connsiteX1" fmla="*/ 1073174 w 10346749"/>
                  <a:gd name="connsiteY1" fmla="*/ 184128 h 11235794"/>
                  <a:gd name="connsiteX2" fmla="*/ 10346749 w 10346749"/>
                  <a:gd name="connsiteY2" fmla="*/ 9457704 h 11235794"/>
                  <a:gd name="connsiteX3" fmla="*/ 10346749 w 10346749"/>
                  <a:gd name="connsiteY3" fmla="*/ 11235794 h 11235794"/>
                  <a:gd name="connsiteX4" fmla="*/ 184128 w 10346749"/>
                  <a:gd name="connsiteY4" fmla="*/ 1073173 h 11235794"/>
                  <a:gd name="connsiteX5" fmla="*/ 184128 w 10346749"/>
                  <a:gd name="connsiteY5" fmla="*/ 184128 h 11235794"/>
                  <a:gd name="connsiteX6" fmla="*/ 628650 w 10346749"/>
                  <a:gd name="connsiteY6" fmla="*/ 0 h 11235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6749" h="11235794">
                    <a:moveTo>
                      <a:pt x="628650" y="0"/>
                    </a:moveTo>
                    <a:cubicBezTo>
                      <a:pt x="789536" y="0"/>
                      <a:pt x="950422" y="61376"/>
                      <a:pt x="1073174" y="184128"/>
                    </a:cubicBezTo>
                    <a:lnTo>
                      <a:pt x="10346749" y="9457704"/>
                    </a:lnTo>
                    <a:lnTo>
                      <a:pt x="10346749" y="11235794"/>
                    </a:lnTo>
                    <a:lnTo>
                      <a:pt x="184128" y="1073173"/>
                    </a:lnTo>
                    <a:cubicBezTo>
                      <a:pt x="-61376" y="827670"/>
                      <a:pt x="-61376" y="429631"/>
                      <a:pt x="184128" y="184128"/>
                    </a:cubicBezTo>
                    <a:cubicBezTo>
                      <a:pt x="306878" y="61376"/>
                      <a:pt x="467764" y="0"/>
                      <a:pt x="628650" y="0"/>
                    </a:cubicBezTo>
                    <a:close/>
                  </a:path>
                </a:pathLst>
              </a:custGeom>
            </p:spPr>
          </p:pic>
          <p:pic>
            <p:nvPicPr>
              <p:cNvPr id="63" name="图片 62"/>
              <p:cNvPicPr>
                <a:picLocks noChangeAspect="1"/>
              </p:cNvPicPr>
              <p:nvPr/>
            </p:nvPicPr>
            <p:blipFill>
              <a:blip r:embed="rId2">
                <a:extLst>
                  <a:ext uri="{28A0092B-C50C-407E-A947-70E740481C1C}">
                    <a14:useLocalDpi xmlns:a14="http://schemas.microsoft.com/office/drawing/2010/main" val="0"/>
                  </a:ext>
                </a:extLst>
              </a:blip>
              <a:srcRect l="18086" t="7995" r="15939"/>
              <a:stretch>
                <a:fillRect/>
              </a:stretch>
            </p:blipFill>
            <p:spPr>
              <a:xfrm>
                <a:off x="-11126151" y="5702806"/>
                <a:ext cx="12143767" cy="11254722"/>
              </a:xfrm>
              <a:custGeom>
                <a:avLst/>
                <a:gdLst>
                  <a:gd name="connsiteX0" fmla="*/ 628649 w 12143767"/>
                  <a:gd name="connsiteY0" fmla="*/ 0 h 11254722"/>
                  <a:gd name="connsiteX1" fmla="*/ 1073173 w 12143767"/>
                  <a:gd name="connsiteY1" fmla="*/ 184128 h 11254722"/>
                  <a:gd name="connsiteX2" fmla="*/ 12143767 w 12143767"/>
                  <a:gd name="connsiteY2" fmla="*/ 11254722 h 11254722"/>
                  <a:gd name="connsiteX3" fmla="*/ 10365677 w 12143767"/>
                  <a:gd name="connsiteY3" fmla="*/ 11254722 h 11254722"/>
                  <a:gd name="connsiteX4" fmla="*/ 184127 w 12143767"/>
                  <a:gd name="connsiteY4" fmla="*/ 1073173 h 11254722"/>
                  <a:gd name="connsiteX5" fmla="*/ 184127 w 12143767"/>
                  <a:gd name="connsiteY5" fmla="*/ 184128 h 11254722"/>
                  <a:gd name="connsiteX6" fmla="*/ 628649 w 12143767"/>
                  <a:gd name="connsiteY6" fmla="*/ 0 h 11254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43767" h="11254722">
                    <a:moveTo>
                      <a:pt x="628649" y="0"/>
                    </a:moveTo>
                    <a:cubicBezTo>
                      <a:pt x="789535" y="0"/>
                      <a:pt x="950421" y="61376"/>
                      <a:pt x="1073173" y="184128"/>
                    </a:cubicBezTo>
                    <a:lnTo>
                      <a:pt x="12143767" y="11254722"/>
                    </a:lnTo>
                    <a:lnTo>
                      <a:pt x="10365677" y="11254722"/>
                    </a:lnTo>
                    <a:lnTo>
                      <a:pt x="184127" y="1073173"/>
                    </a:lnTo>
                    <a:cubicBezTo>
                      <a:pt x="-61375" y="827670"/>
                      <a:pt x="-61375" y="429631"/>
                      <a:pt x="184127" y="184128"/>
                    </a:cubicBezTo>
                    <a:cubicBezTo>
                      <a:pt x="306879" y="61376"/>
                      <a:pt x="467765" y="0"/>
                      <a:pt x="628649" y="0"/>
                    </a:cubicBezTo>
                    <a:close/>
                  </a:path>
                </a:pathLst>
              </a:custGeom>
            </p:spPr>
          </p:pic>
          <p:pic>
            <p:nvPicPr>
              <p:cNvPr id="64" name="图片 63"/>
              <p:cNvPicPr>
                <a:picLocks noChangeAspect="1"/>
              </p:cNvPicPr>
              <p:nvPr/>
            </p:nvPicPr>
            <p:blipFill>
              <a:blip r:embed="rId2">
                <a:extLst>
                  <a:ext uri="{28A0092B-C50C-407E-A947-70E740481C1C}">
                    <a14:useLocalDpi xmlns:a14="http://schemas.microsoft.com/office/drawing/2010/main" val="0"/>
                  </a:ext>
                </a:extLst>
              </a:blip>
              <a:srcRect l="57956" t="8788" b="20681"/>
              <a:stretch>
                <a:fillRect/>
              </a:stretch>
            </p:blipFill>
            <p:spPr>
              <a:xfrm>
                <a:off x="-3787486" y="5799793"/>
                <a:ext cx="7738883" cy="8627928"/>
              </a:xfrm>
              <a:custGeom>
                <a:avLst/>
                <a:gdLst>
                  <a:gd name="connsiteX0" fmla="*/ 628650 w 7738883"/>
                  <a:gd name="connsiteY0" fmla="*/ 0 h 8627928"/>
                  <a:gd name="connsiteX1" fmla="*/ 1073174 w 7738883"/>
                  <a:gd name="connsiteY1" fmla="*/ 184128 h 8627928"/>
                  <a:gd name="connsiteX2" fmla="*/ 7738883 w 7738883"/>
                  <a:gd name="connsiteY2" fmla="*/ 6849838 h 8627928"/>
                  <a:gd name="connsiteX3" fmla="*/ 7738883 w 7738883"/>
                  <a:gd name="connsiteY3" fmla="*/ 8627928 h 8627928"/>
                  <a:gd name="connsiteX4" fmla="*/ 184128 w 7738883"/>
                  <a:gd name="connsiteY4" fmla="*/ 1073173 h 8627928"/>
                  <a:gd name="connsiteX5" fmla="*/ 184128 w 7738883"/>
                  <a:gd name="connsiteY5" fmla="*/ 184128 h 8627928"/>
                  <a:gd name="connsiteX6" fmla="*/ 628650 w 7738883"/>
                  <a:gd name="connsiteY6" fmla="*/ 0 h 862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883" h="8627928">
                    <a:moveTo>
                      <a:pt x="628650" y="0"/>
                    </a:moveTo>
                    <a:cubicBezTo>
                      <a:pt x="789536" y="0"/>
                      <a:pt x="950422" y="61376"/>
                      <a:pt x="1073174" y="184128"/>
                    </a:cubicBezTo>
                    <a:lnTo>
                      <a:pt x="7738883" y="6849838"/>
                    </a:lnTo>
                    <a:lnTo>
                      <a:pt x="7738883" y="8627928"/>
                    </a:lnTo>
                    <a:lnTo>
                      <a:pt x="184128" y="1073173"/>
                    </a:lnTo>
                    <a:cubicBezTo>
                      <a:pt x="-61376" y="827670"/>
                      <a:pt x="-61376" y="429631"/>
                      <a:pt x="184128" y="184128"/>
                    </a:cubicBezTo>
                    <a:cubicBezTo>
                      <a:pt x="306880" y="61376"/>
                      <a:pt x="467764" y="0"/>
                      <a:pt x="628650" y="0"/>
                    </a:cubicBezTo>
                    <a:close/>
                  </a:path>
                </a:pathLst>
              </a:custGeom>
            </p:spPr>
          </p:pic>
          <p:pic>
            <p:nvPicPr>
              <p:cNvPr id="65" name="图片 64"/>
              <p:cNvPicPr>
                <a:picLocks noChangeAspect="1"/>
              </p:cNvPicPr>
              <p:nvPr/>
            </p:nvPicPr>
            <p:blipFill>
              <a:blip r:embed="rId2">
                <a:extLst>
                  <a:ext uri="{28A0092B-C50C-407E-A947-70E740481C1C}">
                    <a14:useLocalDpi xmlns:a14="http://schemas.microsoft.com/office/drawing/2010/main" val="0"/>
                  </a:ext>
                </a:extLst>
              </a:blip>
              <a:srcRect l="16505" t="25349" r="29053"/>
              <a:stretch>
                <a:fillRect/>
              </a:stretch>
            </p:blipFill>
            <p:spPr>
              <a:xfrm>
                <a:off x="-11417111" y="7825740"/>
                <a:ext cx="10020833" cy="9131788"/>
              </a:xfrm>
              <a:custGeom>
                <a:avLst/>
                <a:gdLst>
                  <a:gd name="connsiteX0" fmla="*/ 628649 w 10020833"/>
                  <a:gd name="connsiteY0" fmla="*/ 0 h 9131788"/>
                  <a:gd name="connsiteX1" fmla="*/ 1073173 w 10020833"/>
                  <a:gd name="connsiteY1" fmla="*/ 184127 h 9131788"/>
                  <a:gd name="connsiteX2" fmla="*/ 10020833 w 10020833"/>
                  <a:gd name="connsiteY2" fmla="*/ 9131788 h 9131788"/>
                  <a:gd name="connsiteX3" fmla="*/ 8242743 w 10020833"/>
                  <a:gd name="connsiteY3" fmla="*/ 9131788 h 9131788"/>
                  <a:gd name="connsiteX4" fmla="*/ 184127 w 10020833"/>
                  <a:gd name="connsiteY4" fmla="*/ 1073172 h 9131788"/>
                  <a:gd name="connsiteX5" fmla="*/ 184127 w 10020833"/>
                  <a:gd name="connsiteY5" fmla="*/ 184127 h 9131788"/>
                  <a:gd name="connsiteX6" fmla="*/ 628649 w 10020833"/>
                  <a:gd name="connsiteY6" fmla="*/ 0 h 91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20833" h="9131788">
                    <a:moveTo>
                      <a:pt x="628649" y="0"/>
                    </a:moveTo>
                    <a:cubicBezTo>
                      <a:pt x="789535" y="0"/>
                      <a:pt x="950421" y="61376"/>
                      <a:pt x="1073173" y="184127"/>
                    </a:cubicBezTo>
                    <a:lnTo>
                      <a:pt x="10020833" y="9131788"/>
                    </a:lnTo>
                    <a:lnTo>
                      <a:pt x="8242743" y="9131788"/>
                    </a:lnTo>
                    <a:lnTo>
                      <a:pt x="184127" y="1073172"/>
                    </a:lnTo>
                    <a:cubicBezTo>
                      <a:pt x="-61375" y="827669"/>
                      <a:pt x="-61375" y="429630"/>
                      <a:pt x="184127" y="184127"/>
                    </a:cubicBezTo>
                    <a:cubicBezTo>
                      <a:pt x="306879" y="61376"/>
                      <a:pt x="467765" y="0"/>
                      <a:pt x="628649" y="0"/>
                    </a:cubicBezTo>
                    <a:close/>
                  </a:path>
                </a:pathLst>
              </a:custGeom>
            </p:spPr>
          </p:pic>
          <p:pic>
            <p:nvPicPr>
              <p:cNvPr id="66" name="图片 65"/>
              <p:cNvPicPr>
                <a:picLocks noChangeAspect="1"/>
              </p:cNvPicPr>
              <p:nvPr/>
            </p:nvPicPr>
            <p:blipFill>
              <a:blip r:embed="rId2">
                <a:extLst>
                  <a:ext uri="{28A0092B-C50C-407E-A947-70E740481C1C}">
                    <a14:useLocalDpi xmlns:a14="http://schemas.microsoft.com/office/drawing/2010/main" val="0"/>
                  </a:ext>
                </a:extLst>
              </a:blip>
              <a:srcRect l="17559" t="46668" r="42167"/>
              <a:stretch>
                <a:fillRect/>
              </a:stretch>
            </p:blipFill>
            <p:spPr>
              <a:xfrm>
                <a:off x="-11223139" y="10433606"/>
                <a:ext cx="7412968" cy="6523922"/>
              </a:xfrm>
              <a:custGeom>
                <a:avLst/>
                <a:gdLst>
                  <a:gd name="connsiteX0" fmla="*/ 628650 w 7412968"/>
                  <a:gd name="connsiteY0" fmla="*/ 0 h 6523922"/>
                  <a:gd name="connsiteX1" fmla="*/ 1073174 w 7412968"/>
                  <a:gd name="connsiteY1" fmla="*/ 184127 h 6523922"/>
                  <a:gd name="connsiteX2" fmla="*/ 7412968 w 7412968"/>
                  <a:gd name="connsiteY2" fmla="*/ 6523922 h 6523922"/>
                  <a:gd name="connsiteX3" fmla="*/ 5634878 w 7412968"/>
                  <a:gd name="connsiteY3" fmla="*/ 6523922 h 6523922"/>
                  <a:gd name="connsiteX4" fmla="*/ 184128 w 7412968"/>
                  <a:gd name="connsiteY4" fmla="*/ 1073172 h 6523922"/>
                  <a:gd name="connsiteX5" fmla="*/ 184128 w 7412968"/>
                  <a:gd name="connsiteY5" fmla="*/ 184127 h 6523922"/>
                  <a:gd name="connsiteX6" fmla="*/ 628650 w 7412968"/>
                  <a:gd name="connsiteY6" fmla="*/ 0 h 6523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2968" h="6523922">
                    <a:moveTo>
                      <a:pt x="628650" y="0"/>
                    </a:moveTo>
                    <a:cubicBezTo>
                      <a:pt x="789536" y="0"/>
                      <a:pt x="950422" y="61376"/>
                      <a:pt x="1073174" y="184127"/>
                    </a:cubicBezTo>
                    <a:lnTo>
                      <a:pt x="7412968" y="6523922"/>
                    </a:lnTo>
                    <a:lnTo>
                      <a:pt x="5634878" y="6523922"/>
                    </a:lnTo>
                    <a:lnTo>
                      <a:pt x="184128" y="1073172"/>
                    </a:lnTo>
                    <a:cubicBezTo>
                      <a:pt x="-61376" y="827669"/>
                      <a:pt x="-61376" y="429630"/>
                      <a:pt x="184128" y="184127"/>
                    </a:cubicBezTo>
                    <a:cubicBezTo>
                      <a:pt x="306880" y="61376"/>
                      <a:pt x="467764" y="0"/>
                      <a:pt x="628650" y="0"/>
                    </a:cubicBezTo>
                    <a:close/>
                  </a:path>
                </a:pathLst>
              </a:custGeom>
            </p:spPr>
          </p:pic>
          <p:pic>
            <p:nvPicPr>
              <p:cNvPr id="67" name="图片 66"/>
              <p:cNvPicPr>
                <a:picLocks noChangeAspect="1"/>
              </p:cNvPicPr>
              <p:nvPr/>
            </p:nvPicPr>
            <p:blipFill>
              <a:blip r:embed="rId2">
                <a:extLst>
                  <a:ext uri="{28A0092B-C50C-407E-A947-70E740481C1C}">
                    <a14:useLocalDpi xmlns:a14="http://schemas.microsoft.com/office/drawing/2010/main" val="0"/>
                  </a:ext>
                </a:extLst>
              </a:blip>
              <a:srcRect l="18613" t="67987" r="55282"/>
              <a:stretch>
                <a:fillRect/>
              </a:stretch>
            </p:blipFill>
            <p:spPr>
              <a:xfrm>
                <a:off x="-11029165" y="13041472"/>
                <a:ext cx="4805102" cy="3916056"/>
              </a:xfrm>
              <a:custGeom>
                <a:avLst/>
                <a:gdLst>
                  <a:gd name="connsiteX0" fmla="*/ 628650 w 4805102"/>
                  <a:gd name="connsiteY0" fmla="*/ 0 h 3916056"/>
                  <a:gd name="connsiteX1" fmla="*/ 1073174 w 4805102"/>
                  <a:gd name="connsiteY1" fmla="*/ 184127 h 3916056"/>
                  <a:gd name="connsiteX2" fmla="*/ 4805102 w 4805102"/>
                  <a:gd name="connsiteY2" fmla="*/ 3916056 h 3916056"/>
                  <a:gd name="connsiteX3" fmla="*/ 3027012 w 4805102"/>
                  <a:gd name="connsiteY3" fmla="*/ 3916056 h 3916056"/>
                  <a:gd name="connsiteX4" fmla="*/ 184128 w 4805102"/>
                  <a:gd name="connsiteY4" fmla="*/ 1073172 h 3916056"/>
                  <a:gd name="connsiteX5" fmla="*/ 184128 w 4805102"/>
                  <a:gd name="connsiteY5" fmla="*/ 184127 h 3916056"/>
                  <a:gd name="connsiteX6" fmla="*/ 628650 w 4805102"/>
                  <a:gd name="connsiteY6" fmla="*/ 0 h 3916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5102" h="3916056">
                    <a:moveTo>
                      <a:pt x="628650" y="0"/>
                    </a:moveTo>
                    <a:cubicBezTo>
                      <a:pt x="789536" y="0"/>
                      <a:pt x="950422" y="61376"/>
                      <a:pt x="1073174" y="184127"/>
                    </a:cubicBezTo>
                    <a:lnTo>
                      <a:pt x="4805102" y="3916056"/>
                    </a:lnTo>
                    <a:lnTo>
                      <a:pt x="3027012" y="3916056"/>
                    </a:lnTo>
                    <a:lnTo>
                      <a:pt x="184128" y="1073172"/>
                    </a:lnTo>
                    <a:cubicBezTo>
                      <a:pt x="-61376" y="827669"/>
                      <a:pt x="-61376" y="429630"/>
                      <a:pt x="184128" y="184127"/>
                    </a:cubicBezTo>
                    <a:cubicBezTo>
                      <a:pt x="306878" y="61376"/>
                      <a:pt x="467764" y="0"/>
                      <a:pt x="628650" y="0"/>
                    </a:cubicBezTo>
                    <a:close/>
                  </a:path>
                </a:pathLst>
              </a:custGeom>
            </p:spPr>
          </p:pic>
        </p:grpSp>
        <p:sp>
          <p:nvSpPr>
            <p:cNvPr id="70" name="矩形: 圆角 69"/>
            <p:cNvSpPr/>
            <p:nvPr/>
          </p:nvSpPr>
          <p:spPr>
            <a:xfrm rot="2700000">
              <a:off x="5466993" y="6712476"/>
              <a:ext cx="7093889" cy="471319"/>
            </a:xfrm>
            <a:prstGeom prst="roundRect">
              <a:avLst>
                <a:gd name="adj" fmla="val 50000"/>
              </a:avLst>
            </a:prstGeom>
            <a:solidFill>
              <a:srgbClr val="C00C03">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Medium" panose="020B0600000000000000" pitchFamily="34" charset="-122"/>
                <a:sym typeface="Arial" panose="020B0604020202020204" pitchFamily="34" charset="0"/>
              </a:endParaRPr>
            </a:p>
          </p:txBody>
        </p:sp>
        <p:sp>
          <p:nvSpPr>
            <p:cNvPr id="71" name="矩形: 圆角 70"/>
            <p:cNvSpPr/>
            <p:nvPr/>
          </p:nvSpPr>
          <p:spPr>
            <a:xfrm rot="2700000">
              <a:off x="6305708" y="4815299"/>
              <a:ext cx="7093889" cy="471319"/>
            </a:xfrm>
            <a:prstGeom prst="roundRect">
              <a:avLst>
                <a:gd name="adj" fmla="val 50000"/>
              </a:avLst>
            </a:prstGeom>
            <a:solidFill>
              <a:srgbClr val="C00C03">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72" name="组合 71"/>
          <p:cNvGrpSpPr/>
          <p:nvPr/>
        </p:nvGrpSpPr>
        <p:grpSpPr>
          <a:xfrm>
            <a:off x="601000" y="2081899"/>
            <a:ext cx="7590499" cy="2347728"/>
            <a:chOff x="569260" y="3080699"/>
            <a:chExt cx="5291646" cy="1584749"/>
          </a:xfrm>
        </p:grpSpPr>
        <p:grpSp>
          <p:nvGrpSpPr>
            <p:cNvPr id="73" name="组合 72"/>
            <p:cNvGrpSpPr/>
            <p:nvPr/>
          </p:nvGrpSpPr>
          <p:grpSpPr>
            <a:xfrm>
              <a:off x="569260" y="3519950"/>
              <a:ext cx="5291646" cy="1145498"/>
              <a:chOff x="-4744904" y="2419359"/>
              <a:chExt cx="5291646" cy="1145498"/>
            </a:xfrm>
          </p:grpSpPr>
          <p:sp>
            <p:nvSpPr>
              <p:cNvPr id="75" name="矩形: 圆角 74"/>
              <p:cNvSpPr/>
              <p:nvPr/>
            </p:nvSpPr>
            <p:spPr>
              <a:xfrm>
                <a:off x="-4690132" y="3252378"/>
                <a:ext cx="2970331" cy="312479"/>
              </a:xfrm>
              <a:prstGeom prst="roundRect">
                <a:avLst>
                  <a:gd name="adj" fmla="val 50000"/>
                </a:avLst>
              </a:prstGeom>
              <a:solidFill>
                <a:srgbClr val="C00C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defRPr/>
                </a:pPr>
                <a:r>
                  <a:rPr lang="zh-CN" altLang="en-US">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讲解人：</a:t>
                </a:r>
                <a:r>
                  <a:rPr lang="en-US" altLang="zh-CN">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xippt  </a:t>
                </a:r>
                <a:r>
                  <a:rPr lang="zh-CN" altLang="en-US">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时间：</a:t>
                </a:r>
                <a:r>
                  <a:rPr lang="en-US" altLang="zh-CN">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2020.5.20</a:t>
                </a:r>
                <a:endParaRPr lang="en-US" altLang="zh-CN" dirty="0">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76" name="组合 75"/>
              <p:cNvGrpSpPr/>
              <p:nvPr/>
            </p:nvGrpSpPr>
            <p:grpSpPr>
              <a:xfrm>
                <a:off x="-4744904" y="2419359"/>
                <a:ext cx="5291646" cy="670069"/>
                <a:chOff x="-4744904" y="2419359"/>
                <a:chExt cx="5291646" cy="670069"/>
              </a:xfrm>
            </p:grpSpPr>
            <p:sp>
              <p:nvSpPr>
                <p:cNvPr id="77" name="文本框 76"/>
                <p:cNvSpPr txBox="1"/>
                <p:nvPr/>
              </p:nvSpPr>
              <p:spPr>
                <a:xfrm>
                  <a:off x="-4714868" y="2808615"/>
                  <a:ext cx="4981567" cy="280813"/>
                </a:xfrm>
                <a:prstGeom prst="rect">
                  <a:avLst/>
                </a:prstGeom>
                <a:noFill/>
              </p:spPr>
              <p:txBody>
                <a:bodyPr wrap="square" rtlCol="0">
                  <a:spAutoFit/>
                </a:bodyPr>
                <a:lstStyle/>
                <a:p>
                  <a:pPr algn="dist">
                    <a:lnSpc>
                      <a:spcPct val="150000"/>
                    </a:lnSpc>
                  </a:pPr>
                  <a:r>
                    <a:rPr lang="en-US" altLang="zh-CN" sz="1600" dirty="0">
                      <a:solidFill>
                        <a:schemeClr val="tx1">
                          <a:lumMod val="65000"/>
                          <a:lumOff val="35000"/>
                        </a:schemeClr>
                      </a:solidFill>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78" name="直接连接符 77"/>
                <p:cNvCxnSpPr/>
                <p:nvPr/>
              </p:nvCxnSpPr>
              <p:spPr>
                <a:xfrm>
                  <a:off x="-4634728" y="2827846"/>
                  <a:ext cx="490142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9" name="文本占位符 19"/>
                <p:cNvSpPr txBox="1"/>
                <p:nvPr/>
              </p:nvSpPr>
              <p:spPr>
                <a:xfrm>
                  <a:off x="-4744904" y="2419359"/>
                  <a:ext cx="5291646" cy="28683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b="1" dirty="0">
                      <a:solidFill>
                        <a:srgbClr val="C00C03"/>
                      </a:solidFill>
                      <a:cs typeface="+mn-ea"/>
                      <a:sym typeface="+mn-lt"/>
                    </a:rPr>
                    <a:t>第</a:t>
                  </a:r>
                  <a:r>
                    <a:rPr lang="en-US" altLang="zh-CN" b="1" dirty="0">
                      <a:solidFill>
                        <a:srgbClr val="C00C03"/>
                      </a:solidFill>
                      <a:cs typeface="+mn-ea"/>
                      <a:sym typeface="+mn-lt"/>
                    </a:rPr>
                    <a:t>1</a:t>
                  </a:r>
                  <a:r>
                    <a:rPr lang="zh-CN" altLang="en-US" b="1" dirty="0">
                      <a:solidFill>
                        <a:srgbClr val="C00C03"/>
                      </a:solidFill>
                      <a:cs typeface="+mn-ea"/>
                      <a:sym typeface="+mn-lt"/>
                    </a:rPr>
                    <a:t>节  </a:t>
                  </a:r>
                  <a:r>
                    <a:rPr lang="zh-CN" altLang="en-US" b="1" dirty="0">
                      <a:solidFill>
                        <a:srgbClr val="C00C03"/>
                      </a:solidFill>
                      <a:latin typeface="Arial" panose="020B0604020202020204" pitchFamily="34" charset="0"/>
                      <a:ea typeface="思源黑体 CN Medium" panose="020B0600000000000000" pitchFamily="34" charset="-122"/>
                      <a:cs typeface="+mn-ea"/>
                      <a:sym typeface="Arial" panose="020B0604020202020204" pitchFamily="34" charset="0"/>
                    </a:rPr>
                    <a:t>实验：探究小车速度随时间变化的规律</a:t>
                  </a:r>
                </a:p>
              </p:txBody>
            </p:sp>
          </p:grpSp>
        </p:grpSp>
        <p:sp>
          <p:nvSpPr>
            <p:cNvPr id="74" name="文本占位符 20"/>
            <p:cNvSpPr txBox="1"/>
            <p:nvPr/>
          </p:nvSpPr>
          <p:spPr>
            <a:xfrm>
              <a:off x="581444" y="3080699"/>
              <a:ext cx="5112385" cy="28683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第二章  匀变速直线运动的研究</a:t>
              </a:r>
            </a:p>
          </p:txBody>
        </p:sp>
      </p:grpSp>
      <p:sp>
        <p:nvSpPr>
          <p:cNvPr id="80" name="矩形 79"/>
          <p:cNvSpPr/>
          <p:nvPr/>
        </p:nvSpPr>
        <p:spPr>
          <a:xfrm>
            <a:off x="9963781" y="325914"/>
            <a:ext cx="4062342" cy="298450"/>
          </a:xfrm>
          <a:prstGeom prst="rect">
            <a:avLst/>
          </a:prstGeom>
          <a:solidFill>
            <a:srgbClr val="C00C03"/>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lvl="0" defTabSz="1151890" latinLnBrk="1">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人教</a:t>
            </a:r>
            <a:r>
              <a:rPr lang="zh-CN" altLang="en-US" sz="1200" kern="0" spc="300" dirty="0">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版高中物理必修</a:t>
            </a:r>
            <a:r>
              <a:rPr lang="en-US" altLang="zh-CN" sz="1200" kern="0" spc="300" dirty="0">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1</a:t>
            </a:r>
            <a:endPar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
        <p:nvSpPr>
          <p:cNvPr id="81" name="矩形: 圆角 80"/>
          <p:cNvSpPr/>
          <p:nvPr/>
        </p:nvSpPr>
        <p:spPr>
          <a:xfrm rot="2700000">
            <a:off x="-17296976" y="-3736244"/>
            <a:ext cx="25823018" cy="1715685"/>
          </a:xfrm>
          <a:prstGeom prst="roundRect">
            <a:avLst>
              <a:gd name="adj" fmla="val 50000"/>
            </a:avLst>
          </a:prstGeom>
          <a:solidFill>
            <a:srgbClr val="C00C03">
              <a:alpha val="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Medium" panose="020B0600000000000000" pitchFamily="34" charset="-122"/>
              <a:sym typeface="Arial" panose="020B0604020202020204" pitchFamily="34" charset="0"/>
            </a:endParaRPr>
          </a:p>
        </p:txBody>
      </p:sp>
      <p:sp>
        <p:nvSpPr>
          <p:cNvPr id="82" name="矩形: 圆角 81"/>
          <p:cNvSpPr/>
          <p:nvPr/>
        </p:nvSpPr>
        <p:spPr>
          <a:xfrm rot="2700000">
            <a:off x="-4317081" y="-1971245"/>
            <a:ext cx="7093889" cy="471319"/>
          </a:xfrm>
          <a:prstGeom prst="roundRect">
            <a:avLst>
              <a:gd name="adj" fmla="val 50000"/>
            </a:avLst>
          </a:prstGeom>
          <a:solidFill>
            <a:srgbClr val="C00C0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down)">
                                      <p:cBhvr>
                                        <p:cTn id="7"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660400" y="1157076"/>
            <a:ext cx="10933853" cy="4708981"/>
          </a:xfrm>
          <a:prstGeom prst="rect">
            <a:avLst/>
          </a:prstGeom>
          <a:noFill/>
          <a:ln>
            <a:noFill/>
          </a:ln>
          <a:effectLst/>
          <a:extLst>
            <a:ext uri="{909E8E84-426E-40DD-AFC4-6F175D3DCCD1}">
              <a14:hiddenFill xmlns:a14="http://schemas.microsoft.com/office/drawing/2010/main">
                <a:gradFill rotWithShape="1">
                  <a:gsLst>
                    <a:gs pos="0">
                      <a:srgbClr val="FF33CC">
                        <a:alpha val="32001"/>
                      </a:srgbClr>
                    </a:gs>
                    <a:gs pos="50000">
                      <a:schemeClr val="bg1"/>
                    </a:gs>
                    <a:gs pos="100000">
                      <a:srgbClr val="FF33CC">
                        <a:alpha val="32001"/>
                      </a:srgbClr>
                    </a:gs>
                  </a:gsLst>
                  <a:lin ang="18900000" scaled="1"/>
                </a:gradFill>
              </a14:hiddenFill>
            </a:ext>
            <a:ext uri="{91240B29-F687-4F45-9708-019B960494DF}">
              <a14:hiddenLine xmlns:a14="http://schemas.microsoft.com/office/drawing/2010/main" w="28575">
                <a:solidFill>
                  <a:srgbClr val="00FF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250000"/>
              </a:lnSpc>
            </a:pP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问题</a:t>
            </a:r>
            <a:r>
              <a:rPr lang="en-US" altLang="zh-CN" sz="2400" kern="0" dirty="0">
                <a:latin typeface="Arial" panose="020B0604020202020204" pitchFamily="34" charset="0"/>
                <a:ea typeface="思源黑体 CN Medium" panose="020B0600000000000000" pitchFamily="34" charset="-122"/>
                <a:sym typeface="Arial" panose="020B0604020202020204" pitchFamily="34" charset="0"/>
              </a:rPr>
              <a:t>2.</a:t>
            </a: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如何计算出所取点的速度？</a:t>
            </a:r>
          </a:p>
          <a:p>
            <a:pPr defTabSz="1219170">
              <a:lnSpc>
                <a:spcPct val="250000"/>
              </a:lnSpc>
            </a:pP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    </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用求平均速度的方法来代替（用计算较准确的平均速度来代替），选择包括该点在内的一段位移（该点最好处在中间时刻位置）</a:t>
            </a:r>
            <a:r>
              <a:rPr lang="en-US" altLang="zh-CN" sz="2400"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Δ</a:t>
            </a:r>
            <a:r>
              <a:rPr lang="en-US" altLang="zh-CN" sz="2400" i="1"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x</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，找出对应的时间</a:t>
            </a:r>
            <a:r>
              <a:rPr lang="en-US" altLang="zh-CN" sz="2400"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Δ</a:t>
            </a:r>
            <a:r>
              <a:rPr lang="en-US" altLang="zh-CN" sz="2400" i="1"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，用</a:t>
            </a:r>
            <a:r>
              <a:rPr lang="en-US" altLang="zh-CN" sz="2400"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Δ</a:t>
            </a:r>
            <a:r>
              <a:rPr lang="en-US" altLang="zh-CN" sz="2400" i="1"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x</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lang="en-US" altLang="zh-CN" sz="2400"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Δ</a:t>
            </a:r>
            <a:r>
              <a:rPr lang="en-US" altLang="zh-CN" sz="2400" i="1"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作为该点的瞬时速度；对于选取的两个端点的速度暂时不计算（误差较大）；测量各个计数点之间的距离应考虑估读位、单位。</a:t>
            </a:r>
          </a:p>
        </p:txBody>
      </p:sp>
      <p:sp>
        <p:nvSpPr>
          <p:cNvPr id="3" name="文本框 2"/>
          <p:cNvSpPr txBox="1"/>
          <p:nvPr/>
        </p:nvSpPr>
        <p:spPr>
          <a:xfrm>
            <a:off x="898071" y="280201"/>
            <a:ext cx="2646878"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五、数据处理</a:t>
            </a:r>
          </a:p>
        </p:txBody>
      </p:sp>
    </p:spTree>
    <p:extLst>
      <p:ext uri="{BB962C8B-B14F-4D97-AF65-F5344CB8AC3E}">
        <p14:creationId xmlns:p14="http://schemas.microsoft.com/office/powerpoint/2010/main" val="40242561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660400" y="1313180"/>
            <a:ext cx="10858500" cy="4524315"/>
          </a:xfrm>
          <a:prstGeom prst="rect">
            <a:avLst/>
          </a:prstGeom>
          <a:noFill/>
          <a:ln>
            <a:noFill/>
          </a:ln>
          <a:effectLst/>
          <a:extLst>
            <a:ext uri="{909E8E84-426E-40DD-AFC4-6F175D3DCCD1}">
              <a14:hiddenFill xmlns:a14="http://schemas.microsoft.com/office/drawing/2010/main">
                <a:gradFill rotWithShape="1">
                  <a:gsLst>
                    <a:gs pos="0">
                      <a:srgbClr val="FF33CC">
                        <a:alpha val="32001"/>
                      </a:srgbClr>
                    </a:gs>
                    <a:gs pos="50000">
                      <a:schemeClr val="bg1"/>
                    </a:gs>
                    <a:gs pos="100000">
                      <a:srgbClr val="FF33CC">
                        <a:alpha val="32001"/>
                      </a:srgbClr>
                    </a:gs>
                  </a:gsLst>
                  <a:lin ang="18900000" scaled="1"/>
                </a:gradFill>
              </a14:hiddenFill>
            </a:ext>
            <a:ext uri="{91240B29-F687-4F45-9708-019B960494DF}">
              <a14:hiddenLine xmlns:a14="http://schemas.microsoft.com/office/drawing/2010/main" w="28575">
                <a:solidFill>
                  <a:srgbClr val="00FF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150000"/>
              </a:lnSpc>
            </a:pP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问题</a:t>
            </a:r>
            <a:r>
              <a:rPr lang="en-US" altLang="zh-CN" sz="2400" kern="0" dirty="0">
                <a:latin typeface="Arial" panose="020B0604020202020204" pitchFamily="34" charset="0"/>
                <a:ea typeface="思源黑体 CN Medium" panose="020B0600000000000000" pitchFamily="34" charset="-122"/>
                <a:sym typeface="Arial" panose="020B0604020202020204" pitchFamily="34" charset="0"/>
              </a:rPr>
              <a:t>3.</a:t>
            </a: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如何处理计算出来的数据？</a:t>
            </a:r>
          </a:p>
          <a:p>
            <a:pPr defTabSz="1219170">
              <a:lnSpc>
                <a:spcPct val="150000"/>
              </a:lnSpc>
            </a:pP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１．列表法。（注意列表要求）</a:t>
            </a:r>
          </a:p>
          <a:p>
            <a:pPr defTabSz="1219170">
              <a:lnSpc>
                <a:spcPct val="150000"/>
              </a:lnSpc>
            </a:pP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２．图象法：</a:t>
            </a:r>
          </a:p>
          <a:p>
            <a:pPr defTabSz="1219170">
              <a:lnSpc>
                <a:spcPct val="150000"/>
              </a:lnSpc>
            </a:pP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①根据所得数据，选择合适的标度建立坐标系（让图象尽量分布在坐标系平面的大部分面积）。</a:t>
            </a:r>
          </a:p>
          <a:p>
            <a:pPr defTabSz="1219170">
              <a:lnSpc>
                <a:spcPct val="150000"/>
              </a:lnSpc>
            </a:pP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②描点：观察和思考点的分布规律。</a:t>
            </a:r>
          </a:p>
          <a:p>
            <a:pPr defTabSz="1219170">
              <a:lnSpc>
                <a:spcPct val="150000"/>
              </a:lnSpc>
            </a:pP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③拟合：从点的分布可以有很大把握地说这些点应该在一条直线上，用直线拟合，让尽可能多的点处在直线上，不在直线上的点应均匀地分布在直线两侧。</a:t>
            </a:r>
          </a:p>
        </p:txBody>
      </p:sp>
      <p:sp>
        <p:nvSpPr>
          <p:cNvPr id="3" name="文本框 2"/>
          <p:cNvSpPr txBox="1"/>
          <p:nvPr/>
        </p:nvSpPr>
        <p:spPr>
          <a:xfrm>
            <a:off x="898071" y="280201"/>
            <a:ext cx="2646878"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五、数据处理</a:t>
            </a:r>
          </a:p>
        </p:txBody>
      </p:sp>
    </p:spTree>
    <p:extLst>
      <p:ext uri="{BB962C8B-B14F-4D97-AF65-F5344CB8AC3E}">
        <p14:creationId xmlns:p14="http://schemas.microsoft.com/office/powerpoint/2010/main" val="1136401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7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57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57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7840" y="2839317"/>
            <a:ext cx="8757779" cy="1952536"/>
          </a:xfrm>
          <a:prstGeom prst="rect">
            <a:avLst/>
          </a:prstGeom>
          <a:noFill/>
          <a:extLst>
            <a:ext uri="{909E8E84-426E-40DD-AFC4-6F175D3DCCD1}">
              <a14:hiddenFill xmlns:a14="http://schemas.microsoft.com/office/drawing/2010/main">
                <a:solidFill>
                  <a:srgbClr val="FFFFFF"/>
                </a:solidFill>
              </a14:hiddenFill>
            </a:ext>
          </a:extLst>
        </p:spPr>
      </p:pic>
      <p:sp>
        <p:nvSpPr>
          <p:cNvPr id="25603" name="Text Box 3"/>
          <p:cNvSpPr txBox="1">
            <a:spLocks noChangeArrowheads="1"/>
          </p:cNvSpPr>
          <p:nvPr/>
        </p:nvSpPr>
        <p:spPr bwMode="auto">
          <a:xfrm>
            <a:off x="4292076" y="4300941"/>
            <a:ext cx="1026733" cy="399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spcBef>
                <a:spcPct val="50000"/>
              </a:spcBef>
            </a:pPr>
            <a:r>
              <a:rPr lang="en-US" altLang="zh-CN" sz="1993" kern="0">
                <a:solidFill>
                  <a:srgbClr val="FF3300"/>
                </a:solidFill>
                <a:latin typeface="Arial" panose="020B0604020202020204" pitchFamily="34" charset="0"/>
                <a:ea typeface="思源黑体 CN Medium" panose="020B0600000000000000" pitchFamily="34" charset="-122"/>
                <a:sym typeface="Arial" panose="020B0604020202020204" pitchFamily="34" charset="0"/>
              </a:rPr>
              <a:t>0.30</a:t>
            </a:r>
          </a:p>
        </p:txBody>
      </p:sp>
      <p:sp>
        <p:nvSpPr>
          <p:cNvPr id="25604" name="Text Box 4"/>
          <p:cNvSpPr txBox="1">
            <a:spLocks noChangeArrowheads="1"/>
          </p:cNvSpPr>
          <p:nvPr/>
        </p:nvSpPr>
        <p:spPr bwMode="auto">
          <a:xfrm>
            <a:off x="5318810" y="4300941"/>
            <a:ext cx="954897" cy="399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spcBef>
                <a:spcPct val="50000"/>
              </a:spcBef>
            </a:pPr>
            <a:r>
              <a:rPr lang="en-US" altLang="zh-CN" sz="1993" kern="0">
                <a:solidFill>
                  <a:srgbClr val="FF3300"/>
                </a:solidFill>
                <a:latin typeface="Arial" panose="020B0604020202020204" pitchFamily="34" charset="0"/>
                <a:ea typeface="思源黑体 CN Medium" panose="020B0600000000000000" pitchFamily="34" charset="-122"/>
                <a:sym typeface="Arial" panose="020B0604020202020204" pitchFamily="34" charset="0"/>
              </a:rPr>
              <a:t>0.45</a:t>
            </a:r>
          </a:p>
        </p:txBody>
      </p:sp>
      <p:sp>
        <p:nvSpPr>
          <p:cNvPr id="25605" name="Text Box 5"/>
          <p:cNvSpPr txBox="1">
            <a:spLocks noChangeArrowheads="1"/>
          </p:cNvSpPr>
          <p:nvPr/>
        </p:nvSpPr>
        <p:spPr bwMode="auto">
          <a:xfrm>
            <a:off x="7460023" y="4300941"/>
            <a:ext cx="920493" cy="399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spcBef>
                <a:spcPct val="50000"/>
              </a:spcBef>
            </a:pPr>
            <a:r>
              <a:rPr lang="en-US" altLang="zh-CN" sz="1993" kern="0">
                <a:solidFill>
                  <a:srgbClr val="FF3300"/>
                </a:solidFill>
                <a:latin typeface="Arial" panose="020B0604020202020204" pitchFamily="34" charset="0"/>
                <a:ea typeface="思源黑体 CN Medium" panose="020B0600000000000000" pitchFamily="34" charset="-122"/>
                <a:sym typeface="Arial" panose="020B0604020202020204" pitchFamily="34" charset="0"/>
              </a:rPr>
              <a:t>0.74</a:t>
            </a:r>
          </a:p>
        </p:txBody>
      </p:sp>
      <p:sp>
        <p:nvSpPr>
          <p:cNvPr id="25606" name="Text Box 6"/>
          <p:cNvSpPr txBox="1">
            <a:spLocks noChangeArrowheads="1"/>
          </p:cNvSpPr>
          <p:nvPr/>
        </p:nvSpPr>
        <p:spPr bwMode="auto">
          <a:xfrm>
            <a:off x="6345543" y="4300941"/>
            <a:ext cx="975485" cy="399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spcBef>
                <a:spcPct val="50000"/>
              </a:spcBef>
            </a:pPr>
            <a:r>
              <a:rPr lang="en-US" altLang="zh-CN" sz="1993" kern="0">
                <a:solidFill>
                  <a:srgbClr val="FF3300"/>
                </a:solidFill>
                <a:latin typeface="Arial" panose="020B0604020202020204" pitchFamily="34" charset="0"/>
                <a:ea typeface="思源黑体 CN Medium" panose="020B0600000000000000" pitchFamily="34" charset="-122"/>
                <a:sym typeface="Arial" panose="020B0604020202020204" pitchFamily="34" charset="0"/>
              </a:rPr>
              <a:t>0.60</a:t>
            </a:r>
          </a:p>
        </p:txBody>
      </p:sp>
      <p:sp>
        <p:nvSpPr>
          <p:cNvPr id="25607" name="Text Box 7"/>
          <p:cNvSpPr txBox="1">
            <a:spLocks noChangeArrowheads="1"/>
          </p:cNvSpPr>
          <p:nvPr/>
        </p:nvSpPr>
        <p:spPr bwMode="auto">
          <a:xfrm>
            <a:off x="8455305" y="4300942"/>
            <a:ext cx="897243" cy="399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spcBef>
                <a:spcPct val="50000"/>
              </a:spcBef>
            </a:pPr>
            <a:r>
              <a:rPr lang="en-US" altLang="zh-CN" sz="1993" kern="0">
                <a:solidFill>
                  <a:srgbClr val="FF3300"/>
                </a:solidFill>
                <a:latin typeface="Arial" panose="020B0604020202020204" pitchFamily="34" charset="0"/>
                <a:ea typeface="思源黑体 CN Medium" panose="020B0600000000000000" pitchFamily="34" charset="-122"/>
                <a:sym typeface="Arial" panose="020B0604020202020204" pitchFamily="34" charset="0"/>
              </a:rPr>
              <a:t>0.89</a:t>
            </a:r>
          </a:p>
        </p:txBody>
      </p:sp>
      <p:sp>
        <p:nvSpPr>
          <p:cNvPr id="25608" name="Text Box 8"/>
          <p:cNvSpPr txBox="1">
            <a:spLocks noChangeArrowheads="1"/>
          </p:cNvSpPr>
          <p:nvPr/>
        </p:nvSpPr>
        <p:spPr bwMode="auto">
          <a:xfrm>
            <a:off x="9578727" y="4300942"/>
            <a:ext cx="869024" cy="399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spcBef>
                <a:spcPct val="50000"/>
              </a:spcBef>
            </a:pPr>
            <a:r>
              <a:rPr lang="en-US" altLang="zh-CN" sz="1993" kern="0">
                <a:solidFill>
                  <a:srgbClr val="FF3300"/>
                </a:solidFill>
                <a:latin typeface="Arial" panose="020B0604020202020204" pitchFamily="34" charset="0"/>
                <a:ea typeface="思源黑体 CN Medium" panose="020B0600000000000000" pitchFamily="34" charset="-122"/>
                <a:sym typeface="Arial" panose="020B0604020202020204" pitchFamily="34" charset="0"/>
              </a:rPr>
              <a:t>1.03</a:t>
            </a:r>
          </a:p>
        </p:txBody>
      </p:sp>
      <p:sp>
        <p:nvSpPr>
          <p:cNvPr id="25609" name="Text Box 9"/>
          <p:cNvSpPr txBox="1">
            <a:spLocks noChangeArrowheads="1"/>
          </p:cNvSpPr>
          <p:nvPr/>
        </p:nvSpPr>
        <p:spPr bwMode="auto">
          <a:xfrm>
            <a:off x="660400" y="1523730"/>
            <a:ext cx="6073140" cy="584775"/>
          </a:xfrm>
          <a:prstGeom prst="rect">
            <a:avLst/>
          </a:prstGeom>
          <a:noFill/>
          <a:ln>
            <a:noFill/>
          </a:ln>
          <a:effectLst/>
          <a:extLst>
            <a:ext uri="{909E8E84-426E-40DD-AFC4-6F175D3DCCD1}">
              <a14:hiddenFill xmlns:a14="http://schemas.microsoft.com/office/drawing/2010/main">
                <a:gradFill rotWithShape="1">
                  <a:gsLst>
                    <a:gs pos="0">
                      <a:srgbClr val="FF33CC">
                        <a:alpha val="32001"/>
                      </a:srgbClr>
                    </a:gs>
                    <a:gs pos="50000">
                      <a:schemeClr val="bg1"/>
                    </a:gs>
                    <a:gs pos="100000">
                      <a:srgbClr val="FF33CC">
                        <a:alpha val="32001"/>
                      </a:srgbClr>
                    </a:gs>
                  </a:gsLst>
                  <a:lin ang="18900000" scaled="1"/>
                </a:gradFill>
              </a14:hiddenFill>
            </a:ext>
            <a:ext uri="{91240B29-F687-4F45-9708-019B960494DF}">
              <a14:hiddenLine xmlns:a14="http://schemas.microsoft.com/office/drawing/2010/main" w="28575">
                <a:solidFill>
                  <a:srgbClr val="00FF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150000"/>
              </a:lnSpc>
              <a:spcBef>
                <a:spcPct val="50000"/>
              </a:spcBef>
            </a:pPr>
            <a:r>
              <a:rPr lang="zh-CN" altLang="en-US" sz="2393"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【例题</a:t>
            </a:r>
            <a:r>
              <a:rPr lang="en-US" altLang="zh-CN" sz="2393"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1</a:t>
            </a:r>
            <a:r>
              <a:rPr lang="zh-CN" altLang="en-US" sz="2393"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】根据下表数据画出</a:t>
            </a:r>
            <a:r>
              <a:rPr lang="en-US" altLang="zh-CN" sz="2393" i="1"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v</a:t>
            </a:r>
            <a:r>
              <a:rPr lang="en-US" altLang="zh-CN" sz="2393"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lang="en-US" altLang="zh-CN" sz="2393" i="1"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lang="zh-CN" altLang="en-US" sz="2393"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图象</a:t>
            </a:r>
          </a:p>
        </p:txBody>
      </p:sp>
      <p:sp>
        <p:nvSpPr>
          <p:cNvPr id="10" name="文本框 9"/>
          <p:cNvSpPr txBox="1"/>
          <p:nvPr/>
        </p:nvSpPr>
        <p:spPr>
          <a:xfrm>
            <a:off x="898071" y="280201"/>
            <a:ext cx="2646878"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五、数据处理</a:t>
            </a:r>
          </a:p>
        </p:txBody>
      </p:sp>
    </p:spTree>
    <p:extLst>
      <p:ext uri="{BB962C8B-B14F-4D97-AF65-F5344CB8AC3E}">
        <p14:creationId xmlns:p14="http://schemas.microsoft.com/office/powerpoint/2010/main" val="27192013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609"/>
                                        </p:tgtEl>
                                        <p:attrNameLst>
                                          <p:attrName>style.visibility</p:attrName>
                                        </p:attrNameLst>
                                      </p:cBhvr>
                                      <p:to>
                                        <p:strVal val="visible"/>
                                      </p:to>
                                    </p:set>
                                    <p:animEffect transition="in" filter="wipe(down)">
                                      <p:cBhvr>
                                        <p:cTn id="7" dur="500"/>
                                        <p:tgtEl>
                                          <p:spTgt spid="2560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560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560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560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560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560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56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5604" grpId="0"/>
      <p:bldP spid="25605" grpId="0"/>
      <p:bldP spid="25606" grpId="0"/>
      <p:bldP spid="25607" grpId="0"/>
      <p:bldP spid="25608" grpId="0"/>
      <p:bldP spid="25609" grpId="0" bldLvl="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 Box 2"/>
          <p:cNvSpPr txBox="1">
            <a:spLocks noChangeArrowheads="1"/>
          </p:cNvSpPr>
          <p:nvPr/>
        </p:nvSpPr>
        <p:spPr bwMode="auto">
          <a:xfrm>
            <a:off x="8003352" y="5214739"/>
            <a:ext cx="2199593" cy="41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095" b="1" dirty="0">
                <a:latin typeface="Arial" panose="020B0604020202020204" pitchFamily="34" charset="0"/>
                <a:ea typeface="思源黑体 CN Medium" panose="020B0600000000000000" pitchFamily="34" charset="-122"/>
                <a:sym typeface="Arial" panose="020B0604020202020204" pitchFamily="34" charset="0"/>
              </a:rPr>
              <a:t>描点连线作图</a:t>
            </a:r>
          </a:p>
        </p:txBody>
      </p:sp>
      <p:sp>
        <p:nvSpPr>
          <p:cNvPr id="33" name="Text Box 3"/>
          <p:cNvSpPr txBox="1">
            <a:spLocks noChangeArrowheads="1"/>
          </p:cNvSpPr>
          <p:nvPr/>
        </p:nvSpPr>
        <p:spPr bwMode="auto">
          <a:xfrm>
            <a:off x="10656641" y="4721016"/>
            <a:ext cx="862259" cy="368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795" b="1">
                <a:solidFill>
                  <a:srgbClr val="0000FF"/>
                </a:solidFill>
                <a:latin typeface="Arial" panose="020B0604020202020204" pitchFamily="34" charset="0"/>
                <a:ea typeface="思源黑体 CN Medium" panose="020B0600000000000000" pitchFamily="34" charset="-122"/>
                <a:sym typeface="Arial" panose="020B0604020202020204" pitchFamily="34" charset="0"/>
              </a:rPr>
              <a:t>t/s</a:t>
            </a:r>
          </a:p>
        </p:txBody>
      </p:sp>
      <p:sp>
        <p:nvSpPr>
          <p:cNvPr id="34" name="Text Box 4"/>
          <p:cNvSpPr txBox="1">
            <a:spLocks noChangeArrowheads="1"/>
          </p:cNvSpPr>
          <p:nvPr/>
        </p:nvSpPr>
        <p:spPr bwMode="auto">
          <a:xfrm>
            <a:off x="7027075" y="4788714"/>
            <a:ext cx="4174714" cy="276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50000"/>
              </a:spcBef>
            </a:pPr>
            <a:r>
              <a:rPr lang="en-US" altLang="zh-CN" sz="1495" b="1">
                <a:latin typeface="Arial" panose="020B0604020202020204" pitchFamily="34" charset="0"/>
                <a:ea typeface="思源黑体 CN Medium" panose="020B0600000000000000" pitchFamily="34" charset="-122"/>
                <a:sym typeface="Arial" panose="020B0604020202020204" pitchFamily="34" charset="0"/>
              </a:rPr>
              <a:t>0</a:t>
            </a:r>
            <a:r>
              <a:rPr lang="zh-CN" altLang="en-US" sz="1495" b="1">
                <a:latin typeface="Arial" panose="020B0604020202020204" pitchFamily="34" charset="0"/>
                <a:ea typeface="思源黑体 CN Medium" panose="020B0600000000000000" pitchFamily="34" charset="-122"/>
                <a:sym typeface="Arial" panose="020B0604020202020204" pitchFamily="34" charset="0"/>
              </a:rPr>
              <a:t>　</a:t>
            </a:r>
            <a:r>
              <a:rPr lang="en-US" altLang="zh-CN" sz="1495" b="1">
                <a:latin typeface="Arial" panose="020B0604020202020204" pitchFamily="34" charset="0"/>
                <a:ea typeface="思源黑体 CN Medium" panose="020B0600000000000000" pitchFamily="34" charset="-122"/>
                <a:sym typeface="Arial" panose="020B0604020202020204" pitchFamily="34" charset="0"/>
              </a:rPr>
              <a:t>0.1</a:t>
            </a:r>
            <a:r>
              <a:rPr lang="zh-CN" altLang="en-US" sz="1495" b="1">
                <a:latin typeface="Arial" panose="020B0604020202020204" pitchFamily="34" charset="0"/>
                <a:ea typeface="思源黑体 CN Medium" panose="020B0600000000000000" pitchFamily="34" charset="-122"/>
                <a:sym typeface="Arial" panose="020B0604020202020204" pitchFamily="34" charset="0"/>
              </a:rPr>
              <a:t>　</a:t>
            </a:r>
            <a:r>
              <a:rPr lang="en-US" altLang="zh-CN" sz="1495" b="1">
                <a:latin typeface="Arial" panose="020B0604020202020204" pitchFamily="34" charset="0"/>
                <a:ea typeface="思源黑体 CN Medium" panose="020B0600000000000000" pitchFamily="34" charset="-122"/>
                <a:sym typeface="Arial" panose="020B0604020202020204" pitchFamily="34" charset="0"/>
              </a:rPr>
              <a:t>0.2</a:t>
            </a:r>
            <a:r>
              <a:rPr lang="zh-CN" altLang="en-US" sz="1495" b="1">
                <a:latin typeface="Arial" panose="020B0604020202020204" pitchFamily="34" charset="0"/>
                <a:ea typeface="思源黑体 CN Medium" panose="020B0600000000000000" pitchFamily="34" charset="-122"/>
                <a:sym typeface="Arial" panose="020B0604020202020204" pitchFamily="34" charset="0"/>
              </a:rPr>
              <a:t>　</a:t>
            </a:r>
            <a:r>
              <a:rPr lang="en-US" altLang="zh-CN" sz="1495" b="1">
                <a:latin typeface="Arial" panose="020B0604020202020204" pitchFamily="34" charset="0"/>
                <a:ea typeface="思源黑体 CN Medium" panose="020B0600000000000000" pitchFamily="34" charset="-122"/>
                <a:sym typeface="Arial" panose="020B0604020202020204" pitchFamily="34" charset="0"/>
              </a:rPr>
              <a:t>0.3</a:t>
            </a:r>
            <a:r>
              <a:rPr lang="zh-CN" altLang="en-US" sz="1495" b="1">
                <a:latin typeface="Arial" panose="020B0604020202020204" pitchFamily="34" charset="0"/>
                <a:ea typeface="思源黑体 CN Medium" panose="020B0600000000000000" pitchFamily="34" charset="-122"/>
                <a:sym typeface="Arial" panose="020B0604020202020204" pitchFamily="34" charset="0"/>
              </a:rPr>
              <a:t>　</a:t>
            </a:r>
            <a:r>
              <a:rPr lang="en-US" altLang="zh-CN" sz="1495" b="1">
                <a:latin typeface="Arial" panose="020B0604020202020204" pitchFamily="34" charset="0"/>
                <a:ea typeface="思源黑体 CN Medium" panose="020B0600000000000000" pitchFamily="34" charset="-122"/>
                <a:sym typeface="Arial" panose="020B0604020202020204" pitchFamily="34" charset="0"/>
              </a:rPr>
              <a:t>0.4</a:t>
            </a:r>
            <a:r>
              <a:rPr lang="zh-CN" altLang="en-US" sz="1495" b="1">
                <a:latin typeface="Arial" panose="020B0604020202020204" pitchFamily="34" charset="0"/>
                <a:ea typeface="思源黑体 CN Medium" panose="020B0600000000000000" pitchFamily="34" charset="-122"/>
                <a:sym typeface="Arial" panose="020B0604020202020204" pitchFamily="34" charset="0"/>
              </a:rPr>
              <a:t>　</a:t>
            </a:r>
            <a:r>
              <a:rPr lang="en-US" altLang="zh-CN" sz="1495" b="1">
                <a:latin typeface="Arial" panose="020B0604020202020204" pitchFamily="34" charset="0"/>
                <a:ea typeface="思源黑体 CN Medium" panose="020B0600000000000000" pitchFamily="34" charset="-122"/>
                <a:sym typeface="Arial" panose="020B0604020202020204" pitchFamily="34" charset="0"/>
              </a:rPr>
              <a:t>0.5</a:t>
            </a:r>
          </a:p>
        </p:txBody>
      </p:sp>
      <p:sp>
        <p:nvSpPr>
          <p:cNvPr id="35" name="Text Box 5"/>
          <p:cNvSpPr txBox="1">
            <a:spLocks noChangeArrowheads="1"/>
          </p:cNvSpPr>
          <p:nvPr/>
        </p:nvSpPr>
        <p:spPr bwMode="auto">
          <a:xfrm>
            <a:off x="6555375" y="2045047"/>
            <a:ext cx="92964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40000"/>
              </a:lnSpc>
              <a:spcBef>
                <a:spcPct val="50000"/>
              </a:spcBef>
            </a:pPr>
            <a:r>
              <a:rPr lang="en-US" altLang="zh-CN" sz="1720" b="1">
                <a:latin typeface="Arial" panose="020B0604020202020204" pitchFamily="34" charset="0"/>
                <a:ea typeface="思源黑体 CN Medium" panose="020B0600000000000000" pitchFamily="34" charset="-122"/>
                <a:sym typeface="Arial" panose="020B0604020202020204" pitchFamily="34" charset="0"/>
              </a:rPr>
              <a:t>1.2</a:t>
            </a:r>
          </a:p>
          <a:p>
            <a:pPr>
              <a:lnSpc>
                <a:spcPct val="140000"/>
              </a:lnSpc>
              <a:spcBef>
                <a:spcPct val="50000"/>
              </a:spcBef>
            </a:pPr>
            <a:r>
              <a:rPr lang="en-US" altLang="zh-CN" sz="1720" b="1">
                <a:latin typeface="Arial" panose="020B0604020202020204" pitchFamily="34" charset="0"/>
                <a:ea typeface="思源黑体 CN Medium" panose="020B0600000000000000" pitchFamily="34" charset="-122"/>
                <a:sym typeface="Arial" panose="020B0604020202020204" pitchFamily="34" charset="0"/>
              </a:rPr>
              <a:t>1.0</a:t>
            </a:r>
          </a:p>
          <a:p>
            <a:pPr>
              <a:lnSpc>
                <a:spcPct val="140000"/>
              </a:lnSpc>
              <a:spcBef>
                <a:spcPct val="50000"/>
              </a:spcBef>
            </a:pPr>
            <a:r>
              <a:rPr lang="en-US" altLang="zh-CN" sz="1720" b="1">
                <a:latin typeface="Arial" panose="020B0604020202020204" pitchFamily="34" charset="0"/>
                <a:ea typeface="思源黑体 CN Medium" panose="020B0600000000000000" pitchFamily="34" charset="-122"/>
                <a:sym typeface="Arial" panose="020B0604020202020204" pitchFamily="34" charset="0"/>
              </a:rPr>
              <a:t>0.8</a:t>
            </a:r>
          </a:p>
          <a:p>
            <a:pPr>
              <a:lnSpc>
                <a:spcPct val="140000"/>
              </a:lnSpc>
              <a:spcBef>
                <a:spcPct val="50000"/>
              </a:spcBef>
            </a:pPr>
            <a:r>
              <a:rPr lang="en-US" altLang="zh-CN" sz="1720" b="1">
                <a:latin typeface="Arial" panose="020B0604020202020204" pitchFamily="34" charset="0"/>
                <a:ea typeface="思源黑体 CN Medium" panose="020B0600000000000000" pitchFamily="34" charset="-122"/>
                <a:sym typeface="Arial" panose="020B0604020202020204" pitchFamily="34" charset="0"/>
              </a:rPr>
              <a:t>0.6</a:t>
            </a:r>
          </a:p>
          <a:p>
            <a:pPr>
              <a:lnSpc>
                <a:spcPct val="140000"/>
              </a:lnSpc>
              <a:spcBef>
                <a:spcPct val="50000"/>
              </a:spcBef>
            </a:pPr>
            <a:r>
              <a:rPr lang="en-US" altLang="zh-CN" sz="1720" b="1">
                <a:latin typeface="Arial" panose="020B0604020202020204" pitchFamily="34" charset="0"/>
                <a:ea typeface="思源黑体 CN Medium" panose="020B0600000000000000" pitchFamily="34" charset="-122"/>
                <a:sym typeface="Arial" panose="020B0604020202020204" pitchFamily="34" charset="0"/>
              </a:rPr>
              <a:t>0.4</a:t>
            </a:r>
          </a:p>
          <a:p>
            <a:pPr>
              <a:lnSpc>
                <a:spcPct val="140000"/>
              </a:lnSpc>
              <a:spcBef>
                <a:spcPct val="50000"/>
              </a:spcBef>
            </a:pPr>
            <a:r>
              <a:rPr lang="en-US" altLang="zh-CN" sz="1720" b="1">
                <a:latin typeface="Arial" panose="020B0604020202020204" pitchFamily="34" charset="0"/>
                <a:ea typeface="思源黑体 CN Medium" panose="020B0600000000000000" pitchFamily="34" charset="-122"/>
                <a:sym typeface="Arial" panose="020B0604020202020204" pitchFamily="34" charset="0"/>
              </a:rPr>
              <a:t>0.2</a:t>
            </a:r>
          </a:p>
        </p:txBody>
      </p:sp>
      <p:sp>
        <p:nvSpPr>
          <p:cNvPr id="36" name="Line 6"/>
          <p:cNvSpPr>
            <a:spLocks noChangeShapeType="1"/>
          </p:cNvSpPr>
          <p:nvPr/>
        </p:nvSpPr>
        <p:spPr bwMode="auto">
          <a:xfrm>
            <a:off x="7494281" y="4017028"/>
            <a:ext cx="0" cy="1051102"/>
          </a:xfrm>
          <a:prstGeom prst="line">
            <a:avLst/>
          </a:prstGeom>
          <a:noFill/>
          <a:ln w="19050">
            <a:solidFill>
              <a:srgbClr val="FF3300"/>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37" name="Line 7"/>
          <p:cNvSpPr>
            <a:spLocks noChangeShapeType="1"/>
          </p:cNvSpPr>
          <p:nvPr/>
        </p:nvSpPr>
        <p:spPr bwMode="auto">
          <a:xfrm>
            <a:off x="9408384" y="1653224"/>
            <a:ext cx="0" cy="3098671"/>
          </a:xfrm>
          <a:prstGeom prst="line">
            <a:avLst/>
          </a:prstGeom>
          <a:noFill/>
          <a:ln w="28575">
            <a:solidFill>
              <a:srgbClr val="FF3300"/>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38" name="Line 8"/>
          <p:cNvSpPr>
            <a:spLocks noChangeShapeType="1"/>
          </p:cNvSpPr>
          <p:nvPr/>
        </p:nvSpPr>
        <p:spPr bwMode="auto">
          <a:xfrm>
            <a:off x="7125653" y="4051161"/>
            <a:ext cx="2280356" cy="0"/>
          </a:xfrm>
          <a:prstGeom prst="line">
            <a:avLst/>
          </a:prstGeom>
          <a:noFill/>
          <a:ln w="28575">
            <a:solidFill>
              <a:srgbClr val="FF3300"/>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39" name="Line 9"/>
          <p:cNvSpPr>
            <a:spLocks noChangeShapeType="1"/>
          </p:cNvSpPr>
          <p:nvPr/>
        </p:nvSpPr>
        <p:spPr bwMode="auto">
          <a:xfrm>
            <a:off x="7157721" y="4721016"/>
            <a:ext cx="3959742"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40" name="Line 10"/>
          <p:cNvSpPr>
            <a:spLocks noChangeShapeType="1"/>
          </p:cNvSpPr>
          <p:nvPr/>
        </p:nvSpPr>
        <p:spPr bwMode="auto">
          <a:xfrm flipV="1">
            <a:off x="7069090" y="1750925"/>
            <a:ext cx="0" cy="3286325"/>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41" name="Group 11"/>
          <p:cNvGrpSpPr/>
          <p:nvPr/>
        </p:nvGrpSpPr>
        <p:grpSpPr bwMode="auto">
          <a:xfrm>
            <a:off x="7141092" y="1622345"/>
            <a:ext cx="3393217" cy="3098671"/>
            <a:chOff x="2400" y="2400"/>
            <a:chExt cx="2400" cy="2080"/>
          </a:xfrm>
        </p:grpSpPr>
        <p:sp>
          <p:nvSpPr>
            <p:cNvPr id="42" name="Freeform 12"/>
            <p:cNvSpPr/>
            <p:nvPr/>
          </p:nvSpPr>
          <p:spPr bwMode="auto">
            <a:xfrm>
              <a:off x="2400" y="2400"/>
              <a:ext cx="2400" cy="2080"/>
            </a:xfrm>
            <a:custGeom>
              <a:avLst/>
              <a:gdLst>
                <a:gd name="T0" fmla="*/ 0 w 2400"/>
                <a:gd name="T1" fmla="*/ 0 h 2080"/>
                <a:gd name="T2" fmla="*/ 2400 w 2400"/>
                <a:gd name="T3" fmla="*/ 0 h 2080"/>
                <a:gd name="T4" fmla="*/ 2400 w 2400"/>
                <a:gd name="T5" fmla="*/ 160 h 2080"/>
                <a:gd name="T6" fmla="*/ 0 w 2400"/>
                <a:gd name="T7" fmla="*/ 160 h 2080"/>
                <a:gd name="T8" fmla="*/ 0 w 2400"/>
                <a:gd name="T9" fmla="*/ 320 h 2080"/>
                <a:gd name="T10" fmla="*/ 2400 w 2400"/>
                <a:gd name="T11" fmla="*/ 320 h 2080"/>
                <a:gd name="T12" fmla="*/ 2400 w 2400"/>
                <a:gd name="T13" fmla="*/ 480 h 2080"/>
                <a:gd name="T14" fmla="*/ 0 w 2400"/>
                <a:gd name="T15" fmla="*/ 480 h 2080"/>
                <a:gd name="T16" fmla="*/ 0 w 2400"/>
                <a:gd name="T17" fmla="*/ 640 h 2080"/>
                <a:gd name="T18" fmla="*/ 2400 w 2400"/>
                <a:gd name="T19" fmla="*/ 640 h 2080"/>
                <a:gd name="T20" fmla="*/ 2400 w 2400"/>
                <a:gd name="T21" fmla="*/ 800 h 2080"/>
                <a:gd name="T22" fmla="*/ 0 w 2400"/>
                <a:gd name="T23" fmla="*/ 800 h 2080"/>
                <a:gd name="T24" fmla="*/ 0 w 2400"/>
                <a:gd name="T25" fmla="*/ 960 h 2080"/>
                <a:gd name="T26" fmla="*/ 2400 w 2400"/>
                <a:gd name="T27" fmla="*/ 960 h 2080"/>
                <a:gd name="T28" fmla="*/ 2400 w 2400"/>
                <a:gd name="T29" fmla="*/ 1120 h 2080"/>
                <a:gd name="T30" fmla="*/ 0 w 2400"/>
                <a:gd name="T31" fmla="*/ 1120 h 2080"/>
                <a:gd name="T32" fmla="*/ 0 w 2400"/>
                <a:gd name="T33" fmla="*/ 1280 h 2080"/>
                <a:gd name="T34" fmla="*/ 2400 w 2400"/>
                <a:gd name="T35" fmla="*/ 1280 h 2080"/>
                <a:gd name="T36" fmla="*/ 2400 w 2400"/>
                <a:gd name="T37" fmla="*/ 1440 h 2080"/>
                <a:gd name="T38" fmla="*/ 0 w 2400"/>
                <a:gd name="T39" fmla="*/ 1440 h 2080"/>
                <a:gd name="T40" fmla="*/ 0 w 2400"/>
                <a:gd name="T41" fmla="*/ 1600 h 2080"/>
                <a:gd name="T42" fmla="*/ 2400 w 2400"/>
                <a:gd name="T43" fmla="*/ 1600 h 2080"/>
                <a:gd name="T44" fmla="*/ 2400 w 2400"/>
                <a:gd name="T45" fmla="*/ 1760 h 2080"/>
                <a:gd name="T46" fmla="*/ 0 w 2400"/>
                <a:gd name="T47" fmla="*/ 1760 h 2080"/>
                <a:gd name="T48" fmla="*/ 0 w 2400"/>
                <a:gd name="T49" fmla="*/ 1920 h 2080"/>
                <a:gd name="T50" fmla="*/ 2400 w 2400"/>
                <a:gd name="T51" fmla="*/ 1920 h 2080"/>
                <a:gd name="T52" fmla="*/ 2400 w 2400"/>
                <a:gd name="T53" fmla="*/ 2080 h 2080"/>
                <a:gd name="T54" fmla="*/ 0 w 2400"/>
                <a:gd name="T55" fmla="*/ 2080 h 2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400" h="2080">
                  <a:moveTo>
                    <a:pt x="0" y="0"/>
                  </a:moveTo>
                  <a:lnTo>
                    <a:pt x="2400" y="0"/>
                  </a:lnTo>
                  <a:lnTo>
                    <a:pt x="2400" y="160"/>
                  </a:lnTo>
                  <a:lnTo>
                    <a:pt x="0" y="160"/>
                  </a:lnTo>
                  <a:lnTo>
                    <a:pt x="0" y="320"/>
                  </a:lnTo>
                  <a:lnTo>
                    <a:pt x="2400" y="320"/>
                  </a:lnTo>
                  <a:lnTo>
                    <a:pt x="2400" y="480"/>
                  </a:lnTo>
                  <a:lnTo>
                    <a:pt x="0" y="480"/>
                  </a:lnTo>
                  <a:lnTo>
                    <a:pt x="0" y="640"/>
                  </a:lnTo>
                  <a:lnTo>
                    <a:pt x="2400" y="640"/>
                  </a:lnTo>
                  <a:lnTo>
                    <a:pt x="2400" y="800"/>
                  </a:lnTo>
                  <a:lnTo>
                    <a:pt x="0" y="800"/>
                  </a:lnTo>
                  <a:lnTo>
                    <a:pt x="0" y="960"/>
                  </a:lnTo>
                  <a:lnTo>
                    <a:pt x="2400" y="960"/>
                  </a:lnTo>
                  <a:lnTo>
                    <a:pt x="2400" y="1120"/>
                  </a:lnTo>
                  <a:lnTo>
                    <a:pt x="0" y="1120"/>
                  </a:lnTo>
                  <a:lnTo>
                    <a:pt x="0" y="1280"/>
                  </a:lnTo>
                  <a:lnTo>
                    <a:pt x="2400" y="1280"/>
                  </a:lnTo>
                  <a:lnTo>
                    <a:pt x="2400" y="1440"/>
                  </a:lnTo>
                  <a:lnTo>
                    <a:pt x="0" y="1440"/>
                  </a:lnTo>
                  <a:lnTo>
                    <a:pt x="0" y="1600"/>
                  </a:lnTo>
                  <a:lnTo>
                    <a:pt x="2400" y="1600"/>
                  </a:lnTo>
                  <a:lnTo>
                    <a:pt x="2400" y="1760"/>
                  </a:lnTo>
                  <a:lnTo>
                    <a:pt x="0" y="1760"/>
                  </a:lnTo>
                  <a:lnTo>
                    <a:pt x="0" y="1920"/>
                  </a:lnTo>
                  <a:lnTo>
                    <a:pt x="2400" y="1920"/>
                  </a:lnTo>
                  <a:lnTo>
                    <a:pt x="2400" y="2080"/>
                  </a:lnTo>
                  <a:lnTo>
                    <a:pt x="0" y="2080"/>
                  </a:lnTo>
                </a:path>
              </a:pathLst>
            </a:custGeom>
            <a:noFill/>
            <a:ln w="9525" cap="flat" cmpd="sng">
              <a:solidFill>
                <a:srgbClr val="000000"/>
              </a:solidFill>
              <a:prstDash val="solid"/>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43" name="Freeform 13"/>
            <p:cNvSpPr/>
            <p:nvPr/>
          </p:nvSpPr>
          <p:spPr bwMode="auto">
            <a:xfrm>
              <a:off x="2400" y="2400"/>
              <a:ext cx="2400" cy="2080"/>
            </a:xfrm>
            <a:custGeom>
              <a:avLst/>
              <a:gdLst>
                <a:gd name="T0" fmla="*/ 0 w 2400"/>
                <a:gd name="T1" fmla="*/ 0 h 2080"/>
                <a:gd name="T2" fmla="*/ 0 w 2400"/>
                <a:gd name="T3" fmla="*/ 2080 h 2080"/>
                <a:gd name="T4" fmla="*/ 160 w 2400"/>
                <a:gd name="T5" fmla="*/ 2080 h 2080"/>
                <a:gd name="T6" fmla="*/ 160 w 2400"/>
                <a:gd name="T7" fmla="*/ 0 h 2080"/>
                <a:gd name="T8" fmla="*/ 320 w 2400"/>
                <a:gd name="T9" fmla="*/ 0 h 2080"/>
                <a:gd name="T10" fmla="*/ 320 w 2400"/>
                <a:gd name="T11" fmla="*/ 2080 h 2080"/>
                <a:gd name="T12" fmla="*/ 480 w 2400"/>
                <a:gd name="T13" fmla="*/ 2080 h 2080"/>
                <a:gd name="T14" fmla="*/ 480 w 2400"/>
                <a:gd name="T15" fmla="*/ 0 h 2080"/>
                <a:gd name="T16" fmla="*/ 640 w 2400"/>
                <a:gd name="T17" fmla="*/ 0 h 2080"/>
                <a:gd name="T18" fmla="*/ 640 w 2400"/>
                <a:gd name="T19" fmla="*/ 2080 h 2080"/>
                <a:gd name="T20" fmla="*/ 800 w 2400"/>
                <a:gd name="T21" fmla="*/ 2080 h 2080"/>
                <a:gd name="T22" fmla="*/ 800 w 2400"/>
                <a:gd name="T23" fmla="*/ 0 h 2080"/>
                <a:gd name="T24" fmla="*/ 960 w 2400"/>
                <a:gd name="T25" fmla="*/ 0 h 2080"/>
                <a:gd name="T26" fmla="*/ 960 w 2400"/>
                <a:gd name="T27" fmla="*/ 2080 h 2080"/>
                <a:gd name="T28" fmla="*/ 1120 w 2400"/>
                <a:gd name="T29" fmla="*/ 2080 h 2080"/>
                <a:gd name="T30" fmla="*/ 1120 w 2400"/>
                <a:gd name="T31" fmla="*/ 0 h 2080"/>
                <a:gd name="T32" fmla="*/ 1280 w 2400"/>
                <a:gd name="T33" fmla="*/ 0 h 2080"/>
                <a:gd name="T34" fmla="*/ 1280 w 2400"/>
                <a:gd name="T35" fmla="*/ 2080 h 2080"/>
                <a:gd name="T36" fmla="*/ 1440 w 2400"/>
                <a:gd name="T37" fmla="*/ 2080 h 2080"/>
                <a:gd name="T38" fmla="*/ 1440 w 2400"/>
                <a:gd name="T39" fmla="*/ 0 h 2080"/>
                <a:gd name="T40" fmla="*/ 1600 w 2400"/>
                <a:gd name="T41" fmla="*/ 0 h 2080"/>
                <a:gd name="T42" fmla="*/ 1600 w 2400"/>
                <a:gd name="T43" fmla="*/ 2080 h 2080"/>
                <a:gd name="T44" fmla="*/ 1760 w 2400"/>
                <a:gd name="T45" fmla="*/ 2080 h 2080"/>
                <a:gd name="T46" fmla="*/ 1760 w 2400"/>
                <a:gd name="T47" fmla="*/ 0 h 2080"/>
                <a:gd name="T48" fmla="*/ 1920 w 2400"/>
                <a:gd name="T49" fmla="*/ 0 h 2080"/>
                <a:gd name="T50" fmla="*/ 1920 w 2400"/>
                <a:gd name="T51" fmla="*/ 2080 h 2080"/>
                <a:gd name="T52" fmla="*/ 2080 w 2400"/>
                <a:gd name="T53" fmla="*/ 2080 h 2080"/>
                <a:gd name="T54" fmla="*/ 2080 w 2400"/>
                <a:gd name="T55" fmla="*/ 0 h 2080"/>
                <a:gd name="T56" fmla="*/ 2240 w 2400"/>
                <a:gd name="T57" fmla="*/ 0 h 2080"/>
                <a:gd name="T58" fmla="*/ 2240 w 2400"/>
                <a:gd name="T59" fmla="*/ 2080 h 2080"/>
                <a:gd name="T60" fmla="*/ 2400 w 2400"/>
                <a:gd name="T61" fmla="*/ 2080 h 2080"/>
                <a:gd name="T62" fmla="*/ 2400 w 2400"/>
                <a:gd name="T63" fmla="*/ 0 h 2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00" h="2080">
                  <a:moveTo>
                    <a:pt x="0" y="0"/>
                  </a:moveTo>
                  <a:lnTo>
                    <a:pt x="0" y="2080"/>
                  </a:lnTo>
                  <a:lnTo>
                    <a:pt x="160" y="2080"/>
                  </a:lnTo>
                  <a:lnTo>
                    <a:pt x="160" y="0"/>
                  </a:lnTo>
                  <a:lnTo>
                    <a:pt x="320" y="0"/>
                  </a:lnTo>
                  <a:lnTo>
                    <a:pt x="320" y="2080"/>
                  </a:lnTo>
                  <a:lnTo>
                    <a:pt x="480" y="2080"/>
                  </a:lnTo>
                  <a:lnTo>
                    <a:pt x="480" y="0"/>
                  </a:lnTo>
                  <a:lnTo>
                    <a:pt x="640" y="0"/>
                  </a:lnTo>
                  <a:lnTo>
                    <a:pt x="640" y="2080"/>
                  </a:lnTo>
                  <a:lnTo>
                    <a:pt x="800" y="2080"/>
                  </a:lnTo>
                  <a:lnTo>
                    <a:pt x="800" y="0"/>
                  </a:lnTo>
                  <a:lnTo>
                    <a:pt x="960" y="0"/>
                  </a:lnTo>
                  <a:lnTo>
                    <a:pt x="960" y="2080"/>
                  </a:lnTo>
                  <a:lnTo>
                    <a:pt x="1120" y="2080"/>
                  </a:lnTo>
                  <a:lnTo>
                    <a:pt x="1120" y="0"/>
                  </a:lnTo>
                  <a:lnTo>
                    <a:pt x="1280" y="0"/>
                  </a:lnTo>
                  <a:lnTo>
                    <a:pt x="1280" y="2080"/>
                  </a:lnTo>
                  <a:lnTo>
                    <a:pt x="1440" y="2080"/>
                  </a:lnTo>
                  <a:lnTo>
                    <a:pt x="1440" y="0"/>
                  </a:lnTo>
                  <a:lnTo>
                    <a:pt x="1600" y="0"/>
                  </a:lnTo>
                  <a:lnTo>
                    <a:pt x="1600" y="2080"/>
                  </a:lnTo>
                  <a:lnTo>
                    <a:pt x="1760" y="2080"/>
                  </a:lnTo>
                  <a:lnTo>
                    <a:pt x="1760" y="0"/>
                  </a:lnTo>
                  <a:lnTo>
                    <a:pt x="1920" y="0"/>
                  </a:lnTo>
                  <a:lnTo>
                    <a:pt x="1920" y="2080"/>
                  </a:lnTo>
                  <a:lnTo>
                    <a:pt x="2080" y="2080"/>
                  </a:lnTo>
                  <a:lnTo>
                    <a:pt x="2080" y="0"/>
                  </a:lnTo>
                  <a:lnTo>
                    <a:pt x="2240" y="0"/>
                  </a:lnTo>
                  <a:lnTo>
                    <a:pt x="2240" y="2080"/>
                  </a:lnTo>
                  <a:lnTo>
                    <a:pt x="2400" y="2080"/>
                  </a:lnTo>
                  <a:lnTo>
                    <a:pt x="2400" y="0"/>
                  </a:lnTo>
                </a:path>
              </a:pathLst>
            </a:custGeom>
            <a:noFill/>
            <a:ln w="9525" cap="flat" cmpd="sng">
              <a:solidFill>
                <a:srgbClr val="000000"/>
              </a:solidFill>
              <a:prstDash val="solid"/>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44" name="Text Box 14"/>
          <p:cNvSpPr txBox="1">
            <a:spLocks noChangeArrowheads="1"/>
          </p:cNvSpPr>
          <p:nvPr/>
        </p:nvSpPr>
        <p:spPr bwMode="auto">
          <a:xfrm>
            <a:off x="7157721" y="1326611"/>
            <a:ext cx="1324269"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795" b="1" i="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v</a:t>
            </a:r>
            <a:r>
              <a:rPr lang="en-US" altLang="zh-CN" sz="1795" b="1">
                <a:latin typeface="Arial" panose="020B0604020202020204" pitchFamily="34" charset="0"/>
                <a:ea typeface="思源黑体 CN Medium" panose="020B0600000000000000" pitchFamily="34" charset="-122"/>
                <a:sym typeface="Arial" panose="020B0604020202020204" pitchFamily="34" charset="0"/>
              </a:rPr>
              <a:t>/(</a:t>
            </a:r>
            <a:r>
              <a:rPr lang="en-US" altLang="zh-CN" sz="1795" b="1" i="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m·s</a:t>
            </a:r>
            <a:r>
              <a:rPr lang="en-US" altLang="zh-CN" sz="1795" b="1" baseline="30000">
                <a:latin typeface="Arial" panose="020B0604020202020204" pitchFamily="34" charset="0"/>
                <a:ea typeface="思源黑体 CN Medium" panose="020B0600000000000000" pitchFamily="34" charset="-122"/>
                <a:sym typeface="Arial" panose="020B0604020202020204" pitchFamily="34" charset="0"/>
              </a:rPr>
              <a:t>-1</a:t>
            </a:r>
            <a:r>
              <a:rPr lang="en-US" altLang="zh-CN" sz="1795" b="1">
                <a:latin typeface="Arial" panose="020B0604020202020204" pitchFamily="34" charset="0"/>
                <a:ea typeface="思源黑体 CN Medium" panose="020B0600000000000000" pitchFamily="34" charset="-122"/>
                <a:sym typeface="Arial" panose="020B0604020202020204" pitchFamily="34" charset="0"/>
              </a:rPr>
              <a:t>)</a:t>
            </a:r>
          </a:p>
        </p:txBody>
      </p:sp>
      <p:sp>
        <p:nvSpPr>
          <p:cNvPr id="45" name="Oval 15"/>
          <p:cNvSpPr>
            <a:spLocks noChangeArrowheads="1"/>
          </p:cNvSpPr>
          <p:nvPr/>
        </p:nvSpPr>
        <p:spPr bwMode="auto">
          <a:xfrm>
            <a:off x="7009706" y="4313949"/>
            <a:ext cx="80763" cy="80763"/>
          </a:xfrm>
          <a:prstGeom prst="ellipse">
            <a:avLst/>
          </a:prstGeom>
          <a:solidFill>
            <a:srgbClr val="FF33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46" name="Oval 16"/>
          <p:cNvSpPr>
            <a:spLocks noChangeArrowheads="1"/>
          </p:cNvSpPr>
          <p:nvPr/>
        </p:nvSpPr>
        <p:spPr bwMode="auto">
          <a:xfrm>
            <a:off x="7465777" y="3946954"/>
            <a:ext cx="80763" cy="80763"/>
          </a:xfrm>
          <a:prstGeom prst="ellipse">
            <a:avLst/>
          </a:prstGeom>
          <a:solidFill>
            <a:srgbClr val="FF33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47" name="Oval 17"/>
          <p:cNvSpPr>
            <a:spLocks noChangeArrowheads="1"/>
          </p:cNvSpPr>
          <p:nvPr/>
        </p:nvSpPr>
        <p:spPr bwMode="auto">
          <a:xfrm>
            <a:off x="8003352" y="3269664"/>
            <a:ext cx="80763" cy="80763"/>
          </a:xfrm>
          <a:prstGeom prst="ellipse">
            <a:avLst/>
          </a:prstGeom>
          <a:solidFill>
            <a:srgbClr val="FF33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48" name="Oval 18"/>
          <p:cNvSpPr>
            <a:spLocks noChangeArrowheads="1"/>
          </p:cNvSpPr>
          <p:nvPr/>
        </p:nvSpPr>
        <p:spPr bwMode="auto">
          <a:xfrm>
            <a:off x="8453485" y="2888417"/>
            <a:ext cx="80763" cy="80763"/>
          </a:xfrm>
          <a:prstGeom prst="ellipse">
            <a:avLst/>
          </a:prstGeom>
          <a:solidFill>
            <a:srgbClr val="FF33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49" name="Oval 19"/>
          <p:cNvSpPr>
            <a:spLocks noChangeArrowheads="1"/>
          </p:cNvSpPr>
          <p:nvPr/>
        </p:nvSpPr>
        <p:spPr bwMode="auto">
          <a:xfrm>
            <a:off x="8910743" y="2587933"/>
            <a:ext cx="80763" cy="80763"/>
          </a:xfrm>
          <a:prstGeom prst="ellipse">
            <a:avLst/>
          </a:prstGeom>
          <a:solidFill>
            <a:srgbClr val="FF33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50" name="Oval 20"/>
          <p:cNvSpPr>
            <a:spLocks noChangeArrowheads="1"/>
          </p:cNvSpPr>
          <p:nvPr/>
        </p:nvSpPr>
        <p:spPr bwMode="auto">
          <a:xfrm>
            <a:off x="9360876" y="2262507"/>
            <a:ext cx="80763" cy="80763"/>
          </a:xfrm>
          <a:prstGeom prst="ellipse">
            <a:avLst/>
          </a:prstGeom>
          <a:solidFill>
            <a:srgbClr val="FF33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51" name="Line 21"/>
          <p:cNvSpPr>
            <a:spLocks noChangeShapeType="1"/>
          </p:cNvSpPr>
          <p:nvPr/>
        </p:nvSpPr>
        <p:spPr bwMode="auto">
          <a:xfrm flipV="1">
            <a:off x="7152969" y="2937112"/>
            <a:ext cx="1345648" cy="1086732"/>
          </a:xfrm>
          <a:prstGeom prst="line">
            <a:avLst/>
          </a:prstGeom>
          <a:noFill/>
          <a:ln w="38100">
            <a:solidFill>
              <a:schemeClr val="accent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52" name="Line 22"/>
          <p:cNvSpPr>
            <a:spLocks noChangeShapeType="1"/>
          </p:cNvSpPr>
          <p:nvPr/>
        </p:nvSpPr>
        <p:spPr bwMode="auto">
          <a:xfrm>
            <a:off x="7037023" y="3989711"/>
            <a:ext cx="429942" cy="0"/>
          </a:xfrm>
          <a:prstGeom prst="line">
            <a:avLst/>
          </a:prstGeom>
          <a:noFill/>
          <a:ln w="19050">
            <a:solidFill>
              <a:srgbClr val="FF3300"/>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53" name="Text Box 23"/>
          <p:cNvSpPr txBox="1">
            <a:spLocks noChangeArrowheads="1"/>
          </p:cNvSpPr>
          <p:nvPr/>
        </p:nvSpPr>
        <p:spPr bwMode="auto">
          <a:xfrm>
            <a:off x="8553251" y="3673477"/>
            <a:ext cx="728051"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795" b="1">
                <a:solidFill>
                  <a:srgbClr val="FF3300"/>
                </a:solidFill>
                <a:latin typeface="Arial" panose="020B0604020202020204" pitchFamily="34" charset="0"/>
                <a:ea typeface="思源黑体 CN Medium" panose="020B0600000000000000" pitchFamily="34" charset="-122"/>
                <a:sym typeface="Arial" panose="020B0604020202020204" pitchFamily="34" charset="0"/>
              </a:rPr>
              <a:t>△</a:t>
            </a:r>
            <a:r>
              <a:rPr lang="en-US" altLang="zh-CN" sz="1795" b="1" i="1">
                <a:solidFill>
                  <a:srgbClr val="FF33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p>
        </p:txBody>
      </p:sp>
      <p:sp>
        <p:nvSpPr>
          <p:cNvPr id="54" name="Text Box 24"/>
          <p:cNvSpPr txBox="1">
            <a:spLocks noChangeArrowheads="1"/>
          </p:cNvSpPr>
          <p:nvPr/>
        </p:nvSpPr>
        <p:spPr bwMode="auto">
          <a:xfrm>
            <a:off x="8917870" y="2731643"/>
            <a:ext cx="728051"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795" b="1">
                <a:solidFill>
                  <a:srgbClr val="FF3300"/>
                </a:solidFill>
                <a:latin typeface="Arial" panose="020B0604020202020204" pitchFamily="34" charset="0"/>
                <a:ea typeface="思源黑体 CN Medium" panose="020B0600000000000000" pitchFamily="34" charset="-122"/>
                <a:sym typeface="Arial" panose="020B0604020202020204" pitchFamily="34" charset="0"/>
              </a:rPr>
              <a:t>△</a:t>
            </a:r>
            <a:r>
              <a:rPr lang="en-US" altLang="zh-CN" sz="1795" b="1" i="1">
                <a:solidFill>
                  <a:srgbClr val="FF33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v</a:t>
            </a:r>
          </a:p>
        </p:txBody>
      </p:sp>
      <p:sp>
        <p:nvSpPr>
          <p:cNvPr id="55" name="Text Box 25"/>
          <p:cNvSpPr txBox="1">
            <a:spLocks noChangeArrowheads="1"/>
          </p:cNvSpPr>
          <p:nvPr/>
        </p:nvSpPr>
        <p:spPr bwMode="auto">
          <a:xfrm>
            <a:off x="642742" y="2403594"/>
            <a:ext cx="3447677" cy="586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pPr>
            <a:r>
              <a:rPr lang="en-US" altLang="zh-CN" sz="2400" dirty="0">
                <a:latin typeface="Arial" panose="020B0604020202020204" pitchFamily="34" charset="0"/>
                <a:ea typeface="思源黑体 CN Medium" panose="020B0600000000000000" pitchFamily="34" charset="-122"/>
                <a:sym typeface="Arial" panose="020B0604020202020204" pitchFamily="34" charset="0"/>
              </a:rPr>
              <a:t>1.</a:t>
            </a:r>
            <a:r>
              <a:rPr lang="zh-CN" altLang="en-US" sz="2400" dirty="0">
                <a:latin typeface="Arial" panose="020B0604020202020204" pitchFamily="34" charset="0"/>
                <a:ea typeface="思源黑体 CN Medium" panose="020B0600000000000000" pitchFamily="34" charset="-122"/>
                <a:sym typeface="Arial" panose="020B0604020202020204" pitchFamily="34" charset="0"/>
              </a:rPr>
              <a:t>图象的特点？</a:t>
            </a:r>
          </a:p>
        </p:txBody>
      </p:sp>
      <p:sp>
        <p:nvSpPr>
          <p:cNvPr id="56" name="Text Box 26"/>
          <p:cNvSpPr txBox="1">
            <a:spLocks noChangeArrowheads="1"/>
          </p:cNvSpPr>
          <p:nvPr/>
        </p:nvSpPr>
        <p:spPr bwMode="auto">
          <a:xfrm>
            <a:off x="673621" y="3009974"/>
            <a:ext cx="3933648" cy="586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pPr>
            <a:r>
              <a:rPr lang="en-US" altLang="zh-CN" sz="2400" dirty="0">
                <a:latin typeface="Arial" panose="020B0604020202020204" pitchFamily="34" charset="0"/>
                <a:ea typeface="思源黑体 CN Medium" panose="020B0600000000000000" pitchFamily="34" charset="-122"/>
                <a:sym typeface="Arial" panose="020B0604020202020204" pitchFamily="34" charset="0"/>
              </a:rPr>
              <a:t>2.</a:t>
            </a:r>
            <a:r>
              <a:rPr lang="zh-CN" altLang="en-US" sz="2400" dirty="0">
                <a:latin typeface="Arial" panose="020B0604020202020204" pitchFamily="34" charset="0"/>
                <a:ea typeface="思源黑体 CN Medium" panose="020B0600000000000000" pitchFamily="34" charset="-122"/>
                <a:sym typeface="Arial" panose="020B0604020202020204" pitchFamily="34" charset="0"/>
              </a:rPr>
              <a:t>小车的运动规律？</a:t>
            </a:r>
          </a:p>
        </p:txBody>
      </p:sp>
      <p:sp>
        <p:nvSpPr>
          <p:cNvPr id="57" name="Text Box 27"/>
          <p:cNvSpPr txBox="1">
            <a:spLocks noChangeArrowheads="1"/>
          </p:cNvSpPr>
          <p:nvPr/>
        </p:nvSpPr>
        <p:spPr bwMode="auto">
          <a:xfrm>
            <a:off x="673511" y="3637867"/>
            <a:ext cx="3683363" cy="586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pPr>
            <a:r>
              <a:rPr lang="en-US" altLang="zh-CN" sz="2400" dirty="0">
                <a:latin typeface="Arial" panose="020B0604020202020204" pitchFamily="34" charset="0"/>
                <a:ea typeface="思源黑体 CN Medium" panose="020B0600000000000000" pitchFamily="34" charset="-122"/>
                <a:sym typeface="Arial" panose="020B0604020202020204" pitchFamily="34" charset="0"/>
              </a:rPr>
              <a:t>3.</a:t>
            </a:r>
            <a:r>
              <a:rPr lang="zh-CN" altLang="en-US" sz="2400" dirty="0">
                <a:latin typeface="Arial" panose="020B0604020202020204" pitchFamily="34" charset="0"/>
                <a:ea typeface="思源黑体 CN Medium" panose="020B0600000000000000" pitchFamily="34" charset="-122"/>
                <a:sym typeface="Arial" panose="020B0604020202020204" pitchFamily="34" charset="0"/>
              </a:rPr>
              <a:t>如何求加速度？</a:t>
            </a:r>
          </a:p>
        </p:txBody>
      </p:sp>
      <p:sp>
        <p:nvSpPr>
          <p:cNvPr id="58" name="Text Box 28"/>
          <p:cNvSpPr txBox="1">
            <a:spLocks noChangeArrowheads="1"/>
          </p:cNvSpPr>
          <p:nvPr/>
        </p:nvSpPr>
        <p:spPr bwMode="auto">
          <a:xfrm>
            <a:off x="659727" y="4286018"/>
            <a:ext cx="5494255" cy="586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pPr>
            <a:r>
              <a:rPr lang="en-US" altLang="zh-CN" sz="2400" dirty="0">
                <a:latin typeface="Arial" panose="020B0604020202020204" pitchFamily="34" charset="0"/>
                <a:ea typeface="思源黑体 CN Medium" panose="020B0600000000000000" pitchFamily="34" charset="-122"/>
                <a:sym typeface="Arial" panose="020B0604020202020204" pitchFamily="34" charset="0"/>
              </a:rPr>
              <a:t>4.</a:t>
            </a:r>
            <a:r>
              <a:rPr lang="zh-CN" altLang="en-US" sz="2400" dirty="0">
                <a:latin typeface="Arial" panose="020B0604020202020204" pitchFamily="34" charset="0"/>
                <a:ea typeface="思源黑体 CN Medium" panose="020B0600000000000000" pitchFamily="34" charset="-122"/>
                <a:sym typeface="Arial" panose="020B0604020202020204" pitchFamily="34" charset="0"/>
              </a:rPr>
              <a:t>如果这些点不在一条直线上，怎么办？</a:t>
            </a:r>
          </a:p>
        </p:txBody>
      </p:sp>
      <p:sp>
        <p:nvSpPr>
          <p:cNvPr id="59" name="Text Box 29"/>
          <p:cNvSpPr txBox="1">
            <a:spLocks noChangeArrowheads="1"/>
          </p:cNvSpPr>
          <p:nvPr/>
        </p:nvSpPr>
        <p:spPr bwMode="auto">
          <a:xfrm>
            <a:off x="642742" y="1720601"/>
            <a:ext cx="2945021" cy="586122"/>
          </a:xfrm>
          <a:prstGeom prst="rect">
            <a:avLst/>
          </a:prstGeom>
          <a:noFill/>
          <a:ln>
            <a:noFill/>
          </a:ln>
          <a:effectLst/>
          <a:extLst>
            <a:ext uri="{909E8E84-426E-40DD-AFC4-6F175D3DCCD1}">
              <a14:hiddenFill xmlns:a14="http://schemas.microsoft.com/office/drawing/2010/main">
                <a:gradFill rotWithShape="1">
                  <a:gsLst>
                    <a:gs pos="0">
                      <a:srgbClr val="FF33CC">
                        <a:alpha val="32001"/>
                      </a:srgbClr>
                    </a:gs>
                    <a:gs pos="50000">
                      <a:schemeClr val="bg1"/>
                    </a:gs>
                    <a:gs pos="100000">
                      <a:srgbClr val="FF33CC">
                        <a:alpha val="32001"/>
                      </a:srgbClr>
                    </a:gs>
                  </a:gsLst>
                  <a:lin ang="18900000" scaled="1"/>
                </a:gradFill>
              </a14:hiddenFill>
            </a:ext>
            <a:ext uri="{91240B29-F687-4F45-9708-019B960494DF}">
              <a14:hiddenLine xmlns:a14="http://schemas.microsoft.com/office/drawing/2010/main" w="28575">
                <a:solidFill>
                  <a:srgbClr val="00FF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spcBef>
                <a:spcPct val="50000"/>
              </a:spcBef>
            </a:pPr>
            <a:r>
              <a:rPr lang="zh-CN" altLang="en-US" sz="2400" dirty="0">
                <a:latin typeface="Arial" panose="020B0604020202020204" pitchFamily="34" charset="0"/>
                <a:ea typeface="思源黑体 CN Medium" panose="020B0600000000000000" pitchFamily="34" charset="-122"/>
                <a:sym typeface="Arial" panose="020B0604020202020204" pitchFamily="34" charset="0"/>
              </a:rPr>
              <a:t>问题思考：</a:t>
            </a:r>
          </a:p>
        </p:txBody>
      </p:sp>
      <p:sp>
        <p:nvSpPr>
          <p:cNvPr id="60" name="Line 30"/>
          <p:cNvSpPr>
            <a:spLocks noChangeShapeType="1"/>
          </p:cNvSpPr>
          <p:nvPr/>
        </p:nvSpPr>
        <p:spPr bwMode="auto">
          <a:xfrm flipV="1">
            <a:off x="8487927" y="2628315"/>
            <a:ext cx="460822" cy="311174"/>
          </a:xfrm>
          <a:prstGeom prst="line">
            <a:avLst/>
          </a:prstGeom>
          <a:noFill/>
          <a:ln w="38100">
            <a:solidFill>
              <a:schemeClr val="accent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61" name="Line 31"/>
          <p:cNvSpPr>
            <a:spLocks noChangeShapeType="1"/>
          </p:cNvSpPr>
          <p:nvPr/>
        </p:nvSpPr>
        <p:spPr bwMode="auto">
          <a:xfrm flipV="1">
            <a:off x="8946374" y="2302889"/>
            <a:ext cx="444194" cy="327801"/>
          </a:xfrm>
          <a:prstGeom prst="line">
            <a:avLst/>
          </a:prstGeom>
          <a:noFill/>
          <a:ln w="38100">
            <a:solidFill>
              <a:schemeClr val="accent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92" name="文本框 91"/>
          <p:cNvSpPr txBox="1"/>
          <p:nvPr/>
        </p:nvSpPr>
        <p:spPr>
          <a:xfrm>
            <a:off x="898071" y="280201"/>
            <a:ext cx="2646878"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五、数据处理</a:t>
            </a:r>
          </a:p>
        </p:txBody>
      </p:sp>
    </p:spTree>
    <p:extLst>
      <p:ext uri="{BB962C8B-B14F-4D97-AF65-F5344CB8AC3E}">
        <p14:creationId xmlns:p14="http://schemas.microsoft.com/office/powerpoint/2010/main" val="11237080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7" grpId="0"/>
      <p:bldP spid="58" grpId="0" bldLvl="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660400" y="1389380"/>
            <a:ext cx="10858500" cy="4464107"/>
          </a:xfrm>
          <a:prstGeom prst="rect">
            <a:avLst/>
          </a:prstGeom>
          <a:noFill/>
          <a:ln>
            <a:noFill/>
          </a:ln>
          <a:effectLst/>
          <a:extLst>
            <a:ext uri="{909E8E84-426E-40DD-AFC4-6F175D3DCCD1}">
              <a14:hiddenFill xmlns:a14="http://schemas.microsoft.com/office/drawing/2010/main">
                <a:gradFill rotWithShape="1">
                  <a:gsLst>
                    <a:gs pos="0">
                      <a:srgbClr val="FF33CC">
                        <a:alpha val="32001"/>
                      </a:srgbClr>
                    </a:gs>
                    <a:gs pos="50000">
                      <a:schemeClr val="bg1"/>
                    </a:gs>
                    <a:gs pos="100000">
                      <a:srgbClr val="FF33CC">
                        <a:alpha val="32001"/>
                      </a:srgbClr>
                    </a:gs>
                  </a:gsLst>
                  <a:lin ang="18900000" scaled="1"/>
                </a:gradFill>
              </a14:hiddenFill>
            </a:ext>
            <a:ext uri="{91240B29-F687-4F45-9708-019B960494DF}">
              <a14:hiddenLine xmlns:a14="http://schemas.microsoft.com/office/drawing/2010/main" w="28575">
                <a:solidFill>
                  <a:srgbClr val="00FF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150000"/>
              </a:lnSpc>
            </a:pP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【题后小结】：求小车加速度的方法</a:t>
            </a:r>
          </a:p>
          <a:p>
            <a:pPr defTabSz="1219170">
              <a:lnSpc>
                <a:spcPct val="150000"/>
              </a:lnSpc>
            </a:pP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方法</a:t>
            </a:r>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1.</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取任意两组数据求出</a:t>
            </a:r>
            <a:r>
              <a:rPr lang="en-US" altLang="zh-CN" sz="2400"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Δ</a:t>
            </a:r>
            <a:r>
              <a:rPr lang="en-US" altLang="zh-CN" sz="2400" i="1"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v</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和</a:t>
            </a:r>
            <a:r>
              <a:rPr lang="en-US" altLang="zh-CN" sz="2400"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Δ</a:t>
            </a:r>
            <a:r>
              <a:rPr lang="en-US" altLang="zh-CN" sz="2400" i="1"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，然后代入</a:t>
            </a:r>
            <a:r>
              <a:rPr lang="en-US" altLang="zh-CN" sz="2400"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Δ</a:t>
            </a:r>
            <a:r>
              <a:rPr lang="en-US" altLang="zh-CN" sz="2400" i="1"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v</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lang="en-US" altLang="zh-CN" sz="2400"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Δ</a:t>
            </a:r>
            <a:r>
              <a:rPr lang="en-US" altLang="zh-CN" sz="2400" i="1"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求解。</a:t>
            </a:r>
          </a:p>
          <a:p>
            <a:pPr defTabSz="1219170">
              <a:lnSpc>
                <a:spcPct val="150000"/>
              </a:lnSpc>
            </a:pP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方法</a:t>
            </a:r>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2.</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在</a:t>
            </a:r>
            <a:r>
              <a:rPr lang="en-US" altLang="zh-CN" sz="2400" i="1"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v</a:t>
            </a:r>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lang="en-US" altLang="zh-CN" sz="2400" i="1"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图象上取一段时间</a:t>
            </a:r>
            <a:r>
              <a:rPr lang="en-US" altLang="zh-CN" sz="2400"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Δ</a:t>
            </a:r>
            <a:r>
              <a:rPr lang="en-US" altLang="zh-CN" sz="2400" i="1"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（尽量取大一些），找出两个时刻对应的纵坐标值求出</a:t>
            </a:r>
            <a:r>
              <a:rPr lang="en-US" altLang="zh-CN" sz="2400"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Δ</a:t>
            </a:r>
            <a:r>
              <a:rPr lang="en-US" altLang="zh-CN" sz="2400" i="1"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v</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，代入</a:t>
            </a:r>
            <a:r>
              <a:rPr lang="en-US" altLang="zh-CN" sz="2400"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Δ</a:t>
            </a:r>
            <a:r>
              <a:rPr lang="en-US" altLang="zh-CN" sz="2400" i="1"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v</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lang="en-US" altLang="zh-CN" sz="2400"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Δ</a:t>
            </a:r>
            <a:r>
              <a:rPr lang="en-US" altLang="zh-CN" sz="2400" i="1" kern="0" dirty="0" err="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求解。</a:t>
            </a:r>
          </a:p>
          <a:p>
            <a:pPr defTabSz="1219170">
              <a:lnSpc>
                <a:spcPct val="150000"/>
              </a:lnSpc>
            </a:pP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哪一种方法更好？</a:t>
            </a:r>
          </a:p>
          <a:p>
            <a:pPr defTabSz="1219170">
              <a:lnSpc>
                <a:spcPct val="150000"/>
              </a:lnSpc>
            </a:pP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（画图时让不在直线上的点尽可能均匀地分布在直线两侧，就是为了使偏大或偏小的误差尽可能地抵消，所以图象也是减小误差的一种手段，也就是说应该用图象上的点，而不是用实验所得到的数据）</a:t>
            </a:r>
          </a:p>
        </p:txBody>
      </p:sp>
      <p:sp>
        <p:nvSpPr>
          <p:cNvPr id="3" name="文本框 2"/>
          <p:cNvSpPr txBox="1"/>
          <p:nvPr/>
        </p:nvSpPr>
        <p:spPr>
          <a:xfrm>
            <a:off x="898071" y="280201"/>
            <a:ext cx="2646878"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五、数据处理</a:t>
            </a:r>
          </a:p>
        </p:txBody>
      </p:sp>
    </p:spTree>
    <p:extLst>
      <p:ext uri="{BB962C8B-B14F-4D97-AF65-F5344CB8AC3E}">
        <p14:creationId xmlns:p14="http://schemas.microsoft.com/office/powerpoint/2010/main" val="8689958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0">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765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765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ChangeArrowheads="1"/>
          </p:cNvSpPr>
          <p:nvPr/>
        </p:nvSpPr>
        <p:spPr bwMode="auto">
          <a:xfrm>
            <a:off x="789961" y="1627396"/>
            <a:ext cx="822512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150000"/>
              </a:lnSpc>
            </a:pPr>
            <a:r>
              <a:rPr kumimoji="1" lang="en-US" altLang="zh-CN" sz="2800" kern="0" dirty="0">
                <a:latin typeface="Arial" panose="020B0604020202020204" pitchFamily="34" charset="0"/>
                <a:ea typeface="思源黑体 CN Medium" panose="020B0600000000000000" pitchFamily="34" charset="-122"/>
                <a:sym typeface="Arial" panose="020B0604020202020204" pitchFamily="34" charset="0"/>
              </a:rPr>
              <a:t>1</a:t>
            </a:r>
            <a:r>
              <a:rPr kumimoji="1" lang="zh-CN" altLang="en-US" sz="2800" kern="0" dirty="0">
                <a:latin typeface="Arial" panose="020B0604020202020204" pitchFamily="34" charset="0"/>
                <a:ea typeface="思源黑体 CN Medium" panose="020B0600000000000000" pitchFamily="34" charset="-122"/>
                <a:sym typeface="Arial" panose="020B0604020202020204" pitchFamily="34" charset="0"/>
              </a:rPr>
              <a:t>、小车的速度随时间的增加而均匀增加。</a:t>
            </a:r>
          </a:p>
        </p:txBody>
      </p:sp>
      <p:sp>
        <p:nvSpPr>
          <p:cNvPr id="28676" name="Rectangle 4"/>
          <p:cNvSpPr>
            <a:spLocks noChangeArrowheads="1"/>
          </p:cNvSpPr>
          <p:nvPr/>
        </p:nvSpPr>
        <p:spPr bwMode="auto">
          <a:xfrm>
            <a:off x="789961" y="2527377"/>
            <a:ext cx="9325374" cy="668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150000"/>
              </a:lnSpc>
            </a:pPr>
            <a:r>
              <a:rPr kumimoji="1" lang="en-US" altLang="zh-CN" sz="2800" kern="0" dirty="0">
                <a:latin typeface="Arial" panose="020B0604020202020204" pitchFamily="34" charset="0"/>
                <a:ea typeface="思源黑体 CN Medium" panose="020B0600000000000000" pitchFamily="34" charset="-122"/>
                <a:sym typeface="Arial" panose="020B0604020202020204" pitchFamily="34" charset="0"/>
              </a:rPr>
              <a:t>2</a:t>
            </a:r>
            <a:r>
              <a:rPr kumimoji="1" lang="zh-CN" altLang="en-US" sz="2800" kern="0" dirty="0">
                <a:latin typeface="Arial" panose="020B0604020202020204" pitchFamily="34" charset="0"/>
                <a:ea typeface="思源黑体 CN Medium" panose="020B0600000000000000" pitchFamily="34" charset="-122"/>
                <a:sym typeface="Arial" panose="020B0604020202020204" pitchFamily="34" charset="0"/>
              </a:rPr>
              <a:t>、小车速度随时间逐渐增大；相同时间里，速度增量相同。</a:t>
            </a:r>
          </a:p>
        </p:txBody>
      </p:sp>
      <p:sp>
        <p:nvSpPr>
          <p:cNvPr id="28677" name="Rectangle 5"/>
          <p:cNvSpPr>
            <a:spLocks noChangeArrowheads="1"/>
          </p:cNvSpPr>
          <p:nvPr/>
        </p:nvSpPr>
        <p:spPr bwMode="auto">
          <a:xfrm>
            <a:off x="688461" y="4156849"/>
            <a:ext cx="9640582" cy="668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150000"/>
              </a:lnSpc>
              <a:spcBef>
                <a:spcPct val="50000"/>
              </a:spcBef>
            </a:pPr>
            <a:r>
              <a:rPr lang="zh-CN" altLang="en-US" sz="2800" kern="0" dirty="0">
                <a:latin typeface="Arial" panose="020B0604020202020204" pitchFamily="34" charset="0"/>
                <a:ea typeface="思源黑体 CN Medium" panose="020B0600000000000000" pitchFamily="34" charset="-122"/>
                <a:sym typeface="Arial" panose="020B0604020202020204" pitchFamily="34" charset="0"/>
              </a:rPr>
              <a:t>你能用自己的语言描述小车速度随时间变化的规律吗？</a:t>
            </a:r>
          </a:p>
        </p:txBody>
      </p:sp>
      <p:sp>
        <p:nvSpPr>
          <p:cNvPr id="28678" name="Text Box 6"/>
          <p:cNvSpPr txBox="1">
            <a:spLocks noChangeArrowheads="1"/>
          </p:cNvSpPr>
          <p:nvPr/>
        </p:nvSpPr>
        <p:spPr bwMode="auto">
          <a:xfrm>
            <a:off x="660400" y="3254073"/>
            <a:ext cx="3356262" cy="668453"/>
          </a:xfrm>
          <a:prstGeom prst="rect">
            <a:avLst/>
          </a:prstGeom>
          <a:noFill/>
          <a:ln>
            <a:noFill/>
          </a:ln>
          <a:effectLst/>
          <a:extLst>
            <a:ext uri="{909E8E84-426E-40DD-AFC4-6F175D3DCCD1}">
              <a14:hiddenFill xmlns:a14="http://schemas.microsoft.com/office/drawing/2010/main">
                <a:gradFill rotWithShape="1">
                  <a:gsLst>
                    <a:gs pos="0">
                      <a:srgbClr val="FF33CC">
                        <a:alpha val="32001"/>
                      </a:srgbClr>
                    </a:gs>
                    <a:gs pos="50000">
                      <a:schemeClr val="bg1"/>
                    </a:gs>
                    <a:gs pos="100000">
                      <a:srgbClr val="FF33CC">
                        <a:alpha val="32001"/>
                      </a:srgbClr>
                    </a:gs>
                  </a:gsLst>
                  <a:lin ang="18900000" scaled="1"/>
                </a:gradFill>
              </a14:hiddenFill>
            </a:ext>
            <a:ext uri="{91240B29-F687-4F45-9708-019B960494DF}">
              <a14:hiddenLine xmlns:a14="http://schemas.microsoft.com/office/drawing/2010/main" w="28575">
                <a:solidFill>
                  <a:srgbClr val="00FF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150000"/>
              </a:lnSpc>
              <a:spcBef>
                <a:spcPct val="50000"/>
              </a:spcBef>
            </a:pPr>
            <a:r>
              <a:rPr lang="zh-CN" altLang="en-US" sz="2800" kern="0" dirty="0">
                <a:latin typeface="Arial" panose="020B0604020202020204" pitchFamily="34" charset="0"/>
                <a:ea typeface="思源黑体 CN Medium" panose="020B0600000000000000" pitchFamily="34" charset="-122"/>
                <a:sym typeface="Arial" panose="020B0604020202020204" pitchFamily="34" charset="0"/>
              </a:rPr>
              <a:t>问题思考：</a:t>
            </a:r>
          </a:p>
        </p:txBody>
      </p:sp>
      <p:sp>
        <p:nvSpPr>
          <p:cNvPr id="8" name="文本框 7"/>
          <p:cNvSpPr txBox="1"/>
          <p:nvPr/>
        </p:nvSpPr>
        <p:spPr>
          <a:xfrm>
            <a:off x="898071" y="280201"/>
            <a:ext cx="1826141"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实验结论</a:t>
            </a:r>
          </a:p>
        </p:txBody>
      </p:sp>
    </p:spTree>
    <p:extLst>
      <p:ext uri="{BB962C8B-B14F-4D97-AF65-F5344CB8AC3E}">
        <p14:creationId xmlns:p14="http://schemas.microsoft.com/office/powerpoint/2010/main" val="31164870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ldLvl="0"/>
      <p:bldP spid="28676" grpId="0" bldLvl="0"/>
      <p:bldP spid="28677" grpId="0" bldLvl="0"/>
      <p:bldP spid="28678" grpId="0" bldLvl="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图片 51"/>
          <p:cNvPicPr>
            <a:picLocks noChangeAspect="1"/>
          </p:cNvPicPr>
          <p:nvPr/>
        </p:nvPicPr>
        <p:blipFill>
          <a:blip r:embed="rId2">
            <a:extLst>
              <a:ext uri="{28A0092B-C50C-407E-A947-70E740481C1C}">
                <a14:useLocalDpi xmlns:a14="http://schemas.microsoft.com/office/drawing/2010/main" val="0"/>
              </a:ext>
            </a:extLst>
          </a:blip>
          <a:srcRect l="100000" t="64784" r="-37384" b="-28303"/>
          <a:stretch>
            <a:fillRect/>
          </a:stretch>
        </p:blipFill>
        <p:spPr>
          <a:xfrm>
            <a:off x="-14912977" y="4178751"/>
            <a:ext cx="6881038" cy="7770083"/>
          </a:xfrm>
          <a:custGeom>
            <a:avLst/>
            <a:gdLst>
              <a:gd name="connsiteX0" fmla="*/ 0 w 6881038"/>
              <a:gd name="connsiteY0" fmla="*/ 0 h 7770083"/>
              <a:gd name="connsiteX1" fmla="*/ 6696911 w 6881038"/>
              <a:gd name="connsiteY1" fmla="*/ 6696911 h 7770083"/>
              <a:gd name="connsiteX2" fmla="*/ 6696911 w 6881038"/>
              <a:gd name="connsiteY2" fmla="*/ 7585956 h 7770083"/>
              <a:gd name="connsiteX3" fmla="*/ 5807866 w 6881038"/>
              <a:gd name="connsiteY3" fmla="*/ 7585956 h 7770083"/>
              <a:gd name="connsiteX4" fmla="*/ 0 w 6881038"/>
              <a:gd name="connsiteY4" fmla="*/ 1778090 h 7770083"/>
              <a:gd name="connsiteX5" fmla="*/ 0 w 6881038"/>
              <a:gd name="connsiteY5" fmla="*/ 0 h 7770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81038" h="7770083">
                <a:moveTo>
                  <a:pt x="0" y="0"/>
                </a:moveTo>
                <a:lnTo>
                  <a:pt x="6696911" y="6696911"/>
                </a:lnTo>
                <a:cubicBezTo>
                  <a:pt x="6942414" y="6942414"/>
                  <a:pt x="6942414" y="7340453"/>
                  <a:pt x="6696911" y="7585956"/>
                </a:cubicBezTo>
                <a:cubicBezTo>
                  <a:pt x="6451408" y="7831459"/>
                  <a:pt x="6053369" y="7831459"/>
                  <a:pt x="5807866" y="7585956"/>
                </a:cubicBezTo>
                <a:lnTo>
                  <a:pt x="0" y="1778090"/>
                </a:lnTo>
                <a:lnTo>
                  <a:pt x="0" y="0"/>
                </a:lnTo>
                <a:close/>
              </a:path>
            </a:pathLst>
          </a:custGeom>
        </p:spPr>
      </p:pic>
      <p:grpSp>
        <p:nvGrpSpPr>
          <p:cNvPr id="68" name="组合 67"/>
          <p:cNvGrpSpPr/>
          <p:nvPr/>
        </p:nvGrpSpPr>
        <p:grpSpPr>
          <a:xfrm>
            <a:off x="5042006" y="2481944"/>
            <a:ext cx="7149994" cy="4376056"/>
            <a:chOff x="-14912977" y="5411846"/>
            <a:chExt cx="18864374" cy="11545682"/>
          </a:xfrm>
        </p:grpSpPr>
        <p:pic>
          <p:nvPicPr>
            <p:cNvPr id="51" name="图片 50"/>
            <p:cNvPicPr>
              <a:picLocks noChangeAspect="1"/>
            </p:cNvPicPr>
            <p:nvPr/>
          </p:nvPicPr>
          <p:blipFill>
            <a:blip r:embed="rId2">
              <a:extLst>
                <a:ext uri="{28A0092B-C50C-407E-A947-70E740481C1C}">
                  <a14:useLocalDpi xmlns:a14="http://schemas.microsoft.com/office/drawing/2010/main" val="0"/>
                </a:ext>
              </a:extLst>
            </a:blip>
            <a:srcRect l="100000" t="84517" r="-23215" b="-26717"/>
            <a:stretch>
              <a:fillRect/>
            </a:stretch>
          </p:blipFill>
          <p:spPr>
            <a:xfrm>
              <a:off x="-14912977" y="6592643"/>
              <a:ext cx="4273172" cy="5162217"/>
            </a:xfrm>
            <a:custGeom>
              <a:avLst/>
              <a:gdLst>
                <a:gd name="connsiteX0" fmla="*/ 0 w 4273172"/>
                <a:gd name="connsiteY0" fmla="*/ 0 h 5162217"/>
                <a:gd name="connsiteX1" fmla="*/ 4089045 w 4273172"/>
                <a:gd name="connsiteY1" fmla="*/ 4089045 h 5162217"/>
                <a:gd name="connsiteX2" fmla="*/ 4089045 w 4273172"/>
                <a:gd name="connsiteY2" fmla="*/ 4978090 h 5162217"/>
                <a:gd name="connsiteX3" fmla="*/ 3200000 w 4273172"/>
                <a:gd name="connsiteY3" fmla="*/ 4978090 h 5162217"/>
                <a:gd name="connsiteX4" fmla="*/ 0 w 4273172"/>
                <a:gd name="connsiteY4" fmla="*/ 1778090 h 5162217"/>
                <a:gd name="connsiteX5" fmla="*/ 0 w 4273172"/>
                <a:gd name="connsiteY5" fmla="*/ 0 h 516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3172" h="5162217">
                  <a:moveTo>
                    <a:pt x="0" y="0"/>
                  </a:moveTo>
                  <a:lnTo>
                    <a:pt x="4089045" y="4089045"/>
                  </a:lnTo>
                  <a:cubicBezTo>
                    <a:pt x="4334548" y="4334548"/>
                    <a:pt x="4334548" y="4732587"/>
                    <a:pt x="4089045" y="4978090"/>
                  </a:cubicBezTo>
                  <a:cubicBezTo>
                    <a:pt x="3843542" y="5223593"/>
                    <a:pt x="3445503" y="5223593"/>
                    <a:pt x="3200000" y="4978090"/>
                  </a:cubicBezTo>
                  <a:lnTo>
                    <a:pt x="0" y="1778090"/>
                  </a:lnTo>
                  <a:lnTo>
                    <a:pt x="0" y="0"/>
                  </a:lnTo>
                  <a:close/>
                </a:path>
              </a:pathLst>
            </a:custGeom>
          </p:spPr>
        </p:pic>
        <p:pic>
          <p:nvPicPr>
            <p:cNvPr id="61" name="图片 60"/>
            <p:cNvPicPr>
              <a:picLocks noChangeAspect="1"/>
            </p:cNvPicPr>
            <p:nvPr/>
          </p:nvPicPr>
          <p:blipFill>
            <a:blip r:embed="rId2">
              <a:extLst>
                <a:ext uri="{28A0092B-C50C-407E-A947-70E740481C1C}">
                  <a14:useLocalDpi xmlns:a14="http://schemas.microsoft.com/office/drawing/2010/main" val="0"/>
                </a:ext>
              </a:extLst>
            </a:blip>
            <a:srcRect l="29620" t="5616" r="2824"/>
            <a:stretch>
              <a:fillRect/>
            </a:stretch>
          </p:blipFill>
          <p:spPr>
            <a:xfrm>
              <a:off x="-9003218" y="5411846"/>
              <a:ext cx="12434727" cy="11545682"/>
            </a:xfrm>
            <a:custGeom>
              <a:avLst/>
              <a:gdLst>
                <a:gd name="connsiteX0" fmla="*/ 628650 w 12434727"/>
                <a:gd name="connsiteY0" fmla="*/ 0 h 11545682"/>
                <a:gd name="connsiteX1" fmla="*/ 1073174 w 12434727"/>
                <a:gd name="connsiteY1" fmla="*/ 184128 h 11545682"/>
                <a:gd name="connsiteX2" fmla="*/ 12434727 w 12434727"/>
                <a:gd name="connsiteY2" fmla="*/ 11545682 h 11545682"/>
                <a:gd name="connsiteX3" fmla="*/ 10656636 w 12434727"/>
                <a:gd name="connsiteY3" fmla="*/ 11545682 h 11545682"/>
                <a:gd name="connsiteX4" fmla="*/ 184128 w 12434727"/>
                <a:gd name="connsiteY4" fmla="*/ 1073173 h 11545682"/>
                <a:gd name="connsiteX5" fmla="*/ 184128 w 12434727"/>
                <a:gd name="connsiteY5" fmla="*/ 184128 h 11545682"/>
                <a:gd name="connsiteX6" fmla="*/ 628650 w 12434727"/>
                <a:gd name="connsiteY6" fmla="*/ 0 h 11545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727" h="11545682">
                  <a:moveTo>
                    <a:pt x="628650" y="0"/>
                  </a:moveTo>
                  <a:cubicBezTo>
                    <a:pt x="789536" y="0"/>
                    <a:pt x="950422" y="61376"/>
                    <a:pt x="1073174" y="184128"/>
                  </a:cubicBezTo>
                  <a:lnTo>
                    <a:pt x="12434727" y="11545682"/>
                  </a:lnTo>
                  <a:lnTo>
                    <a:pt x="10656636" y="11545682"/>
                  </a:lnTo>
                  <a:lnTo>
                    <a:pt x="184128" y="1073173"/>
                  </a:lnTo>
                  <a:cubicBezTo>
                    <a:pt x="-61376" y="827670"/>
                    <a:pt x="-61376" y="429631"/>
                    <a:pt x="184128" y="184128"/>
                  </a:cubicBezTo>
                  <a:cubicBezTo>
                    <a:pt x="306880" y="61376"/>
                    <a:pt x="467764" y="0"/>
                    <a:pt x="628650" y="0"/>
                  </a:cubicBezTo>
                  <a:close/>
                </a:path>
              </a:pathLst>
            </a:custGeom>
          </p:spPr>
        </p:pic>
        <p:pic>
          <p:nvPicPr>
            <p:cNvPr id="62" name="图片 61"/>
            <p:cNvPicPr>
              <a:picLocks noChangeAspect="1"/>
            </p:cNvPicPr>
            <p:nvPr/>
          </p:nvPicPr>
          <p:blipFill>
            <a:blip r:embed="rId2">
              <a:extLst>
                <a:ext uri="{28A0092B-C50C-407E-A947-70E740481C1C}">
                  <a14:useLocalDpi xmlns:a14="http://schemas.microsoft.com/office/drawing/2010/main" val="0"/>
                </a:ext>
              </a:extLst>
            </a:blip>
            <a:srcRect l="43788" t="7202" b="948"/>
            <a:stretch>
              <a:fillRect/>
            </a:stretch>
          </p:blipFill>
          <p:spPr>
            <a:xfrm>
              <a:off x="-6395352" y="5605819"/>
              <a:ext cx="10346749" cy="11235794"/>
            </a:xfrm>
            <a:custGeom>
              <a:avLst/>
              <a:gdLst>
                <a:gd name="connsiteX0" fmla="*/ 628650 w 10346749"/>
                <a:gd name="connsiteY0" fmla="*/ 0 h 11235794"/>
                <a:gd name="connsiteX1" fmla="*/ 1073174 w 10346749"/>
                <a:gd name="connsiteY1" fmla="*/ 184128 h 11235794"/>
                <a:gd name="connsiteX2" fmla="*/ 10346749 w 10346749"/>
                <a:gd name="connsiteY2" fmla="*/ 9457704 h 11235794"/>
                <a:gd name="connsiteX3" fmla="*/ 10346749 w 10346749"/>
                <a:gd name="connsiteY3" fmla="*/ 11235794 h 11235794"/>
                <a:gd name="connsiteX4" fmla="*/ 184128 w 10346749"/>
                <a:gd name="connsiteY4" fmla="*/ 1073173 h 11235794"/>
                <a:gd name="connsiteX5" fmla="*/ 184128 w 10346749"/>
                <a:gd name="connsiteY5" fmla="*/ 184128 h 11235794"/>
                <a:gd name="connsiteX6" fmla="*/ 628650 w 10346749"/>
                <a:gd name="connsiteY6" fmla="*/ 0 h 11235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6749" h="11235794">
                  <a:moveTo>
                    <a:pt x="628650" y="0"/>
                  </a:moveTo>
                  <a:cubicBezTo>
                    <a:pt x="789536" y="0"/>
                    <a:pt x="950422" y="61376"/>
                    <a:pt x="1073174" y="184128"/>
                  </a:cubicBezTo>
                  <a:lnTo>
                    <a:pt x="10346749" y="9457704"/>
                  </a:lnTo>
                  <a:lnTo>
                    <a:pt x="10346749" y="11235794"/>
                  </a:lnTo>
                  <a:lnTo>
                    <a:pt x="184128" y="1073173"/>
                  </a:lnTo>
                  <a:cubicBezTo>
                    <a:pt x="-61376" y="827670"/>
                    <a:pt x="-61376" y="429631"/>
                    <a:pt x="184128" y="184128"/>
                  </a:cubicBezTo>
                  <a:cubicBezTo>
                    <a:pt x="306878" y="61376"/>
                    <a:pt x="467764" y="0"/>
                    <a:pt x="628650" y="0"/>
                  </a:cubicBezTo>
                  <a:close/>
                </a:path>
              </a:pathLst>
            </a:custGeom>
          </p:spPr>
        </p:pic>
        <p:pic>
          <p:nvPicPr>
            <p:cNvPr id="63" name="图片 62"/>
            <p:cNvPicPr>
              <a:picLocks noChangeAspect="1"/>
            </p:cNvPicPr>
            <p:nvPr/>
          </p:nvPicPr>
          <p:blipFill>
            <a:blip r:embed="rId2">
              <a:extLst>
                <a:ext uri="{28A0092B-C50C-407E-A947-70E740481C1C}">
                  <a14:useLocalDpi xmlns:a14="http://schemas.microsoft.com/office/drawing/2010/main" val="0"/>
                </a:ext>
              </a:extLst>
            </a:blip>
            <a:srcRect l="18086" t="7995" r="15939"/>
            <a:stretch>
              <a:fillRect/>
            </a:stretch>
          </p:blipFill>
          <p:spPr>
            <a:xfrm>
              <a:off x="-11126151" y="5702806"/>
              <a:ext cx="12143767" cy="11254722"/>
            </a:xfrm>
            <a:custGeom>
              <a:avLst/>
              <a:gdLst>
                <a:gd name="connsiteX0" fmla="*/ 628649 w 12143767"/>
                <a:gd name="connsiteY0" fmla="*/ 0 h 11254722"/>
                <a:gd name="connsiteX1" fmla="*/ 1073173 w 12143767"/>
                <a:gd name="connsiteY1" fmla="*/ 184128 h 11254722"/>
                <a:gd name="connsiteX2" fmla="*/ 12143767 w 12143767"/>
                <a:gd name="connsiteY2" fmla="*/ 11254722 h 11254722"/>
                <a:gd name="connsiteX3" fmla="*/ 10365677 w 12143767"/>
                <a:gd name="connsiteY3" fmla="*/ 11254722 h 11254722"/>
                <a:gd name="connsiteX4" fmla="*/ 184127 w 12143767"/>
                <a:gd name="connsiteY4" fmla="*/ 1073173 h 11254722"/>
                <a:gd name="connsiteX5" fmla="*/ 184127 w 12143767"/>
                <a:gd name="connsiteY5" fmla="*/ 184128 h 11254722"/>
                <a:gd name="connsiteX6" fmla="*/ 628649 w 12143767"/>
                <a:gd name="connsiteY6" fmla="*/ 0 h 11254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43767" h="11254722">
                  <a:moveTo>
                    <a:pt x="628649" y="0"/>
                  </a:moveTo>
                  <a:cubicBezTo>
                    <a:pt x="789535" y="0"/>
                    <a:pt x="950421" y="61376"/>
                    <a:pt x="1073173" y="184128"/>
                  </a:cubicBezTo>
                  <a:lnTo>
                    <a:pt x="12143767" y="11254722"/>
                  </a:lnTo>
                  <a:lnTo>
                    <a:pt x="10365677" y="11254722"/>
                  </a:lnTo>
                  <a:lnTo>
                    <a:pt x="184127" y="1073173"/>
                  </a:lnTo>
                  <a:cubicBezTo>
                    <a:pt x="-61375" y="827670"/>
                    <a:pt x="-61375" y="429631"/>
                    <a:pt x="184127" y="184128"/>
                  </a:cubicBezTo>
                  <a:cubicBezTo>
                    <a:pt x="306879" y="61376"/>
                    <a:pt x="467765" y="0"/>
                    <a:pt x="628649" y="0"/>
                  </a:cubicBezTo>
                  <a:close/>
                </a:path>
              </a:pathLst>
            </a:custGeom>
          </p:spPr>
        </p:pic>
        <p:pic>
          <p:nvPicPr>
            <p:cNvPr id="64" name="图片 63"/>
            <p:cNvPicPr>
              <a:picLocks noChangeAspect="1"/>
            </p:cNvPicPr>
            <p:nvPr/>
          </p:nvPicPr>
          <p:blipFill>
            <a:blip r:embed="rId2">
              <a:extLst>
                <a:ext uri="{28A0092B-C50C-407E-A947-70E740481C1C}">
                  <a14:useLocalDpi xmlns:a14="http://schemas.microsoft.com/office/drawing/2010/main" val="0"/>
                </a:ext>
              </a:extLst>
            </a:blip>
            <a:srcRect l="57956" t="8788" b="20681"/>
            <a:stretch>
              <a:fillRect/>
            </a:stretch>
          </p:blipFill>
          <p:spPr>
            <a:xfrm>
              <a:off x="-3787486" y="5799793"/>
              <a:ext cx="7738883" cy="8627928"/>
            </a:xfrm>
            <a:custGeom>
              <a:avLst/>
              <a:gdLst>
                <a:gd name="connsiteX0" fmla="*/ 628650 w 7738883"/>
                <a:gd name="connsiteY0" fmla="*/ 0 h 8627928"/>
                <a:gd name="connsiteX1" fmla="*/ 1073174 w 7738883"/>
                <a:gd name="connsiteY1" fmla="*/ 184128 h 8627928"/>
                <a:gd name="connsiteX2" fmla="*/ 7738883 w 7738883"/>
                <a:gd name="connsiteY2" fmla="*/ 6849838 h 8627928"/>
                <a:gd name="connsiteX3" fmla="*/ 7738883 w 7738883"/>
                <a:gd name="connsiteY3" fmla="*/ 8627928 h 8627928"/>
                <a:gd name="connsiteX4" fmla="*/ 184128 w 7738883"/>
                <a:gd name="connsiteY4" fmla="*/ 1073173 h 8627928"/>
                <a:gd name="connsiteX5" fmla="*/ 184128 w 7738883"/>
                <a:gd name="connsiteY5" fmla="*/ 184128 h 8627928"/>
                <a:gd name="connsiteX6" fmla="*/ 628650 w 7738883"/>
                <a:gd name="connsiteY6" fmla="*/ 0 h 862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8883" h="8627928">
                  <a:moveTo>
                    <a:pt x="628650" y="0"/>
                  </a:moveTo>
                  <a:cubicBezTo>
                    <a:pt x="789536" y="0"/>
                    <a:pt x="950422" y="61376"/>
                    <a:pt x="1073174" y="184128"/>
                  </a:cubicBezTo>
                  <a:lnTo>
                    <a:pt x="7738883" y="6849838"/>
                  </a:lnTo>
                  <a:lnTo>
                    <a:pt x="7738883" y="8627928"/>
                  </a:lnTo>
                  <a:lnTo>
                    <a:pt x="184128" y="1073173"/>
                  </a:lnTo>
                  <a:cubicBezTo>
                    <a:pt x="-61376" y="827670"/>
                    <a:pt x="-61376" y="429631"/>
                    <a:pt x="184128" y="184128"/>
                  </a:cubicBezTo>
                  <a:cubicBezTo>
                    <a:pt x="306880" y="61376"/>
                    <a:pt x="467764" y="0"/>
                    <a:pt x="628650" y="0"/>
                  </a:cubicBezTo>
                  <a:close/>
                </a:path>
              </a:pathLst>
            </a:custGeom>
          </p:spPr>
        </p:pic>
        <p:pic>
          <p:nvPicPr>
            <p:cNvPr id="65" name="图片 64"/>
            <p:cNvPicPr>
              <a:picLocks noChangeAspect="1"/>
            </p:cNvPicPr>
            <p:nvPr/>
          </p:nvPicPr>
          <p:blipFill>
            <a:blip r:embed="rId2">
              <a:extLst>
                <a:ext uri="{28A0092B-C50C-407E-A947-70E740481C1C}">
                  <a14:useLocalDpi xmlns:a14="http://schemas.microsoft.com/office/drawing/2010/main" val="0"/>
                </a:ext>
              </a:extLst>
            </a:blip>
            <a:srcRect l="16505" t="25349" r="29053"/>
            <a:stretch>
              <a:fillRect/>
            </a:stretch>
          </p:blipFill>
          <p:spPr>
            <a:xfrm>
              <a:off x="-11417111" y="7825740"/>
              <a:ext cx="10020833" cy="9131788"/>
            </a:xfrm>
            <a:custGeom>
              <a:avLst/>
              <a:gdLst>
                <a:gd name="connsiteX0" fmla="*/ 628649 w 10020833"/>
                <a:gd name="connsiteY0" fmla="*/ 0 h 9131788"/>
                <a:gd name="connsiteX1" fmla="*/ 1073173 w 10020833"/>
                <a:gd name="connsiteY1" fmla="*/ 184127 h 9131788"/>
                <a:gd name="connsiteX2" fmla="*/ 10020833 w 10020833"/>
                <a:gd name="connsiteY2" fmla="*/ 9131788 h 9131788"/>
                <a:gd name="connsiteX3" fmla="*/ 8242743 w 10020833"/>
                <a:gd name="connsiteY3" fmla="*/ 9131788 h 9131788"/>
                <a:gd name="connsiteX4" fmla="*/ 184127 w 10020833"/>
                <a:gd name="connsiteY4" fmla="*/ 1073172 h 9131788"/>
                <a:gd name="connsiteX5" fmla="*/ 184127 w 10020833"/>
                <a:gd name="connsiteY5" fmla="*/ 184127 h 9131788"/>
                <a:gd name="connsiteX6" fmla="*/ 628649 w 10020833"/>
                <a:gd name="connsiteY6" fmla="*/ 0 h 91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20833" h="9131788">
                  <a:moveTo>
                    <a:pt x="628649" y="0"/>
                  </a:moveTo>
                  <a:cubicBezTo>
                    <a:pt x="789535" y="0"/>
                    <a:pt x="950421" y="61376"/>
                    <a:pt x="1073173" y="184127"/>
                  </a:cubicBezTo>
                  <a:lnTo>
                    <a:pt x="10020833" y="9131788"/>
                  </a:lnTo>
                  <a:lnTo>
                    <a:pt x="8242743" y="9131788"/>
                  </a:lnTo>
                  <a:lnTo>
                    <a:pt x="184127" y="1073172"/>
                  </a:lnTo>
                  <a:cubicBezTo>
                    <a:pt x="-61375" y="827669"/>
                    <a:pt x="-61375" y="429630"/>
                    <a:pt x="184127" y="184127"/>
                  </a:cubicBezTo>
                  <a:cubicBezTo>
                    <a:pt x="306879" y="61376"/>
                    <a:pt x="467765" y="0"/>
                    <a:pt x="628649" y="0"/>
                  </a:cubicBezTo>
                  <a:close/>
                </a:path>
              </a:pathLst>
            </a:custGeom>
          </p:spPr>
        </p:pic>
        <p:pic>
          <p:nvPicPr>
            <p:cNvPr id="66" name="图片 65"/>
            <p:cNvPicPr>
              <a:picLocks noChangeAspect="1"/>
            </p:cNvPicPr>
            <p:nvPr/>
          </p:nvPicPr>
          <p:blipFill>
            <a:blip r:embed="rId2">
              <a:extLst>
                <a:ext uri="{28A0092B-C50C-407E-A947-70E740481C1C}">
                  <a14:useLocalDpi xmlns:a14="http://schemas.microsoft.com/office/drawing/2010/main" val="0"/>
                </a:ext>
              </a:extLst>
            </a:blip>
            <a:srcRect l="17559" t="46668" r="42167"/>
            <a:stretch>
              <a:fillRect/>
            </a:stretch>
          </p:blipFill>
          <p:spPr>
            <a:xfrm>
              <a:off x="-11223139" y="10433606"/>
              <a:ext cx="7412968" cy="6523922"/>
            </a:xfrm>
            <a:custGeom>
              <a:avLst/>
              <a:gdLst>
                <a:gd name="connsiteX0" fmla="*/ 628650 w 7412968"/>
                <a:gd name="connsiteY0" fmla="*/ 0 h 6523922"/>
                <a:gd name="connsiteX1" fmla="*/ 1073174 w 7412968"/>
                <a:gd name="connsiteY1" fmla="*/ 184127 h 6523922"/>
                <a:gd name="connsiteX2" fmla="*/ 7412968 w 7412968"/>
                <a:gd name="connsiteY2" fmla="*/ 6523922 h 6523922"/>
                <a:gd name="connsiteX3" fmla="*/ 5634878 w 7412968"/>
                <a:gd name="connsiteY3" fmla="*/ 6523922 h 6523922"/>
                <a:gd name="connsiteX4" fmla="*/ 184128 w 7412968"/>
                <a:gd name="connsiteY4" fmla="*/ 1073172 h 6523922"/>
                <a:gd name="connsiteX5" fmla="*/ 184128 w 7412968"/>
                <a:gd name="connsiteY5" fmla="*/ 184127 h 6523922"/>
                <a:gd name="connsiteX6" fmla="*/ 628650 w 7412968"/>
                <a:gd name="connsiteY6" fmla="*/ 0 h 6523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2968" h="6523922">
                  <a:moveTo>
                    <a:pt x="628650" y="0"/>
                  </a:moveTo>
                  <a:cubicBezTo>
                    <a:pt x="789536" y="0"/>
                    <a:pt x="950422" y="61376"/>
                    <a:pt x="1073174" y="184127"/>
                  </a:cubicBezTo>
                  <a:lnTo>
                    <a:pt x="7412968" y="6523922"/>
                  </a:lnTo>
                  <a:lnTo>
                    <a:pt x="5634878" y="6523922"/>
                  </a:lnTo>
                  <a:lnTo>
                    <a:pt x="184128" y="1073172"/>
                  </a:lnTo>
                  <a:cubicBezTo>
                    <a:pt x="-61376" y="827669"/>
                    <a:pt x="-61376" y="429630"/>
                    <a:pt x="184128" y="184127"/>
                  </a:cubicBezTo>
                  <a:cubicBezTo>
                    <a:pt x="306880" y="61376"/>
                    <a:pt x="467764" y="0"/>
                    <a:pt x="628650" y="0"/>
                  </a:cubicBezTo>
                  <a:close/>
                </a:path>
              </a:pathLst>
            </a:custGeom>
          </p:spPr>
        </p:pic>
        <p:pic>
          <p:nvPicPr>
            <p:cNvPr id="67" name="图片 66"/>
            <p:cNvPicPr>
              <a:picLocks noChangeAspect="1"/>
            </p:cNvPicPr>
            <p:nvPr/>
          </p:nvPicPr>
          <p:blipFill>
            <a:blip r:embed="rId2">
              <a:extLst>
                <a:ext uri="{28A0092B-C50C-407E-A947-70E740481C1C}">
                  <a14:useLocalDpi xmlns:a14="http://schemas.microsoft.com/office/drawing/2010/main" val="0"/>
                </a:ext>
              </a:extLst>
            </a:blip>
            <a:srcRect l="18613" t="67987" r="55282"/>
            <a:stretch>
              <a:fillRect/>
            </a:stretch>
          </p:blipFill>
          <p:spPr>
            <a:xfrm>
              <a:off x="-11029165" y="13041472"/>
              <a:ext cx="4805102" cy="3916056"/>
            </a:xfrm>
            <a:custGeom>
              <a:avLst/>
              <a:gdLst>
                <a:gd name="connsiteX0" fmla="*/ 628650 w 4805102"/>
                <a:gd name="connsiteY0" fmla="*/ 0 h 3916056"/>
                <a:gd name="connsiteX1" fmla="*/ 1073174 w 4805102"/>
                <a:gd name="connsiteY1" fmla="*/ 184127 h 3916056"/>
                <a:gd name="connsiteX2" fmla="*/ 4805102 w 4805102"/>
                <a:gd name="connsiteY2" fmla="*/ 3916056 h 3916056"/>
                <a:gd name="connsiteX3" fmla="*/ 3027012 w 4805102"/>
                <a:gd name="connsiteY3" fmla="*/ 3916056 h 3916056"/>
                <a:gd name="connsiteX4" fmla="*/ 184128 w 4805102"/>
                <a:gd name="connsiteY4" fmla="*/ 1073172 h 3916056"/>
                <a:gd name="connsiteX5" fmla="*/ 184128 w 4805102"/>
                <a:gd name="connsiteY5" fmla="*/ 184127 h 3916056"/>
                <a:gd name="connsiteX6" fmla="*/ 628650 w 4805102"/>
                <a:gd name="connsiteY6" fmla="*/ 0 h 3916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5102" h="3916056">
                  <a:moveTo>
                    <a:pt x="628650" y="0"/>
                  </a:moveTo>
                  <a:cubicBezTo>
                    <a:pt x="789536" y="0"/>
                    <a:pt x="950422" y="61376"/>
                    <a:pt x="1073174" y="184127"/>
                  </a:cubicBezTo>
                  <a:lnTo>
                    <a:pt x="4805102" y="3916056"/>
                  </a:lnTo>
                  <a:lnTo>
                    <a:pt x="3027012" y="3916056"/>
                  </a:lnTo>
                  <a:lnTo>
                    <a:pt x="184128" y="1073172"/>
                  </a:lnTo>
                  <a:cubicBezTo>
                    <a:pt x="-61376" y="827669"/>
                    <a:pt x="-61376" y="429630"/>
                    <a:pt x="184128" y="184127"/>
                  </a:cubicBezTo>
                  <a:cubicBezTo>
                    <a:pt x="306878" y="61376"/>
                    <a:pt x="467764" y="0"/>
                    <a:pt x="628650" y="0"/>
                  </a:cubicBezTo>
                  <a:close/>
                </a:path>
              </a:pathLst>
            </a:custGeom>
          </p:spPr>
        </p:pic>
      </p:grpSp>
      <p:sp>
        <p:nvSpPr>
          <p:cNvPr id="70" name="矩形: 圆角 69"/>
          <p:cNvSpPr/>
          <p:nvPr/>
        </p:nvSpPr>
        <p:spPr>
          <a:xfrm rot="2700000">
            <a:off x="5466993" y="6712476"/>
            <a:ext cx="7093889" cy="471319"/>
          </a:xfrm>
          <a:prstGeom prst="roundRect">
            <a:avLst>
              <a:gd name="adj" fmla="val 50000"/>
            </a:avLst>
          </a:prstGeom>
          <a:solidFill>
            <a:srgbClr val="C00C03">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Medium" panose="020B0600000000000000" pitchFamily="34" charset="-122"/>
              <a:sym typeface="Arial" panose="020B0604020202020204" pitchFamily="34" charset="0"/>
            </a:endParaRPr>
          </a:p>
        </p:txBody>
      </p:sp>
      <p:sp>
        <p:nvSpPr>
          <p:cNvPr id="71" name="矩形: 圆角 70"/>
          <p:cNvSpPr/>
          <p:nvPr/>
        </p:nvSpPr>
        <p:spPr>
          <a:xfrm rot="2700000">
            <a:off x="6305708" y="4815299"/>
            <a:ext cx="7093889" cy="471319"/>
          </a:xfrm>
          <a:prstGeom prst="roundRect">
            <a:avLst>
              <a:gd name="adj" fmla="val 50000"/>
            </a:avLst>
          </a:prstGeom>
          <a:solidFill>
            <a:srgbClr val="C00C03">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72" name="组合 71"/>
          <p:cNvGrpSpPr/>
          <p:nvPr/>
        </p:nvGrpSpPr>
        <p:grpSpPr>
          <a:xfrm>
            <a:off x="585829" y="2643281"/>
            <a:ext cx="5811600" cy="2157098"/>
            <a:chOff x="580641" y="2954280"/>
            <a:chExt cx="5136753" cy="1846100"/>
          </a:xfrm>
        </p:grpSpPr>
        <p:grpSp>
          <p:nvGrpSpPr>
            <p:cNvPr id="73" name="组合 72"/>
            <p:cNvGrpSpPr/>
            <p:nvPr/>
          </p:nvGrpSpPr>
          <p:grpSpPr>
            <a:xfrm>
              <a:off x="580641" y="3367027"/>
              <a:ext cx="5136753" cy="1433353"/>
              <a:chOff x="-4733523" y="2266436"/>
              <a:chExt cx="5136753" cy="1433353"/>
            </a:xfrm>
          </p:grpSpPr>
          <p:sp>
            <p:nvSpPr>
              <p:cNvPr id="75" name="矩形: 圆角 74"/>
              <p:cNvSpPr/>
              <p:nvPr/>
            </p:nvSpPr>
            <p:spPr>
              <a:xfrm>
                <a:off x="-4654326" y="3387310"/>
                <a:ext cx="3138148" cy="312479"/>
              </a:xfrm>
              <a:prstGeom prst="roundRect">
                <a:avLst>
                  <a:gd name="adj" fmla="val 50000"/>
                </a:avLst>
              </a:prstGeom>
              <a:solidFill>
                <a:srgbClr val="C00C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defRPr/>
                </a:pPr>
                <a:r>
                  <a:rPr lang="zh-CN" altLang="en-US" sz="1600">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讲解人：</a:t>
                </a:r>
                <a:r>
                  <a:rPr lang="en-US" altLang="zh-CN" sz="1600">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xippt  </a:t>
                </a:r>
                <a:r>
                  <a:rPr lang="zh-CN" altLang="en-US" sz="1600">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时间：</a:t>
                </a:r>
                <a:r>
                  <a:rPr lang="en-US" altLang="zh-CN" sz="1600">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2020.5.20</a:t>
                </a:r>
                <a:endParaRPr lang="en-US" altLang="zh-CN" sz="1600" dirty="0">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76" name="组合 75"/>
              <p:cNvGrpSpPr/>
              <p:nvPr/>
            </p:nvGrpSpPr>
            <p:grpSpPr>
              <a:xfrm>
                <a:off x="-4733523" y="2266436"/>
                <a:ext cx="5136753" cy="829014"/>
                <a:chOff x="-4733523" y="2266436"/>
                <a:chExt cx="5136753" cy="829014"/>
              </a:xfrm>
            </p:grpSpPr>
            <p:sp>
              <p:nvSpPr>
                <p:cNvPr id="77" name="文本框 76"/>
                <p:cNvSpPr txBox="1"/>
                <p:nvPr/>
              </p:nvSpPr>
              <p:spPr>
                <a:xfrm>
                  <a:off x="-4714868" y="2808615"/>
                  <a:ext cx="4981567" cy="286835"/>
                </a:xfrm>
                <a:prstGeom prst="rect">
                  <a:avLst/>
                </a:prstGeom>
                <a:noFill/>
              </p:spPr>
              <p:txBody>
                <a:bodyPr wrap="square" rtlCol="0">
                  <a:spAutoFit/>
                </a:bodyPr>
                <a:lstStyle/>
                <a:p>
                  <a:pPr algn="dist">
                    <a:lnSpc>
                      <a:spcPct val="150000"/>
                    </a:lnSpc>
                  </a:pPr>
                  <a:r>
                    <a:rPr lang="en-US" altLang="zh-CN" sz="1200" dirty="0">
                      <a:solidFill>
                        <a:schemeClr val="tx1">
                          <a:lumMod val="65000"/>
                          <a:lumOff val="35000"/>
                        </a:schemeClr>
                      </a:solidFill>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78" name="直接连接符 77"/>
                <p:cNvCxnSpPr/>
                <p:nvPr/>
              </p:nvCxnSpPr>
              <p:spPr>
                <a:xfrm>
                  <a:off x="-4634728" y="2827846"/>
                  <a:ext cx="490142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9" name="文本占位符 19"/>
                <p:cNvSpPr txBox="1"/>
                <p:nvPr/>
              </p:nvSpPr>
              <p:spPr>
                <a:xfrm>
                  <a:off x="-4733523" y="2266436"/>
                  <a:ext cx="5136753" cy="7566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4000" b="1" dirty="0">
                      <a:solidFill>
                        <a:srgbClr val="C00C03"/>
                      </a:solidFill>
                      <a:latin typeface="Arial" panose="020B0604020202020204" pitchFamily="34" charset="0"/>
                      <a:ea typeface="思源黑体 CN Medium" panose="020B0600000000000000" pitchFamily="34" charset="-122"/>
                      <a:cs typeface="+mn-ea"/>
                      <a:sym typeface="Arial" panose="020B0604020202020204" pitchFamily="34" charset="0"/>
                    </a:rPr>
                    <a:t>感谢你的聆听</a:t>
                  </a:r>
                </a:p>
              </p:txBody>
            </p:sp>
          </p:grpSp>
        </p:grpSp>
        <p:sp>
          <p:nvSpPr>
            <p:cNvPr id="74" name="文本占位符 20"/>
            <p:cNvSpPr txBox="1"/>
            <p:nvPr/>
          </p:nvSpPr>
          <p:spPr>
            <a:xfrm>
              <a:off x="584741" y="2954280"/>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24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第二章  匀变速直线运动的研究</a:t>
              </a:r>
            </a:p>
          </p:txBody>
        </p:sp>
      </p:grpSp>
      <p:sp>
        <p:nvSpPr>
          <p:cNvPr id="80" name="矩形 79"/>
          <p:cNvSpPr/>
          <p:nvPr/>
        </p:nvSpPr>
        <p:spPr>
          <a:xfrm>
            <a:off x="9963781" y="324651"/>
            <a:ext cx="4062342" cy="300975"/>
          </a:xfrm>
          <a:prstGeom prst="rect">
            <a:avLst/>
          </a:prstGeom>
          <a:solidFill>
            <a:srgbClr val="C00C03"/>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lvl="0" defTabSz="1151890" latinLnBrk="1">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人教</a:t>
            </a:r>
            <a:r>
              <a:rPr lang="zh-CN" altLang="en-US" sz="1200" kern="0" spc="300" dirty="0">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版高中物理必须</a:t>
            </a:r>
            <a:r>
              <a:rPr lang="en-US" altLang="zh-CN" sz="1200" kern="0" spc="300" dirty="0">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1</a:t>
            </a:r>
            <a:endPar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
        <p:nvSpPr>
          <p:cNvPr id="81" name="矩形: 圆角 80"/>
          <p:cNvSpPr/>
          <p:nvPr/>
        </p:nvSpPr>
        <p:spPr>
          <a:xfrm rot="2700000">
            <a:off x="-17191293" y="-3736244"/>
            <a:ext cx="25823018" cy="1715685"/>
          </a:xfrm>
          <a:prstGeom prst="roundRect">
            <a:avLst>
              <a:gd name="adj" fmla="val 50000"/>
            </a:avLst>
          </a:prstGeom>
          <a:solidFill>
            <a:srgbClr val="C00C03">
              <a:alpha val="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Medium" panose="020B0600000000000000" pitchFamily="34" charset="-122"/>
              <a:sym typeface="Arial" panose="020B0604020202020204" pitchFamily="34" charset="0"/>
            </a:endParaRPr>
          </a:p>
        </p:txBody>
      </p:sp>
      <p:sp>
        <p:nvSpPr>
          <p:cNvPr id="82" name="矩形: 圆角 81"/>
          <p:cNvSpPr/>
          <p:nvPr/>
        </p:nvSpPr>
        <p:spPr>
          <a:xfrm rot="2700000">
            <a:off x="-4317081" y="-1971245"/>
            <a:ext cx="7093889" cy="471319"/>
          </a:xfrm>
          <a:prstGeom prst="roundRect">
            <a:avLst>
              <a:gd name="adj" fmla="val 50000"/>
            </a:avLst>
          </a:prstGeom>
          <a:solidFill>
            <a:srgbClr val="C00C0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down)">
                                      <p:cBhvr>
                                        <p:cTn id="7"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FFDF8912-3067-43D1-8B6A-A2EC6CA25512}"/>
              </a:ext>
            </a:extLst>
          </p:cNvPr>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a:extLst>
              <a:ext uri="{FF2B5EF4-FFF2-40B4-BE49-F238E27FC236}">
                <a16:creationId xmlns:a16="http://schemas.microsoft.com/office/drawing/2014/main" id="{CFAD7A5F-FAC1-414B-896C-2780965A5606}"/>
              </a:ext>
            </a:extLst>
          </p:cNvPr>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a:extLst>
              <a:ext uri="{FF2B5EF4-FFF2-40B4-BE49-F238E27FC236}">
                <a16:creationId xmlns:a16="http://schemas.microsoft.com/office/drawing/2014/main" id="{AE58FB28-7959-4C0B-B09F-EDEE9BEC0C87}"/>
              </a:ext>
            </a:extLst>
          </p:cNvPr>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a:extLst>
              <a:ext uri="{FF2B5EF4-FFF2-40B4-BE49-F238E27FC236}">
                <a16:creationId xmlns:a16="http://schemas.microsoft.com/office/drawing/2014/main" id="{1FCC2A86-F5F5-4D1B-83F4-E930D552D3A1}"/>
              </a:ext>
            </a:extLst>
          </p:cNvPr>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3061809"/>
      </p:ext>
    </p:extLst>
  </p:cSld>
  <p:clrMapOvr>
    <a:masterClrMapping/>
  </p:clrMapOvr>
  <p:transition spd="slow" advClick="0" advTm="3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60400" y="1266391"/>
            <a:ext cx="6660798" cy="668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219170">
              <a:lnSpc>
                <a:spcPct val="150000"/>
              </a:lnSpc>
            </a:pPr>
            <a:r>
              <a:rPr lang="en-US" altLang="zh-CN" sz="28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1</a:t>
            </a:r>
            <a:r>
              <a:rPr lang="zh-CN" altLang="en-US" sz="28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：打点计时器可以直接测量什么物理量</a:t>
            </a:r>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p>
        </p:txBody>
      </p:sp>
      <p:sp>
        <p:nvSpPr>
          <p:cNvPr id="15363" name="Text Box 3"/>
          <p:cNvSpPr txBox="1">
            <a:spLocks noChangeArrowheads="1"/>
          </p:cNvSpPr>
          <p:nvPr/>
        </p:nvSpPr>
        <p:spPr bwMode="auto">
          <a:xfrm>
            <a:off x="660400" y="2544495"/>
            <a:ext cx="7650276" cy="668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lnSpc>
                <a:spcPct val="150000"/>
              </a:lnSpc>
            </a:pPr>
            <a:r>
              <a:rPr lang="en-US" altLang="zh-CN" sz="28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2</a:t>
            </a:r>
            <a:r>
              <a:rPr lang="zh-CN" altLang="en-US" sz="28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：通过打点计时器可以间接测量什么物理量？</a:t>
            </a:r>
          </a:p>
        </p:txBody>
      </p:sp>
      <p:sp>
        <p:nvSpPr>
          <p:cNvPr id="15364" name="Text Box 4"/>
          <p:cNvSpPr txBox="1">
            <a:spLocks noChangeArrowheads="1"/>
          </p:cNvSpPr>
          <p:nvPr/>
        </p:nvSpPr>
        <p:spPr bwMode="auto">
          <a:xfrm>
            <a:off x="668338" y="3353845"/>
            <a:ext cx="2646878" cy="586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219170">
              <a:lnSpc>
                <a:spcPct val="150000"/>
              </a:lnSpc>
            </a:pPr>
            <a:r>
              <a:rPr lang="zh-CN" altLang="en-US" sz="24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两点间的平均速度</a:t>
            </a:r>
          </a:p>
        </p:txBody>
      </p:sp>
      <p:sp>
        <p:nvSpPr>
          <p:cNvPr id="15365" name="Text Box 5"/>
          <p:cNvSpPr txBox="1">
            <a:spLocks noChangeArrowheads="1"/>
          </p:cNvSpPr>
          <p:nvPr/>
        </p:nvSpPr>
        <p:spPr bwMode="auto">
          <a:xfrm>
            <a:off x="4323986" y="3297463"/>
            <a:ext cx="2574744" cy="641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219170">
              <a:lnSpc>
                <a:spcPct val="150000"/>
              </a:lnSpc>
            </a:pPr>
            <a:r>
              <a:rPr lang="zh-CN" altLang="en-US" sz="2667"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某点的瞬时速度</a:t>
            </a:r>
          </a:p>
        </p:txBody>
      </p:sp>
      <p:sp>
        <p:nvSpPr>
          <p:cNvPr id="15366" name="Text Box 6"/>
          <p:cNvSpPr txBox="1">
            <a:spLocks noChangeArrowheads="1"/>
          </p:cNvSpPr>
          <p:nvPr/>
        </p:nvSpPr>
        <p:spPr bwMode="auto">
          <a:xfrm>
            <a:off x="7744655" y="3311311"/>
            <a:ext cx="110318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219170">
              <a:lnSpc>
                <a:spcPct val="150000"/>
              </a:lnSpc>
            </a:pPr>
            <a:r>
              <a:rPr lang="zh-CN" altLang="en-US" sz="2393"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加速度</a:t>
            </a:r>
          </a:p>
        </p:txBody>
      </p:sp>
      <p:sp>
        <p:nvSpPr>
          <p:cNvPr id="15367" name="Line 7"/>
          <p:cNvSpPr>
            <a:spLocks noChangeShapeType="1"/>
          </p:cNvSpPr>
          <p:nvPr/>
        </p:nvSpPr>
        <p:spPr bwMode="auto">
          <a:xfrm>
            <a:off x="3664917" y="3699657"/>
            <a:ext cx="608095" cy="0"/>
          </a:xfrm>
          <a:prstGeom prst="line">
            <a:avLst/>
          </a:prstGeom>
          <a:noFill/>
          <a:ln w="57150">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170"/>
            <a:endPar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5368" name="Line 8"/>
          <p:cNvSpPr>
            <a:spLocks noChangeShapeType="1"/>
          </p:cNvSpPr>
          <p:nvPr/>
        </p:nvSpPr>
        <p:spPr bwMode="auto">
          <a:xfrm>
            <a:off x="6978988" y="3699657"/>
            <a:ext cx="608095" cy="0"/>
          </a:xfrm>
          <a:prstGeom prst="line">
            <a:avLst/>
          </a:prstGeom>
          <a:noFill/>
          <a:ln w="57150">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170"/>
            <a:endPar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5369" name="Text Box 9"/>
          <p:cNvSpPr txBox="1">
            <a:spLocks noChangeArrowheads="1"/>
          </p:cNvSpPr>
          <p:nvPr/>
        </p:nvSpPr>
        <p:spPr bwMode="auto">
          <a:xfrm>
            <a:off x="660400" y="1934844"/>
            <a:ext cx="978652" cy="641138"/>
          </a:xfrm>
          <a:prstGeom prst="rect">
            <a:avLst/>
          </a:prstGeom>
          <a:noFill/>
          <a:ln>
            <a:noFill/>
          </a:ln>
          <a:effectLst/>
          <a:extLst>
            <a:ext uri="{909E8E84-426E-40DD-AFC4-6F175D3DCCD1}">
              <a14:hiddenFill xmlns:a14="http://schemas.microsoft.com/office/drawing/2010/main">
                <a:gradFill rotWithShape="1">
                  <a:gsLst>
                    <a:gs pos="0">
                      <a:srgbClr val="FF33CC">
                        <a:alpha val="32001"/>
                      </a:srgbClr>
                    </a:gs>
                    <a:gs pos="50000">
                      <a:schemeClr val="bg1"/>
                    </a:gs>
                    <a:gs pos="100000">
                      <a:srgbClr val="FF33CC">
                        <a:alpha val="32001"/>
                      </a:srgbClr>
                    </a:gs>
                  </a:gsLst>
                  <a:lin ang="18900000" scaled="1"/>
                </a:gradFill>
              </a14:hiddenFill>
            </a:ext>
            <a:ext uri="{91240B29-F687-4F45-9708-019B960494DF}">
              <a14:hiddenLine xmlns:a14="http://schemas.microsoft.com/office/drawing/2010/main" w="28575">
                <a:solidFill>
                  <a:srgbClr val="00FF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lnSpc>
                <a:spcPct val="150000"/>
              </a:lnSpc>
            </a:pPr>
            <a:r>
              <a:rPr lang="zh-CN" altLang="en-US" sz="2667"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时间</a:t>
            </a:r>
          </a:p>
        </p:txBody>
      </p:sp>
      <p:sp>
        <p:nvSpPr>
          <p:cNvPr id="16390" name="Text Box 6"/>
          <p:cNvSpPr txBox="1">
            <a:spLocks noChangeArrowheads="1"/>
          </p:cNvSpPr>
          <p:nvPr/>
        </p:nvSpPr>
        <p:spPr bwMode="auto">
          <a:xfrm>
            <a:off x="668338" y="4186367"/>
            <a:ext cx="7642359" cy="1749518"/>
          </a:xfrm>
          <a:prstGeom prst="rect">
            <a:avLst/>
          </a:prstGeom>
          <a:noFill/>
          <a:ln>
            <a:noFill/>
          </a:ln>
          <a:effectLst/>
          <a:extLst>
            <a:ext uri="{909E8E84-426E-40DD-AFC4-6F175D3DCCD1}">
              <a14:hiddenFill xmlns:a14="http://schemas.microsoft.com/office/drawing/2010/main">
                <a:gradFill rotWithShape="1">
                  <a:gsLst>
                    <a:gs pos="0">
                      <a:srgbClr val="FF33CC">
                        <a:alpha val="32001"/>
                      </a:srgbClr>
                    </a:gs>
                    <a:gs pos="50000">
                      <a:schemeClr val="bg1"/>
                    </a:gs>
                    <a:gs pos="100000">
                      <a:srgbClr val="FF33CC">
                        <a:alpha val="32001"/>
                      </a:srgbClr>
                    </a:gs>
                  </a:gsLst>
                  <a:lin ang="18900000" scaled="1"/>
                </a:gradFill>
              </a14:hiddenFill>
            </a:ext>
            <a:ext uri="{91240B29-F687-4F45-9708-019B960494DF}">
              <a14:hiddenLine xmlns:a14="http://schemas.microsoft.com/office/drawing/2010/main" w="28575">
                <a:solidFill>
                  <a:srgbClr val="00FF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lnSpc>
                <a:spcPct val="150000"/>
              </a:lnSpc>
            </a:pPr>
            <a:r>
              <a:rPr lang="zh-CN" altLang="en-US" sz="2393" kern="0" dirty="0">
                <a:latin typeface="Arial" panose="020B0604020202020204" pitchFamily="34" charset="0"/>
                <a:ea typeface="思源黑体 CN Medium" panose="020B0600000000000000" pitchFamily="34" charset="-122"/>
                <a:sym typeface="Arial" panose="020B0604020202020204" pitchFamily="34" charset="0"/>
              </a:rPr>
              <a:t>实验室如何获得较简单的运动？</a:t>
            </a:r>
          </a:p>
          <a:p>
            <a:pPr defTabSz="1219170">
              <a:lnSpc>
                <a:spcPct val="150000"/>
              </a:lnSpc>
            </a:pPr>
            <a:r>
              <a:rPr lang="zh-CN" altLang="en-US" sz="2393" kern="0" dirty="0">
                <a:latin typeface="Arial" panose="020B0604020202020204" pitchFamily="34" charset="0"/>
                <a:ea typeface="思源黑体 CN Medium" panose="020B0600000000000000" pitchFamily="34" charset="-122"/>
                <a:sym typeface="Arial" panose="020B0604020202020204" pitchFamily="34" charset="0"/>
              </a:rPr>
              <a:t>如何设计实验？</a:t>
            </a:r>
          </a:p>
          <a:p>
            <a:pPr defTabSz="1219170">
              <a:lnSpc>
                <a:spcPct val="150000"/>
              </a:lnSpc>
            </a:pPr>
            <a:r>
              <a:rPr lang="zh-CN" altLang="en-US" sz="2393" kern="0" dirty="0">
                <a:latin typeface="Arial" panose="020B0604020202020204" pitchFamily="34" charset="0"/>
                <a:ea typeface="思源黑体 CN Medium" panose="020B0600000000000000" pitchFamily="34" charset="-122"/>
                <a:sym typeface="Arial" panose="020B0604020202020204" pitchFamily="34" charset="0"/>
              </a:rPr>
              <a:t>需要哪些器材？</a:t>
            </a:r>
            <a:endParaRPr lang="zh-CN" altLang="en-US" sz="2393"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13" name="文本框 12"/>
          <p:cNvSpPr txBox="1"/>
          <p:nvPr/>
        </p:nvSpPr>
        <p:spPr>
          <a:xfrm>
            <a:off x="898071" y="280201"/>
            <a:ext cx="1826141" cy="584775"/>
          </a:xfrm>
          <a:prstGeom prst="rect">
            <a:avLst/>
          </a:prstGeom>
          <a:noFill/>
        </p:spPr>
        <p:txBody>
          <a:bodyPr wrap="none" rtlCol="0">
            <a:spAutoFit/>
          </a:bodyPr>
          <a:lstStyle/>
          <a:p>
            <a:pPr lvl="0" defTabSz="91440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课堂导入</a:t>
            </a:r>
          </a:p>
        </p:txBody>
      </p:sp>
    </p:spTree>
    <p:extLst>
      <p:ext uri="{BB962C8B-B14F-4D97-AF65-F5344CB8AC3E}">
        <p14:creationId xmlns:p14="http://schemas.microsoft.com/office/powerpoint/2010/main" val="35722342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ppt_x"/>
                                          </p:val>
                                        </p:tav>
                                        <p:tav tm="100000">
                                          <p:val>
                                            <p:strVal val="#ppt_x"/>
                                          </p:val>
                                        </p:tav>
                                      </p:tavLst>
                                    </p:anim>
                                    <p:anim calcmode="lin" valueType="num">
                                      <p:cBhvr additive="base">
                                        <p:cTn id="8"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36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36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5364"/>
                                        </p:tgtEl>
                                        <p:attrNameLst>
                                          <p:attrName>style.visibility</p:attrName>
                                        </p:attrNameLst>
                                      </p:cBhvr>
                                      <p:to>
                                        <p:strVal val="visible"/>
                                      </p:to>
                                    </p:set>
                                    <p:animEffect transition="in" filter="wipe(left)">
                                      <p:cBhvr>
                                        <p:cTn id="21" dur="500"/>
                                        <p:tgtEl>
                                          <p:spTgt spid="15364"/>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5367"/>
                                        </p:tgtEl>
                                        <p:attrNameLst>
                                          <p:attrName>style.visibility</p:attrName>
                                        </p:attrNameLst>
                                      </p:cBhvr>
                                      <p:to>
                                        <p:strVal val="visible"/>
                                      </p:to>
                                    </p:set>
                                    <p:animEffect transition="in" filter="wipe(left)">
                                      <p:cBhvr>
                                        <p:cTn id="25" dur="500"/>
                                        <p:tgtEl>
                                          <p:spTgt spid="15367"/>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15365"/>
                                        </p:tgtEl>
                                        <p:attrNameLst>
                                          <p:attrName>style.visibility</p:attrName>
                                        </p:attrNameLst>
                                      </p:cBhvr>
                                      <p:to>
                                        <p:strVal val="visible"/>
                                      </p:to>
                                    </p:set>
                                    <p:animEffect transition="in" filter="wipe(left)">
                                      <p:cBhvr>
                                        <p:cTn id="29" dur="500"/>
                                        <p:tgtEl>
                                          <p:spTgt spid="15365"/>
                                        </p:tgtEl>
                                      </p:cBhvr>
                                    </p:animEffect>
                                  </p:childTnLst>
                                </p:cTn>
                              </p:par>
                            </p:childTnLst>
                          </p:cTn>
                        </p:par>
                        <p:par>
                          <p:cTn id="30" fill="hold">
                            <p:stCondLst>
                              <p:cond delay="1500"/>
                            </p:stCondLst>
                            <p:childTnLst>
                              <p:par>
                                <p:cTn id="31" presetID="22" presetClass="entr" presetSubtype="8" fill="hold" nodeType="afterEffect">
                                  <p:stCondLst>
                                    <p:cond delay="0"/>
                                  </p:stCondLst>
                                  <p:childTnLst>
                                    <p:set>
                                      <p:cBhvr>
                                        <p:cTn id="32" dur="1" fill="hold">
                                          <p:stCondLst>
                                            <p:cond delay="0"/>
                                          </p:stCondLst>
                                        </p:cTn>
                                        <p:tgtEl>
                                          <p:spTgt spid="15368"/>
                                        </p:tgtEl>
                                        <p:attrNameLst>
                                          <p:attrName>style.visibility</p:attrName>
                                        </p:attrNameLst>
                                      </p:cBhvr>
                                      <p:to>
                                        <p:strVal val="visible"/>
                                      </p:to>
                                    </p:set>
                                    <p:animEffect transition="in" filter="wipe(left)">
                                      <p:cBhvr>
                                        <p:cTn id="33" dur="500"/>
                                        <p:tgtEl>
                                          <p:spTgt spid="15368"/>
                                        </p:tgtEl>
                                      </p:cBhvr>
                                    </p:animEffect>
                                  </p:childTnLst>
                                </p:cTn>
                              </p:par>
                            </p:childTnLst>
                          </p:cTn>
                        </p:par>
                        <p:par>
                          <p:cTn id="34" fill="hold">
                            <p:stCondLst>
                              <p:cond delay="2000"/>
                            </p:stCondLst>
                            <p:childTnLst>
                              <p:par>
                                <p:cTn id="35" presetID="22" presetClass="entr" presetSubtype="8" fill="hold" grpId="0" nodeType="afterEffect">
                                  <p:stCondLst>
                                    <p:cond delay="0"/>
                                  </p:stCondLst>
                                  <p:childTnLst>
                                    <p:set>
                                      <p:cBhvr>
                                        <p:cTn id="36" dur="1" fill="hold">
                                          <p:stCondLst>
                                            <p:cond delay="0"/>
                                          </p:stCondLst>
                                        </p:cTn>
                                        <p:tgtEl>
                                          <p:spTgt spid="15366"/>
                                        </p:tgtEl>
                                        <p:attrNameLst>
                                          <p:attrName>style.visibility</p:attrName>
                                        </p:attrNameLst>
                                      </p:cBhvr>
                                      <p:to>
                                        <p:strVal val="visible"/>
                                      </p:to>
                                    </p:set>
                                    <p:animEffect transition="in" filter="wipe(left)">
                                      <p:cBhvr>
                                        <p:cTn id="37" dur="500"/>
                                        <p:tgtEl>
                                          <p:spTgt spid="15366"/>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6390"/>
                                        </p:tgtEl>
                                        <p:attrNameLst>
                                          <p:attrName>style.visibility</p:attrName>
                                        </p:attrNameLst>
                                      </p:cBhvr>
                                      <p:to>
                                        <p:strVal val="visible"/>
                                      </p:to>
                                    </p:set>
                                    <p:anim calcmode="lin" valueType="num">
                                      <p:cBhvr additive="base">
                                        <p:cTn id="42" dur="500" fill="hold"/>
                                        <p:tgtEl>
                                          <p:spTgt spid="16390"/>
                                        </p:tgtEl>
                                        <p:attrNameLst>
                                          <p:attrName>ppt_x</p:attrName>
                                        </p:attrNameLst>
                                      </p:cBhvr>
                                      <p:tavLst>
                                        <p:tav tm="0">
                                          <p:val>
                                            <p:strVal val="#ppt_x"/>
                                          </p:val>
                                        </p:tav>
                                        <p:tav tm="100000">
                                          <p:val>
                                            <p:strVal val="#ppt_x"/>
                                          </p:val>
                                        </p:tav>
                                      </p:tavLst>
                                    </p:anim>
                                    <p:anim calcmode="lin" valueType="num">
                                      <p:cBhvr additive="base">
                                        <p:cTn id="43" dur="500" fill="hold"/>
                                        <p:tgtEl>
                                          <p:spTgt spid="163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ldLvl="0"/>
      <p:bldP spid="15363" grpId="0" bldLvl="0" animBg="1"/>
      <p:bldP spid="15364" grpId="0" bldLvl="0"/>
      <p:bldP spid="15365" grpId="0" bldLvl="0"/>
      <p:bldP spid="15366" grpId="0" bldLvl="0"/>
      <p:bldP spid="15369" grpId="0" bldLvl="0"/>
      <p:bldP spid="1639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7" name="图片 141316" descr="小车纸带"/>
          <p:cNvPicPr>
            <a:picLocks noChangeAspect="1"/>
          </p:cNvPicPr>
          <p:nvPr/>
        </p:nvPicPr>
        <p:blipFill>
          <a:blip r:embed="rId2"/>
          <a:stretch>
            <a:fillRect/>
          </a:stretch>
        </p:blipFill>
        <p:spPr>
          <a:xfrm>
            <a:off x="870857" y="1536811"/>
            <a:ext cx="10172821" cy="3679985"/>
          </a:xfrm>
          <a:prstGeom prst="rect">
            <a:avLst/>
          </a:prstGeom>
          <a:noFill/>
          <a:ln w="9525" cap="flat" cmpd="sng">
            <a:solidFill>
              <a:srgbClr val="99CCFF"/>
            </a:solidFill>
            <a:prstDash val="solid"/>
            <a:miter/>
            <a:headEnd type="none" w="med" len="med"/>
            <a:tailEnd type="none" w="med" len="med"/>
          </a:ln>
        </p:spPr>
      </p:pic>
      <p:sp>
        <p:nvSpPr>
          <p:cNvPr id="3" name="文本框 2"/>
          <p:cNvSpPr txBox="1"/>
          <p:nvPr/>
        </p:nvSpPr>
        <p:spPr>
          <a:xfrm>
            <a:off x="898071" y="280201"/>
            <a:ext cx="1826141" cy="584775"/>
          </a:xfrm>
          <a:prstGeom prst="rect">
            <a:avLst/>
          </a:prstGeom>
          <a:noFill/>
        </p:spPr>
        <p:txBody>
          <a:bodyPr wrap="none" rtlCol="0">
            <a:spAutoFit/>
          </a:bodyPr>
          <a:lstStyle/>
          <a:p>
            <a:pPr lvl="0" defTabSz="91440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课堂导入</a:t>
            </a:r>
          </a:p>
        </p:txBody>
      </p:sp>
    </p:spTree>
    <p:extLst>
      <p:ext uri="{BB962C8B-B14F-4D97-AF65-F5344CB8AC3E}">
        <p14:creationId xmlns:p14="http://schemas.microsoft.com/office/powerpoint/2010/main" val="36681393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660400" y="1130300"/>
            <a:ext cx="10704286" cy="1786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250000"/>
              </a:lnSpc>
            </a:pPr>
            <a:r>
              <a:rPr kumimoji="1"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打点计时器；纸带；复写纸；低压交流电源；小车；细绳；一端附有滑轮的长木板；刻度尺；钩码；导线 </a:t>
            </a:r>
          </a:p>
        </p:txBody>
      </p:sp>
      <p:sp>
        <p:nvSpPr>
          <p:cNvPr id="17412" name="Text Box 4"/>
          <p:cNvSpPr txBox="1">
            <a:spLocks noChangeArrowheads="1"/>
          </p:cNvSpPr>
          <p:nvPr/>
        </p:nvSpPr>
        <p:spPr bwMode="auto">
          <a:xfrm>
            <a:off x="660400" y="3069292"/>
            <a:ext cx="6679541" cy="1975092"/>
          </a:xfrm>
          <a:prstGeom prst="rect">
            <a:avLst/>
          </a:prstGeom>
          <a:noFill/>
          <a:ln>
            <a:noFill/>
          </a:ln>
          <a:effectLst/>
          <a:extLst>
            <a:ext uri="{909E8E84-426E-40DD-AFC4-6F175D3DCCD1}">
              <a14:hiddenFill xmlns:a14="http://schemas.microsoft.com/office/drawing/2010/main">
                <a:solidFill>
                  <a:srgbClr val="FF9900">
                    <a:alpha val="67000"/>
                  </a:srgbClr>
                </a:solidFill>
              </a14:hiddenFill>
            </a:ext>
            <a:ext uri="{91240B29-F687-4F45-9708-019B960494DF}">
              <a14:hiddenLine xmlns:a14="http://schemas.microsoft.com/office/drawing/2010/main" w="571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lnSpc>
                <a:spcPct val="250000"/>
              </a:lnSpc>
            </a:pPr>
            <a:r>
              <a:rPr kumimoji="1" lang="zh-CN" altLang="en-US" sz="2667" kern="0" dirty="0">
                <a:solidFill>
                  <a:srgbClr val="FF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特别提醒</a:t>
            </a:r>
            <a:r>
              <a:rPr kumimoji="1" lang="en-US" altLang="zh-CN" sz="2667" kern="0" dirty="0">
                <a:solidFill>
                  <a:srgbClr val="FF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p>
          <a:p>
            <a:pPr defTabSz="1219170">
              <a:lnSpc>
                <a:spcPct val="250000"/>
              </a:lnSpc>
            </a:pPr>
            <a:r>
              <a:rPr kumimoji="1" lang="zh-CN" altLang="en-US" sz="2667" kern="0" dirty="0">
                <a:solidFill>
                  <a:srgbClr val="FF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区分电火花打点计时器</a:t>
            </a:r>
            <a:r>
              <a:rPr kumimoji="1" lang="en-US" altLang="zh-CN" sz="2667" kern="0" dirty="0">
                <a:solidFill>
                  <a:srgbClr val="FF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667" kern="0" dirty="0">
                <a:solidFill>
                  <a:srgbClr val="FF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交流电压</a:t>
            </a:r>
            <a:r>
              <a:rPr kumimoji="1" lang="en-US" altLang="zh-CN" sz="2667" kern="0" dirty="0">
                <a:solidFill>
                  <a:srgbClr val="FF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220V</a:t>
            </a:r>
          </a:p>
        </p:txBody>
      </p:sp>
      <p:sp>
        <p:nvSpPr>
          <p:cNvPr id="6" name="文本框 5"/>
          <p:cNvSpPr txBox="1"/>
          <p:nvPr/>
        </p:nvSpPr>
        <p:spPr>
          <a:xfrm>
            <a:off x="898071" y="280201"/>
            <a:ext cx="2646878"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一、实验仪器</a:t>
            </a:r>
          </a:p>
        </p:txBody>
      </p:sp>
    </p:spTree>
    <p:extLst>
      <p:ext uri="{BB962C8B-B14F-4D97-AF65-F5344CB8AC3E}">
        <p14:creationId xmlns:p14="http://schemas.microsoft.com/office/powerpoint/2010/main" val="10542772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 fill="hold"/>
                                        <p:tgtEl>
                                          <p:spTgt spid="17411"/>
                                        </p:tgtEl>
                                        <p:attrNameLst>
                                          <p:attrName>ppt_x</p:attrName>
                                        </p:attrNameLst>
                                      </p:cBhvr>
                                      <p:tavLst>
                                        <p:tav tm="0">
                                          <p:val>
                                            <p:strVal val="#ppt_x"/>
                                          </p:val>
                                        </p:tav>
                                        <p:tav tm="100000">
                                          <p:val>
                                            <p:strVal val="#ppt_x"/>
                                          </p:val>
                                        </p:tav>
                                      </p:tavLst>
                                    </p:anim>
                                    <p:anim calcmode="lin" valueType="num">
                                      <p:cBhvr additive="base">
                                        <p:cTn id="8"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ldLvl="0"/>
      <p:bldP spid="17412" grpId="0" bldLvl="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660400" y="1234998"/>
            <a:ext cx="2997937" cy="668453"/>
          </a:xfrm>
          <a:prstGeom prst="rect">
            <a:avLst/>
          </a:prstGeom>
          <a:noFill/>
          <a:ln>
            <a:noFill/>
          </a:ln>
          <a:effectLst/>
          <a:extLst>
            <a:ext uri="{909E8E84-426E-40DD-AFC4-6F175D3DCCD1}">
              <a14:hiddenFill xmlns:a14="http://schemas.microsoft.com/office/drawing/2010/main">
                <a:gradFill rotWithShape="1">
                  <a:gsLst>
                    <a:gs pos="0">
                      <a:srgbClr val="FF33CC">
                        <a:alpha val="32001"/>
                      </a:srgbClr>
                    </a:gs>
                    <a:gs pos="50000">
                      <a:schemeClr val="bg1"/>
                    </a:gs>
                    <a:gs pos="100000">
                      <a:srgbClr val="FF33CC">
                        <a:alpha val="32001"/>
                      </a:srgbClr>
                    </a:gs>
                  </a:gsLst>
                  <a:lin ang="18900000" scaled="1"/>
                </a:gradFill>
              </a14:hiddenFill>
            </a:ext>
            <a:ext uri="{91240B29-F687-4F45-9708-019B960494DF}">
              <a14:hiddenLine xmlns:a14="http://schemas.microsoft.com/office/drawing/2010/main" w="28575">
                <a:solidFill>
                  <a:srgbClr val="00FF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219170">
              <a:lnSpc>
                <a:spcPct val="150000"/>
              </a:lnSpc>
            </a:pPr>
            <a:r>
              <a:rPr kumimoji="1" lang="en-US" altLang="zh-CN" sz="2800" kern="0" dirty="0">
                <a:latin typeface="Arial" panose="020B0604020202020204" pitchFamily="34" charset="0"/>
                <a:ea typeface="思源黑体 CN Medium" panose="020B0600000000000000" pitchFamily="34" charset="-122"/>
                <a:sym typeface="Arial" panose="020B0604020202020204" pitchFamily="34" charset="0"/>
              </a:rPr>
              <a:t>1.</a:t>
            </a:r>
            <a:r>
              <a:rPr kumimoji="1" lang="zh-CN" altLang="en-US" sz="2800" kern="0" dirty="0">
                <a:latin typeface="Arial" panose="020B0604020202020204" pitchFamily="34" charset="0"/>
                <a:ea typeface="思源黑体 CN Medium" panose="020B0600000000000000" pitchFamily="34" charset="-122"/>
                <a:sym typeface="Arial" panose="020B0604020202020204" pitchFamily="34" charset="0"/>
              </a:rPr>
              <a:t>实验装置示意图</a:t>
            </a:r>
          </a:p>
        </p:txBody>
      </p:sp>
      <p:pic>
        <p:nvPicPr>
          <p:cNvPr id="18436" name="Picture 4" descr="未标题-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33388" y="2218722"/>
            <a:ext cx="8125225" cy="3137060"/>
          </a:xfrm>
          <a:prstGeom prst="rect">
            <a:avLst/>
          </a:prstGeom>
          <a:noFill/>
          <a:extLst>
            <a:ext uri="{909E8E84-426E-40DD-AFC4-6F175D3DCCD1}">
              <a14:hiddenFill xmlns:a14="http://schemas.microsoft.com/office/drawing/2010/main">
                <a:solidFill>
                  <a:srgbClr val="FFFFFF"/>
                </a:solidFill>
              </a14:hiddenFill>
            </a:ext>
          </a:extLst>
        </p:spPr>
      </p:pic>
      <p:sp>
        <p:nvSpPr>
          <p:cNvPr id="6" name="文本框 5"/>
          <p:cNvSpPr txBox="1"/>
          <p:nvPr/>
        </p:nvSpPr>
        <p:spPr>
          <a:xfrm>
            <a:off x="898071" y="280201"/>
            <a:ext cx="2646878" cy="584775"/>
          </a:xfrm>
          <a:prstGeom prst="rect">
            <a:avLst/>
          </a:prstGeom>
          <a:noFill/>
        </p:spPr>
        <p:txBody>
          <a:bodyPr wrap="none" rtlCol="0">
            <a:spAutoFit/>
          </a:bodyPr>
          <a:lstStyle/>
          <a:p>
            <a:pPr lvl="0">
              <a:defRPr/>
            </a:pPr>
            <a:r>
              <a:rPr lang="zh-CN" altLang="en-US" sz="320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二、实验原理</a:t>
            </a:r>
            <a:endPar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endParaRPr>
          </a:p>
        </p:txBody>
      </p:sp>
    </p:spTree>
    <p:extLst>
      <p:ext uri="{BB962C8B-B14F-4D97-AF65-F5344CB8AC3E}">
        <p14:creationId xmlns:p14="http://schemas.microsoft.com/office/powerpoint/2010/main" val="26309055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fade">
                                      <p:cBhvr>
                                        <p:cTn id="7" dur="500"/>
                                        <p:tgtEl>
                                          <p:spTgt spid="1843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436"/>
                                        </p:tgtEl>
                                        <p:attrNameLst>
                                          <p:attrName>style.visibility</p:attrName>
                                        </p:attrNameLst>
                                      </p:cBhvr>
                                      <p:to>
                                        <p:strVal val="visible"/>
                                      </p:to>
                                    </p:set>
                                    <p:anim calcmode="lin" valueType="num">
                                      <p:cBhvr additive="base">
                                        <p:cTn id="12" dur="500" fill="hold"/>
                                        <p:tgtEl>
                                          <p:spTgt spid="18436"/>
                                        </p:tgtEl>
                                        <p:attrNameLst>
                                          <p:attrName>ppt_x</p:attrName>
                                        </p:attrNameLst>
                                      </p:cBhvr>
                                      <p:tavLst>
                                        <p:tav tm="0">
                                          <p:val>
                                            <p:strVal val="#ppt_x"/>
                                          </p:val>
                                        </p:tav>
                                        <p:tav tm="100000">
                                          <p:val>
                                            <p:strVal val="#ppt_x"/>
                                          </p:val>
                                        </p:tav>
                                      </p:tavLst>
                                    </p:anim>
                                    <p:anim calcmode="lin" valueType="num">
                                      <p:cBhvr additive="base">
                                        <p:cTn id="13" dur="500" fill="hold"/>
                                        <p:tgtEl>
                                          <p:spTgt spid="184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25026" y="1338525"/>
            <a:ext cx="299296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spcBef>
                <a:spcPct val="50000"/>
              </a:spcBef>
            </a:pPr>
            <a:r>
              <a:rPr kumimoji="1" lang="en-US" altLang="zh-CN" sz="2800" kern="0">
                <a:latin typeface="Arial" panose="020B0604020202020204" pitchFamily="34" charset="0"/>
                <a:ea typeface="思源黑体 CN Medium" panose="020B0600000000000000" pitchFamily="34" charset="-122"/>
                <a:sym typeface="Arial" panose="020B0604020202020204" pitchFamily="34" charset="0"/>
              </a:rPr>
              <a:t>2.</a:t>
            </a:r>
            <a:r>
              <a:rPr kumimoji="1" lang="zh-CN" altLang="en-US" sz="2800" kern="0">
                <a:latin typeface="Arial" panose="020B0604020202020204" pitchFamily="34" charset="0"/>
                <a:ea typeface="思源黑体 CN Medium" panose="020B0600000000000000" pitchFamily="34" charset="-122"/>
                <a:sym typeface="Arial" panose="020B0604020202020204" pitchFamily="34" charset="0"/>
              </a:rPr>
              <a:t>实验原理</a:t>
            </a:r>
          </a:p>
        </p:txBody>
      </p:sp>
      <p:sp>
        <p:nvSpPr>
          <p:cNvPr id="19459" name="Text Box 3"/>
          <p:cNvSpPr txBox="1">
            <a:spLocks noChangeArrowheads="1"/>
          </p:cNvSpPr>
          <p:nvPr/>
        </p:nvSpPr>
        <p:spPr bwMode="auto">
          <a:xfrm>
            <a:off x="898071" y="2004907"/>
            <a:ext cx="10620829" cy="2709781"/>
          </a:xfrm>
          <a:prstGeom prst="rect">
            <a:avLst/>
          </a:prstGeom>
          <a:noFill/>
          <a:ln>
            <a:noFill/>
          </a:ln>
          <a:effectLst/>
          <a:extLst>
            <a:ext uri="{909E8E84-426E-40DD-AFC4-6F175D3DCCD1}">
              <a14:hiddenFill xmlns:a14="http://schemas.microsoft.com/office/drawing/2010/main">
                <a:gradFill rotWithShape="1">
                  <a:gsLst>
                    <a:gs pos="0">
                      <a:srgbClr val="FF33CC">
                        <a:alpha val="32001"/>
                      </a:srgbClr>
                    </a:gs>
                    <a:gs pos="50000">
                      <a:schemeClr val="bg1"/>
                    </a:gs>
                    <a:gs pos="100000">
                      <a:srgbClr val="FF33CC">
                        <a:alpha val="32001"/>
                      </a:srgbClr>
                    </a:gs>
                  </a:gsLst>
                  <a:lin ang="18900000" scaled="1"/>
                </a:gradFill>
              </a14:hiddenFill>
            </a:ext>
            <a:ext uri="{91240B29-F687-4F45-9708-019B960494DF}">
              <a14:hiddenLine xmlns:a14="http://schemas.microsoft.com/office/drawing/2010/main" w="28575">
                <a:solidFill>
                  <a:srgbClr val="00FF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250000"/>
              </a:lnSpc>
            </a:pPr>
            <a:r>
              <a:rPr lang="en-US" altLang="zh-CN" sz="2400" kern="0" dirty="0">
                <a:latin typeface="Arial" panose="020B0604020202020204" pitchFamily="34" charset="0"/>
                <a:ea typeface="思源黑体 CN Medium" panose="020B0600000000000000" pitchFamily="34" charset="-122"/>
                <a:sym typeface="Arial" panose="020B0604020202020204" pitchFamily="34" charset="0"/>
              </a:rPr>
              <a:t>    </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打点计时器是一种使用交流电源的计时仪器，它每隔</a:t>
            </a:r>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0.02</a:t>
            </a:r>
            <a:r>
              <a:rPr lang="en-US" altLang="zh-CN" sz="2400" i="1"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s</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打一个点（由于电源频率是</a:t>
            </a:r>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50</a:t>
            </a:r>
            <a:r>
              <a:rPr lang="en-US" altLang="zh-CN" sz="2400" i="1"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Hz</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）。由打点计时器打出的纸带上的点表示相应运动物体在不同时刻的位置，研究纸带上所打点的间隔，就可以了解物体运动的情况。 </a:t>
            </a:r>
          </a:p>
        </p:txBody>
      </p:sp>
      <p:sp>
        <p:nvSpPr>
          <p:cNvPr id="5" name="文本框 4"/>
          <p:cNvSpPr txBox="1"/>
          <p:nvPr/>
        </p:nvSpPr>
        <p:spPr>
          <a:xfrm>
            <a:off x="898071" y="280201"/>
            <a:ext cx="2646878" cy="584775"/>
          </a:xfrm>
          <a:prstGeom prst="rect">
            <a:avLst/>
          </a:prstGeom>
          <a:noFill/>
        </p:spPr>
        <p:txBody>
          <a:bodyPr wrap="none" rtlCol="0">
            <a:spAutoFit/>
          </a:bodyPr>
          <a:lstStyle/>
          <a:p>
            <a:pPr lvl="0">
              <a:defRPr/>
            </a:pPr>
            <a:r>
              <a:rPr lang="zh-CN" altLang="en-US" sz="320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二、实验原理</a:t>
            </a:r>
            <a:endPar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endParaRPr>
          </a:p>
        </p:txBody>
      </p:sp>
    </p:spTree>
    <p:extLst>
      <p:ext uri="{BB962C8B-B14F-4D97-AF65-F5344CB8AC3E}">
        <p14:creationId xmlns:p14="http://schemas.microsoft.com/office/powerpoint/2010/main" val="8094580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9459"/>
                                        </p:tgtEl>
                                        <p:attrNameLst>
                                          <p:attrName>style.visibility</p:attrName>
                                        </p:attrNameLst>
                                      </p:cBhvr>
                                      <p:to>
                                        <p:strVal val="visible"/>
                                      </p:to>
                                    </p:set>
                                    <p:animEffect transition="in" filter="fade">
                                      <p:cBhvr>
                                        <p:cTn id="13" dur="1000"/>
                                        <p:tgtEl>
                                          <p:spTgt spid="19459"/>
                                        </p:tgtEl>
                                      </p:cBhvr>
                                    </p:animEffect>
                                    <p:anim calcmode="lin" valueType="num">
                                      <p:cBhvr>
                                        <p:cTn id="14" dur="1000" fill="hold"/>
                                        <p:tgtEl>
                                          <p:spTgt spid="19459"/>
                                        </p:tgtEl>
                                        <p:attrNameLst>
                                          <p:attrName>ppt_x</p:attrName>
                                        </p:attrNameLst>
                                      </p:cBhvr>
                                      <p:tavLst>
                                        <p:tav tm="0">
                                          <p:val>
                                            <p:strVal val="#ppt_x"/>
                                          </p:val>
                                        </p:tav>
                                        <p:tav tm="100000">
                                          <p:val>
                                            <p:strVal val="#ppt_x"/>
                                          </p:val>
                                        </p:tav>
                                      </p:tavLst>
                                    </p:anim>
                                    <p:anim calcmode="lin" valueType="num">
                                      <p:cBhvr>
                                        <p:cTn id="15" dur="1000" fill="hold"/>
                                        <p:tgtEl>
                                          <p:spTgt spid="194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ldLvl="0"/>
      <p:bldP spid="19459" grpId="0" bldLvl="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660400" y="1130300"/>
            <a:ext cx="10620829" cy="4708981"/>
          </a:xfrm>
          <a:prstGeom prst="rect">
            <a:avLst/>
          </a:prstGeom>
          <a:noFill/>
          <a:ln>
            <a:noFill/>
          </a:ln>
          <a:effectLst/>
          <a:extLst>
            <a:ext uri="{909E8E84-426E-40DD-AFC4-6F175D3DCCD1}">
              <a14:hiddenFill xmlns:a14="http://schemas.microsoft.com/office/drawing/2010/main">
                <a:gradFill rotWithShape="1">
                  <a:gsLst>
                    <a:gs pos="0">
                      <a:srgbClr val="FF33CC">
                        <a:alpha val="32001"/>
                      </a:srgbClr>
                    </a:gs>
                    <a:gs pos="50000">
                      <a:schemeClr val="bg1"/>
                    </a:gs>
                    <a:gs pos="100000">
                      <a:srgbClr val="FF33CC">
                        <a:alpha val="32001"/>
                      </a:srgbClr>
                    </a:gs>
                  </a:gsLst>
                  <a:lin ang="18900000" scaled="1"/>
                </a:gradFill>
              </a14:hiddenFill>
            </a:ext>
            <a:ext uri="{91240B29-F687-4F45-9708-019B960494DF}">
              <a14:hiddenLine xmlns:a14="http://schemas.microsoft.com/office/drawing/2010/main" w="28575">
                <a:solidFill>
                  <a:srgbClr val="00FF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250000"/>
              </a:lnSpc>
            </a:pPr>
            <a:r>
              <a:rPr lang="en-US" altLang="zh-CN" sz="2400" kern="0" dirty="0">
                <a:latin typeface="Arial" panose="020B0604020202020204" pitchFamily="34" charset="0"/>
                <a:ea typeface="思源黑体 CN Medium" panose="020B0600000000000000" pitchFamily="34" charset="-122"/>
                <a:sym typeface="Arial" panose="020B0604020202020204" pitchFamily="34" charset="0"/>
              </a:rPr>
              <a:t>⑴ </a:t>
            </a: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木板平放，并使滑轮伸出桌面，把打点计时器固定，连接好电路。</a:t>
            </a:r>
          </a:p>
          <a:p>
            <a:pPr defTabSz="1219170">
              <a:lnSpc>
                <a:spcPct val="250000"/>
              </a:lnSpc>
            </a:pP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⑵ 穿纸带；挂钩码。</a:t>
            </a:r>
          </a:p>
          <a:p>
            <a:pPr defTabSz="1219170">
              <a:lnSpc>
                <a:spcPct val="250000"/>
              </a:lnSpc>
            </a:pP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⑶ 先接通电源，然后放开小车，让小车拖着纸带运动，打完一条后立即关闭电源。</a:t>
            </a:r>
          </a:p>
          <a:p>
            <a:pPr defTabSz="1219170">
              <a:lnSpc>
                <a:spcPct val="250000"/>
              </a:lnSpc>
            </a:pP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⑷ 换纸带，加钩码，再做一次。</a:t>
            </a:r>
          </a:p>
        </p:txBody>
      </p:sp>
      <p:sp>
        <p:nvSpPr>
          <p:cNvPr id="5" name="文本框 4"/>
          <p:cNvSpPr txBox="1"/>
          <p:nvPr/>
        </p:nvSpPr>
        <p:spPr>
          <a:xfrm>
            <a:off x="898071" y="280201"/>
            <a:ext cx="2646878" cy="584775"/>
          </a:xfrm>
          <a:prstGeom prst="rect">
            <a:avLst/>
          </a:prstGeom>
          <a:noFill/>
        </p:spPr>
        <p:txBody>
          <a:bodyPr wrap="none" rtlCol="0">
            <a:spAutoFit/>
          </a:bodyPr>
          <a:lstStyle/>
          <a:p>
            <a:pPr lvl="0">
              <a:defRPr/>
            </a:pPr>
            <a:r>
              <a:rPr lang="zh-CN" altLang="en-US" sz="320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三、实验步骤</a:t>
            </a:r>
            <a:endPar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endParaRPr>
          </a:p>
        </p:txBody>
      </p:sp>
    </p:spTree>
    <p:extLst>
      <p:ext uri="{BB962C8B-B14F-4D97-AF65-F5344CB8AC3E}">
        <p14:creationId xmlns:p14="http://schemas.microsoft.com/office/powerpoint/2010/main" val="9771983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wheel(1)">
                                      <p:cBhvr>
                                        <p:cTn id="7" dur="20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box(in)">
                                      <p:cBhvr>
                                        <p:cTn id="12" dur="20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 calcmode="lin" valueType="num">
                                      <p:cBhvr additive="base">
                                        <p:cTn id="17"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0483">
                                            <p:txEl>
                                              <p:pRg st="3" end="3"/>
                                            </p:txEl>
                                          </p:spTgt>
                                        </p:tgtEl>
                                        <p:attrNameLst>
                                          <p:attrName>style.visibility</p:attrName>
                                        </p:attrNameLst>
                                      </p:cBhvr>
                                      <p:to>
                                        <p:strVal val="visible"/>
                                      </p:to>
                                    </p:set>
                                    <p:animEffect transition="in" filter="barn(inVertical)">
                                      <p:cBhvr>
                                        <p:cTn id="23" dur="5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666327" y="1130300"/>
            <a:ext cx="11159913" cy="5017527"/>
          </a:xfrm>
          <a:prstGeom prst="rect">
            <a:avLst/>
          </a:prstGeom>
          <a:noFill/>
          <a:ln>
            <a:noFill/>
          </a:ln>
          <a:effectLst/>
          <a:extLst>
            <a:ext uri="{909E8E84-426E-40DD-AFC4-6F175D3DCCD1}">
              <a14:hiddenFill xmlns:a14="http://schemas.microsoft.com/office/drawing/2010/main">
                <a:gradFill rotWithShape="1">
                  <a:gsLst>
                    <a:gs pos="0">
                      <a:srgbClr val="FF33CC">
                        <a:alpha val="32001"/>
                      </a:srgbClr>
                    </a:gs>
                    <a:gs pos="50000">
                      <a:schemeClr val="bg1"/>
                    </a:gs>
                    <a:gs pos="100000">
                      <a:srgbClr val="FF33CC">
                        <a:alpha val="32001"/>
                      </a:srgbClr>
                    </a:gs>
                  </a:gsLst>
                  <a:lin ang="18900000" scaled="1"/>
                </a:gradFill>
              </a14:hiddenFill>
            </a:ext>
            <a:ext uri="{91240B29-F687-4F45-9708-019B960494DF}">
              <a14:hiddenLine xmlns:a14="http://schemas.microsoft.com/office/drawing/2010/main" w="28575">
                <a:solidFill>
                  <a:srgbClr val="00FF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200000"/>
              </a:lnSpc>
            </a:pPr>
            <a:r>
              <a:rPr lang="en-US" altLang="zh-CN" sz="2667"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1</a:t>
            </a:r>
            <a:r>
              <a:rPr lang="zh-CN" altLang="en-US" sz="2667"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．固定打点计时器时应让限位孔处在长木板的中央位置。</a:t>
            </a:r>
          </a:p>
          <a:p>
            <a:pPr defTabSz="1219170">
              <a:lnSpc>
                <a:spcPct val="200000"/>
              </a:lnSpc>
            </a:pPr>
            <a:r>
              <a:rPr lang="en-US" altLang="zh-CN" sz="2667"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2</a:t>
            </a:r>
            <a:r>
              <a:rPr lang="zh-CN" altLang="en-US" sz="2667"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．滑轮不能过高</a:t>
            </a:r>
            <a:r>
              <a:rPr lang="en-US" altLang="zh-CN" sz="2667"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lang="zh-CN" altLang="en-US" sz="2667"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细绳应与木板平行</a:t>
            </a:r>
            <a:r>
              <a:rPr lang="en-US" altLang="zh-CN" sz="2667"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p>
          <a:p>
            <a:pPr defTabSz="1219170">
              <a:lnSpc>
                <a:spcPct val="200000"/>
              </a:lnSpc>
            </a:pPr>
            <a:r>
              <a:rPr lang="en-US" altLang="zh-CN" sz="2667"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3</a:t>
            </a:r>
            <a:r>
              <a:rPr lang="zh-CN" altLang="en-US" sz="2667"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．小车应由紧靠打点计时器处开始释放，在撞击长木板末端前应让小车停止运动</a:t>
            </a:r>
            <a:r>
              <a:rPr lang="en-US" altLang="zh-CN" sz="2667"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lang="zh-CN" altLang="en-US" sz="2667"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防止小车从木板上掉下来。</a:t>
            </a:r>
          </a:p>
          <a:p>
            <a:pPr defTabSz="1219170">
              <a:lnSpc>
                <a:spcPct val="200000"/>
              </a:lnSpc>
            </a:pPr>
            <a:r>
              <a:rPr lang="en-US" altLang="zh-CN" sz="2667"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4</a:t>
            </a:r>
            <a:r>
              <a:rPr lang="zh-CN" altLang="en-US" sz="2667"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．先接通电源，后让纸带运动。</a:t>
            </a:r>
          </a:p>
          <a:p>
            <a:pPr defTabSz="1219170">
              <a:lnSpc>
                <a:spcPct val="200000"/>
              </a:lnSpc>
            </a:pPr>
            <a:r>
              <a:rPr lang="en-US" altLang="zh-CN" sz="2667"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5</a:t>
            </a:r>
            <a:r>
              <a:rPr lang="zh-CN" altLang="en-US" sz="2667"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．打点结束后立即关闭电源。</a:t>
            </a:r>
          </a:p>
        </p:txBody>
      </p:sp>
      <p:sp>
        <p:nvSpPr>
          <p:cNvPr id="5" name="文本框 4"/>
          <p:cNvSpPr txBox="1"/>
          <p:nvPr/>
        </p:nvSpPr>
        <p:spPr>
          <a:xfrm>
            <a:off x="898071" y="280201"/>
            <a:ext cx="2646878"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四、注意事项</a:t>
            </a:r>
          </a:p>
        </p:txBody>
      </p:sp>
    </p:spTree>
    <p:extLst>
      <p:ext uri="{BB962C8B-B14F-4D97-AF65-F5344CB8AC3E}">
        <p14:creationId xmlns:p14="http://schemas.microsoft.com/office/powerpoint/2010/main" val="15012889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circle(in)">
                                      <p:cBhvr>
                                        <p:cTn id="7" dur="20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ldLvl="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660400" y="1028700"/>
            <a:ext cx="10858500" cy="4325608"/>
          </a:xfrm>
          <a:prstGeom prst="rect">
            <a:avLst/>
          </a:prstGeom>
          <a:noFill/>
          <a:ln>
            <a:noFill/>
          </a:ln>
          <a:effectLst/>
          <a:extLst>
            <a:ext uri="{909E8E84-426E-40DD-AFC4-6F175D3DCCD1}">
              <a14:hiddenFill xmlns:a14="http://schemas.microsoft.com/office/drawing/2010/main">
                <a:gradFill rotWithShape="1">
                  <a:gsLst>
                    <a:gs pos="0">
                      <a:srgbClr val="FF33CC">
                        <a:alpha val="32001"/>
                      </a:srgbClr>
                    </a:gs>
                    <a:gs pos="50000">
                      <a:schemeClr val="bg1"/>
                    </a:gs>
                    <a:gs pos="100000">
                      <a:srgbClr val="FF33CC">
                        <a:alpha val="32001"/>
                      </a:srgbClr>
                    </a:gs>
                  </a:gsLst>
                  <a:lin ang="18900000" scaled="1"/>
                </a:gradFill>
              </a14:hiddenFill>
            </a:ext>
            <a:ext uri="{91240B29-F687-4F45-9708-019B960494DF}">
              <a14:hiddenLine xmlns:a14="http://schemas.microsoft.com/office/drawing/2010/main" w="28575">
                <a:solidFill>
                  <a:srgbClr val="00FF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300000"/>
              </a:lnSpc>
            </a:pP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问题</a:t>
            </a:r>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1.</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怎样分析和选取纸带上的点？</a:t>
            </a:r>
          </a:p>
          <a:p>
            <a:pPr defTabSz="1219170">
              <a:lnSpc>
                <a:spcPct val="300000"/>
              </a:lnSpc>
            </a:pP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    开头过于密集的点舍掉，若纸带上点与点之间的距离较小，可取多个间隔（一般取</a:t>
            </a:r>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5</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个间隔）为一个计数间隔时间（间隔不再是</a:t>
            </a:r>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0.02</a:t>
            </a:r>
            <a:r>
              <a:rPr lang="en-US" altLang="zh-CN" sz="2400" i="1"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s</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）（但要看具体情况灵活选定）；原则上取六、七个计数点为宜；给选取的点加标记。</a:t>
            </a:r>
          </a:p>
        </p:txBody>
      </p:sp>
      <p:sp>
        <p:nvSpPr>
          <p:cNvPr id="5" name="文本框 4"/>
          <p:cNvSpPr txBox="1"/>
          <p:nvPr/>
        </p:nvSpPr>
        <p:spPr>
          <a:xfrm>
            <a:off x="898071" y="280201"/>
            <a:ext cx="2646878"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五、数据处理</a:t>
            </a:r>
          </a:p>
        </p:txBody>
      </p:sp>
    </p:spTree>
    <p:extLst>
      <p:ext uri="{BB962C8B-B14F-4D97-AF65-F5344CB8AC3E}">
        <p14:creationId xmlns:p14="http://schemas.microsoft.com/office/powerpoint/2010/main" val="35190990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TotalTime>
  <Words>1121</Words>
  <Application>Microsoft Office PowerPoint</Application>
  <PresentationFormat>宽屏</PresentationFormat>
  <Paragraphs>97</Paragraphs>
  <Slides>17</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17</vt:i4>
      </vt:variant>
    </vt:vector>
  </HeadingPairs>
  <TitlesOfParts>
    <vt:vector size="22" baseType="lpstr">
      <vt:lpstr>FandolFang R</vt:lpstr>
      <vt:lpstr>思源黑体 CN Light</vt:lpstr>
      <vt:lpstr>Arial</vt:lpstr>
      <vt:lpstr>Calibri</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天 下</cp:lastModifiedBy>
  <cp:revision>1</cp:revision>
  <dcterms:created xsi:type="dcterms:W3CDTF">2020-05-20T04:29:00Z</dcterms:created>
  <dcterms:modified xsi:type="dcterms:W3CDTF">2021-01-09T11:48:01Z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