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1.bin" ContentType="application/vnd.ms-office.activeX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57" r:id="rId19"/>
    <p:sldId id="287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256" userDrawn="1">
          <p15:clr>
            <a:srgbClr val="A4A3A4"/>
          </p15:clr>
        </p15:guide>
        <p15:guide id="3" orient="horz" pos="640" userDrawn="1">
          <p15:clr>
            <a:srgbClr val="A4A3A4"/>
          </p15:clr>
        </p15:guide>
        <p15:guide id="4" orient="horz" pos="731" userDrawn="1">
          <p15:clr>
            <a:srgbClr val="A4A3A4"/>
          </p15:clr>
        </p15:guide>
        <p15:guide id="5" orient="horz" pos="3929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  <p15:guide id="7" orient="horz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6" y="156"/>
      </p:cViewPr>
      <p:guideLst>
        <p:guide pos="7256"/>
        <p:guide orient="horz" pos="640"/>
        <p:guide orient="horz" pos="731"/>
        <p:guide orient="horz" pos="3929"/>
        <p:guide orient="horz" pos="3864"/>
        <p:guide orient="horz" pos="38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9EAAF721-8A72-4F09-BC3A-DA01C15FD56B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894747-3A95-4D02-808D-6AC80F05C64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612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/>
          <p:cNvSpPr/>
          <p:nvPr userDrawn="1"/>
        </p:nvSpPr>
        <p:spPr>
          <a:xfrm rot="2700000">
            <a:off x="-2411373" y="-903292"/>
            <a:ext cx="3587814" cy="520854"/>
          </a:xfrm>
          <a:prstGeom prst="roundRect">
            <a:avLst>
              <a:gd name="adj" fmla="val 50000"/>
            </a:avLst>
          </a:prstGeom>
          <a:solidFill>
            <a:srgbClr val="C00C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FandolFang R" panose="00000500000000000000" pitchFamily="50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FandolFang R" panose="00000500000000000000" pitchFamily="50" charset="-122"/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3.xml"/><Relationship Id="rId1" Type="http://schemas.openxmlformats.org/officeDocument/2006/relationships/control" Target="../activeX/activeX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3.bin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图片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0" t="64784" r="-37384" b="-28303"/>
          <a:stretch>
            <a:fillRect/>
          </a:stretch>
        </p:blipFill>
        <p:spPr>
          <a:xfrm>
            <a:off x="-14912977" y="4178751"/>
            <a:ext cx="6881038" cy="7770083"/>
          </a:xfrm>
          <a:custGeom>
            <a:avLst/>
            <a:gdLst>
              <a:gd name="connsiteX0" fmla="*/ 0 w 6881038"/>
              <a:gd name="connsiteY0" fmla="*/ 0 h 7770083"/>
              <a:gd name="connsiteX1" fmla="*/ 6696911 w 6881038"/>
              <a:gd name="connsiteY1" fmla="*/ 6696911 h 7770083"/>
              <a:gd name="connsiteX2" fmla="*/ 6696911 w 6881038"/>
              <a:gd name="connsiteY2" fmla="*/ 7585956 h 7770083"/>
              <a:gd name="connsiteX3" fmla="*/ 5807866 w 6881038"/>
              <a:gd name="connsiteY3" fmla="*/ 7585956 h 7770083"/>
              <a:gd name="connsiteX4" fmla="*/ 0 w 6881038"/>
              <a:gd name="connsiteY4" fmla="*/ 1778090 h 7770083"/>
              <a:gd name="connsiteX5" fmla="*/ 0 w 6881038"/>
              <a:gd name="connsiteY5" fmla="*/ 0 h 777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1038" h="7770083">
                <a:moveTo>
                  <a:pt x="0" y="0"/>
                </a:moveTo>
                <a:lnTo>
                  <a:pt x="6696911" y="6696911"/>
                </a:lnTo>
                <a:cubicBezTo>
                  <a:pt x="6942414" y="6942414"/>
                  <a:pt x="6942414" y="7340453"/>
                  <a:pt x="6696911" y="7585956"/>
                </a:cubicBezTo>
                <a:cubicBezTo>
                  <a:pt x="6451408" y="7831459"/>
                  <a:pt x="6053369" y="7831459"/>
                  <a:pt x="5807866" y="7585956"/>
                </a:cubicBezTo>
                <a:lnTo>
                  <a:pt x="0" y="177809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629A2A88-C3AF-4EF2-9680-0C062BC9C898}"/>
              </a:ext>
            </a:extLst>
          </p:cNvPr>
          <p:cNvGrpSpPr/>
          <p:nvPr/>
        </p:nvGrpSpPr>
        <p:grpSpPr>
          <a:xfrm>
            <a:off x="5831628" y="2352246"/>
            <a:ext cx="6179028" cy="7770083"/>
            <a:chOff x="5042006" y="1504014"/>
            <a:chExt cx="7149994" cy="8991066"/>
          </a:xfrm>
        </p:grpSpPr>
        <p:grpSp>
          <p:nvGrpSpPr>
            <p:cNvPr id="68" name="组合 67"/>
            <p:cNvGrpSpPr/>
            <p:nvPr/>
          </p:nvGrpSpPr>
          <p:grpSpPr>
            <a:xfrm>
              <a:off x="5042006" y="2481944"/>
              <a:ext cx="7149994" cy="4376056"/>
              <a:chOff x="-14912977" y="5411846"/>
              <a:chExt cx="18864374" cy="11545682"/>
            </a:xfrm>
          </p:grpSpPr>
          <p:pic>
            <p:nvPicPr>
              <p:cNvPr id="51" name="图片 5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0000" t="84517" r="-23215" b="-26717"/>
              <a:stretch>
                <a:fillRect/>
              </a:stretch>
            </p:blipFill>
            <p:spPr>
              <a:xfrm>
                <a:off x="-14912977" y="6592643"/>
                <a:ext cx="4273172" cy="5162217"/>
              </a:xfrm>
              <a:custGeom>
                <a:avLst/>
                <a:gdLst>
                  <a:gd name="connsiteX0" fmla="*/ 0 w 4273172"/>
                  <a:gd name="connsiteY0" fmla="*/ 0 h 5162217"/>
                  <a:gd name="connsiteX1" fmla="*/ 4089045 w 4273172"/>
                  <a:gd name="connsiteY1" fmla="*/ 4089045 h 5162217"/>
                  <a:gd name="connsiteX2" fmla="*/ 4089045 w 4273172"/>
                  <a:gd name="connsiteY2" fmla="*/ 4978090 h 5162217"/>
                  <a:gd name="connsiteX3" fmla="*/ 3200000 w 4273172"/>
                  <a:gd name="connsiteY3" fmla="*/ 4978090 h 5162217"/>
                  <a:gd name="connsiteX4" fmla="*/ 0 w 4273172"/>
                  <a:gd name="connsiteY4" fmla="*/ 1778090 h 5162217"/>
                  <a:gd name="connsiteX5" fmla="*/ 0 w 4273172"/>
                  <a:gd name="connsiteY5" fmla="*/ 0 h 5162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73172" h="5162217">
                    <a:moveTo>
                      <a:pt x="0" y="0"/>
                    </a:moveTo>
                    <a:lnTo>
                      <a:pt x="4089045" y="4089045"/>
                    </a:lnTo>
                    <a:cubicBezTo>
                      <a:pt x="4334548" y="4334548"/>
                      <a:pt x="4334548" y="4732587"/>
                      <a:pt x="4089045" y="4978090"/>
                    </a:cubicBezTo>
                    <a:cubicBezTo>
                      <a:pt x="3843542" y="5223593"/>
                      <a:pt x="3445503" y="5223593"/>
                      <a:pt x="3200000" y="4978090"/>
                    </a:cubicBezTo>
                    <a:lnTo>
                      <a:pt x="0" y="177809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</p:pic>
          <p:pic>
            <p:nvPicPr>
              <p:cNvPr id="61" name="图片 6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620" t="5616" r="2824"/>
              <a:stretch>
                <a:fillRect/>
              </a:stretch>
            </p:blipFill>
            <p:spPr>
              <a:xfrm>
                <a:off x="-9003218" y="5411846"/>
                <a:ext cx="12434727" cy="11545682"/>
              </a:xfrm>
              <a:custGeom>
                <a:avLst/>
                <a:gdLst>
                  <a:gd name="connsiteX0" fmla="*/ 628650 w 12434727"/>
                  <a:gd name="connsiteY0" fmla="*/ 0 h 11545682"/>
                  <a:gd name="connsiteX1" fmla="*/ 1073174 w 12434727"/>
                  <a:gd name="connsiteY1" fmla="*/ 184128 h 11545682"/>
                  <a:gd name="connsiteX2" fmla="*/ 12434727 w 12434727"/>
                  <a:gd name="connsiteY2" fmla="*/ 11545682 h 11545682"/>
                  <a:gd name="connsiteX3" fmla="*/ 10656636 w 12434727"/>
                  <a:gd name="connsiteY3" fmla="*/ 11545682 h 11545682"/>
                  <a:gd name="connsiteX4" fmla="*/ 184128 w 12434727"/>
                  <a:gd name="connsiteY4" fmla="*/ 1073173 h 11545682"/>
                  <a:gd name="connsiteX5" fmla="*/ 184128 w 12434727"/>
                  <a:gd name="connsiteY5" fmla="*/ 184128 h 11545682"/>
                  <a:gd name="connsiteX6" fmla="*/ 628650 w 12434727"/>
                  <a:gd name="connsiteY6" fmla="*/ 0 h 11545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34727" h="11545682">
                    <a:moveTo>
                      <a:pt x="628650" y="0"/>
                    </a:moveTo>
                    <a:cubicBezTo>
                      <a:pt x="789536" y="0"/>
                      <a:pt x="950422" y="61376"/>
                      <a:pt x="1073174" y="184128"/>
                    </a:cubicBezTo>
                    <a:lnTo>
                      <a:pt x="12434727" y="11545682"/>
                    </a:lnTo>
                    <a:lnTo>
                      <a:pt x="10656636" y="11545682"/>
                    </a:lnTo>
                    <a:lnTo>
                      <a:pt x="184128" y="1073173"/>
                    </a:lnTo>
                    <a:cubicBezTo>
                      <a:pt x="-61376" y="827670"/>
                      <a:pt x="-61376" y="429631"/>
                      <a:pt x="184128" y="184128"/>
                    </a:cubicBezTo>
                    <a:cubicBezTo>
                      <a:pt x="306880" y="61376"/>
                      <a:pt x="467764" y="0"/>
                      <a:pt x="628650" y="0"/>
                    </a:cubicBezTo>
                    <a:close/>
                  </a:path>
                </a:pathLst>
              </a:custGeom>
            </p:spPr>
          </p:pic>
          <p:pic>
            <p:nvPicPr>
              <p:cNvPr id="62" name="图片 6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3788" t="7202" b="948"/>
              <a:stretch>
                <a:fillRect/>
              </a:stretch>
            </p:blipFill>
            <p:spPr>
              <a:xfrm>
                <a:off x="-6395352" y="5605819"/>
                <a:ext cx="10346749" cy="11235794"/>
              </a:xfrm>
              <a:custGeom>
                <a:avLst/>
                <a:gdLst>
                  <a:gd name="connsiteX0" fmla="*/ 628650 w 10346749"/>
                  <a:gd name="connsiteY0" fmla="*/ 0 h 11235794"/>
                  <a:gd name="connsiteX1" fmla="*/ 1073174 w 10346749"/>
                  <a:gd name="connsiteY1" fmla="*/ 184128 h 11235794"/>
                  <a:gd name="connsiteX2" fmla="*/ 10346749 w 10346749"/>
                  <a:gd name="connsiteY2" fmla="*/ 9457704 h 11235794"/>
                  <a:gd name="connsiteX3" fmla="*/ 10346749 w 10346749"/>
                  <a:gd name="connsiteY3" fmla="*/ 11235794 h 11235794"/>
                  <a:gd name="connsiteX4" fmla="*/ 184128 w 10346749"/>
                  <a:gd name="connsiteY4" fmla="*/ 1073173 h 11235794"/>
                  <a:gd name="connsiteX5" fmla="*/ 184128 w 10346749"/>
                  <a:gd name="connsiteY5" fmla="*/ 184128 h 11235794"/>
                  <a:gd name="connsiteX6" fmla="*/ 628650 w 10346749"/>
                  <a:gd name="connsiteY6" fmla="*/ 0 h 112357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346749" h="11235794">
                    <a:moveTo>
                      <a:pt x="628650" y="0"/>
                    </a:moveTo>
                    <a:cubicBezTo>
                      <a:pt x="789536" y="0"/>
                      <a:pt x="950422" y="61376"/>
                      <a:pt x="1073174" y="184128"/>
                    </a:cubicBezTo>
                    <a:lnTo>
                      <a:pt x="10346749" y="9457704"/>
                    </a:lnTo>
                    <a:lnTo>
                      <a:pt x="10346749" y="11235794"/>
                    </a:lnTo>
                    <a:lnTo>
                      <a:pt x="184128" y="1073173"/>
                    </a:lnTo>
                    <a:cubicBezTo>
                      <a:pt x="-61376" y="827670"/>
                      <a:pt x="-61376" y="429631"/>
                      <a:pt x="184128" y="184128"/>
                    </a:cubicBezTo>
                    <a:cubicBezTo>
                      <a:pt x="306878" y="61376"/>
                      <a:pt x="467764" y="0"/>
                      <a:pt x="628650" y="0"/>
                    </a:cubicBezTo>
                    <a:close/>
                  </a:path>
                </a:pathLst>
              </a:custGeom>
            </p:spPr>
          </p:pic>
          <p:pic>
            <p:nvPicPr>
              <p:cNvPr id="63" name="图片 6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086" t="7995" r="15939"/>
              <a:stretch>
                <a:fillRect/>
              </a:stretch>
            </p:blipFill>
            <p:spPr>
              <a:xfrm>
                <a:off x="-11126151" y="5702806"/>
                <a:ext cx="12143767" cy="11254722"/>
              </a:xfrm>
              <a:custGeom>
                <a:avLst/>
                <a:gdLst>
                  <a:gd name="connsiteX0" fmla="*/ 628649 w 12143767"/>
                  <a:gd name="connsiteY0" fmla="*/ 0 h 11254722"/>
                  <a:gd name="connsiteX1" fmla="*/ 1073173 w 12143767"/>
                  <a:gd name="connsiteY1" fmla="*/ 184128 h 11254722"/>
                  <a:gd name="connsiteX2" fmla="*/ 12143767 w 12143767"/>
                  <a:gd name="connsiteY2" fmla="*/ 11254722 h 11254722"/>
                  <a:gd name="connsiteX3" fmla="*/ 10365677 w 12143767"/>
                  <a:gd name="connsiteY3" fmla="*/ 11254722 h 11254722"/>
                  <a:gd name="connsiteX4" fmla="*/ 184127 w 12143767"/>
                  <a:gd name="connsiteY4" fmla="*/ 1073173 h 11254722"/>
                  <a:gd name="connsiteX5" fmla="*/ 184127 w 12143767"/>
                  <a:gd name="connsiteY5" fmla="*/ 184128 h 11254722"/>
                  <a:gd name="connsiteX6" fmla="*/ 628649 w 12143767"/>
                  <a:gd name="connsiteY6" fmla="*/ 0 h 11254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43767" h="11254722">
                    <a:moveTo>
                      <a:pt x="628649" y="0"/>
                    </a:moveTo>
                    <a:cubicBezTo>
                      <a:pt x="789535" y="0"/>
                      <a:pt x="950421" y="61376"/>
                      <a:pt x="1073173" y="184128"/>
                    </a:cubicBezTo>
                    <a:lnTo>
                      <a:pt x="12143767" y="11254722"/>
                    </a:lnTo>
                    <a:lnTo>
                      <a:pt x="10365677" y="11254722"/>
                    </a:lnTo>
                    <a:lnTo>
                      <a:pt x="184127" y="1073173"/>
                    </a:lnTo>
                    <a:cubicBezTo>
                      <a:pt x="-61375" y="827670"/>
                      <a:pt x="-61375" y="429631"/>
                      <a:pt x="184127" y="184128"/>
                    </a:cubicBezTo>
                    <a:cubicBezTo>
                      <a:pt x="306879" y="61376"/>
                      <a:pt x="467765" y="0"/>
                      <a:pt x="628649" y="0"/>
                    </a:cubicBezTo>
                    <a:close/>
                  </a:path>
                </a:pathLst>
              </a:custGeom>
            </p:spPr>
          </p:pic>
          <p:pic>
            <p:nvPicPr>
              <p:cNvPr id="64" name="图片 6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7956" t="8788" b="20681"/>
              <a:stretch>
                <a:fillRect/>
              </a:stretch>
            </p:blipFill>
            <p:spPr>
              <a:xfrm>
                <a:off x="-3787486" y="5799793"/>
                <a:ext cx="7738883" cy="8627928"/>
              </a:xfrm>
              <a:custGeom>
                <a:avLst/>
                <a:gdLst>
                  <a:gd name="connsiteX0" fmla="*/ 628650 w 7738883"/>
                  <a:gd name="connsiteY0" fmla="*/ 0 h 8627928"/>
                  <a:gd name="connsiteX1" fmla="*/ 1073174 w 7738883"/>
                  <a:gd name="connsiteY1" fmla="*/ 184128 h 8627928"/>
                  <a:gd name="connsiteX2" fmla="*/ 7738883 w 7738883"/>
                  <a:gd name="connsiteY2" fmla="*/ 6849838 h 8627928"/>
                  <a:gd name="connsiteX3" fmla="*/ 7738883 w 7738883"/>
                  <a:gd name="connsiteY3" fmla="*/ 8627928 h 8627928"/>
                  <a:gd name="connsiteX4" fmla="*/ 184128 w 7738883"/>
                  <a:gd name="connsiteY4" fmla="*/ 1073173 h 8627928"/>
                  <a:gd name="connsiteX5" fmla="*/ 184128 w 7738883"/>
                  <a:gd name="connsiteY5" fmla="*/ 184128 h 8627928"/>
                  <a:gd name="connsiteX6" fmla="*/ 628650 w 7738883"/>
                  <a:gd name="connsiteY6" fmla="*/ 0 h 8627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38883" h="8627928">
                    <a:moveTo>
                      <a:pt x="628650" y="0"/>
                    </a:moveTo>
                    <a:cubicBezTo>
                      <a:pt x="789536" y="0"/>
                      <a:pt x="950422" y="61376"/>
                      <a:pt x="1073174" y="184128"/>
                    </a:cubicBezTo>
                    <a:lnTo>
                      <a:pt x="7738883" y="6849838"/>
                    </a:lnTo>
                    <a:lnTo>
                      <a:pt x="7738883" y="8627928"/>
                    </a:lnTo>
                    <a:lnTo>
                      <a:pt x="184128" y="1073173"/>
                    </a:lnTo>
                    <a:cubicBezTo>
                      <a:pt x="-61376" y="827670"/>
                      <a:pt x="-61376" y="429631"/>
                      <a:pt x="184128" y="184128"/>
                    </a:cubicBezTo>
                    <a:cubicBezTo>
                      <a:pt x="306880" y="61376"/>
                      <a:pt x="467764" y="0"/>
                      <a:pt x="628650" y="0"/>
                    </a:cubicBezTo>
                    <a:close/>
                  </a:path>
                </a:pathLst>
              </a:custGeom>
            </p:spPr>
          </p:pic>
          <p:pic>
            <p:nvPicPr>
              <p:cNvPr id="65" name="图片 6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505" t="25349" r="29053"/>
              <a:stretch>
                <a:fillRect/>
              </a:stretch>
            </p:blipFill>
            <p:spPr>
              <a:xfrm>
                <a:off x="-11417111" y="7825740"/>
                <a:ext cx="10020833" cy="9131788"/>
              </a:xfrm>
              <a:custGeom>
                <a:avLst/>
                <a:gdLst>
                  <a:gd name="connsiteX0" fmla="*/ 628649 w 10020833"/>
                  <a:gd name="connsiteY0" fmla="*/ 0 h 9131788"/>
                  <a:gd name="connsiteX1" fmla="*/ 1073173 w 10020833"/>
                  <a:gd name="connsiteY1" fmla="*/ 184127 h 9131788"/>
                  <a:gd name="connsiteX2" fmla="*/ 10020833 w 10020833"/>
                  <a:gd name="connsiteY2" fmla="*/ 9131788 h 9131788"/>
                  <a:gd name="connsiteX3" fmla="*/ 8242743 w 10020833"/>
                  <a:gd name="connsiteY3" fmla="*/ 9131788 h 9131788"/>
                  <a:gd name="connsiteX4" fmla="*/ 184127 w 10020833"/>
                  <a:gd name="connsiteY4" fmla="*/ 1073172 h 9131788"/>
                  <a:gd name="connsiteX5" fmla="*/ 184127 w 10020833"/>
                  <a:gd name="connsiteY5" fmla="*/ 184127 h 9131788"/>
                  <a:gd name="connsiteX6" fmla="*/ 628649 w 10020833"/>
                  <a:gd name="connsiteY6" fmla="*/ 0 h 9131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20833" h="9131788">
                    <a:moveTo>
                      <a:pt x="628649" y="0"/>
                    </a:moveTo>
                    <a:cubicBezTo>
                      <a:pt x="789535" y="0"/>
                      <a:pt x="950421" y="61376"/>
                      <a:pt x="1073173" y="184127"/>
                    </a:cubicBezTo>
                    <a:lnTo>
                      <a:pt x="10020833" y="9131788"/>
                    </a:lnTo>
                    <a:lnTo>
                      <a:pt x="8242743" y="9131788"/>
                    </a:lnTo>
                    <a:lnTo>
                      <a:pt x="184127" y="1073172"/>
                    </a:lnTo>
                    <a:cubicBezTo>
                      <a:pt x="-61375" y="827669"/>
                      <a:pt x="-61375" y="429630"/>
                      <a:pt x="184127" y="184127"/>
                    </a:cubicBezTo>
                    <a:cubicBezTo>
                      <a:pt x="306879" y="61376"/>
                      <a:pt x="467765" y="0"/>
                      <a:pt x="628649" y="0"/>
                    </a:cubicBezTo>
                    <a:close/>
                  </a:path>
                </a:pathLst>
              </a:custGeom>
            </p:spPr>
          </p:pic>
          <p:pic>
            <p:nvPicPr>
              <p:cNvPr id="66" name="图片 6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559" t="46668" r="42167"/>
              <a:stretch>
                <a:fillRect/>
              </a:stretch>
            </p:blipFill>
            <p:spPr>
              <a:xfrm>
                <a:off x="-11223139" y="10433606"/>
                <a:ext cx="7412968" cy="6523922"/>
              </a:xfrm>
              <a:custGeom>
                <a:avLst/>
                <a:gdLst>
                  <a:gd name="connsiteX0" fmla="*/ 628650 w 7412968"/>
                  <a:gd name="connsiteY0" fmla="*/ 0 h 6523922"/>
                  <a:gd name="connsiteX1" fmla="*/ 1073174 w 7412968"/>
                  <a:gd name="connsiteY1" fmla="*/ 184127 h 6523922"/>
                  <a:gd name="connsiteX2" fmla="*/ 7412968 w 7412968"/>
                  <a:gd name="connsiteY2" fmla="*/ 6523922 h 6523922"/>
                  <a:gd name="connsiteX3" fmla="*/ 5634878 w 7412968"/>
                  <a:gd name="connsiteY3" fmla="*/ 6523922 h 6523922"/>
                  <a:gd name="connsiteX4" fmla="*/ 184128 w 7412968"/>
                  <a:gd name="connsiteY4" fmla="*/ 1073172 h 6523922"/>
                  <a:gd name="connsiteX5" fmla="*/ 184128 w 7412968"/>
                  <a:gd name="connsiteY5" fmla="*/ 184127 h 6523922"/>
                  <a:gd name="connsiteX6" fmla="*/ 628650 w 7412968"/>
                  <a:gd name="connsiteY6" fmla="*/ 0 h 6523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12968" h="6523922">
                    <a:moveTo>
                      <a:pt x="628650" y="0"/>
                    </a:moveTo>
                    <a:cubicBezTo>
                      <a:pt x="789536" y="0"/>
                      <a:pt x="950422" y="61376"/>
                      <a:pt x="1073174" y="184127"/>
                    </a:cubicBezTo>
                    <a:lnTo>
                      <a:pt x="7412968" y="6523922"/>
                    </a:lnTo>
                    <a:lnTo>
                      <a:pt x="5634878" y="6523922"/>
                    </a:lnTo>
                    <a:lnTo>
                      <a:pt x="184128" y="1073172"/>
                    </a:lnTo>
                    <a:cubicBezTo>
                      <a:pt x="-61376" y="827669"/>
                      <a:pt x="-61376" y="429630"/>
                      <a:pt x="184128" y="184127"/>
                    </a:cubicBezTo>
                    <a:cubicBezTo>
                      <a:pt x="306880" y="61376"/>
                      <a:pt x="467764" y="0"/>
                      <a:pt x="628650" y="0"/>
                    </a:cubicBezTo>
                    <a:close/>
                  </a:path>
                </a:pathLst>
              </a:custGeom>
            </p:spPr>
          </p:pic>
          <p:pic>
            <p:nvPicPr>
              <p:cNvPr id="67" name="图片 6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613" t="67987" r="55282"/>
              <a:stretch>
                <a:fillRect/>
              </a:stretch>
            </p:blipFill>
            <p:spPr>
              <a:xfrm>
                <a:off x="-11029165" y="13041472"/>
                <a:ext cx="4805102" cy="3916056"/>
              </a:xfrm>
              <a:custGeom>
                <a:avLst/>
                <a:gdLst>
                  <a:gd name="connsiteX0" fmla="*/ 628650 w 4805102"/>
                  <a:gd name="connsiteY0" fmla="*/ 0 h 3916056"/>
                  <a:gd name="connsiteX1" fmla="*/ 1073174 w 4805102"/>
                  <a:gd name="connsiteY1" fmla="*/ 184127 h 3916056"/>
                  <a:gd name="connsiteX2" fmla="*/ 4805102 w 4805102"/>
                  <a:gd name="connsiteY2" fmla="*/ 3916056 h 3916056"/>
                  <a:gd name="connsiteX3" fmla="*/ 3027012 w 4805102"/>
                  <a:gd name="connsiteY3" fmla="*/ 3916056 h 3916056"/>
                  <a:gd name="connsiteX4" fmla="*/ 184128 w 4805102"/>
                  <a:gd name="connsiteY4" fmla="*/ 1073172 h 3916056"/>
                  <a:gd name="connsiteX5" fmla="*/ 184128 w 4805102"/>
                  <a:gd name="connsiteY5" fmla="*/ 184127 h 3916056"/>
                  <a:gd name="connsiteX6" fmla="*/ 628650 w 4805102"/>
                  <a:gd name="connsiteY6" fmla="*/ 0 h 3916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05102" h="3916056">
                    <a:moveTo>
                      <a:pt x="628650" y="0"/>
                    </a:moveTo>
                    <a:cubicBezTo>
                      <a:pt x="789536" y="0"/>
                      <a:pt x="950422" y="61376"/>
                      <a:pt x="1073174" y="184127"/>
                    </a:cubicBezTo>
                    <a:lnTo>
                      <a:pt x="4805102" y="3916056"/>
                    </a:lnTo>
                    <a:lnTo>
                      <a:pt x="3027012" y="3916056"/>
                    </a:lnTo>
                    <a:lnTo>
                      <a:pt x="184128" y="1073172"/>
                    </a:lnTo>
                    <a:cubicBezTo>
                      <a:pt x="-61376" y="827669"/>
                      <a:pt x="-61376" y="429630"/>
                      <a:pt x="184128" y="184127"/>
                    </a:cubicBezTo>
                    <a:cubicBezTo>
                      <a:pt x="306878" y="61376"/>
                      <a:pt x="467764" y="0"/>
                      <a:pt x="628650" y="0"/>
                    </a:cubicBezTo>
                    <a:close/>
                  </a:path>
                </a:pathLst>
              </a:custGeom>
            </p:spPr>
          </p:pic>
        </p:grpSp>
        <p:sp>
          <p:nvSpPr>
            <p:cNvPr id="70" name="矩形: 圆角 69"/>
            <p:cNvSpPr/>
            <p:nvPr/>
          </p:nvSpPr>
          <p:spPr>
            <a:xfrm rot="2700000">
              <a:off x="5466993" y="6712476"/>
              <a:ext cx="7093889" cy="471319"/>
            </a:xfrm>
            <a:prstGeom prst="roundRect">
              <a:avLst>
                <a:gd name="adj" fmla="val 50000"/>
              </a:avLst>
            </a:prstGeom>
            <a:solidFill>
              <a:srgbClr val="C00C03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1" name="矩形: 圆角 70"/>
            <p:cNvSpPr/>
            <p:nvPr/>
          </p:nvSpPr>
          <p:spPr>
            <a:xfrm rot="2700000">
              <a:off x="6305708" y="4815299"/>
              <a:ext cx="7093889" cy="471319"/>
            </a:xfrm>
            <a:prstGeom prst="roundRect">
              <a:avLst>
                <a:gd name="adj" fmla="val 50000"/>
              </a:avLst>
            </a:prstGeom>
            <a:solidFill>
              <a:srgbClr val="C00C03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578267" y="1947541"/>
            <a:ext cx="7120542" cy="2316988"/>
            <a:chOff x="573957" y="3106278"/>
            <a:chExt cx="5376957" cy="1694102"/>
          </a:xfrm>
        </p:grpSpPr>
        <p:grpSp>
          <p:nvGrpSpPr>
            <p:cNvPr id="73" name="组合 72"/>
            <p:cNvGrpSpPr/>
            <p:nvPr/>
          </p:nvGrpSpPr>
          <p:grpSpPr>
            <a:xfrm>
              <a:off x="574928" y="3525179"/>
              <a:ext cx="5375986" cy="1275201"/>
              <a:chOff x="-4739236" y="2424588"/>
              <a:chExt cx="5375986" cy="1275201"/>
            </a:xfrm>
          </p:grpSpPr>
          <p:sp>
            <p:nvSpPr>
              <p:cNvPr id="75" name="矩形: 圆角 74"/>
              <p:cNvSpPr/>
              <p:nvPr/>
            </p:nvSpPr>
            <p:spPr>
              <a:xfrm>
                <a:off x="-4654326" y="3387310"/>
                <a:ext cx="2886763" cy="312479"/>
              </a:xfrm>
              <a:prstGeom prst="roundRect">
                <a:avLst>
                  <a:gd name="adj" fmla="val 50000"/>
                </a:avLst>
              </a:prstGeom>
              <a:solidFill>
                <a:srgbClr val="C00C0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2020.5.20</a:t>
                </a:r>
                <a:endParaRPr lang="en-US" altLang="zh-CN" sz="1600" dirty="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6" name="组合 75"/>
              <p:cNvGrpSpPr/>
              <p:nvPr/>
            </p:nvGrpSpPr>
            <p:grpSpPr>
              <a:xfrm>
                <a:off x="-4739236" y="2424588"/>
                <a:ext cx="5375986" cy="658618"/>
                <a:chOff x="-4739236" y="2424588"/>
                <a:chExt cx="5375986" cy="658618"/>
              </a:xfrm>
            </p:grpSpPr>
            <p:sp>
              <p:nvSpPr>
                <p:cNvPr id="77" name="文本框 76"/>
                <p:cNvSpPr txBox="1"/>
                <p:nvPr/>
              </p:nvSpPr>
              <p:spPr>
                <a:xfrm>
                  <a:off x="-4714868" y="2808615"/>
                  <a:ext cx="4981567" cy="2745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78" name="直接连接符 77"/>
                <p:cNvCxnSpPr/>
                <p:nvPr/>
              </p:nvCxnSpPr>
              <p:spPr>
                <a:xfrm>
                  <a:off x="-4634728" y="2827846"/>
                  <a:ext cx="4901428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文本占位符 19"/>
                <p:cNvSpPr txBox="1"/>
                <p:nvPr/>
              </p:nvSpPr>
              <p:spPr>
                <a:xfrm>
                  <a:off x="-4739236" y="2424588"/>
                  <a:ext cx="5375986" cy="291610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b="1" dirty="0">
                      <a:solidFill>
                        <a:srgbClr val="C00C03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第</a:t>
                  </a:r>
                  <a:r>
                    <a:rPr lang="en-US" altLang="zh-CN" b="1" dirty="0">
                      <a:solidFill>
                        <a:srgbClr val="C00C03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3</a:t>
                  </a:r>
                  <a:r>
                    <a:rPr lang="zh-CN" altLang="en-US" b="1" dirty="0">
                      <a:solidFill>
                        <a:srgbClr val="C00C03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节 匀变速直线运动的位移与时间的关系</a:t>
                  </a:r>
                </a:p>
              </p:txBody>
            </p:sp>
          </p:grpSp>
        </p:grpSp>
        <p:sp>
          <p:nvSpPr>
            <p:cNvPr id="74" name="文本占位符 20"/>
            <p:cNvSpPr txBox="1"/>
            <p:nvPr/>
          </p:nvSpPr>
          <p:spPr>
            <a:xfrm>
              <a:off x="573957" y="3106278"/>
              <a:ext cx="5112385" cy="307253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第二章  匀变速直线运动的研究</a:t>
              </a:r>
            </a:p>
          </p:txBody>
        </p:sp>
      </p:grpSp>
      <p:sp>
        <p:nvSpPr>
          <p:cNvPr id="80" name="矩形 79"/>
          <p:cNvSpPr/>
          <p:nvPr/>
        </p:nvSpPr>
        <p:spPr>
          <a:xfrm>
            <a:off x="9963781" y="325914"/>
            <a:ext cx="4062342" cy="298450"/>
          </a:xfrm>
          <a:prstGeom prst="rect">
            <a:avLst/>
          </a:prstGeom>
          <a:solidFill>
            <a:srgbClr val="C00C03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版高中物理必修</a:t>
            </a:r>
            <a:r>
              <a:rPr lang="en-US" altLang="zh-CN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1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矩形: 圆角 80"/>
          <p:cNvSpPr/>
          <p:nvPr/>
        </p:nvSpPr>
        <p:spPr>
          <a:xfrm rot="2700000">
            <a:off x="-17238918" y="-3736244"/>
            <a:ext cx="25823018" cy="1715685"/>
          </a:xfrm>
          <a:prstGeom prst="roundRect">
            <a:avLst>
              <a:gd name="adj" fmla="val 50000"/>
            </a:avLst>
          </a:prstGeom>
          <a:solidFill>
            <a:srgbClr val="C00C03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2" name="矩形: 圆角 81"/>
          <p:cNvSpPr/>
          <p:nvPr/>
        </p:nvSpPr>
        <p:spPr>
          <a:xfrm rot="2700000">
            <a:off x="-4317081" y="-1971245"/>
            <a:ext cx="7093889" cy="471319"/>
          </a:xfrm>
          <a:prstGeom prst="roundRect">
            <a:avLst>
              <a:gd name="adj" fmla="val 50000"/>
            </a:avLst>
          </a:prstGeom>
          <a:solidFill>
            <a:srgbClr val="C00C0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92" name="Rectangle 24"/>
          <p:cNvSpPr/>
          <p:nvPr/>
        </p:nvSpPr>
        <p:spPr>
          <a:xfrm>
            <a:off x="7269545" y="4631181"/>
            <a:ext cx="2874197" cy="638184"/>
          </a:xfrm>
          <a:prstGeom prst="rect">
            <a:avLst/>
          </a:prstGeom>
          <a:solidFill>
            <a:srgbClr val="FF0000">
              <a:alpha val="20000"/>
            </a:srgbClr>
          </a:solidFill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9170" eaLnBrk="0" hangingPunct="0"/>
            <a:endParaRPr lang="zh-CN" altLang="en-US" sz="1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1193" name="AutoShape 25"/>
          <p:cNvSpPr/>
          <p:nvPr/>
        </p:nvSpPr>
        <p:spPr>
          <a:xfrm flipH="1">
            <a:off x="7271129" y="3213877"/>
            <a:ext cx="2872615" cy="1418888"/>
          </a:xfrm>
          <a:prstGeom prst="rtTriangle">
            <a:avLst/>
          </a:prstGeom>
          <a:solidFill>
            <a:srgbClr val="6699FF">
              <a:alpha val="34901"/>
            </a:srgbClr>
          </a:solidFill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9170" eaLnBrk="0" hangingPunct="0"/>
            <a:endParaRPr lang="zh-CN" altLang="en-US" sz="1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Group 50"/>
          <p:cNvGrpSpPr/>
          <p:nvPr/>
        </p:nvGrpSpPr>
        <p:grpSpPr>
          <a:xfrm>
            <a:off x="8747503" y="3502090"/>
            <a:ext cx="1684452" cy="1094254"/>
            <a:chOff x="3248" y="3068"/>
            <a:chExt cx="925" cy="691"/>
          </a:xfrm>
        </p:grpSpPr>
        <p:sp>
          <p:nvSpPr>
            <p:cNvPr id="391208" name="Text Box 40"/>
            <p:cNvSpPr txBox="1">
              <a:spLocks noChangeArrowheads="1"/>
            </p:cNvSpPr>
            <p:nvPr/>
          </p:nvSpPr>
          <p:spPr bwMode="auto">
            <a:xfrm>
              <a:off x="3515" y="3158"/>
              <a:ext cx="545" cy="48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1219170" eaLnBrk="0" hangingPunct="0">
                <a:spcBef>
                  <a:spcPct val="50000"/>
                </a:spcBef>
                <a:defRPr/>
              </a:pPr>
              <a:r>
                <a:rPr lang="en-US" altLang="zh-CN" sz="4400">
                  <a:solidFill>
                    <a:srgbClr val="3366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 t</a:t>
              </a:r>
            </a:p>
          </p:txBody>
        </p:sp>
        <p:grpSp>
          <p:nvGrpSpPr>
            <p:cNvPr id="10247" name="Group 41"/>
            <p:cNvGrpSpPr/>
            <p:nvPr/>
          </p:nvGrpSpPr>
          <p:grpSpPr>
            <a:xfrm>
              <a:off x="3248" y="3068"/>
              <a:ext cx="681" cy="691"/>
              <a:chOff x="1320" y="3159"/>
              <a:chExt cx="681" cy="691"/>
            </a:xfrm>
          </p:grpSpPr>
          <p:grpSp>
            <p:nvGrpSpPr>
              <p:cNvPr id="10248" name="Group 42"/>
              <p:cNvGrpSpPr/>
              <p:nvPr/>
            </p:nvGrpSpPr>
            <p:grpSpPr>
              <a:xfrm>
                <a:off x="1320" y="3159"/>
                <a:ext cx="290" cy="691"/>
                <a:chOff x="1320" y="3159"/>
                <a:chExt cx="290" cy="691"/>
              </a:xfrm>
            </p:grpSpPr>
            <p:sp>
              <p:nvSpPr>
                <p:cNvPr id="39121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320" y="3159"/>
                  <a:ext cx="272" cy="4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defTabSz="1219170" eaLnBrk="0" hangingPunct="0">
                    <a:spcBef>
                      <a:spcPct val="50000"/>
                    </a:spcBef>
                  </a:pPr>
                  <a:r>
                    <a:rPr lang="en-US" altLang="zh-CN" sz="3600" noProof="1">
                      <a:solidFill>
                        <a:srgbClr val="3366FF"/>
                      </a:solidFill>
                      <a:effectLst>
                        <a:outerShdw blurRad="38100" dist="38100" dir="2700000">
                          <a:srgbClr val="000000"/>
                        </a:outerShdw>
                      </a:effectLst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39121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338" y="3442"/>
                  <a:ext cx="272" cy="4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defTabSz="1219170" eaLnBrk="0" hangingPunct="0">
                    <a:spcBef>
                      <a:spcPct val="50000"/>
                    </a:spcBef>
                  </a:pPr>
                  <a:r>
                    <a:rPr lang="en-US" altLang="zh-CN" sz="3600" noProof="1">
                      <a:solidFill>
                        <a:srgbClr val="3366FF"/>
                      </a:solidFill>
                      <a:effectLst>
                        <a:outerShdw blurRad="38100" dist="38100" dir="2700000">
                          <a:srgbClr val="000000"/>
                        </a:outerShdw>
                      </a:effectLst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2</a:t>
                  </a:r>
                </a:p>
              </p:txBody>
            </p:sp>
          </p:grpSp>
          <p:sp>
            <p:nvSpPr>
              <p:cNvPr id="391213" name="Text Box 45"/>
              <p:cNvSpPr txBox="1">
                <a:spLocks noChangeArrowheads="1"/>
              </p:cNvSpPr>
              <p:nvPr/>
            </p:nvSpPr>
            <p:spPr bwMode="auto">
              <a:xfrm>
                <a:off x="1321" y="3345"/>
                <a:ext cx="680" cy="29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defTabSz="1219170" eaLnBrk="0" hangingPunct="0">
                  <a:spcBef>
                    <a:spcPct val="50000"/>
                  </a:spcBef>
                  <a:defRPr/>
                </a:pPr>
                <a:r>
                  <a:rPr lang="en-US" altLang="zh-CN" sz="2400" dirty="0">
                    <a:solidFill>
                      <a:srgbClr val="3366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—</a:t>
                </a:r>
              </a:p>
            </p:txBody>
          </p:sp>
        </p:grpSp>
        <p:sp>
          <p:nvSpPr>
            <p:cNvPr id="391214" name="Text Box 46"/>
            <p:cNvSpPr txBox="1">
              <a:spLocks noChangeArrowheads="1"/>
            </p:cNvSpPr>
            <p:nvPr/>
          </p:nvSpPr>
          <p:spPr bwMode="auto">
            <a:xfrm>
              <a:off x="3946" y="3188"/>
              <a:ext cx="227" cy="25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1219170" eaLnBrk="0" hangingPunct="0">
                <a:spcBef>
                  <a:spcPct val="50000"/>
                </a:spcBef>
              </a:pPr>
              <a:r>
                <a:rPr lang="en-US" altLang="zh-CN" sz="2000" noProof="1">
                  <a:solidFill>
                    <a:srgbClr val="3366FF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5" name="Group 69"/>
          <p:cNvGrpSpPr/>
          <p:nvPr/>
        </p:nvGrpSpPr>
        <p:grpSpPr>
          <a:xfrm>
            <a:off x="7340806" y="3231295"/>
            <a:ext cx="3881355" cy="2801354"/>
            <a:chOff x="1155" y="1128"/>
            <a:chExt cx="2451" cy="1769"/>
          </a:xfrm>
        </p:grpSpPr>
        <p:sp>
          <p:nvSpPr>
            <p:cNvPr id="10254" name="AutoShape 51"/>
            <p:cNvSpPr/>
            <p:nvPr/>
          </p:nvSpPr>
          <p:spPr>
            <a:xfrm>
              <a:off x="3016" y="1128"/>
              <a:ext cx="91" cy="907"/>
            </a:xfrm>
            <a:prstGeom prst="rightBrace">
              <a:avLst>
                <a:gd name="adj1" fmla="val 83012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 eaLnBrk="0" hangingPunct="0"/>
              <a:endParaRPr lang="zh-CN" altLang="en-US" sz="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55" name="AutoShape 54"/>
            <p:cNvSpPr/>
            <p:nvPr/>
          </p:nvSpPr>
          <p:spPr>
            <a:xfrm rot="5400000">
              <a:off x="1948" y="1683"/>
              <a:ext cx="137" cy="1724"/>
            </a:xfrm>
            <a:prstGeom prst="rightBrace">
              <a:avLst>
                <a:gd name="adj1" fmla="val 104807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 eaLnBrk="0" hangingPunct="0"/>
              <a:endParaRPr lang="zh-CN" altLang="en-US" sz="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56" name="AutoShape 55"/>
            <p:cNvSpPr/>
            <p:nvPr/>
          </p:nvSpPr>
          <p:spPr>
            <a:xfrm>
              <a:off x="3015" y="2035"/>
              <a:ext cx="91" cy="363"/>
            </a:xfrm>
            <a:prstGeom prst="rightBrace">
              <a:avLst>
                <a:gd name="adj1" fmla="val 33223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 eaLnBrk="0" hangingPunct="0"/>
              <a:endParaRPr lang="zh-CN" altLang="en-US" sz="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57" name="Text Box 56"/>
            <p:cNvSpPr txBox="1"/>
            <p:nvPr/>
          </p:nvSpPr>
          <p:spPr>
            <a:xfrm>
              <a:off x="1882" y="2489"/>
              <a:ext cx="227" cy="40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170" eaLnBrk="0" hangingPunct="0">
                <a:spcBef>
                  <a:spcPct val="50000"/>
                </a:spcBef>
              </a:pPr>
              <a:r>
                <a:rPr lang="en-US" altLang="zh-CN" sz="3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t</a:t>
              </a:r>
            </a:p>
          </p:txBody>
        </p:sp>
        <p:sp>
          <p:nvSpPr>
            <p:cNvPr id="10258" name="Text Box 57"/>
            <p:cNvSpPr txBox="1"/>
            <p:nvPr/>
          </p:nvSpPr>
          <p:spPr>
            <a:xfrm>
              <a:off x="3061" y="1990"/>
              <a:ext cx="363" cy="40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170" eaLnBrk="0" hangingPunct="0">
                <a:spcBef>
                  <a:spcPct val="50000"/>
                </a:spcBef>
              </a:pPr>
              <a:r>
                <a:rPr lang="en-US" altLang="zh-CN" sz="3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v</a:t>
              </a:r>
              <a:r>
                <a:rPr lang="en-US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10259" name="Text Box 58"/>
            <p:cNvSpPr txBox="1"/>
            <p:nvPr/>
          </p:nvSpPr>
          <p:spPr>
            <a:xfrm>
              <a:off x="3107" y="1310"/>
              <a:ext cx="499" cy="40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170" eaLnBrk="0" hangingPunct="0">
                <a:spcBef>
                  <a:spcPct val="50000"/>
                </a:spcBef>
              </a:pPr>
              <a:r>
                <a:rPr lang="en-US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△</a:t>
              </a:r>
              <a:r>
                <a:rPr lang="en-US" altLang="zh-CN" sz="3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v</a:t>
              </a:r>
            </a:p>
          </p:txBody>
        </p:sp>
      </p:grpSp>
      <p:sp>
        <p:nvSpPr>
          <p:cNvPr id="391200" name="Text Box 32"/>
          <p:cNvSpPr txBox="1">
            <a:spLocks noChangeArrowheads="1"/>
          </p:cNvSpPr>
          <p:nvPr/>
        </p:nvSpPr>
        <p:spPr bwMode="auto">
          <a:xfrm>
            <a:off x="8420807" y="4506079"/>
            <a:ext cx="1078419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  <a:defRPr/>
            </a:pPr>
            <a:r>
              <a:rPr lang="en-US" altLang="zh-CN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v</a:t>
            </a:r>
            <a:r>
              <a:rPr lang="en-US" altLang="zh-CN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en-US" altLang="zh-CN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</a:t>
            </a:r>
          </a:p>
        </p:txBody>
      </p:sp>
      <p:grpSp>
        <p:nvGrpSpPr>
          <p:cNvPr id="6" name="Group 71"/>
          <p:cNvGrpSpPr/>
          <p:nvPr/>
        </p:nvGrpSpPr>
        <p:grpSpPr>
          <a:xfrm>
            <a:off x="6696289" y="2711883"/>
            <a:ext cx="4204405" cy="3163993"/>
            <a:chOff x="1383" y="1024"/>
            <a:chExt cx="2655" cy="1998"/>
          </a:xfrm>
        </p:grpSpPr>
        <p:grpSp>
          <p:nvGrpSpPr>
            <p:cNvPr id="10262" name="Group 12"/>
            <p:cNvGrpSpPr/>
            <p:nvPr/>
          </p:nvGrpSpPr>
          <p:grpSpPr>
            <a:xfrm>
              <a:off x="1383" y="1024"/>
              <a:ext cx="2655" cy="1998"/>
              <a:chOff x="793" y="616"/>
              <a:chExt cx="2655" cy="1998"/>
            </a:xfrm>
          </p:grpSpPr>
          <p:sp>
            <p:nvSpPr>
              <p:cNvPr id="10263" name="Text Box 13"/>
              <p:cNvSpPr txBox="1"/>
              <p:nvPr/>
            </p:nvSpPr>
            <p:spPr>
              <a:xfrm>
                <a:off x="1202" y="616"/>
                <a:ext cx="395" cy="408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dist="35921" dir="2699999" sy="50000" rotWithShape="0">
                  <a:srgbClr val="875B0D"/>
                </a:outerShdw>
              </a:effectLst>
            </p:spPr>
            <p:txBody>
              <a:bodyPr anchor="t">
                <a:spAutoFit/>
              </a:bodyPr>
              <a:lstStyle/>
              <a:p>
                <a:pPr defTabSz="1219170">
                  <a:spcBef>
                    <a:spcPct val="50000"/>
                  </a:spcBef>
                </a:pPr>
                <a:r>
                  <a:rPr lang="en-US" altLang="zh-CN" sz="36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v</a:t>
                </a:r>
              </a:p>
            </p:txBody>
          </p:sp>
          <p:sp>
            <p:nvSpPr>
              <p:cNvPr id="10264" name="Line 14"/>
              <p:cNvSpPr/>
              <p:nvPr/>
            </p:nvSpPr>
            <p:spPr>
              <a:xfrm flipV="1">
                <a:off x="1156" y="707"/>
                <a:ext cx="0" cy="190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 sz="16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265" name="Text Box 15"/>
              <p:cNvSpPr txBox="1"/>
              <p:nvPr/>
            </p:nvSpPr>
            <p:spPr>
              <a:xfrm>
                <a:off x="839" y="2113"/>
                <a:ext cx="260" cy="36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defTabSz="1219170"/>
                <a:r>
                  <a:rPr lang="en-US" altLang="zh-CN" sz="32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0266" name="Text Box 16"/>
              <p:cNvSpPr txBox="1"/>
              <p:nvPr/>
            </p:nvSpPr>
            <p:spPr>
              <a:xfrm>
                <a:off x="3152" y="2204"/>
                <a:ext cx="296" cy="36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defTabSz="1219170"/>
                <a:r>
                  <a:rPr lang="en-US" altLang="zh-CN" sz="32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t</a:t>
                </a:r>
              </a:p>
            </p:txBody>
          </p:sp>
          <p:sp>
            <p:nvSpPr>
              <p:cNvPr id="10267" name="Line 17"/>
              <p:cNvSpPr/>
              <p:nvPr/>
            </p:nvSpPr>
            <p:spPr>
              <a:xfrm>
                <a:off x="1161" y="2233"/>
                <a:ext cx="2179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 sz="16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268" name="Line 18"/>
              <p:cNvSpPr/>
              <p:nvPr/>
            </p:nvSpPr>
            <p:spPr>
              <a:xfrm flipV="1">
                <a:off x="1156" y="843"/>
                <a:ext cx="1951" cy="998"/>
              </a:xfrm>
              <a:prstGeom prst="line">
                <a:avLst/>
              </a:prstGeom>
              <a:ln w="3810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60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269" name="Line 19"/>
              <p:cNvSpPr/>
              <p:nvPr/>
            </p:nvSpPr>
            <p:spPr>
              <a:xfrm flipV="1">
                <a:off x="2971" y="934"/>
                <a:ext cx="0" cy="1299"/>
              </a:xfrm>
              <a:prstGeom prst="line">
                <a:avLst/>
              </a:prstGeom>
              <a:ln w="19050" cap="flat" cmpd="sng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6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270" name="Text Box 20"/>
              <p:cNvSpPr txBox="1"/>
              <p:nvPr/>
            </p:nvSpPr>
            <p:spPr>
              <a:xfrm>
                <a:off x="2835" y="2204"/>
                <a:ext cx="288" cy="36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defTabSz="1219170"/>
                <a:r>
                  <a:rPr lang="en-US" altLang="zh-CN" sz="32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t</a:t>
                </a:r>
              </a:p>
            </p:txBody>
          </p:sp>
          <p:sp>
            <p:nvSpPr>
              <p:cNvPr id="10271" name="Text Box 21"/>
              <p:cNvSpPr txBox="1"/>
              <p:nvPr/>
            </p:nvSpPr>
            <p:spPr>
              <a:xfrm>
                <a:off x="793" y="1616"/>
                <a:ext cx="351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defTabSz="1219170"/>
                <a:r>
                  <a:rPr lang="en-US" altLang="zh-CN" sz="2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v</a:t>
                </a:r>
                <a:r>
                  <a:rPr lang="en-US" altLang="zh-CN" sz="1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0</a:t>
                </a:r>
              </a:p>
            </p:txBody>
          </p:sp>
        </p:grpSp>
        <p:sp>
          <p:nvSpPr>
            <p:cNvPr id="10272" name="Line 70"/>
            <p:cNvSpPr/>
            <p:nvPr/>
          </p:nvSpPr>
          <p:spPr>
            <a:xfrm>
              <a:off x="1746" y="2251"/>
              <a:ext cx="1814" cy="0"/>
            </a:xfrm>
            <a:prstGeom prst="line">
              <a:avLst/>
            </a:prstGeom>
            <a:ln w="19050" cap="flat" cmpd="sng">
              <a:solidFill>
                <a:schemeClr val="tx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6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91240" name="Rectangle 72"/>
          <p:cNvSpPr/>
          <p:nvPr/>
        </p:nvSpPr>
        <p:spPr>
          <a:xfrm>
            <a:off x="2267517" y="3299390"/>
            <a:ext cx="2874199" cy="2003229"/>
          </a:xfrm>
          <a:prstGeom prst="rect">
            <a:avLst/>
          </a:prstGeom>
          <a:solidFill>
            <a:srgbClr val="FF0000">
              <a:alpha val="20000"/>
            </a:srgbClr>
          </a:solidFill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9170" eaLnBrk="0" hangingPunct="0"/>
            <a:endParaRPr lang="zh-CN" altLang="en-US" sz="1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1241" name="AutoShape 73"/>
          <p:cNvSpPr/>
          <p:nvPr/>
        </p:nvSpPr>
        <p:spPr>
          <a:xfrm flipH="1" flipV="1">
            <a:off x="2267517" y="3281972"/>
            <a:ext cx="2874199" cy="1382465"/>
          </a:xfrm>
          <a:prstGeom prst="rtTriangle">
            <a:avLst/>
          </a:prstGeom>
          <a:solidFill>
            <a:srgbClr val="6699FF">
              <a:alpha val="34901"/>
            </a:srgbClr>
          </a:solidFill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9170" eaLnBrk="0" hangingPunct="0"/>
            <a:endParaRPr lang="zh-CN" altLang="en-US" sz="1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Group 105"/>
          <p:cNvGrpSpPr/>
          <p:nvPr/>
        </p:nvGrpSpPr>
        <p:grpSpPr>
          <a:xfrm>
            <a:off x="1550155" y="3299391"/>
            <a:ext cx="4597133" cy="2730092"/>
            <a:chOff x="431" y="2296"/>
            <a:chExt cx="2903" cy="1724"/>
          </a:xfrm>
        </p:grpSpPr>
        <p:sp>
          <p:nvSpPr>
            <p:cNvPr id="10276" name="AutoShape 83"/>
            <p:cNvSpPr/>
            <p:nvPr/>
          </p:nvSpPr>
          <p:spPr>
            <a:xfrm>
              <a:off x="2789" y="2296"/>
              <a:ext cx="91" cy="862"/>
            </a:xfrm>
            <a:prstGeom prst="rightBrace">
              <a:avLst>
                <a:gd name="adj1" fmla="val 78893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 eaLnBrk="0" hangingPunct="0"/>
              <a:endParaRPr lang="zh-CN" altLang="en-US" sz="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77" name="AutoShape 84"/>
            <p:cNvSpPr/>
            <p:nvPr/>
          </p:nvSpPr>
          <p:spPr>
            <a:xfrm rot="5400000">
              <a:off x="1722" y="2806"/>
              <a:ext cx="137" cy="1724"/>
            </a:xfrm>
            <a:prstGeom prst="rightBrace">
              <a:avLst>
                <a:gd name="adj1" fmla="val 104807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 eaLnBrk="0" hangingPunct="0"/>
              <a:endParaRPr lang="zh-CN" altLang="en-US" sz="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78" name="AutoShape 85"/>
            <p:cNvSpPr/>
            <p:nvPr/>
          </p:nvSpPr>
          <p:spPr>
            <a:xfrm rot="10800000">
              <a:off x="748" y="2341"/>
              <a:ext cx="91" cy="1180"/>
            </a:xfrm>
            <a:prstGeom prst="rightBrace">
              <a:avLst>
                <a:gd name="adj1" fmla="val 107998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 eaLnBrk="0" hangingPunct="0"/>
              <a:endParaRPr lang="zh-CN" altLang="en-US" sz="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79" name="Text Box 86"/>
            <p:cNvSpPr txBox="1"/>
            <p:nvPr/>
          </p:nvSpPr>
          <p:spPr>
            <a:xfrm>
              <a:off x="1656" y="3612"/>
              <a:ext cx="227" cy="40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170" eaLnBrk="0" hangingPunct="0">
                <a:spcBef>
                  <a:spcPct val="50000"/>
                </a:spcBef>
              </a:pPr>
              <a:r>
                <a:rPr lang="en-US" altLang="zh-CN" sz="3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t</a:t>
              </a:r>
            </a:p>
          </p:txBody>
        </p:sp>
        <p:sp>
          <p:nvSpPr>
            <p:cNvPr id="10280" name="Text Box 87"/>
            <p:cNvSpPr txBox="1"/>
            <p:nvPr/>
          </p:nvSpPr>
          <p:spPr>
            <a:xfrm>
              <a:off x="431" y="2659"/>
              <a:ext cx="363" cy="40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170" eaLnBrk="0" hangingPunct="0">
                <a:spcBef>
                  <a:spcPct val="50000"/>
                </a:spcBef>
              </a:pPr>
              <a:r>
                <a:rPr lang="en-US" altLang="zh-CN" sz="3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v</a:t>
              </a:r>
              <a:r>
                <a:rPr lang="en-US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10281" name="Text Box 88"/>
            <p:cNvSpPr txBox="1"/>
            <p:nvPr/>
          </p:nvSpPr>
          <p:spPr>
            <a:xfrm>
              <a:off x="2835" y="2478"/>
              <a:ext cx="499" cy="40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170" eaLnBrk="0" hangingPunct="0">
                <a:spcBef>
                  <a:spcPct val="50000"/>
                </a:spcBef>
              </a:pPr>
              <a:r>
                <a:rPr lang="en-US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△</a:t>
              </a:r>
              <a:r>
                <a:rPr lang="en-US" altLang="zh-CN" sz="3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v</a:t>
              </a:r>
            </a:p>
          </p:txBody>
        </p:sp>
      </p:grpSp>
      <p:grpSp>
        <p:nvGrpSpPr>
          <p:cNvPr id="9" name="Group 104"/>
          <p:cNvGrpSpPr/>
          <p:nvPr/>
        </p:nvGrpSpPr>
        <p:grpSpPr>
          <a:xfrm>
            <a:off x="1692678" y="2580445"/>
            <a:ext cx="4204405" cy="3304932"/>
            <a:chOff x="521" y="1842"/>
            <a:chExt cx="2655" cy="2087"/>
          </a:xfrm>
        </p:grpSpPr>
        <p:sp>
          <p:nvSpPr>
            <p:cNvPr id="10283" name="Text Box 92"/>
            <p:cNvSpPr txBox="1"/>
            <p:nvPr/>
          </p:nvSpPr>
          <p:spPr>
            <a:xfrm>
              <a:off x="930" y="1842"/>
              <a:ext cx="317" cy="408"/>
            </a:xfrm>
            <a:prstGeom prst="rect">
              <a:avLst/>
            </a:prstGeom>
            <a:noFill/>
            <a:ln w="12700">
              <a:noFill/>
            </a:ln>
            <a:effectLst>
              <a:outerShdw dist="35921" dir="2699999" sy="50000" rotWithShape="0">
                <a:srgbClr val="875B0D"/>
              </a:outerShdw>
            </a:effectLst>
          </p:spPr>
          <p:txBody>
            <a:bodyPr anchor="t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3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v</a:t>
              </a:r>
            </a:p>
          </p:txBody>
        </p:sp>
        <p:sp>
          <p:nvSpPr>
            <p:cNvPr id="10284" name="Line 93"/>
            <p:cNvSpPr/>
            <p:nvPr/>
          </p:nvSpPr>
          <p:spPr>
            <a:xfrm flipV="1">
              <a:off x="884" y="2022"/>
              <a:ext cx="0" cy="190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 sz="16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85" name="Text Box 94"/>
            <p:cNvSpPr txBox="1"/>
            <p:nvPr/>
          </p:nvSpPr>
          <p:spPr>
            <a:xfrm>
              <a:off x="567" y="3428"/>
              <a:ext cx="260" cy="3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1219170"/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10286" name="Text Box 95"/>
            <p:cNvSpPr txBox="1"/>
            <p:nvPr/>
          </p:nvSpPr>
          <p:spPr>
            <a:xfrm>
              <a:off x="2880" y="3519"/>
              <a:ext cx="296" cy="36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170"/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t</a:t>
              </a:r>
            </a:p>
          </p:txBody>
        </p:sp>
        <p:sp>
          <p:nvSpPr>
            <p:cNvPr id="10287" name="Line 96"/>
            <p:cNvSpPr/>
            <p:nvPr/>
          </p:nvSpPr>
          <p:spPr>
            <a:xfrm>
              <a:off x="889" y="3548"/>
              <a:ext cx="2179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 sz="16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88" name="Line 98"/>
            <p:cNvSpPr/>
            <p:nvPr/>
          </p:nvSpPr>
          <p:spPr>
            <a:xfrm flipV="1">
              <a:off x="2699" y="2296"/>
              <a:ext cx="0" cy="1252"/>
            </a:xfrm>
            <a:prstGeom prst="line">
              <a:avLst/>
            </a:prstGeom>
            <a:ln w="19050" cap="flat" cmpd="sng">
              <a:solidFill>
                <a:schemeClr val="tx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6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89" name="Text Box 99"/>
            <p:cNvSpPr txBox="1"/>
            <p:nvPr/>
          </p:nvSpPr>
          <p:spPr>
            <a:xfrm>
              <a:off x="2563" y="3519"/>
              <a:ext cx="288" cy="36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170"/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t</a:t>
              </a:r>
            </a:p>
          </p:txBody>
        </p:sp>
        <p:sp>
          <p:nvSpPr>
            <p:cNvPr id="10290" name="Text Box 100"/>
            <p:cNvSpPr txBox="1"/>
            <p:nvPr/>
          </p:nvSpPr>
          <p:spPr>
            <a:xfrm>
              <a:off x="521" y="2115"/>
              <a:ext cx="351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170"/>
              <a:r>
                <a:rPr lang="en-US" altLang="zh-CN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v</a:t>
              </a:r>
              <a:r>
                <a:rPr lang="en-US" altLang="zh-CN" sz="1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10291" name="Line 101"/>
            <p:cNvSpPr/>
            <p:nvPr/>
          </p:nvSpPr>
          <p:spPr>
            <a:xfrm>
              <a:off x="884" y="3158"/>
              <a:ext cx="1814" cy="0"/>
            </a:xfrm>
            <a:prstGeom prst="line">
              <a:avLst/>
            </a:prstGeom>
            <a:ln w="19050" cap="flat" cmpd="sng">
              <a:solidFill>
                <a:schemeClr val="tx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6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92" name="Line 102"/>
            <p:cNvSpPr/>
            <p:nvPr/>
          </p:nvSpPr>
          <p:spPr>
            <a:xfrm>
              <a:off x="884" y="2296"/>
              <a:ext cx="2041" cy="976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6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93" name="Line 103"/>
            <p:cNvSpPr/>
            <p:nvPr/>
          </p:nvSpPr>
          <p:spPr>
            <a:xfrm>
              <a:off x="884" y="2296"/>
              <a:ext cx="1814" cy="0"/>
            </a:xfrm>
            <a:prstGeom prst="line">
              <a:avLst/>
            </a:prstGeom>
            <a:ln w="19050" cap="flat" cmpd="sng">
              <a:solidFill>
                <a:schemeClr val="tx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6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91257" name="Text Box 89"/>
          <p:cNvSpPr txBox="1">
            <a:spLocks noChangeArrowheads="1"/>
          </p:cNvSpPr>
          <p:nvPr/>
        </p:nvSpPr>
        <p:spPr bwMode="auto">
          <a:xfrm>
            <a:off x="2986462" y="3802969"/>
            <a:ext cx="1078419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  <a:defRPr/>
            </a:pPr>
            <a:r>
              <a:rPr lang="en-US" altLang="zh-CN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v</a:t>
            </a:r>
            <a:r>
              <a:rPr lang="en-US" altLang="zh-CN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en-US" altLang="zh-CN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</a:t>
            </a:r>
          </a:p>
        </p:txBody>
      </p:sp>
      <p:grpSp>
        <p:nvGrpSpPr>
          <p:cNvPr id="10" name="Group 74"/>
          <p:cNvGrpSpPr/>
          <p:nvPr/>
        </p:nvGrpSpPr>
        <p:grpSpPr>
          <a:xfrm>
            <a:off x="3596650" y="3042571"/>
            <a:ext cx="1687589" cy="1066026"/>
            <a:chOff x="3262" y="3028"/>
            <a:chExt cx="911" cy="816"/>
          </a:xfrm>
        </p:grpSpPr>
        <p:sp>
          <p:nvSpPr>
            <p:cNvPr id="391243" name="Text Box 75"/>
            <p:cNvSpPr txBox="1">
              <a:spLocks noChangeArrowheads="1"/>
            </p:cNvSpPr>
            <p:nvPr/>
          </p:nvSpPr>
          <p:spPr bwMode="auto">
            <a:xfrm>
              <a:off x="3515" y="3162"/>
              <a:ext cx="545" cy="58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1219170" eaLnBrk="0" hangingPunct="0">
                <a:spcBef>
                  <a:spcPct val="50000"/>
                </a:spcBef>
                <a:defRPr/>
              </a:pPr>
              <a:r>
                <a:rPr lang="en-US" altLang="zh-CN" sz="4400">
                  <a:solidFill>
                    <a:srgbClr val="3366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 t</a:t>
              </a:r>
            </a:p>
          </p:txBody>
        </p:sp>
        <p:grpSp>
          <p:nvGrpSpPr>
            <p:cNvPr id="10297" name="Group 76"/>
            <p:cNvGrpSpPr/>
            <p:nvPr/>
          </p:nvGrpSpPr>
          <p:grpSpPr>
            <a:xfrm>
              <a:off x="3262" y="3028"/>
              <a:ext cx="684" cy="816"/>
              <a:chOff x="1334" y="3119"/>
              <a:chExt cx="684" cy="816"/>
            </a:xfrm>
          </p:grpSpPr>
          <p:grpSp>
            <p:nvGrpSpPr>
              <p:cNvPr id="10298" name="Group 77"/>
              <p:cNvGrpSpPr/>
              <p:nvPr/>
            </p:nvGrpSpPr>
            <p:grpSpPr>
              <a:xfrm>
                <a:off x="1334" y="3119"/>
                <a:ext cx="276" cy="816"/>
                <a:chOff x="1334" y="3119"/>
                <a:chExt cx="276" cy="816"/>
              </a:xfrm>
            </p:grpSpPr>
            <p:sp>
              <p:nvSpPr>
                <p:cNvPr id="391246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1334" y="3119"/>
                  <a:ext cx="272" cy="4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defTabSz="1219170" eaLnBrk="0" hangingPunct="0">
                    <a:spcBef>
                      <a:spcPct val="50000"/>
                    </a:spcBef>
                  </a:pPr>
                  <a:r>
                    <a:rPr lang="en-US" altLang="zh-CN" sz="3600" noProof="1">
                      <a:solidFill>
                        <a:srgbClr val="3366FF"/>
                      </a:solidFill>
                      <a:effectLst>
                        <a:outerShdw blurRad="38100" dist="38100" dir="2700000">
                          <a:srgbClr val="000000"/>
                        </a:outerShdw>
                      </a:effectLst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391247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1338" y="3440"/>
                  <a:ext cx="272" cy="4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defTabSz="1219170" eaLnBrk="0" hangingPunct="0">
                    <a:spcBef>
                      <a:spcPct val="50000"/>
                    </a:spcBef>
                  </a:pPr>
                  <a:r>
                    <a:rPr lang="en-US" altLang="zh-CN" sz="3600" noProof="1">
                      <a:solidFill>
                        <a:srgbClr val="3366FF"/>
                      </a:solidFill>
                      <a:effectLst>
                        <a:outerShdw blurRad="38100" dist="38100" dir="2700000">
                          <a:srgbClr val="000000"/>
                        </a:outerShdw>
                      </a:effectLst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2</a:t>
                  </a:r>
                </a:p>
              </p:txBody>
            </p:sp>
          </p:grpSp>
          <p:sp>
            <p:nvSpPr>
              <p:cNvPr id="391248" name="Text Box 80"/>
              <p:cNvSpPr txBox="1">
                <a:spLocks noChangeArrowheads="1"/>
              </p:cNvSpPr>
              <p:nvPr/>
            </p:nvSpPr>
            <p:spPr bwMode="auto">
              <a:xfrm>
                <a:off x="1338" y="3337"/>
                <a:ext cx="680" cy="35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defTabSz="1219170" eaLnBrk="0" hangingPunct="0">
                  <a:spcBef>
                    <a:spcPct val="50000"/>
                  </a:spcBef>
                  <a:defRPr/>
                </a:pPr>
                <a:r>
                  <a:rPr lang="en-US" altLang="zh-CN" sz="2400" dirty="0">
                    <a:solidFill>
                      <a:srgbClr val="3366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—</a:t>
                </a:r>
              </a:p>
            </p:txBody>
          </p:sp>
        </p:grpSp>
        <p:sp>
          <p:nvSpPr>
            <p:cNvPr id="391249" name="Text Box 81"/>
            <p:cNvSpPr txBox="1">
              <a:spLocks noChangeArrowheads="1"/>
            </p:cNvSpPr>
            <p:nvPr/>
          </p:nvSpPr>
          <p:spPr bwMode="auto">
            <a:xfrm>
              <a:off x="3946" y="3187"/>
              <a:ext cx="227" cy="30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1219170" eaLnBrk="0" hangingPunct="0">
                <a:spcBef>
                  <a:spcPct val="50000"/>
                </a:spcBef>
              </a:pPr>
              <a:r>
                <a:rPr lang="en-US" altLang="zh-CN" sz="2000" noProof="1">
                  <a:solidFill>
                    <a:srgbClr val="3366FF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aphicFrame>
        <p:nvGraphicFramePr>
          <p:cNvPr id="391274" name="Object 106"/>
          <p:cNvGraphicFramePr/>
          <p:nvPr>
            <p:extLst>
              <p:ext uri="{D42A27DB-BD31-4B8C-83A1-F6EECF244321}">
                <p14:modId xmlns:p14="http://schemas.microsoft.com/office/powerpoint/2010/main" val="3449163716"/>
              </p:ext>
            </p:extLst>
          </p:nvPr>
        </p:nvGraphicFramePr>
        <p:xfrm>
          <a:off x="738570" y="1174327"/>
          <a:ext cx="2915371" cy="1311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75665" imgH="393700" progId="Equation.3">
                  <p:embed/>
                </p:oleObj>
              </mc:Choice>
              <mc:Fallback>
                <p:oleObj r:id="rId2" imgW="875665" imgH="393700" progId="Equation.3">
                  <p:embed/>
                  <p:pic>
                    <p:nvPicPr>
                      <p:cNvPr id="391274" name="Object 10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38570" y="1174327"/>
                        <a:ext cx="2915371" cy="131120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文本框 62"/>
          <p:cNvSpPr txBox="1"/>
          <p:nvPr/>
        </p:nvSpPr>
        <p:spPr>
          <a:xfrm>
            <a:off x="898071" y="280201"/>
            <a:ext cx="727474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.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匀变速直线运动的位移与时间的关系</a:t>
            </a:r>
          </a:p>
        </p:txBody>
      </p:sp>
    </p:spTree>
    <p:extLst>
      <p:ext uri="{BB962C8B-B14F-4D97-AF65-F5344CB8AC3E}">
        <p14:creationId xmlns:p14="http://schemas.microsoft.com/office/powerpoint/2010/main" val="14197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8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38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9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9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85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385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9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1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9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92" grpId="0" bldLvl="0" animBg="1"/>
      <p:bldP spid="391193" grpId="0" bldLvl="0" animBg="1"/>
      <p:bldP spid="391200" grpId="0" bldLvl="0" animBg="1"/>
      <p:bldP spid="391240" grpId="0" bldLvl="0" animBg="1"/>
      <p:bldP spid="391241" grpId="0" bldLvl="0" animBg="1"/>
      <p:bldP spid="391257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60400" y="1467798"/>
            <a:ext cx="35076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1.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位移公式：</a:t>
            </a:r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119510"/>
              </p:ext>
            </p:extLst>
          </p:nvPr>
        </p:nvGraphicFramePr>
        <p:xfrm>
          <a:off x="2928087" y="1164884"/>
          <a:ext cx="2479887" cy="1073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393700" progId="Equation.3">
                  <p:embed/>
                </p:oleObj>
              </mc:Choice>
              <mc:Fallback>
                <p:oleObj name="Equation" r:id="rId2" imgW="914400" imgH="393700" progId="Equation.3">
                  <p:embed/>
                  <p:pic>
                    <p:nvPicPr>
                      <p:cNvPr id="266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087" y="1164884"/>
                        <a:ext cx="2479887" cy="10735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62775" y="2343161"/>
            <a:ext cx="45306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2.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对位移公式的理解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: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60400" y="3007597"/>
            <a:ext cx="72385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⑴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反映了位移随时间的变化规律。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60400" y="3633987"/>
            <a:ext cx="10658622" cy="196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⑵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因为</a:t>
            </a:r>
            <a:r>
              <a:rPr kumimoji="1"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υ</a:t>
            </a:r>
            <a:r>
              <a:rPr kumimoji="1" lang="en-US" altLang="zh-CN" sz="2800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kumimoji="1"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α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kumimoji="1"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均为矢量，使用公式时应先规定正方向。（一般以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υ</a:t>
            </a:r>
            <a:r>
              <a:rPr kumimoji="1" lang="en-US" altLang="zh-CN" sz="2800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的方向为正方向）若物体做匀加速运动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kumimoji="1"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取正值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若物体做匀减速运动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则</a:t>
            </a:r>
            <a:r>
              <a:rPr kumimoji="1"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取负值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9685978" y="6334871"/>
            <a:ext cx="247039" cy="21853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1219170"/>
            <a:endParaRPr lang="zh-CN" altLang="en-US" sz="200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98071" y="280201"/>
            <a:ext cx="182614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归纳总结</a:t>
            </a:r>
          </a:p>
        </p:txBody>
      </p:sp>
    </p:spTree>
    <p:extLst>
      <p:ext uri="{BB962C8B-B14F-4D97-AF65-F5344CB8AC3E}">
        <p14:creationId xmlns:p14="http://schemas.microsoft.com/office/powerpoint/2010/main" val="268998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ldLvl="0"/>
      <p:bldP spid="26630" grpId="0" bldLvl="0"/>
      <p:bldP spid="26631" grpId="0" bldLvl="0"/>
      <p:bldP spid="26632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60400" y="1430614"/>
            <a:ext cx="33761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170"/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(3)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若</a:t>
            </a:r>
            <a:r>
              <a:rPr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800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=0,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则</a:t>
            </a:r>
            <a:endParaRPr lang="en-US" altLang="zh-CN" sz="28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60400" y="2104292"/>
            <a:ext cx="108585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(4)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特别提醒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</a:t>
            </a:r>
            <a:r>
              <a:rPr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是指物体运动的实际时间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要将位移与发生这段位移的时间对应起来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60400" y="3548905"/>
            <a:ext cx="10858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(5)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代入数据时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各物理量的单位要统一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.(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用国际单位制中的主单位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651782"/>
              </p:ext>
            </p:extLst>
          </p:nvPr>
        </p:nvGraphicFramePr>
        <p:xfrm>
          <a:off x="2990427" y="1130300"/>
          <a:ext cx="1653540" cy="1073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600" imgH="393700" progId="Equation.3">
                  <p:embed/>
                </p:oleObj>
              </mc:Choice>
              <mc:Fallback>
                <p:oleObj name="Equation" r:id="rId2" imgW="609600" imgH="393700" progId="Equation.3">
                  <p:embed/>
                  <p:pic>
                    <p:nvPicPr>
                      <p:cNvPr id="266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427" y="1130300"/>
                        <a:ext cx="1653540" cy="10735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60400" y="4131743"/>
            <a:ext cx="10858500" cy="1384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位移与时间的关系也可以用图象来表示，这种图象叫位移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—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时间图象，即</a:t>
            </a:r>
            <a:r>
              <a:rPr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x-t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图象。你能画出匀变速直线运动的</a:t>
            </a:r>
            <a:r>
              <a:rPr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x-t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图象吗？试试看。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98071" y="280201"/>
            <a:ext cx="182614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归纳总结</a:t>
            </a:r>
          </a:p>
        </p:txBody>
      </p:sp>
    </p:spTree>
    <p:extLst>
      <p:ext uri="{BB962C8B-B14F-4D97-AF65-F5344CB8AC3E}">
        <p14:creationId xmlns:p14="http://schemas.microsoft.com/office/powerpoint/2010/main" val="419465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/>
      <p:bldP spid="8197" grpId="0" bldLvl="0"/>
      <p:bldP spid="8198" grpId="0" bldLvl="0"/>
      <p:bldP spid="10245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98071" y="280201"/>
            <a:ext cx="182614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归纳总结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r:id="rId1" imgW="7350120" imgH="4016520"/>
        </mc:Choice>
        <mc:Fallback>
          <p:control r:id="rId1" imgW="7350120" imgH="401652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944063" y="1411587"/>
                  <a:ext cx="8303874" cy="4537326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23384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60400" y="1396802"/>
            <a:ext cx="108585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因为位移公式是关于</a:t>
            </a:r>
            <a:r>
              <a:rPr kumimoji="1"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的一元二次函数，故</a:t>
            </a:r>
            <a:r>
              <a:rPr kumimoji="1"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x—t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图象是一条抛物线（一部分）。不是物体运动的轨迹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60400" y="3021780"/>
            <a:ext cx="2730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1219170"/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交流与讨论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60400" y="3545000"/>
            <a:ext cx="10739120" cy="181588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</a:pPr>
            <a:r>
              <a:rPr lang="zh-CN" altLang="en-US" sz="2800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如果一位同学问：“我们研究的是直线运动，为什么画出来的</a:t>
            </a:r>
            <a:r>
              <a:rPr lang="en-US" altLang="zh-CN" sz="2800" i="1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x-t</a:t>
            </a:r>
            <a:r>
              <a:rPr lang="zh-CN" altLang="en-US" sz="2800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图象不是直线？”你应该怎样向他解释？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98071" y="280201"/>
            <a:ext cx="182614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归纳总结</a:t>
            </a:r>
          </a:p>
        </p:txBody>
      </p:sp>
    </p:spTree>
    <p:extLst>
      <p:ext uri="{BB962C8B-B14F-4D97-AF65-F5344CB8AC3E}">
        <p14:creationId xmlns:p14="http://schemas.microsoft.com/office/powerpoint/2010/main" val="202503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/>
      <p:bldP spid="9220" grpId="0"/>
      <p:bldP spid="92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40926" y="1355280"/>
            <a:ext cx="1103714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【例</a:t>
            </a:r>
            <a:r>
              <a:rPr kumimoji="1"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】：一辆汽车以</a:t>
            </a:r>
            <a:r>
              <a:rPr kumimoji="1"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1m/s</a:t>
            </a:r>
            <a:r>
              <a:rPr kumimoji="1" lang="en-US" altLang="zh-CN" sz="2400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的加速度加速行驶了</a:t>
            </a:r>
            <a:r>
              <a:rPr kumimoji="1"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12s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，驶过了</a:t>
            </a:r>
            <a:r>
              <a:rPr kumimoji="1"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180m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。汽车开始加速时的速度是多少？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799142" y="3490192"/>
            <a:ext cx="5962180" cy="522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kumimoji="1" lang="zh-CN" altLang="en-US" sz="27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解：以汽车运动的初速</a:t>
            </a:r>
            <a:r>
              <a:rPr kumimoji="1" lang="en-US" altLang="zh-CN" sz="27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kumimoji="1" lang="en-US" altLang="zh-CN" sz="27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kumimoji="1" lang="zh-CN" altLang="en-US" sz="27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为正方向</a:t>
            </a:r>
          </a:p>
        </p:txBody>
      </p:sp>
      <p:grpSp>
        <p:nvGrpSpPr>
          <p:cNvPr id="32773" name="Group 5"/>
          <p:cNvGrpSpPr/>
          <p:nvPr/>
        </p:nvGrpSpPr>
        <p:grpSpPr bwMode="auto">
          <a:xfrm>
            <a:off x="3580129" y="4157008"/>
            <a:ext cx="3279595" cy="939064"/>
            <a:chOff x="1202" y="2568"/>
            <a:chExt cx="2360" cy="612"/>
          </a:xfrm>
        </p:grpSpPr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1202" y="2695"/>
              <a:ext cx="363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kumimoji="1" lang="zh-CN" altLang="en-US" sz="2793" b="1" kern="0">
                  <a:solidFill>
                    <a:srgbClr val="E11BE3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由</a:t>
              </a:r>
            </a:p>
          </p:txBody>
        </p:sp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2837" y="2704"/>
              <a:ext cx="72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kumimoji="1" lang="zh-CN" altLang="en-US" sz="2793" b="1" kern="0">
                  <a:solidFill>
                    <a:srgbClr val="E11BE3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得：</a:t>
              </a:r>
            </a:p>
          </p:txBody>
        </p:sp>
        <p:graphicFrame>
          <p:nvGraphicFramePr>
            <p:cNvPr id="32776" name="Object 8"/>
            <p:cNvGraphicFramePr>
              <a:graphicFrameLocks noChangeAspect="1"/>
            </p:cNvGraphicFramePr>
            <p:nvPr/>
          </p:nvGraphicFramePr>
          <p:xfrm>
            <a:off x="1565" y="2568"/>
            <a:ext cx="1361" cy="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2" imgW="875665" imgH="393700" progId="Equation.3">
                    <p:embed/>
                  </p:oleObj>
                </mc:Choice>
                <mc:Fallback>
                  <p:oleObj name="公式" r:id="rId2" imgW="875665" imgH="393700" progId="Equation.3">
                    <p:embed/>
                    <p:pic>
                      <p:nvPicPr>
                        <p:cNvPr id="32776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5" y="2568"/>
                          <a:ext cx="1361" cy="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2777" name="Object 9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276489370"/>
              </p:ext>
            </p:extLst>
          </p:nvPr>
        </p:nvGraphicFramePr>
        <p:xfrm>
          <a:off x="2728822" y="5347971"/>
          <a:ext cx="60325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4" imgW="2768600" imgH="393700" progId="Equation.3">
                  <p:embed/>
                </p:oleObj>
              </mc:Choice>
              <mc:Fallback>
                <p:oleObj name="公式" r:id="rId4" imgW="2768600" imgH="393700" progId="Equation.3">
                  <p:embed/>
                  <p:pic>
                    <p:nvPicPr>
                      <p:cNvPr id="327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822" y="5347971"/>
                        <a:ext cx="603250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499" y="2182281"/>
            <a:ext cx="5203646" cy="124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文本框 11"/>
          <p:cNvSpPr txBox="1"/>
          <p:nvPr/>
        </p:nvSpPr>
        <p:spPr>
          <a:xfrm>
            <a:off x="898071" y="280201"/>
            <a:ext cx="182614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260872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277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277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277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/>
          <p:nvPr/>
        </p:nvGrpSpPr>
        <p:grpSpPr bwMode="auto">
          <a:xfrm>
            <a:off x="2724212" y="2756879"/>
            <a:ext cx="7541009" cy="2049153"/>
            <a:chOff x="748" y="1207"/>
            <a:chExt cx="4717" cy="1294"/>
          </a:xfrm>
        </p:grpSpPr>
        <p:sp>
          <p:nvSpPr>
            <p:cNvPr id="33795" name="Text Box 3"/>
            <p:cNvSpPr txBox="1">
              <a:spLocks noChangeArrowheads="1"/>
            </p:cNvSpPr>
            <p:nvPr/>
          </p:nvSpPr>
          <p:spPr bwMode="auto">
            <a:xfrm>
              <a:off x="884" y="1207"/>
              <a:ext cx="4581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kumimoji="1"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解</a:t>
              </a:r>
              <a:r>
                <a:rPr kumimoji="1"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:</a:t>
              </a:r>
              <a:r>
                <a:rPr kumimoji="1"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以汽车初速方向为正方向</a:t>
              </a:r>
            </a:p>
          </p:txBody>
        </p:sp>
        <p:grpSp>
          <p:nvGrpSpPr>
            <p:cNvPr id="33796" name="Group 4"/>
            <p:cNvGrpSpPr/>
            <p:nvPr/>
          </p:nvGrpSpPr>
          <p:grpSpPr bwMode="auto">
            <a:xfrm>
              <a:off x="1385" y="1525"/>
              <a:ext cx="1902" cy="522"/>
              <a:chOff x="1250" y="2785"/>
              <a:chExt cx="1902" cy="522"/>
            </a:xfrm>
          </p:grpSpPr>
          <p:graphicFrame>
            <p:nvGraphicFramePr>
              <p:cNvPr id="33797" name="Object 5"/>
              <p:cNvGraphicFramePr>
                <a:graphicFrameLocks noChangeAspect="1"/>
              </p:cNvGraphicFramePr>
              <p:nvPr/>
            </p:nvGraphicFramePr>
            <p:xfrm>
              <a:off x="1973" y="2785"/>
              <a:ext cx="1179" cy="5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公式" r:id="rId2" imgW="875665" imgH="393700" progId="Equation.3">
                      <p:embed/>
                    </p:oleObj>
                  </mc:Choice>
                  <mc:Fallback>
                    <p:oleObj name="公式" r:id="rId2" imgW="875665" imgH="393700" progId="Equation.3">
                      <p:embed/>
                      <p:pic>
                        <p:nvPicPr>
                          <p:cNvPr id="33797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73" y="2785"/>
                            <a:ext cx="1179" cy="52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798" name="Rectangle 6"/>
              <p:cNvSpPr>
                <a:spLocks noChangeArrowheads="1"/>
              </p:cNvSpPr>
              <p:nvPr/>
            </p:nvSpPr>
            <p:spPr bwMode="auto">
              <a:xfrm>
                <a:off x="1250" y="2886"/>
                <a:ext cx="693" cy="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defTabSz="1219170"/>
                <a:r>
                  <a:rPr kumimoji="1"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所以由</a:t>
                </a:r>
              </a:p>
            </p:txBody>
          </p:sp>
        </p:grpSp>
        <p:grpSp>
          <p:nvGrpSpPr>
            <p:cNvPr id="33799" name="Group 7"/>
            <p:cNvGrpSpPr/>
            <p:nvPr/>
          </p:nvGrpSpPr>
          <p:grpSpPr bwMode="auto">
            <a:xfrm>
              <a:off x="748" y="2069"/>
              <a:ext cx="4414" cy="432"/>
              <a:chOff x="657" y="3702"/>
              <a:chExt cx="4414" cy="432"/>
            </a:xfrm>
          </p:grpSpPr>
          <p:graphicFrame>
            <p:nvGraphicFramePr>
              <p:cNvPr id="33800" name="Object 8"/>
              <p:cNvGraphicFramePr>
                <a:graphicFrameLocks noChangeAspect="1"/>
              </p:cNvGraphicFramePr>
              <p:nvPr/>
            </p:nvGraphicFramePr>
            <p:xfrm>
              <a:off x="2109" y="3702"/>
              <a:ext cx="2962" cy="4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公式" r:id="rId4" imgW="2717800" imgH="393700" progId="Equation.3">
                      <p:embed/>
                    </p:oleObj>
                  </mc:Choice>
                  <mc:Fallback>
                    <p:oleObj name="公式" r:id="rId4" imgW="2717800" imgH="393700" progId="Equation.3">
                      <p:embed/>
                      <p:pic>
                        <p:nvPicPr>
                          <p:cNvPr id="3380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09" y="3702"/>
                            <a:ext cx="2962" cy="43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801" name="Rectangle 9"/>
              <p:cNvSpPr>
                <a:spLocks noChangeArrowheads="1"/>
              </p:cNvSpPr>
              <p:nvPr/>
            </p:nvSpPr>
            <p:spPr bwMode="auto">
              <a:xfrm>
                <a:off x="657" y="3765"/>
                <a:ext cx="1724" cy="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indent="2667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indent="355591" defTabSz="1219170" eaLnBrk="0" hangingPunct="0"/>
                <a:r>
                  <a:rPr kumimoji="1" lang="zh-CN" altLang="en-US" sz="2400" kern="0"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知车的位移</a:t>
                </a:r>
              </a:p>
            </p:txBody>
          </p:sp>
        </p:grpSp>
      </p:grp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552874" y="1208410"/>
            <a:ext cx="113766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355591" defTabSz="1219170" fontAlgn="ctr"/>
            <a:r>
              <a:rPr kumimoji="1"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【例</a:t>
            </a:r>
            <a:r>
              <a:rPr kumimoji="1"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】在平直公路上，一汽车的速度为</a:t>
            </a:r>
            <a:r>
              <a:rPr kumimoji="1"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15m/s</a:t>
            </a:r>
            <a:r>
              <a:rPr kumimoji="1"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。从某时刻开始刹车，在阻力作用下，汽车以</a:t>
            </a:r>
            <a:r>
              <a:rPr kumimoji="1"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2m/s</a:t>
            </a:r>
            <a:r>
              <a:rPr kumimoji="1" lang="en-US" altLang="zh-CN" sz="2400" kern="0" baseline="3000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的加速度运动，问刹车后</a:t>
            </a:r>
            <a:r>
              <a:rPr kumimoji="1"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10s</a:t>
            </a:r>
            <a:r>
              <a:rPr kumimoji="1"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末车离开始刹车点多远？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504263" y="3841922"/>
            <a:ext cx="49039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355591" defTabSz="1219170"/>
            <a:r>
              <a:rPr kumimoji="1"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说明刹车后</a:t>
            </a:r>
            <a:r>
              <a:rPr kumimoji="1"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7 .5s</a:t>
            </a:r>
            <a:r>
              <a:rPr kumimoji="1"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汽车停止运动。</a:t>
            </a:r>
          </a:p>
        </p:txBody>
      </p:sp>
      <p:grpSp>
        <p:nvGrpSpPr>
          <p:cNvPr id="33804" name="Group 12"/>
          <p:cNvGrpSpPr/>
          <p:nvPr/>
        </p:nvGrpSpPr>
        <p:grpSpPr bwMode="auto">
          <a:xfrm>
            <a:off x="2504263" y="5248840"/>
            <a:ext cx="7509337" cy="684107"/>
            <a:chOff x="567" y="3294"/>
            <a:chExt cx="4742" cy="432"/>
          </a:xfrm>
        </p:grpSpPr>
        <p:graphicFrame>
          <p:nvGraphicFramePr>
            <p:cNvPr id="33805" name="Object 13"/>
            <p:cNvGraphicFramePr>
              <a:graphicFrameLocks noChangeAspect="1"/>
            </p:cNvGraphicFramePr>
            <p:nvPr/>
          </p:nvGraphicFramePr>
          <p:xfrm>
            <a:off x="1973" y="3294"/>
            <a:ext cx="3336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6" imgW="3060700" imgH="393700" progId="Equation.3">
                    <p:embed/>
                  </p:oleObj>
                </mc:Choice>
                <mc:Fallback>
                  <p:oleObj name="公式" r:id="rId6" imgW="3060700" imgH="393700" progId="Equation.3">
                    <p:embed/>
                    <p:pic>
                      <p:nvPicPr>
                        <p:cNvPr id="33805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3294"/>
                          <a:ext cx="3336" cy="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>
              <a:off x="567" y="3357"/>
              <a:ext cx="1724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indent="2667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indent="355591" defTabSz="1219170" eaLnBrk="0" hangingPunct="0"/>
              <a:r>
                <a:rPr kumimoji="1" lang="zh-CN" altLang="en-US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知车的位移</a:t>
              </a:r>
            </a:p>
          </p:txBody>
        </p:sp>
      </p:grp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1987724" y="2374538"/>
            <a:ext cx="113634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正确解：设车实际运动时间为</a:t>
            </a:r>
            <a:r>
              <a:rPr kumimoji="1"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</a:t>
            </a:r>
            <a:r>
              <a:rPr kumimoji="1" lang="en-US" altLang="zh-CN" sz="2400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，以汽车初速方向为正方向。</a:t>
            </a:r>
          </a:p>
        </p:txBody>
      </p:sp>
      <p:grpSp>
        <p:nvGrpSpPr>
          <p:cNvPr id="33808" name="Group 16"/>
          <p:cNvGrpSpPr/>
          <p:nvPr/>
        </p:nvGrpSpPr>
        <p:grpSpPr bwMode="auto">
          <a:xfrm>
            <a:off x="2919335" y="3099460"/>
            <a:ext cx="2129915" cy="573256"/>
            <a:chOff x="1036" y="1979"/>
            <a:chExt cx="1345" cy="362"/>
          </a:xfrm>
        </p:grpSpPr>
        <p:graphicFrame>
          <p:nvGraphicFramePr>
            <p:cNvPr id="33809" name="Object 17"/>
            <p:cNvGraphicFramePr>
              <a:graphicFrameLocks noChangeAspect="1"/>
            </p:cNvGraphicFramePr>
            <p:nvPr/>
          </p:nvGraphicFramePr>
          <p:xfrm>
            <a:off x="1338" y="1993"/>
            <a:ext cx="1043" cy="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8" imgW="685800" imgH="228600" progId="Equation.3">
                    <p:embed/>
                  </p:oleObj>
                </mc:Choice>
                <mc:Fallback>
                  <p:oleObj name="公式" r:id="rId8" imgW="685800" imgH="228600" progId="Equation.3">
                    <p:embed/>
                    <p:pic>
                      <p:nvPicPr>
                        <p:cNvPr id="33809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1993"/>
                          <a:ext cx="1043" cy="3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10" name="Rectangle 18"/>
            <p:cNvSpPr>
              <a:spLocks noChangeArrowheads="1"/>
            </p:cNvSpPr>
            <p:nvPr/>
          </p:nvSpPr>
          <p:spPr bwMode="auto">
            <a:xfrm>
              <a:off x="1036" y="1979"/>
              <a:ext cx="311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1219170"/>
              <a:r>
                <a:rPr kumimoji="1"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由</a:t>
              </a:r>
            </a:p>
          </p:txBody>
        </p:sp>
      </p:grpSp>
      <p:grpSp>
        <p:nvGrpSpPr>
          <p:cNvPr id="33811" name="Group 19"/>
          <p:cNvGrpSpPr/>
          <p:nvPr/>
        </p:nvGrpSpPr>
        <p:grpSpPr bwMode="auto">
          <a:xfrm>
            <a:off x="5407829" y="3007139"/>
            <a:ext cx="4405520" cy="711026"/>
            <a:chOff x="2502" y="2024"/>
            <a:chExt cx="2782" cy="449"/>
          </a:xfrm>
        </p:grpSpPr>
        <p:graphicFrame>
          <p:nvGraphicFramePr>
            <p:cNvPr id="33812" name="Object 20"/>
            <p:cNvGraphicFramePr>
              <a:graphicFrameLocks noChangeAspect="1"/>
            </p:cNvGraphicFramePr>
            <p:nvPr/>
          </p:nvGraphicFramePr>
          <p:xfrm>
            <a:off x="3696" y="2024"/>
            <a:ext cx="1588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10" imgW="1396365" imgH="393700" progId="Equation.3">
                    <p:embed/>
                  </p:oleObj>
                </mc:Choice>
                <mc:Fallback>
                  <p:oleObj name="公式" r:id="rId10" imgW="1396365" imgH="393700" progId="Equation.3">
                    <p:embed/>
                    <p:pic>
                      <p:nvPicPr>
                        <p:cNvPr id="33812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024"/>
                          <a:ext cx="1588" cy="4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13" name="Text Box 21"/>
            <p:cNvSpPr txBox="1">
              <a:spLocks noChangeArrowheads="1"/>
            </p:cNvSpPr>
            <p:nvPr/>
          </p:nvSpPr>
          <p:spPr bwMode="auto">
            <a:xfrm>
              <a:off x="2502" y="2060"/>
              <a:ext cx="108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1219170"/>
              <a:r>
                <a:rPr kumimoji="1"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得运动时间</a:t>
              </a:r>
            </a:p>
          </p:txBody>
        </p:sp>
      </p:grpSp>
      <p:grpSp>
        <p:nvGrpSpPr>
          <p:cNvPr id="33814" name="Group 22"/>
          <p:cNvGrpSpPr/>
          <p:nvPr/>
        </p:nvGrpSpPr>
        <p:grpSpPr bwMode="auto">
          <a:xfrm>
            <a:off x="2909838" y="4333820"/>
            <a:ext cx="3015137" cy="826629"/>
            <a:chOff x="1248" y="2785"/>
            <a:chExt cx="1904" cy="522"/>
          </a:xfrm>
        </p:grpSpPr>
        <p:graphicFrame>
          <p:nvGraphicFramePr>
            <p:cNvPr id="33815" name="Object 23"/>
            <p:cNvGraphicFramePr>
              <a:graphicFrameLocks noChangeAspect="1"/>
            </p:cNvGraphicFramePr>
            <p:nvPr/>
          </p:nvGraphicFramePr>
          <p:xfrm>
            <a:off x="1973" y="2785"/>
            <a:ext cx="1179" cy="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12" imgW="875665" imgH="393700" progId="Equation.3">
                    <p:embed/>
                  </p:oleObj>
                </mc:Choice>
                <mc:Fallback>
                  <p:oleObj name="公式" r:id="rId12" imgW="875665" imgH="393700" progId="Equation.3">
                    <p:embed/>
                    <p:pic>
                      <p:nvPicPr>
                        <p:cNvPr id="33815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2785"/>
                          <a:ext cx="1179" cy="5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16" name="Rectangle 24"/>
            <p:cNvSpPr>
              <a:spLocks noChangeArrowheads="1"/>
            </p:cNvSpPr>
            <p:nvPr/>
          </p:nvSpPr>
          <p:spPr bwMode="auto">
            <a:xfrm>
              <a:off x="1248" y="2886"/>
              <a:ext cx="700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1219170"/>
              <a:r>
                <a:rPr kumimoji="1"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所以由</a:t>
              </a:r>
            </a:p>
          </p:txBody>
        </p:sp>
      </p:grp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22510" y="3166282"/>
            <a:ext cx="1282441" cy="1474634"/>
          </a:xfrm>
          <a:prstGeom prst="rect">
            <a:avLst/>
          </a:prstGeom>
          <a:noFill/>
          <a:ln w="57150" cmpd="thinThick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kumimoji="1" lang="zh-CN" altLang="en-US" sz="35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刹车</a:t>
            </a:r>
            <a:endParaRPr kumimoji="1" lang="en-US" altLang="zh-CN" sz="359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ctr" defTabSz="1219170">
              <a:spcBef>
                <a:spcPct val="50000"/>
              </a:spcBef>
            </a:pPr>
            <a:r>
              <a:rPr kumimoji="1" lang="zh-CN" altLang="en-US" sz="35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问题</a:t>
            </a:r>
            <a:r>
              <a:rPr kumimoji="1" lang="en-US" altLang="zh-CN" sz="35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!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98071" y="280201"/>
            <a:ext cx="182614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102595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380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380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38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380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38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380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381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3" grpId="0"/>
      <p:bldP spid="33807" grpId="0" bldLvl="0"/>
      <p:bldP spid="338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60400" y="1573746"/>
            <a:ext cx="35076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1.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位移公式：</a:t>
            </a:r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433932"/>
              </p:ext>
            </p:extLst>
          </p:nvPr>
        </p:nvGraphicFramePr>
        <p:xfrm>
          <a:off x="2928087" y="1220903"/>
          <a:ext cx="2479887" cy="1073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393700" progId="Equation.3">
                  <p:embed/>
                </p:oleObj>
              </mc:Choice>
              <mc:Fallback>
                <p:oleObj name="Equation" r:id="rId2" imgW="914400" imgH="393700" progId="Equation.3">
                  <p:embed/>
                  <p:pic>
                    <p:nvPicPr>
                      <p:cNvPr id="266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087" y="1220903"/>
                        <a:ext cx="2479887" cy="10735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62775" y="2372276"/>
            <a:ext cx="45306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2.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对位移公式的理解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: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60400" y="3089688"/>
            <a:ext cx="7238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kumimoji="1"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⑴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反映了位移随时间的变化规律。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60400" y="3572661"/>
            <a:ext cx="10601960" cy="1463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  <a:spcBef>
                <a:spcPct val="50000"/>
              </a:spcBef>
            </a:pPr>
            <a:r>
              <a:rPr kumimoji="1"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⑵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因为</a:t>
            </a:r>
            <a:r>
              <a:rPr kumimoji="1"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υ</a:t>
            </a:r>
            <a:r>
              <a:rPr kumimoji="1" lang="en-US" altLang="zh-CN" sz="2400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kumimoji="1"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α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kumimoji="1"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均为矢量，使用公式时应先规定正方向。（一般以</a:t>
            </a:r>
            <a:r>
              <a:rPr kumimoji="1"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υ</a:t>
            </a:r>
            <a:r>
              <a:rPr kumimoji="1" lang="en-US" altLang="zh-CN" sz="2400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的方向为正方向）若物体做匀加速运动</a:t>
            </a:r>
            <a:r>
              <a:rPr kumimoji="1"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kumimoji="1"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取正值</a:t>
            </a:r>
            <a:r>
              <a:rPr kumimoji="1"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若物体做匀减速运动</a:t>
            </a:r>
            <a:r>
              <a:rPr kumimoji="1"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则</a:t>
            </a:r>
            <a:r>
              <a:rPr kumimoji="1"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取负值</a:t>
            </a:r>
            <a:r>
              <a:rPr kumimoji="1"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98071" y="280201"/>
            <a:ext cx="182614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412543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ldLvl="0"/>
      <p:bldP spid="26630" grpId="0" bldLvl="0"/>
      <p:bldP spid="26631" grpId="0" bldLvl="0"/>
      <p:bldP spid="26632" grpId="0" bldLvl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图片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0" t="64784" r="-37384" b="-28303"/>
          <a:stretch>
            <a:fillRect/>
          </a:stretch>
        </p:blipFill>
        <p:spPr>
          <a:xfrm>
            <a:off x="-14912977" y="4178751"/>
            <a:ext cx="6881038" cy="7770083"/>
          </a:xfrm>
          <a:custGeom>
            <a:avLst/>
            <a:gdLst>
              <a:gd name="connsiteX0" fmla="*/ 0 w 6881038"/>
              <a:gd name="connsiteY0" fmla="*/ 0 h 7770083"/>
              <a:gd name="connsiteX1" fmla="*/ 6696911 w 6881038"/>
              <a:gd name="connsiteY1" fmla="*/ 6696911 h 7770083"/>
              <a:gd name="connsiteX2" fmla="*/ 6696911 w 6881038"/>
              <a:gd name="connsiteY2" fmla="*/ 7585956 h 7770083"/>
              <a:gd name="connsiteX3" fmla="*/ 5807866 w 6881038"/>
              <a:gd name="connsiteY3" fmla="*/ 7585956 h 7770083"/>
              <a:gd name="connsiteX4" fmla="*/ 0 w 6881038"/>
              <a:gd name="connsiteY4" fmla="*/ 1778090 h 7770083"/>
              <a:gd name="connsiteX5" fmla="*/ 0 w 6881038"/>
              <a:gd name="connsiteY5" fmla="*/ 0 h 777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1038" h="7770083">
                <a:moveTo>
                  <a:pt x="0" y="0"/>
                </a:moveTo>
                <a:lnTo>
                  <a:pt x="6696911" y="6696911"/>
                </a:lnTo>
                <a:cubicBezTo>
                  <a:pt x="6942414" y="6942414"/>
                  <a:pt x="6942414" y="7340453"/>
                  <a:pt x="6696911" y="7585956"/>
                </a:cubicBezTo>
                <a:cubicBezTo>
                  <a:pt x="6451408" y="7831459"/>
                  <a:pt x="6053369" y="7831459"/>
                  <a:pt x="5807866" y="7585956"/>
                </a:cubicBezTo>
                <a:lnTo>
                  <a:pt x="0" y="177809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68" name="组合 67"/>
          <p:cNvGrpSpPr/>
          <p:nvPr/>
        </p:nvGrpSpPr>
        <p:grpSpPr>
          <a:xfrm>
            <a:off x="5042006" y="2481944"/>
            <a:ext cx="7149994" cy="4376056"/>
            <a:chOff x="-14912977" y="5411846"/>
            <a:chExt cx="18864374" cy="11545682"/>
          </a:xfrm>
        </p:grpSpPr>
        <p:pic>
          <p:nvPicPr>
            <p:cNvPr id="51" name="图片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00" t="84517" r="-23215" b="-26717"/>
            <a:stretch>
              <a:fillRect/>
            </a:stretch>
          </p:blipFill>
          <p:spPr>
            <a:xfrm>
              <a:off x="-14912977" y="6592643"/>
              <a:ext cx="4273172" cy="5162217"/>
            </a:xfrm>
            <a:custGeom>
              <a:avLst/>
              <a:gdLst>
                <a:gd name="connsiteX0" fmla="*/ 0 w 4273172"/>
                <a:gd name="connsiteY0" fmla="*/ 0 h 5162217"/>
                <a:gd name="connsiteX1" fmla="*/ 4089045 w 4273172"/>
                <a:gd name="connsiteY1" fmla="*/ 4089045 h 5162217"/>
                <a:gd name="connsiteX2" fmla="*/ 4089045 w 4273172"/>
                <a:gd name="connsiteY2" fmla="*/ 4978090 h 5162217"/>
                <a:gd name="connsiteX3" fmla="*/ 3200000 w 4273172"/>
                <a:gd name="connsiteY3" fmla="*/ 4978090 h 5162217"/>
                <a:gd name="connsiteX4" fmla="*/ 0 w 4273172"/>
                <a:gd name="connsiteY4" fmla="*/ 1778090 h 5162217"/>
                <a:gd name="connsiteX5" fmla="*/ 0 w 4273172"/>
                <a:gd name="connsiteY5" fmla="*/ 0 h 516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73172" h="5162217">
                  <a:moveTo>
                    <a:pt x="0" y="0"/>
                  </a:moveTo>
                  <a:lnTo>
                    <a:pt x="4089045" y="4089045"/>
                  </a:lnTo>
                  <a:cubicBezTo>
                    <a:pt x="4334548" y="4334548"/>
                    <a:pt x="4334548" y="4732587"/>
                    <a:pt x="4089045" y="4978090"/>
                  </a:cubicBezTo>
                  <a:cubicBezTo>
                    <a:pt x="3843542" y="5223593"/>
                    <a:pt x="3445503" y="5223593"/>
                    <a:pt x="3200000" y="4978090"/>
                  </a:cubicBezTo>
                  <a:lnTo>
                    <a:pt x="0" y="1778090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61" name="图片 6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20" t="5616" r="2824"/>
            <a:stretch>
              <a:fillRect/>
            </a:stretch>
          </p:blipFill>
          <p:spPr>
            <a:xfrm>
              <a:off x="-9003218" y="5411846"/>
              <a:ext cx="12434727" cy="11545682"/>
            </a:xfrm>
            <a:custGeom>
              <a:avLst/>
              <a:gdLst>
                <a:gd name="connsiteX0" fmla="*/ 628650 w 12434727"/>
                <a:gd name="connsiteY0" fmla="*/ 0 h 11545682"/>
                <a:gd name="connsiteX1" fmla="*/ 1073174 w 12434727"/>
                <a:gd name="connsiteY1" fmla="*/ 184128 h 11545682"/>
                <a:gd name="connsiteX2" fmla="*/ 12434727 w 12434727"/>
                <a:gd name="connsiteY2" fmla="*/ 11545682 h 11545682"/>
                <a:gd name="connsiteX3" fmla="*/ 10656636 w 12434727"/>
                <a:gd name="connsiteY3" fmla="*/ 11545682 h 11545682"/>
                <a:gd name="connsiteX4" fmla="*/ 184128 w 12434727"/>
                <a:gd name="connsiteY4" fmla="*/ 1073173 h 11545682"/>
                <a:gd name="connsiteX5" fmla="*/ 184128 w 12434727"/>
                <a:gd name="connsiteY5" fmla="*/ 184128 h 11545682"/>
                <a:gd name="connsiteX6" fmla="*/ 628650 w 12434727"/>
                <a:gd name="connsiteY6" fmla="*/ 0 h 11545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727" h="11545682">
                  <a:moveTo>
                    <a:pt x="628650" y="0"/>
                  </a:moveTo>
                  <a:cubicBezTo>
                    <a:pt x="789536" y="0"/>
                    <a:pt x="950422" y="61376"/>
                    <a:pt x="1073174" y="184128"/>
                  </a:cubicBezTo>
                  <a:lnTo>
                    <a:pt x="12434727" y="11545682"/>
                  </a:lnTo>
                  <a:lnTo>
                    <a:pt x="10656636" y="11545682"/>
                  </a:lnTo>
                  <a:lnTo>
                    <a:pt x="184128" y="1073173"/>
                  </a:lnTo>
                  <a:cubicBezTo>
                    <a:pt x="-61376" y="827670"/>
                    <a:pt x="-61376" y="429631"/>
                    <a:pt x="184128" y="184128"/>
                  </a:cubicBezTo>
                  <a:cubicBezTo>
                    <a:pt x="306880" y="61376"/>
                    <a:pt x="467764" y="0"/>
                    <a:pt x="628650" y="0"/>
                  </a:cubicBezTo>
                  <a:close/>
                </a:path>
              </a:pathLst>
            </a:custGeom>
          </p:spPr>
        </p:pic>
        <p:pic>
          <p:nvPicPr>
            <p:cNvPr id="62" name="图片 6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788" t="7202" b="948"/>
            <a:stretch>
              <a:fillRect/>
            </a:stretch>
          </p:blipFill>
          <p:spPr>
            <a:xfrm>
              <a:off x="-6395352" y="5605819"/>
              <a:ext cx="10346749" cy="11235794"/>
            </a:xfrm>
            <a:custGeom>
              <a:avLst/>
              <a:gdLst>
                <a:gd name="connsiteX0" fmla="*/ 628650 w 10346749"/>
                <a:gd name="connsiteY0" fmla="*/ 0 h 11235794"/>
                <a:gd name="connsiteX1" fmla="*/ 1073174 w 10346749"/>
                <a:gd name="connsiteY1" fmla="*/ 184128 h 11235794"/>
                <a:gd name="connsiteX2" fmla="*/ 10346749 w 10346749"/>
                <a:gd name="connsiteY2" fmla="*/ 9457704 h 11235794"/>
                <a:gd name="connsiteX3" fmla="*/ 10346749 w 10346749"/>
                <a:gd name="connsiteY3" fmla="*/ 11235794 h 11235794"/>
                <a:gd name="connsiteX4" fmla="*/ 184128 w 10346749"/>
                <a:gd name="connsiteY4" fmla="*/ 1073173 h 11235794"/>
                <a:gd name="connsiteX5" fmla="*/ 184128 w 10346749"/>
                <a:gd name="connsiteY5" fmla="*/ 184128 h 11235794"/>
                <a:gd name="connsiteX6" fmla="*/ 628650 w 10346749"/>
                <a:gd name="connsiteY6" fmla="*/ 0 h 1123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46749" h="11235794">
                  <a:moveTo>
                    <a:pt x="628650" y="0"/>
                  </a:moveTo>
                  <a:cubicBezTo>
                    <a:pt x="789536" y="0"/>
                    <a:pt x="950422" y="61376"/>
                    <a:pt x="1073174" y="184128"/>
                  </a:cubicBezTo>
                  <a:lnTo>
                    <a:pt x="10346749" y="9457704"/>
                  </a:lnTo>
                  <a:lnTo>
                    <a:pt x="10346749" y="11235794"/>
                  </a:lnTo>
                  <a:lnTo>
                    <a:pt x="184128" y="1073173"/>
                  </a:lnTo>
                  <a:cubicBezTo>
                    <a:pt x="-61376" y="827670"/>
                    <a:pt x="-61376" y="429631"/>
                    <a:pt x="184128" y="184128"/>
                  </a:cubicBezTo>
                  <a:cubicBezTo>
                    <a:pt x="306878" y="61376"/>
                    <a:pt x="467764" y="0"/>
                    <a:pt x="628650" y="0"/>
                  </a:cubicBezTo>
                  <a:close/>
                </a:path>
              </a:pathLst>
            </a:custGeom>
          </p:spPr>
        </p:pic>
        <p:pic>
          <p:nvPicPr>
            <p:cNvPr id="63" name="图片 6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86" t="7995" r="15939"/>
            <a:stretch>
              <a:fillRect/>
            </a:stretch>
          </p:blipFill>
          <p:spPr>
            <a:xfrm>
              <a:off x="-11126151" y="5702806"/>
              <a:ext cx="12143767" cy="11254722"/>
            </a:xfrm>
            <a:custGeom>
              <a:avLst/>
              <a:gdLst>
                <a:gd name="connsiteX0" fmla="*/ 628649 w 12143767"/>
                <a:gd name="connsiteY0" fmla="*/ 0 h 11254722"/>
                <a:gd name="connsiteX1" fmla="*/ 1073173 w 12143767"/>
                <a:gd name="connsiteY1" fmla="*/ 184128 h 11254722"/>
                <a:gd name="connsiteX2" fmla="*/ 12143767 w 12143767"/>
                <a:gd name="connsiteY2" fmla="*/ 11254722 h 11254722"/>
                <a:gd name="connsiteX3" fmla="*/ 10365677 w 12143767"/>
                <a:gd name="connsiteY3" fmla="*/ 11254722 h 11254722"/>
                <a:gd name="connsiteX4" fmla="*/ 184127 w 12143767"/>
                <a:gd name="connsiteY4" fmla="*/ 1073173 h 11254722"/>
                <a:gd name="connsiteX5" fmla="*/ 184127 w 12143767"/>
                <a:gd name="connsiteY5" fmla="*/ 184128 h 11254722"/>
                <a:gd name="connsiteX6" fmla="*/ 628649 w 12143767"/>
                <a:gd name="connsiteY6" fmla="*/ 0 h 11254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43767" h="11254722">
                  <a:moveTo>
                    <a:pt x="628649" y="0"/>
                  </a:moveTo>
                  <a:cubicBezTo>
                    <a:pt x="789535" y="0"/>
                    <a:pt x="950421" y="61376"/>
                    <a:pt x="1073173" y="184128"/>
                  </a:cubicBezTo>
                  <a:lnTo>
                    <a:pt x="12143767" y="11254722"/>
                  </a:lnTo>
                  <a:lnTo>
                    <a:pt x="10365677" y="11254722"/>
                  </a:lnTo>
                  <a:lnTo>
                    <a:pt x="184127" y="1073173"/>
                  </a:lnTo>
                  <a:cubicBezTo>
                    <a:pt x="-61375" y="827670"/>
                    <a:pt x="-61375" y="429631"/>
                    <a:pt x="184127" y="184128"/>
                  </a:cubicBezTo>
                  <a:cubicBezTo>
                    <a:pt x="306879" y="61376"/>
                    <a:pt x="467765" y="0"/>
                    <a:pt x="628649" y="0"/>
                  </a:cubicBezTo>
                  <a:close/>
                </a:path>
              </a:pathLst>
            </a:custGeom>
          </p:spPr>
        </p:pic>
        <p:pic>
          <p:nvPicPr>
            <p:cNvPr id="64" name="图片 6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956" t="8788" b="20681"/>
            <a:stretch>
              <a:fillRect/>
            </a:stretch>
          </p:blipFill>
          <p:spPr>
            <a:xfrm>
              <a:off x="-3787486" y="5799793"/>
              <a:ext cx="7738883" cy="8627928"/>
            </a:xfrm>
            <a:custGeom>
              <a:avLst/>
              <a:gdLst>
                <a:gd name="connsiteX0" fmla="*/ 628650 w 7738883"/>
                <a:gd name="connsiteY0" fmla="*/ 0 h 8627928"/>
                <a:gd name="connsiteX1" fmla="*/ 1073174 w 7738883"/>
                <a:gd name="connsiteY1" fmla="*/ 184128 h 8627928"/>
                <a:gd name="connsiteX2" fmla="*/ 7738883 w 7738883"/>
                <a:gd name="connsiteY2" fmla="*/ 6849838 h 8627928"/>
                <a:gd name="connsiteX3" fmla="*/ 7738883 w 7738883"/>
                <a:gd name="connsiteY3" fmla="*/ 8627928 h 8627928"/>
                <a:gd name="connsiteX4" fmla="*/ 184128 w 7738883"/>
                <a:gd name="connsiteY4" fmla="*/ 1073173 h 8627928"/>
                <a:gd name="connsiteX5" fmla="*/ 184128 w 7738883"/>
                <a:gd name="connsiteY5" fmla="*/ 184128 h 8627928"/>
                <a:gd name="connsiteX6" fmla="*/ 628650 w 7738883"/>
                <a:gd name="connsiteY6" fmla="*/ 0 h 8627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8883" h="8627928">
                  <a:moveTo>
                    <a:pt x="628650" y="0"/>
                  </a:moveTo>
                  <a:cubicBezTo>
                    <a:pt x="789536" y="0"/>
                    <a:pt x="950422" y="61376"/>
                    <a:pt x="1073174" y="184128"/>
                  </a:cubicBezTo>
                  <a:lnTo>
                    <a:pt x="7738883" y="6849838"/>
                  </a:lnTo>
                  <a:lnTo>
                    <a:pt x="7738883" y="8627928"/>
                  </a:lnTo>
                  <a:lnTo>
                    <a:pt x="184128" y="1073173"/>
                  </a:lnTo>
                  <a:cubicBezTo>
                    <a:pt x="-61376" y="827670"/>
                    <a:pt x="-61376" y="429631"/>
                    <a:pt x="184128" y="184128"/>
                  </a:cubicBezTo>
                  <a:cubicBezTo>
                    <a:pt x="306880" y="61376"/>
                    <a:pt x="467764" y="0"/>
                    <a:pt x="628650" y="0"/>
                  </a:cubicBezTo>
                  <a:close/>
                </a:path>
              </a:pathLst>
            </a:custGeom>
          </p:spPr>
        </p:pic>
        <p:pic>
          <p:nvPicPr>
            <p:cNvPr id="65" name="图片 6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505" t="25349" r="29053"/>
            <a:stretch>
              <a:fillRect/>
            </a:stretch>
          </p:blipFill>
          <p:spPr>
            <a:xfrm>
              <a:off x="-11417111" y="7825740"/>
              <a:ext cx="10020833" cy="9131788"/>
            </a:xfrm>
            <a:custGeom>
              <a:avLst/>
              <a:gdLst>
                <a:gd name="connsiteX0" fmla="*/ 628649 w 10020833"/>
                <a:gd name="connsiteY0" fmla="*/ 0 h 9131788"/>
                <a:gd name="connsiteX1" fmla="*/ 1073173 w 10020833"/>
                <a:gd name="connsiteY1" fmla="*/ 184127 h 9131788"/>
                <a:gd name="connsiteX2" fmla="*/ 10020833 w 10020833"/>
                <a:gd name="connsiteY2" fmla="*/ 9131788 h 9131788"/>
                <a:gd name="connsiteX3" fmla="*/ 8242743 w 10020833"/>
                <a:gd name="connsiteY3" fmla="*/ 9131788 h 9131788"/>
                <a:gd name="connsiteX4" fmla="*/ 184127 w 10020833"/>
                <a:gd name="connsiteY4" fmla="*/ 1073172 h 9131788"/>
                <a:gd name="connsiteX5" fmla="*/ 184127 w 10020833"/>
                <a:gd name="connsiteY5" fmla="*/ 184127 h 9131788"/>
                <a:gd name="connsiteX6" fmla="*/ 628649 w 10020833"/>
                <a:gd name="connsiteY6" fmla="*/ 0 h 9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20833" h="9131788">
                  <a:moveTo>
                    <a:pt x="628649" y="0"/>
                  </a:moveTo>
                  <a:cubicBezTo>
                    <a:pt x="789535" y="0"/>
                    <a:pt x="950421" y="61376"/>
                    <a:pt x="1073173" y="184127"/>
                  </a:cubicBezTo>
                  <a:lnTo>
                    <a:pt x="10020833" y="9131788"/>
                  </a:lnTo>
                  <a:lnTo>
                    <a:pt x="8242743" y="9131788"/>
                  </a:lnTo>
                  <a:lnTo>
                    <a:pt x="184127" y="1073172"/>
                  </a:lnTo>
                  <a:cubicBezTo>
                    <a:pt x="-61375" y="827669"/>
                    <a:pt x="-61375" y="429630"/>
                    <a:pt x="184127" y="184127"/>
                  </a:cubicBezTo>
                  <a:cubicBezTo>
                    <a:pt x="306879" y="61376"/>
                    <a:pt x="467765" y="0"/>
                    <a:pt x="628649" y="0"/>
                  </a:cubicBezTo>
                  <a:close/>
                </a:path>
              </a:pathLst>
            </a:custGeom>
          </p:spPr>
        </p:pic>
        <p:pic>
          <p:nvPicPr>
            <p:cNvPr id="66" name="图片 6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59" t="46668" r="42167"/>
            <a:stretch>
              <a:fillRect/>
            </a:stretch>
          </p:blipFill>
          <p:spPr>
            <a:xfrm>
              <a:off x="-11223139" y="10433606"/>
              <a:ext cx="7412968" cy="6523922"/>
            </a:xfrm>
            <a:custGeom>
              <a:avLst/>
              <a:gdLst>
                <a:gd name="connsiteX0" fmla="*/ 628650 w 7412968"/>
                <a:gd name="connsiteY0" fmla="*/ 0 h 6523922"/>
                <a:gd name="connsiteX1" fmla="*/ 1073174 w 7412968"/>
                <a:gd name="connsiteY1" fmla="*/ 184127 h 6523922"/>
                <a:gd name="connsiteX2" fmla="*/ 7412968 w 7412968"/>
                <a:gd name="connsiteY2" fmla="*/ 6523922 h 6523922"/>
                <a:gd name="connsiteX3" fmla="*/ 5634878 w 7412968"/>
                <a:gd name="connsiteY3" fmla="*/ 6523922 h 6523922"/>
                <a:gd name="connsiteX4" fmla="*/ 184128 w 7412968"/>
                <a:gd name="connsiteY4" fmla="*/ 1073172 h 6523922"/>
                <a:gd name="connsiteX5" fmla="*/ 184128 w 7412968"/>
                <a:gd name="connsiteY5" fmla="*/ 184127 h 6523922"/>
                <a:gd name="connsiteX6" fmla="*/ 628650 w 7412968"/>
                <a:gd name="connsiteY6" fmla="*/ 0 h 6523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12968" h="6523922">
                  <a:moveTo>
                    <a:pt x="628650" y="0"/>
                  </a:moveTo>
                  <a:cubicBezTo>
                    <a:pt x="789536" y="0"/>
                    <a:pt x="950422" y="61376"/>
                    <a:pt x="1073174" y="184127"/>
                  </a:cubicBezTo>
                  <a:lnTo>
                    <a:pt x="7412968" y="6523922"/>
                  </a:lnTo>
                  <a:lnTo>
                    <a:pt x="5634878" y="6523922"/>
                  </a:lnTo>
                  <a:lnTo>
                    <a:pt x="184128" y="1073172"/>
                  </a:lnTo>
                  <a:cubicBezTo>
                    <a:pt x="-61376" y="827669"/>
                    <a:pt x="-61376" y="429630"/>
                    <a:pt x="184128" y="184127"/>
                  </a:cubicBezTo>
                  <a:cubicBezTo>
                    <a:pt x="306880" y="61376"/>
                    <a:pt x="467764" y="0"/>
                    <a:pt x="628650" y="0"/>
                  </a:cubicBezTo>
                  <a:close/>
                </a:path>
              </a:pathLst>
            </a:custGeom>
          </p:spPr>
        </p:pic>
        <p:pic>
          <p:nvPicPr>
            <p:cNvPr id="67" name="图片 6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13" t="67987" r="55282"/>
            <a:stretch>
              <a:fillRect/>
            </a:stretch>
          </p:blipFill>
          <p:spPr>
            <a:xfrm>
              <a:off x="-11029165" y="13041472"/>
              <a:ext cx="4805102" cy="3916056"/>
            </a:xfrm>
            <a:custGeom>
              <a:avLst/>
              <a:gdLst>
                <a:gd name="connsiteX0" fmla="*/ 628650 w 4805102"/>
                <a:gd name="connsiteY0" fmla="*/ 0 h 3916056"/>
                <a:gd name="connsiteX1" fmla="*/ 1073174 w 4805102"/>
                <a:gd name="connsiteY1" fmla="*/ 184127 h 3916056"/>
                <a:gd name="connsiteX2" fmla="*/ 4805102 w 4805102"/>
                <a:gd name="connsiteY2" fmla="*/ 3916056 h 3916056"/>
                <a:gd name="connsiteX3" fmla="*/ 3027012 w 4805102"/>
                <a:gd name="connsiteY3" fmla="*/ 3916056 h 3916056"/>
                <a:gd name="connsiteX4" fmla="*/ 184128 w 4805102"/>
                <a:gd name="connsiteY4" fmla="*/ 1073172 h 3916056"/>
                <a:gd name="connsiteX5" fmla="*/ 184128 w 4805102"/>
                <a:gd name="connsiteY5" fmla="*/ 184127 h 3916056"/>
                <a:gd name="connsiteX6" fmla="*/ 628650 w 4805102"/>
                <a:gd name="connsiteY6" fmla="*/ 0 h 3916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5102" h="3916056">
                  <a:moveTo>
                    <a:pt x="628650" y="0"/>
                  </a:moveTo>
                  <a:cubicBezTo>
                    <a:pt x="789536" y="0"/>
                    <a:pt x="950422" y="61376"/>
                    <a:pt x="1073174" y="184127"/>
                  </a:cubicBezTo>
                  <a:lnTo>
                    <a:pt x="4805102" y="3916056"/>
                  </a:lnTo>
                  <a:lnTo>
                    <a:pt x="3027012" y="3916056"/>
                  </a:lnTo>
                  <a:lnTo>
                    <a:pt x="184128" y="1073172"/>
                  </a:lnTo>
                  <a:cubicBezTo>
                    <a:pt x="-61376" y="827669"/>
                    <a:pt x="-61376" y="429630"/>
                    <a:pt x="184128" y="184127"/>
                  </a:cubicBezTo>
                  <a:cubicBezTo>
                    <a:pt x="306878" y="61376"/>
                    <a:pt x="467764" y="0"/>
                    <a:pt x="628650" y="0"/>
                  </a:cubicBezTo>
                  <a:close/>
                </a:path>
              </a:pathLst>
            </a:custGeom>
          </p:spPr>
        </p:pic>
      </p:grpSp>
      <p:sp>
        <p:nvSpPr>
          <p:cNvPr id="70" name="矩形: 圆角 69"/>
          <p:cNvSpPr/>
          <p:nvPr/>
        </p:nvSpPr>
        <p:spPr>
          <a:xfrm rot="2700000">
            <a:off x="5466993" y="6712476"/>
            <a:ext cx="7093889" cy="471319"/>
          </a:xfrm>
          <a:prstGeom prst="roundRect">
            <a:avLst>
              <a:gd name="adj" fmla="val 50000"/>
            </a:avLst>
          </a:prstGeom>
          <a:solidFill>
            <a:srgbClr val="C00C03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" name="矩形: 圆角 70"/>
          <p:cNvSpPr/>
          <p:nvPr/>
        </p:nvSpPr>
        <p:spPr>
          <a:xfrm rot="2700000">
            <a:off x="6305708" y="4815299"/>
            <a:ext cx="7093889" cy="471319"/>
          </a:xfrm>
          <a:prstGeom prst="roundRect">
            <a:avLst>
              <a:gd name="adj" fmla="val 50000"/>
            </a:avLst>
          </a:prstGeom>
          <a:solidFill>
            <a:srgbClr val="C00C03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576500" y="2438401"/>
            <a:ext cx="5811600" cy="2361980"/>
            <a:chOff x="572395" y="2778937"/>
            <a:chExt cx="5136753" cy="2021443"/>
          </a:xfrm>
        </p:grpSpPr>
        <p:grpSp>
          <p:nvGrpSpPr>
            <p:cNvPr id="73" name="组合 72"/>
            <p:cNvGrpSpPr/>
            <p:nvPr/>
          </p:nvGrpSpPr>
          <p:grpSpPr>
            <a:xfrm>
              <a:off x="572395" y="3294344"/>
              <a:ext cx="5136753" cy="1506036"/>
              <a:chOff x="-4741769" y="2193753"/>
              <a:chExt cx="5136753" cy="1506036"/>
            </a:xfrm>
          </p:grpSpPr>
          <p:sp>
            <p:nvSpPr>
              <p:cNvPr id="75" name="矩形: 圆角 74"/>
              <p:cNvSpPr/>
              <p:nvPr/>
            </p:nvSpPr>
            <p:spPr>
              <a:xfrm>
                <a:off x="-4654326" y="3387310"/>
                <a:ext cx="3138148" cy="312479"/>
              </a:xfrm>
              <a:prstGeom prst="roundRect">
                <a:avLst>
                  <a:gd name="adj" fmla="val 50000"/>
                </a:avLst>
              </a:prstGeom>
              <a:solidFill>
                <a:srgbClr val="C00C0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2020.5.20</a:t>
                </a:r>
                <a:endParaRPr lang="en-US" altLang="zh-CN" sz="1600" dirty="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6" name="组合 75"/>
              <p:cNvGrpSpPr/>
              <p:nvPr/>
            </p:nvGrpSpPr>
            <p:grpSpPr>
              <a:xfrm>
                <a:off x="-4741769" y="2193753"/>
                <a:ext cx="5136753" cy="906471"/>
                <a:chOff x="-4741769" y="2193753"/>
                <a:chExt cx="5136753" cy="906471"/>
              </a:xfrm>
            </p:grpSpPr>
            <p:sp>
              <p:nvSpPr>
                <p:cNvPr id="77" name="文本框 76"/>
                <p:cNvSpPr txBox="1"/>
                <p:nvPr/>
              </p:nvSpPr>
              <p:spPr>
                <a:xfrm>
                  <a:off x="-4714868" y="2808615"/>
                  <a:ext cx="4981567" cy="2916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78" name="直接连接符 77"/>
                <p:cNvCxnSpPr/>
                <p:nvPr/>
              </p:nvCxnSpPr>
              <p:spPr>
                <a:xfrm>
                  <a:off x="-4634728" y="2827846"/>
                  <a:ext cx="4901428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文本占位符 19"/>
                <p:cNvSpPr txBox="1"/>
                <p:nvPr/>
              </p:nvSpPr>
              <p:spPr>
                <a:xfrm>
                  <a:off x="-4741769" y="2193753"/>
                  <a:ext cx="5136753" cy="756609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800" b="1" dirty="0">
                      <a:solidFill>
                        <a:srgbClr val="C00C03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74" name="文本占位符 20"/>
            <p:cNvSpPr txBox="1"/>
            <p:nvPr/>
          </p:nvSpPr>
          <p:spPr>
            <a:xfrm>
              <a:off x="572395" y="2778937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24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第二章  匀变速直线运动的研究</a:t>
              </a:r>
            </a:p>
          </p:txBody>
        </p:sp>
      </p:grpSp>
      <p:sp>
        <p:nvSpPr>
          <p:cNvPr id="80" name="矩形 79"/>
          <p:cNvSpPr/>
          <p:nvPr/>
        </p:nvSpPr>
        <p:spPr>
          <a:xfrm>
            <a:off x="9963781" y="324651"/>
            <a:ext cx="4062342" cy="300975"/>
          </a:xfrm>
          <a:prstGeom prst="rect">
            <a:avLst/>
          </a:prstGeom>
          <a:solidFill>
            <a:srgbClr val="C00C03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版高中物理必须</a:t>
            </a:r>
            <a:r>
              <a:rPr lang="en-US" altLang="zh-CN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1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矩形: 圆角 80"/>
          <p:cNvSpPr/>
          <p:nvPr/>
        </p:nvSpPr>
        <p:spPr>
          <a:xfrm rot="2700000">
            <a:off x="-17238918" y="-3736244"/>
            <a:ext cx="25823018" cy="1715685"/>
          </a:xfrm>
          <a:prstGeom prst="roundRect">
            <a:avLst>
              <a:gd name="adj" fmla="val 50000"/>
            </a:avLst>
          </a:prstGeom>
          <a:solidFill>
            <a:srgbClr val="C00C03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2" name="矩形: 圆角 81"/>
          <p:cNvSpPr/>
          <p:nvPr/>
        </p:nvSpPr>
        <p:spPr>
          <a:xfrm rot="2700000">
            <a:off x="-4317081" y="-1971245"/>
            <a:ext cx="7093889" cy="471319"/>
          </a:xfrm>
          <a:prstGeom prst="roundRect">
            <a:avLst>
              <a:gd name="adj" fmla="val 50000"/>
            </a:avLst>
          </a:prstGeom>
          <a:solidFill>
            <a:srgbClr val="C00C0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758613" y="1561978"/>
            <a:ext cx="11433387" cy="400109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>
              <a:lnSpc>
                <a:spcPct val="300000"/>
              </a:lnSpc>
            </a:pP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物体做匀速直线运动时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位移与时间有什么样的关系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?</a:t>
            </a:r>
          </a:p>
          <a:p>
            <a:pPr defTabSz="1219170" latinLnBrk="1" hangingPunct="0">
              <a:lnSpc>
                <a:spcPct val="300000"/>
              </a:lnSpc>
            </a:pP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如果知道速度和时间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你有几种方法求它的位移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?</a:t>
            </a:r>
          </a:p>
          <a:p>
            <a:pPr defTabSz="1219170" latinLnBrk="1" hangingPunct="0">
              <a:lnSpc>
                <a:spcPct val="300000"/>
              </a:lnSpc>
            </a:pPr>
            <a:endParaRPr lang="en-US" altLang="zh-CN" sz="2800" kern="0" dirty="0">
              <a:latin typeface="Arial" panose="020B0604020202020204" pitchFamily="34" charset="0"/>
              <a:ea typeface="思源黑体 CN Medium" panose="020B0600000000000000" pitchFamily="34" charset="-122"/>
              <a:cs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98071" y="28020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  <p:extLst>
      <p:ext uri="{BB962C8B-B14F-4D97-AF65-F5344CB8AC3E}">
        <p14:creationId xmlns:p14="http://schemas.microsoft.com/office/powerpoint/2010/main" val="204686043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674" y="1766899"/>
            <a:ext cx="3447455" cy="326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98071" y="1984805"/>
            <a:ext cx="139333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1219170"/>
            <a:r>
              <a:rPr kumimoji="1" lang="en-US" altLang="zh-CN" sz="4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x=</a:t>
            </a:r>
            <a:r>
              <a:rPr kumimoji="1" lang="en-US" altLang="zh-CN" sz="4400" kern="0" dirty="0" err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vt</a:t>
            </a:r>
            <a:r>
              <a:rPr kumimoji="1" lang="en-US" altLang="zh-CN" sz="4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 flipV="1">
            <a:off x="7631297" y="3168369"/>
            <a:ext cx="4751" cy="144580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121917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7669303" y="4639513"/>
            <a:ext cx="193988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121917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7058831" y="3024232"/>
            <a:ext cx="647685" cy="76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1219170"/>
            <a:r>
              <a:rPr kumimoji="1" lang="en-US" altLang="zh-CN" sz="4387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v 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9316821" y="4549692"/>
            <a:ext cx="529312" cy="76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1219170"/>
            <a:r>
              <a:rPr kumimoji="1" lang="en-US" altLang="zh-CN" sz="4387" b="1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 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7598041" y="3130363"/>
            <a:ext cx="2017481" cy="1526572"/>
          </a:xfrm>
          <a:prstGeom prst="rect">
            <a:avLst/>
          </a:prstGeom>
          <a:solidFill>
            <a:schemeClr val="accent2"/>
          </a:solidFill>
          <a:ln w="9525" cap="rnd">
            <a:solidFill>
              <a:schemeClr val="accent2"/>
            </a:solidFill>
            <a:prstDash val="sysDot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19170"/>
            <a:endParaRPr lang="zh-CN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596634" y="4933260"/>
            <a:ext cx="10922266" cy="105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结论：</a:t>
            </a:r>
          </a:p>
          <a:p>
            <a:pPr defTabSz="1219170">
              <a:lnSpc>
                <a:spcPct val="12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匀速直线运动的位移就是</a:t>
            </a:r>
            <a:r>
              <a:rPr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v – t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图线与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轴所夹的矩形“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面积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”。 </a:t>
            </a: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3069731" y="1675969"/>
            <a:ext cx="2082408" cy="1005573"/>
          </a:xfrm>
          <a:prstGeom prst="cloudCallout">
            <a:avLst>
              <a:gd name="adj1" fmla="val -94333"/>
              <a:gd name="adj2" fmla="val 12046"/>
            </a:avLst>
          </a:prstGeom>
          <a:solidFill>
            <a:srgbClr val="92D050"/>
          </a:solidFill>
          <a:ln w="9525" cap="rnd">
            <a:solidFill>
              <a:schemeClr val="tx1"/>
            </a:solidFill>
            <a:prstDash val="sysDot"/>
            <a:round/>
          </a:ln>
          <a:effectLst/>
        </p:spPr>
        <p:txBody>
          <a:bodyPr/>
          <a:lstStyle/>
          <a:p>
            <a:pPr algn="ctr" defTabSz="1219170"/>
            <a:r>
              <a:rPr lang="zh-CN" altLang="en-US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公式法</a:t>
            </a:r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8949815" y="1464579"/>
            <a:ext cx="2540207" cy="1005573"/>
          </a:xfrm>
          <a:prstGeom prst="cloudCallout">
            <a:avLst>
              <a:gd name="adj1" fmla="val -49926"/>
              <a:gd name="adj2" fmla="val 175199"/>
            </a:avLst>
          </a:prstGeom>
          <a:solidFill>
            <a:srgbClr val="92D050"/>
          </a:solidFill>
          <a:ln w="9525" cap="rnd">
            <a:solidFill>
              <a:schemeClr val="tx1"/>
            </a:solidFill>
            <a:prstDash val="sysDot"/>
            <a:round/>
          </a:ln>
          <a:effectLst/>
        </p:spPr>
        <p:txBody>
          <a:bodyPr/>
          <a:lstStyle/>
          <a:p>
            <a:pPr algn="ctr" defTabSz="1219170"/>
            <a:r>
              <a:rPr lang="zh-CN" altLang="en-US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图象法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V="1">
            <a:off x="9609187" y="3130363"/>
            <a:ext cx="0" cy="150915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121917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98071" y="280201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一、匀速直线运动的位移</a:t>
            </a:r>
          </a:p>
        </p:txBody>
      </p:sp>
    </p:spTree>
    <p:extLst>
      <p:ext uri="{BB962C8B-B14F-4D97-AF65-F5344CB8AC3E}">
        <p14:creationId xmlns:p14="http://schemas.microsoft.com/office/powerpoint/2010/main" val="2061863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1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51" grpId="0"/>
      <p:bldP spid="31752" grpId="0"/>
      <p:bldP spid="31753" grpId="0" animBg="1"/>
      <p:bldP spid="31754" grpId="0" uiExpand="1" build="allAtOnce"/>
      <p:bldP spid="31755" grpId="0" animBg="1"/>
      <p:bldP spid="3175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60" name="Text Box 56"/>
          <p:cNvSpPr txBox="1">
            <a:spLocks noChangeArrowheads="1"/>
          </p:cNvSpPr>
          <p:nvPr/>
        </p:nvSpPr>
        <p:spPr bwMode="auto">
          <a:xfrm>
            <a:off x="660400" y="1360819"/>
            <a:ext cx="7277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面积也有正负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面积为正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表示位移的方向为正方向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</a:p>
        </p:txBody>
      </p:sp>
      <p:sp>
        <p:nvSpPr>
          <p:cNvPr id="47161" name="Text Box 57"/>
          <p:cNvSpPr txBox="1">
            <a:spLocks noChangeArrowheads="1"/>
          </p:cNvSpPr>
          <p:nvPr/>
        </p:nvSpPr>
        <p:spPr bwMode="auto">
          <a:xfrm>
            <a:off x="690764" y="1956693"/>
            <a:ext cx="92722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面积为负值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表示位移的方向为负方向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898071" y="280201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一、匀速直线运动的位移</a:t>
            </a:r>
          </a:p>
        </p:txBody>
      </p:sp>
      <p:sp>
        <p:nvSpPr>
          <p:cNvPr id="53" name="Line 2"/>
          <p:cNvSpPr>
            <a:spLocks noChangeShapeType="1"/>
          </p:cNvSpPr>
          <p:nvPr/>
        </p:nvSpPr>
        <p:spPr bwMode="auto">
          <a:xfrm>
            <a:off x="3930710" y="4477539"/>
            <a:ext cx="26794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  <p:sp>
        <p:nvSpPr>
          <p:cNvPr id="54" name="Line 3"/>
          <p:cNvSpPr>
            <a:spLocks noChangeShapeType="1"/>
          </p:cNvSpPr>
          <p:nvPr/>
        </p:nvSpPr>
        <p:spPr bwMode="auto">
          <a:xfrm flipV="1">
            <a:off x="4053042" y="2452536"/>
            <a:ext cx="0" cy="296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4053042" y="2318327"/>
            <a:ext cx="855133" cy="322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495" i="1" dirty="0">
                <a:latin typeface="Times New Roman" panose="02020603050405020304" pitchFamily="18" charset="0"/>
                <a:ea typeface="FandolFang R" panose="00000500000000000000" pitchFamily="50" charset="-122"/>
              </a:rPr>
              <a:t>v</a:t>
            </a:r>
            <a:r>
              <a:rPr kumimoji="1" lang="en-US" altLang="zh-CN" sz="1495" dirty="0">
                <a:latin typeface="Times New Roman" panose="02020603050405020304" pitchFamily="18" charset="0"/>
                <a:ea typeface="FandolFang R" panose="00000500000000000000" pitchFamily="50" charset="-122"/>
              </a:rPr>
              <a:t>/m·s</a:t>
            </a:r>
            <a:r>
              <a:rPr kumimoji="1" lang="en-US" altLang="zh-CN" sz="1495" baseline="30000" dirty="0">
                <a:latin typeface="Times New Roman" panose="02020603050405020304" pitchFamily="18" charset="0"/>
                <a:ea typeface="FandolFang R" panose="00000500000000000000" pitchFamily="50" charset="-122"/>
              </a:rPr>
              <a:t>-1</a:t>
            </a: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6504425" y="4203184"/>
            <a:ext cx="456071" cy="322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495" i="1" dirty="0">
                <a:latin typeface="Times New Roman" panose="02020603050405020304" pitchFamily="18" charset="0"/>
                <a:ea typeface="FandolFang R" panose="00000500000000000000" pitchFamily="50" charset="-122"/>
              </a:rPr>
              <a:t>t</a:t>
            </a:r>
            <a:r>
              <a:rPr kumimoji="1" lang="en-US" altLang="zh-CN" sz="1495" dirty="0">
                <a:latin typeface="Times New Roman" panose="02020603050405020304" pitchFamily="18" charset="0"/>
                <a:ea typeface="FandolFang R" panose="00000500000000000000" pitchFamily="50" charset="-122"/>
              </a:rPr>
              <a:t>/s</a:t>
            </a:r>
          </a:p>
        </p:txBody>
      </p:sp>
      <p:grpSp>
        <p:nvGrpSpPr>
          <p:cNvPr id="57" name="Group 6"/>
          <p:cNvGrpSpPr/>
          <p:nvPr/>
        </p:nvGrpSpPr>
        <p:grpSpPr bwMode="auto">
          <a:xfrm>
            <a:off x="3999596" y="2775586"/>
            <a:ext cx="57009" cy="1710267"/>
            <a:chOff x="1056" y="1200"/>
            <a:chExt cx="48" cy="1440"/>
          </a:xfrm>
        </p:grpSpPr>
        <p:sp>
          <p:nvSpPr>
            <p:cNvPr id="58" name="Line 7"/>
            <p:cNvSpPr>
              <a:spLocks noChangeShapeType="1"/>
            </p:cNvSpPr>
            <p:nvPr/>
          </p:nvSpPr>
          <p:spPr bwMode="auto">
            <a:xfrm>
              <a:off x="1056" y="177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59" name="Line 8"/>
            <p:cNvSpPr>
              <a:spLocks noChangeShapeType="1"/>
            </p:cNvSpPr>
            <p:nvPr/>
          </p:nvSpPr>
          <p:spPr bwMode="auto">
            <a:xfrm>
              <a:off x="1056" y="2352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60" name="Line 9"/>
            <p:cNvSpPr>
              <a:spLocks noChangeShapeType="1"/>
            </p:cNvSpPr>
            <p:nvPr/>
          </p:nvSpPr>
          <p:spPr bwMode="auto">
            <a:xfrm>
              <a:off x="1056" y="206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61" name="Line 10"/>
            <p:cNvSpPr>
              <a:spLocks noChangeShapeType="1"/>
            </p:cNvSpPr>
            <p:nvPr/>
          </p:nvSpPr>
          <p:spPr bwMode="auto">
            <a:xfrm>
              <a:off x="1056" y="2640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62" name="Line 11"/>
            <p:cNvSpPr>
              <a:spLocks noChangeShapeType="1"/>
            </p:cNvSpPr>
            <p:nvPr/>
          </p:nvSpPr>
          <p:spPr bwMode="auto">
            <a:xfrm>
              <a:off x="1056" y="1488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63" name="Line 12"/>
            <p:cNvSpPr>
              <a:spLocks noChangeShapeType="1"/>
            </p:cNvSpPr>
            <p:nvPr/>
          </p:nvSpPr>
          <p:spPr bwMode="auto">
            <a:xfrm>
              <a:off x="1056" y="1200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64" name="Group 13"/>
          <p:cNvGrpSpPr/>
          <p:nvPr/>
        </p:nvGrpSpPr>
        <p:grpSpPr bwMode="auto">
          <a:xfrm rot="5400000">
            <a:off x="5213410" y="3650910"/>
            <a:ext cx="57009" cy="1710267"/>
            <a:chOff x="1152" y="1296"/>
            <a:chExt cx="48" cy="1440"/>
          </a:xfrm>
        </p:grpSpPr>
        <p:sp>
          <p:nvSpPr>
            <p:cNvPr id="65" name="Line 14"/>
            <p:cNvSpPr>
              <a:spLocks noChangeShapeType="1"/>
            </p:cNvSpPr>
            <p:nvPr/>
          </p:nvSpPr>
          <p:spPr bwMode="auto">
            <a:xfrm>
              <a:off x="1152" y="1872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66" name="Line 15"/>
            <p:cNvSpPr>
              <a:spLocks noChangeShapeType="1"/>
            </p:cNvSpPr>
            <p:nvPr/>
          </p:nvSpPr>
          <p:spPr bwMode="auto">
            <a:xfrm>
              <a:off x="1152" y="2448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67" name="Line 16"/>
            <p:cNvSpPr>
              <a:spLocks noChangeShapeType="1"/>
            </p:cNvSpPr>
            <p:nvPr/>
          </p:nvSpPr>
          <p:spPr bwMode="auto">
            <a:xfrm>
              <a:off x="1152" y="2160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68" name="Line 17"/>
            <p:cNvSpPr>
              <a:spLocks noChangeShapeType="1"/>
            </p:cNvSpPr>
            <p:nvPr/>
          </p:nvSpPr>
          <p:spPr bwMode="auto">
            <a:xfrm>
              <a:off x="1152" y="273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69" name="Line 18"/>
            <p:cNvSpPr>
              <a:spLocks noChangeShapeType="1"/>
            </p:cNvSpPr>
            <p:nvPr/>
          </p:nvSpPr>
          <p:spPr bwMode="auto">
            <a:xfrm>
              <a:off x="1152" y="158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70" name="Line 19"/>
            <p:cNvSpPr>
              <a:spLocks noChangeShapeType="1"/>
            </p:cNvSpPr>
            <p:nvPr/>
          </p:nvSpPr>
          <p:spPr bwMode="auto">
            <a:xfrm>
              <a:off x="1152" y="129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</p:grp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3759683" y="4021468"/>
            <a:ext cx="228036" cy="3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795" dirty="0">
                <a:latin typeface="Times New Roman" panose="02020603050405020304" pitchFamily="18" charset="0"/>
                <a:ea typeface="FandolFang R" panose="00000500000000000000" pitchFamily="50" charset="-122"/>
              </a:rPr>
              <a:t>2</a:t>
            </a:r>
          </a:p>
        </p:txBody>
      </p:sp>
      <p:sp>
        <p:nvSpPr>
          <p:cNvPr id="72" name="Text Box 21"/>
          <p:cNvSpPr txBox="1">
            <a:spLocks noChangeArrowheads="1"/>
          </p:cNvSpPr>
          <p:nvPr/>
        </p:nvSpPr>
        <p:spPr bwMode="auto">
          <a:xfrm>
            <a:off x="3759683" y="3280352"/>
            <a:ext cx="228036" cy="3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795" dirty="0">
                <a:latin typeface="Times New Roman" panose="02020603050405020304" pitchFamily="18" charset="0"/>
                <a:ea typeface="FandolFang R" panose="00000500000000000000" pitchFamily="50" charset="-122"/>
              </a:rPr>
              <a:t>6</a:t>
            </a:r>
          </a:p>
        </p:txBody>
      </p:sp>
      <p:sp>
        <p:nvSpPr>
          <p:cNvPr id="73" name="Text Box 22"/>
          <p:cNvSpPr txBox="1">
            <a:spLocks noChangeArrowheads="1"/>
          </p:cNvSpPr>
          <p:nvPr/>
        </p:nvSpPr>
        <p:spPr bwMode="auto">
          <a:xfrm>
            <a:off x="3759683" y="3622406"/>
            <a:ext cx="228036" cy="3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795" dirty="0">
                <a:latin typeface="Times New Roman" panose="02020603050405020304" pitchFamily="18" charset="0"/>
                <a:ea typeface="FandolFang R" panose="00000500000000000000" pitchFamily="50" charset="-122"/>
              </a:rPr>
              <a:t>4</a:t>
            </a:r>
          </a:p>
        </p:txBody>
      </p: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3621912" y="2614061"/>
            <a:ext cx="399062" cy="644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795" dirty="0">
                <a:latin typeface="Times New Roman" panose="02020603050405020304" pitchFamily="18" charset="0"/>
                <a:ea typeface="FandolFang R" panose="00000500000000000000" pitchFamily="50" charset="-122"/>
              </a:rPr>
              <a:t>10</a:t>
            </a: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3759683" y="2995308"/>
            <a:ext cx="228036" cy="3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795" dirty="0">
                <a:latin typeface="Times New Roman" panose="02020603050405020304" pitchFamily="18" charset="0"/>
                <a:ea typeface="FandolFang R" panose="00000500000000000000" pitchFamily="50" charset="-122"/>
              </a:rPr>
              <a:t>8</a:t>
            </a:r>
          </a:p>
        </p:txBody>
      </p:sp>
      <p:sp>
        <p:nvSpPr>
          <p:cNvPr id="76" name="Text Box 25"/>
          <p:cNvSpPr txBox="1">
            <a:spLocks noChangeArrowheads="1"/>
          </p:cNvSpPr>
          <p:nvPr/>
        </p:nvSpPr>
        <p:spPr bwMode="auto">
          <a:xfrm>
            <a:off x="4956870" y="4591557"/>
            <a:ext cx="228036" cy="3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795" dirty="0">
                <a:latin typeface="Times New Roman" panose="02020603050405020304" pitchFamily="18" charset="0"/>
                <a:ea typeface="FandolFang R" panose="00000500000000000000" pitchFamily="50" charset="-122"/>
              </a:rPr>
              <a:t>3</a:t>
            </a:r>
          </a:p>
        </p:txBody>
      </p:sp>
      <p:sp>
        <p:nvSpPr>
          <p:cNvPr id="77" name="Text Box 26"/>
          <p:cNvSpPr txBox="1">
            <a:spLocks noChangeArrowheads="1"/>
          </p:cNvSpPr>
          <p:nvPr/>
        </p:nvSpPr>
        <p:spPr bwMode="auto">
          <a:xfrm>
            <a:off x="5241915" y="4591557"/>
            <a:ext cx="228036" cy="3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795" dirty="0">
                <a:latin typeface="Times New Roman" panose="02020603050405020304" pitchFamily="18" charset="0"/>
                <a:ea typeface="FandolFang R" panose="00000500000000000000" pitchFamily="50" charset="-122"/>
              </a:rPr>
              <a:t>4</a:t>
            </a:r>
          </a:p>
        </p:txBody>
      </p:sp>
      <p:sp>
        <p:nvSpPr>
          <p:cNvPr id="78" name="Text Box 27"/>
          <p:cNvSpPr txBox="1">
            <a:spLocks noChangeArrowheads="1"/>
          </p:cNvSpPr>
          <p:nvPr/>
        </p:nvSpPr>
        <p:spPr bwMode="auto">
          <a:xfrm>
            <a:off x="5640977" y="4591557"/>
            <a:ext cx="228036" cy="3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795" dirty="0">
                <a:latin typeface="Times New Roman" panose="02020603050405020304" pitchFamily="18" charset="0"/>
                <a:ea typeface="FandolFang R" panose="00000500000000000000" pitchFamily="50" charset="-122"/>
              </a:rPr>
              <a:t>5</a:t>
            </a:r>
          </a:p>
        </p:txBody>
      </p:sp>
      <p:sp>
        <p:nvSpPr>
          <p:cNvPr id="79" name="Text Box 28"/>
          <p:cNvSpPr txBox="1">
            <a:spLocks noChangeArrowheads="1"/>
          </p:cNvSpPr>
          <p:nvPr/>
        </p:nvSpPr>
        <p:spPr bwMode="auto">
          <a:xfrm>
            <a:off x="5926021" y="4591557"/>
            <a:ext cx="228036" cy="3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795" dirty="0">
                <a:latin typeface="Times New Roman" panose="02020603050405020304" pitchFamily="18" charset="0"/>
                <a:ea typeface="FandolFang R" panose="00000500000000000000" pitchFamily="50" charset="-122"/>
              </a:rPr>
              <a:t>6</a:t>
            </a:r>
          </a:p>
        </p:txBody>
      </p:sp>
      <p:sp>
        <p:nvSpPr>
          <p:cNvPr id="80" name="Text Box 29"/>
          <p:cNvSpPr txBox="1">
            <a:spLocks noChangeArrowheads="1"/>
          </p:cNvSpPr>
          <p:nvPr/>
        </p:nvSpPr>
        <p:spPr bwMode="auto">
          <a:xfrm>
            <a:off x="3759683" y="4363521"/>
            <a:ext cx="228036" cy="3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795" dirty="0">
                <a:latin typeface="Times New Roman" panose="02020603050405020304" pitchFamily="18" charset="0"/>
                <a:ea typeface="FandolFang R" panose="00000500000000000000" pitchFamily="50" charset="-122"/>
              </a:rPr>
              <a:t>0</a:t>
            </a:r>
          </a:p>
        </p:txBody>
      </p:sp>
      <p:sp>
        <p:nvSpPr>
          <p:cNvPr id="81" name="Text Box 30"/>
          <p:cNvSpPr txBox="1">
            <a:spLocks noChangeArrowheads="1"/>
          </p:cNvSpPr>
          <p:nvPr/>
        </p:nvSpPr>
        <p:spPr bwMode="auto">
          <a:xfrm>
            <a:off x="4614817" y="4591557"/>
            <a:ext cx="228036" cy="3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795" dirty="0">
                <a:latin typeface="Times New Roman" panose="02020603050405020304" pitchFamily="18" charset="0"/>
                <a:ea typeface="FandolFang R" panose="00000500000000000000" pitchFamily="50" charset="-122"/>
              </a:rPr>
              <a:t>2</a:t>
            </a:r>
          </a:p>
        </p:txBody>
      </p:sp>
      <p:sp>
        <p:nvSpPr>
          <p:cNvPr id="82" name="Text Box 31"/>
          <p:cNvSpPr txBox="1">
            <a:spLocks noChangeArrowheads="1"/>
          </p:cNvSpPr>
          <p:nvPr/>
        </p:nvSpPr>
        <p:spPr bwMode="auto">
          <a:xfrm>
            <a:off x="4272763" y="4591557"/>
            <a:ext cx="228036" cy="3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795" dirty="0">
                <a:latin typeface="Times New Roman" panose="02020603050405020304" pitchFamily="18" charset="0"/>
                <a:ea typeface="FandolFang R" panose="00000500000000000000" pitchFamily="50" charset="-122"/>
              </a:rPr>
              <a:t>1</a:t>
            </a:r>
          </a:p>
        </p:txBody>
      </p:sp>
      <p:grpSp>
        <p:nvGrpSpPr>
          <p:cNvPr id="83" name="Group 36"/>
          <p:cNvGrpSpPr/>
          <p:nvPr/>
        </p:nvGrpSpPr>
        <p:grpSpPr bwMode="auto">
          <a:xfrm>
            <a:off x="4053042" y="3557083"/>
            <a:ext cx="2736427" cy="414501"/>
            <a:chOff x="1104" y="1296"/>
            <a:chExt cx="2304" cy="349"/>
          </a:xfrm>
        </p:grpSpPr>
        <p:sp>
          <p:nvSpPr>
            <p:cNvPr id="84" name="Line 37"/>
            <p:cNvSpPr>
              <a:spLocks noChangeShapeType="1"/>
            </p:cNvSpPr>
            <p:nvPr/>
          </p:nvSpPr>
          <p:spPr bwMode="auto">
            <a:xfrm>
              <a:off x="1104" y="1488"/>
              <a:ext cx="1872" cy="0"/>
            </a:xfrm>
            <a:prstGeom prst="line">
              <a:avLst/>
            </a:prstGeom>
            <a:noFill/>
            <a:ln w="28575">
              <a:solidFill>
                <a:srgbClr val="DD4F2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85" name="Text Box 38"/>
            <p:cNvSpPr txBox="1">
              <a:spLocks noChangeArrowheads="1"/>
            </p:cNvSpPr>
            <p:nvPr/>
          </p:nvSpPr>
          <p:spPr bwMode="auto">
            <a:xfrm>
              <a:off x="3024" y="1296"/>
              <a:ext cx="384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D4F2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095" b="1" dirty="0">
                  <a:latin typeface="Times New Roman" panose="02020603050405020304" pitchFamily="18" charset="0"/>
                  <a:ea typeface="FandolFang R" panose="00000500000000000000" pitchFamily="50" charset="-122"/>
                </a:rPr>
                <a:t>甲</a:t>
              </a:r>
            </a:p>
          </p:txBody>
        </p:sp>
      </p:grpSp>
      <p:sp>
        <p:nvSpPr>
          <p:cNvPr id="86" name="Line 42"/>
          <p:cNvSpPr>
            <a:spLocks noChangeShapeType="1"/>
          </p:cNvSpPr>
          <p:nvPr/>
        </p:nvSpPr>
        <p:spPr bwMode="auto">
          <a:xfrm>
            <a:off x="3999596" y="5156895"/>
            <a:ext cx="5700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  <p:sp>
        <p:nvSpPr>
          <p:cNvPr id="87" name="Line 43"/>
          <p:cNvSpPr>
            <a:spLocks noChangeShapeType="1"/>
          </p:cNvSpPr>
          <p:nvPr/>
        </p:nvSpPr>
        <p:spPr bwMode="auto">
          <a:xfrm>
            <a:off x="3999596" y="4814841"/>
            <a:ext cx="5700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  <p:sp>
        <p:nvSpPr>
          <p:cNvPr id="88" name="Line 44"/>
          <p:cNvSpPr>
            <a:spLocks noChangeShapeType="1"/>
          </p:cNvSpPr>
          <p:nvPr/>
        </p:nvSpPr>
        <p:spPr bwMode="auto">
          <a:xfrm>
            <a:off x="3999596" y="4472788"/>
            <a:ext cx="5700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  <p:sp>
        <p:nvSpPr>
          <p:cNvPr id="89" name="Text Box 45"/>
          <p:cNvSpPr txBox="1">
            <a:spLocks noChangeArrowheads="1"/>
          </p:cNvSpPr>
          <p:nvPr/>
        </p:nvSpPr>
        <p:spPr bwMode="auto">
          <a:xfrm>
            <a:off x="3729992" y="4634313"/>
            <a:ext cx="363432" cy="644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795" dirty="0">
                <a:latin typeface="Times New Roman" panose="02020603050405020304" pitchFamily="18" charset="0"/>
                <a:ea typeface="FandolFang R" panose="00000500000000000000" pitchFamily="50" charset="-122"/>
              </a:rPr>
              <a:t>-2</a:t>
            </a:r>
          </a:p>
        </p:txBody>
      </p:sp>
      <p:sp>
        <p:nvSpPr>
          <p:cNvPr id="90" name="Text Box 46"/>
          <p:cNvSpPr txBox="1">
            <a:spLocks noChangeArrowheads="1"/>
          </p:cNvSpPr>
          <p:nvPr/>
        </p:nvSpPr>
        <p:spPr bwMode="auto">
          <a:xfrm>
            <a:off x="3702675" y="5011997"/>
            <a:ext cx="403813" cy="3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795" dirty="0">
                <a:latin typeface="Times New Roman" panose="02020603050405020304" pitchFamily="18" charset="0"/>
                <a:ea typeface="FandolFang R" panose="00000500000000000000" pitchFamily="50" charset="-122"/>
              </a:rPr>
              <a:t>-4</a:t>
            </a:r>
          </a:p>
        </p:txBody>
      </p:sp>
      <p:sp>
        <p:nvSpPr>
          <p:cNvPr id="91" name="Rectangle 47"/>
          <p:cNvSpPr>
            <a:spLocks noChangeArrowheads="1"/>
          </p:cNvSpPr>
          <p:nvPr/>
        </p:nvSpPr>
        <p:spPr bwMode="auto">
          <a:xfrm>
            <a:off x="4053043" y="3799371"/>
            <a:ext cx="1374151" cy="673417"/>
          </a:xfrm>
          <a:prstGeom prst="rect">
            <a:avLst/>
          </a:prstGeom>
          <a:solidFill>
            <a:srgbClr val="E11BE3"/>
          </a:solidFill>
          <a:ln w="9525">
            <a:solidFill>
              <a:srgbClr val="FFCC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  <p:sp>
        <p:nvSpPr>
          <p:cNvPr id="92" name="Rectangle 49"/>
          <p:cNvSpPr>
            <a:spLocks noChangeArrowheads="1"/>
          </p:cNvSpPr>
          <p:nvPr/>
        </p:nvSpPr>
        <p:spPr bwMode="auto">
          <a:xfrm>
            <a:off x="4053043" y="4446660"/>
            <a:ext cx="1777964" cy="70073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  <p:sp>
        <p:nvSpPr>
          <p:cNvPr id="93" name="Line 51"/>
          <p:cNvSpPr>
            <a:spLocks noChangeShapeType="1"/>
          </p:cNvSpPr>
          <p:nvPr/>
        </p:nvSpPr>
        <p:spPr bwMode="auto">
          <a:xfrm>
            <a:off x="4053043" y="5146206"/>
            <a:ext cx="274711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  <p:sp>
        <p:nvSpPr>
          <p:cNvPr id="94" name="Line 52"/>
          <p:cNvSpPr>
            <a:spLocks noChangeShapeType="1"/>
          </p:cNvSpPr>
          <p:nvPr/>
        </p:nvSpPr>
        <p:spPr bwMode="auto">
          <a:xfrm>
            <a:off x="3205035" y="5709169"/>
            <a:ext cx="522581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  <p:sp>
        <p:nvSpPr>
          <p:cNvPr id="95" name="Text Box 53"/>
          <p:cNvSpPr txBox="1">
            <a:spLocks noChangeArrowheads="1"/>
          </p:cNvSpPr>
          <p:nvPr/>
        </p:nvSpPr>
        <p:spPr bwMode="auto">
          <a:xfrm>
            <a:off x="8470043" y="5577336"/>
            <a:ext cx="308098" cy="41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95" b="1" dirty="0">
                <a:ea typeface="FandolFang R" panose="00000500000000000000" pitchFamily="50" charset="-122"/>
              </a:rPr>
              <a:t>x</a:t>
            </a:r>
          </a:p>
        </p:txBody>
      </p:sp>
      <p:sp>
        <p:nvSpPr>
          <p:cNvPr id="96" name="Line 54"/>
          <p:cNvSpPr>
            <a:spLocks noChangeShapeType="1"/>
          </p:cNvSpPr>
          <p:nvPr/>
        </p:nvSpPr>
        <p:spPr bwMode="auto">
          <a:xfrm>
            <a:off x="3205035" y="5655723"/>
            <a:ext cx="3232879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  <p:sp>
        <p:nvSpPr>
          <p:cNvPr id="97" name="Line 55"/>
          <p:cNvSpPr>
            <a:spLocks noChangeShapeType="1"/>
          </p:cNvSpPr>
          <p:nvPr/>
        </p:nvSpPr>
        <p:spPr bwMode="auto">
          <a:xfrm>
            <a:off x="3259669" y="5709169"/>
            <a:ext cx="3932425" cy="0"/>
          </a:xfrm>
          <a:prstGeom prst="line">
            <a:avLst/>
          </a:prstGeom>
          <a:noFill/>
          <a:ln w="76200">
            <a:solidFill>
              <a:srgbClr val="0099FF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  <p:sp>
        <p:nvSpPr>
          <p:cNvPr id="98" name="Text Box 58"/>
          <p:cNvSpPr txBox="1">
            <a:spLocks noChangeArrowheads="1"/>
          </p:cNvSpPr>
          <p:nvPr/>
        </p:nvSpPr>
        <p:spPr bwMode="auto">
          <a:xfrm>
            <a:off x="6624380" y="4998933"/>
            <a:ext cx="460382" cy="41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95" b="1" dirty="0">
                <a:ea typeface="FandolFang R" panose="00000500000000000000" pitchFamily="50" charset="-122"/>
              </a:rPr>
              <a:t>乙</a:t>
            </a:r>
          </a:p>
        </p:txBody>
      </p:sp>
      <p:sp>
        <p:nvSpPr>
          <p:cNvPr id="99" name="Text Box 60"/>
          <p:cNvSpPr txBox="1">
            <a:spLocks noChangeArrowheads="1"/>
          </p:cNvSpPr>
          <p:nvPr/>
        </p:nvSpPr>
        <p:spPr bwMode="auto">
          <a:xfrm>
            <a:off x="6545994" y="5278039"/>
            <a:ext cx="754180" cy="46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395" b="1" dirty="0">
                <a:solidFill>
                  <a:srgbClr val="DD4F23"/>
                </a:solidFill>
                <a:ea typeface="FandolFang R" panose="00000500000000000000" pitchFamily="50" charset="-122"/>
              </a:rPr>
              <a:t>X</a:t>
            </a:r>
            <a:r>
              <a:rPr lang="zh-CN" altLang="en-US" sz="2395" b="1" baseline="-25000" dirty="0">
                <a:solidFill>
                  <a:srgbClr val="DD4F23"/>
                </a:solidFill>
                <a:ea typeface="FandolFang R" panose="00000500000000000000" pitchFamily="50" charset="-122"/>
              </a:rPr>
              <a:t>甲</a:t>
            </a:r>
          </a:p>
        </p:txBody>
      </p:sp>
      <p:sp>
        <p:nvSpPr>
          <p:cNvPr id="100" name="Text Box 61"/>
          <p:cNvSpPr txBox="1">
            <a:spLocks noChangeArrowheads="1"/>
          </p:cNvSpPr>
          <p:nvPr/>
        </p:nvSpPr>
        <p:spPr bwMode="auto">
          <a:xfrm>
            <a:off x="3636165" y="5709169"/>
            <a:ext cx="862259" cy="41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95" b="1" dirty="0">
                <a:ea typeface="FandolFang R" panose="00000500000000000000" pitchFamily="50" charset="-122"/>
              </a:rPr>
              <a:t>X</a:t>
            </a:r>
            <a:r>
              <a:rPr lang="zh-CN" altLang="en-US" sz="2095" b="1" baseline="-25000" dirty="0">
                <a:ea typeface="FandolFang R" panose="00000500000000000000" pitchFamily="50" charset="-122"/>
              </a:rPr>
              <a:t>乙</a:t>
            </a:r>
          </a:p>
        </p:txBody>
      </p:sp>
    </p:spTree>
    <p:extLst>
      <p:ext uri="{BB962C8B-B14F-4D97-AF65-F5344CB8AC3E}">
        <p14:creationId xmlns:p14="http://schemas.microsoft.com/office/powerpoint/2010/main" val="175239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60" grpId="0" bldLvl="0"/>
      <p:bldP spid="47161" grpId="0" bldLvl="0"/>
      <p:bldP spid="98" grpId="0"/>
      <p:bldP spid="99" grpId="0"/>
      <p:bldP spid="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660400" y="864976"/>
            <a:ext cx="10836275" cy="17303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匀变速直线运动的位移与它的</a:t>
            </a:r>
            <a:r>
              <a:rPr lang="en-US" altLang="zh-CN" sz="2800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zh-CN" altLang="en-US" sz="2800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en-US" altLang="zh-CN" sz="2800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zh-CN" altLang="en-US" sz="28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图象是否也有类似的关系？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0400" y="2174860"/>
            <a:ext cx="9743440" cy="553996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请阅读教材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37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页思考与讨论并从中体会这种计算方法：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898071" y="280201"/>
            <a:ext cx="72747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.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匀变速直线运动的位移与时间的关系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898071" y="3638852"/>
            <a:ext cx="1010138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  <a:spcBef>
                <a:spcPct val="50000"/>
              </a:spcBef>
            </a:pP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科学思想方法：先把过程无限分割</a:t>
            </a:r>
            <a:r>
              <a:rPr kumimoji="1"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以“不变”近似代替“变”</a:t>
            </a:r>
            <a:r>
              <a:rPr kumimoji="1"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然后再进行累加的思想 。</a:t>
            </a:r>
          </a:p>
        </p:txBody>
      </p: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898071" y="2976441"/>
            <a:ext cx="9530080" cy="57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教材中的思考与讨论体现了什么科学思想？</a:t>
            </a:r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898071" y="5299420"/>
            <a:ext cx="11717867" cy="57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此科学思想方法能否应用到匀变速直线运动的</a:t>
            </a:r>
            <a:r>
              <a:rPr kumimoji="1"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kumimoji="1"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图象上？</a:t>
            </a:r>
          </a:p>
        </p:txBody>
      </p:sp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3172846" y="1959727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19170"/>
            <a:endParaRPr lang="zh-CN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97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3" grpId="0"/>
      <p:bldP spid="56" grpId="0" bldLvl="0"/>
      <p:bldP spid="57" grpId="0" bldLvl="0"/>
      <p:bldP spid="58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87" name="Text Box 111"/>
          <p:cNvSpPr txBox="1">
            <a:spLocks noChangeArrowheads="1"/>
          </p:cNvSpPr>
          <p:nvPr/>
        </p:nvSpPr>
        <p:spPr bwMode="auto">
          <a:xfrm>
            <a:off x="-535354" y="1444837"/>
            <a:ext cx="10858500" cy="523220"/>
          </a:xfrm>
          <a:prstGeom prst="rect">
            <a:avLst/>
          </a:prstGeom>
          <a:noFill/>
          <a:ln w="38100" cmpd="dbl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kumimoji="1" lang="zh-CN" altLang="en-US" sz="2800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将上述思想用于</a:t>
            </a:r>
            <a:r>
              <a:rPr kumimoji="1" lang="en-US" altLang="zh-CN" sz="2800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</a:t>
            </a:r>
            <a:r>
              <a:rPr kumimoji="1" lang="en-US" altLang="zh-CN" sz="2800" i="1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kumimoji="1" lang="en-US" altLang="zh-CN" sz="2800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kumimoji="1" lang="en-US" altLang="zh-CN" sz="2800" i="1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kumimoji="1" lang="zh-CN" altLang="en-US" sz="2800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图象中探究匀变速直线运动的位移</a:t>
            </a:r>
          </a:p>
        </p:txBody>
      </p:sp>
      <p:sp>
        <p:nvSpPr>
          <p:cNvPr id="113" name="文本框 112"/>
          <p:cNvSpPr txBox="1"/>
          <p:nvPr/>
        </p:nvSpPr>
        <p:spPr>
          <a:xfrm>
            <a:off x="898071" y="280201"/>
            <a:ext cx="72747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.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匀变速直线运动的位移与时间的关系</a:t>
            </a:r>
          </a:p>
        </p:txBody>
      </p:sp>
      <p:sp>
        <p:nvSpPr>
          <p:cNvPr id="114" name="Line 3"/>
          <p:cNvSpPr>
            <a:spLocks noChangeShapeType="1"/>
          </p:cNvSpPr>
          <p:nvPr/>
        </p:nvSpPr>
        <p:spPr bwMode="auto">
          <a:xfrm flipV="1">
            <a:off x="3369820" y="3540550"/>
            <a:ext cx="2066572" cy="118293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  <p:grpSp>
        <p:nvGrpSpPr>
          <p:cNvPr id="115" name="Group 4"/>
          <p:cNvGrpSpPr/>
          <p:nvPr/>
        </p:nvGrpSpPr>
        <p:grpSpPr bwMode="auto">
          <a:xfrm>
            <a:off x="2830612" y="3141488"/>
            <a:ext cx="3507234" cy="2604594"/>
            <a:chOff x="53" y="1882"/>
            <a:chExt cx="2953" cy="2193"/>
          </a:xfrm>
        </p:grpSpPr>
        <p:sp>
          <p:nvSpPr>
            <p:cNvPr id="116" name="Line 5"/>
            <p:cNvSpPr>
              <a:spLocks noChangeShapeType="1"/>
            </p:cNvSpPr>
            <p:nvPr/>
          </p:nvSpPr>
          <p:spPr bwMode="auto">
            <a:xfrm>
              <a:off x="525" y="3735"/>
              <a:ext cx="196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17" name="Line 6"/>
            <p:cNvSpPr>
              <a:spLocks noChangeShapeType="1"/>
            </p:cNvSpPr>
            <p:nvPr/>
          </p:nvSpPr>
          <p:spPr bwMode="auto">
            <a:xfrm flipV="1">
              <a:off x="525" y="2199"/>
              <a:ext cx="0" cy="177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18" name="Line 7"/>
            <p:cNvSpPr>
              <a:spLocks noChangeShapeType="1"/>
            </p:cNvSpPr>
            <p:nvPr/>
          </p:nvSpPr>
          <p:spPr bwMode="auto">
            <a:xfrm>
              <a:off x="973" y="3672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19" name="Line 8"/>
            <p:cNvSpPr>
              <a:spLocks noChangeShapeType="1"/>
            </p:cNvSpPr>
            <p:nvPr/>
          </p:nvSpPr>
          <p:spPr bwMode="auto">
            <a:xfrm>
              <a:off x="1422" y="3672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20" name="Line 9"/>
            <p:cNvSpPr>
              <a:spLocks noChangeShapeType="1"/>
            </p:cNvSpPr>
            <p:nvPr/>
          </p:nvSpPr>
          <p:spPr bwMode="auto">
            <a:xfrm>
              <a:off x="1870" y="3672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21" name="Line 10"/>
            <p:cNvSpPr>
              <a:spLocks noChangeShapeType="1"/>
            </p:cNvSpPr>
            <p:nvPr/>
          </p:nvSpPr>
          <p:spPr bwMode="auto">
            <a:xfrm>
              <a:off x="2319" y="3672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22" name="Line 11"/>
            <p:cNvSpPr>
              <a:spLocks noChangeShapeType="1"/>
            </p:cNvSpPr>
            <p:nvPr/>
          </p:nvSpPr>
          <p:spPr bwMode="auto">
            <a:xfrm rot="5400000">
              <a:off x="561" y="2364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23" name="Line 12"/>
            <p:cNvSpPr>
              <a:spLocks noChangeShapeType="1"/>
            </p:cNvSpPr>
            <p:nvPr/>
          </p:nvSpPr>
          <p:spPr bwMode="auto">
            <a:xfrm rot="5400000">
              <a:off x="561" y="2898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24" name="Line 13"/>
            <p:cNvSpPr>
              <a:spLocks noChangeShapeType="1"/>
            </p:cNvSpPr>
            <p:nvPr/>
          </p:nvSpPr>
          <p:spPr bwMode="auto">
            <a:xfrm rot="5400000">
              <a:off x="564" y="3165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25" name="Text Box 14"/>
            <p:cNvSpPr txBox="1">
              <a:spLocks noChangeArrowheads="1"/>
            </p:cNvSpPr>
            <p:nvPr/>
          </p:nvSpPr>
          <p:spPr bwMode="auto">
            <a:xfrm>
              <a:off x="285" y="1882"/>
              <a:ext cx="786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i="1" dirty="0">
                  <a:latin typeface="Times New Roman" panose="02020603050405020304" pitchFamily="18" charset="0"/>
                  <a:ea typeface="FandolFang R" panose="00000500000000000000" pitchFamily="50" charset="-122"/>
                </a:rPr>
                <a:t>v</a:t>
              </a:r>
              <a:r>
                <a:rPr kumimoji="1" lang="en-US" altLang="zh-CN" sz="2395" b="1" dirty="0">
                  <a:latin typeface="Times New Roman" panose="02020603050405020304" pitchFamily="18" charset="0"/>
                  <a:ea typeface="FandolFang R" panose="00000500000000000000" pitchFamily="50" charset="-122"/>
                </a:rPr>
                <a:t>/</a:t>
              </a:r>
              <a:r>
                <a:rPr kumimoji="1" lang="en-US" altLang="zh-CN" sz="2395" b="1" i="1" dirty="0">
                  <a:latin typeface="Times New Roman" panose="02020603050405020304" pitchFamily="18" charset="0"/>
                  <a:ea typeface="FandolFang R" panose="00000500000000000000" pitchFamily="50" charset="-122"/>
                </a:rPr>
                <a:t>m/s</a:t>
              </a:r>
            </a:p>
          </p:txBody>
        </p:sp>
        <p:sp>
          <p:nvSpPr>
            <p:cNvPr id="126" name="Text Box 15"/>
            <p:cNvSpPr txBox="1">
              <a:spLocks noChangeArrowheads="1"/>
            </p:cNvSpPr>
            <p:nvPr/>
          </p:nvSpPr>
          <p:spPr bwMode="auto">
            <a:xfrm>
              <a:off x="153" y="3628"/>
              <a:ext cx="299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0</a:t>
              </a:r>
            </a:p>
          </p:txBody>
        </p:sp>
        <p:sp>
          <p:nvSpPr>
            <p:cNvPr id="127" name="Text Box 16"/>
            <p:cNvSpPr txBox="1">
              <a:spLocks noChangeArrowheads="1"/>
            </p:cNvSpPr>
            <p:nvPr/>
          </p:nvSpPr>
          <p:spPr bwMode="auto">
            <a:xfrm>
              <a:off x="71" y="3041"/>
              <a:ext cx="1079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20</a:t>
              </a:r>
            </a:p>
          </p:txBody>
        </p:sp>
        <p:sp>
          <p:nvSpPr>
            <p:cNvPr id="128" name="Text Box 17"/>
            <p:cNvSpPr txBox="1">
              <a:spLocks noChangeArrowheads="1"/>
            </p:cNvSpPr>
            <p:nvPr/>
          </p:nvSpPr>
          <p:spPr bwMode="auto">
            <a:xfrm>
              <a:off x="92" y="2476"/>
              <a:ext cx="909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40</a:t>
              </a:r>
            </a:p>
          </p:txBody>
        </p:sp>
        <p:sp>
          <p:nvSpPr>
            <p:cNvPr id="129" name="Text Box 18"/>
            <p:cNvSpPr txBox="1">
              <a:spLocks noChangeArrowheads="1"/>
            </p:cNvSpPr>
            <p:nvPr/>
          </p:nvSpPr>
          <p:spPr bwMode="auto">
            <a:xfrm>
              <a:off x="855" y="3679"/>
              <a:ext cx="288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5</a:t>
              </a:r>
            </a:p>
          </p:txBody>
        </p:sp>
        <p:sp>
          <p:nvSpPr>
            <p:cNvPr id="130" name="Text Box 19"/>
            <p:cNvSpPr txBox="1">
              <a:spLocks noChangeArrowheads="1"/>
            </p:cNvSpPr>
            <p:nvPr/>
          </p:nvSpPr>
          <p:spPr bwMode="auto">
            <a:xfrm>
              <a:off x="1311" y="3679"/>
              <a:ext cx="432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10</a:t>
              </a:r>
            </a:p>
          </p:txBody>
        </p:sp>
        <p:sp>
          <p:nvSpPr>
            <p:cNvPr id="131" name="Text Box 20"/>
            <p:cNvSpPr txBox="1">
              <a:spLocks noChangeArrowheads="1"/>
            </p:cNvSpPr>
            <p:nvPr/>
          </p:nvSpPr>
          <p:spPr bwMode="auto">
            <a:xfrm>
              <a:off x="1773" y="3679"/>
              <a:ext cx="423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15</a:t>
              </a:r>
            </a:p>
          </p:txBody>
        </p:sp>
        <p:sp>
          <p:nvSpPr>
            <p:cNvPr id="132" name="Text Box 21"/>
            <p:cNvSpPr txBox="1">
              <a:spLocks noChangeArrowheads="1"/>
            </p:cNvSpPr>
            <p:nvPr/>
          </p:nvSpPr>
          <p:spPr bwMode="auto">
            <a:xfrm>
              <a:off x="72" y="2746"/>
              <a:ext cx="875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30</a:t>
              </a:r>
            </a:p>
          </p:txBody>
        </p:sp>
        <p:sp>
          <p:nvSpPr>
            <p:cNvPr id="133" name="Text Box 22"/>
            <p:cNvSpPr txBox="1">
              <a:spLocks noChangeArrowheads="1"/>
            </p:cNvSpPr>
            <p:nvPr/>
          </p:nvSpPr>
          <p:spPr bwMode="auto">
            <a:xfrm>
              <a:off x="2382" y="3687"/>
              <a:ext cx="62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t/s</a:t>
              </a:r>
            </a:p>
          </p:txBody>
        </p:sp>
        <p:sp>
          <p:nvSpPr>
            <p:cNvPr id="134" name="Line 23"/>
            <p:cNvSpPr>
              <a:spLocks noChangeShapeType="1"/>
            </p:cNvSpPr>
            <p:nvPr/>
          </p:nvSpPr>
          <p:spPr bwMode="auto">
            <a:xfrm rot="5400000">
              <a:off x="540" y="2631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35" name="Text Box 24"/>
            <p:cNvSpPr txBox="1">
              <a:spLocks noChangeArrowheads="1"/>
            </p:cNvSpPr>
            <p:nvPr/>
          </p:nvSpPr>
          <p:spPr bwMode="auto">
            <a:xfrm>
              <a:off x="89" y="2208"/>
              <a:ext cx="1052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50</a:t>
              </a:r>
            </a:p>
          </p:txBody>
        </p:sp>
        <p:sp>
          <p:nvSpPr>
            <p:cNvPr id="136" name="Line 25"/>
            <p:cNvSpPr>
              <a:spLocks noChangeShapeType="1"/>
            </p:cNvSpPr>
            <p:nvPr/>
          </p:nvSpPr>
          <p:spPr bwMode="auto">
            <a:xfrm rot="5400000">
              <a:off x="558" y="3432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37" name="Text Box 26"/>
            <p:cNvSpPr txBox="1">
              <a:spLocks noChangeArrowheads="1"/>
            </p:cNvSpPr>
            <p:nvPr/>
          </p:nvSpPr>
          <p:spPr bwMode="auto">
            <a:xfrm>
              <a:off x="53" y="3344"/>
              <a:ext cx="881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10</a:t>
              </a:r>
            </a:p>
          </p:txBody>
        </p:sp>
      </p:grpSp>
      <p:grpSp>
        <p:nvGrpSpPr>
          <p:cNvPr id="138" name="Group 27"/>
          <p:cNvGrpSpPr/>
          <p:nvPr/>
        </p:nvGrpSpPr>
        <p:grpSpPr bwMode="auto">
          <a:xfrm>
            <a:off x="3651302" y="3807780"/>
            <a:ext cx="1339709" cy="1535677"/>
            <a:chOff x="1005" y="1857"/>
            <a:chExt cx="1128" cy="1293"/>
          </a:xfrm>
        </p:grpSpPr>
        <p:sp>
          <p:nvSpPr>
            <p:cNvPr id="139" name="Line 28"/>
            <p:cNvSpPr>
              <a:spLocks noChangeShapeType="1"/>
            </p:cNvSpPr>
            <p:nvPr/>
          </p:nvSpPr>
          <p:spPr bwMode="auto">
            <a:xfrm flipV="1">
              <a:off x="2133" y="1857"/>
              <a:ext cx="0" cy="12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40" name="Line 29"/>
            <p:cNvSpPr>
              <a:spLocks noChangeShapeType="1"/>
            </p:cNvSpPr>
            <p:nvPr/>
          </p:nvSpPr>
          <p:spPr bwMode="auto">
            <a:xfrm flipV="1">
              <a:off x="1005" y="2505"/>
              <a:ext cx="0" cy="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41" name="Line 30"/>
            <p:cNvSpPr>
              <a:spLocks noChangeShapeType="1"/>
            </p:cNvSpPr>
            <p:nvPr/>
          </p:nvSpPr>
          <p:spPr bwMode="auto">
            <a:xfrm flipH="1" flipV="1">
              <a:off x="1682" y="2118"/>
              <a:ext cx="0" cy="10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42" name="Line 31"/>
            <p:cNvSpPr>
              <a:spLocks noChangeShapeType="1"/>
            </p:cNvSpPr>
            <p:nvPr/>
          </p:nvSpPr>
          <p:spPr bwMode="auto">
            <a:xfrm flipV="1">
              <a:off x="1907" y="1974"/>
              <a:ext cx="0" cy="1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43" name="Line 32"/>
            <p:cNvSpPr>
              <a:spLocks noChangeShapeType="1"/>
            </p:cNvSpPr>
            <p:nvPr/>
          </p:nvSpPr>
          <p:spPr bwMode="auto">
            <a:xfrm flipV="1">
              <a:off x="1456" y="2226"/>
              <a:ext cx="0" cy="9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44" name="Line 33"/>
            <p:cNvSpPr>
              <a:spLocks noChangeShapeType="1"/>
            </p:cNvSpPr>
            <p:nvPr/>
          </p:nvSpPr>
          <p:spPr bwMode="auto">
            <a:xfrm flipV="1">
              <a:off x="1231" y="2361"/>
              <a:ext cx="0" cy="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145" name="Group 34"/>
          <p:cNvGrpSpPr/>
          <p:nvPr/>
        </p:nvGrpSpPr>
        <p:grpSpPr bwMode="auto">
          <a:xfrm>
            <a:off x="3387636" y="3968117"/>
            <a:ext cx="1628316" cy="744679"/>
            <a:chOff x="783" y="1992"/>
            <a:chExt cx="1371" cy="627"/>
          </a:xfrm>
        </p:grpSpPr>
        <p:sp>
          <p:nvSpPr>
            <p:cNvPr id="146" name="Line 35"/>
            <p:cNvSpPr>
              <a:spLocks noChangeShapeType="1"/>
            </p:cNvSpPr>
            <p:nvPr/>
          </p:nvSpPr>
          <p:spPr bwMode="auto">
            <a:xfrm>
              <a:off x="783" y="2619"/>
              <a:ext cx="2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47" name="Line 36"/>
            <p:cNvSpPr>
              <a:spLocks noChangeShapeType="1"/>
            </p:cNvSpPr>
            <p:nvPr/>
          </p:nvSpPr>
          <p:spPr bwMode="auto">
            <a:xfrm>
              <a:off x="1014" y="2508"/>
              <a:ext cx="2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48" name="Line 37"/>
            <p:cNvSpPr>
              <a:spLocks noChangeShapeType="1"/>
            </p:cNvSpPr>
            <p:nvPr/>
          </p:nvSpPr>
          <p:spPr bwMode="auto">
            <a:xfrm>
              <a:off x="1254" y="2361"/>
              <a:ext cx="2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49" name="Line 38"/>
            <p:cNvSpPr>
              <a:spLocks noChangeShapeType="1"/>
            </p:cNvSpPr>
            <p:nvPr/>
          </p:nvSpPr>
          <p:spPr bwMode="auto">
            <a:xfrm>
              <a:off x="1458" y="2250"/>
              <a:ext cx="2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50" name="Line 39"/>
            <p:cNvSpPr>
              <a:spLocks noChangeShapeType="1"/>
            </p:cNvSpPr>
            <p:nvPr/>
          </p:nvSpPr>
          <p:spPr bwMode="auto">
            <a:xfrm>
              <a:off x="1689" y="2103"/>
              <a:ext cx="2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51" name="Line 40"/>
            <p:cNvSpPr>
              <a:spLocks noChangeShapeType="1"/>
            </p:cNvSpPr>
            <p:nvPr/>
          </p:nvSpPr>
          <p:spPr bwMode="auto">
            <a:xfrm>
              <a:off x="1920" y="1992"/>
              <a:ext cx="2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152" name="Group 41"/>
          <p:cNvGrpSpPr/>
          <p:nvPr/>
        </p:nvGrpSpPr>
        <p:grpSpPr bwMode="auto">
          <a:xfrm>
            <a:off x="3387636" y="3978807"/>
            <a:ext cx="1617627" cy="1364650"/>
            <a:chOff x="783" y="2001"/>
            <a:chExt cx="1362" cy="1149"/>
          </a:xfrm>
        </p:grpSpPr>
        <p:sp>
          <p:nvSpPr>
            <p:cNvPr id="153" name="Rectangle 42"/>
            <p:cNvSpPr>
              <a:spLocks noChangeArrowheads="1"/>
            </p:cNvSpPr>
            <p:nvPr/>
          </p:nvSpPr>
          <p:spPr bwMode="auto">
            <a:xfrm>
              <a:off x="783" y="2619"/>
              <a:ext cx="261" cy="5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54" name="Rectangle 43"/>
            <p:cNvSpPr>
              <a:spLocks noChangeArrowheads="1"/>
            </p:cNvSpPr>
            <p:nvPr/>
          </p:nvSpPr>
          <p:spPr bwMode="auto">
            <a:xfrm>
              <a:off x="1008" y="2520"/>
              <a:ext cx="288" cy="62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55" name="Rectangle 44"/>
            <p:cNvSpPr>
              <a:spLocks noChangeArrowheads="1"/>
            </p:cNvSpPr>
            <p:nvPr/>
          </p:nvSpPr>
          <p:spPr bwMode="auto">
            <a:xfrm>
              <a:off x="1233" y="2358"/>
              <a:ext cx="234" cy="78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56" name="Rectangle 45"/>
            <p:cNvSpPr>
              <a:spLocks noChangeArrowheads="1"/>
            </p:cNvSpPr>
            <p:nvPr/>
          </p:nvSpPr>
          <p:spPr bwMode="auto">
            <a:xfrm>
              <a:off x="1458" y="2250"/>
              <a:ext cx="216" cy="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57" name="Rectangle 46"/>
            <p:cNvSpPr>
              <a:spLocks noChangeArrowheads="1"/>
            </p:cNvSpPr>
            <p:nvPr/>
          </p:nvSpPr>
          <p:spPr bwMode="auto">
            <a:xfrm>
              <a:off x="1671" y="2112"/>
              <a:ext cx="234" cy="10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58" name="Rectangle 47"/>
            <p:cNvSpPr>
              <a:spLocks noChangeArrowheads="1"/>
            </p:cNvSpPr>
            <p:nvPr/>
          </p:nvSpPr>
          <p:spPr bwMode="auto">
            <a:xfrm>
              <a:off x="1893" y="2001"/>
              <a:ext cx="252" cy="114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159" name="Group 48"/>
          <p:cNvGrpSpPr/>
          <p:nvPr/>
        </p:nvGrpSpPr>
        <p:grpSpPr bwMode="auto">
          <a:xfrm>
            <a:off x="6070616" y="3143864"/>
            <a:ext cx="3444287" cy="2604594"/>
            <a:chOff x="106" y="1882"/>
            <a:chExt cx="2900" cy="2193"/>
          </a:xfrm>
        </p:grpSpPr>
        <p:sp>
          <p:nvSpPr>
            <p:cNvPr id="160" name="Line 49"/>
            <p:cNvSpPr>
              <a:spLocks noChangeShapeType="1"/>
            </p:cNvSpPr>
            <p:nvPr/>
          </p:nvSpPr>
          <p:spPr bwMode="auto">
            <a:xfrm>
              <a:off x="525" y="3735"/>
              <a:ext cx="196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61" name="Line 50"/>
            <p:cNvSpPr>
              <a:spLocks noChangeShapeType="1"/>
            </p:cNvSpPr>
            <p:nvPr/>
          </p:nvSpPr>
          <p:spPr bwMode="auto">
            <a:xfrm flipV="1">
              <a:off x="525" y="2199"/>
              <a:ext cx="0" cy="177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62" name="Line 51"/>
            <p:cNvSpPr>
              <a:spLocks noChangeShapeType="1"/>
            </p:cNvSpPr>
            <p:nvPr/>
          </p:nvSpPr>
          <p:spPr bwMode="auto">
            <a:xfrm>
              <a:off x="973" y="3672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63" name="Line 52"/>
            <p:cNvSpPr>
              <a:spLocks noChangeShapeType="1"/>
            </p:cNvSpPr>
            <p:nvPr/>
          </p:nvSpPr>
          <p:spPr bwMode="auto">
            <a:xfrm>
              <a:off x="1422" y="3672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64" name="Line 53"/>
            <p:cNvSpPr>
              <a:spLocks noChangeShapeType="1"/>
            </p:cNvSpPr>
            <p:nvPr/>
          </p:nvSpPr>
          <p:spPr bwMode="auto">
            <a:xfrm>
              <a:off x="1870" y="3672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65" name="Line 54"/>
            <p:cNvSpPr>
              <a:spLocks noChangeShapeType="1"/>
            </p:cNvSpPr>
            <p:nvPr/>
          </p:nvSpPr>
          <p:spPr bwMode="auto">
            <a:xfrm>
              <a:off x="2319" y="3672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66" name="Line 55"/>
            <p:cNvSpPr>
              <a:spLocks noChangeShapeType="1"/>
            </p:cNvSpPr>
            <p:nvPr/>
          </p:nvSpPr>
          <p:spPr bwMode="auto">
            <a:xfrm rot="5400000">
              <a:off x="561" y="2364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67" name="Line 56"/>
            <p:cNvSpPr>
              <a:spLocks noChangeShapeType="1"/>
            </p:cNvSpPr>
            <p:nvPr/>
          </p:nvSpPr>
          <p:spPr bwMode="auto">
            <a:xfrm rot="5400000">
              <a:off x="561" y="2898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68" name="Line 57"/>
            <p:cNvSpPr>
              <a:spLocks noChangeShapeType="1"/>
            </p:cNvSpPr>
            <p:nvPr/>
          </p:nvSpPr>
          <p:spPr bwMode="auto">
            <a:xfrm rot="5400000">
              <a:off x="564" y="3165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69" name="Text Box 58"/>
            <p:cNvSpPr txBox="1">
              <a:spLocks noChangeArrowheads="1"/>
            </p:cNvSpPr>
            <p:nvPr/>
          </p:nvSpPr>
          <p:spPr bwMode="auto">
            <a:xfrm>
              <a:off x="285" y="1882"/>
              <a:ext cx="786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i="1" dirty="0">
                  <a:latin typeface="Times New Roman" panose="02020603050405020304" pitchFamily="18" charset="0"/>
                  <a:ea typeface="FandolFang R" panose="00000500000000000000" pitchFamily="50" charset="-122"/>
                </a:rPr>
                <a:t>v/m/s</a:t>
              </a:r>
            </a:p>
          </p:txBody>
        </p:sp>
        <p:sp>
          <p:nvSpPr>
            <p:cNvPr id="170" name="Text Box 59"/>
            <p:cNvSpPr txBox="1">
              <a:spLocks noChangeArrowheads="1"/>
            </p:cNvSpPr>
            <p:nvPr/>
          </p:nvSpPr>
          <p:spPr bwMode="auto">
            <a:xfrm>
              <a:off x="330" y="3562"/>
              <a:ext cx="288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0</a:t>
              </a:r>
            </a:p>
          </p:txBody>
        </p:sp>
        <p:sp>
          <p:nvSpPr>
            <p:cNvPr id="171" name="Text Box 60"/>
            <p:cNvSpPr txBox="1">
              <a:spLocks noChangeArrowheads="1"/>
            </p:cNvSpPr>
            <p:nvPr/>
          </p:nvSpPr>
          <p:spPr bwMode="auto">
            <a:xfrm>
              <a:off x="112" y="3024"/>
              <a:ext cx="1065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20</a:t>
              </a:r>
            </a:p>
          </p:txBody>
        </p:sp>
        <p:sp>
          <p:nvSpPr>
            <p:cNvPr id="172" name="Text Box 61"/>
            <p:cNvSpPr txBox="1">
              <a:spLocks noChangeArrowheads="1"/>
            </p:cNvSpPr>
            <p:nvPr/>
          </p:nvSpPr>
          <p:spPr bwMode="auto">
            <a:xfrm>
              <a:off x="127" y="2468"/>
              <a:ext cx="89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40</a:t>
              </a:r>
            </a:p>
          </p:txBody>
        </p:sp>
        <p:sp>
          <p:nvSpPr>
            <p:cNvPr id="173" name="Text Box 62"/>
            <p:cNvSpPr txBox="1">
              <a:spLocks noChangeArrowheads="1"/>
            </p:cNvSpPr>
            <p:nvPr/>
          </p:nvSpPr>
          <p:spPr bwMode="auto">
            <a:xfrm>
              <a:off x="855" y="3679"/>
              <a:ext cx="288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5</a:t>
              </a:r>
            </a:p>
          </p:txBody>
        </p:sp>
        <p:sp>
          <p:nvSpPr>
            <p:cNvPr id="174" name="Text Box 63"/>
            <p:cNvSpPr txBox="1">
              <a:spLocks noChangeArrowheads="1"/>
            </p:cNvSpPr>
            <p:nvPr/>
          </p:nvSpPr>
          <p:spPr bwMode="auto">
            <a:xfrm>
              <a:off x="1311" y="3679"/>
              <a:ext cx="432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10</a:t>
              </a:r>
            </a:p>
          </p:txBody>
        </p:sp>
        <p:sp>
          <p:nvSpPr>
            <p:cNvPr id="175" name="Text Box 64"/>
            <p:cNvSpPr txBox="1">
              <a:spLocks noChangeArrowheads="1"/>
            </p:cNvSpPr>
            <p:nvPr/>
          </p:nvSpPr>
          <p:spPr bwMode="auto">
            <a:xfrm>
              <a:off x="1773" y="3679"/>
              <a:ext cx="423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15</a:t>
              </a:r>
            </a:p>
          </p:txBody>
        </p:sp>
        <p:sp>
          <p:nvSpPr>
            <p:cNvPr id="176" name="Text Box 65"/>
            <p:cNvSpPr txBox="1">
              <a:spLocks noChangeArrowheads="1"/>
            </p:cNvSpPr>
            <p:nvPr/>
          </p:nvSpPr>
          <p:spPr bwMode="auto">
            <a:xfrm>
              <a:off x="119" y="2764"/>
              <a:ext cx="89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30</a:t>
              </a:r>
            </a:p>
          </p:txBody>
        </p:sp>
        <p:sp>
          <p:nvSpPr>
            <p:cNvPr id="177" name="Text Box 66"/>
            <p:cNvSpPr txBox="1">
              <a:spLocks noChangeArrowheads="1"/>
            </p:cNvSpPr>
            <p:nvPr/>
          </p:nvSpPr>
          <p:spPr bwMode="auto">
            <a:xfrm>
              <a:off x="2382" y="3687"/>
              <a:ext cx="62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i="1" dirty="0">
                  <a:latin typeface="Times New Roman" panose="02020603050405020304" pitchFamily="18" charset="0"/>
                  <a:ea typeface="FandolFang R" panose="00000500000000000000" pitchFamily="50" charset="-122"/>
                </a:rPr>
                <a:t>t/s</a:t>
              </a:r>
            </a:p>
          </p:txBody>
        </p:sp>
        <p:sp>
          <p:nvSpPr>
            <p:cNvPr id="178" name="Line 67"/>
            <p:cNvSpPr>
              <a:spLocks noChangeShapeType="1"/>
            </p:cNvSpPr>
            <p:nvPr/>
          </p:nvSpPr>
          <p:spPr bwMode="auto">
            <a:xfrm rot="5400000">
              <a:off x="540" y="2631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79" name="Text Box 68"/>
            <p:cNvSpPr txBox="1">
              <a:spLocks noChangeArrowheads="1"/>
            </p:cNvSpPr>
            <p:nvPr/>
          </p:nvSpPr>
          <p:spPr bwMode="auto">
            <a:xfrm>
              <a:off x="156" y="2208"/>
              <a:ext cx="583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50</a:t>
              </a:r>
            </a:p>
          </p:txBody>
        </p:sp>
        <p:sp>
          <p:nvSpPr>
            <p:cNvPr id="180" name="Line 69"/>
            <p:cNvSpPr>
              <a:spLocks noChangeShapeType="1"/>
            </p:cNvSpPr>
            <p:nvPr/>
          </p:nvSpPr>
          <p:spPr bwMode="auto">
            <a:xfrm rot="5400000">
              <a:off x="558" y="3432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81" name="Text Box 70"/>
            <p:cNvSpPr txBox="1">
              <a:spLocks noChangeArrowheads="1"/>
            </p:cNvSpPr>
            <p:nvPr/>
          </p:nvSpPr>
          <p:spPr bwMode="auto">
            <a:xfrm>
              <a:off x="106" y="3299"/>
              <a:ext cx="1076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10</a:t>
              </a:r>
            </a:p>
          </p:txBody>
        </p:sp>
      </p:grpSp>
      <p:grpSp>
        <p:nvGrpSpPr>
          <p:cNvPr id="182" name="Group 71"/>
          <p:cNvGrpSpPr/>
          <p:nvPr/>
        </p:nvGrpSpPr>
        <p:grpSpPr bwMode="auto">
          <a:xfrm>
            <a:off x="6690588" y="3793528"/>
            <a:ext cx="1482231" cy="1574871"/>
            <a:chOff x="3564" y="1845"/>
            <a:chExt cx="1248" cy="1326"/>
          </a:xfrm>
        </p:grpSpPr>
        <p:sp>
          <p:nvSpPr>
            <p:cNvPr id="183" name="Line 72"/>
            <p:cNvSpPr>
              <a:spLocks noChangeShapeType="1"/>
            </p:cNvSpPr>
            <p:nvPr/>
          </p:nvSpPr>
          <p:spPr bwMode="auto">
            <a:xfrm flipV="1">
              <a:off x="4812" y="1845"/>
              <a:ext cx="0" cy="12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84" name="Line 73"/>
            <p:cNvSpPr>
              <a:spLocks noChangeShapeType="1"/>
            </p:cNvSpPr>
            <p:nvPr/>
          </p:nvSpPr>
          <p:spPr bwMode="auto">
            <a:xfrm flipV="1">
              <a:off x="3675" y="2502"/>
              <a:ext cx="0" cy="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85" name="Line 74"/>
            <p:cNvSpPr>
              <a:spLocks noChangeShapeType="1"/>
            </p:cNvSpPr>
            <p:nvPr/>
          </p:nvSpPr>
          <p:spPr bwMode="auto">
            <a:xfrm flipH="1" flipV="1">
              <a:off x="4352" y="2115"/>
              <a:ext cx="0" cy="10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86" name="Line 75"/>
            <p:cNvSpPr>
              <a:spLocks noChangeShapeType="1"/>
            </p:cNvSpPr>
            <p:nvPr/>
          </p:nvSpPr>
          <p:spPr bwMode="auto">
            <a:xfrm flipV="1">
              <a:off x="4577" y="1971"/>
              <a:ext cx="0" cy="1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87" name="Line 76"/>
            <p:cNvSpPr>
              <a:spLocks noChangeShapeType="1"/>
            </p:cNvSpPr>
            <p:nvPr/>
          </p:nvSpPr>
          <p:spPr bwMode="auto">
            <a:xfrm flipV="1">
              <a:off x="4126" y="2223"/>
              <a:ext cx="0" cy="9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88" name="Line 77"/>
            <p:cNvSpPr>
              <a:spLocks noChangeShapeType="1"/>
            </p:cNvSpPr>
            <p:nvPr/>
          </p:nvSpPr>
          <p:spPr bwMode="auto">
            <a:xfrm flipV="1">
              <a:off x="3901" y="2358"/>
              <a:ext cx="0" cy="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89" name="Line 78"/>
            <p:cNvSpPr>
              <a:spLocks noChangeShapeType="1"/>
            </p:cNvSpPr>
            <p:nvPr/>
          </p:nvSpPr>
          <p:spPr bwMode="auto">
            <a:xfrm flipH="1" flipV="1">
              <a:off x="4701" y="1932"/>
              <a:ext cx="9" cy="1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90" name="Line 79"/>
            <p:cNvSpPr>
              <a:spLocks noChangeShapeType="1"/>
            </p:cNvSpPr>
            <p:nvPr/>
          </p:nvSpPr>
          <p:spPr bwMode="auto">
            <a:xfrm flipV="1">
              <a:off x="3564" y="2544"/>
              <a:ext cx="0" cy="6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91" name="Line 80"/>
            <p:cNvSpPr>
              <a:spLocks noChangeShapeType="1"/>
            </p:cNvSpPr>
            <p:nvPr/>
          </p:nvSpPr>
          <p:spPr bwMode="auto">
            <a:xfrm flipH="1" flipV="1">
              <a:off x="4250" y="2130"/>
              <a:ext cx="0" cy="10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92" name="Line 81"/>
            <p:cNvSpPr>
              <a:spLocks noChangeShapeType="1"/>
            </p:cNvSpPr>
            <p:nvPr/>
          </p:nvSpPr>
          <p:spPr bwMode="auto">
            <a:xfrm flipV="1">
              <a:off x="4475" y="2022"/>
              <a:ext cx="0" cy="1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93" name="Line 82"/>
            <p:cNvSpPr>
              <a:spLocks noChangeShapeType="1"/>
            </p:cNvSpPr>
            <p:nvPr/>
          </p:nvSpPr>
          <p:spPr bwMode="auto">
            <a:xfrm flipV="1">
              <a:off x="4024" y="2283"/>
              <a:ext cx="0" cy="8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94" name="Line 83"/>
            <p:cNvSpPr>
              <a:spLocks noChangeShapeType="1"/>
            </p:cNvSpPr>
            <p:nvPr/>
          </p:nvSpPr>
          <p:spPr bwMode="auto">
            <a:xfrm flipV="1">
              <a:off x="3799" y="2427"/>
              <a:ext cx="0" cy="7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</p:grpSp>
      <p:sp>
        <p:nvSpPr>
          <p:cNvPr id="195" name="Line 84"/>
          <p:cNvSpPr>
            <a:spLocks noChangeShapeType="1"/>
          </p:cNvSpPr>
          <p:nvPr/>
        </p:nvSpPr>
        <p:spPr bwMode="auto">
          <a:xfrm flipV="1">
            <a:off x="6540939" y="3536988"/>
            <a:ext cx="2066572" cy="118293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  <p:grpSp>
        <p:nvGrpSpPr>
          <p:cNvPr id="196" name="Group 85"/>
          <p:cNvGrpSpPr/>
          <p:nvPr/>
        </p:nvGrpSpPr>
        <p:grpSpPr bwMode="auto">
          <a:xfrm>
            <a:off x="6551629" y="3882604"/>
            <a:ext cx="1639006" cy="840881"/>
            <a:chOff x="3447" y="1920"/>
            <a:chExt cx="1380" cy="708"/>
          </a:xfrm>
        </p:grpSpPr>
        <p:sp>
          <p:nvSpPr>
            <p:cNvPr id="197" name="Line 86"/>
            <p:cNvSpPr>
              <a:spLocks noChangeShapeType="1"/>
            </p:cNvSpPr>
            <p:nvPr/>
          </p:nvSpPr>
          <p:spPr bwMode="auto">
            <a:xfrm>
              <a:off x="3447" y="2628"/>
              <a:ext cx="1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98" name="Line 87"/>
            <p:cNvSpPr>
              <a:spLocks noChangeShapeType="1"/>
            </p:cNvSpPr>
            <p:nvPr/>
          </p:nvSpPr>
          <p:spPr bwMode="auto">
            <a:xfrm>
              <a:off x="3556" y="2562"/>
              <a:ext cx="1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199" name="Line 88"/>
            <p:cNvSpPr>
              <a:spLocks noChangeShapeType="1"/>
            </p:cNvSpPr>
            <p:nvPr/>
          </p:nvSpPr>
          <p:spPr bwMode="auto">
            <a:xfrm>
              <a:off x="3686" y="2499"/>
              <a:ext cx="1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00" name="Line 89"/>
            <p:cNvSpPr>
              <a:spLocks noChangeShapeType="1"/>
            </p:cNvSpPr>
            <p:nvPr/>
          </p:nvSpPr>
          <p:spPr bwMode="auto">
            <a:xfrm>
              <a:off x="3812" y="2442"/>
              <a:ext cx="9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01" name="Line 90"/>
            <p:cNvSpPr>
              <a:spLocks noChangeShapeType="1"/>
            </p:cNvSpPr>
            <p:nvPr/>
          </p:nvSpPr>
          <p:spPr bwMode="auto">
            <a:xfrm>
              <a:off x="3915" y="2370"/>
              <a:ext cx="1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02" name="Line 91"/>
            <p:cNvSpPr>
              <a:spLocks noChangeShapeType="1"/>
            </p:cNvSpPr>
            <p:nvPr/>
          </p:nvSpPr>
          <p:spPr bwMode="auto">
            <a:xfrm>
              <a:off x="4026" y="2316"/>
              <a:ext cx="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03" name="Line 92"/>
            <p:cNvSpPr>
              <a:spLocks noChangeShapeType="1"/>
            </p:cNvSpPr>
            <p:nvPr/>
          </p:nvSpPr>
          <p:spPr bwMode="auto">
            <a:xfrm>
              <a:off x="4121" y="2244"/>
              <a:ext cx="1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04" name="Line 93"/>
            <p:cNvSpPr>
              <a:spLocks noChangeShapeType="1"/>
            </p:cNvSpPr>
            <p:nvPr/>
          </p:nvSpPr>
          <p:spPr bwMode="auto">
            <a:xfrm>
              <a:off x="4232" y="2172"/>
              <a:ext cx="1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05" name="Line 94"/>
            <p:cNvSpPr>
              <a:spLocks noChangeShapeType="1"/>
            </p:cNvSpPr>
            <p:nvPr/>
          </p:nvSpPr>
          <p:spPr bwMode="auto">
            <a:xfrm>
              <a:off x="4362" y="2127"/>
              <a:ext cx="1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06" name="Line 95"/>
            <p:cNvSpPr>
              <a:spLocks noChangeShapeType="1"/>
            </p:cNvSpPr>
            <p:nvPr/>
          </p:nvSpPr>
          <p:spPr bwMode="auto">
            <a:xfrm>
              <a:off x="4464" y="2055"/>
              <a:ext cx="1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07" name="Line 96"/>
            <p:cNvSpPr>
              <a:spLocks noChangeShapeType="1"/>
            </p:cNvSpPr>
            <p:nvPr/>
          </p:nvSpPr>
          <p:spPr bwMode="auto">
            <a:xfrm>
              <a:off x="4576" y="1992"/>
              <a:ext cx="1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08" name="Line 97"/>
            <p:cNvSpPr>
              <a:spLocks noChangeShapeType="1"/>
            </p:cNvSpPr>
            <p:nvPr/>
          </p:nvSpPr>
          <p:spPr bwMode="auto">
            <a:xfrm>
              <a:off x="4697" y="1920"/>
              <a:ext cx="1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209" name="Group 98"/>
          <p:cNvGrpSpPr/>
          <p:nvPr/>
        </p:nvGrpSpPr>
        <p:grpSpPr bwMode="auto">
          <a:xfrm>
            <a:off x="6562318" y="3882603"/>
            <a:ext cx="1614065" cy="1453727"/>
            <a:chOff x="3456" y="1920"/>
            <a:chExt cx="1359" cy="1224"/>
          </a:xfrm>
        </p:grpSpPr>
        <p:sp>
          <p:nvSpPr>
            <p:cNvPr id="210" name="Rectangle 99"/>
            <p:cNvSpPr>
              <a:spLocks noChangeArrowheads="1"/>
            </p:cNvSpPr>
            <p:nvPr/>
          </p:nvSpPr>
          <p:spPr bwMode="auto">
            <a:xfrm>
              <a:off x="3456" y="2613"/>
              <a:ext cx="108" cy="5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11" name="Rectangle 100"/>
            <p:cNvSpPr>
              <a:spLocks noChangeArrowheads="1"/>
            </p:cNvSpPr>
            <p:nvPr/>
          </p:nvSpPr>
          <p:spPr bwMode="auto">
            <a:xfrm>
              <a:off x="3561" y="2568"/>
              <a:ext cx="144" cy="5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12" name="Rectangle 101"/>
            <p:cNvSpPr>
              <a:spLocks noChangeArrowheads="1"/>
            </p:cNvSpPr>
            <p:nvPr/>
          </p:nvSpPr>
          <p:spPr bwMode="auto">
            <a:xfrm>
              <a:off x="3675" y="2478"/>
              <a:ext cx="126" cy="6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13" name="Rectangle 102"/>
            <p:cNvSpPr>
              <a:spLocks noChangeArrowheads="1"/>
            </p:cNvSpPr>
            <p:nvPr/>
          </p:nvSpPr>
          <p:spPr bwMode="auto">
            <a:xfrm>
              <a:off x="4698" y="1920"/>
              <a:ext cx="117" cy="12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14" name="Rectangle 103"/>
            <p:cNvSpPr>
              <a:spLocks noChangeArrowheads="1"/>
            </p:cNvSpPr>
            <p:nvPr/>
          </p:nvSpPr>
          <p:spPr bwMode="auto">
            <a:xfrm>
              <a:off x="4590" y="1983"/>
              <a:ext cx="108" cy="116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15" name="Rectangle 104"/>
            <p:cNvSpPr>
              <a:spLocks noChangeArrowheads="1"/>
            </p:cNvSpPr>
            <p:nvPr/>
          </p:nvSpPr>
          <p:spPr bwMode="auto">
            <a:xfrm>
              <a:off x="4482" y="2037"/>
              <a:ext cx="108" cy="11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16" name="Rectangle 105"/>
            <p:cNvSpPr>
              <a:spLocks noChangeArrowheads="1"/>
            </p:cNvSpPr>
            <p:nvPr/>
          </p:nvSpPr>
          <p:spPr bwMode="auto">
            <a:xfrm>
              <a:off x="4374" y="2118"/>
              <a:ext cx="126" cy="102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17" name="Rectangle 106"/>
            <p:cNvSpPr>
              <a:spLocks noChangeArrowheads="1"/>
            </p:cNvSpPr>
            <p:nvPr/>
          </p:nvSpPr>
          <p:spPr bwMode="auto">
            <a:xfrm>
              <a:off x="4221" y="2163"/>
              <a:ext cx="153" cy="9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18" name="Rectangle 107"/>
            <p:cNvSpPr>
              <a:spLocks noChangeArrowheads="1"/>
            </p:cNvSpPr>
            <p:nvPr/>
          </p:nvSpPr>
          <p:spPr bwMode="auto">
            <a:xfrm>
              <a:off x="4131" y="2235"/>
              <a:ext cx="117" cy="90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19" name="Rectangle 108"/>
            <p:cNvSpPr>
              <a:spLocks noChangeArrowheads="1"/>
            </p:cNvSpPr>
            <p:nvPr/>
          </p:nvSpPr>
          <p:spPr bwMode="auto">
            <a:xfrm>
              <a:off x="4032" y="2316"/>
              <a:ext cx="117" cy="8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20" name="Rectangle 109"/>
            <p:cNvSpPr>
              <a:spLocks noChangeArrowheads="1"/>
            </p:cNvSpPr>
            <p:nvPr/>
          </p:nvSpPr>
          <p:spPr bwMode="auto">
            <a:xfrm>
              <a:off x="3906" y="2361"/>
              <a:ext cx="144" cy="78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21" name="Rectangle 110"/>
            <p:cNvSpPr>
              <a:spLocks noChangeArrowheads="1"/>
            </p:cNvSpPr>
            <p:nvPr/>
          </p:nvSpPr>
          <p:spPr bwMode="auto">
            <a:xfrm>
              <a:off x="3798" y="2415"/>
              <a:ext cx="126" cy="72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</p:grpSp>
      <p:sp>
        <p:nvSpPr>
          <p:cNvPr id="222" name="Text Box 114"/>
          <p:cNvSpPr txBox="1">
            <a:spLocks noChangeArrowheads="1"/>
          </p:cNvSpPr>
          <p:nvPr/>
        </p:nvSpPr>
        <p:spPr bwMode="auto">
          <a:xfrm>
            <a:off x="4581372" y="2619867"/>
            <a:ext cx="1077231" cy="41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95" b="1" dirty="0">
                <a:solidFill>
                  <a:srgbClr val="E11BE3"/>
                </a:solidFill>
                <a:latin typeface="FandolFang R" panose="00000500000000000000" pitchFamily="50" charset="-122"/>
                <a:ea typeface="FandolFang R" panose="00000500000000000000" pitchFamily="50" charset="-122"/>
              </a:rPr>
              <a:t>分割</a:t>
            </a:r>
          </a:p>
        </p:txBody>
      </p:sp>
      <p:sp>
        <p:nvSpPr>
          <p:cNvPr id="223" name="下箭头 222"/>
          <p:cNvSpPr/>
          <p:nvPr/>
        </p:nvSpPr>
        <p:spPr>
          <a:xfrm>
            <a:off x="5330150" y="2787564"/>
            <a:ext cx="765407" cy="490773"/>
          </a:xfrm>
          <a:prstGeom prst="downArrow">
            <a:avLst/>
          </a:prstGeom>
          <a:solidFill>
            <a:srgbClr val="55EA14"/>
          </a:solidFill>
          <a:ln w="12700" cap="flat">
            <a:solidFill>
              <a:srgbClr val="BBE0E3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FandolFang R" panose="00000500000000000000" pitchFamily="50" charset="-122"/>
              <a:ea typeface="FandolFang R" panose="00000500000000000000" pitchFamily="50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951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7" grpId="0" bldLvl="0"/>
      <p:bldP spid="222" grpId="0" bldLvl="0" animBg="1"/>
      <p:bldP spid="2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0" y="1468280"/>
            <a:ext cx="7398487" cy="523220"/>
          </a:xfrm>
          <a:prstGeom prst="rect">
            <a:avLst/>
          </a:prstGeom>
          <a:noFill/>
          <a:ln w="38100" cmpd="dbl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从</a:t>
            </a:r>
            <a:r>
              <a:rPr kumimoji="1"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kumimoji="1"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图象中探究匀变速直线运动的位移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98071" y="280201"/>
            <a:ext cx="727474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.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匀变速直线运动的位移与时间的关系</a:t>
            </a:r>
          </a:p>
        </p:txBody>
      </p:sp>
      <p:grpSp>
        <p:nvGrpSpPr>
          <p:cNvPr id="34" name="Group 3"/>
          <p:cNvGrpSpPr/>
          <p:nvPr/>
        </p:nvGrpSpPr>
        <p:grpSpPr bwMode="auto">
          <a:xfrm>
            <a:off x="2777513" y="3047863"/>
            <a:ext cx="3564243" cy="2604594"/>
            <a:chOff x="5" y="1882"/>
            <a:chExt cx="3001" cy="2193"/>
          </a:xfrm>
        </p:grpSpPr>
        <p:sp>
          <p:nvSpPr>
            <p:cNvPr id="35" name="Line 4"/>
            <p:cNvSpPr>
              <a:spLocks noChangeShapeType="1"/>
            </p:cNvSpPr>
            <p:nvPr/>
          </p:nvSpPr>
          <p:spPr bwMode="auto">
            <a:xfrm>
              <a:off x="525" y="3735"/>
              <a:ext cx="196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36" name="Line 5"/>
            <p:cNvSpPr>
              <a:spLocks noChangeShapeType="1"/>
            </p:cNvSpPr>
            <p:nvPr/>
          </p:nvSpPr>
          <p:spPr bwMode="auto">
            <a:xfrm flipV="1">
              <a:off x="525" y="2199"/>
              <a:ext cx="0" cy="177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37" name="Line 6"/>
            <p:cNvSpPr>
              <a:spLocks noChangeShapeType="1"/>
            </p:cNvSpPr>
            <p:nvPr/>
          </p:nvSpPr>
          <p:spPr bwMode="auto">
            <a:xfrm>
              <a:off x="973" y="3672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38" name="Line 7"/>
            <p:cNvSpPr>
              <a:spLocks noChangeShapeType="1"/>
            </p:cNvSpPr>
            <p:nvPr/>
          </p:nvSpPr>
          <p:spPr bwMode="auto">
            <a:xfrm>
              <a:off x="1422" y="3672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39" name="Line 8"/>
            <p:cNvSpPr>
              <a:spLocks noChangeShapeType="1"/>
            </p:cNvSpPr>
            <p:nvPr/>
          </p:nvSpPr>
          <p:spPr bwMode="auto">
            <a:xfrm>
              <a:off x="1870" y="3672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2319" y="3672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41" name="Line 10"/>
            <p:cNvSpPr>
              <a:spLocks noChangeShapeType="1"/>
            </p:cNvSpPr>
            <p:nvPr/>
          </p:nvSpPr>
          <p:spPr bwMode="auto">
            <a:xfrm rot="5400000">
              <a:off x="561" y="2364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42" name="Line 11"/>
            <p:cNvSpPr>
              <a:spLocks noChangeShapeType="1"/>
            </p:cNvSpPr>
            <p:nvPr/>
          </p:nvSpPr>
          <p:spPr bwMode="auto">
            <a:xfrm rot="5400000">
              <a:off x="561" y="2898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 rot="5400000">
              <a:off x="564" y="3165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44" name="Text Box 13"/>
            <p:cNvSpPr txBox="1">
              <a:spLocks noChangeArrowheads="1"/>
            </p:cNvSpPr>
            <p:nvPr/>
          </p:nvSpPr>
          <p:spPr bwMode="auto">
            <a:xfrm>
              <a:off x="285" y="1882"/>
              <a:ext cx="786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i="1" dirty="0">
                  <a:latin typeface="Times New Roman" panose="02020603050405020304" pitchFamily="18" charset="0"/>
                  <a:ea typeface="FandolFang R" panose="00000500000000000000" pitchFamily="50" charset="-122"/>
                </a:rPr>
                <a:t>v/m/s</a:t>
              </a:r>
            </a:p>
          </p:txBody>
        </p: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30" y="3562"/>
              <a:ext cx="288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0</a:t>
              </a:r>
            </a:p>
          </p:txBody>
        </p:sp>
        <p:sp>
          <p:nvSpPr>
            <p:cNvPr id="46" name="Text Box 15"/>
            <p:cNvSpPr txBox="1">
              <a:spLocks noChangeArrowheads="1"/>
            </p:cNvSpPr>
            <p:nvPr/>
          </p:nvSpPr>
          <p:spPr bwMode="auto">
            <a:xfrm>
              <a:off x="28" y="3045"/>
              <a:ext cx="421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20</a:t>
              </a:r>
            </a:p>
          </p:txBody>
        </p:sp>
        <p:sp>
          <p:nvSpPr>
            <p:cNvPr id="47" name="Text Box 16"/>
            <p:cNvSpPr txBox="1">
              <a:spLocks noChangeArrowheads="1"/>
            </p:cNvSpPr>
            <p:nvPr/>
          </p:nvSpPr>
          <p:spPr bwMode="auto">
            <a:xfrm>
              <a:off x="43" y="2458"/>
              <a:ext cx="55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40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/>
          </p:nvSpPr>
          <p:spPr bwMode="auto">
            <a:xfrm>
              <a:off x="855" y="3679"/>
              <a:ext cx="288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5</a:t>
              </a:r>
            </a:p>
          </p:txBody>
        </p:sp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1311" y="3679"/>
              <a:ext cx="432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10</a:t>
              </a:r>
            </a:p>
          </p:txBody>
        </p:sp>
        <p:sp>
          <p:nvSpPr>
            <p:cNvPr id="50" name="Text Box 19"/>
            <p:cNvSpPr txBox="1">
              <a:spLocks noChangeArrowheads="1"/>
            </p:cNvSpPr>
            <p:nvPr/>
          </p:nvSpPr>
          <p:spPr bwMode="auto">
            <a:xfrm>
              <a:off x="1773" y="3679"/>
              <a:ext cx="423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15</a:t>
              </a:r>
            </a:p>
          </p:txBody>
        </p:sp>
        <p:sp>
          <p:nvSpPr>
            <p:cNvPr id="51" name="Text Box 20"/>
            <p:cNvSpPr txBox="1">
              <a:spLocks noChangeArrowheads="1"/>
            </p:cNvSpPr>
            <p:nvPr/>
          </p:nvSpPr>
          <p:spPr bwMode="auto">
            <a:xfrm>
              <a:off x="49" y="2765"/>
              <a:ext cx="425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30</a:t>
              </a:r>
            </a:p>
          </p:txBody>
        </p:sp>
        <p:sp>
          <p:nvSpPr>
            <p:cNvPr id="52" name="Text Box 21"/>
            <p:cNvSpPr txBox="1">
              <a:spLocks noChangeArrowheads="1"/>
            </p:cNvSpPr>
            <p:nvPr/>
          </p:nvSpPr>
          <p:spPr bwMode="auto">
            <a:xfrm>
              <a:off x="2382" y="3687"/>
              <a:ext cx="62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i="1" dirty="0">
                  <a:latin typeface="Times New Roman" panose="02020603050405020304" pitchFamily="18" charset="0"/>
                  <a:ea typeface="FandolFang R" panose="00000500000000000000" pitchFamily="50" charset="-122"/>
                </a:rPr>
                <a:t>t/s</a:t>
              </a:r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5400000">
              <a:off x="540" y="2631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54" name="Text Box 23"/>
            <p:cNvSpPr txBox="1">
              <a:spLocks noChangeArrowheads="1"/>
            </p:cNvSpPr>
            <p:nvPr/>
          </p:nvSpPr>
          <p:spPr bwMode="auto">
            <a:xfrm>
              <a:off x="78" y="2199"/>
              <a:ext cx="458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50</a:t>
              </a:r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5400000">
              <a:off x="558" y="3432"/>
              <a:ext cx="0" cy="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56" name="Text Box 25"/>
            <p:cNvSpPr txBox="1">
              <a:spLocks noChangeArrowheads="1"/>
            </p:cNvSpPr>
            <p:nvPr/>
          </p:nvSpPr>
          <p:spPr bwMode="auto">
            <a:xfrm>
              <a:off x="5" y="3334"/>
              <a:ext cx="42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395" b="1" dirty="0">
                  <a:solidFill>
                    <a:srgbClr val="FF0000"/>
                  </a:solidFill>
                  <a:latin typeface="Times New Roman" panose="02020603050405020304" pitchFamily="18" charset="0"/>
                  <a:ea typeface="FandolFang R" panose="00000500000000000000" pitchFamily="50" charset="-122"/>
                </a:rPr>
                <a:t>10</a:t>
              </a:r>
            </a:p>
          </p:txBody>
        </p:sp>
      </p:grpSp>
      <p:sp>
        <p:nvSpPr>
          <p:cNvPr id="57" name="Line 26"/>
          <p:cNvSpPr>
            <a:spLocks noChangeShapeType="1"/>
          </p:cNvSpPr>
          <p:nvPr/>
        </p:nvSpPr>
        <p:spPr bwMode="auto">
          <a:xfrm flipV="1">
            <a:off x="4994921" y="3714154"/>
            <a:ext cx="0" cy="153567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3373731" y="3446925"/>
            <a:ext cx="2066572" cy="118293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  <p:grpSp>
        <p:nvGrpSpPr>
          <p:cNvPr id="59" name="Group 28"/>
          <p:cNvGrpSpPr/>
          <p:nvPr/>
        </p:nvGrpSpPr>
        <p:grpSpPr bwMode="auto">
          <a:xfrm>
            <a:off x="3384420" y="3710591"/>
            <a:ext cx="1614065" cy="1528550"/>
            <a:chOff x="954" y="1818"/>
            <a:chExt cx="1368" cy="1287"/>
          </a:xfrm>
        </p:grpSpPr>
        <p:sp>
          <p:nvSpPr>
            <p:cNvPr id="60" name="Rectangle 29"/>
            <p:cNvSpPr>
              <a:spLocks noChangeArrowheads="1"/>
            </p:cNvSpPr>
            <p:nvPr/>
          </p:nvSpPr>
          <p:spPr bwMode="auto">
            <a:xfrm>
              <a:off x="972" y="2592"/>
              <a:ext cx="1350" cy="5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61" name="AutoShape 30"/>
            <p:cNvSpPr>
              <a:spLocks noChangeArrowheads="1"/>
            </p:cNvSpPr>
            <p:nvPr/>
          </p:nvSpPr>
          <p:spPr bwMode="auto">
            <a:xfrm flipH="1">
              <a:off x="954" y="1818"/>
              <a:ext cx="1368" cy="792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</p:grpSp>
      <p:sp>
        <p:nvSpPr>
          <p:cNvPr id="62" name="AutoShape 31"/>
          <p:cNvSpPr>
            <a:spLocks noChangeArrowheads="1"/>
          </p:cNvSpPr>
          <p:nvPr/>
        </p:nvSpPr>
        <p:spPr bwMode="auto">
          <a:xfrm>
            <a:off x="6341756" y="3047863"/>
            <a:ext cx="3644330" cy="1491138"/>
          </a:xfrm>
          <a:prstGeom prst="wedgeRoundRectCallout">
            <a:avLst>
              <a:gd name="adj1" fmla="val -46995"/>
              <a:gd name="adj2" fmla="val 83731"/>
              <a:gd name="adj3" fmla="val 16667"/>
            </a:avLst>
          </a:prstGeom>
          <a:solidFill>
            <a:srgbClr val="55EA14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kumimoji="1" lang="zh-CN" altLang="en-US" sz="2400" dirty="0">
                <a:latin typeface="Times New Roman" panose="02020603050405020304" pitchFamily="18" charset="0"/>
                <a:ea typeface="FandolFang R" panose="00000500000000000000" pitchFamily="50" charset="-122"/>
              </a:rPr>
              <a:t>匀变速直线运动的位移仍可用图线与坐标轴所围的面积表示</a:t>
            </a:r>
          </a:p>
        </p:txBody>
      </p: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728756" y="2670097"/>
            <a:ext cx="9845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DD4F23"/>
                </a:solidFill>
                <a:ea typeface="FandolFang R" panose="00000500000000000000" pitchFamily="50" charset="-122"/>
              </a:rPr>
              <a:t>结论</a:t>
            </a:r>
          </a:p>
        </p:txBody>
      </p:sp>
    </p:spTree>
    <p:extLst>
      <p:ext uri="{BB962C8B-B14F-4D97-AF65-F5344CB8AC3E}">
        <p14:creationId xmlns:p14="http://schemas.microsoft.com/office/powerpoint/2010/main" val="377282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5" grpId="0" bldLvl="0"/>
      <p:bldP spid="62" grpId="0" animBg="1" autoUpdateAnimBg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847514" y="2208978"/>
            <a:ext cx="10671386" cy="2677656"/>
          </a:xfrm>
          <a:prstGeom prst="rect">
            <a:avLst/>
          </a:prstGeom>
          <a:noFill/>
          <a:ln w="38100" cmpd="dbl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1219170">
              <a:lnSpc>
                <a:spcPct val="300000"/>
              </a:lnSpc>
              <a:spcBef>
                <a:spcPct val="50000"/>
              </a:spcBef>
            </a:pP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梯形的面积就代表做匀变速直线运动物体在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（此时速度为</a:t>
            </a:r>
            <a:r>
              <a:rPr kumimoji="1"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v</a:t>
            </a:r>
            <a:r>
              <a:rPr kumimoji="1" lang="en-US" altLang="zh-CN" sz="2800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）到 </a:t>
            </a:r>
            <a:r>
              <a:rPr kumimoji="1"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（此时速度为</a:t>
            </a:r>
            <a:r>
              <a:rPr kumimoji="1"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v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）这段时间的位移。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47514" y="1593427"/>
            <a:ext cx="4696460" cy="61555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zh-CN" altLang="en-US" sz="32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结论</a:t>
            </a:r>
            <a:r>
              <a:rPr lang="en-US" altLang="zh-CN" sz="32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: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98071" y="280201"/>
            <a:ext cx="727474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.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匀变速直线运动的位移与时间的关系</a:t>
            </a:r>
          </a:p>
        </p:txBody>
      </p:sp>
    </p:spTree>
    <p:extLst>
      <p:ext uri="{BB962C8B-B14F-4D97-AF65-F5344CB8AC3E}">
        <p14:creationId xmlns:p14="http://schemas.microsoft.com/office/powerpoint/2010/main" val="130507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998" y="2050286"/>
            <a:ext cx="3926431" cy="335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94036" y="2004357"/>
            <a:ext cx="5100712" cy="461665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由图可知：梯形</a:t>
            </a:r>
            <a:r>
              <a:rPr kumimoji="1"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OABC</a:t>
            </a: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的面积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745450" y="2547153"/>
            <a:ext cx="4524289" cy="461665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kumimoji="1" lang="en-US" altLang="zh-CN" sz="2400" i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S</a:t>
            </a:r>
            <a:r>
              <a:rPr kumimoji="1" lang="en-US" altLang="zh-CN" sz="24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kumimoji="1" lang="zh-CN" altLang="en-US" sz="24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1" lang="en-US" altLang="zh-CN" sz="2400" i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OC</a:t>
            </a:r>
            <a:r>
              <a:rPr kumimoji="1" lang="en-US" altLang="zh-CN" sz="24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kumimoji="1" lang="en-US" altLang="zh-CN" sz="2400" i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AB</a:t>
            </a:r>
            <a:r>
              <a:rPr kumimoji="1" lang="zh-CN" altLang="en-US" sz="24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kumimoji="1" lang="en-US" altLang="zh-CN" sz="24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kumimoji="1" lang="en-US" altLang="zh-CN" sz="2400" i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OA</a:t>
            </a:r>
            <a:r>
              <a:rPr kumimoji="1" lang="en-US" altLang="zh-CN" sz="24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/2</a:t>
            </a:r>
          </a:p>
        </p:txBody>
      </p:sp>
      <p:grpSp>
        <p:nvGrpSpPr>
          <p:cNvPr id="28679" name="Group 7"/>
          <p:cNvGrpSpPr/>
          <p:nvPr/>
        </p:nvGrpSpPr>
        <p:grpSpPr bwMode="auto">
          <a:xfrm>
            <a:off x="622394" y="3088796"/>
            <a:ext cx="4647808" cy="923228"/>
            <a:chOff x="2357" y="1766"/>
            <a:chExt cx="2935" cy="583"/>
          </a:xfrm>
          <a:noFill/>
        </p:grpSpPr>
        <p:sp>
          <p:nvSpPr>
            <p:cNvPr id="28680" name="Text Box 8"/>
            <p:cNvSpPr txBox="1">
              <a:spLocks noChangeArrowheads="1"/>
            </p:cNvSpPr>
            <p:nvPr/>
          </p:nvSpPr>
          <p:spPr bwMode="auto">
            <a:xfrm>
              <a:off x="2357" y="1876"/>
              <a:ext cx="2450" cy="292"/>
            </a:xfrm>
            <a:prstGeom prst="rect">
              <a:avLst/>
            </a:prstGeom>
            <a:grpFill/>
            <a:ln w="9525">
              <a:noFill/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kumimoji="1" lang="zh-CN" altLang="en-US" sz="240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代入各物理量得：</a:t>
              </a:r>
            </a:p>
          </p:txBody>
        </p:sp>
        <p:graphicFrame>
          <p:nvGraphicFramePr>
            <p:cNvPr id="2868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7669648"/>
                </p:ext>
              </p:extLst>
            </p:nvPr>
          </p:nvGraphicFramePr>
          <p:xfrm>
            <a:off x="3975" y="1766"/>
            <a:ext cx="1317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3" imgW="889000" imgH="393700" progId="Equation.3">
                    <p:embed/>
                  </p:oleObj>
                </mc:Choice>
                <mc:Fallback>
                  <p:oleObj name="公式" r:id="rId3" imgW="889000" imgH="393700" progId="Equation.3">
                    <p:embed/>
                    <p:pic>
                      <p:nvPicPr>
                        <p:cNvPr id="28681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5" y="1766"/>
                          <a:ext cx="1317" cy="5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382178" y="4025512"/>
            <a:ext cx="1938303" cy="461665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kumimoji="1"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又</a:t>
            </a:r>
            <a:r>
              <a:rPr kumimoji="1"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v</a:t>
            </a:r>
            <a:r>
              <a:rPr kumimoji="1"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kumimoji="1"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v</a:t>
            </a:r>
            <a:r>
              <a:rPr kumimoji="1" lang="en-US" altLang="zh-CN" sz="2400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1"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kumimoji="1"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at</a:t>
            </a:r>
          </a:p>
        </p:txBody>
      </p:sp>
      <p:grpSp>
        <p:nvGrpSpPr>
          <p:cNvPr id="28683" name="Group 11"/>
          <p:cNvGrpSpPr/>
          <p:nvPr/>
        </p:nvGrpSpPr>
        <p:grpSpPr bwMode="auto">
          <a:xfrm>
            <a:off x="550204" y="4452055"/>
            <a:ext cx="4526669" cy="1338562"/>
            <a:chOff x="2608" y="2839"/>
            <a:chExt cx="2585" cy="773"/>
          </a:xfrm>
          <a:noFill/>
        </p:grpSpPr>
        <p:sp>
          <p:nvSpPr>
            <p:cNvPr id="28684" name="Text Box 12"/>
            <p:cNvSpPr txBox="1">
              <a:spLocks noChangeArrowheads="1"/>
            </p:cNvSpPr>
            <p:nvPr/>
          </p:nvSpPr>
          <p:spPr bwMode="auto">
            <a:xfrm>
              <a:off x="2608" y="3022"/>
              <a:ext cx="646" cy="267"/>
            </a:xfrm>
            <a:prstGeom prst="rect">
              <a:avLst/>
            </a:prstGeom>
            <a:grpFill/>
            <a:ln w="9525" cap="rnd">
              <a:noFill/>
              <a:prstDash val="sysDot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kumimoji="1" lang="zh-CN" altLang="en-US" sz="240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得：</a:t>
              </a:r>
            </a:p>
          </p:txBody>
        </p:sp>
        <p:graphicFrame>
          <p:nvGraphicFramePr>
            <p:cNvPr id="2868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9509782"/>
                </p:ext>
              </p:extLst>
            </p:nvPr>
          </p:nvGraphicFramePr>
          <p:xfrm>
            <a:off x="3436" y="2839"/>
            <a:ext cx="1757" cy="7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875665" imgH="393700" progId="Equation.DSMT4">
                    <p:embed/>
                  </p:oleObj>
                </mc:Choice>
                <mc:Fallback>
                  <p:oleObj name="Equation" r:id="rId5" imgW="875665" imgH="393700" progId="Equation.DSMT4">
                    <p:embed/>
                    <p:pic>
                      <p:nvPicPr>
                        <p:cNvPr id="28685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6" y="2839"/>
                          <a:ext cx="1757" cy="7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22394" y="1339586"/>
            <a:ext cx="1997014" cy="53768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结论的推导：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98071" y="280201"/>
            <a:ext cx="727474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.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匀变速直线运动的位移与时间的关系</a:t>
            </a:r>
          </a:p>
        </p:txBody>
      </p:sp>
    </p:spTree>
    <p:extLst>
      <p:ext uri="{BB962C8B-B14F-4D97-AF65-F5344CB8AC3E}">
        <p14:creationId xmlns:p14="http://schemas.microsoft.com/office/powerpoint/2010/main" val="28798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67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867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867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868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868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ldLvl="0"/>
      <p:bldP spid="28678" grpId="0" bldLvl="0"/>
      <p:bldP spid="28682" grpId="0" bldLvl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1144</Words>
  <Application>Microsoft Office PowerPoint</Application>
  <PresentationFormat>宽屏</PresentationFormat>
  <Paragraphs>174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FandolFang R</vt:lpstr>
      <vt:lpstr>思源黑体 CN Light</vt:lpstr>
      <vt:lpstr>Arial</vt:lpstr>
      <vt:lpstr>Calibri</vt:lpstr>
      <vt:lpstr>Times New Roman</vt:lpstr>
      <vt:lpstr>办公资源网：www.bangongziyuan.com</vt:lpstr>
      <vt:lpstr>公式</vt:lpstr>
      <vt:lpstr>Equation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匀变速直线运动的位移与它的v－t图象是否也有类似的关系？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1</cp:revision>
  <dcterms:created xsi:type="dcterms:W3CDTF">2020-05-20T04:29:00Z</dcterms:created>
  <dcterms:modified xsi:type="dcterms:W3CDTF">2021-01-09T11:48:41Z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