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3" r:id="rId14"/>
    <p:sldId id="291" r:id="rId15"/>
    <p:sldId id="294" r:id="rId16"/>
    <p:sldId id="279" r:id="rId17"/>
    <p:sldId id="26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394"/>
    <a:srgbClr val="1E95EA"/>
    <a:srgbClr val="551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593A1ED-CB01-46F3-93B4-854D1C3CF6A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F17E80F-8804-4DD2-A1FF-10BC9E3C2C3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2700000">
            <a:off x="501547" y="-445585"/>
            <a:ext cx="888660" cy="888660"/>
          </a:xfrm>
          <a:custGeom>
            <a:avLst/>
            <a:gdLst>
              <a:gd name="connsiteX0" fmla="*/ 0 w 3067200"/>
              <a:gd name="connsiteY0" fmla="*/ 3067200 h 3067200"/>
              <a:gd name="connsiteX1" fmla="*/ 3067199 w 3067200"/>
              <a:gd name="connsiteY1" fmla="*/ 0 h 3067200"/>
              <a:gd name="connsiteX2" fmla="*/ 3067200 w 3067200"/>
              <a:gd name="connsiteY2" fmla="*/ 1365036 h 3067200"/>
              <a:gd name="connsiteX3" fmla="*/ 1365036 w 3067200"/>
              <a:gd name="connsiteY3" fmla="*/ 3067200 h 30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200" h="3067200">
                <a:moveTo>
                  <a:pt x="0" y="3067200"/>
                </a:moveTo>
                <a:lnTo>
                  <a:pt x="3067199" y="0"/>
                </a:lnTo>
                <a:lnTo>
                  <a:pt x="3067200" y="1365036"/>
                </a:lnTo>
                <a:cubicBezTo>
                  <a:pt x="3067200" y="2305115"/>
                  <a:pt x="2305115" y="3067200"/>
                  <a:pt x="1365036" y="3067200"/>
                </a:cubicBezTo>
                <a:close/>
              </a:path>
            </a:pathLst>
          </a:custGeom>
          <a:gradFill flip="none" rotWithShape="1">
            <a:gsLst>
              <a:gs pos="0">
                <a:srgbClr val="D9000E">
                  <a:alpha val="56000"/>
                </a:srgbClr>
              </a:gs>
              <a:gs pos="90000">
                <a:srgbClr val="051FB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 rot="2700000">
            <a:off x="10806385" y="6384009"/>
            <a:ext cx="947981" cy="947982"/>
          </a:xfrm>
          <a:custGeom>
            <a:avLst/>
            <a:gdLst>
              <a:gd name="connsiteX0" fmla="*/ 498552 w 3725465"/>
              <a:gd name="connsiteY0" fmla="*/ 498552 h 3725466"/>
              <a:gd name="connsiteX1" fmla="*/ 1702163 w 3725465"/>
              <a:gd name="connsiteY1" fmla="*/ 0 h 3725466"/>
              <a:gd name="connsiteX2" fmla="*/ 3725465 w 3725465"/>
              <a:gd name="connsiteY2" fmla="*/ 1 h 3725466"/>
              <a:gd name="connsiteX3" fmla="*/ 0 w 3725465"/>
              <a:gd name="connsiteY3" fmla="*/ 3725466 h 3725466"/>
              <a:gd name="connsiteX4" fmla="*/ 0 w 3725465"/>
              <a:gd name="connsiteY4" fmla="*/ 1702163 h 3725466"/>
              <a:gd name="connsiteX5" fmla="*/ 498552 w 3725465"/>
              <a:gd name="connsiteY5" fmla="*/ 498552 h 37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5465" h="3725466">
                <a:moveTo>
                  <a:pt x="498552" y="498552"/>
                </a:moveTo>
                <a:cubicBezTo>
                  <a:pt x="806583" y="190521"/>
                  <a:pt x="1232124" y="0"/>
                  <a:pt x="1702163" y="0"/>
                </a:cubicBezTo>
                <a:lnTo>
                  <a:pt x="3725465" y="1"/>
                </a:lnTo>
                <a:lnTo>
                  <a:pt x="0" y="3725466"/>
                </a:lnTo>
                <a:lnTo>
                  <a:pt x="0" y="1702163"/>
                </a:lnTo>
                <a:cubicBezTo>
                  <a:pt x="0" y="1232124"/>
                  <a:pt x="190521" y="806583"/>
                  <a:pt x="498552" y="498552"/>
                </a:cubicBezTo>
                <a:close/>
              </a:path>
            </a:pathLst>
          </a:custGeom>
          <a:gradFill flip="none" rotWithShape="1">
            <a:gsLst>
              <a:gs pos="0">
                <a:srgbClr val="D9000E">
                  <a:alpha val="56000"/>
                </a:srgbClr>
              </a:gs>
              <a:gs pos="90000">
                <a:srgbClr val="051FB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&#20943;&#25968;&#20998;&#35010;&#20013;DNA&#65292;&#26579;&#33394;&#20307;&#26354;&#32447;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NULL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NULL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39240"/>
          <a:stretch>
            <a:fillRect/>
          </a:stretch>
        </p:blipFill>
        <p:spPr>
          <a:xfrm flipH="1">
            <a:off x="5258236" y="0"/>
            <a:ext cx="6933055" cy="6858000"/>
          </a:xfrm>
          <a:custGeom>
            <a:avLst/>
            <a:gdLst>
              <a:gd name="connsiteX0" fmla="*/ 6933055 w 6933055"/>
              <a:gd name="connsiteY0" fmla="*/ 0 h 6858000"/>
              <a:gd name="connsiteX1" fmla="*/ 3080645 w 6933055"/>
              <a:gd name="connsiteY1" fmla="*/ 0 h 6858000"/>
              <a:gd name="connsiteX2" fmla="*/ 2213043 w 6933055"/>
              <a:gd name="connsiteY2" fmla="*/ 867692 h 6858000"/>
              <a:gd name="connsiteX3" fmla="*/ 884578 w 6933055"/>
              <a:gd name="connsiteY3" fmla="*/ 867692 h 6858000"/>
              <a:gd name="connsiteX4" fmla="*/ 16976 w 6933055"/>
              <a:gd name="connsiteY4" fmla="*/ 0 h 6858000"/>
              <a:gd name="connsiteX5" fmla="*/ 0 w 6933055"/>
              <a:gd name="connsiteY5" fmla="*/ 0 h 6858000"/>
              <a:gd name="connsiteX6" fmla="*/ 0 w 6933055"/>
              <a:gd name="connsiteY6" fmla="*/ 6858000 h 6858000"/>
              <a:gd name="connsiteX7" fmla="*/ 21963 w 6933055"/>
              <a:gd name="connsiteY7" fmla="*/ 6858000 h 6858000"/>
              <a:gd name="connsiteX8" fmla="*/ 884578 w 6933055"/>
              <a:gd name="connsiteY8" fmla="*/ 5995297 h 6858000"/>
              <a:gd name="connsiteX9" fmla="*/ 1548810 w 6933055"/>
              <a:gd name="connsiteY9" fmla="*/ 5720134 h 6858000"/>
              <a:gd name="connsiteX10" fmla="*/ 2213042 w 6933055"/>
              <a:gd name="connsiteY10" fmla="*/ 5995297 h 6858000"/>
              <a:gd name="connsiteX11" fmla="*/ 3075657 w 6933055"/>
              <a:gd name="connsiteY11" fmla="*/ 6858000 h 6858000"/>
              <a:gd name="connsiteX12" fmla="*/ 6898070 w 6933055"/>
              <a:gd name="connsiteY12" fmla="*/ 6858000 h 6858000"/>
              <a:gd name="connsiteX13" fmla="*/ 4465078 w 6933055"/>
              <a:gd name="connsiteY13" fmla="*/ 4424759 h 6858000"/>
              <a:gd name="connsiteX14" fmla="*/ 4465078 w 6933055"/>
              <a:gd name="connsiteY14" fmla="*/ 24682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3055" h="6858000">
                <a:moveTo>
                  <a:pt x="6933055" y="0"/>
                </a:moveTo>
                <a:lnTo>
                  <a:pt x="3080645" y="0"/>
                </a:lnTo>
                <a:lnTo>
                  <a:pt x="2213043" y="867692"/>
                </a:lnTo>
                <a:cubicBezTo>
                  <a:pt x="1846196" y="1234575"/>
                  <a:pt x="1251423" y="1234575"/>
                  <a:pt x="884578" y="867692"/>
                </a:cubicBezTo>
                <a:lnTo>
                  <a:pt x="16976" y="0"/>
                </a:lnTo>
                <a:lnTo>
                  <a:pt x="0" y="0"/>
                </a:lnTo>
                <a:lnTo>
                  <a:pt x="0" y="6858000"/>
                </a:lnTo>
                <a:lnTo>
                  <a:pt x="21963" y="6858000"/>
                </a:lnTo>
                <a:lnTo>
                  <a:pt x="884578" y="5995297"/>
                </a:lnTo>
                <a:cubicBezTo>
                  <a:pt x="1068001" y="5811855"/>
                  <a:pt x="1308405" y="5720134"/>
                  <a:pt x="1548810" y="5720134"/>
                </a:cubicBezTo>
                <a:cubicBezTo>
                  <a:pt x="1789214" y="5720134"/>
                  <a:pt x="2029619" y="5811855"/>
                  <a:pt x="2213042" y="5995297"/>
                </a:cubicBezTo>
                <a:lnTo>
                  <a:pt x="3075657" y="6858000"/>
                </a:lnTo>
                <a:lnTo>
                  <a:pt x="6898070" y="6858000"/>
                </a:lnTo>
                <a:lnTo>
                  <a:pt x="4465078" y="4424759"/>
                </a:lnTo>
                <a:cubicBezTo>
                  <a:pt x="3924854" y="3884479"/>
                  <a:pt x="3924854" y="3008511"/>
                  <a:pt x="4465078" y="2468231"/>
                </a:cubicBezTo>
                <a:close/>
              </a:path>
            </a:pathLst>
          </a:custGeom>
        </p:spPr>
      </p:pic>
      <p:sp>
        <p:nvSpPr>
          <p:cNvPr id="12" name="形状"/>
          <p:cNvSpPr/>
          <p:nvPr/>
        </p:nvSpPr>
        <p:spPr>
          <a:xfrm flipH="1">
            <a:off x="5254948" y="-11450"/>
            <a:ext cx="6937052" cy="6869563"/>
          </a:xfrm>
          <a:custGeom>
            <a:avLst/>
            <a:gdLst>
              <a:gd name="connsiteX0" fmla="*/ 0 w 13852354"/>
              <a:gd name="connsiteY0" fmla="*/ 0 h 13717587"/>
              <a:gd name="connsiteX1" fmla="*/ 27337 w 13852354"/>
              <a:gd name="connsiteY1" fmla="*/ 0 h 13717587"/>
              <a:gd name="connsiteX2" fmla="*/ 1766563 w 13852354"/>
              <a:gd name="connsiteY2" fmla="*/ 1739226 h 13717587"/>
              <a:gd name="connsiteX3" fmla="*/ 4419599 w 13852354"/>
              <a:gd name="connsiteY3" fmla="*/ 1739226 h 13717587"/>
              <a:gd name="connsiteX4" fmla="*/ 6158825 w 13852354"/>
              <a:gd name="connsiteY4" fmla="*/ 0 h 13717587"/>
              <a:gd name="connsiteX5" fmla="*/ 13852354 w 13852354"/>
              <a:gd name="connsiteY5" fmla="*/ 0 h 13717587"/>
              <a:gd name="connsiteX6" fmla="*/ 8917068 w 13852354"/>
              <a:gd name="connsiteY6" fmla="*/ 4935287 h 13717587"/>
              <a:gd name="connsiteX7" fmla="*/ 8917068 w 13852354"/>
              <a:gd name="connsiteY7" fmla="*/ 8842208 h 13717587"/>
              <a:gd name="connsiteX8" fmla="*/ 13792448 w 13852354"/>
              <a:gd name="connsiteY8" fmla="*/ 13717587 h 13717587"/>
              <a:gd name="connsiteX9" fmla="*/ 6158825 w 13852354"/>
              <a:gd name="connsiteY9" fmla="*/ 13717587 h 13717587"/>
              <a:gd name="connsiteX10" fmla="*/ 4419598 w 13852354"/>
              <a:gd name="connsiteY10" fmla="*/ 11978359 h 13717587"/>
              <a:gd name="connsiteX11" fmla="*/ 3093080 w 13852354"/>
              <a:gd name="connsiteY11" fmla="*/ 11428897 h 13717587"/>
              <a:gd name="connsiteX12" fmla="*/ 1766563 w 13852354"/>
              <a:gd name="connsiteY12" fmla="*/ 11978359 h 13717587"/>
              <a:gd name="connsiteX13" fmla="*/ 27335 w 13852354"/>
              <a:gd name="connsiteY13" fmla="*/ 13717587 h 13717587"/>
              <a:gd name="connsiteX14" fmla="*/ 0 w 13852354"/>
              <a:gd name="connsiteY14" fmla="*/ 13717587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2354" h="13717587">
                <a:moveTo>
                  <a:pt x="0" y="0"/>
                </a:moveTo>
                <a:lnTo>
                  <a:pt x="27337" y="0"/>
                </a:lnTo>
                <a:lnTo>
                  <a:pt x="1766563" y="1739226"/>
                </a:lnTo>
                <a:cubicBezTo>
                  <a:pt x="2499179" y="2471842"/>
                  <a:pt x="3686982" y="2471843"/>
                  <a:pt x="4419599" y="1739226"/>
                </a:cubicBezTo>
                <a:lnTo>
                  <a:pt x="6158825" y="0"/>
                </a:lnTo>
                <a:lnTo>
                  <a:pt x="13852354" y="0"/>
                </a:lnTo>
                <a:lnTo>
                  <a:pt x="8917068" y="4935287"/>
                </a:lnTo>
                <a:cubicBezTo>
                  <a:pt x="7838204" y="6014152"/>
                  <a:pt x="7838204" y="7763341"/>
                  <a:pt x="8917068" y="8842208"/>
                </a:cubicBezTo>
                <a:lnTo>
                  <a:pt x="13792448" y="13717587"/>
                </a:lnTo>
                <a:lnTo>
                  <a:pt x="6158825" y="13717587"/>
                </a:lnTo>
                <a:lnTo>
                  <a:pt x="4419598" y="11978359"/>
                </a:lnTo>
                <a:cubicBezTo>
                  <a:pt x="4053290" y="11612051"/>
                  <a:pt x="3573185" y="11428897"/>
                  <a:pt x="3093080" y="11428897"/>
                </a:cubicBezTo>
                <a:cubicBezTo>
                  <a:pt x="2612975" y="11428897"/>
                  <a:pt x="2132871" y="11612051"/>
                  <a:pt x="1766563" y="11978359"/>
                </a:cubicBezTo>
                <a:lnTo>
                  <a:pt x="27335" y="13717587"/>
                </a:lnTo>
                <a:lnTo>
                  <a:pt x="0" y="13717587"/>
                </a:lnTo>
                <a:close/>
              </a:path>
            </a:pathLst>
          </a:custGeom>
          <a:gradFill flip="none" rotWithShape="1">
            <a:gsLst>
              <a:gs pos="0">
                <a:srgbClr val="D9000E">
                  <a:alpha val="56000"/>
                </a:srgbClr>
              </a:gs>
              <a:gs pos="90000">
                <a:srgbClr val="051FB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 rot="2700000">
            <a:off x="184047" y="-445584"/>
            <a:ext cx="888660" cy="888660"/>
          </a:xfrm>
          <a:custGeom>
            <a:avLst/>
            <a:gdLst>
              <a:gd name="connsiteX0" fmla="*/ 0 w 3067200"/>
              <a:gd name="connsiteY0" fmla="*/ 3067200 h 3067200"/>
              <a:gd name="connsiteX1" fmla="*/ 3067199 w 3067200"/>
              <a:gd name="connsiteY1" fmla="*/ 0 h 3067200"/>
              <a:gd name="connsiteX2" fmla="*/ 3067200 w 3067200"/>
              <a:gd name="connsiteY2" fmla="*/ 1365036 h 3067200"/>
              <a:gd name="connsiteX3" fmla="*/ 1365036 w 3067200"/>
              <a:gd name="connsiteY3" fmla="*/ 3067200 h 30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200" h="3067200">
                <a:moveTo>
                  <a:pt x="0" y="3067200"/>
                </a:moveTo>
                <a:lnTo>
                  <a:pt x="3067199" y="0"/>
                </a:lnTo>
                <a:lnTo>
                  <a:pt x="3067200" y="1365036"/>
                </a:lnTo>
                <a:cubicBezTo>
                  <a:pt x="3067200" y="2305115"/>
                  <a:pt x="2305115" y="3067200"/>
                  <a:pt x="1365036" y="3067200"/>
                </a:cubicBezTo>
                <a:close/>
              </a:path>
            </a:pathLst>
          </a:custGeom>
          <a:gradFill flip="none" rotWithShape="1">
            <a:gsLst>
              <a:gs pos="0">
                <a:srgbClr val="D9000E">
                  <a:alpha val="56000"/>
                </a:srgbClr>
              </a:gs>
              <a:gs pos="90000">
                <a:srgbClr val="051FB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 rot="2700000">
            <a:off x="1473077" y="5935481"/>
            <a:ext cx="1865657" cy="1865658"/>
          </a:xfrm>
          <a:custGeom>
            <a:avLst/>
            <a:gdLst>
              <a:gd name="connsiteX0" fmla="*/ 498552 w 3725465"/>
              <a:gd name="connsiteY0" fmla="*/ 498552 h 3725466"/>
              <a:gd name="connsiteX1" fmla="*/ 1702163 w 3725465"/>
              <a:gd name="connsiteY1" fmla="*/ 0 h 3725466"/>
              <a:gd name="connsiteX2" fmla="*/ 3725465 w 3725465"/>
              <a:gd name="connsiteY2" fmla="*/ 1 h 3725466"/>
              <a:gd name="connsiteX3" fmla="*/ 0 w 3725465"/>
              <a:gd name="connsiteY3" fmla="*/ 3725466 h 3725466"/>
              <a:gd name="connsiteX4" fmla="*/ 0 w 3725465"/>
              <a:gd name="connsiteY4" fmla="*/ 1702163 h 3725466"/>
              <a:gd name="connsiteX5" fmla="*/ 498552 w 3725465"/>
              <a:gd name="connsiteY5" fmla="*/ 498552 h 37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5465" h="3725466">
                <a:moveTo>
                  <a:pt x="498552" y="498552"/>
                </a:moveTo>
                <a:cubicBezTo>
                  <a:pt x="806583" y="190521"/>
                  <a:pt x="1232124" y="0"/>
                  <a:pt x="1702163" y="0"/>
                </a:cubicBezTo>
                <a:lnTo>
                  <a:pt x="3725465" y="1"/>
                </a:lnTo>
                <a:lnTo>
                  <a:pt x="0" y="3725466"/>
                </a:lnTo>
                <a:lnTo>
                  <a:pt x="0" y="1702163"/>
                </a:lnTo>
                <a:cubicBezTo>
                  <a:pt x="0" y="1232124"/>
                  <a:pt x="190521" y="806583"/>
                  <a:pt x="498552" y="498552"/>
                </a:cubicBezTo>
                <a:close/>
              </a:path>
            </a:pathLst>
          </a:custGeom>
          <a:gradFill flip="none" rotWithShape="1">
            <a:gsLst>
              <a:gs pos="0">
                <a:srgbClr val="D9000E">
                  <a:alpha val="56000"/>
                </a:srgbClr>
              </a:gs>
              <a:gs pos="90000">
                <a:srgbClr val="051FB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0200" y="1548130"/>
            <a:ext cx="6184900" cy="3406776"/>
            <a:chOff x="725988" y="1727201"/>
            <a:chExt cx="5789157" cy="3143747"/>
          </a:xfrm>
        </p:grpSpPr>
        <p:sp>
          <p:nvSpPr>
            <p:cNvPr id="16" name="文本框 15"/>
            <p:cNvSpPr txBox="1"/>
            <p:nvPr/>
          </p:nvSpPr>
          <p:spPr>
            <a:xfrm>
              <a:off x="725988" y="1727201"/>
              <a:ext cx="4539889" cy="85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gradFill flip="none" rotWithShape="1">
                    <a:gsLst>
                      <a:gs pos="100000">
                        <a:srgbClr val="551D80"/>
                      </a:gs>
                      <a:gs pos="0">
                        <a:srgbClr val="FF0000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第</a:t>
              </a:r>
              <a:r>
                <a:rPr lang="en-US" altLang="zh-CN" sz="5400" dirty="0">
                  <a:gradFill flip="none" rotWithShape="1">
                    <a:gsLst>
                      <a:gs pos="100000">
                        <a:srgbClr val="551D80"/>
                      </a:gs>
                      <a:gs pos="0">
                        <a:srgbClr val="FF0000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2</a:t>
              </a:r>
              <a:r>
                <a:rPr lang="zh-CN" altLang="en-US" sz="5400" dirty="0">
                  <a:gradFill flip="none" rotWithShape="1">
                    <a:gsLst>
                      <a:gs pos="100000">
                        <a:srgbClr val="551D80"/>
                      </a:gs>
                      <a:gs pos="0">
                        <a:srgbClr val="FF0000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章  第</a:t>
              </a:r>
              <a:r>
                <a:rPr lang="en-US" altLang="zh-CN" sz="5400" dirty="0">
                  <a:gradFill flip="none" rotWithShape="1">
                    <a:gsLst>
                      <a:gs pos="100000">
                        <a:srgbClr val="551D80"/>
                      </a:gs>
                      <a:gs pos="0">
                        <a:srgbClr val="FF0000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1</a:t>
              </a:r>
              <a:r>
                <a:rPr lang="zh-CN" altLang="en-US" sz="5400" dirty="0">
                  <a:gradFill flip="none" rotWithShape="1">
                    <a:gsLst>
                      <a:gs pos="100000">
                        <a:srgbClr val="551D80"/>
                      </a:gs>
                      <a:gs pos="0">
                        <a:srgbClr val="FF0000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节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40400" y="2834125"/>
              <a:ext cx="5774745" cy="1491389"/>
              <a:chOff x="740400" y="2834125"/>
              <a:chExt cx="5774745" cy="1491389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40400" y="2834125"/>
                <a:ext cx="5774745" cy="76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减数分裂和受精作用</a:t>
                </a: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85048" y="3962897"/>
                <a:ext cx="5687870" cy="362617"/>
                <a:chOff x="785048" y="3962897"/>
                <a:chExt cx="5687870" cy="362617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785048" y="4099328"/>
                  <a:ext cx="5274580" cy="226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站酷庆科黄油体" panose="02000803000000020004" pitchFamily="2" charset="-122"/>
                      <a:ea typeface="站酷庆科黄油体" panose="02000803000000020004" pitchFamily="2" charset="-122"/>
                    </a:rPr>
                    <a:t>MEIOSIS AND FERTILIZATION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endParaRPr>
                </a:p>
              </p:txBody>
            </p:sp>
            <p:sp>
              <p:nvSpPr>
                <p:cNvPr id="20" name="矩形: 圆角 19"/>
                <p:cNvSpPr/>
                <p:nvPr/>
              </p:nvSpPr>
              <p:spPr>
                <a:xfrm rot="10800000" flipH="1" flipV="1">
                  <a:off x="853666" y="3962897"/>
                  <a:ext cx="5619252" cy="3364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endParaRP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853665" y="4630699"/>
              <a:ext cx="3152014" cy="240249"/>
              <a:chOff x="1018049" y="5462070"/>
              <a:chExt cx="3372318" cy="257041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018049" y="5462070"/>
                <a:ext cx="1449128" cy="257041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授课人：</a:t>
                </a:r>
                <a:r>
                  <a:rPr lang="en-US" alt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xippt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684120" y="5462070"/>
                <a:ext cx="1706247" cy="257041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</a:t>
                </a:r>
                <a:r>
                  <a:rPr kumimoji="0" lang="zh-CN" altLang="en-US" sz="110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时间：</a:t>
                </a:r>
                <a:r>
                  <a:rPr kumimoji="0" lang="en-US" altLang="zh-CN" sz="110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20XX</a:t>
                </a:r>
                <a:endParaRPr kumimoji="0" lang="zh-CN" altLang="en-US" sz="11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98922" y="1547265"/>
            <a:ext cx="5689600" cy="3763470"/>
            <a:chOff x="3251200" y="2952749"/>
            <a:chExt cx="5689600" cy="3763470"/>
          </a:xfrm>
        </p:grpSpPr>
        <p:pic>
          <p:nvPicPr>
            <p:cNvPr id="6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200" y="2952749"/>
              <a:ext cx="5689600" cy="37634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28"/>
            <a:stretch>
              <a:fillRect/>
            </a:stretch>
          </p:blipFill>
          <p:spPr>
            <a:xfrm>
              <a:off x="4044951" y="3390900"/>
              <a:ext cx="4102100" cy="2706370"/>
            </a:xfrm>
            <a:prstGeom prst="roundRect">
              <a:avLst>
                <a:gd name="adj" fmla="val 4051"/>
              </a:avLst>
            </a:prstGeom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二、减数分裂中染色体、</a:t>
            </a:r>
            <a:r>
              <a:rPr lang="en-US" altLang="zh-CN" dirty="0"/>
              <a:t>DNA</a:t>
            </a:r>
            <a:r>
              <a:rPr lang="zh-CN" altLang="en-US" dirty="0"/>
              <a:t>等数目的变化规律</a:t>
            </a:r>
          </a:p>
        </p:txBody>
      </p:sp>
      <p:sp>
        <p:nvSpPr>
          <p:cNvPr id="21" name="直接连接符 47105"/>
          <p:cNvSpPr/>
          <p:nvPr/>
        </p:nvSpPr>
        <p:spPr>
          <a:xfrm>
            <a:off x="5782522" y="5305496"/>
            <a:ext cx="0" cy="0"/>
          </a:xfrm>
          <a:prstGeom prst="line">
            <a:avLst/>
          </a:prstGeom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7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直接连接符 47106"/>
          <p:cNvSpPr/>
          <p:nvPr/>
        </p:nvSpPr>
        <p:spPr>
          <a:xfrm flipV="1">
            <a:off x="3274131" y="4678398"/>
            <a:ext cx="0" cy="0"/>
          </a:xfrm>
          <a:prstGeom prst="line">
            <a:avLst/>
          </a:prstGeom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7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47107"/>
          <p:cNvSpPr txBox="1"/>
          <p:nvPr/>
        </p:nvSpPr>
        <p:spPr>
          <a:xfrm>
            <a:off x="6609151" y="5026390"/>
            <a:ext cx="15621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17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次级精母细胞</a:t>
            </a:r>
          </a:p>
        </p:txBody>
      </p:sp>
      <p:sp>
        <p:nvSpPr>
          <p:cNvPr id="24" name="矩形 47108"/>
          <p:cNvSpPr/>
          <p:nvPr/>
        </p:nvSpPr>
        <p:spPr>
          <a:xfrm>
            <a:off x="2818059" y="3829203"/>
            <a:ext cx="545342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20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2N</a:t>
            </a:r>
          </a:p>
        </p:txBody>
      </p:sp>
      <p:sp>
        <p:nvSpPr>
          <p:cNvPr id="25" name="矩形 47109"/>
          <p:cNvSpPr/>
          <p:nvPr/>
        </p:nvSpPr>
        <p:spPr>
          <a:xfrm>
            <a:off x="2818059" y="2517999"/>
            <a:ext cx="545342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20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4N</a:t>
            </a:r>
          </a:p>
        </p:txBody>
      </p:sp>
      <p:sp>
        <p:nvSpPr>
          <p:cNvPr id="26" name="矩形 47110"/>
          <p:cNvSpPr/>
          <p:nvPr/>
        </p:nvSpPr>
        <p:spPr>
          <a:xfrm>
            <a:off x="3226623" y="5026390"/>
            <a:ext cx="110236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17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精原细胞</a:t>
            </a:r>
          </a:p>
        </p:txBody>
      </p:sp>
      <p:sp>
        <p:nvSpPr>
          <p:cNvPr id="27" name="直接连接符 47111"/>
          <p:cNvSpPr/>
          <p:nvPr/>
        </p:nvSpPr>
        <p:spPr>
          <a:xfrm flipV="1">
            <a:off x="3274131" y="2227016"/>
            <a:ext cx="0" cy="3135489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lvl="0"/>
            <a:endParaRPr lang="zh-CN" altLang="en-US" sz="20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直接连接符 47112"/>
          <p:cNvSpPr/>
          <p:nvPr/>
        </p:nvSpPr>
        <p:spPr>
          <a:xfrm>
            <a:off x="3274131" y="5362504"/>
            <a:ext cx="5985933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lvl="0"/>
            <a:endParaRPr lang="zh-CN" altLang="en-US" sz="17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直接连接符 47113"/>
          <p:cNvSpPr/>
          <p:nvPr/>
        </p:nvSpPr>
        <p:spPr>
          <a:xfrm>
            <a:off x="4129264" y="5248487"/>
            <a:ext cx="0" cy="114018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7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直接连接符 47114"/>
          <p:cNvSpPr/>
          <p:nvPr/>
        </p:nvSpPr>
        <p:spPr>
          <a:xfrm>
            <a:off x="3274131" y="3994291"/>
            <a:ext cx="57009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直接连接符 47115"/>
          <p:cNvSpPr/>
          <p:nvPr/>
        </p:nvSpPr>
        <p:spPr>
          <a:xfrm>
            <a:off x="3274131" y="2683087"/>
            <a:ext cx="57009" cy="0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直接连接符 47116"/>
          <p:cNvSpPr/>
          <p:nvPr/>
        </p:nvSpPr>
        <p:spPr>
          <a:xfrm>
            <a:off x="3274131" y="4678398"/>
            <a:ext cx="57009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7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直接连接符 47117"/>
          <p:cNvSpPr/>
          <p:nvPr/>
        </p:nvSpPr>
        <p:spPr>
          <a:xfrm>
            <a:off x="3274131" y="3310184"/>
            <a:ext cx="57009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331139" y="2683087"/>
            <a:ext cx="5643880" cy="1938302"/>
            <a:chOff x="0" y="0"/>
            <a:chExt cx="4752" cy="1632"/>
          </a:xfrm>
        </p:grpSpPr>
        <p:sp>
          <p:nvSpPr>
            <p:cNvPr id="35" name="直接连接符 47119"/>
            <p:cNvSpPr/>
            <p:nvPr/>
          </p:nvSpPr>
          <p:spPr>
            <a:xfrm flipV="1">
              <a:off x="576" y="0"/>
              <a:ext cx="2064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 b="1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直接连接符 47120"/>
            <p:cNvSpPr/>
            <p:nvPr/>
          </p:nvSpPr>
          <p:spPr>
            <a:xfrm>
              <a:off x="0" y="1104"/>
              <a:ext cx="288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 b="1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直接连接符 47121"/>
            <p:cNvSpPr/>
            <p:nvPr/>
          </p:nvSpPr>
          <p:spPr>
            <a:xfrm flipV="1">
              <a:off x="288" y="0"/>
              <a:ext cx="288" cy="1104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 b="1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直接连接符 47122"/>
            <p:cNvSpPr/>
            <p:nvPr/>
          </p:nvSpPr>
          <p:spPr>
            <a:xfrm>
              <a:off x="2640" y="0"/>
              <a:ext cx="0" cy="1056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 b="1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直接连接符 47123"/>
            <p:cNvSpPr/>
            <p:nvPr/>
          </p:nvSpPr>
          <p:spPr>
            <a:xfrm>
              <a:off x="2640" y="1056"/>
              <a:ext cx="1536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 b="1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直接连接符 47124"/>
            <p:cNvSpPr/>
            <p:nvPr/>
          </p:nvSpPr>
          <p:spPr>
            <a:xfrm>
              <a:off x="4176" y="1056"/>
              <a:ext cx="0" cy="576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 b="1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直接连接符 47125"/>
            <p:cNvSpPr/>
            <p:nvPr/>
          </p:nvSpPr>
          <p:spPr>
            <a:xfrm>
              <a:off x="4176" y="1632"/>
              <a:ext cx="576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 b="1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414308" y="1553355"/>
            <a:ext cx="2384872" cy="414020"/>
          </a:xfrm>
          <a:prstGeom prst="rect">
            <a:avLst/>
          </a:prstGeom>
          <a:noFill/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x-none" sz="20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DNA </a:t>
            </a:r>
            <a:r>
              <a:rPr lang="zh-CN" altLang="en-US" sz="20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变化曲线</a:t>
            </a:r>
          </a:p>
        </p:txBody>
      </p:sp>
      <p:pic>
        <p:nvPicPr>
          <p:cNvPr id="43" name="图片 47127" descr="减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264" y="5419513"/>
            <a:ext cx="570089" cy="55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47128" descr="减2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353" y="5419513"/>
            <a:ext cx="567714" cy="570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图片 47129" descr="减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442" y="5419513"/>
            <a:ext cx="567714" cy="570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图片 47130" descr="减4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531" y="5419513"/>
            <a:ext cx="619972" cy="9335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图片 47131" descr="减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637" y="5419513"/>
            <a:ext cx="571277" cy="56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47132" descr="减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726" y="5419513"/>
            <a:ext cx="567714" cy="5712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图片 47133" descr="减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3815" y="5419513"/>
            <a:ext cx="541584" cy="7339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图片 47134" descr="减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5429" y="5419513"/>
            <a:ext cx="579590" cy="567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图片 47135" descr="有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1139" y="5419513"/>
            <a:ext cx="562963" cy="5689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矩形 47136"/>
          <p:cNvSpPr/>
          <p:nvPr/>
        </p:nvSpPr>
        <p:spPr>
          <a:xfrm>
            <a:off x="4668473" y="5026390"/>
            <a:ext cx="15621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17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初级精母细胞</a:t>
            </a:r>
          </a:p>
        </p:txBody>
      </p:sp>
      <p:sp>
        <p:nvSpPr>
          <p:cNvPr id="53" name="文本框 47137"/>
          <p:cNvSpPr txBox="1"/>
          <p:nvPr/>
        </p:nvSpPr>
        <p:spPr>
          <a:xfrm>
            <a:off x="8176895" y="5026390"/>
            <a:ext cx="87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17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精细胞</a:t>
            </a:r>
          </a:p>
        </p:txBody>
      </p:sp>
      <p:sp>
        <p:nvSpPr>
          <p:cNvPr id="54" name="直接连接符 47138"/>
          <p:cNvSpPr/>
          <p:nvPr/>
        </p:nvSpPr>
        <p:spPr>
          <a:xfrm>
            <a:off x="8233904" y="5248487"/>
            <a:ext cx="0" cy="114018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7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直接连接符 47139"/>
          <p:cNvSpPr/>
          <p:nvPr/>
        </p:nvSpPr>
        <p:spPr>
          <a:xfrm>
            <a:off x="6466628" y="5248487"/>
            <a:ext cx="0" cy="114018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795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二、减数分裂中染色体、</a:t>
            </a:r>
            <a:r>
              <a:rPr lang="en-US" altLang="zh-CN" dirty="0"/>
              <a:t>DNA</a:t>
            </a:r>
            <a:r>
              <a:rPr lang="zh-CN" altLang="en-US" dirty="0"/>
              <a:t>等数目的变化规律</a:t>
            </a:r>
          </a:p>
        </p:txBody>
      </p:sp>
      <p:sp>
        <p:nvSpPr>
          <p:cNvPr id="3" name="矩形 48129"/>
          <p:cNvSpPr/>
          <p:nvPr/>
        </p:nvSpPr>
        <p:spPr>
          <a:xfrm>
            <a:off x="2694234" y="3962553"/>
            <a:ext cx="494046" cy="3685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Tx/>
            </a:pPr>
            <a:r>
              <a:rPr lang="en-US" altLang="x-none" sz="1795" b="1" dirty="0">
                <a:solidFill>
                  <a:schemeClr val="tx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2N</a:t>
            </a:r>
          </a:p>
        </p:txBody>
      </p:sp>
      <p:sp>
        <p:nvSpPr>
          <p:cNvPr id="4" name="矩形 48130"/>
          <p:cNvSpPr/>
          <p:nvPr/>
        </p:nvSpPr>
        <p:spPr>
          <a:xfrm>
            <a:off x="2694234" y="2651349"/>
            <a:ext cx="494046" cy="3685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Tx/>
            </a:pPr>
            <a:r>
              <a:rPr lang="en-US" altLang="x-none" sz="1795" b="1" dirty="0">
                <a:solidFill>
                  <a:schemeClr val="tx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4N</a:t>
            </a:r>
          </a:p>
        </p:txBody>
      </p:sp>
      <p:sp>
        <p:nvSpPr>
          <p:cNvPr id="5" name="直接连接符 48131"/>
          <p:cNvSpPr/>
          <p:nvPr/>
        </p:nvSpPr>
        <p:spPr>
          <a:xfrm flipV="1">
            <a:off x="3150306" y="2360366"/>
            <a:ext cx="0" cy="3135489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lvl="0"/>
            <a:endParaRPr lang="zh-CN" altLang="en-US" sz="100" b="1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直接连接符 48132"/>
          <p:cNvSpPr/>
          <p:nvPr/>
        </p:nvSpPr>
        <p:spPr>
          <a:xfrm>
            <a:off x="3150306" y="4127641"/>
            <a:ext cx="57009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00" b="1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直接连接符 48133"/>
          <p:cNvSpPr/>
          <p:nvPr/>
        </p:nvSpPr>
        <p:spPr>
          <a:xfrm>
            <a:off x="3150306" y="2816437"/>
            <a:ext cx="57009" cy="0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00" b="1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直接连接符 48134"/>
          <p:cNvSpPr/>
          <p:nvPr/>
        </p:nvSpPr>
        <p:spPr>
          <a:xfrm>
            <a:off x="3150306" y="4811748"/>
            <a:ext cx="57009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00" b="1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直接连接符 48135"/>
          <p:cNvSpPr/>
          <p:nvPr/>
        </p:nvSpPr>
        <p:spPr>
          <a:xfrm>
            <a:off x="3150306" y="3443534"/>
            <a:ext cx="57009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00" b="1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50306" y="4127641"/>
            <a:ext cx="5757898" cy="684107"/>
            <a:chOff x="0" y="0"/>
            <a:chExt cx="4848" cy="576"/>
          </a:xfrm>
        </p:grpSpPr>
        <p:sp>
          <p:nvSpPr>
            <p:cNvPr id="11" name="直接连接符 48137"/>
            <p:cNvSpPr/>
            <p:nvPr/>
          </p:nvSpPr>
          <p:spPr>
            <a:xfrm flipV="1">
              <a:off x="0" y="576"/>
              <a:ext cx="0" cy="0"/>
            </a:xfrm>
            <a:prstGeom prst="line">
              <a:avLst/>
            </a:prstGeom>
            <a:ln w="952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1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直接连接符 48138"/>
            <p:cNvSpPr/>
            <p:nvPr/>
          </p:nvSpPr>
          <p:spPr>
            <a:xfrm>
              <a:off x="3696" y="0"/>
              <a:ext cx="432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1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直接连接符 48139"/>
            <p:cNvSpPr/>
            <p:nvPr/>
          </p:nvSpPr>
          <p:spPr>
            <a:xfrm flipV="1">
              <a:off x="0" y="0"/>
              <a:ext cx="2688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1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直接连接符 48140"/>
            <p:cNvSpPr/>
            <p:nvPr/>
          </p:nvSpPr>
          <p:spPr>
            <a:xfrm>
              <a:off x="2688" y="0"/>
              <a:ext cx="0" cy="576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1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直接连接符 48141"/>
            <p:cNvSpPr/>
            <p:nvPr/>
          </p:nvSpPr>
          <p:spPr>
            <a:xfrm>
              <a:off x="2688" y="576"/>
              <a:ext cx="1008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1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直接连接符 48142"/>
            <p:cNvSpPr/>
            <p:nvPr/>
          </p:nvSpPr>
          <p:spPr>
            <a:xfrm flipV="1">
              <a:off x="3696" y="0"/>
              <a:ext cx="0" cy="576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1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直接连接符 48143"/>
            <p:cNvSpPr/>
            <p:nvPr/>
          </p:nvSpPr>
          <p:spPr>
            <a:xfrm>
              <a:off x="4128" y="0"/>
              <a:ext cx="0" cy="576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1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直接连接符 48144"/>
            <p:cNvSpPr/>
            <p:nvPr/>
          </p:nvSpPr>
          <p:spPr>
            <a:xfrm>
              <a:off x="4128" y="576"/>
              <a:ext cx="720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100" b="1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>
            <a:hlinkClick r:id="rId2"/>
          </p:cNvPr>
          <p:cNvSpPr txBox="1"/>
          <p:nvPr/>
        </p:nvSpPr>
        <p:spPr>
          <a:xfrm>
            <a:off x="4119457" y="1726322"/>
            <a:ext cx="2851633" cy="460375"/>
          </a:xfrm>
          <a:prstGeom prst="rect">
            <a:avLst/>
          </a:prstGeom>
          <a:noFill/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algn="ctr">
              <a:buClrTx/>
            </a:pPr>
            <a:r>
              <a:rPr lang="zh-CN" altLang="en-US" sz="2395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染 色 体 变 化 曲 线</a:t>
            </a:r>
          </a:p>
        </p:txBody>
      </p:sp>
      <p:sp>
        <p:nvSpPr>
          <p:cNvPr id="21" name="直接连接符 48146"/>
          <p:cNvSpPr/>
          <p:nvPr/>
        </p:nvSpPr>
        <p:spPr>
          <a:xfrm>
            <a:off x="5658697" y="5438846"/>
            <a:ext cx="0" cy="0"/>
          </a:xfrm>
          <a:prstGeom prst="line">
            <a:avLst/>
          </a:prstGeom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00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48147"/>
          <p:cNvSpPr txBox="1"/>
          <p:nvPr/>
        </p:nvSpPr>
        <p:spPr>
          <a:xfrm>
            <a:off x="6456821" y="5159740"/>
            <a:ext cx="15621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Tx/>
            </a:pPr>
            <a:r>
              <a:rPr lang="zh-CN" altLang="en-US" sz="17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次级精母细胞</a:t>
            </a:r>
          </a:p>
        </p:txBody>
      </p:sp>
      <p:sp>
        <p:nvSpPr>
          <p:cNvPr id="23" name="矩形 48148"/>
          <p:cNvSpPr/>
          <p:nvPr/>
        </p:nvSpPr>
        <p:spPr>
          <a:xfrm>
            <a:off x="3102798" y="5159740"/>
            <a:ext cx="110236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Tx/>
            </a:pPr>
            <a:r>
              <a:rPr lang="zh-CN" altLang="en-US" sz="17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精原细胞</a:t>
            </a:r>
          </a:p>
        </p:txBody>
      </p:sp>
      <p:sp>
        <p:nvSpPr>
          <p:cNvPr id="24" name="直接连接符 48149"/>
          <p:cNvSpPr/>
          <p:nvPr/>
        </p:nvSpPr>
        <p:spPr>
          <a:xfrm>
            <a:off x="3150306" y="5495854"/>
            <a:ext cx="5985933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lvl="0"/>
            <a:endParaRPr lang="zh-CN" altLang="en-US" sz="100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直接连接符 48150"/>
          <p:cNvSpPr/>
          <p:nvPr/>
        </p:nvSpPr>
        <p:spPr>
          <a:xfrm>
            <a:off x="4005439" y="5381837"/>
            <a:ext cx="0" cy="114018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00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直接连接符 48151"/>
          <p:cNvSpPr/>
          <p:nvPr/>
        </p:nvSpPr>
        <p:spPr>
          <a:xfrm>
            <a:off x="6342803" y="5381837"/>
            <a:ext cx="0" cy="114018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00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48152" descr="减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439" y="5552863"/>
            <a:ext cx="570089" cy="55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8153" descr="减2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528" y="5552863"/>
            <a:ext cx="567714" cy="570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48154" descr="减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617" y="5552863"/>
            <a:ext cx="567714" cy="570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48155" descr="减4后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706" y="5552863"/>
            <a:ext cx="619972" cy="9335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8156" descr="减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812" y="5552863"/>
            <a:ext cx="571277" cy="56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48157" descr="减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901" y="5552863"/>
            <a:ext cx="567714" cy="5712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48158" descr="减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9990" y="5552863"/>
            <a:ext cx="541584" cy="7339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8159" descr="减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604" y="5552863"/>
            <a:ext cx="579590" cy="567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48160" descr="有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7314" y="5552863"/>
            <a:ext cx="562963" cy="5689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矩形 48161"/>
          <p:cNvSpPr/>
          <p:nvPr/>
        </p:nvSpPr>
        <p:spPr>
          <a:xfrm>
            <a:off x="4544648" y="5159740"/>
            <a:ext cx="15621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Tx/>
            </a:pPr>
            <a:r>
              <a:rPr lang="zh-CN" altLang="en-US" sz="17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初级精母细胞</a:t>
            </a:r>
          </a:p>
        </p:txBody>
      </p:sp>
      <p:sp>
        <p:nvSpPr>
          <p:cNvPr id="37" name="文本框 48162"/>
          <p:cNvSpPr txBox="1"/>
          <p:nvPr/>
        </p:nvSpPr>
        <p:spPr>
          <a:xfrm>
            <a:off x="8110079" y="5159740"/>
            <a:ext cx="87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Tx/>
            </a:pPr>
            <a:r>
              <a:rPr lang="zh-CN" altLang="en-US" sz="17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精细胞</a:t>
            </a:r>
          </a:p>
        </p:txBody>
      </p:sp>
      <p:sp>
        <p:nvSpPr>
          <p:cNvPr id="38" name="直接连接符 48163"/>
          <p:cNvSpPr/>
          <p:nvPr/>
        </p:nvSpPr>
        <p:spPr>
          <a:xfrm>
            <a:off x="8110079" y="5381837"/>
            <a:ext cx="0" cy="114018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00" b="1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二、减数分裂中染色体、</a:t>
            </a:r>
            <a:r>
              <a:rPr lang="en-US" altLang="zh-CN" dirty="0"/>
              <a:t>DNA</a:t>
            </a:r>
            <a:r>
              <a:rPr lang="zh-CN" altLang="en-US" dirty="0"/>
              <a:t>等数目的变化规律</a:t>
            </a:r>
          </a:p>
        </p:txBody>
      </p:sp>
      <p:sp>
        <p:nvSpPr>
          <p:cNvPr id="3" name="矩形 49153"/>
          <p:cNvSpPr/>
          <p:nvPr/>
        </p:nvSpPr>
        <p:spPr>
          <a:xfrm>
            <a:off x="2579934" y="3866182"/>
            <a:ext cx="545342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2095" b="1" dirty="0">
                <a:solidFill>
                  <a:schemeClr val="tx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2N</a:t>
            </a:r>
          </a:p>
        </p:txBody>
      </p:sp>
      <p:sp>
        <p:nvSpPr>
          <p:cNvPr id="4" name="矩形 49154"/>
          <p:cNvSpPr/>
          <p:nvPr/>
        </p:nvSpPr>
        <p:spPr>
          <a:xfrm>
            <a:off x="2579934" y="2554978"/>
            <a:ext cx="545342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2095" b="1" dirty="0">
                <a:solidFill>
                  <a:schemeClr val="tx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4N</a:t>
            </a:r>
          </a:p>
        </p:txBody>
      </p:sp>
      <p:sp>
        <p:nvSpPr>
          <p:cNvPr id="5" name="直接连接符 49155"/>
          <p:cNvSpPr/>
          <p:nvPr/>
        </p:nvSpPr>
        <p:spPr>
          <a:xfrm flipV="1">
            <a:off x="3036006" y="2263995"/>
            <a:ext cx="0" cy="3135489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lvl="0"/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直接连接符 49156"/>
          <p:cNvSpPr/>
          <p:nvPr/>
        </p:nvSpPr>
        <p:spPr>
          <a:xfrm>
            <a:off x="3036006" y="4031270"/>
            <a:ext cx="57009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直接连接符 49157"/>
          <p:cNvSpPr/>
          <p:nvPr/>
        </p:nvSpPr>
        <p:spPr>
          <a:xfrm>
            <a:off x="3036006" y="2720066"/>
            <a:ext cx="57009" cy="0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直接连接符 49158"/>
          <p:cNvSpPr/>
          <p:nvPr/>
        </p:nvSpPr>
        <p:spPr>
          <a:xfrm>
            <a:off x="3036006" y="4772386"/>
            <a:ext cx="57009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直接连接符 49159"/>
          <p:cNvSpPr/>
          <p:nvPr/>
        </p:nvSpPr>
        <p:spPr>
          <a:xfrm>
            <a:off x="3036006" y="3347163"/>
            <a:ext cx="57009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05157" y="1750915"/>
            <a:ext cx="2365869" cy="414020"/>
          </a:xfrm>
          <a:prstGeom prst="rect">
            <a:avLst/>
          </a:prstGeom>
          <a:noFill/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95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染色单体变化曲线</a:t>
            </a:r>
          </a:p>
        </p:txBody>
      </p:sp>
      <p:sp>
        <p:nvSpPr>
          <p:cNvPr id="11" name="直接连接符 49161"/>
          <p:cNvSpPr/>
          <p:nvPr/>
        </p:nvSpPr>
        <p:spPr>
          <a:xfrm>
            <a:off x="5544397" y="5321096"/>
            <a:ext cx="0" cy="0"/>
          </a:xfrm>
          <a:prstGeom prst="line">
            <a:avLst/>
          </a:prstGeom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49162"/>
          <p:cNvSpPr txBox="1"/>
          <p:nvPr/>
        </p:nvSpPr>
        <p:spPr>
          <a:xfrm>
            <a:off x="6171494" y="5041991"/>
            <a:ext cx="179070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0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次级精母细胞</a:t>
            </a:r>
          </a:p>
        </p:txBody>
      </p:sp>
      <p:sp>
        <p:nvSpPr>
          <p:cNvPr id="13" name="矩形 49163"/>
          <p:cNvSpPr/>
          <p:nvPr/>
        </p:nvSpPr>
        <p:spPr>
          <a:xfrm>
            <a:off x="2988498" y="5041991"/>
            <a:ext cx="125476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0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精原细胞</a:t>
            </a:r>
          </a:p>
        </p:txBody>
      </p:sp>
      <p:sp>
        <p:nvSpPr>
          <p:cNvPr id="14" name="直接连接符 49164"/>
          <p:cNvSpPr/>
          <p:nvPr/>
        </p:nvSpPr>
        <p:spPr>
          <a:xfrm>
            <a:off x="3036006" y="5378105"/>
            <a:ext cx="5985933" cy="0"/>
          </a:xfrm>
          <a:prstGeom prst="line">
            <a:avLst/>
          </a:prstGeom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lvl="0"/>
            <a:endParaRPr lang="zh-CN" altLang="en-US" sz="2095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直接连接符 49165"/>
          <p:cNvSpPr/>
          <p:nvPr/>
        </p:nvSpPr>
        <p:spPr>
          <a:xfrm>
            <a:off x="3891139" y="5264087"/>
            <a:ext cx="0" cy="114018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49166" descr="减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139" y="5435114"/>
            <a:ext cx="570089" cy="55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49167" descr="减2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28" y="5435114"/>
            <a:ext cx="567714" cy="570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49168" descr="减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317" y="5435114"/>
            <a:ext cx="567714" cy="570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49169" descr="减4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406" y="5435114"/>
            <a:ext cx="619972" cy="9335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9170" descr="减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512" y="5435114"/>
            <a:ext cx="571277" cy="56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9171" descr="减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985" y="5435114"/>
            <a:ext cx="567714" cy="5712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9172" descr="减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1203" y="5435114"/>
            <a:ext cx="541584" cy="7339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49173" descr="减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7304" y="5435114"/>
            <a:ext cx="579590" cy="567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49174" descr="有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3014" y="5435114"/>
            <a:ext cx="562963" cy="5689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49175"/>
          <p:cNvSpPr/>
          <p:nvPr/>
        </p:nvSpPr>
        <p:spPr>
          <a:xfrm>
            <a:off x="4430348" y="5041991"/>
            <a:ext cx="179070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0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初级精母细胞</a:t>
            </a:r>
          </a:p>
        </p:txBody>
      </p:sp>
      <p:sp>
        <p:nvSpPr>
          <p:cNvPr id="27" name="文本框 49176"/>
          <p:cNvSpPr txBox="1"/>
          <p:nvPr/>
        </p:nvSpPr>
        <p:spPr>
          <a:xfrm>
            <a:off x="7938770" y="5041991"/>
            <a:ext cx="98679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095" b="1" dirty="0">
                <a:solidFill>
                  <a:schemeClr val="tx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精细胞</a:t>
            </a:r>
          </a:p>
        </p:txBody>
      </p:sp>
      <p:sp>
        <p:nvSpPr>
          <p:cNvPr id="28" name="直接连接符 49177"/>
          <p:cNvSpPr/>
          <p:nvPr/>
        </p:nvSpPr>
        <p:spPr>
          <a:xfrm>
            <a:off x="6228503" y="5264087"/>
            <a:ext cx="0" cy="114018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直接连接符 49178"/>
          <p:cNvSpPr/>
          <p:nvPr/>
        </p:nvSpPr>
        <p:spPr>
          <a:xfrm>
            <a:off x="7995779" y="5264087"/>
            <a:ext cx="0" cy="114018"/>
          </a:xfrm>
          <a:prstGeom prst="line">
            <a:avLst/>
          </a:prstGeom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2095">
              <a:solidFill>
                <a:schemeClr val="tx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97531" y="2720066"/>
            <a:ext cx="5596373" cy="2679418"/>
            <a:chOff x="0" y="0"/>
            <a:chExt cx="4712" cy="2256"/>
          </a:xfrm>
        </p:grpSpPr>
        <p:sp>
          <p:nvSpPr>
            <p:cNvPr id="31" name="直接连接符 49180"/>
            <p:cNvSpPr/>
            <p:nvPr/>
          </p:nvSpPr>
          <p:spPr>
            <a:xfrm flipV="1">
              <a:off x="0" y="0"/>
              <a:ext cx="344" cy="2256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直接连接符 49181"/>
            <p:cNvSpPr/>
            <p:nvPr/>
          </p:nvSpPr>
          <p:spPr>
            <a:xfrm>
              <a:off x="2456" y="1344"/>
              <a:ext cx="0" cy="0"/>
            </a:xfrm>
            <a:prstGeom prst="line">
              <a:avLst/>
            </a:prstGeom>
            <a:ln w="952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直接连接符 49182"/>
            <p:cNvSpPr/>
            <p:nvPr/>
          </p:nvSpPr>
          <p:spPr>
            <a:xfrm>
              <a:off x="344" y="0"/>
              <a:ext cx="2208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直接连接符 49183"/>
            <p:cNvSpPr/>
            <p:nvPr/>
          </p:nvSpPr>
          <p:spPr>
            <a:xfrm>
              <a:off x="2552" y="0"/>
              <a:ext cx="0" cy="1104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直接连接符 49184"/>
            <p:cNvSpPr/>
            <p:nvPr/>
          </p:nvSpPr>
          <p:spPr>
            <a:xfrm>
              <a:off x="2552" y="1104"/>
              <a:ext cx="1104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直接连接符 49185"/>
            <p:cNvSpPr/>
            <p:nvPr/>
          </p:nvSpPr>
          <p:spPr>
            <a:xfrm>
              <a:off x="3656" y="1104"/>
              <a:ext cx="0" cy="1104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直接连接符 49186"/>
            <p:cNvSpPr/>
            <p:nvPr/>
          </p:nvSpPr>
          <p:spPr>
            <a:xfrm flipH="1" flipV="1">
              <a:off x="3656" y="2208"/>
              <a:ext cx="1056" cy="0"/>
            </a:xfrm>
            <a:prstGeom prst="line">
              <a:avLst/>
            </a:prstGeom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二、减数分裂中染色体、</a:t>
            </a:r>
            <a:r>
              <a:rPr lang="en-US" altLang="zh-CN" dirty="0"/>
              <a:t>DNA</a:t>
            </a:r>
            <a:r>
              <a:rPr lang="zh-CN" altLang="en-US" dirty="0"/>
              <a:t>等数目的变化规律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77577" y="1474963"/>
            <a:ext cx="9269166" cy="1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）减数分裂过程中染色体数目和核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DNA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含量变化曲线分析：</a:t>
            </a:r>
            <a:endParaRPr lang="en-US" altLang="zh-CN" kern="0" dirty="0">
              <a:solidFill>
                <a:srgbClr val="47494B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60" y="2349971"/>
            <a:ext cx="7166240" cy="379980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二、减数分裂中染色体、</a:t>
            </a:r>
            <a:r>
              <a:rPr lang="en-US" altLang="zh-CN" dirty="0"/>
              <a:t>DNA</a:t>
            </a:r>
            <a:r>
              <a:rPr lang="zh-CN" altLang="en-US" dirty="0"/>
              <a:t>等数目的变化规律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49" y="1733961"/>
            <a:ext cx="6325611" cy="44158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12" y="2927950"/>
            <a:ext cx="3915688" cy="2324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67888" y="1388052"/>
            <a:ext cx="10443061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右图表示细胞分裂过程中染色体、核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DNA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变化相对值。下列关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～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段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不含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叙述正确的是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</a:p>
          <a:p>
            <a:pPr lvl="1">
              <a:spcBef>
                <a:spcPct val="50000"/>
              </a:spcBef>
            </a:pP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．细胞中始终存在染色单体</a:t>
            </a:r>
          </a:p>
          <a:p>
            <a:pPr lvl="1">
              <a:spcBef>
                <a:spcPct val="50000"/>
              </a:spcBef>
            </a:pP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．细胞中始终存在同源染色体</a:t>
            </a:r>
          </a:p>
          <a:p>
            <a:pPr lvl="1">
              <a:spcBef>
                <a:spcPct val="50000"/>
              </a:spcBef>
            </a:pP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．细胞中染色体和核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DNA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数之比由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1∶2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变为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1∶1</a:t>
            </a:r>
          </a:p>
          <a:p>
            <a:pPr lvl="1">
              <a:spcBef>
                <a:spcPct val="50000"/>
              </a:spcBef>
            </a:pP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．此时期表示初级性母细胞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48759" y="641606"/>
            <a:ext cx="2977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课后练习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330850" y="1270431"/>
            <a:ext cx="328989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ts val="1400"/>
              </a:spcBef>
              <a:buClr>
                <a:srgbClr val="95953A"/>
              </a:buClr>
              <a:buSzPct val="50000"/>
              <a:buFont typeface="Wingdings" panose="05000000000000000000" pitchFamily="2" charset="2"/>
              <a:buChar char="p"/>
              <a:defRPr sz="240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67889" y="4107234"/>
            <a:ext cx="6955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在下图中，不属于精子形成过程的是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5425855" y="3982264"/>
            <a:ext cx="513080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 sz="2095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altLang="zh-CN" dirty="0"/>
              <a:t>C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663605" y="1735406"/>
            <a:ext cx="513080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 sz="2095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altLang="zh-CN" dirty="0"/>
              <a:t>A</a:t>
            </a:r>
          </a:p>
        </p:txBody>
      </p:sp>
      <p:pic>
        <p:nvPicPr>
          <p:cNvPr id="9" name="Picture 3" descr="4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477965" y="4739911"/>
            <a:ext cx="4851456" cy="154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39240"/>
          <a:stretch>
            <a:fillRect/>
          </a:stretch>
        </p:blipFill>
        <p:spPr>
          <a:xfrm flipH="1">
            <a:off x="5258236" y="0"/>
            <a:ext cx="6933055" cy="6858000"/>
          </a:xfrm>
          <a:custGeom>
            <a:avLst/>
            <a:gdLst>
              <a:gd name="connsiteX0" fmla="*/ 6933055 w 6933055"/>
              <a:gd name="connsiteY0" fmla="*/ 0 h 6858000"/>
              <a:gd name="connsiteX1" fmla="*/ 3080645 w 6933055"/>
              <a:gd name="connsiteY1" fmla="*/ 0 h 6858000"/>
              <a:gd name="connsiteX2" fmla="*/ 2213043 w 6933055"/>
              <a:gd name="connsiteY2" fmla="*/ 867692 h 6858000"/>
              <a:gd name="connsiteX3" fmla="*/ 884578 w 6933055"/>
              <a:gd name="connsiteY3" fmla="*/ 867692 h 6858000"/>
              <a:gd name="connsiteX4" fmla="*/ 16976 w 6933055"/>
              <a:gd name="connsiteY4" fmla="*/ 0 h 6858000"/>
              <a:gd name="connsiteX5" fmla="*/ 0 w 6933055"/>
              <a:gd name="connsiteY5" fmla="*/ 0 h 6858000"/>
              <a:gd name="connsiteX6" fmla="*/ 0 w 6933055"/>
              <a:gd name="connsiteY6" fmla="*/ 6858000 h 6858000"/>
              <a:gd name="connsiteX7" fmla="*/ 21963 w 6933055"/>
              <a:gd name="connsiteY7" fmla="*/ 6858000 h 6858000"/>
              <a:gd name="connsiteX8" fmla="*/ 884578 w 6933055"/>
              <a:gd name="connsiteY8" fmla="*/ 5995297 h 6858000"/>
              <a:gd name="connsiteX9" fmla="*/ 1548810 w 6933055"/>
              <a:gd name="connsiteY9" fmla="*/ 5720134 h 6858000"/>
              <a:gd name="connsiteX10" fmla="*/ 2213042 w 6933055"/>
              <a:gd name="connsiteY10" fmla="*/ 5995297 h 6858000"/>
              <a:gd name="connsiteX11" fmla="*/ 3075657 w 6933055"/>
              <a:gd name="connsiteY11" fmla="*/ 6858000 h 6858000"/>
              <a:gd name="connsiteX12" fmla="*/ 6898070 w 6933055"/>
              <a:gd name="connsiteY12" fmla="*/ 6858000 h 6858000"/>
              <a:gd name="connsiteX13" fmla="*/ 4465078 w 6933055"/>
              <a:gd name="connsiteY13" fmla="*/ 4424759 h 6858000"/>
              <a:gd name="connsiteX14" fmla="*/ 4465078 w 6933055"/>
              <a:gd name="connsiteY14" fmla="*/ 24682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3055" h="6858000">
                <a:moveTo>
                  <a:pt x="6933055" y="0"/>
                </a:moveTo>
                <a:lnTo>
                  <a:pt x="3080645" y="0"/>
                </a:lnTo>
                <a:lnTo>
                  <a:pt x="2213043" y="867692"/>
                </a:lnTo>
                <a:cubicBezTo>
                  <a:pt x="1846196" y="1234575"/>
                  <a:pt x="1251423" y="1234575"/>
                  <a:pt x="884578" y="867692"/>
                </a:cubicBezTo>
                <a:lnTo>
                  <a:pt x="16976" y="0"/>
                </a:lnTo>
                <a:lnTo>
                  <a:pt x="0" y="0"/>
                </a:lnTo>
                <a:lnTo>
                  <a:pt x="0" y="6858000"/>
                </a:lnTo>
                <a:lnTo>
                  <a:pt x="21963" y="6858000"/>
                </a:lnTo>
                <a:lnTo>
                  <a:pt x="884578" y="5995297"/>
                </a:lnTo>
                <a:cubicBezTo>
                  <a:pt x="1068001" y="5811855"/>
                  <a:pt x="1308405" y="5720134"/>
                  <a:pt x="1548810" y="5720134"/>
                </a:cubicBezTo>
                <a:cubicBezTo>
                  <a:pt x="1789214" y="5720134"/>
                  <a:pt x="2029619" y="5811855"/>
                  <a:pt x="2213042" y="5995297"/>
                </a:cubicBezTo>
                <a:lnTo>
                  <a:pt x="3075657" y="6858000"/>
                </a:lnTo>
                <a:lnTo>
                  <a:pt x="6898070" y="6858000"/>
                </a:lnTo>
                <a:lnTo>
                  <a:pt x="4465078" y="4424759"/>
                </a:lnTo>
                <a:cubicBezTo>
                  <a:pt x="3924854" y="3884479"/>
                  <a:pt x="3924854" y="3008511"/>
                  <a:pt x="4465078" y="2468231"/>
                </a:cubicBezTo>
                <a:close/>
              </a:path>
            </a:pathLst>
          </a:custGeom>
        </p:spPr>
      </p:pic>
      <p:sp>
        <p:nvSpPr>
          <p:cNvPr id="12" name="形状"/>
          <p:cNvSpPr/>
          <p:nvPr/>
        </p:nvSpPr>
        <p:spPr>
          <a:xfrm flipH="1">
            <a:off x="5254948" y="-11450"/>
            <a:ext cx="6937052" cy="6869563"/>
          </a:xfrm>
          <a:custGeom>
            <a:avLst/>
            <a:gdLst>
              <a:gd name="connsiteX0" fmla="*/ 0 w 13852354"/>
              <a:gd name="connsiteY0" fmla="*/ 0 h 13717587"/>
              <a:gd name="connsiteX1" fmla="*/ 27337 w 13852354"/>
              <a:gd name="connsiteY1" fmla="*/ 0 h 13717587"/>
              <a:gd name="connsiteX2" fmla="*/ 1766563 w 13852354"/>
              <a:gd name="connsiteY2" fmla="*/ 1739226 h 13717587"/>
              <a:gd name="connsiteX3" fmla="*/ 4419599 w 13852354"/>
              <a:gd name="connsiteY3" fmla="*/ 1739226 h 13717587"/>
              <a:gd name="connsiteX4" fmla="*/ 6158825 w 13852354"/>
              <a:gd name="connsiteY4" fmla="*/ 0 h 13717587"/>
              <a:gd name="connsiteX5" fmla="*/ 13852354 w 13852354"/>
              <a:gd name="connsiteY5" fmla="*/ 0 h 13717587"/>
              <a:gd name="connsiteX6" fmla="*/ 8917068 w 13852354"/>
              <a:gd name="connsiteY6" fmla="*/ 4935287 h 13717587"/>
              <a:gd name="connsiteX7" fmla="*/ 8917068 w 13852354"/>
              <a:gd name="connsiteY7" fmla="*/ 8842208 h 13717587"/>
              <a:gd name="connsiteX8" fmla="*/ 13792448 w 13852354"/>
              <a:gd name="connsiteY8" fmla="*/ 13717587 h 13717587"/>
              <a:gd name="connsiteX9" fmla="*/ 6158825 w 13852354"/>
              <a:gd name="connsiteY9" fmla="*/ 13717587 h 13717587"/>
              <a:gd name="connsiteX10" fmla="*/ 4419598 w 13852354"/>
              <a:gd name="connsiteY10" fmla="*/ 11978359 h 13717587"/>
              <a:gd name="connsiteX11" fmla="*/ 3093080 w 13852354"/>
              <a:gd name="connsiteY11" fmla="*/ 11428897 h 13717587"/>
              <a:gd name="connsiteX12" fmla="*/ 1766563 w 13852354"/>
              <a:gd name="connsiteY12" fmla="*/ 11978359 h 13717587"/>
              <a:gd name="connsiteX13" fmla="*/ 27335 w 13852354"/>
              <a:gd name="connsiteY13" fmla="*/ 13717587 h 13717587"/>
              <a:gd name="connsiteX14" fmla="*/ 0 w 13852354"/>
              <a:gd name="connsiteY14" fmla="*/ 13717587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2354" h="13717587">
                <a:moveTo>
                  <a:pt x="0" y="0"/>
                </a:moveTo>
                <a:lnTo>
                  <a:pt x="27337" y="0"/>
                </a:lnTo>
                <a:lnTo>
                  <a:pt x="1766563" y="1739226"/>
                </a:lnTo>
                <a:cubicBezTo>
                  <a:pt x="2499179" y="2471842"/>
                  <a:pt x="3686982" y="2471843"/>
                  <a:pt x="4419599" y="1739226"/>
                </a:cubicBezTo>
                <a:lnTo>
                  <a:pt x="6158825" y="0"/>
                </a:lnTo>
                <a:lnTo>
                  <a:pt x="13852354" y="0"/>
                </a:lnTo>
                <a:lnTo>
                  <a:pt x="8917068" y="4935287"/>
                </a:lnTo>
                <a:cubicBezTo>
                  <a:pt x="7838204" y="6014152"/>
                  <a:pt x="7838204" y="7763341"/>
                  <a:pt x="8917068" y="8842208"/>
                </a:cubicBezTo>
                <a:lnTo>
                  <a:pt x="13792448" y="13717587"/>
                </a:lnTo>
                <a:lnTo>
                  <a:pt x="6158825" y="13717587"/>
                </a:lnTo>
                <a:lnTo>
                  <a:pt x="4419598" y="11978359"/>
                </a:lnTo>
                <a:cubicBezTo>
                  <a:pt x="4053290" y="11612051"/>
                  <a:pt x="3573185" y="11428897"/>
                  <a:pt x="3093080" y="11428897"/>
                </a:cubicBezTo>
                <a:cubicBezTo>
                  <a:pt x="2612975" y="11428897"/>
                  <a:pt x="2132871" y="11612051"/>
                  <a:pt x="1766563" y="11978359"/>
                </a:cubicBezTo>
                <a:lnTo>
                  <a:pt x="27335" y="13717587"/>
                </a:lnTo>
                <a:lnTo>
                  <a:pt x="0" y="13717587"/>
                </a:lnTo>
                <a:close/>
              </a:path>
            </a:pathLst>
          </a:custGeom>
          <a:gradFill flip="none" rotWithShape="1">
            <a:gsLst>
              <a:gs pos="0">
                <a:srgbClr val="D9000E">
                  <a:alpha val="56000"/>
                </a:srgbClr>
              </a:gs>
              <a:gs pos="90000">
                <a:srgbClr val="051FB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 rot="2700000">
            <a:off x="184047" y="-445584"/>
            <a:ext cx="888660" cy="888660"/>
          </a:xfrm>
          <a:custGeom>
            <a:avLst/>
            <a:gdLst>
              <a:gd name="connsiteX0" fmla="*/ 0 w 3067200"/>
              <a:gd name="connsiteY0" fmla="*/ 3067200 h 3067200"/>
              <a:gd name="connsiteX1" fmla="*/ 3067199 w 3067200"/>
              <a:gd name="connsiteY1" fmla="*/ 0 h 3067200"/>
              <a:gd name="connsiteX2" fmla="*/ 3067200 w 3067200"/>
              <a:gd name="connsiteY2" fmla="*/ 1365036 h 3067200"/>
              <a:gd name="connsiteX3" fmla="*/ 1365036 w 3067200"/>
              <a:gd name="connsiteY3" fmla="*/ 3067200 h 30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200" h="3067200">
                <a:moveTo>
                  <a:pt x="0" y="3067200"/>
                </a:moveTo>
                <a:lnTo>
                  <a:pt x="3067199" y="0"/>
                </a:lnTo>
                <a:lnTo>
                  <a:pt x="3067200" y="1365036"/>
                </a:lnTo>
                <a:cubicBezTo>
                  <a:pt x="3067200" y="2305115"/>
                  <a:pt x="2305115" y="3067200"/>
                  <a:pt x="1365036" y="3067200"/>
                </a:cubicBezTo>
                <a:close/>
              </a:path>
            </a:pathLst>
          </a:custGeom>
          <a:gradFill flip="none" rotWithShape="1">
            <a:gsLst>
              <a:gs pos="0">
                <a:srgbClr val="D9000E">
                  <a:alpha val="56000"/>
                </a:srgbClr>
              </a:gs>
              <a:gs pos="90000">
                <a:srgbClr val="051FB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 rot="2700000">
            <a:off x="1473077" y="5935481"/>
            <a:ext cx="1865657" cy="1865658"/>
          </a:xfrm>
          <a:custGeom>
            <a:avLst/>
            <a:gdLst>
              <a:gd name="connsiteX0" fmla="*/ 498552 w 3725465"/>
              <a:gd name="connsiteY0" fmla="*/ 498552 h 3725466"/>
              <a:gd name="connsiteX1" fmla="*/ 1702163 w 3725465"/>
              <a:gd name="connsiteY1" fmla="*/ 0 h 3725466"/>
              <a:gd name="connsiteX2" fmla="*/ 3725465 w 3725465"/>
              <a:gd name="connsiteY2" fmla="*/ 1 h 3725466"/>
              <a:gd name="connsiteX3" fmla="*/ 0 w 3725465"/>
              <a:gd name="connsiteY3" fmla="*/ 3725466 h 3725466"/>
              <a:gd name="connsiteX4" fmla="*/ 0 w 3725465"/>
              <a:gd name="connsiteY4" fmla="*/ 1702163 h 3725466"/>
              <a:gd name="connsiteX5" fmla="*/ 498552 w 3725465"/>
              <a:gd name="connsiteY5" fmla="*/ 498552 h 37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5465" h="3725466">
                <a:moveTo>
                  <a:pt x="498552" y="498552"/>
                </a:moveTo>
                <a:cubicBezTo>
                  <a:pt x="806583" y="190521"/>
                  <a:pt x="1232124" y="0"/>
                  <a:pt x="1702163" y="0"/>
                </a:cubicBezTo>
                <a:lnTo>
                  <a:pt x="3725465" y="1"/>
                </a:lnTo>
                <a:lnTo>
                  <a:pt x="0" y="3725466"/>
                </a:lnTo>
                <a:lnTo>
                  <a:pt x="0" y="1702163"/>
                </a:lnTo>
                <a:cubicBezTo>
                  <a:pt x="0" y="1232124"/>
                  <a:pt x="190521" y="806583"/>
                  <a:pt x="498552" y="498552"/>
                </a:cubicBezTo>
                <a:close/>
              </a:path>
            </a:pathLst>
          </a:custGeom>
          <a:gradFill flip="none" rotWithShape="1">
            <a:gsLst>
              <a:gs pos="0">
                <a:srgbClr val="D9000E">
                  <a:alpha val="56000"/>
                </a:srgbClr>
              </a:gs>
              <a:gs pos="90000">
                <a:srgbClr val="051FB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215" y="1548130"/>
            <a:ext cx="6191885" cy="3328038"/>
            <a:chOff x="725988" y="1727201"/>
            <a:chExt cx="5789157" cy="3149913"/>
          </a:xfrm>
        </p:grpSpPr>
        <p:sp>
          <p:nvSpPr>
            <p:cNvPr id="16" name="文本框 15"/>
            <p:cNvSpPr txBox="1"/>
            <p:nvPr/>
          </p:nvSpPr>
          <p:spPr>
            <a:xfrm>
              <a:off x="725988" y="1727201"/>
              <a:ext cx="4539889" cy="87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gradFill flip="none" rotWithShape="1">
                    <a:gsLst>
                      <a:gs pos="100000">
                        <a:srgbClr val="551D80"/>
                      </a:gs>
                      <a:gs pos="0">
                        <a:srgbClr val="FF0000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THANK YOU</a:t>
              </a:r>
              <a:endParaRPr lang="zh-CN" altLang="en-US" sz="5400" dirty="0">
                <a:gradFill flip="none" rotWithShape="1">
                  <a:gsLst>
                    <a:gs pos="100000">
                      <a:srgbClr val="551D80"/>
                    </a:gs>
                    <a:gs pos="0">
                      <a:srgbClr val="FF0000"/>
                    </a:gs>
                  </a:gsLst>
                  <a:lin ang="27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40400" y="2834125"/>
              <a:ext cx="5774745" cy="1497194"/>
              <a:chOff x="740400" y="2834125"/>
              <a:chExt cx="5774745" cy="149719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40400" y="2834125"/>
                <a:ext cx="5774745" cy="785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rPr>
                  <a:t>谢谢各位同学倾听</a:t>
                </a: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85048" y="3962897"/>
                <a:ext cx="5687870" cy="368422"/>
                <a:chOff x="785048" y="3962897"/>
                <a:chExt cx="5687870" cy="368422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785048" y="4099328"/>
                  <a:ext cx="4771284" cy="231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站酷庆科黄油体" panose="02000803000000020004" pitchFamily="2" charset="-122"/>
                      <a:ea typeface="站酷庆科黄油体" panose="02000803000000020004" pitchFamily="2" charset="-122"/>
                    </a:rPr>
                    <a:t>THANK YOU FOR LISTENING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endParaRPr>
                </a:p>
              </p:txBody>
            </p:sp>
            <p:sp>
              <p:nvSpPr>
                <p:cNvPr id="20" name="矩形: 圆角 19"/>
                <p:cNvSpPr/>
                <p:nvPr/>
              </p:nvSpPr>
              <p:spPr>
                <a:xfrm rot="10800000" flipH="1" flipV="1">
                  <a:off x="853666" y="3962897"/>
                  <a:ext cx="5619252" cy="3364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站酷庆科黄油体" panose="02000803000000020004" pitchFamily="2" charset="-122"/>
                    <a:ea typeface="站酷庆科黄油体" panose="02000803000000020004" pitchFamily="2" charset="-122"/>
                  </a:endParaRP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853665" y="4630699"/>
              <a:ext cx="3152014" cy="246415"/>
              <a:chOff x="1018049" y="5462070"/>
              <a:chExt cx="3372318" cy="26363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018049" y="5462070"/>
                <a:ext cx="1449128" cy="263638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授课人：</a:t>
                </a:r>
                <a:r>
                  <a:rPr lang="en-US" altLang="zh-CN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xippt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684120" y="5462070"/>
                <a:ext cx="1706247" cy="263638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</a:t>
                </a:r>
                <a:r>
                  <a:rPr kumimoji="0" lang="zh-CN" altLang="en-US" sz="110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时间：</a:t>
                </a:r>
                <a:r>
                  <a:rPr kumimoji="0" lang="en-US" altLang="zh-CN" sz="110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20XX</a:t>
                </a:r>
                <a:endParaRPr kumimoji="0" lang="zh-CN" altLang="en-US" sz="11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98922" y="1547265"/>
            <a:ext cx="5689600" cy="3763470"/>
            <a:chOff x="3251200" y="2952749"/>
            <a:chExt cx="5689600" cy="3763470"/>
          </a:xfrm>
        </p:grpSpPr>
        <p:pic>
          <p:nvPicPr>
            <p:cNvPr id="6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200" y="2952749"/>
              <a:ext cx="5689600" cy="37634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28"/>
            <a:stretch>
              <a:fillRect/>
            </a:stretch>
          </p:blipFill>
          <p:spPr>
            <a:xfrm>
              <a:off x="4044951" y="3390900"/>
              <a:ext cx="4102100" cy="2706370"/>
            </a:xfrm>
            <a:prstGeom prst="roundRect">
              <a:avLst>
                <a:gd name="adj" fmla="val 4051"/>
              </a:avLst>
            </a:prstGeom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764341" y="553264"/>
            <a:ext cx="10516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algn="just">
              <a:spcBef>
                <a:spcPts val="1400"/>
              </a:spcBef>
              <a:buClr>
                <a:srgbClr val="95953A"/>
              </a:buClr>
              <a:buSzPct val="50000"/>
              <a:buFont typeface="Wingdings" panose="05000000000000000000" pitchFamily="2" charset="2"/>
              <a:buChar char="p"/>
              <a:defRPr sz="240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342900" indent="-342900" algn="l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一、卵细胞的形成过程</a:t>
            </a:r>
          </a:p>
        </p:txBody>
      </p:sp>
      <p:pic>
        <p:nvPicPr>
          <p:cNvPr id="3" name="Picture 2" descr="卵细胞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15" y="3289864"/>
            <a:ext cx="1881293" cy="17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卵细胞1"/>
          <p:cNvPicPr>
            <a:picLocks noChangeAspect="1" noChangeArrowheads="1"/>
          </p:cNvPicPr>
          <p:nvPr/>
        </p:nvPicPr>
        <p:blipFill>
          <a:blip r:embed="rId3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27" y="2377722"/>
            <a:ext cx="4047631" cy="347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2842" y="5114149"/>
            <a:ext cx="1368213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95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卵细胞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6914806" y="4335386"/>
            <a:ext cx="285044" cy="627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12877" y="1225668"/>
            <a:ext cx="5985933" cy="4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、形成部位：卵巢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04194" y="2320713"/>
            <a:ext cx="969151" cy="4140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95" b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卵泡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401726" y="4202007"/>
            <a:ext cx="513080" cy="741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 autoUpdateAnimBg="0"/>
      <p:bldP spid="6" grpId="0" bldLvl="0" animBg="1"/>
      <p:bldP spid="7" grpId="0" bldLvl="0" animBg="1" autoUpdateAnimBg="0"/>
      <p:bldP spid="8" grpId="0" bldLvl="0" animBg="1" autoUpdateAnimBg="0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911134" y="1259781"/>
            <a:ext cx="798124" cy="1535677"/>
            <a:chOff x="0" y="0"/>
            <a:chExt cx="672" cy="1293"/>
          </a:xfrm>
        </p:grpSpPr>
        <p:pic>
          <p:nvPicPr>
            <p:cNvPr id="3" name="Picture 3" descr="jsfl(卵细胞）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3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0" y="672"/>
              <a:ext cx="672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2095" b="1">
                  <a:solidFill>
                    <a:srgbClr val="FF006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卵原细胞</a:t>
              </a:r>
            </a:p>
          </p:txBody>
        </p:sp>
      </p:grpSp>
      <p:grpSp>
        <p:nvGrpSpPr>
          <p:cNvPr id="5" name="Group 5"/>
          <p:cNvGrpSpPr/>
          <p:nvPr/>
        </p:nvGrpSpPr>
        <p:grpSpPr bwMode="auto">
          <a:xfrm>
            <a:off x="4419495" y="2176674"/>
            <a:ext cx="3990622" cy="706673"/>
            <a:chOff x="0" y="0"/>
            <a:chExt cx="3360" cy="59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61" y="246"/>
              <a:ext cx="150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2095" b="1" dirty="0">
                  <a:solidFill>
                    <a:srgbClr val="FF006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初级卵母细胞</a:t>
              </a:r>
            </a:p>
          </p:txBody>
        </p:sp>
        <p:sp>
          <p:nvSpPr>
            <p:cNvPr id="7" name="AutoShape 7"/>
            <p:cNvSpPr/>
            <p:nvPr/>
          </p:nvSpPr>
          <p:spPr bwMode="auto">
            <a:xfrm rot="16155117">
              <a:off x="1536" y="-1536"/>
              <a:ext cx="288" cy="3360"/>
            </a:xfrm>
            <a:prstGeom prst="leftBrace">
              <a:avLst>
                <a:gd name="adj1" fmla="val 118287"/>
                <a:gd name="adj2" fmla="val 50639"/>
              </a:avLst>
            </a:prstGeom>
            <a:noFill/>
            <a:ln w="60325" cmpd="sng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zh-CN" altLang="zh-CN" sz="2095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38482" y="6003732"/>
            <a:ext cx="1861407" cy="41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095" b="1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次级卵母细胞</a:t>
            </a:r>
            <a:r>
              <a:rPr lang="zh-CN" sz="2095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9" name="AutoShape 9"/>
          <p:cNvSpPr/>
          <p:nvPr/>
        </p:nvSpPr>
        <p:spPr bwMode="auto">
          <a:xfrm rot="16200000">
            <a:off x="4682566" y="4322863"/>
            <a:ext cx="279106" cy="2907453"/>
          </a:xfrm>
          <a:prstGeom prst="leftBrace">
            <a:avLst>
              <a:gd name="adj1" fmla="val 86808"/>
              <a:gd name="adj2" fmla="val 50000"/>
            </a:avLst>
          </a:prstGeom>
          <a:noFill/>
          <a:ln w="31750" cap="sq" cmpd="sng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187988" y="3698734"/>
            <a:ext cx="627098" cy="513080"/>
          </a:xfrm>
          <a:prstGeom prst="line">
            <a:avLst/>
          </a:prstGeom>
          <a:noFill/>
          <a:ln w="9525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7130979" y="4211814"/>
            <a:ext cx="627098" cy="513080"/>
          </a:xfrm>
          <a:prstGeom prst="line">
            <a:avLst/>
          </a:prstGeom>
          <a:noFill/>
          <a:ln w="9525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7130979" y="4154805"/>
            <a:ext cx="684107" cy="57009"/>
          </a:xfrm>
          <a:prstGeom prst="line">
            <a:avLst/>
          </a:prstGeom>
          <a:noFill/>
          <a:ln w="9525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447087" y="6004086"/>
            <a:ext cx="98679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sz="2095" b="1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卵细胞</a:t>
            </a:r>
          </a:p>
        </p:txBody>
      </p:sp>
      <p:grpSp>
        <p:nvGrpSpPr>
          <p:cNvPr id="14" name="Group 14"/>
          <p:cNvGrpSpPr/>
          <p:nvPr/>
        </p:nvGrpSpPr>
        <p:grpSpPr bwMode="auto">
          <a:xfrm>
            <a:off x="7299857" y="4919589"/>
            <a:ext cx="1020222" cy="741116"/>
            <a:chOff x="0" y="0"/>
            <a:chExt cx="859" cy="624"/>
          </a:xfrm>
        </p:grpSpPr>
        <p:pic>
          <p:nvPicPr>
            <p:cNvPr id="15" name="Picture 15" descr="jsfl(卵细胞）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0"/>
              <a:ext cx="61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0" y="288"/>
              <a:ext cx="192" cy="0"/>
            </a:xfrm>
            <a:prstGeom prst="line">
              <a:avLst/>
            </a:prstGeom>
            <a:noFill/>
            <a:ln w="9525" cmpd="sng">
              <a:solidFill>
                <a:schemeClr val="bg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80877" y="4040787"/>
            <a:ext cx="179070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95" b="1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（第二）极体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080693" y="3045248"/>
            <a:ext cx="8030615" cy="43568"/>
          </a:xfrm>
          <a:prstGeom prst="line">
            <a:avLst/>
          </a:prstGeom>
          <a:noFill/>
          <a:ln w="38100" cmpd="sng">
            <a:solidFill>
              <a:srgbClr val="FF0066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95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151610" y="808461"/>
            <a:ext cx="399062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095" b="1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第一次分裂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151610" y="3812752"/>
            <a:ext cx="399062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095" b="1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第二次分裂</a:t>
            </a:r>
          </a:p>
        </p:txBody>
      </p:sp>
      <p:grpSp>
        <p:nvGrpSpPr>
          <p:cNvPr id="21" name="Group 21"/>
          <p:cNvGrpSpPr/>
          <p:nvPr/>
        </p:nvGrpSpPr>
        <p:grpSpPr bwMode="auto">
          <a:xfrm>
            <a:off x="3646312" y="991364"/>
            <a:ext cx="1425222" cy="1276762"/>
            <a:chOff x="75" y="0"/>
            <a:chExt cx="1200" cy="1075"/>
          </a:xfrm>
        </p:grpSpPr>
        <p:pic>
          <p:nvPicPr>
            <p:cNvPr id="22" name="Picture 22" descr="jsfl(卵细胞）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0"/>
              <a:ext cx="987" cy="10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75" y="480"/>
              <a:ext cx="22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0000"/>
            </a:solidFill>
            <a:ln w="12700" cap="sq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4" name="Group 24"/>
          <p:cNvGrpSpPr/>
          <p:nvPr/>
        </p:nvGrpSpPr>
        <p:grpSpPr bwMode="auto">
          <a:xfrm>
            <a:off x="5020463" y="922478"/>
            <a:ext cx="1394342" cy="1254196"/>
            <a:chOff x="95" y="0"/>
            <a:chExt cx="1174" cy="1056"/>
          </a:xfrm>
        </p:grpSpPr>
        <p:pic>
          <p:nvPicPr>
            <p:cNvPr id="25" name="Picture 25" descr="jsfl(卵细胞）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0"/>
              <a:ext cx="1029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95" y="480"/>
              <a:ext cx="192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2"/>
            </a:solidFill>
            <a:ln w="12700" cap="sq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7" name="Group 27"/>
          <p:cNvGrpSpPr/>
          <p:nvPr/>
        </p:nvGrpSpPr>
        <p:grpSpPr bwMode="auto">
          <a:xfrm>
            <a:off x="6364923" y="865469"/>
            <a:ext cx="1466792" cy="1304078"/>
            <a:chOff x="75" y="0"/>
            <a:chExt cx="1235" cy="1098"/>
          </a:xfrm>
        </p:grpSpPr>
        <p:pic>
          <p:nvPicPr>
            <p:cNvPr id="28" name="Picture 28" descr="jsfl(卵细胞）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0"/>
              <a:ext cx="1070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75" y="528"/>
              <a:ext cx="205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2"/>
            </a:solidFill>
            <a:ln w="12700" cap="sq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0" name="Group 30"/>
          <p:cNvGrpSpPr/>
          <p:nvPr/>
        </p:nvGrpSpPr>
        <p:grpSpPr bwMode="auto">
          <a:xfrm>
            <a:off x="7832902" y="751452"/>
            <a:ext cx="1318331" cy="1454915"/>
            <a:chOff x="15" y="0"/>
            <a:chExt cx="1110" cy="1225"/>
          </a:xfrm>
        </p:grpSpPr>
        <p:pic>
          <p:nvPicPr>
            <p:cNvPr id="31" name="Picture 31" descr="jsfl(卵细胞）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0"/>
              <a:ext cx="864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5" y="576"/>
              <a:ext cx="229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2"/>
            </a:solidFill>
            <a:ln w="12700" cap="sq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3" name="Group 33"/>
          <p:cNvGrpSpPr/>
          <p:nvPr/>
        </p:nvGrpSpPr>
        <p:grpSpPr bwMode="auto">
          <a:xfrm>
            <a:off x="2689037" y="3318675"/>
            <a:ext cx="1320706" cy="2394373"/>
            <a:chOff x="40" y="0"/>
            <a:chExt cx="1112" cy="2016"/>
          </a:xfrm>
        </p:grpSpPr>
        <p:pic>
          <p:nvPicPr>
            <p:cNvPr id="34" name="Picture 34" descr="jsfl(卵细胞）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0"/>
              <a:ext cx="864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AutoShape 35"/>
            <p:cNvSpPr/>
            <p:nvPr/>
          </p:nvSpPr>
          <p:spPr bwMode="auto">
            <a:xfrm>
              <a:off x="240" y="192"/>
              <a:ext cx="192" cy="168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38100" cmpd="sng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40" y="960"/>
              <a:ext cx="240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2"/>
            </a:solidFill>
            <a:ln w="12700" cap="sq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7" name="Group 37"/>
          <p:cNvGrpSpPr/>
          <p:nvPr/>
        </p:nvGrpSpPr>
        <p:grpSpPr bwMode="auto">
          <a:xfrm>
            <a:off x="3938482" y="3413689"/>
            <a:ext cx="1197187" cy="2280356"/>
            <a:chOff x="0" y="0"/>
            <a:chExt cx="1008" cy="1920"/>
          </a:xfrm>
        </p:grpSpPr>
        <p:pic>
          <p:nvPicPr>
            <p:cNvPr id="38" name="Picture 38" descr="jsfl(卵细胞）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864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0" y="720"/>
              <a:ext cx="217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2"/>
            </a:solidFill>
            <a:ln w="12700" cap="sq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40" name="Group 40"/>
          <p:cNvGrpSpPr/>
          <p:nvPr/>
        </p:nvGrpSpPr>
        <p:grpSpPr bwMode="auto">
          <a:xfrm>
            <a:off x="5119041" y="3372121"/>
            <a:ext cx="1121175" cy="2337364"/>
            <a:chOff x="45" y="0"/>
            <a:chExt cx="944" cy="1968"/>
          </a:xfrm>
        </p:grpSpPr>
        <p:pic>
          <p:nvPicPr>
            <p:cNvPr id="41" name="Picture 41" descr="jsfl(卵细胞）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0"/>
              <a:ext cx="701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45" y="817"/>
              <a:ext cx="240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2"/>
            </a:solidFill>
            <a:ln w="12700" cap="sq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95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43" name="Picture 43" descr="jsfl(卵细胞）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8" y="3372121"/>
            <a:ext cx="735177" cy="22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44"/>
          <p:cNvSpPr>
            <a:spLocks noChangeArrowheads="1"/>
          </p:cNvSpPr>
          <p:nvPr/>
        </p:nvSpPr>
        <p:spPr bwMode="auto">
          <a:xfrm>
            <a:off x="6270266" y="4342459"/>
            <a:ext cx="309986" cy="171027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2"/>
          </a:solidFill>
          <a:ln w="12700" cap="sq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095">
              <a:solidFill>
                <a:schemeClr val="bg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994201" y="3992644"/>
            <a:ext cx="179070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95" b="1" dirty="0">
                <a:solidFill>
                  <a:srgbClr val="FF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（第一）极体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 autoUpdateAnimBg="0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 autoUpdateAnimBg="0"/>
      <p:bldP spid="17" grpId="0" bldLvl="0" animBg="1" autoUpdateAnimBg="0"/>
      <p:bldP spid="44" grpId="0" bldLvl="0" animBg="1" autoUpdateAnimBg="0"/>
      <p:bldP spid="45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49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zh-CN" dirty="0"/>
              <a:t>3. </a:t>
            </a:r>
            <a:r>
              <a:rPr lang="zh-CN" altLang="en-US" dirty="0"/>
              <a:t>特点</a:t>
            </a:r>
            <a:r>
              <a:rPr lang="zh-CN" altLang="zh-CN" dirty="0"/>
              <a:t>:</a:t>
            </a:r>
            <a:r>
              <a:rPr lang="zh-CN" altLang="en-US" dirty="0"/>
              <a:t>体细胞（染色体数</a:t>
            </a:r>
            <a:r>
              <a:rPr lang="zh-CN" altLang="zh-CN" dirty="0"/>
              <a:t>:2n</a:t>
            </a:r>
            <a:r>
              <a:rPr lang="zh-CN" altLang="en-US" dirty="0"/>
              <a:t>）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77577" y="5671840"/>
            <a:ext cx="5643880" cy="36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个卵细胞</a:t>
            </a:r>
            <a:r>
              <a:rPr lang="zh-CN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+3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个极体（染色体数</a:t>
            </a:r>
            <a:r>
              <a:rPr lang="zh-CN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:n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777577" y="1474964"/>
            <a:ext cx="5572029" cy="871850"/>
            <a:chOff x="2177627" y="1808339"/>
            <a:chExt cx="5572029" cy="87185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2177627" y="1808339"/>
              <a:ext cx="3686575" cy="377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zh-CN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zh-CN" altLang="en-US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个卵原细胞（染色体数</a:t>
              </a:r>
              <a:r>
                <a:rPr lang="zh-CN" altLang="zh-CN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:2n</a:t>
              </a:r>
              <a:r>
                <a:rPr lang="zh-CN" altLang="en-US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3326765" y="2309913"/>
              <a:ext cx="0" cy="342053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100" b="1" dirty="0">
                <a:latin typeface="Times New Roman" panose="02020603050405020304" pitchFamily="18" charset="0"/>
                <a:ea typeface="FandolFang R" panose="00000500000000000000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573179" y="2215510"/>
              <a:ext cx="4176477" cy="4646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kern="0">
                  <a:solidFill>
                    <a:srgbClr val="47494B">
                      <a:lumMod val="50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/>
                </a:defRPr>
              </a:lvl1pPr>
            </a:lstStyle>
            <a:p>
              <a:r>
                <a:rPr lang="zh-CN" altLang="en-US" dirty="0"/>
                <a:t>间期：细胞体积增大、染色体复制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77577" y="2622606"/>
            <a:ext cx="7212788" cy="1724225"/>
            <a:chOff x="2177627" y="2955981"/>
            <a:chExt cx="7212788" cy="172422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177627" y="2955981"/>
              <a:ext cx="4218658" cy="399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zh-CN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zh-CN" altLang="en-US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个初级卵母细胞（染色体数</a:t>
              </a:r>
              <a:r>
                <a:rPr lang="zh-CN" altLang="zh-CN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:2n</a:t>
              </a:r>
              <a:r>
                <a:rPr lang="zh-CN" altLang="en-US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3326765" y="3519288"/>
              <a:ext cx="0" cy="1026160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100" b="1" dirty="0">
                <a:latin typeface="Times New Roman" panose="02020603050405020304" pitchFamily="18" charset="0"/>
                <a:ea typeface="FandolFang R" panose="00000500000000000000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573180" y="3384530"/>
              <a:ext cx="5817235" cy="12956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kern="0">
                  <a:solidFill>
                    <a:srgbClr val="47494B">
                      <a:lumMod val="50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/>
                </a:defRPr>
              </a:lvl1pPr>
            </a:lstStyle>
            <a:p>
              <a:r>
                <a:rPr lang="zh-CN" dirty="0"/>
                <a:t>前期：联会、四分体（非姐妹染色单体交叉互换）</a:t>
              </a:r>
            </a:p>
            <a:p>
              <a:r>
                <a:rPr lang="zh-CN" dirty="0"/>
                <a:t>中期：同源染色体排列在赤道板上</a:t>
              </a:r>
            </a:p>
            <a:p>
              <a:r>
                <a:rPr lang="zh-CN" dirty="0"/>
                <a:t>后期：同源染色体分离（非同源染色体自由组合）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77577" y="4530768"/>
            <a:ext cx="6327987" cy="862348"/>
            <a:chOff x="2177627" y="4864143"/>
            <a:chExt cx="6327987" cy="86234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177627" y="4864143"/>
              <a:ext cx="6327987" cy="368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zh-CN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zh-CN" altLang="en-US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个次级卵母细胞</a:t>
              </a:r>
              <a:r>
                <a:rPr lang="zh-CN" altLang="zh-CN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+1</a:t>
              </a:r>
              <a:r>
                <a:rPr lang="zh-CN" altLang="en-US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个极体（染色体数</a:t>
              </a:r>
              <a:r>
                <a:rPr lang="zh-CN" altLang="zh-CN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:n</a:t>
              </a:r>
              <a:r>
                <a:rPr lang="zh-CN" altLang="en-US" sz="20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326765" y="5281154"/>
              <a:ext cx="0" cy="410939"/>
            </a:xfrm>
            <a:prstGeom prst="line">
              <a:avLst/>
            </a:prstGeom>
            <a:noFill/>
            <a:ln w="31750" cmpd="sng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100" b="1" dirty="0">
                <a:latin typeface="Times New Roman" panose="02020603050405020304" pitchFamily="18" charset="0"/>
                <a:ea typeface="FandolFang R" panose="00000500000000000000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5840" y="5261812"/>
              <a:ext cx="3363524" cy="46467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kern="0">
                  <a:solidFill>
                    <a:srgbClr val="47494B">
                      <a:lumMod val="50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/>
                </a:defRPr>
              </a:lvl1pPr>
            </a:lstStyle>
            <a:p>
              <a:r>
                <a:rPr lang="zh-CN" altLang="en-US" dirty="0"/>
                <a:t>着丝点分裂，染色单体分离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3289" y="2141247"/>
            <a:ext cx="6271928" cy="1247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5391465" y="2202561"/>
            <a:ext cx="140907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0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初级精母</a:t>
            </a:r>
          </a:p>
        </p:txBody>
      </p:sp>
      <p:sp>
        <p:nvSpPr>
          <p:cNvPr id="5" name="矩形 4"/>
          <p:cNvSpPr/>
          <p:nvPr/>
        </p:nvSpPr>
        <p:spPr>
          <a:xfrm>
            <a:off x="5391465" y="2920354"/>
            <a:ext cx="1463228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0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初级卵母</a:t>
            </a:r>
          </a:p>
        </p:txBody>
      </p:sp>
      <p:sp>
        <p:nvSpPr>
          <p:cNvPr id="6" name="矩形 5"/>
          <p:cNvSpPr/>
          <p:nvPr/>
        </p:nvSpPr>
        <p:spPr>
          <a:xfrm>
            <a:off x="7942717" y="2202561"/>
            <a:ext cx="615221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0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①</a:t>
            </a:r>
            <a:endParaRPr lang="zh-CN" altLang="en-US" sz="2095" dirty="0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18254" y="2903711"/>
            <a:ext cx="464147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0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②</a:t>
            </a:r>
            <a:endParaRPr lang="zh-CN" altLang="en-US" sz="2095" dirty="0"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6" descr="44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981675" y="3948824"/>
            <a:ext cx="7573634" cy="23268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结合下面精子和卵细胞形成过程的分裂图像探究以下问题：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77577" y="1474964"/>
            <a:ext cx="3686575" cy="37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(1)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减数第一次分裂后期：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结合下面精子和卵细胞形成过程的分裂图像探究以下问题：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77577" y="1474964"/>
            <a:ext cx="3686575" cy="37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(2)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减数第二次分裂后期：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644" y="2219714"/>
            <a:ext cx="5674760" cy="13302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7385170" y="3128056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7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④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49215" y="2233016"/>
            <a:ext cx="1141128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7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次级精母</a:t>
            </a:r>
          </a:p>
        </p:txBody>
      </p:sp>
      <p:sp>
        <p:nvSpPr>
          <p:cNvPr id="16" name="矩形 15"/>
          <p:cNvSpPr/>
          <p:nvPr/>
        </p:nvSpPr>
        <p:spPr>
          <a:xfrm>
            <a:off x="5119778" y="3156560"/>
            <a:ext cx="1265122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7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次级卵母</a:t>
            </a:r>
          </a:p>
        </p:txBody>
      </p:sp>
      <p:sp>
        <p:nvSpPr>
          <p:cNvPr id="17" name="矩形 16"/>
          <p:cNvSpPr/>
          <p:nvPr/>
        </p:nvSpPr>
        <p:spPr>
          <a:xfrm>
            <a:off x="8024857" y="2248219"/>
            <a:ext cx="549186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7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③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84901" y="2265321"/>
            <a:ext cx="12209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1795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第一极体</a:t>
            </a:r>
          </a:p>
        </p:txBody>
      </p:sp>
      <p:pic>
        <p:nvPicPr>
          <p:cNvPr id="19" name="Picture 6" descr="44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356204" y="4080104"/>
            <a:ext cx="6915116" cy="195667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en-US" altLang="zh-CN" dirty="0"/>
              <a:t>3.</a:t>
            </a:r>
            <a:r>
              <a:rPr lang="zh-CN" altLang="en-US" dirty="0"/>
              <a:t>精卵细胞形成中异同</a:t>
            </a:r>
          </a:p>
        </p:txBody>
      </p:sp>
      <p:graphicFrame>
        <p:nvGraphicFramePr>
          <p:cNvPr id="5" name="表格占位符 46081"/>
          <p:cNvGraphicFramePr/>
          <p:nvPr>
            <p:custDataLst>
              <p:tags r:id="rId1"/>
            </p:custDataLst>
          </p:nvPr>
        </p:nvGraphicFramePr>
        <p:xfrm>
          <a:off x="1304925" y="1402958"/>
          <a:ext cx="9772650" cy="4746817"/>
        </p:xfrm>
        <a:graphic>
          <a:graphicData uri="http://schemas.openxmlformats.org/drawingml/2006/table">
            <a:tbl>
              <a:tblPr/>
              <a:tblGrid>
                <a:gridCol w="55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6867">
                <a:tc gridSpan="2"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395" b="1" u="none">
                          <a:solidFill>
                            <a:srgbClr val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Times New Roman" panose="02020603050405020304" pitchFamily="18" charset="0"/>
                        </a:rPr>
                        <a:t> 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8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8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395" b="1" u="none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宋体" panose="02010600030101010101" pitchFamily="2" charset="-122"/>
                        </a:rPr>
                        <a:t>精子的形成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395" b="1" u="none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宋体" panose="02010600030101010101" pitchFamily="2" charset="-122"/>
                        </a:rPr>
                        <a:t>卵细胞的形成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246">
                <a:tc rowSpan="3"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795" b="1" u="none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宋体" panose="02010600030101010101" pitchFamily="2" charset="-122"/>
                        </a:rPr>
                        <a:t>不同点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细胞质分裂方式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楷体_GB2312" pitchFamily="49" charset="-122"/>
                        </a:rPr>
                        <a:t>两次细胞质都是均等分裂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楷体_GB2312" pitchFamily="49" charset="-122"/>
                        </a:rPr>
                        <a:t>初级卵母细胞和次级卵母细胞分裂时</a:t>
                      </a:r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楷体_GB2312" pitchFamily="49" charset="-122"/>
                        </a:rPr>
                        <a:t>不均等分裂</a:t>
                      </a: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楷体_GB2312" pitchFamily="49" charset="-122"/>
                        </a:rPr>
                        <a:t>，极体分裂时均等分裂。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46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生殖细胞数目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一个精原细胞形成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4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个精子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一个卵原细胞形成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个卵细胞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+3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个极体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6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是否变形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经过变形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sym typeface="宋体" panose="02010600030101010101" pitchFamily="2" charset="-122"/>
                        </a:rPr>
                        <a:t>不经过变形</a:t>
                      </a:r>
                      <a:endParaRPr lang="zh-CN" altLang="en-US" sz="1600" b="0" u="sng" dirty="0">
                        <a:solidFill>
                          <a:srgbClr val="000000"/>
                        </a:solidFill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  <a:sym typeface="楷体_GB2312" pitchFamily="49" charset="-122"/>
                      </a:endParaRP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553">
                <a:tc gridSpan="2"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795" b="1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宋体" panose="02010600030101010101" pitchFamily="2" charset="-122"/>
                        </a:rPr>
                        <a:t>相同点</a:t>
                      </a: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8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"/>
                        <a:defRPr sz="2000" b="0" i="0" u="none" kern="1200" baseline="0">
                          <a:solidFill>
                            <a:srgbClr val="657B3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BD4C1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Calibri" panose="020F050202020403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0" i="0" u="none" kern="1200" baseline="0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  <a:sym typeface="宋体" panose="02010600030101010101" pitchFamily="2" charset="-122"/>
                        </a:rPr>
                        <a:t>精子和卵细胞中染色体数目都是体细胞的</a:t>
                      </a:r>
                      <a:r>
                        <a:rPr lang="zh-CN" altLang="en-US" sz="1600" b="0" i="0" u="none" kern="1200" baseline="0" dirty="0">
                          <a:solidFill>
                            <a:srgbClr val="000000"/>
                          </a:solidFill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  <a:cs typeface="+mn-cs"/>
                          <a:sym typeface="楷体_GB2312" pitchFamily="49" charset="-122"/>
                        </a:rPr>
                        <a:t>一半</a:t>
                      </a:r>
                      <a:endParaRPr lang="zh-CN" altLang="en-US" sz="1600" b="0" i="0" u="none" kern="1200" baseline="0" dirty="0">
                        <a:solidFill>
                          <a:srgbClr val="000000"/>
                        </a:solidFill>
                        <a:latin typeface="思源黑体 CN Light" panose="020B0300000000000000" pitchFamily="34" charset="-122"/>
                        <a:ea typeface="思源黑体 CN Light" panose="020B0300000000000000" pitchFamily="34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68410" marR="68410" marT="34205" marB="3420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80808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8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二、减数分裂中染色体、</a:t>
            </a:r>
            <a:r>
              <a:rPr lang="en-US" altLang="zh-CN" dirty="0"/>
              <a:t>DNA</a:t>
            </a:r>
            <a:r>
              <a:rPr lang="zh-CN" altLang="en-US" dirty="0"/>
              <a:t>等数目的变化规律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77577" y="1474963"/>
            <a:ext cx="9269166" cy="1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）仔细观察下表中细胞图像，完成表中内容</a:t>
            </a:r>
            <a:endParaRPr lang="en-US" altLang="zh-CN" sz="20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kern="0" dirty="0">
                <a:solidFill>
                  <a:srgbClr val="47494B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</a:rPr>
              <a:t>             (</a:t>
            </a:r>
            <a:r>
              <a:rPr lang="zh-CN" altLang="en-US" kern="0" dirty="0">
                <a:solidFill>
                  <a:srgbClr val="47494B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</a:rPr>
              <a:t>假设生物正常细胞中    染色体数为</a:t>
            </a:r>
            <a:r>
              <a:rPr lang="en-US" altLang="zh-CN" kern="0" dirty="0">
                <a:solidFill>
                  <a:srgbClr val="47494B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</a:rPr>
              <a:t>2N</a:t>
            </a:r>
            <a:r>
              <a:rPr lang="zh-CN" altLang="en-US" kern="0" dirty="0">
                <a:solidFill>
                  <a:srgbClr val="47494B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</a:rPr>
              <a:t>，核</a:t>
            </a:r>
            <a:r>
              <a:rPr lang="en-US" altLang="zh-CN" kern="0" dirty="0">
                <a:solidFill>
                  <a:srgbClr val="47494B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</a:rPr>
              <a:t>DNA</a:t>
            </a:r>
            <a:r>
              <a:rPr lang="zh-CN" altLang="en-US" kern="0" dirty="0">
                <a:solidFill>
                  <a:srgbClr val="47494B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</a:rPr>
              <a:t>数为</a:t>
            </a:r>
            <a:r>
              <a:rPr lang="en-US" altLang="zh-CN" kern="0" dirty="0">
                <a:solidFill>
                  <a:srgbClr val="47494B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/>
              </a:rPr>
              <a:t>2C)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755735" y="3085888"/>
          <a:ext cx="6332220" cy="2395220"/>
        </p:xfrm>
        <a:graphic>
          <a:graphicData uri="http://schemas.openxmlformats.org/drawingml/2006/table">
            <a:tbl>
              <a:tblPr/>
              <a:tblGrid>
                <a:gridCol w="63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43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95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细胞分裂图像</a:t>
                      </a:r>
                      <a:endParaRPr lang="zh-CN" sz="1795" kern="100" dirty="0">
                        <a:solidFill>
                          <a:schemeClr val="tx1">
                            <a:lumMod val="50000"/>
                          </a:schemeClr>
                        </a:solidFill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分裂次数</a:t>
                      </a:r>
                      <a:endParaRPr lang="zh-CN" sz="1795" kern="100" dirty="0">
                        <a:solidFill>
                          <a:schemeClr val="tx1">
                            <a:lumMod val="50000"/>
                          </a:schemeClr>
                        </a:solidFill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________________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__________________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分裂时期</a:t>
                      </a:r>
                      <a:endParaRPr lang="zh-CN" sz="1795" kern="100" dirty="0">
                        <a:solidFill>
                          <a:schemeClr val="tx1">
                            <a:lumMod val="50000"/>
                          </a:schemeClr>
                        </a:solidFill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95" b="1" i="0" u="none" kern="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间期</a:t>
                      </a: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中期</a:t>
                      </a:r>
                      <a:endParaRPr lang="zh-CN" sz="1795" kern="100" dirty="0">
                        <a:solidFill>
                          <a:schemeClr val="tx1">
                            <a:lumMod val="50000"/>
                          </a:schemeClr>
                        </a:solidFill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95" b="1" i="0" u="none" kern="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前期</a:t>
                      </a: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95" b="1" i="0" u="none" kern="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中期</a:t>
                      </a: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sz="1795" b="1" i="0" u="none" kern="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末期</a:t>
                      </a: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3" descr="1A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62408" y="3371883"/>
            <a:ext cx="539209" cy="53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4" descr="2A.TIF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4073116" y="3399200"/>
            <a:ext cx="458446" cy="457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5" descr="3A.TIF"/>
          <p:cNvPicPr>
            <a:picLocks noChangeAspect="1"/>
          </p:cNvPicPr>
          <p:nvPr/>
        </p:nvPicPr>
        <p:blipFill>
          <a:blip r:embed="rId5" r:link="rId3"/>
          <a:stretch>
            <a:fillRect/>
          </a:stretch>
        </p:blipFill>
        <p:spPr>
          <a:xfrm>
            <a:off x="4675273" y="3399437"/>
            <a:ext cx="484576" cy="4845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6" descr="4A.TIF"/>
          <p:cNvPicPr>
            <a:picLocks noChangeAspect="1"/>
          </p:cNvPicPr>
          <p:nvPr/>
        </p:nvPicPr>
        <p:blipFill>
          <a:blip r:embed="rId6" r:link="rId3"/>
          <a:stretch>
            <a:fillRect/>
          </a:stretch>
        </p:blipFill>
        <p:spPr>
          <a:xfrm>
            <a:off x="5321848" y="3179241"/>
            <a:ext cx="457258" cy="7316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7" descr="5A.TIF"/>
          <p:cNvPicPr>
            <a:picLocks noChangeAspect="1"/>
          </p:cNvPicPr>
          <p:nvPr/>
        </p:nvPicPr>
        <p:blipFill>
          <a:blip r:embed="rId7" r:link="rId3"/>
          <a:stretch>
            <a:fillRect/>
          </a:stretch>
        </p:blipFill>
        <p:spPr>
          <a:xfrm>
            <a:off x="6022583" y="3197056"/>
            <a:ext cx="426379" cy="713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8" descr="6A.TIF"/>
          <p:cNvPicPr>
            <a:picLocks noChangeAspect="1"/>
          </p:cNvPicPr>
          <p:nvPr/>
        </p:nvPicPr>
        <p:blipFill>
          <a:blip r:embed="rId8" r:link="rId3"/>
          <a:stretch>
            <a:fillRect/>
          </a:stretch>
        </p:blipFill>
        <p:spPr>
          <a:xfrm>
            <a:off x="6615237" y="3400387"/>
            <a:ext cx="510705" cy="510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9" descr="7A.TIF"/>
          <p:cNvPicPr>
            <a:picLocks noChangeAspect="1"/>
          </p:cNvPicPr>
          <p:nvPr/>
        </p:nvPicPr>
        <p:blipFill>
          <a:blip r:embed="rId9" r:link="rId3"/>
          <a:stretch>
            <a:fillRect/>
          </a:stretch>
        </p:blipFill>
        <p:spPr>
          <a:xfrm>
            <a:off x="7222382" y="3393261"/>
            <a:ext cx="517831" cy="5178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0" descr="8A.TIF"/>
          <p:cNvPicPr>
            <a:picLocks noChangeAspect="1"/>
          </p:cNvPicPr>
          <p:nvPr/>
        </p:nvPicPr>
        <p:blipFill>
          <a:blip r:embed="rId10" r:link="rId3"/>
          <a:stretch>
            <a:fillRect/>
          </a:stretch>
        </p:blipFill>
        <p:spPr>
          <a:xfrm>
            <a:off x="7880834" y="3196819"/>
            <a:ext cx="458446" cy="7434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1" descr="9A.TIF"/>
          <p:cNvPicPr>
            <a:picLocks noChangeAspect="1"/>
          </p:cNvPicPr>
          <p:nvPr/>
        </p:nvPicPr>
        <p:blipFill>
          <a:blip r:embed="rId11" r:link="rId3"/>
          <a:stretch>
            <a:fillRect/>
          </a:stretch>
        </p:blipFill>
        <p:spPr>
          <a:xfrm>
            <a:off x="8563516" y="3386135"/>
            <a:ext cx="524957" cy="53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3830828" y="4243169"/>
            <a:ext cx="2334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减数第一次分裂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20469" y="4243169"/>
            <a:ext cx="1977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减数第二次分裂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18957" y="4875967"/>
            <a:ext cx="637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前期</a:t>
            </a:r>
          </a:p>
        </p:txBody>
      </p:sp>
      <p:sp>
        <p:nvSpPr>
          <p:cNvPr id="17" name="矩形 16"/>
          <p:cNvSpPr/>
          <p:nvPr/>
        </p:nvSpPr>
        <p:spPr>
          <a:xfrm>
            <a:off x="5249874" y="4893545"/>
            <a:ext cx="600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后期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35169" y="4893545"/>
            <a:ext cx="600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末期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Courier New" panose="020703090202050204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42829" y="4875967"/>
            <a:ext cx="600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后期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89872" y="1575106"/>
          <a:ext cx="6612255" cy="4100195"/>
        </p:xfrm>
        <a:graphic>
          <a:graphicData uri="http://schemas.openxmlformats.org/drawingml/2006/table">
            <a:tbl>
              <a:tblPr/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544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细胞分裂图像</a:t>
                      </a:r>
                      <a:endParaRPr lang="zh-CN" sz="1795" kern="100" dirty="0">
                        <a:solidFill>
                          <a:schemeClr val="tx1">
                            <a:lumMod val="50000"/>
                          </a:schemeClr>
                        </a:solidFill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染色体数</a:t>
                      </a:r>
                      <a:endParaRPr lang="zh-CN" sz="1795" kern="100" dirty="0">
                        <a:solidFill>
                          <a:schemeClr val="tx1">
                            <a:lumMod val="50000"/>
                          </a:schemeClr>
                        </a:solidFill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2N</a:t>
                      </a:r>
                      <a:r>
                        <a:rPr lang="en-US" sz="1795" b="1" kern="100" dirty="0">
                          <a:latin typeface="FandolFang R" panose="00000500000000000000" pitchFamily="50" charset="-122"/>
                          <a:ea typeface="FandolFang R" panose="00000500000000000000" pitchFamily="50" charset="-122"/>
                          <a:cs typeface="Times New Roman" panose="02020603050405020304"/>
                        </a:rPr>
                        <a:t>→</a:t>
                      </a: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2N</a:t>
                      </a:r>
                      <a:r>
                        <a:rPr lang="en-US" sz="1795" b="1" kern="100" dirty="0">
                          <a:latin typeface="FandolFang R" panose="00000500000000000000" pitchFamily="50" charset="-122"/>
                          <a:ea typeface="FandolFang R" panose="00000500000000000000" pitchFamily="50" charset="-122"/>
                          <a:cs typeface="Times New Roman" panose="02020603050405020304"/>
                        </a:rPr>
                        <a:t>→</a:t>
                      </a: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核</a:t>
                      </a:r>
                      <a:r>
                        <a:rPr lang="en-US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DNA</a:t>
                      </a:r>
                      <a:r>
                        <a:rPr lang="zh-CN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数</a:t>
                      </a:r>
                      <a:endParaRPr lang="zh-CN" sz="1795" kern="100" dirty="0">
                        <a:solidFill>
                          <a:schemeClr val="tx1">
                            <a:lumMod val="50000"/>
                          </a:schemeClr>
                        </a:solidFill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4C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4C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4C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4C</a:t>
                      </a:r>
                      <a:r>
                        <a:rPr lang="en-US" sz="1795" b="1" kern="100" dirty="0">
                          <a:latin typeface="FandolFang R" panose="00000500000000000000" pitchFamily="50" charset="-122"/>
                          <a:ea typeface="FandolFang R" panose="00000500000000000000" pitchFamily="50" charset="-122"/>
                          <a:cs typeface="Times New Roman" panose="02020603050405020304"/>
                        </a:rPr>
                        <a:t>→</a:t>
                      </a: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2C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2C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2C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2C</a:t>
                      </a:r>
                      <a:r>
                        <a:rPr lang="en-US" sz="1795" b="1" kern="100" dirty="0">
                          <a:latin typeface="FandolFang R" panose="00000500000000000000" pitchFamily="50" charset="-122"/>
                          <a:ea typeface="FandolFang R" panose="00000500000000000000" pitchFamily="50" charset="-122"/>
                          <a:cs typeface="Times New Roman" panose="02020603050405020304"/>
                        </a:rPr>
                        <a:t>→</a:t>
                      </a: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C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95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/>
                          <a:ea typeface="FandolFang R" panose="00000500000000000000" pitchFamily="50" charset="-122"/>
                          <a:cs typeface="Times New Roman" panose="02020603050405020304"/>
                        </a:rPr>
                        <a:t>染色单体数</a:t>
                      </a:r>
                      <a:endParaRPr lang="zh-CN" sz="1795" kern="100" dirty="0">
                        <a:solidFill>
                          <a:schemeClr val="tx1">
                            <a:lumMod val="50000"/>
                          </a:schemeClr>
                        </a:solidFill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4N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4N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4N</a:t>
                      </a:r>
                      <a:r>
                        <a:rPr lang="en-US" sz="1795" b="1" kern="100" dirty="0">
                          <a:latin typeface="FandolFang R" panose="00000500000000000000" pitchFamily="50" charset="-122"/>
                          <a:ea typeface="FandolFang R" panose="00000500000000000000" pitchFamily="50" charset="-122"/>
                          <a:cs typeface="Times New Roman" panose="02020603050405020304"/>
                        </a:rPr>
                        <a:t>→</a:t>
                      </a: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2N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95" b="1" kern="100" dirty="0">
                          <a:latin typeface="Times New Roman" panose="02020603050405020304"/>
                          <a:ea typeface="FandolFang R" panose="00000500000000000000" pitchFamily="50" charset="-122"/>
                          <a:cs typeface="Courier New" panose="02070309020205020404"/>
                        </a:rPr>
                        <a:t>____</a:t>
                      </a:r>
                      <a:endParaRPr lang="zh-CN" sz="1795" kern="100" dirty="0"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Courier New" panose="02070309020205020404"/>
                      </a:endParaRPr>
                    </a:p>
                  </a:txBody>
                  <a:tcPr marL="51307" marR="51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13" descr="1A.TIF"/>
          <p:cNvPicPr>
            <a:picLocks noChangeAspect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323" y="1797203"/>
            <a:ext cx="539209" cy="53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4" descr="2A.TIF"/>
          <p:cNvPicPr>
            <a:picLocks noChangeAspect="1"/>
          </p:cNvPicPr>
          <p:nvPr/>
        </p:nvPicPr>
        <p:blipFill>
          <a:blip r:embed="rId5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1605" y="1881529"/>
            <a:ext cx="453696" cy="4548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5" descr="3A.TIF"/>
          <p:cNvPicPr>
            <a:picLocks noChangeAspect="1"/>
          </p:cNvPicPr>
          <p:nvPr/>
        </p:nvPicPr>
        <p:blipFill>
          <a:blip r:embed="rId6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9627" y="1843523"/>
            <a:ext cx="484576" cy="4845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6" descr="4A.TIF"/>
          <p:cNvPicPr>
            <a:picLocks noChangeAspect="1"/>
          </p:cNvPicPr>
          <p:nvPr/>
        </p:nvPicPr>
        <p:blipFill>
          <a:blip r:embed="rId7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8410" y="1678435"/>
            <a:ext cx="565338" cy="905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5A.TIF"/>
          <p:cNvPicPr>
            <a:picLocks noChangeAspect="1"/>
          </p:cNvPicPr>
          <p:nvPr/>
        </p:nvPicPr>
        <p:blipFill>
          <a:blip r:embed="rId8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9145" y="1679622"/>
            <a:ext cx="534458" cy="895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8" descr="6A.TIF"/>
          <p:cNvPicPr>
            <a:picLocks noChangeAspect="1"/>
          </p:cNvPicPr>
          <p:nvPr/>
        </p:nvPicPr>
        <p:blipFill>
          <a:blip r:embed="rId9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7122" y="1854212"/>
            <a:ext cx="592655" cy="592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9" descr="7A.TIF"/>
          <p:cNvPicPr>
            <a:picLocks noChangeAspect="1"/>
          </p:cNvPicPr>
          <p:nvPr/>
        </p:nvPicPr>
        <p:blipFill>
          <a:blip r:embed="rId10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724" y="1843523"/>
            <a:ext cx="592655" cy="592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0" descr="8A.TIF"/>
          <p:cNvPicPr>
            <a:picLocks noChangeAspect="1"/>
          </p:cNvPicPr>
          <p:nvPr/>
        </p:nvPicPr>
        <p:blipFill>
          <a:blip r:embed="rId11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2080" y="1692687"/>
            <a:ext cx="539209" cy="8729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1" descr="9A.TIF"/>
          <p:cNvPicPr>
            <a:picLocks noChangeAspect="1"/>
          </p:cNvPicPr>
          <p:nvPr/>
        </p:nvPicPr>
        <p:blipFill>
          <a:blip r:embed="rId12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4310" y="1904095"/>
            <a:ext cx="524957" cy="53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4264977" y="2959947"/>
            <a:ext cx="90976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2N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71290" y="2929067"/>
            <a:ext cx="494046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2N</a:t>
            </a:r>
            <a:endParaRPr kumimoji="0" lang="zh-CN" altLang="en-US" sz="1795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4243" y="3707001"/>
            <a:ext cx="75418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2C</a:t>
            </a: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→</a:t>
            </a: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4C</a:t>
            </a:r>
            <a:endParaRPr kumimoji="0" lang="zh-CN" altLang="en-US" sz="1795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62726" y="3983731"/>
            <a:ext cx="471604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2C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5768" y="4760477"/>
            <a:ext cx="543960" cy="9210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0</a:t>
            </a: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→</a:t>
            </a: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4N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31659" y="5062149"/>
            <a:ext cx="494046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4N</a:t>
            </a:r>
            <a:endParaRPr kumimoji="0" lang="zh-CN" altLang="en-US" sz="1795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Courier New" panose="020703090202050204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05482" y="5062149"/>
            <a:ext cx="320922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0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68211" y="5062149"/>
            <a:ext cx="320922" cy="368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95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ourier New" panose="02070309020205020404"/>
              </a:rPr>
              <a:t>0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65434" y="708225"/>
            <a:ext cx="9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 sz="2400" b="1">
                <a:solidFill>
                  <a:srgbClr val="5933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D8D89A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/>
              <a:t>二、减数分裂中染色体、</a:t>
            </a:r>
            <a:r>
              <a:rPr lang="en-US" altLang="zh-CN" dirty="0"/>
              <a:t>DNA</a:t>
            </a:r>
            <a:r>
              <a:rPr lang="zh-CN" altLang="en-US" dirty="0"/>
              <a:t>等数目的变化规律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f8993394-41fa-4906-9f13-242a1f43aec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54433e20-15ae-4b14-94ff-8293ed08fffe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宽屏</PresentationFormat>
  <Paragraphs>171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FandolFang R</vt:lpstr>
      <vt:lpstr>思源黑体 CN Bold</vt:lpstr>
      <vt:lpstr>思源黑体 CN Light</vt:lpstr>
      <vt:lpstr>站酷庆科黄油体</vt:lpstr>
      <vt:lpstr>Arial</vt:lpstr>
      <vt:lpstr>Times New Roman</vt:lpstr>
      <vt:lpstr>Wingdings</vt:lpstr>
      <vt:lpstr>Wingdings 2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2020-06-16T02:30:07Z</dcterms:created>
  <dcterms:modified xsi:type="dcterms:W3CDTF">2021-01-09T11:49:03Z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