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7" r:id="rId2"/>
    <p:sldId id="259" r:id="rId3"/>
    <p:sldId id="262" r:id="rId4"/>
    <p:sldId id="267" r:id="rId5"/>
    <p:sldId id="268" r:id="rId6"/>
    <p:sldId id="269" r:id="rId7"/>
    <p:sldId id="270" r:id="rId8"/>
    <p:sldId id="263" r:id="rId9"/>
    <p:sldId id="271" r:id="rId10"/>
    <p:sldId id="273" r:id="rId11"/>
    <p:sldId id="279" r:id="rId12"/>
    <p:sldId id="280" r:id="rId13"/>
    <p:sldId id="283" r:id="rId14"/>
    <p:sldId id="287" r:id="rId15"/>
    <p:sldId id="288" r:id="rId16"/>
    <p:sldId id="289" r:id="rId17"/>
    <p:sldId id="293" r:id="rId18"/>
    <p:sldId id="297" r:id="rId19"/>
    <p:sldId id="302" r:id="rId20"/>
    <p:sldId id="305" r:id="rId21"/>
    <p:sldId id="306" r:id="rId22"/>
    <p:sldId id="261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012C"/>
    <a:srgbClr val="5BDD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4660"/>
  </p:normalViewPr>
  <p:slideViewPr>
    <p:cSldViewPr snapToGrid="0">
      <p:cViewPr varScale="1">
        <p:scale>
          <a:sx n="97" d="100"/>
          <a:sy n="97" d="100"/>
        </p:scale>
        <p:origin x="118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6B7790D6-9577-4AE5-A2C0-DA94B12A5C52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6EBDE5F1-3995-435E-9EC0-3798E7858840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形状"/>
          <p:cNvSpPr/>
          <p:nvPr userDrawn="1">
            <p:custDataLst>
              <p:tags r:id="rId1"/>
            </p:custDataLst>
          </p:nvPr>
        </p:nvSpPr>
        <p:spPr>
          <a:xfrm>
            <a:off x="11692672" y="5019994"/>
            <a:ext cx="1410175" cy="2142806"/>
          </a:xfrm>
          <a:custGeom>
            <a:avLst/>
            <a:gdLst>
              <a:gd name="connsiteX0" fmla="*/ 1714500 w 4010025"/>
              <a:gd name="connsiteY0" fmla="*/ 0 h 6858000"/>
              <a:gd name="connsiteX1" fmla="*/ 3549052 w 4010025"/>
              <a:gd name="connsiteY1" fmla="*/ 0 h 6858000"/>
              <a:gd name="connsiteX2" fmla="*/ 4010025 w 4010025"/>
              <a:gd name="connsiteY2" fmla="*/ 0 h 6858000"/>
              <a:gd name="connsiteX3" fmla="*/ 2295525 w 4010025"/>
              <a:gd name="connsiteY3" fmla="*/ 6858000 h 6858000"/>
              <a:gd name="connsiteX4" fmla="*/ 1834552 w 4010025"/>
              <a:gd name="connsiteY4" fmla="*/ 6858000 h 6858000"/>
              <a:gd name="connsiteX5" fmla="*/ 407928 w 4010025"/>
              <a:gd name="connsiteY5" fmla="*/ 6858000 h 6858000"/>
              <a:gd name="connsiteX6" fmla="*/ 0 w 4010025"/>
              <a:gd name="connsiteY6" fmla="*/ 6858000 h 6858000"/>
              <a:gd name="connsiteX0-1" fmla="*/ 1714500 w 4010025"/>
              <a:gd name="connsiteY0-2" fmla="*/ 508000 h 7366000"/>
              <a:gd name="connsiteX1-3" fmla="*/ 3549052 w 4010025"/>
              <a:gd name="connsiteY1-4" fmla="*/ 508000 h 7366000"/>
              <a:gd name="connsiteX2-5" fmla="*/ 4010025 w 4010025"/>
              <a:gd name="connsiteY2-6" fmla="*/ 508000 h 7366000"/>
              <a:gd name="connsiteX3-7" fmla="*/ 2295525 w 4010025"/>
              <a:gd name="connsiteY3-8" fmla="*/ 7366000 h 7366000"/>
              <a:gd name="connsiteX4-9" fmla="*/ 1834552 w 4010025"/>
              <a:gd name="connsiteY4-10" fmla="*/ 7366000 h 7366000"/>
              <a:gd name="connsiteX5-11" fmla="*/ 407928 w 4010025"/>
              <a:gd name="connsiteY5-12" fmla="*/ 7366000 h 7366000"/>
              <a:gd name="connsiteX6-13" fmla="*/ 0 w 4010025"/>
              <a:gd name="connsiteY6-14" fmla="*/ 7366000 h 7366000"/>
              <a:gd name="connsiteX7" fmla="*/ 1714500 w 4010025"/>
              <a:gd name="connsiteY7" fmla="*/ 508000 h 7366000"/>
              <a:gd name="connsiteX0-15" fmla="*/ 1714500 w 4010025"/>
              <a:gd name="connsiteY0-16" fmla="*/ 6243 h 6864243"/>
              <a:gd name="connsiteX1-17" fmla="*/ 3549052 w 4010025"/>
              <a:gd name="connsiteY1-18" fmla="*/ 6243 h 6864243"/>
              <a:gd name="connsiteX2-19" fmla="*/ 4010025 w 4010025"/>
              <a:gd name="connsiteY2-20" fmla="*/ 6243 h 6864243"/>
              <a:gd name="connsiteX3-21" fmla="*/ 2295525 w 4010025"/>
              <a:gd name="connsiteY3-22" fmla="*/ 6864243 h 6864243"/>
              <a:gd name="connsiteX4-23" fmla="*/ 1834552 w 4010025"/>
              <a:gd name="connsiteY4-24" fmla="*/ 6864243 h 6864243"/>
              <a:gd name="connsiteX5-25" fmla="*/ 407928 w 4010025"/>
              <a:gd name="connsiteY5-26" fmla="*/ 6864243 h 6864243"/>
              <a:gd name="connsiteX6-27" fmla="*/ 0 w 4010025"/>
              <a:gd name="connsiteY6-28" fmla="*/ 6864243 h 6864243"/>
              <a:gd name="connsiteX7-29" fmla="*/ 1714500 w 4010025"/>
              <a:gd name="connsiteY7-30" fmla="*/ 6243 h 6864243"/>
              <a:gd name="connsiteX0-31" fmla="*/ 1714500 w 4010025"/>
              <a:gd name="connsiteY0-32" fmla="*/ 6243 h 6864243"/>
              <a:gd name="connsiteX1-33" fmla="*/ 3549052 w 4010025"/>
              <a:gd name="connsiteY1-34" fmla="*/ 6243 h 6864243"/>
              <a:gd name="connsiteX2-35" fmla="*/ 4010025 w 4010025"/>
              <a:gd name="connsiteY2-36" fmla="*/ 6243 h 6864243"/>
              <a:gd name="connsiteX3-37" fmla="*/ 2295525 w 4010025"/>
              <a:gd name="connsiteY3-38" fmla="*/ 6864243 h 6864243"/>
              <a:gd name="connsiteX4-39" fmla="*/ 1834552 w 4010025"/>
              <a:gd name="connsiteY4-40" fmla="*/ 6864243 h 6864243"/>
              <a:gd name="connsiteX5-41" fmla="*/ 407928 w 4010025"/>
              <a:gd name="connsiteY5-42" fmla="*/ 6864243 h 6864243"/>
              <a:gd name="connsiteX6-43" fmla="*/ 0 w 4010025"/>
              <a:gd name="connsiteY6-44" fmla="*/ 6864243 h 6864243"/>
              <a:gd name="connsiteX7-45" fmla="*/ 1714500 w 4010025"/>
              <a:gd name="connsiteY7-46" fmla="*/ 6243 h 686424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29" y="connsiteY7-30"/>
              </a:cxn>
            </a:cxnLst>
            <a:rect l="l" t="t" r="r" b="b"/>
            <a:pathLst>
              <a:path w="4010025" h="6864243">
                <a:moveTo>
                  <a:pt x="1714500" y="6243"/>
                </a:moveTo>
                <a:cubicBezTo>
                  <a:pt x="2901894" y="-7804"/>
                  <a:pt x="3166465" y="6243"/>
                  <a:pt x="3549052" y="6243"/>
                </a:cubicBezTo>
                <a:lnTo>
                  <a:pt x="4010025" y="6243"/>
                </a:lnTo>
                <a:lnTo>
                  <a:pt x="2295525" y="6864243"/>
                </a:lnTo>
                <a:lnTo>
                  <a:pt x="1834552" y="6864243"/>
                </a:lnTo>
                <a:lnTo>
                  <a:pt x="407928" y="6864243"/>
                </a:lnTo>
                <a:lnTo>
                  <a:pt x="0" y="6864243"/>
                </a:lnTo>
                <a:cubicBezTo>
                  <a:pt x="55249" y="5751757"/>
                  <a:pt x="527106" y="20290"/>
                  <a:pt x="1714500" y="6243"/>
                </a:cubicBezTo>
                <a:close/>
              </a:path>
            </a:pathLst>
          </a:custGeom>
          <a:gradFill>
            <a:gsLst>
              <a:gs pos="100000">
                <a:srgbClr val="B5021F">
                  <a:alpha val="98000"/>
                </a:srgbClr>
              </a:gs>
              <a:gs pos="0">
                <a:srgbClr val="F0002D">
                  <a:alpha val="60000"/>
                </a:srgbClr>
              </a:gs>
            </a:gsLst>
            <a:lin ang="2700000" scaled="1"/>
          </a:gradFill>
          <a:ln w="28575">
            <a:noFill/>
          </a:ln>
          <a:effectLst>
            <a:outerShdw blurRad="152400" dist="38100" dir="10800000" algn="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8" name="任意多边形: 形状 7"/>
          <p:cNvSpPr/>
          <p:nvPr userDrawn="1"/>
        </p:nvSpPr>
        <p:spPr>
          <a:xfrm>
            <a:off x="0" y="309286"/>
            <a:ext cx="5981700" cy="440014"/>
          </a:xfrm>
          <a:custGeom>
            <a:avLst/>
            <a:gdLst>
              <a:gd name="connsiteX0" fmla="*/ 0 w 5981700"/>
              <a:gd name="connsiteY0" fmla="*/ 1 h 440014"/>
              <a:gd name="connsiteX1" fmla="*/ 1685012 w 5981700"/>
              <a:gd name="connsiteY1" fmla="*/ 1 h 440014"/>
              <a:gd name="connsiteX2" fmla="*/ 2682743 w 5981700"/>
              <a:gd name="connsiteY2" fmla="*/ 1 h 440014"/>
              <a:gd name="connsiteX3" fmla="*/ 4512606 w 5981700"/>
              <a:gd name="connsiteY3" fmla="*/ 1 h 440014"/>
              <a:gd name="connsiteX4" fmla="*/ 4755914 w 5981700"/>
              <a:gd name="connsiteY4" fmla="*/ 125 h 440014"/>
              <a:gd name="connsiteX5" fmla="*/ 4876801 w 5981700"/>
              <a:gd name="connsiteY5" fmla="*/ 310 h 440014"/>
              <a:gd name="connsiteX6" fmla="*/ 4876801 w 5981700"/>
              <a:gd name="connsiteY6" fmla="*/ 1 h 440014"/>
              <a:gd name="connsiteX7" fmla="*/ 5197931 w 5981700"/>
              <a:gd name="connsiteY7" fmla="*/ 1 h 440014"/>
              <a:gd name="connsiteX8" fmla="*/ 5388079 w 5981700"/>
              <a:gd name="connsiteY8" fmla="*/ 1 h 440014"/>
              <a:gd name="connsiteX9" fmla="*/ 5510336 w 5981700"/>
              <a:gd name="connsiteY9" fmla="*/ 1 h 440014"/>
              <a:gd name="connsiteX10" fmla="*/ 5736815 w 5981700"/>
              <a:gd name="connsiteY10" fmla="*/ 1 h 440014"/>
              <a:gd name="connsiteX11" fmla="*/ 5926963 w 5981700"/>
              <a:gd name="connsiteY11" fmla="*/ 1 h 440014"/>
              <a:gd name="connsiteX12" fmla="*/ 5796290 w 5981700"/>
              <a:gd name="connsiteY12" fmla="*/ 439074 h 440014"/>
              <a:gd name="connsiteX13" fmla="*/ 5606142 w 5981700"/>
              <a:gd name="connsiteY13" fmla="*/ 439074 h 440014"/>
              <a:gd name="connsiteX14" fmla="*/ 5257406 w 5981700"/>
              <a:gd name="connsiteY14" fmla="*/ 439074 h 440014"/>
              <a:gd name="connsiteX15" fmla="*/ 5067258 w 5981700"/>
              <a:gd name="connsiteY15" fmla="*/ 439074 h 440014"/>
              <a:gd name="connsiteX16" fmla="*/ 4876801 w 5981700"/>
              <a:gd name="connsiteY16" fmla="*/ 439074 h 440014"/>
              <a:gd name="connsiteX17" fmla="*/ 4876801 w 5981700"/>
              <a:gd name="connsiteY17" fmla="*/ 435885 h 440014"/>
              <a:gd name="connsiteX18" fmla="*/ 4824678 w 5981700"/>
              <a:gd name="connsiteY18" fmla="*/ 439074 h 440014"/>
              <a:gd name="connsiteX19" fmla="*/ 3826947 w 5981700"/>
              <a:gd name="connsiteY19" fmla="*/ 439074 h 440014"/>
              <a:gd name="connsiteX20" fmla="*/ 1997084 w 5981700"/>
              <a:gd name="connsiteY20" fmla="*/ 439074 h 440014"/>
              <a:gd name="connsiteX21" fmla="*/ 999354 w 5981700"/>
              <a:gd name="connsiteY21" fmla="*/ 439074 h 440014"/>
              <a:gd name="connsiteX22" fmla="*/ 0 w 5981700"/>
              <a:gd name="connsiteY22" fmla="*/ 439074 h 44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981700" h="440014">
                <a:moveTo>
                  <a:pt x="0" y="1"/>
                </a:moveTo>
                <a:lnTo>
                  <a:pt x="1685012" y="1"/>
                </a:lnTo>
                <a:lnTo>
                  <a:pt x="2682743" y="1"/>
                </a:lnTo>
                <a:lnTo>
                  <a:pt x="4512606" y="1"/>
                </a:lnTo>
                <a:cubicBezTo>
                  <a:pt x="4630422" y="1"/>
                  <a:pt x="4702176" y="57"/>
                  <a:pt x="4755914" y="125"/>
                </a:cubicBezTo>
                <a:lnTo>
                  <a:pt x="4876801" y="310"/>
                </a:lnTo>
                <a:lnTo>
                  <a:pt x="4876801" y="1"/>
                </a:lnTo>
                <a:lnTo>
                  <a:pt x="5197931" y="1"/>
                </a:lnTo>
                <a:lnTo>
                  <a:pt x="5388079" y="1"/>
                </a:lnTo>
                <a:lnTo>
                  <a:pt x="5510336" y="1"/>
                </a:lnTo>
                <a:lnTo>
                  <a:pt x="5736815" y="1"/>
                </a:lnTo>
                <a:cubicBezTo>
                  <a:pt x="5826629" y="1"/>
                  <a:pt x="5775986" y="883"/>
                  <a:pt x="5926963" y="1"/>
                </a:cubicBezTo>
                <a:cubicBezTo>
                  <a:pt x="6077939" y="-880"/>
                  <a:pt x="5877305" y="436958"/>
                  <a:pt x="5796290" y="439074"/>
                </a:cubicBezTo>
                <a:cubicBezTo>
                  <a:pt x="5715274" y="441190"/>
                  <a:pt x="5669525" y="439074"/>
                  <a:pt x="5606142" y="439074"/>
                </a:cubicBezTo>
                <a:lnTo>
                  <a:pt x="5257406" y="439074"/>
                </a:lnTo>
                <a:lnTo>
                  <a:pt x="5067258" y="439074"/>
                </a:lnTo>
                <a:lnTo>
                  <a:pt x="4876801" y="439074"/>
                </a:lnTo>
                <a:lnTo>
                  <a:pt x="4876801" y="435885"/>
                </a:lnTo>
                <a:lnTo>
                  <a:pt x="4824678" y="439074"/>
                </a:lnTo>
                <a:cubicBezTo>
                  <a:pt x="4399579" y="441190"/>
                  <a:pt x="4159524" y="439074"/>
                  <a:pt x="3826947" y="439074"/>
                </a:cubicBezTo>
                <a:lnTo>
                  <a:pt x="1997084" y="439074"/>
                </a:lnTo>
                <a:lnTo>
                  <a:pt x="999354" y="439074"/>
                </a:lnTo>
                <a:lnTo>
                  <a:pt x="0" y="439074"/>
                </a:lnTo>
                <a:close/>
              </a:path>
            </a:pathLst>
          </a:custGeom>
          <a:gradFill>
            <a:gsLst>
              <a:gs pos="100000">
                <a:srgbClr val="B5021F"/>
              </a:gs>
              <a:gs pos="0">
                <a:srgbClr val="F0002D"/>
              </a:gs>
            </a:gsLst>
            <a:lin ang="2700000" scaled="1"/>
          </a:gradFill>
          <a:ln w="28575">
            <a:noFill/>
          </a:ln>
          <a:effectLst>
            <a:outerShdw blurRad="152400" dist="38100" dir="10800000" algn="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  <a:lvl2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2pPr>
            <a:lvl3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3pPr>
            <a:lvl4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4pPr>
            <a:lvl5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643A03F8-67D8-4B14-B435-8036BD8CFE8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"/>
          <a:stretch>
            <a:fillRect/>
          </a:stretch>
        </p:blipFill>
        <p:spPr>
          <a:xfrm>
            <a:off x="3142760" y="0"/>
            <a:ext cx="9519745" cy="6858000"/>
          </a:xfrm>
          <a:custGeom>
            <a:avLst/>
            <a:gdLst>
              <a:gd name="connsiteX0" fmla="*/ 1714501 w 9519745"/>
              <a:gd name="connsiteY0" fmla="*/ 0 h 6858000"/>
              <a:gd name="connsiteX1" fmla="*/ 9519745 w 9519745"/>
              <a:gd name="connsiteY1" fmla="*/ 0 h 6858000"/>
              <a:gd name="connsiteX2" fmla="*/ 9519745 w 9519745"/>
              <a:gd name="connsiteY2" fmla="*/ 1232444 h 6858000"/>
              <a:gd name="connsiteX3" fmla="*/ 8113356 w 9519745"/>
              <a:gd name="connsiteY3" fmla="*/ 6858000 h 6858000"/>
              <a:gd name="connsiteX4" fmla="*/ 5710215 w 9519745"/>
              <a:gd name="connsiteY4" fmla="*/ 6858000 h 6858000"/>
              <a:gd name="connsiteX5" fmla="*/ 5541074 w 9519745"/>
              <a:gd name="connsiteY5" fmla="*/ 6858000 h 6858000"/>
              <a:gd name="connsiteX6" fmla="*/ 4931605 w 9519745"/>
              <a:gd name="connsiteY6" fmla="*/ 6858000 h 6858000"/>
              <a:gd name="connsiteX7" fmla="*/ 4322136 w 9519745"/>
              <a:gd name="connsiteY7" fmla="*/ 6858000 h 6858000"/>
              <a:gd name="connsiteX8" fmla="*/ 3960361 w 9519745"/>
              <a:gd name="connsiteY8" fmla="*/ 6858000 h 6858000"/>
              <a:gd name="connsiteX9" fmla="*/ 3791221 w 9519745"/>
              <a:gd name="connsiteY9" fmla="*/ 6858000 h 6858000"/>
              <a:gd name="connsiteX10" fmla="*/ 3181751 w 9519745"/>
              <a:gd name="connsiteY10" fmla="*/ 6858000 h 6858000"/>
              <a:gd name="connsiteX11" fmla="*/ 2572282 w 9519745"/>
              <a:gd name="connsiteY11" fmla="*/ 6858000 h 6858000"/>
              <a:gd name="connsiteX12" fmla="*/ 1388080 w 9519745"/>
              <a:gd name="connsiteY12" fmla="*/ 6858000 h 6858000"/>
              <a:gd name="connsiteX13" fmla="*/ 609470 w 9519745"/>
              <a:gd name="connsiteY13" fmla="*/ 6858000 h 6858000"/>
              <a:gd name="connsiteX14" fmla="*/ 0 w 951974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519745" h="6858000">
                <a:moveTo>
                  <a:pt x="1714501" y="0"/>
                </a:moveTo>
                <a:lnTo>
                  <a:pt x="9519745" y="0"/>
                </a:lnTo>
                <a:lnTo>
                  <a:pt x="9519745" y="1232444"/>
                </a:lnTo>
                <a:lnTo>
                  <a:pt x="8113356" y="6858000"/>
                </a:lnTo>
                <a:lnTo>
                  <a:pt x="5710215" y="6858000"/>
                </a:lnTo>
                <a:lnTo>
                  <a:pt x="5541074" y="6858000"/>
                </a:lnTo>
                <a:lnTo>
                  <a:pt x="4931605" y="6858000"/>
                </a:lnTo>
                <a:lnTo>
                  <a:pt x="4322136" y="6858000"/>
                </a:lnTo>
                <a:lnTo>
                  <a:pt x="3960361" y="6858000"/>
                </a:lnTo>
                <a:lnTo>
                  <a:pt x="3791221" y="6858000"/>
                </a:lnTo>
                <a:lnTo>
                  <a:pt x="3181751" y="6858000"/>
                </a:lnTo>
                <a:lnTo>
                  <a:pt x="2572282" y="6858000"/>
                </a:lnTo>
                <a:lnTo>
                  <a:pt x="1388080" y="6858000"/>
                </a:lnTo>
                <a:lnTo>
                  <a:pt x="609470" y="6858000"/>
                </a:lnTo>
                <a:lnTo>
                  <a:pt x="0" y="6858000"/>
                </a:lnTo>
                <a:close/>
              </a:path>
            </a:pathLst>
          </a:custGeom>
          <a:ln>
            <a:solidFill>
              <a:srgbClr val="FF0000"/>
            </a:solidFill>
          </a:ln>
        </p:spPr>
      </p:pic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 dirty="0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5" name="形状"/>
          <p:cNvSpPr/>
          <p:nvPr>
            <p:custDataLst>
              <p:tags r:id="rId1"/>
            </p:custDataLst>
          </p:nvPr>
        </p:nvSpPr>
        <p:spPr>
          <a:xfrm>
            <a:off x="10905272" y="4715194"/>
            <a:ext cx="1410175" cy="2142806"/>
          </a:xfrm>
          <a:custGeom>
            <a:avLst/>
            <a:gdLst>
              <a:gd name="connsiteX0" fmla="*/ 1714500 w 4010025"/>
              <a:gd name="connsiteY0" fmla="*/ 0 h 6858000"/>
              <a:gd name="connsiteX1" fmla="*/ 3549052 w 4010025"/>
              <a:gd name="connsiteY1" fmla="*/ 0 h 6858000"/>
              <a:gd name="connsiteX2" fmla="*/ 4010025 w 4010025"/>
              <a:gd name="connsiteY2" fmla="*/ 0 h 6858000"/>
              <a:gd name="connsiteX3" fmla="*/ 2295525 w 4010025"/>
              <a:gd name="connsiteY3" fmla="*/ 6858000 h 6858000"/>
              <a:gd name="connsiteX4" fmla="*/ 1834552 w 4010025"/>
              <a:gd name="connsiteY4" fmla="*/ 6858000 h 6858000"/>
              <a:gd name="connsiteX5" fmla="*/ 407928 w 4010025"/>
              <a:gd name="connsiteY5" fmla="*/ 6858000 h 6858000"/>
              <a:gd name="connsiteX6" fmla="*/ 0 w 4010025"/>
              <a:gd name="connsiteY6" fmla="*/ 6858000 h 6858000"/>
              <a:gd name="connsiteX0-1" fmla="*/ 1714500 w 4010025"/>
              <a:gd name="connsiteY0-2" fmla="*/ 508000 h 7366000"/>
              <a:gd name="connsiteX1-3" fmla="*/ 3549052 w 4010025"/>
              <a:gd name="connsiteY1-4" fmla="*/ 508000 h 7366000"/>
              <a:gd name="connsiteX2-5" fmla="*/ 4010025 w 4010025"/>
              <a:gd name="connsiteY2-6" fmla="*/ 508000 h 7366000"/>
              <a:gd name="connsiteX3-7" fmla="*/ 2295525 w 4010025"/>
              <a:gd name="connsiteY3-8" fmla="*/ 7366000 h 7366000"/>
              <a:gd name="connsiteX4-9" fmla="*/ 1834552 w 4010025"/>
              <a:gd name="connsiteY4-10" fmla="*/ 7366000 h 7366000"/>
              <a:gd name="connsiteX5-11" fmla="*/ 407928 w 4010025"/>
              <a:gd name="connsiteY5-12" fmla="*/ 7366000 h 7366000"/>
              <a:gd name="connsiteX6-13" fmla="*/ 0 w 4010025"/>
              <a:gd name="connsiteY6-14" fmla="*/ 7366000 h 7366000"/>
              <a:gd name="connsiteX7" fmla="*/ 1714500 w 4010025"/>
              <a:gd name="connsiteY7" fmla="*/ 508000 h 7366000"/>
              <a:gd name="connsiteX0-15" fmla="*/ 1714500 w 4010025"/>
              <a:gd name="connsiteY0-16" fmla="*/ 6243 h 6864243"/>
              <a:gd name="connsiteX1-17" fmla="*/ 3549052 w 4010025"/>
              <a:gd name="connsiteY1-18" fmla="*/ 6243 h 6864243"/>
              <a:gd name="connsiteX2-19" fmla="*/ 4010025 w 4010025"/>
              <a:gd name="connsiteY2-20" fmla="*/ 6243 h 6864243"/>
              <a:gd name="connsiteX3-21" fmla="*/ 2295525 w 4010025"/>
              <a:gd name="connsiteY3-22" fmla="*/ 6864243 h 6864243"/>
              <a:gd name="connsiteX4-23" fmla="*/ 1834552 w 4010025"/>
              <a:gd name="connsiteY4-24" fmla="*/ 6864243 h 6864243"/>
              <a:gd name="connsiteX5-25" fmla="*/ 407928 w 4010025"/>
              <a:gd name="connsiteY5-26" fmla="*/ 6864243 h 6864243"/>
              <a:gd name="connsiteX6-27" fmla="*/ 0 w 4010025"/>
              <a:gd name="connsiteY6-28" fmla="*/ 6864243 h 6864243"/>
              <a:gd name="connsiteX7-29" fmla="*/ 1714500 w 4010025"/>
              <a:gd name="connsiteY7-30" fmla="*/ 6243 h 6864243"/>
              <a:gd name="connsiteX0-31" fmla="*/ 1714500 w 4010025"/>
              <a:gd name="connsiteY0-32" fmla="*/ 6243 h 6864243"/>
              <a:gd name="connsiteX1-33" fmla="*/ 3549052 w 4010025"/>
              <a:gd name="connsiteY1-34" fmla="*/ 6243 h 6864243"/>
              <a:gd name="connsiteX2-35" fmla="*/ 4010025 w 4010025"/>
              <a:gd name="connsiteY2-36" fmla="*/ 6243 h 6864243"/>
              <a:gd name="connsiteX3-37" fmla="*/ 2295525 w 4010025"/>
              <a:gd name="connsiteY3-38" fmla="*/ 6864243 h 6864243"/>
              <a:gd name="connsiteX4-39" fmla="*/ 1834552 w 4010025"/>
              <a:gd name="connsiteY4-40" fmla="*/ 6864243 h 6864243"/>
              <a:gd name="connsiteX5-41" fmla="*/ 407928 w 4010025"/>
              <a:gd name="connsiteY5-42" fmla="*/ 6864243 h 6864243"/>
              <a:gd name="connsiteX6-43" fmla="*/ 0 w 4010025"/>
              <a:gd name="connsiteY6-44" fmla="*/ 6864243 h 6864243"/>
              <a:gd name="connsiteX7-45" fmla="*/ 1714500 w 4010025"/>
              <a:gd name="connsiteY7-46" fmla="*/ 6243 h 686424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29" y="connsiteY7-30"/>
              </a:cxn>
            </a:cxnLst>
            <a:rect l="l" t="t" r="r" b="b"/>
            <a:pathLst>
              <a:path w="4010025" h="6864243">
                <a:moveTo>
                  <a:pt x="1714500" y="6243"/>
                </a:moveTo>
                <a:cubicBezTo>
                  <a:pt x="2901894" y="-7804"/>
                  <a:pt x="3166465" y="6243"/>
                  <a:pt x="3549052" y="6243"/>
                </a:cubicBezTo>
                <a:lnTo>
                  <a:pt x="4010025" y="6243"/>
                </a:lnTo>
                <a:lnTo>
                  <a:pt x="2295525" y="6864243"/>
                </a:lnTo>
                <a:lnTo>
                  <a:pt x="1834552" y="6864243"/>
                </a:lnTo>
                <a:lnTo>
                  <a:pt x="407928" y="6864243"/>
                </a:lnTo>
                <a:lnTo>
                  <a:pt x="0" y="6864243"/>
                </a:lnTo>
                <a:cubicBezTo>
                  <a:pt x="55249" y="5751757"/>
                  <a:pt x="527106" y="20290"/>
                  <a:pt x="1714500" y="6243"/>
                </a:cubicBezTo>
                <a:close/>
              </a:path>
            </a:pathLst>
          </a:custGeom>
          <a:gradFill>
            <a:gsLst>
              <a:gs pos="100000">
                <a:srgbClr val="B5021F">
                  <a:alpha val="98000"/>
                </a:srgbClr>
              </a:gs>
              <a:gs pos="0">
                <a:srgbClr val="F0002D">
                  <a:alpha val="60000"/>
                </a:srgbClr>
              </a:gs>
            </a:gsLst>
            <a:lin ang="2700000" scaled="1"/>
          </a:gradFill>
          <a:ln w="28575">
            <a:noFill/>
          </a:ln>
          <a:effectLst>
            <a:outerShdw blurRad="152400" dist="38100" dir="10800000" algn="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6" name="任意多边形: 形状 5"/>
          <p:cNvSpPr/>
          <p:nvPr/>
        </p:nvSpPr>
        <p:spPr>
          <a:xfrm>
            <a:off x="1" y="1845986"/>
            <a:ext cx="6684665" cy="3432626"/>
          </a:xfrm>
          <a:custGeom>
            <a:avLst/>
            <a:gdLst>
              <a:gd name="connsiteX0" fmla="*/ 0 w 6353503"/>
              <a:gd name="connsiteY0" fmla="*/ 0 h 3162300"/>
              <a:gd name="connsiteX1" fmla="*/ 1942845 w 6353503"/>
              <a:gd name="connsiteY1" fmla="*/ 0 h 3162300"/>
              <a:gd name="connsiteX2" fmla="*/ 3093244 w 6353503"/>
              <a:gd name="connsiteY2" fmla="*/ 0 h 3162300"/>
              <a:gd name="connsiteX3" fmla="*/ 5203104 w 6353503"/>
              <a:gd name="connsiteY3" fmla="*/ 0 h 3162300"/>
              <a:gd name="connsiteX4" fmla="*/ 6353503 w 6353503"/>
              <a:gd name="connsiteY4" fmla="*/ 0 h 3162300"/>
              <a:gd name="connsiteX5" fmla="*/ 5562928 w 6353503"/>
              <a:gd name="connsiteY5" fmla="*/ 3162300 h 3162300"/>
              <a:gd name="connsiteX6" fmla="*/ 4412529 w 6353503"/>
              <a:gd name="connsiteY6" fmla="*/ 3162300 h 3162300"/>
              <a:gd name="connsiteX7" fmla="*/ 2302669 w 6353503"/>
              <a:gd name="connsiteY7" fmla="*/ 3162300 h 3162300"/>
              <a:gd name="connsiteX8" fmla="*/ 1152270 w 6353503"/>
              <a:gd name="connsiteY8" fmla="*/ 3162300 h 3162300"/>
              <a:gd name="connsiteX9" fmla="*/ 0 w 6353503"/>
              <a:gd name="connsiteY9" fmla="*/ 3162300 h 3162300"/>
              <a:gd name="connsiteX0-1" fmla="*/ 0 w 6358209"/>
              <a:gd name="connsiteY0-2" fmla="*/ 234244 h 3396544"/>
              <a:gd name="connsiteX1-3" fmla="*/ 1942845 w 6358209"/>
              <a:gd name="connsiteY1-4" fmla="*/ 234244 h 3396544"/>
              <a:gd name="connsiteX2-5" fmla="*/ 3093244 w 6358209"/>
              <a:gd name="connsiteY2-6" fmla="*/ 234244 h 3396544"/>
              <a:gd name="connsiteX3-7" fmla="*/ 5203104 w 6358209"/>
              <a:gd name="connsiteY3-8" fmla="*/ 234244 h 3396544"/>
              <a:gd name="connsiteX4-9" fmla="*/ 6353503 w 6358209"/>
              <a:gd name="connsiteY4-10" fmla="*/ 234244 h 3396544"/>
              <a:gd name="connsiteX5-11" fmla="*/ 5562928 w 6358209"/>
              <a:gd name="connsiteY5-12" fmla="*/ 3396544 h 3396544"/>
              <a:gd name="connsiteX6-13" fmla="*/ 4412529 w 6358209"/>
              <a:gd name="connsiteY6-14" fmla="*/ 3396544 h 3396544"/>
              <a:gd name="connsiteX7-15" fmla="*/ 2302669 w 6358209"/>
              <a:gd name="connsiteY7-16" fmla="*/ 3396544 h 3396544"/>
              <a:gd name="connsiteX8-17" fmla="*/ 1152270 w 6358209"/>
              <a:gd name="connsiteY8-18" fmla="*/ 3396544 h 3396544"/>
              <a:gd name="connsiteX9-19" fmla="*/ 0 w 6358209"/>
              <a:gd name="connsiteY9-20" fmla="*/ 3396544 h 3396544"/>
              <a:gd name="connsiteX10" fmla="*/ 0 w 6358209"/>
              <a:gd name="connsiteY10" fmla="*/ 234244 h 3396544"/>
              <a:gd name="connsiteX0-21" fmla="*/ 0 w 6358739"/>
              <a:gd name="connsiteY0-22" fmla="*/ 234244 h 3396544"/>
              <a:gd name="connsiteX1-23" fmla="*/ 1942845 w 6358739"/>
              <a:gd name="connsiteY1-24" fmla="*/ 234244 h 3396544"/>
              <a:gd name="connsiteX2-25" fmla="*/ 3093244 w 6358739"/>
              <a:gd name="connsiteY2-26" fmla="*/ 234244 h 3396544"/>
              <a:gd name="connsiteX3-27" fmla="*/ 5203104 w 6358739"/>
              <a:gd name="connsiteY3-28" fmla="*/ 234244 h 3396544"/>
              <a:gd name="connsiteX4-29" fmla="*/ 6353503 w 6358739"/>
              <a:gd name="connsiteY4-30" fmla="*/ 234244 h 3396544"/>
              <a:gd name="connsiteX5-31" fmla="*/ 5562928 w 6358739"/>
              <a:gd name="connsiteY5-32" fmla="*/ 3396544 h 3396544"/>
              <a:gd name="connsiteX6-33" fmla="*/ 4412529 w 6358739"/>
              <a:gd name="connsiteY6-34" fmla="*/ 3396544 h 3396544"/>
              <a:gd name="connsiteX7-35" fmla="*/ 2302669 w 6358739"/>
              <a:gd name="connsiteY7-36" fmla="*/ 3396544 h 3396544"/>
              <a:gd name="connsiteX8-37" fmla="*/ 1152270 w 6358739"/>
              <a:gd name="connsiteY8-38" fmla="*/ 3396544 h 3396544"/>
              <a:gd name="connsiteX9-39" fmla="*/ 0 w 6358739"/>
              <a:gd name="connsiteY9-40" fmla="*/ 3396544 h 3396544"/>
              <a:gd name="connsiteX10-41" fmla="*/ 0 w 6358739"/>
              <a:gd name="connsiteY10-42" fmla="*/ 234244 h 3396544"/>
              <a:gd name="connsiteX0-43" fmla="*/ 0 w 6672468"/>
              <a:gd name="connsiteY0-44" fmla="*/ 10725 h 3173025"/>
              <a:gd name="connsiteX1-45" fmla="*/ 1942845 w 6672468"/>
              <a:gd name="connsiteY1-46" fmla="*/ 10725 h 3173025"/>
              <a:gd name="connsiteX2-47" fmla="*/ 3093244 w 6672468"/>
              <a:gd name="connsiteY2-48" fmla="*/ 10725 h 3173025"/>
              <a:gd name="connsiteX3-49" fmla="*/ 5203104 w 6672468"/>
              <a:gd name="connsiteY3-50" fmla="*/ 10725 h 3173025"/>
              <a:gd name="connsiteX4-51" fmla="*/ 6353503 w 6672468"/>
              <a:gd name="connsiteY4-52" fmla="*/ 10725 h 3173025"/>
              <a:gd name="connsiteX5-53" fmla="*/ 5562928 w 6672468"/>
              <a:gd name="connsiteY5-54" fmla="*/ 3173025 h 3173025"/>
              <a:gd name="connsiteX6-55" fmla="*/ 4412529 w 6672468"/>
              <a:gd name="connsiteY6-56" fmla="*/ 3173025 h 3173025"/>
              <a:gd name="connsiteX7-57" fmla="*/ 2302669 w 6672468"/>
              <a:gd name="connsiteY7-58" fmla="*/ 3173025 h 3173025"/>
              <a:gd name="connsiteX8-59" fmla="*/ 1152270 w 6672468"/>
              <a:gd name="connsiteY8-60" fmla="*/ 3173025 h 3173025"/>
              <a:gd name="connsiteX9-61" fmla="*/ 0 w 6672468"/>
              <a:gd name="connsiteY9-62" fmla="*/ 3173025 h 3173025"/>
              <a:gd name="connsiteX10-63" fmla="*/ 0 w 6672468"/>
              <a:gd name="connsiteY10-64" fmla="*/ 10725 h 3173025"/>
              <a:gd name="connsiteX0-65" fmla="*/ 0 w 6669260"/>
              <a:gd name="connsiteY0-66" fmla="*/ 10 h 3162310"/>
              <a:gd name="connsiteX1-67" fmla="*/ 1942845 w 6669260"/>
              <a:gd name="connsiteY1-68" fmla="*/ 10 h 3162310"/>
              <a:gd name="connsiteX2-69" fmla="*/ 3093244 w 6669260"/>
              <a:gd name="connsiteY2-70" fmla="*/ 10 h 3162310"/>
              <a:gd name="connsiteX3-71" fmla="*/ 5203104 w 6669260"/>
              <a:gd name="connsiteY3-72" fmla="*/ 10 h 3162310"/>
              <a:gd name="connsiteX4-73" fmla="*/ 6353503 w 6669260"/>
              <a:gd name="connsiteY4-74" fmla="*/ 10 h 3162310"/>
              <a:gd name="connsiteX5-75" fmla="*/ 5562928 w 6669260"/>
              <a:gd name="connsiteY5-76" fmla="*/ 3162310 h 3162310"/>
              <a:gd name="connsiteX6-77" fmla="*/ 4412529 w 6669260"/>
              <a:gd name="connsiteY6-78" fmla="*/ 3162310 h 3162310"/>
              <a:gd name="connsiteX7-79" fmla="*/ 2302669 w 6669260"/>
              <a:gd name="connsiteY7-80" fmla="*/ 3162310 h 3162310"/>
              <a:gd name="connsiteX8-81" fmla="*/ 1152270 w 6669260"/>
              <a:gd name="connsiteY8-82" fmla="*/ 3162310 h 3162310"/>
              <a:gd name="connsiteX9-83" fmla="*/ 0 w 6669260"/>
              <a:gd name="connsiteY9-84" fmla="*/ 3162310 h 3162310"/>
              <a:gd name="connsiteX10-85" fmla="*/ 0 w 6669260"/>
              <a:gd name="connsiteY10-86" fmla="*/ 10 h 3162310"/>
              <a:gd name="connsiteX0-87" fmla="*/ 0 w 6684665"/>
              <a:gd name="connsiteY0-88" fmla="*/ 10 h 3169083"/>
              <a:gd name="connsiteX1-89" fmla="*/ 1942845 w 6684665"/>
              <a:gd name="connsiteY1-90" fmla="*/ 10 h 3169083"/>
              <a:gd name="connsiteX2-91" fmla="*/ 3093244 w 6684665"/>
              <a:gd name="connsiteY2-92" fmla="*/ 10 h 3169083"/>
              <a:gd name="connsiteX3-93" fmla="*/ 5203104 w 6684665"/>
              <a:gd name="connsiteY3-94" fmla="*/ 10 h 3169083"/>
              <a:gd name="connsiteX4-95" fmla="*/ 6353503 w 6684665"/>
              <a:gd name="connsiteY4-96" fmla="*/ 10 h 3169083"/>
              <a:gd name="connsiteX5-97" fmla="*/ 5562928 w 6684665"/>
              <a:gd name="connsiteY5-98" fmla="*/ 3162310 h 3169083"/>
              <a:gd name="connsiteX6-99" fmla="*/ 4412529 w 6684665"/>
              <a:gd name="connsiteY6-100" fmla="*/ 3162310 h 3169083"/>
              <a:gd name="connsiteX7-101" fmla="*/ 2302669 w 6684665"/>
              <a:gd name="connsiteY7-102" fmla="*/ 3162310 h 3169083"/>
              <a:gd name="connsiteX8-103" fmla="*/ 1152270 w 6684665"/>
              <a:gd name="connsiteY8-104" fmla="*/ 3162310 h 3169083"/>
              <a:gd name="connsiteX9-105" fmla="*/ 0 w 6684665"/>
              <a:gd name="connsiteY9-106" fmla="*/ 3162310 h 3169083"/>
              <a:gd name="connsiteX10-107" fmla="*/ 0 w 6684665"/>
              <a:gd name="connsiteY10-108" fmla="*/ 10 h 316908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41" y="connsiteY10-42"/>
              </a:cxn>
            </a:cxnLst>
            <a:rect l="l" t="t" r="r" b="b"/>
            <a:pathLst>
              <a:path w="6684665" h="3169083">
                <a:moveTo>
                  <a:pt x="0" y="10"/>
                </a:moveTo>
                <a:lnTo>
                  <a:pt x="1942845" y="10"/>
                </a:lnTo>
                <a:lnTo>
                  <a:pt x="3093244" y="10"/>
                </a:lnTo>
                <a:lnTo>
                  <a:pt x="5203104" y="10"/>
                </a:lnTo>
                <a:cubicBezTo>
                  <a:pt x="5746480" y="10"/>
                  <a:pt x="5440092" y="6360"/>
                  <a:pt x="6353503" y="10"/>
                </a:cubicBezTo>
                <a:cubicBezTo>
                  <a:pt x="7266914" y="-6340"/>
                  <a:pt x="6053074" y="3147070"/>
                  <a:pt x="5562928" y="3162310"/>
                </a:cubicBezTo>
                <a:cubicBezTo>
                  <a:pt x="5072782" y="3177550"/>
                  <a:pt x="4795995" y="3162310"/>
                  <a:pt x="4412529" y="3162310"/>
                </a:cubicBezTo>
                <a:lnTo>
                  <a:pt x="2302669" y="3162310"/>
                </a:lnTo>
                <a:lnTo>
                  <a:pt x="1152270" y="3162310"/>
                </a:lnTo>
                <a:lnTo>
                  <a:pt x="0" y="3162310"/>
                </a:lnTo>
                <a:lnTo>
                  <a:pt x="0" y="10"/>
                </a:lnTo>
                <a:close/>
              </a:path>
            </a:pathLst>
          </a:custGeom>
          <a:gradFill>
            <a:gsLst>
              <a:gs pos="100000">
                <a:srgbClr val="B5021F"/>
              </a:gs>
              <a:gs pos="0">
                <a:srgbClr val="F0002D"/>
              </a:gs>
            </a:gsLst>
            <a:lin ang="2700000" scaled="1"/>
          </a:gradFill>
          <a:ln w="28575">
            <a:noFill/>
          </a:ln>
          <a:effectLst>
            <a:outerShdw blurRad="152400" dist="38100" dir="10800000" algn="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22" name="矩形 259"/>
          <p:cNvSpPr>
            <a:spLocks noChangeArrowheads="1"/>
          </p:cNvSpPr>
          <p:nvPr/>
        </p:nvSpPr>
        <p:spPr bwMode="auto">
          <a:xfrm>
            <a:off x="173355" y="2023745"/>
            <a:ext cx="5253990" cy="67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913765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庆科黄油体" panose="02000803000000020004" pitchFamily="2" charset="-122"/>
                <a:ea typeface="站酷庆科黄油体" panose="02000803000000020004" pitchFamily="2" charset="-122"/>
                <a:cs typeface="+mn-ea"/>
              </a:rPr>
              <a:t>DNA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庆科黄油体" panose="02000803000000020004" pitchFamily="2" charset="-122"/>
                <a:ea typeface="站酷庆科黄油体" panose="02000803000000020004" pitchFamily="2" charset="-122"/>
                <a:cs typeface="+mn-ea"/>
              </a:rPr>
              <a:t>是主要的遗传物质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145415" y="2840355"/>
            <a:ext cx="7418705" cy="2061216"/>
            <a:chOff x="5942785" y="2342671"/>
            <a:chExt cx="5705472" cy="2061581"/>
          </a:xfrm>
        </p:grpSpPr>
        <p:sp>
          <p:nvSpPr>
            <p:cNvPr id="24" name="矩形 259"/>
            <p:cNvSpPr>
              <a:spLocks noChangeArrowheads="1"/>
            </p:cNvSpPr>
            <p:nvPr/>
          </p:nvSpPr>
          <p:spPr bwMode="auto">
            <a:xfrm>
              <a:off x="5974534" y="2342671"/>
              <a:ext cx="4512491" cy="1230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dist" defTabSz="913765">
                <a:buNone/>
              </a:pPr>
              <a:r>
                <a:rPr lang="en-US" altLang="zh-CN" sz="8000" b="1" cap="all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胡晓波真帅体" panose="02010600030101010101" pitchFamily="2" charset="-122"/>
                  <a:ea typeface="胡晓波真帅体" panose="02010600030101010101" pitchFamily="2" charset="-122"/>
                  <a:cs typeface="+mn-ea"/>
                  <a:sym typeface="Arial" panose="020B0604020202020204" pitchFamily="34" charset="0"/>
                </a:rPr>
                <a:t>DNA</a:t>
              </a:r>
              <a:r>
                <a:rPr lang="zh-CN" altLang="en-US" sz="8000" b="1" cap="all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胡晓波真帅体" panose="02010600030101010101" pitchFamily="2" charset="-122"/>
                  <a:ea typeface="胡晓波真帅体" panose="02010600030101010101" pitchFamily="2" charset="-122"/>
                  <a:cs typeface="+mn-ea"/>
                  <a:sym typeface="Arial" panose="020B0604020202020204" pitchFamily="34" charset="0"/>
                </a:rPr>
                <a:t>遗传物质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5961834" y="3775402"/>
              <a:ext cx="4612167" cy="252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05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Arial" panose="020B0604020202020204" pitchFamily="34" charset="0"/>
                </a:rPr>
                <a:t>DNA IS THE MAIN GENETIC MATERIAL</a:t>
              </a:r>
              <a:endParaRPr lang="zh-CN" altLang="en-US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6034129" y="3644801"/>
              <a:ext cx="5614128" cy="0"/>
            </a:xfrm>
            <a:prstGeom prst="line">
              <a:avLst/>
            </a:prstGeom>
            <a:ln w="15875">
              <a:gradFill flip="none" rotWithShape="1">
                <a:gsLst>
                  <a:gs pos="100000">
                    <a:schemeClr val="bg1">
                      <a:alpha val="0"/>
                    </a:schemeClr>
                  </a:gs>
                  <a:gs pos="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矩形 29"/>
            <p:cNvSpPr/>
            <p:nvPr/>
          </p:nvSpPr>
          <p:spPr>
            <a:xfrm>
              <a:off x="5942785" y="4151477"/>
              <a:ext cx="1419426" cy="252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05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Arial" panose="020B0604020202020204" pitchFamily="34" charset="0"/>
                </a:rPr>
                <a:t>授课人：</a:t>
              </a:r>
              <a:r>
                <a:rPr lang="en-US" altLang="zh-CN" sz="105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Arial" panose="020B0604020202020204" pitchFamily="34" charset="0"/>
                </a:rPr>
                <a:t>xippt</a:t>
              </a:r>
              <a:endParaRPr lang="zh-CN" altLang="en-US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86013" y="5747854"/>
            <a:ext cx="1606261" cy="367276"/>
            <a:chOff x="4800081" y="5275552"/>
            <a:chExt cx="2591838" cy="539860"/>
          </a:xfrm>
        </p:grpSpPr>
        <p:sp>
          <p:nvSpPr>
            <p:cNvPr id="28" name="圆角矩形 10"/>
            <p:cNvSpPr/>
            <p:nvPr/>
          </p:nvSpPr>
          <p:spPr>
            <a:xfrm>
              <a:off x="4800081" y="5275552"/>
              <a:ext cx="2591838" cy="53986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85000">
                  <a:srgbClr val="C91910"/>
                </a:gs>
                <a:gs pos="11000">
                  <a:srgbClr val="FF0000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C91910"/>
                </a:solidFill>
                <a:effectLst/>
                <a:uLnTx/>
                <a:uFillTx/>
                <a:latin typeface="思源黑体 CN Light" panose="020B0300000000000000" pitchFamily="34" charset="-122"/>
                <a:ea typeface="FandolFang R" panose="00000500000000000000" pitchFamily="50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5108493" y="5297953"/>
              <a:ext cx="1799244" cy="4956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Arial" panose="020B0604020202020204" pitchFamily="34" charset="0"/>
                </a:rPr>
                <a:t>20XX.XX</a:t>
              </a:r>
            </a:p>
          </p:txBody>
        </p:sp>
      </p:grpSp>
      <p:sp>
        <p:nvSpPr>
          <p:cNvPr id="31" name="矩形 259"/>
          <p:cNvSpPr>
            <a:spLocks noChangeArrowheads="1"/>
          </p:cNvSpPr>
          <p:nvPr/>
        </p:nvSpPr>
        <p:spPr bwMode="auto">
          <a:xfrm>
            <a:off x="224155" y="427355"/>
            <a:ext cx="1569085" cy="307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dist" defTabSz="913765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站酷庆科黄油体" panose="02000803000000020004" pitchFamily="2" charset="-122"/>
                <a:ea typeface="站酷庆科黄油体" panose="02000803000000020004" pitchFamily="2" charset="-122"/>
                <a:cs typeface="+mn-ea"/>
              </a:rPr>
              <a:t>某某高校</a:t>
            </a:r>
          </a:p>
        </p:txBody>
      </p:sp>
      <p:sp>
        <p:nvSpPr>
          <p:cNvPr id="32" name="矩形 259"/>
          <p:cNvSpPr>
            <a:spLocks noChangeArrowheads="1"/>
          </p:cNvSpPr>
          <p:nvPr/>
        </p:nvSpPr>
        <p:spPr bwMode="auto">
          <a:xfrm>
            <a:off x="224155" y="1043940"/>
            <a:ext cx="2950210" cy="553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dist" defTabSz="913765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600" dirty="0">
                <a:solidFill>
                  <a:srgbClr val="EE012C"/>
                </a:solidFill>
                <a:latin typeface="站酷庆科黄油体" panose="02000803000000020004" pitchFamily="2" charset="-122"/>
                <a:ea typeface="站酷庆科黄油体" panose="02000803000000020004" pitchFamily="2" charset="-122"/>
                <a:cs typeface="+mn-ea"/>
              </a:rPr>
              <a:t>第</a:t>
            </a:r>
            <a:r>
              <a:rPr lang="en-US" altLang="zh-CN" sz="3600" dirty="0">
                <a:solidFill>
                  <a:srgbClr val="EE012C"/>
                </a:solidFill>
                <a:latin typeface="站酷庆科黄油体" panose="02000803000000020004" pitchFamily="2" charset="-122"/>
                <a:ea typeface="站酷庆科黄油体" panose="02000803000000020004" pitchFamily="2" charset="-122"/>
                <a:cs typeface="+mn-ea"/>
              </a:rPr>
              <a:t>3</a:t>
            </a:r>
            <a:r>
              <a:rPr lang="zh-CN" altLang="en-US" sz="3600" dirty="0">
                <a:solidFill>
                  <a:srgbClr val="EE012C"/>
                </a:solidFill>
                <a:latin typeface="站酷庆科黄油体" panose="02000803000000020004" pitchFamily="2" charset="-122"/>
                <a:ea typeface="站酷庆科黄油体" panose="02000803000000020004" pitchFamily="2" charset="-122"/>
                <a:cs typeface="+mn-ea"/>
              </a:rPr>
              <a:t>章  第</a:t>
            </a:r>
            <a:r>
              <a:rPr lang="en-US" altLang="zh-CN" sz="3600" dirty="0">
                <a:solidFill>
                  <a:srgbClr val="EE012C"/>
                </a:solidFill>
                <a:latin typeface="站酷庆科黄油体" panose="02000803000000020004" pitchFamily="2" charset="-122"/>
                <a:ea typeface="站酷庆科黄油体" panose="02000803000000020004" pitchFamily="2" charset="-122"/>
                <a:cs typeface="+mn-ea"/>
              </a:rPr>
              <a:t>1</a:t>
            </a:r>
            <a:r>
              <a:rPr lang="zh-CN" altLang="en-US" sz="3600" dirty="0">
                <a:solidFill>
                  <a:srgbClr val="EE012C"/>
                </a:solidFill>
                <a:latin typeface="站酷庆科黄油体" panose="02000803000000020004" pitchFamily="2" charset="-122"/>
                <a:ea typeface="站酷庆科黄油体" panose="02000803000000020004" pitchFamily="2" charset="-122"/>
                <a:cs typeface="+mn-ea"/>
              </a:rPr>
              <a:t>节 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2" grpId="0" bldLvl="0" animBg="1"/>
      <p:bldP spid="31" grpId="0" bldLvl="0" animBg="1"/>
      <p:bldP spid="32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1933795" y="4193293"/>
            <a:ext cx="7567931" cy="645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defTabSz="1219200"/>
            <a:r>
              <a:rPr lang="zh-CN" altLang="en-US" sz="3600" kern="0" dirty="0">
                <a:solidFill>
                  <a:srgbClr val="0000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/>
                <a:sym typeface="Arial" panose="020B0604020202020204"/>
              </a:rPr>
              <a:t>有没有比细菌更为简单的实验材料？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1000346" y="1902025"/>
            <a:ext cx="9667654" cy="1142044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53865" rIns="53865">
            <a:spAutoFit/>
          </a:bodyPr>
          <a:lstStyle/>
          <a:p>
            <a:pPr defTabSz="1219200">
              <a:lnSpc>
                <a:spcPct val="150000"/>
              </a:lnSpc>
              <a:spcBef>
                <a:spcPct val="50000"/>
              </a:spcBef>
              <a:defRPr/>
            </a:pPr>
            <a:r>
              <a:rPr lang="zh-CN" altLang="en-US" sz="2400" b="1" kern="0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Arial" panose="020B0604020202020204"/>
              </a:rPr>
              <a:t>艾弗里的实验中，</a:t>
            </a:r>
            <a:r>
              <a:rPr lang="en-US" altLang="zh-CN" sz="2400" b="1" kern="0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Arial" panose="020B0604020202020204"/>
              </a:rPr>
              <a:t>DNA</a:t>
            </a:r>
            <a:r>
              <a:rPr lang="zh-CN" altLang="en-US" sz="2400" b="1" kern="0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Arial" panose="020B0604020202020204"/>
              </a:rPr>
              <a:t>纯度最高时仍然还有</a:t>
            </a:r>
            <a:r>
              <a:rPr lang="en-US" altLang="zh-CN" sz="2400" b="1" kern="0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Arial" panose="020B0604020202020204"/>
              </a:rPr>
              <a:t>0.02%</a:t>
            </a:r>
            <a:r>
              <a:rPr lang="zh-CN" altLang="en-US" sz="2400" b="1" kern="0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Arial" panose="020B0604020202020204"/>
              </a:rPr>
              <a:t>的蛋白质，是否是</a:t>
            </a:r>
            <a:r>
              <a:rPr lang="en-US" altLang="zh-CN" sz="2400" b="1" kern="0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Arial" panose="020B0604020202020204"/>
              </a:rPr>
              <a:t>0.02%</a:t>
            </a:r>
            <a:r>
              <a:rPr lang="zh-CN" altLang="en-US" sz="2400" b="1" kern="0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Arial" panose="020B0604020202020204"/>
              </a:rPr>
              <a:t>的蛋白质在起作用呢，如何获取单独的</a:t>
            </a:r>
            <a:r>
              <a:rPr lang="en-US" altLang="zh-CN" sz="2400" b="1" kern="0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Arial" panose="020B0604020202020204"/>
              </a:rPr>
              <a:t>DNA</a:t>
            </a:r>
            <a:r>
              <a:rPr lang="zh-CN" altLang="en-US" sz="2400" b="1" kern="0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Arial" panose="020B0604020202020204"/>
              </a:rPr>
              <a:t>或者蛋白质进行实验？</a:t>
            </a:r>
          </a:p>
        </p:txBody>
      </p:sp>
      <p:sp>
        <p:nvSpPr>
          <p:cNvPr id="5" name="矩形 259"/>
          <p:cNvSpPr>
            <a:spLocks noChangeArrowheads="1"/>
          </p:cNvSpPr>
          <p:nvPr/>
        </p:nvSpPr>
        <p:spPr bwMode="auto">
          <a:xfrm>
            <a:off x="685260" y="321914"/>
            <a:ext cx="478209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913765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庆科黄油体" panose="02000803000000020004" pitchFamily="2" charset="-122"/>
                <a:ea typeface="站酷庆科黄油体" panose="02000803000000020004" pitchFamily="2" charset="-122"/>
                <a:cs typeface="+mn-ea"/>
              </a:rPr>
              <a:t>新问题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345" grpId="0" bldLvl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4" descr="病毒结构示意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891" y="1734123"/>
            <a:ext cx="8871216" cy="4093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5"/>
          <p:cNvSpPr>
            <a:spLocks noChangeArrowheads="1"/>
          </p:cNvSpPr>
          <p:nvPr/>
        </p:nvSpPr>
        <p:spPr bwMode="auto">
          <a:xfrm>
            <a:off x="4092773" y="2198112"/>
            <a:ext cx="1078417" cy="43231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defTabSz="1219200"/>
            <a:r>
              <a:rPr lang="zh-CN" altLang="en-US" sz="2000" kern="0" dirty="0">
                <a:solidFill>
                  <a:srgbClr val="F2F2F2"/>
                </a:solidFill>
                <a:latin typeface="Tahoma" panose="020B0604030504040204" pitchFamily="34" charset="0"/>
                <a:ea typeface="思源黑体 CN Bold" panose="020B0800000000000000" pitchFamily="34" charset="-122"/>
                <a:cs typeface="Arial" panose="020B0604020202020204"/>
                <a:sym typeface="Arial" panose="020B0604020202020204"/>
              </a:rPr>
              <a:t>核酸</a:t>
            </a:r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7038232" y="2198113"/>
            <a:ext cx="1078417" cy="71894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defTabSz="1219200"/>
            <a:r>
              <a:rPr lang="zh-CN" altLang="en-US" sz="2000" kern="0" dirty="0">
                <a:solidFill>
                  <a:srgbClr val="F2F2F2"/>
                </a:solidFill>
                <a:latin typeface="Tahoma" panose="020B0604030504040204" pitchFamily="34" charset="0"/>
                <a:ea typeface="思源黑体 CN Bold" panose="020B0800000000000000" pitchFamily="34" charset="-122"/>
                <a:cs typeface="Arial" panose="020B0604020202020204"/>
                <a:sym typeface="Arial" panose="020B0604020202020204"/>
              </a:rPr>
              <a:t>内有核酸</a:t>
            </a:r>
          </a:p>
        </p:txBody>
      </p:sp>
      <p:sp>
        <p:nvSpPr>
          <p:cNvPr id="25606" name="Rectangle 7"/>
          <p:cNvSpPr>
            <a:spLocks noChangeArrowheads="1"/>
          </p:cNvSpPr>
          <p:nvPr/>
        </p:nvSpPr>
        <p:spPr bwMode="auto">
          <a:xfrm>
            <a:off x="9480113" y="2486325"/>
            <a:ext cx="970735" cy="71894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defTabSz="1219200"/>
            <a:r>
              <a:rPr lang="zh-CN" altLang="en-US" sz="2000" kern="0" dirty="0">
                <a:solidFill>
                  <a:srgbClr val="F2F2F2"/>
                </a:solidFill>
                <a:latin typeface="Tahoma" panose="020B0604030504040204" pitchFamily="34" charset="0"/>
                <a:ea typeface="思源黑体 CN Bold" panose="020B0800000000000000" pitchFamily="34" charset="-122"/>
                <a:cs typeface="Arial" panose="020B0604020202020204"/>
                <a:sym typeface="Arial" panose="020B0604020202020204"/>
              </a:rPr>
              <a:t>内有</a:t>
            </a:r>
          </a:p>
          <a:p>
            <a:pPr algn="ctr" defTabSz="1219200"/>
            <a:r>
              <a:rPr lang="zh-CN" altLang="en-US" sz="2000" kern="0" dirty="0">
                <a:solidFill>
                  <a:srgbClr val="F2F2F2"/>
                </a:solidFill>
                <a:latin typeface="Tahoma" panose="020B0604030504040204" pitchFamily="34" charset="0"/>
                <a:ea typeface="思源黑体 CN Bold" panose="020B0800000000000000" pitchFamily="34" charset="-122"/>
                <a:cs typeface="Arial" panose="020B0604020202020204"/>
                <a:sym typeface="Arial" panose="020B0604020202020204"/>
              </a:rPr>
              <a:t>核酸</a:t>
            </a:r>
          </a:p>
        </p:txBody>
      </p:sp>
      <p:sp>
        <p:nvSpPr>
          <p:cNvPr id="25607" name="Rectangle 8"/>
          <p:cNvSpPr>
            <a:spLocks noChangeArrowheads="1"/>
          </p:cNvSpPr>
          <p:nvPr/>
        </p:nvSpPr>
        <p:spPr bwMode="auto">
          <a:xfrm>
            <a:off x="1722152" y="3491897"/>
            <a:ext cx="934312" cy="43073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defTabSz="1219200"/>
            <a:r>
              <a:rPr lang="zh-CN" altLang="en-US" sz="2000" kern="0" dirty="0">
                <a:solidFill>
                  <a:srgbClr val="F2F2F2"/>
                </a:solidFill>
                <a:latin typeface="Tahoma" panose="020B0604030504040204" pitchFamily="34" charset="0"/>
                <a:ea typeface="思源黑体 CN Bold" panose="020B0800000000000000" pitchFamily="34" charset="-122"/>
                <a:cs typeface="Arial" panose="020B0604020202020204"/>
                <a:sym typeface="Arial" panose="020B0604020202020204"/>
              </a:rPr>
              <a:t>蛋白质</a:t>
            </a:r>
          </a:p>
        </p:txBody>
      </p:sp>
      <p:sp>
        <p:nvSpPr>
          <p:cNvPr id="25608" name="Rectangle 9"/>
          <p:cNvSpPr>
            <a:spLocks noChangeArrowheads="1"/>
          </p:cNvSpPr>
          <p:nvPr/>
        </p:nvSpPr>
        <p:spPr bwMode="auto">
          <a:xfrm>
            <a:off x="3950249" y="3491897"/>
            <a:ext cx="934312" cy="43073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defTabSz="1219200"/>
            <a:r>
              <a:rPr lang="zh-CN" altLang="en-US" sz="2000" kern="0" dirty="0">
                <a:solidFill>
                  <a:srgbClr val="F2F2F2"/>
                </a:solidFill>
                <a:latin typeface="Tahoma" panose="020B0604030504040204" pitchFamily="34" charset="0"/>
                <a:ea typeface="思源黑体 CN Bold" panose="020B0800000000000000" pitchFamily="34" charset="-122"/>
                <a:cs typeface="Arial" panose="020B0604020202020204"/>
                <a:sym typeface="Arial" panose="020B0604020202020204"/>
              </a:rPr>
              <a:t>蛋白质</a:t>
            </a:r>
          </a:p>
        </p:txBody>
      </p:sp>
      <p:sp>
        <p:nvSpPr>
          <p:cNvPr id="25609" name="Rectangle 10"/>
          <p:cNvSpPr>
            <a:spLocks noChangeArrowheads="1"/>
          </p:cNvSpPr>
          <p:nvPr/>
        </p:nvSpPr>
        <p:spPr bwMode="auto">
          <a:xfrm>
            <a:off x="7899699" y="1767379"/>
            <a:ext cx="934312" cy="43073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defTabSz="1219200"/>
            <a:r>
              <a:rPr lang="zh-CN" altLang="en-US" sz="2000" kern="0" dirty="0">
                <a:solidFill>
                  <a:srgbClr val="F2F2F2"/>
                </a:solidFill>
                <a:latin typeface="Tahoma" panose="020B0604030504040204" pitchFamily="34" charset="0"/>
                <a:ea typeface="思源黑体 CN Bold" panose="020B0800000000000000" pitchFamily="34" charset="-122"/>
                <a:cs typeface="Arial" panose="020B0604020202020204"/>
                <a:sym typeface="Arial" panose="020B0604020202020204"/>
              </a:rPr>
              <a:t>蛋白质</a:t>
            </a:r>
          </a:p>
        </p:txBody>
      </p:sp>
      <p:sp>
        <p:nvSpPr>
          <p:cNvPr id="25610" name="Rectangle 11"/>
          <p:cNvSpPr>
            <a:spLocks noChangeArrowheads="1"/>
          </p:cNvSpPr>
          <p:nvPr/>
        </p:nvSpPr>
        <p:spPr bwMode="auto">
          <a:xfrm>
            <a:off x="2512359" y="5358938"/>
            <a:ext cx="7613853" cy="35947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defTabSz="1219200"/>
            <a:r>
              <a:rPr lang="zh-CN" altLang="en-US" sz="2000" kern="0" dirty="0">
                <a:solidFill>
                  <a:srgbClr val="F2F2F2"/>
                </a:solidFill>
                <a:latin typeface="Tahoma" panose="020B0604030504040204" pitchFamily="34" charset="0"/>
                <a:ea typeface="思源黑体 CN Bold" panose="020B0800000000000000" pitchFamily="34" charset="-122"/>
                <a:cs typeface="Arial" panose="020B0604020202020204"/>
                <a:sym typeface="Arial" panose="020B0604020202020204"/>
              </a:rPr>
              <a:t>烟草花叶病毒                    腺病毒                       大肠杆菌噬菌体</a:t>
            </a:r>
          </a:p>
        </p:txBody>
      </p:sp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685260" y="321914"/>
            <a:ext cx="478209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913765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庆科黄油体" panose="02000803000000020004" pitchFamily="2" charset="-122"/>
                <a:ea typeface="站酷庆科黄油体" panose="02000803000000020004" pitchFamily="2" charset="-122"/>
                <a:cs typeface="+mn-ea"/>
              </a:rPr>
              <a:t>用什么生物作实验材料？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bldLvl="0" animBg="1"/>
      <p:bldP spid="25605" grpId="0" bldLvl="0" animBg="1"/>
      <p:bldP spid="25606" grpId="0" bldLvl="0" animBg="1"/>
      <p:bldP spid="25607" grpId="0" bldLvl="0" animBg="1"/>
      <p:bldP spid="25608" grpId="0" bldLvl="0" animBg="1"/>
      <p:bldP spid="25609" grpId="0" bldLvl="0" animBg="1"/>
      <p:bldP spid="25610" grpId="0" bldLvl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685260" y="1344877"/>
            <a:ext cx="2964463" cy="461665"/>
          </a:xfrm>
          <a:prstGeom prst="rect">
            <a:avLst/>
          </a:prstGeom>
          <a:noFill/>
          <a:ln w="19050">
            <a:noFill/>
            <a:miter lim="800000"/>
          </a:ln>
          <a:effectLst/>
        </p:spPr>
        <p:txBody>
          <a:bodyPr>
            <a:spAutoFit/>
          </a:bodyPr>
          <a:lstStyle/>
          <a:p>
            <a:pPr defTabSz="1219200">
              <a:spcBef>
                <a:spcPct val="50000"/>
              </a:spcBef>
              <a:defRPr/>
            </a:pPr>
            <a:r>
              <a:rPr kumimoji="1" lang="zh-CN" altLang="en-US" sz="2400" b="1" kern="0" dirty="0">
                <a:solidFill>
                  <a:srgbClr val="0000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/>
                <a:sym typeface="Arial" panose="020B0604020202020204"/>
              </a:rPr>
              <a:t>设计思路：</a:t>
            </a:r>
            <a:r>
              <a:rPr kumimoji="1" lang="zh-CN" altLang="en-US" sz="2400" b="1" kern="0" dirty="0">
                <a:solidFill>
                  <a:srgbClr val="3333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/>
                <a:sym typeface="Arial" panose="020B0604020202020204"/>
              </a:rPr>
              <a:t> 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685260" y="4177597"/>
            <a:ext cx="3160529" cy="461665"/>
          </a:xfrm>
          <a:prstGeom prst="rect">
            <a:avLst/>
          </a:prstGeom>
          <a:noFill/>
          <a:ln w="19050">
            <a:noFill/>
            <a:miter lim="800000"/>
          </a:ln>
          <a:effectLst/>
        </p:spPr>
        <p:txBody>
          <a:bodyPr>
            <a:spAutoFit/>
          </a:bodyPr>
          <a:lstStyle>
            <a:defPPr>
              <a:defRPr lang="zh-CN"/>
            </a:defPPr>
            <a:lvl1pPr defTabSz="1219200">
              <a:spcBef>
                <a:spcPct val="50000"/>
              </a:spcBef>
              <a:defRPr kumimoji="1" sz="2400" b="1" kern="0">
                <a:solidFill>
                  <a:srgbClr val="0000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/>
              </a:defRPr>
            </a:lvl1pPr>
          </a:lstStyle>
          <a:p>
            <a:r>
              <a:rPr lang="zh-CN" altLang="en-US" dirty="0">
                <a:sym typeface="Arial" panose="020B0604020202020204"/>
              </a:rPr>
              <a:t>实验步骤设计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1916798" y="3063267"/>
            <a:ext cx="7017561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defTabSz="1219200" eaLnBrk="1" hangingPunct="1">
              <a:spcBef>
                <a:spcPct val="20000"/>
              </a:spcBef>
              <a:defRPr/>
            </a:pPr>
            <a:r>
              <a:rPr lang="zh-CN" altLang="en-US" sz="2000" kern="0" dirty="0">
                <a:solidFill>
                  <a:srgbClr val="0000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Arial" panose="020B0604020202020204"/>
              </a:rPr>
              <a:t>②</a:t>
            </a:r>
            <a:r>
              <a:rPr lang="en-US" altLang="zh-CN" sz="2000" kern="0" dirty="0">
                <a:solidFill>
                  <a:srgbClr val="0000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Arial" panose="020B0604020202020204"/>
              </a:rPr>
              <a:t>DNA</a:t>
            </a:r>
            <a:r>
              <a:rPr lang="zh-CN" altLang="en-US" sz="2000" kern="0" dirty="0">
                <a:solidFill>
                  <a:srgbClr val="0000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Arial" panose="020B0604020202020204"/>
              </a:rPr>
              <a:t>和蛋白质</a:t>
            </a:r>
            <a:r>
              <a:rPr lang="en-US" altLang="zh-CN" sz="2000" kern="0" dirty="0">
                <a:solidFill>
                  <a:srgbClr val="0000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Arial" panose="020B0604020202020204"/>
              </a:rPr>
              <a:t>,</a:t>
            </a:r>
            <a:r>
              <a:rPr lang="zh-CN" altLang="en-US" sz="2000" kern="0" dirty="0">
                <a:solidFill>
                  <a:srgbClr val="0000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Arial" panose="020B0604020202020204"/>
              </a:rPr>
              <a:t>应分别标记哪一种元素？</a:t>
            </a:r>
          </a:p>
        </p:txBody>
      </p:sp>
      <p:sp>
        <p:nvSpPr>
          <p:cNvPr id="26630" name="Rectangle 6"/>
          <p:cNvSpPr/>
          <p:nvPr/>
        </p:nvSpPr>
        <p:spPr>
          <a:xfrm>
            <a:off x="2303711" y="3586324"/>
            <a:ext cx="7205291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000" kern="0" noProof="1">
                <a:solidFill>
                  <a:srgbClr val="FF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Arial" panose="020B0604020202020204"/>
                <a:sym typeface="Arial" panose="020B0604020202020204"/>
              </a:rPr>
              <a:t>DNA</a:t>
            </a:r>
            <a:r>
              <a:rPr lang="zh-CN" altLang="en-US" sz="2000" kern="0" noProof="1">
                <a:solidFill>
                  <a:srgbClr val="FF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Arial" panose="020B0604020202020204"/>
                <a:sym typeface="Arial" panose="020B0604020202020204"/>
              </a:rPr>
              <a:t>标记</a:t>
            </a:r>
            <a:r>
              <a:rPr lang="en-US" altLang="zh-CN" sz="2000" kern="0" baseline="50000" noProof="1">
                <a:solidFill>
                  <a:srgbClr val="FF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Arial" panose="020B0604020202020204"/>
                <a:sym typeface="Arial" panose="020B0604020202020204"/>
              </a:rPr>
              <a:t>32</a:t>
            </a:r>
            <a:r>
              <a:rPr lang="en-US" altLang="zh-CN" sz="2000" kern="0" noProof="1">
                <a:solidFill>
                  <a:srgbClr val="FF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Arial" panose="020B0604020202020204"/>
                <a:sym typeface="Arial" panose="020B0604020202020204"/>
              </a:rPr>
              <a:t>P</a:t>
            </a:r>
            <a:r>
              <a:rPr lang="zh-CN" altLang="en-US" sz="2000" kern="0" noProof="1">
                <a:solidFill>
                  <a:srgbClr val="FF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Arial" panose="020B0604020202020204"/>
                <a:sym typeface="Arial" panose="020B0604020202020204"/>
              </a:rPr>
              <a:t>，  </a:t>
            </a:r>
            <a:r>
              <a:rPr lang="en-US" altLang="zh-CN" sz="2000" kern="0" noProof="1">
                <a:solidFill>
                  <a:srgbClr val="FF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Arial" panose="020B0604020202020204"/>
                <a:sym typeface="Arial" panose="020B0604020202020204"/>
              </a:rPr>
              <a:t>    </a:t>
            </a:r>
            <a:r>
              <a:rPr lang="zh-CN" altLang="en-US" sz="2000" kern="0" noProof="1">
                <a:solidFill>
                  <a:srgbClr val="FF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Arial" panose="020B0604020202020204"/>
                <a:sym typeface="Arial" panose="020B0604020202020204"/>
              </a:rPr>
              <a:t>蛋白质标记</a:t>
            </a:r>
            <a:r>
              <a:rPr lang="en-US" altLang="zh-CN" sz="2000" kern="0" baseline="50000" noProof="1">
                <a:solidFill>
                  <a:srgbClr val="FF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Arial" panose="020B0604020202020204"/>
                <a:sym typeface="Arial" panose="020B0604020202020204"/>
              </a:rPr>
              <a:t>35</a:t>
            </a:r>
            <a:r>
              <a:rPr lang="en-US" altLang="zh-CN" sz="2000" kern="0" noProof="1">
                <a:solidFill>
                  <a:srgbClr val="FF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Arial" panose="020B0604020202020204"/>
                <a:sym typeface="Arial" panose="020B0604020202020204"/>
              </a:rPr>
              <a:t>S</a:t>
            </a:r>
            <a:endParaRPr lang="zh-CN" altLang="en-US" sz="2000" kern="0" noProof="1">
              <a:solidFill>
                <a:srgbClr val="FF0000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331549" y="1225117"/>
            <a:ext cx="8917476" cy="588046"/>
          </a:xfrm>
          <a:prstGeom prst="rect">
            <a:avLst/>
          </a:prstGeom>
          <a:noFill/>
          <a:ln w="19050">
            <a:noFill/>
            <a:miter lim="800000"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defTabSz="1219200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1" kern="0" noProof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Arial" panose="020B0604020202020204"/>
              </a:rPr>
              <a:t>设法把</a:t>
            </a:r>
            <a:r>
              <a:rPr lang="en-US" altLang="zh-CN" sz="2400" b="1" kern="0" noProof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Arial" panose="020B0604020202020204"/>
              </a:rPr>
              <a:t>DNA</a:t>
            </a:r>
            <a:r>
              <a:rPr lang="zh-CN" altLang="en-US" sz="2400" b="1" kern="0" noProof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Arial" panose="020B0604020202020204"/>
              </a:rPr>
              <a:t>与蛋白质分开，单独地直接去观察它们的</a:t>
            </a:r>
            <a:r>
              <a:rPr lang="zh-CN" altLang="en-US" sz="2400" b="1" u="sng" kern="0" noProof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Arial" panose="020B0604020202020204"/>
              </a:rPr>
              <a:t>作用</a:t>
            </a:r>
            <a:r>
              <a:rPr lang="zh-CN" altLang="en-US" sz="2400" b="1" kern="0" noProof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Arial" panose="020B0604020202020204"/>
              </a:rPr>
              <a:t>。 </a:t>
            </a:r>
          </a:p>
        </p:txBody>
      </p:sp>
      <p:sp>
        <p:nvSpPr>
          <p:cNvPr id="38918" name="Text Box 2"/>
          <p:cNvSpPr txBox="1">
            <a:spLocks noChangeArrowheads="1"/>
          </p:cNvSpPr>
          <p:nvPr/>
        </p:nvSpPr>
        <p:spPr bwMode="auto">
          <a:xfrm>
            <a:off x="1916798" y="2024413"/>
            <a:ext cx="710110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en-US" altLang="zh-CN" sz="2000" kern="0" dirty="0">
                <a:solidFill>
                  <a:srgbClr val="0000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Arial" panose="020B0604020202020204"/>
              </a:rPr>
              <a:t>①</a:t>
            </a:r>
            <a:r>
              <a:rPr lang="zh-CN" altLang="en-US" sz="2000" kern="0" dirty="0">
                <a:solidFill>
                  <a:srgbClr val="0000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Arial" panose="020B0604020202020204"/>
              </a:rPr>
              <a:t>应该采用什么实验方法？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303711" y="2471457"/>
            <a:ext cx="5106093" cy="400110"/>
          </a:xfrm>
          <a:prstGeom prst="rect">
            <a:avLst/>
          </a:prstGeom>
          <a:noFill/>
          <a:ln w="19050">
            <a:noFill/>
            <a:miter lim="800000"/>
          </a:ln>
          <a:effectLst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defTabSz="1219200">
              <a:spcBef>
                <a:spcPct val="50000"/>
              </a:spcBef>
            </a:pPr>
            <a:r>
              <a:rPr lang="zh-CN" altLang="en-US" sz="2000" kern="0" noProof="1">
                <a:solidFill>
                  <a:sysClr val="windowText" lastClr="0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Arial" panose="020B0604020202020204"/>
                <a:sym typeface="Arial" panose="020B0604020202020204"/>
              </a:rPr>
              <a:t>同位素标记法（同位素示踪法）</a:t>
            </a:r>
          </a:p>
        </p:txBody>
      </p:sp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685260" y="321914"/>
            <a:ext cx="478209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913765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庆科黄油体" panose="02000803000000020004" pitchFamily="2" charset="-122"/>
                <a:ea typeface="站酷庆科黄油体" panose="02000803000000020004" pitchFamily="2" charset="-122"/>
                <a:cs typeface="+mn-ea"/>
              </a:rPr>
              <a:t>自主学习三：噬菌体侵染细菌的实验： 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4404682" y="4408429"/>
            <a:ext cx="4752018" cy="1944171"/>
            <a:chOff x="3311067" y="3578652"/>
            <a:chExt cx="6939248" cy="2839022"/>
          </a:xfrm>
        </p:grpSpPr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4779044" y="3578652"/>
              <a:ext cx="4155315" cy="53932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 anchorCtr="1">
              <a:spAutoFit/>
            </a:bodyPr>
            <a:lstStyle/>
            <a:p>
              <a:pPr algn="ctr" defTabSz="1219200">
                <a:spcBef>
                  <a:spcPct val="50000"/>
                </a:spcBef>
                <a:defRPr/>
              </a:pPr>
              <a:r>
                <a:rPr kumimoji="1" lang="zh-CN" altLang="en-US" kern="0" dirty="0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Arial" panose="020B0604020202020204"/>
                </a:rPr>
                <a:t>第一步：</a:t>
              </a:r>
              <a:r>
                <a:rPr kumimoji="1" lang="zh-CN" altLang="en-US" kern="0" dirty="0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+mn-ea"/>
                </a:rPr>
                <a:t>分别标记噬菌体</a:t>
              </a:r>
            </a:p>
          </p:txBody>
        </p:sp>
        <p:grpSp>
          <p:nvGrpSpPr>
            <p:cNvPr id="13" name="Group 4"/>
            <p:cNvGrpSpPr/>
            <p:nvPr/>
          </p:nvGrpSpPr>
          <p:grpSpPr bwMode="auto">
            <a:xfrm>
              <a:off x="3311067" y="4268754"/>
              <a:ext cx="6939248" cy="1018242"/>
              <a:chOff x="729" y="1525"/>
              <a:chExt cx="4382" cy="643"/>
            </a:xfrm>
            <a:noFill/>
          </p:grpSpPr>
          <p:sp>
            <p:nvSpPr>
              <p:cNvPr id="14" name="Text Box 5"/>
              <p:cNvSpPr txBox="1">
                <a:spLocks noChangeArrowheads="1"/>
              </p:cNvSpPr>
              <p:nvPr/>
            </p:nvSpPr>
            <p:spPr bwMode="auto">
              <a:xfrm>
                <a:off x="729" y="1827"/>
                <a:ext cx="4382" cy="341"/>
              </a:xfrm>
              <a:prstGeom prst="rect">
                <a:avLst/>
              </a:prstGeom>
              <a:grpFill/>
              <a:ln w="38100" cmpd="dbl">
                <a:solidFill>
                  <a:schemeClr val="tx1">
                    <a:lumMod val="95000"/>
                    <a:lumOff val="5000"/>
                  </a:schemeClr>
                </a:solidFill>
                <a:miter lim="800000"/>
              </a:ln>
              <a:effectLst/>
            </p:spPr>
            <p:txBody>
              <a:bodyPr anchor="ctr" anchorCtr="1">
                <a:spAutoFit/>
              </a:bodyPr>
              <a:lstStyle/>
              <a:p>
                <a:pPr defTabSz="1219200">
                  <a:spcBef>
                    <a:spcPct val="50000"/>
                  </a:spcBef>
                  <a:defRPr/>
                </a:pPr>
                <a:r>
                  <a:rPr kumimoji="1" lang="zh-CN" altLang="en-US" kern="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Arial" panose="020B0604020202020204"/>
                    <a:sym typeface="Arial" panose="020B0604020202020204"/>
                  </a:rPr>
                  <a:t>第二步：</a:t>
                </a:r>
                <a:r>
                  <a:rPr kumimoji="1" lang="zh-CN" altLang="en-US" kern="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Arial" panose="020B0604020202020204"/>
                    <a:sym typeface="+mn-ea"/>
                  </a:rPr>
                  <a:t>标记的噬菌体分别侵染大肠杆菌</a:t>
                </a:r>
              </a:p>
            </p:txBody>
          </p:sp>
          <p:sp>
            <p:nvSpPr>
              <p:cNvPr id="15" name="AutoShape 6"/>
              <p:cNvSpPr>
                <a:spLocks noChangeArrowheads="1"/>
              </p:cNvSpPr>
              <p:nvPr/>
            </p:nvSpPr>
            <p:spPr bwMode="auto">
              <a:xfrm>
                <a:off x="2789" y="1525"/>
                <a:ext cx="227" cy="227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grpFill/>
              <a:ln w="9525">
                <a:solidFill>
                  <a:schemeClr val="tx1">
                    <a:lumMod val="95000"/>
                    <a:lumOff val="5000"/>
                  </a:schemeClr>
                </a:solidFill>
                <a:miter lim="800000"/>
              </a:ln>
            </p:spPr>
            <p:txBody>
              <a:bodyPr wrap="none" anchor="ctr"/>
              <a:lstStyle/>
              <a:p>
                <a:pPr defTabSz="1219200"/>
                <a:endParaRPr lang="zh-CN" altLang="en-US" sz="100" kern="0" dirty="0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6" name="Group 7"/>
            <p:cNvGrpSpPr/>
            <p:nvPr/>
          </p:nvGrpSpPr>
          <p:grpSpPr bwMode="auto">
            <a:xfrm>
              <a:off x="3629366" y="5418435"/>
              <a:ext cx="6320069" cy="999239"/>
              <a:chOff x="930" y="2251"/>
              <a:chExt cx="3991" cy="631"/>
            </a:xfrm>
            <a:noFill/>
          </p:grpSpPr>
          <p:sp>
            <p:nvSpPr>
              <p:cNvPr id="17" name="Text Box 8"/>
              <p:cNvSpPr txBox="1">
                <a:spLocks noChangeArrowheads="1"/>
              </p:cNvSpPr>
              <p:nvPr/>
            </p:nvSpPr>
            <p:spPr bwMode="auto">
              <a:xfrm>
                <a:off x="930" y="2541"/>
                <a:ext cx="3991" cy="341"/>
              </a:xfrm>
              <a:prstGeom prst="rect">
                <a:avLst/>
              </a:prstGeom>
              <a:grpFill/>
              <a:ln w="38100" cmpd="dbl">
                <a:solidFill>
                  <a:schemeClr val="tx1">
                    <a:lumMod val="95000"/>
                    <a:lumOff val="5000"/>
                  </a:schemeClr>
                </a:solidFill>
                <a:miter lim="800000"/>
              </a:ln>
              <a:effectLst/>
            </p:spPr>
            <p:txBody>
              <a:bodyPr anchor="ctr" anchorCtr="1">
                <a:spAutoFit/>
              </a:bodyPr>
              <a:lstStyle/>
              <a:p>
                <a:pPr defTabSz="1219200">
                  <a:spcBef>
                    <a:spcPct val="50000"/>
                  </a:spcBef>
                  <a:defRPr/>
                </a:pPr>
                <a:r>
                  <a:rPr kumimoji="1" lang="zh-CN" altLang="en-US" kern="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Arial" panose="020B0604020202020204"/>
                    <a:sym typeface="Arial" panose="020B0604020202020204"/>
                  </a:rPr>
                  <a:t>第三步：</a:t>
                </a:r>
                <a:r>
                  <a:rPr kumimoji="1" lang="zh-CN" altLang="en-US" kern="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Arial" panose="020B0604020202020204"/>
                    <a:sym typeface="+mn-ea"/>
                  </a:rPr>
                  <a:t>分析实验结果，得出结论</a:t>
                </a:r>
                <a:endParaRPr kumimoji="1" lang="zh-CN" altLang="en-US" kern="0" dirty="0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8" name="AutoShape 9"/>
              <p:cNvSpPr>
                <a:spLocks noChangeArrowheads="1"/>
              </p:cNvSpPr>
              <p:nvPr/>
            </p:nvSpPr>
            <p:spPr bwMode="auto">
              <a:xfrm>
                <a:off x="2789" y="2251"/>
                <a:ext cx="227" cy="227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grpFill/>
              <a:ln w="9525">
                <a:solidFill>
                  <a:schemeClr val="tx1">
                    <a:lumMod val="95000"/>
                    <a:lumOff val="5000"/>
                  </a:schemeClr>
                </a:solidFill>
                <a:miter lim="800000"/>
              </a:ln>
            </p:spPr>
            <p:txBody>
              <a:bodyPr wrap="none" anchor="ctr"/>
              <a:lstStyle/>
              <a:p>
                <a:pPr defTabSz="1219200"/>
                <a:endParaRPr lang="zh-CN" altLang="en-US" sz="100" kern="0" dirty="0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/>
      <p:bldP spid="16388" grpId="0" bldLvl="0" animBg="1"/>
      <p:bldP spid="3" grpId="0" bldLvl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499" name="Picture 2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835"/>
          <a:stretch>
            <a:fillRect/>
          </a:stretch>
        </p:blipFill>
        <p:spPr bwMode="auto">
          <a:xfrm>
            <a:off x="1831403" y="2990540"/>
            <a:ext cx="1770443" cy="93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500" name="Picture 2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80" b="38786"/>
          <a:stretch>
            <a:fillRect/>
          </a:stretch>
        </p:blipFill>
        <p:spPr bwMode="auto">
          <a:xfrm>
            <a:off x="1823485" y="4084794"/>
            <a:ext cx="1770443" cy="64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501" name="Picture 2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30"/>
          <a:stretch>
            <a:fillRect/>
          </a:stretch>
        </p:blipFill>
        <p:spPr bwMode="auto">
          <a:xfrm>
            <a:off x="1831403" y="4867083"/>
            <a:ext cx="1770443" cy="94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502" name="Picture 23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93"/>
          <a:stretch>
            <a:fillRect/>
          </a:stretch>
        </p:blipFill>
        <p:spPr bwMode="auto">
          <a:xfrm>
            <a:off x="3548005" y="3342096"/>
            <a:ext cx="600177" cy="1076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503" name="Picture 23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94"/>
          <a:stretch>
            <a:fillRect/>
          </a:stretch>
        </p:blipFill>
        <p:spPr bwMode="auto">
          <a:xfrm>
            <a:off x="3554340" y="4491775"/>
            <a:ext cx="600177" cy="1065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504" name="Picture 24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751"/>
          <a:stretch>
            <a:fillRect/>
          </a:stretch>
        </p:blipFill>
        <p:spPr bwMode="auto">
          <a:xfrm>
            <a:off x="4129179" y="3373767"/>
            <a:ext cx="2269269" cy="574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505" name="Picture 2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54" b="36497"/>
          <a:stretch>
            <a:fillRect/>
          </a:stretch>
        </p:blipFill>
        <p:spPr bwMode="auto">
          <a:xfrm>
            <a:off x="4130762" y="4162390"/>
            <a:ext cx="2269271" cy="574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506" name="Picture 24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164"/>
          <a:stretch>
            <a:fillRect/>
          </a:stretch>
        </p:blipFill>
        <p:spPr bwMode="auto">
          <a:xfrm>
            <a:off x="4146598" y="4938345"/>
            <a:ext cx="2269271" cy="525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507" name="Picture 24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681"/>
          <a:stretch>
            <a:fillRect/>
          </a:stretch>
        </p:blipFill>
        <p:spPr bwMode="auto">
          <a:xfrm>
            <a:off x="6373111" y="3581217"/>
            <a:ext cx="609679" cy="861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508" name="Picture 24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91"/>
          <a:stretch>
            <a:fillRect/>
          </a:stretch>
        </p:blipFill>
        <p:spPr bwMode="auto">
          <a:xfrm>
            <a:off x="6388947" y="4513945"/>
            <a:ext cx="609679" cy="812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509" name="Picture 24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012"/>
          <a:stretch>
            <a:fillRect/>
          </a:stretch>
        </p:blipFill>
        <p:spPr bwMode="auto">
          <a:xfrm>
            <a:off x="6924198" y="3636641"/>
            <a:ext cx="2236015" cy="501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510" name="Picture 24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72"/>
          <a:stretch>
            <a:fillRect/>
          </a:stretch>
        </p:blipFill>
        <p:spPr bwMode="auto">
          <a:xfrm>
            <a:off x="6947951" y="4745148"/>
            <a:ext cx="2236015" cy="543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633727" y="1202265"/>
            <a:ext cx="9218144" cy="798124"/>
          </a:xfrm>
          <a:prstGeom prst="rect">
            <a:avLst/>
          </a:prstGeom>
        </p:spPr>
        <p:txBody>
          <a:bodyPr/>
          <a:lstStyle/>
          <a:p>
            <a:pPr marL="457200" indent="-457200" defTabSz="1219200">
              <a:spcBef>
                <a:spcPct val="20000"/>
              </a:spcBef>
              <a:defRPr/>
            </a:pPr>
            <a:r>
              <a:rPr lang="zh-CN" altLang="en-US" sz="2795" b="1" kern="0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/>
                <a:sym typeface="Arial" panose="020B0604020202020204"/>
              </a:rPr>
              <a:t>思考：怎样将</a:t>
            </a:r>
            <a:r>
              <a:rPr lang="en-US" altLang="zh-CN" sz="2795" b="1" kern="0" baseline="500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/>
                <a:sym typeface="Arial" panose="020B0604020202020204"/>
              </a:rPr>
              <a:t>35</a:t>
            </a:r>
            <a:r>
              <a:rPr lang="en-US" altLang="zh-CN" sz="2795" b="1" kern="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/>
                <a:sym typeface="Arial" panose="020B0604020202020204"/>
              </a:rPr>
              <a:t>S</a:t>
            </a:r>
            <a:r>
              <a:rPr lang="zh-CN" altLang="en-US" sz="2795" b="1" kern="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/>
                <a:sym typeface="Arial" panose="020B0604020202020204"/>
              </a:rPr>
              <a:t>和</a:t>
            </a:r>
            <a:r>
              <a:rPr lang="en-US" altLang="zh-CN" sz="2795" b="1" kern="0" baseline="500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/>
                <a:sym typeface="+mn-ea"/>
              </a:rPr>
              <a:t>32</a:t>
            </a:r>
            <a:r>
              <a:rPr lang="en-US" altLang="zh-CN" sz="2795" b="1" kern="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/>
                <a:sym typeface="+mn-ea"/>
              </a:rPr>
              <a:t>P</a:t>
            </a:r>
            <a:r>
              <a:rPr lang="zh-CN" altLang="en-US" sz="2795" b="1" kern="0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/>
                <a:sym typeface="Arial" panose="020B0604020202020204"/>
              </a:rPr>
              <a:t>标记到噬菌体的</a:t>
            </a:r>
            <a:r>
              <a:rPr lang="en-US" altLang="zh-CN" sz="2795" b="1" kern="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/>
                <a:sym typeface="Arial" panose="020B0604020202020204"/>
              </a:rPr>
              <a:t>蛋白质</a:t>
            </a:r>
            <a:r>
              <a:rPr lang="zh-CN" altLang="en-US" sz="2795" b="1" kern="0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/>
                <a:sym typeface="Arial" panose="020B0604020202020204"/>
              </a:rPr>
              <a:t>和</a:t>
            </a:r>
            <a:r>
              <a:rPr lang="en-US" altLang="zh-CN" sz="2795" b="1" kern="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/>
                <a:sym typeface="Arial" panose="020B0604020202020204"/>
              </a:rPr>
              <a:t>DNA</a:t>
            </a:r>
            <a:r>
              <a:rPr lang="zh-CN" altLang="en-US" sz="2795" b="1" kern="0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/>
                <a:sym typeface="Arial" panose="020B0604020202020204"/>
              </a:rPr>
              <a:t>上？</a:t>
            </a:r>
            <a:endParaRPr lang="zh-CN" altLang="en-US" sz="2795" b="1" kern="0" dirty="0">
              <a:solidFill>
                <a:srgbClr val="FFFF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681993" y="1905883"/>
            <a:ext cx="2339102" cy="6706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标记噬菌体：</a:t>
            </a:r>
            <a:endParaRPr lang="zh-CN" altLang="zh-CN" sz="1050" kern="100" dirty="0">
              <a:latin typeface="思源黑体 CN Bold" panose="020B0800000000000000" pitchFamily="34" charset="-122"/>
              <a:ea typeface="思源黑体 CN Bold" panose="020B0800000000000000" pitchFamily="34" charset="-122"/>
              <a:cs typeface="Courier New" panose="02070309020205020404" pitchFamily="49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39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39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39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139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139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139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500"/>
                                        <p:tgtEl>
                                          <p:spTgt spid="139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2" dur="500"/>
                                        <p:tgtEl>
                                          <p:spTgt spid="139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7" dur="500"/>
                                        <p:tgtEl>
                                          <p:spTgt spid="139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2" dur="500"/>
                                        <p:tgtEl>
                                          <p:spTgt spid="139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7" dur="500"/>
                                        <p:tgtEl>
                                          <p:spTgt spid="139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2" dur="500"/>
                                        <p:tgtEl>
                                          <p:spTgt spid="139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644" y="1754501"/>
            <a:ext cx="7986712" cy="3005150"/>
          </a:xfrm>
          <a:prstGeom prst="rect">
            <a:avLst/>
          </a:prstGeom>
        </p:spPr>
      </p:pic>
      <p:pic>
        <p:nvPicPr>
          <p:cNvPr id="4608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25575"/>
            <a:ext cx="9026525" cy="2813050"/>
          </a:xfrm>
        </p:spPr>
      </p:pic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1800860" y="5043785"/>
            <a:ext cx="85902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/>
                <a:sym typeface="Arial" panose="020B0604020202020204"/>
              </a:rPr>
              <a:t>标记               侵染             搅拌         　离心          　 检测</a:t>
            </a:r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685260" y="321914"/>
            <a:ext cx="7582440" cy="947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913765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庆科黄油体" panose="02000803000000020004" pitchFamily="2" charset="-122"/>
                <a:ea typeface="站酷庆科黄油体" panose="02000803000000020004" pitchFamily="2" charset="-122"/>
                <a:cs typeface="+mn-ea"/>
              </a:rPr>
              <a:t>请用几个词简单总结</a:t>
            </a:r>
            <a:endParaRPr lang="en-US" altLang="zh-CN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站酷庆科黄油体" panose="02000803000000020004" pitchFamily="2" charset="-122"/>
              <a:ea typeface="站酷庆科黄油体" panose="02000803000000020004" pitchFamily="2" charset="-122"/>
              <a:cs typeface="+mn-ea"/>
            </a:endParaRPr>
          </a:p>
          <a:p>
            <a:pPr defTabSz="913765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ysClr val="windowText" lastClr="000000"/>
                </a:solidFill>
                <a:latin typeface="站酷庆科黄油体" panose="02000803000000020004" pitchFamily="2" charset="-122"/>
                <a:ea typeface="站酷庆科黄油体" panose="02000803000000020004" pitchFamily="2" charset="-122"/>
                <a:cs typeface="+mn-ea"/>
              </a:rPr>
              <a:t>“噬菌体侵染大肠杆菌的实验”的过程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 bldLvl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2130958" y="1560041"/>
            <a:ext cx="339650" cy="834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219200"/>
            <a:r>
              <a:rPr lang="zh-CN" altLang="en-US" sz="2000" kern="0">
                <a:solidFill>
                  <a:srgbClr val="33339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/>
              </a:rPr>
              <a:t>现象</a:t>
            </a:r>
            <a:r>
              <a:rPr lang="en-US" altLang="zh-CN" sz="2000" kern="0">
                <a:solidFill>
                  <a:srgbClr val="33339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/>
              </a:rPr>
              <a:t>1</a:t>
            </a:r>
            <a:endParaRPr lang="en-US" altLang="zh-CN" sz="2000" kern="0" dirty="0">
              <a:solidFill>
                <a:srgbClr val="333399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Arial" panose="020B0604020202020204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7241822" y="3224191"/>
            <a:ext cx="2067929" cy="1666225"/>
          </a:xfrm>
          <a:prstGeom prst="rect">
            <a:avLst/>
          </a:prstGeom>
          <a:noFill/>
          <a:ln w="28575">
            <a:solidFill>
              <a:srgbClr val="A5002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spcBef>
                <a:spcPct val="50000"/>
              </a:spcBef>
              <a:defRPr>
                <a:solidFill>
                  <a:srgbClr val="CC3300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1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9pPr>
          </a:lstStyle>
          <a:p>
            <a:pPr defTabSz="1219200"/>
            <a:r>
              <a:rPr lang="zh-CN" altLang="en-US" sz="1600" kern="0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/>
                <a:sym typeface="Arial" panose="020B0604020202020204"/>
              </a:rPr>
              <a:t>子代的噬菌体的各种性状，是通过亲代的</a:t>
            </a:r>
            <a:r>
              <a:rPr lang="en-US" altLang="zh-CN" sz="1600" kern="0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/>
                <a:sym typeface="Arial" panose="020B0604020202020204"/>
              </a:rPr>
              <a:t>DNA</a:t>
            </a:r>
            <a:r>
              <a:rPr lang="zh-CN" altLang="en-US" sz="1600" kern="0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/>
                <a:sym typeface="Arial" panose="020B0604020202020204"/>
              </a:rPr>
              <a:t>遗传的。</a:t>
            </a:r>
            <a:r>
              <a:rPr lang="en-US" altLang="zh-CN" sz="1600" kern="0" dirty="0">
                <a:solidFill>
                  <a:srgbClr val="0000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/>
                <a:sym typeface="Arial" panose="020B0604020202020204"/>
              </a:rPr>
              <a:t>DNA</a:t>
            </a:r>
            <a:r>
              <a:rPr lang="zh-CN" altLang="en-US" sz="1600" kern="0" dirty="0">
                <a:solidFill>
                  <a:srgbClr val="0000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/>
                <a:sym typeface="Arial" panose="020B0604020202020204"/>
              </a:rPr>
              <a:t>分子具有连续性，</a:t>
            </a:r>
            <a:r>
              <a:rPr lang="en-US" altLang="zh-CN" sz="1600" kern="0" dirty="0">
                <a:solidFill>
                  <a:srgbClr val="0000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/>
                <a:sym typeface="Arial" panose="020B0604020202020204"/>
              </a:rPr>
              <a:t>DNA</a:t>
            </a:r>
            <a:r>
              <a:rPr lang="zh-CN" altLang="en-US" sz="1600" kern="0" dirty="0">
                <a:solidFill>
                  <a:srgbClr val="0000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/>
                <a:sym typeface="Arial" panose="020B0604020202020204"/>
              </a:rPr>
              <a:t>是遗传物质。</a:t>
            </a: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2962268" y="5457611"/>
            <a:ext cx="6696217" cy="338554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1600" kern="0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/>
                <a:sym typeface="Arial" panose="020B0604020202020204"/>
              </a:rPr>
              <a:t>DNA能自我复制、能控制蛋白质合成、具有连续性，是遗传物质</a:t>
            </a:r>
          </a:p>
        </p:txBody>
      </p:sp>
      <p:sp>
        <p:nvSpPr>
          <p:cNvPr id="21" name="Rectangle 7"/>
          <p:cNvSpPr>
            <a:spLocks noGrp="1" noChangeArrowheads="1"/>
          </p:cNvSpPr>
          <p:nvPr/>
        </p:nvSpPr>
        <p:spPr bwMode="auto">
          <a:xfrm>
            <a:off x="2153544" y="3612006"/>
            <a:ext cx="294479" cy="890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1219200"/>
            <a:r>
              <a:rPr lang="zh-CN" altLang="en-US" sz="2000" kern="0" dirty="0">
                <a:solidFill>
                  <a:srgbClr val="33339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/>
                <a:sym typeface="Arial" panose="020B0604020202020204"/>
              </a:rPr>
              <a:t>现象</a:t>
            </a:r>
            <a:r>
              <a:rPr lang="en-US" altLang="zh-CN" sz="2000" kern="0" dirty="0">
                <a:solidFill>
                  <a:srgbClr val="33339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/>
                <a:sym typeface="Arial" panose="020B0604020202020204"/>
              </a:rPr>
              <a:t>2</a:t>
            </a: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2516914" y="1231656"/>
            <a:ext cx="2306751" cy="1490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>
              <a:lnSpc>
                <a:spcPct val="115000"/>
              </a:lnSpc>
            </a:pPr>
            <a:r>
              <a:rPr lang="en-US" altLang="zh-CN" sz="1600" kern="0" baseline="30000" dirty="0">
                <a:solidFill>
                  <a:srgbClr val="CC33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/>
                <a:sym typeface="Arial" panose="020B0604020202020204"/>
              </a:rPr>
              <a:t>35</a:t>
            </a:r>
            <a:r>
              <a:rPr lang="en-US" altLang="zh-CN" sz="1600" kern="0" dirty="0">
                <a:solidFill>
                  <a:srgbClr val="CC33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/>
                <a:sym typeface="Arial" panose="020B0604020202020204"/>
              </a:rPr>
              <a:t>S</a:t>
            </a:r>
            <a:r>
              <a:rPr lang="zh-CN" altLang="en-US" sz="1600" kern="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/>
                <a:sym typeface="Arial" panose="020B0604020202020204"/>
              </a:rPr>
              <a:t>标记的组，主要在</a:t>
            </a:r>
            <a:r>
              <a:rPr lang="zh-CN" altLang="en-US" sz="1600" kern="0" dirty="0">
                <a:solidFill>
                  <a:srgbClr val="CC33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/>
                <a:sym typeface="Arial" panose="020B0604020202020204"/>
              </a:rPr>
              <a:t>上   清液</a:t>
            </a:r>
            <a:r>
              <a:rPr lang="zh-CN" altLang="en-US" sz="1600" kern="0" dirty="0">
                <a:solidFill>
                  <a:srgbClr val="99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/>
                <a:sym typeface="Arial" panose="020B0604020202020204"/>
              </a:rPr>
              <a:t>中</a:t>
            </a:r>
            <a:r>
              <a:rPr lang="zh-CN" altLang="en-US" sz="1600" kern="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/>
                <a:sym typeface="Arial" panose="020B0604020202020204"/>
              </a:rPr>
              <a:t>检测到放射性；</a:t>
            </a:r>
            <a:r>
              <a:rPr lang="en-US" altLang="zh-CN" sz="1600" kern="0" baseline="30000" dirty="0">
                <a:solidFill>
                  <a:srgbClr val="CC33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/>
                <a:sym typeface="Arial" panose="020B0604020202020204"/>
              </a:rPr>
              <a:t>32</a:t>
            </a:r>
            <a:r>
              <a:rPr lang="en-US" altLang="zh-CN" sz="1600" kern="0" dirty="0">
                <a:solidFill>
                  <a:srgbClr val="CC33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/>
                <a:sym typeface="Arial" panose="020B0604020202020204"/>
              </a:rPr>
              <a:t>P</a:t>
            </a:r>
            <a:r>
              <a:rPr lang="zh-CN" altLang="en-US" sz="1600" kern="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/>
                <a:sym typeface="Arial" panose="020B0604020202020204"/>
              </a:rPr>
              <a:t>标记的组，却主要在</a:t>
            </a:r>
            <a:r>
              <a:rPr lang="zh-CN" altLang="en-US" sz="1600" kern="0" dirty="0">
                <a:solidFill>
                  <a:srgbClr val="CC33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/>
                <a:sym typeface="Arial" panose="020B0604020202020204"/>
              </a:rPr>
              <a:t>沉淀中</a:t>
            </a:r>
            <a:r>
              <a:rPr lang="zh-CN" altLang="en-US" sz="1600" kern="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/>
                <a:sym typeface="Arial" panose="020B0604020202020204"/>
              </a:rPr>
              <a:t>检测到放射性，说明了什么？</a:t>
            </a:r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1977483" y="1159566"/>
            <a:ext cx="2852398" cy="1634972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defTabSz="1219200"/>
            <a:endParaRPr lang="zh-CN" altLang="en-US" sz="100" kern="0" dirty="0">
              <a:solidFill>
                <a:sysClr val="windowText" lastClr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1986414" y="3296566"/>
            <a:ext cx="2846630" cy="1521475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defTabSz="1219200"/>
            <a:endParaRPr lang="zh-CN" altLang="en-US" sz="100" kern="0" dirty="0">
              <a:solidFill>
                <a:sysClr val="windowText" lastClr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27" name="Rectangle 13"/>
          <p:cNvSpPr>
            <a:spLocks noChangeArrowheads="1"/>
          </p:cNvSpPr>
          <p:nvPr/>
        </p:nvSpPr>
        <p:spPr bwMode="auto">
          <a:xfrm>
            <a:off x="7241822" y="1289935"/>
            <a:ext cx="2067928" cy="1374235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lvl="0" defTabSz="1219200">
              <a:lnSpc>
                <a:spcPct val="130000"/>
              </a:lnSpc>
              <a:spcBef>
                <a:spcPct val="50000"/>
              </a:spcBef>
            </a:pPr>
            <a:r>
              <a:rPr lang="zh-CN" altLang="en-US" sz="1600" kern="0">
                <a:solidFill>
                  <a:srgbClr val="CC33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/>
                <a:sym typeface="Arial" panose="020B0604020202020204"/>
              </a:rPr>
              <a:t>噬菌体的</a:t>
            </a:r>
            <a:r>
              <a:rPr lang="en-US" altLang="zh-CN" sz="1600" kern="0">
                <a:solidFill>
                  <a:srgbClr val="CC33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/>
                <a:sym typeface="Arial" panose="020B0604020202020204"/>
              </a:rPr>
              <a:t>DNA</a:t>
            </a:r>
            <a:r>
              <a:rPr lang="zh-CN" altLang="en-US" sz="1600" kern="0">
                <a:solidFill>
                  <a:srgbClr val="CC33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/>
                <a:sym typeface="Arial" panose="020B0604020202020204"/>
              </a:rPr>
              <a:t>进入大肠杆菌体内，而蛋白质外壳被留在了外面</a:t>
            </a:r>
            <a:endParaRPr lang="zh-CN" altLang="en-US" sz="1600" kern="0" dirty="0">
              <a:solidFill>
                <a:srgbClr val="CC33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28" name="AutoShape 14"/>
          <p:cNvSpPr/>
          <p:nvPr/>
        </p:nvSpPr>
        <p:spPr bwMode="auto">
          <a:xfrm>
            <a:off x="9805187" y="1977052"/>
            <a:ext cx="304799" cy="2273453"/>
          </a:xfrm>
          <a:prstGeom prst="rightBrace">
            <a:avLst>
              <a:gd name="adj1" fmla="val 53715"/>
              <a:gd name="adj2" fmla="val 50000"/>
            </a:avLst>
          </a:prstGeom>
          <a:noFill/>
          <a:ln w="31750">
            <a:solidFill>
              <a:srgbClr val="CC33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defTabSz="1219200"/>
            <a:endParaRPr lang="zh-CN" altLang="en-US" sz="100" kern="0" dirty="0">
              <a:solidFill>
                <a:sysClr val="windowText" lastClr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2962268" y="6026345"/>
            <a:ext cx="53135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1600" kern="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/>
                <a:sym typeface="Arial" panose="020B0604020202020204"/>
              </a:rPr>
              <a:t>提醒：但这个实验不能证明蛋白质不是遗传物质</a:t>
            </a:r>
          </a:p>
        </p:txBody>
      </p:sp>
      <p:sp>
        <p:nvSpPr>
          <p:cNvPr id="30" name="Text Box 16"/>
          <p:cNvSpPr txBox="1">
            <a:spLocks noChangeArrowheads="1"/>
          </p:cNvSpPr>
          <p:nvPr/>
        </p:nvSpPr>
        <p:spPr bwMode="auto">
          <a:xfrm>
            <a:off x="1516583" y="5438307"/>
            <a:ext cx="15041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1800" kern="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/>
                <a:sym typeface="Arial" panose="020B0604020202020204"/>
              </a:rPr>
              <a:t>（二）结论：</a:t>
            </a:r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2516914" y="3311907"/>
            <a:ext cx="2306751" cy="1490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lvl="0" defTabSz="1219200">
              <a:lnSpc>
                <a:spcPct val="115000"/>
              </a:lnSpc>
            </a:pPr>
            <a:r>
              <a:rPr lang="zh-CN" altLang="en-US" sz="1600" b="0" kern="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/>
                <a:sym typeface="Arial" panose="020B0604020202020204"/>
              </a:rPr>
              <a:t>细菌裂解后，在释放的</a:t>
            </a:r>
            <a:r>
              <a:rPr lang="en-US" altLang="zh-CN" sz="1600" b="0" kern="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/>
                <a:sym typeface="Arial" panose="020B0604020202020204"/>
              </a:rPr>
              <a:t>T2</a:t>
            </a:r>
            <a:r>
              <a:rPr lang="zh-CN" altLang="en-US" sz="1600" b="0" kern="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/>
                <a:sym typeface="Arial" panose="020B0604020202020204"/>
              </a:rPr>
              <a:t>噬菌体中，</a:t>
            </a:r>
            <a:r>
              <a:rPr lang="zh-CN" altLang="en-US" sz="1600" b="0" kern="0" dirty="0">
                <a:solidFill>
                  <a:srgbClr val="CC33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/>
                <a:sym typeface="Arial" panose="020B0604020202020204"/>
              </a:rPr>
              <a:t>可以检测到</a:t>
            </a:r>
            <a:r>
              <a:rPr lang="en-US" altLang="zh-CN" sz="1600" b="0" kern="0" baseline="30000" dirty="0">
                <a:solidFill>
                  <a:srgbClr val="CC33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/>
                <a:sym typeface="Arial" panose="020B0604020202020204"/>
              </a:rPr>
              <a:t>32</a:t>
            </a:r>
            <a:r>
              <a:rPr lang="en-US" altLang="zh-CN" sz="1600" b="0" kern="0" dirty="0">
                <a:solidFill>
                  <a:srgbClr val="CC33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/>
                <a:sym typeface="Arial" panose="020B0604020202020204"/>
              </a:rPr>
              <a:t>P</a:t>
            </a:r>
            <a:r>
              <a:rPr lang="zh-CN" altLang="en-US" sz="1600" b="0" kern="0" dirty="0">
                <a:solidFill>
                  <a:srgbClr val="CC33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/>
                <a:sym typeface="Arial" panose="020B0604020202020204"/>
              </a:rPr>
              <a:t>标记的</a:t>
            </a:r>
            <a:r>
              <a:rPr lang="en-US" altLang="zh-CN" sz="1600" b="0" kern="0" dirty="0">
                <a:solidFill>
                  <a:srgbClr val="CC33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/>
                <a:sym typeface="Arial" panose="020B0604020202020204"/>
              </a:rPr>
              <a:t>DNA</a:t>
            </a:r>
            <a:r>
              <a:rPr lang="zh-CN" altLang="en-US" sz="1600" b="0" kern="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/>
                <a:sym typeface="Arial" panose="020B0604020202020204"/>
              </a:rPr>
              <a:t>，但却</a:t>
            </a:r>
            <a:r>
              <a:rPr lang="zh-CN" altLang="en-US" sz="1600" b="0" kern="0" dirty="0">
                <a:solidFill>
                  <a:srgbClr val="CC33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/>
                <a:sym typeface="Arial" panose="020B0604020202020204"/>
              </a:rPr>
              <a:t>不能检测到</a:t>
            </a:r>
            <a:r>
              <a:rPr lang="en-US" altLang="zh-CN" sz="1600" b="0" kern="0" baseline="30000" dirty="0">
                <a:solidFill>
                  <a:srgbClr val="CC33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/>
                <a:sym typeface="Arial" panose="020B0604020202020204"/>
              </a:rPr>
              <a:t>35</a:t>
            </a:r>
            <a:r>
              <a:rPr lang="en-US" altLang="zh-CN" sz="1600" b="0" kern="0" dirty="0">
                <a:solidFill>
                  <a:srgbClr val="CC33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/>
                <a:sym typeface="Arial" panose="020B0604020202020204"/>
              </a:rPr>
              <a:t>S</a:t>
            </a:r>
            <a:r>
              <a:rPr lang="zh-CN" altLang="en-US" sz="1600" b="0" kern="0" dirty="0">
                <a:solidFill>
                  <a:srgbClr val="CC33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/>
                <a:sym typeface="Arial" panose="020B0604020202020204"/>
              </a:rPr>
              <a:t>标记的蛋白质</a:t>
            </a:r>
            <a:r>
              <a:rPr lang="zh-CN" altLang="en-US" sz="1600" b="0" kern="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/>
                <a:sym typeface="Arial" panose="020B0604020202020204"/>
              </a:rPr>
              <a:t>。说明了什么</a:t>
            </a:r>
            <a:r>
              <a:rPr lang="en-US" altLang="zh-CN" sz="1600" b="0" kern="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/>
                <a:sym typeface="Arial" panose="020B0604020202020204"/>
              </a:rPr>
              <a:t>?</a:t>
            </a:r>
          </a:p>
        </p:txBody>
      </p:sp>
      <p:cxnSp>
        <p:nvCxnSpPr>
          <p:cNvPr id="5" name="直接箭头连接符 4"/>
          <p:cNvCxnSpPr/>
          <p:nvPr/>
        </p:nvCxnSpPr>
        <p:spPr>
          <a:xfrm>
            <a:off x="5204477" y="1977052"/>
            <a:ext cx="1628775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/>
          <p:nvPr/>
        </p:nvCxnSpPr>
        <p:spPr>
          <a:xfrm>
            <a:off x="5204477" y="4057303"/>
            <a:ext cx="1628775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20" grpId="0" bldLvl="0" animBg="1"/>
      <p:bldP spid="27" grpId="0" bldLvl="0" animBg="1"/>
      <p:bldP spid="28" grpId="0" bldLvl="0" animBg="1"/>
      <p:bldP spid="29" grpId="0" bldLvl="0"/>
      <p:bldP spid="30" grpId="0" bldLvl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260" y="1522480"/>
            <a:ext cx="8502650" cy="51117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zh-CN" altLang="en-US" sz="1800" b="1" dirty="0">
                <a:solidFill>
                  <a:sysClr val="windowText" lastClr="0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场所</a:t>
            </a:r>
            <a:r>
              <a:rPr lang="zh-CN" altLang="en-US" sz="1800" dirty="0">
                <a:solidFill>
                  <a:sysClr val="windowText" lastClr="0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：大肠杆菌细胞内</a:t>
            </a:r>
          </a:p>
        </p:txBody>
      </p:sp>
      <p:sp>
        <p:nvSpPr>
          <p:cNvPr id="5" name="文本占位符 2"/>
          <p:cNvSpPr>
            <a:spLocks noGrp="1" noChangeArrowheads="1"/>
          </p:cNvSpPr>
          <p:nvPr/>
        </p:nvSpPr>
        <p:spPr bwMode="auto">
          <a:xfrm>
            <a:off x="685260" y="1829640"/>
            <a:ext cx="12150081" cy="1030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1219200">
              <a:lnSpc>
                <a:spcPct val="120000"/>
              </a:lnSpc>
              <a:spcBef>
                <a:spcPts val="1000"/>
              </a:spcBef>
            </a:pPr>
            <a:r>
              <a:rPr lang="zh-CN" altLang="en-US" b="1" kern="0" dirty="0">
                <a:solidFill>
                  <a:sysClr val="windowText" lastClr="0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Arial" panose="020B0604020202020204"/>
                <a:sym typeface="Arial" panose="020B0604020202020204"/>
              </a:rPr>
              <a:t>原料</a:t>
            </a:r>
            <a:r>
              <a:rPr lang="zh-CN" altLang="en-US" kern="0" dirty="0">
                <a:solidFill>
                  <a:sysClr val="windowText" lastClr="0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Arial" panose="020B0604020202020204"/>
                <a:sym typeface="Arial" panose="020B0604020202020204"/>
              </a:rPr>
              <a:t>：脱氧核苷酸、氨基酸、合成蛋白质的场所</a:t>
            </a:r>
            <a:r>
              <a:rPr lang="en-US" altLang="zh-CN" kern="0" dirty="0">
                <a:solidFill>
                  <a:sysClr val="windowText" lastClr="0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Arial" panose="020B0604020202020204"/>
                <a:sym typeface="Arial" panose="020B0604020202020204"/>
              </a:rPr>
              <a:t>——</a:t>
            </a:r>
            <a:r>
              <a:rPr lang="zh-CN" altLang="en-US" kern="0" dirty="0">
                <a:solidFill>
                  <a:sysClr val="windowText" lastClr="0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Arial" panose="020B0604020202020204"/>
                <a:sym typeface="Arial" panose="020B0604020202020204"/>
              </a:rPr>
              <a:t>核糖体、</a:t>
            </a:r>
            <a:r>
              <a:rPr lang="en-US" altLang="zh-CN" kern="0" dirty="0">
                <a:solidFill>
                  <a:sysClr val="windowText" lastClr="0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Arial" panose="020B0604020202020204"/>
                <a:sym typeface="Arial" panose="020B0604020202020204"/>
              </a:rPr>
              <a:t>ATP</a:t>
            </a:r>
            <a:r>
              <a:rPr lang="zh-CN" altLang="en-US" kern="0" dirty="0">
                <a:solidFill>
                  <a:sysClr val="windowText" lastClr="0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Arial" panose="020B0604020202020204"/>
                <a:sym typeface="Arial" panose="020B0604020202020204"/>
              </a:rPr>
              <a:t>、多种酶</a:t>
            </a:r>
          </a:p>
        </p:txBody>
      </p:sp>
      <p:sp>
        <p:nvSpPr>
          <p:cNvPr id="6" name="文本占位符 2"/>
          <p:cNvSpPr>
            <a:spLocks noGrp="1" noChangeArrowheads="1"/>
          </p:cNvSpPr>
          <p:nvPr/>
        </p:nvSpPr>
        <p:spPr bwMode="auto">
          <a:xfrm>
            <a:off x="685260" y="2206484"/>
            <a:ext cx="8502241" cy="1030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1219200">
              <a:lnSpc>
                <a:spcPct val="120000"/>
              </a:lnSpc>
              <a:spcBef>
                <a:spcPts val="1000"/>
              </a:spcBef>
            </a:pPr>
            <a:r>
              <a:rPr lang="zh-CN" altLang="en-US" kern="0" dirty="0">
                <a:solidFill>
                  <a:sysClr val="windowText" lastClr="0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Arial" panose="020B0604020202020204"/>
                <a:sym typeface="Arial" panose="020B0604020202020204"/>
              </a:rPr>
              <a:t>原料来自大肠杆菌</a:t>
            </a:r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685260" y="321914"/>
            <a:ext cx="758244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913765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庆科黄油体" panose="02000803000000020004" pitchFamily="2" charset="-122"/>
                <a:ea typeface="站酷庆科黄油体" panose="02000803000000020004" pitchFamily="2" charset="-122"/>
                <a:cs typeface="+mn-ea"/>
              </a:rPr>
              <a:t>思考：</a:t>
            </a:r>
            <a:endParaRPr lang="zh-CN" altLang="en-US" sz="2800" dirty="0">
              <a:solidFill>
                <a:sysClr val="windowText" lastClr="000000"/>
              </a:solidFill>
              <a:latin typeface="站酷庆科黄油体" panose="02000803000000020004" pitchFamily="2" charset="-122"/>
              <a:ea typeface="站酷庆科黄油体" panose="02000803000000020004" pitchFamily="2" charset="-122"/>
              <a:cs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85260" y="925858"/>
            <a:ext cx="10300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j-cs"/>
              </a:rPr>
              <a:t>噬菌体增殖的场所是哪里？噬菌体增殖所需原料有哪些？由谁提供？</a:t>
            </a:r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9" name="文本框 1"/>
          <p:cNvSpPr txBox="1">
            <a:spLocks noChangeArrowheads="1"/>
          </p:cNvSpPr>
          <p:nvPr/>
        </p:nvSpPr>
        <p:spPr bwMode="auto">
          <a:xfrm>
            <a:off x="685260" y="2779325"/>
            <a:ext cx="2131499" cy="4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2395" kern="0" dirty="0">
                <a:ln w="22225">
                  <a:noFill/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/>
                <a:sym typeface="Arial" panose="020B0604020202020204"/>
              </a:rPr>
              <a:t>异常现象分析：</a:t>
            </a: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713985" y="3403067"/>
            <a:ext cx="88205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1800" b="0" kern="0" dirty="0">
                <a:solidFill>
                  <a:srgbClr val="0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Arial" panose="020B0604020202020204"/>
                <a:sym typeface="Arial" panose="020B0604020202020204"/>
              </a:rPr>
              <a:t>(1)用</a:t>
            </a:r>
            <a:r>
              <a:rPr lang="zh-CN" altLang="en-US" sz="1800" b="0" kern="0" baseline="50000" dirty="0">
                <a:solidFill>
                  <a:srgbClr val="FF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Arial" panose="020B0604020202020204"/>
                <a:sym typeface="Arial" panose="020B0604020202020204"/>
              </a:rPr>
              <a:t>32</a:t>
            </a:r>
            <a:r>
              <a:rPr lang="zh-CN" altLang="en-US" sz="1800" b="0" kern="0" dirty="0">
                <a:solidFill>
                  <a:srgbClr val="FF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Arial" panose="020B0604020202020204"/>
                <a:sym typeface="Arial" panose="020B0604020202020204"/>
              </a:rPr>
              <a:t>P</a:t>
            </a:r>
            <a:r>
              <a:rPr lang="zh-CN" altLang="en-US" sz="1800" b="0" kern="0" dirty="0">
                <a:solidFill>
                  <a:srgbClr val="0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Arial" panose="020B0604020202020204"/>
                <a:sym typeface="Arial" panose="020B0604020202020204"/>
              </a:rPr>
              <a:t>标记的噬菌体侵染大肠杆菌，上清液中含放射性的原因：</a:t>
            </a: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713985" y="4775840"/>
            <a:ext cx="88775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1800" b="0" kern="0" dirty="0">
                <a:solidFill>
                  <a:srgbClr val="0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Arial" panose="020B0604020202020204"/>
                <a:sym typeface="Arial" panose="020B0604020202020204"/>
              </a:rPr>
              <a:t>②噬菌体和大肠杆菌混合培养到用离心机分离，这一段</a:t>
            </a:r>
            <a:r>
              <a:rPr lang="zh-CN" altLang="en-US" sz="1800" b="0" kern="0" dirty="0">
                <a:solidFill>
                  <a:srgbClr val="FF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Arial" panose="020B0604020202020204"/>
                <a:sym typeface="Arial" panose="020B0604020202020204"/>
              </a:rPr>
              <a:t>保温时间过长</a:t>
            </a:r>
            <a:r>
              <a:rPr lang="zh-CN" altLang="en-US" sz="1800" b="0" kern="0" dirty="0">
                <a:solidFill>
                  <a:srgbClr val="0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Arial" panose="020B0604020202020204"/>
                <a:sym typeface="Arial" panose="020B0604020202020204"/>
              </a:rPr>
              <a:t>，噬菌体在大肠杆菌内增殖后子代释放出来，经离心后分布于上清液，也会使上清液中出现放射性。</a:t>
            </a: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713985" y="3950954"/>
            <a:ext cx="100810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1800" b="0" kern="0" dirty="0">
                <a:solidFill>
                  <a:srgbClr val="0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Arial" panose="020B0604020202020204"/>
                <a:sym typeface="Arial" panose="020B0604020202020204"/>
              </a:rPr>
              <a:t>①</a:t>
            </a:r>
            <a:r>
              <a:rPr lang="zh-CN" altLang="en-US" sz="1800" b="0" kern="0" dirty="0">
                <a:solidFill>
                  <a:srgbClr val="FF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Arial" panose="020B0604020202020204"/>
                <a:sym typeface="Arial" panose="020B0604020202020204"/>
              </a:rPr>
              <a:t>保温时间过短</a:t>
            </a:r>
            <a:r>
              <a:rPr lang="zh-CN" altLang="en-US" sz="1800" b="0" kern="0" dirty="0">
                <a:solidFill>
                  <a:srgbClr val="0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Arial" panose="020B0604020202020204"/>
                <a:sym typeface="Arial" panose="020B0604020202020204"/>
              </a:rPr>
              <a:t>，有一部分噬菌体还没有侵染到大肠杆菌细胞内，经离心后分布于上清液中，</a:t>
            </a:r>
            <a:endParaRPr lang="en-US" altLang="zh-CN" sz="1800" b="0" kern="0" dirty="0">
              <a:solidFill>
                <a:srgbClr val="000000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Arial" panose="020B0604020202020204"/>
              <a:sym typeface="Arial" panose="020B0604020202020204"/>
            </a:endParaRPr>
          </a:p>
          <a:p>
            <a:pPr defTabSz="1219200"/>
            <a:r>
              <a:rPr lang="zh-CN" altLang="en-US" sz="1800" b="0" kern="0" dirty="0">
                <a:solidFill>
                  <a:srgbClr val="0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Arial" panose="020B0604020202020204"/>
                <a:sym typeface="Arial" panose="020B0604020202020204"/>
              </a:rPr>
              <a:t>上清液中出现放射性。</a:t>
            </a: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713985" y="5600726"/>
            <a:ext cx="89377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1800" b="0" kern="0" dirty="0">
                <a:solidFill>
                  <a:srgbClr val="0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Arial" panose="020B0604020202020204"/>
                <a:sym typeface="Arial" panose="020B0604020202020204"/>
              </a:rPr>
              <a:t>(2)用</a:t>
            </a:r>
            <a:r>
              <a:rPr lang="zh-CN" altLang="en-US" sz="1800" b="0" kern="0" baseline="50000" dirty="0">
                <a:solidFill>
                  <a:srgbClr val="FF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Arial" panose="020B0604020202020204"/>
                <a:sym typeface="Arial" panose="020B0604020202020204"/>
              </a:rPr>
              <a:t>35</a:t>
            </a:r>
            <a:r>
              <a:rPr lang="zh-CN" altLang="en-US" sz="1800" b="0" kern="0" dirty="0">
                <a:solidFill>
                  <a:srgbClr val="FF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Arial" panose="020B0604020202020204"/>
                <a:sym typeface="Arial" panose="020B0604020202020204"/>
              </a:rPr>
              <a:t>S</a:t>
            </a:r>
            <a:r>
              <a:rPr lang="zh-CN" altLang="en-US" sz="1800" b="0" kern="0" dirty="0">
                <a:solidFill>
                  <a:srgbClr val="0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Arial" panose="020B0604020202020204"/>
                <a:sym typeface="Arial" panose="020B0604020202020204"/>
              </a:rPr>
              <a:t>标记的噬菌体侵染大肠杆菌，沉淀物中有放射性的原因：</a:t>
            </a: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713984" y="6148614"/>
            <a:ext cx="95730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1800" b="0" kern="0" dirty="0">
                <a:solidFill>
                  <a:srgbClr val="0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Arial" panose="020B0604020202020204"/>
                <a:sym typeface="Arial" panose="020B0604020202020204"/>
              </a:rPr>
              <a:t>由于</a:t>
            </a:r>
            <a:r>
              <a:rPr lang="zh-CN" altLang="en-US" sz="1800" b="0" kern="0" dirty="0">
                <a:solidFill>
                  <a:srgbClr val="FF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Arial" panose="020B0604020202020204"/>
                <a:sym typeface="Arial" panose="020B0604020202020204"/>
              </a:rPr>
              <a:t>搅拌不充分</a:t>
            </a:r>
            <a:r>
              <a:rPr lang="zh-CN" altLang="en-US" sz="1800" b="0" kern="0" dirty="0">
                <a:solidFill>
                  <a:srgbClr val="0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Arial" panose="020B0604020202020204"/>
                <a:sym typeface="Arial" panose="020B0604020202020204"/>
              </a:rPr>
              <a:t>，有少量含</a:t>
            </a:r>
            <a:r>
              <a:rPr lang="zh-CN" altLang="en-US" sz="1800" b="0" kern="0" baseline="50000" dirty="0">
                <a:solidFill>
                  <a:srgbClr val="FF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Arial" panose="020B0604020202020204"/>
                <a:sym typeface="Arial" panose="020B0604020202020204"/>
              </a:rPr>
              <a:t>35</a:t>
            </a:r>
            <a:r>
              <a:rPr lang="zh-CN" altLang="en-US" sz="1800" b="0" kern="0" dirty="0">
                <a:solidFill>
                  <a:srgbClr val="FF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Arial" panose="020B0604020202020204"/>
                <a:sym typeface="Arial" panose="020B0604020202020204"/>
              </a:rPr>
              <a:t>S</a:t>
            </a:r>
            <a:r>
              <a:rPr lang="zh-CN" altLang="en-US" sz="1800" b="0" kern="0" dirty="0">
                <a:solidFill>
                  <a:srgbClr val="0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Arial" panose="020B0604020202020204"/>
                <a:sym typeface="Arial" panose="020B0604020202020204"/>
              </a:rPr>
              <a:t>的噬菌体蛋白质外壳吸附在细菌表面，随细菌离心到沉淀物中。</a:t>
            </a:r>
          </a:p>
        </p:txBody>
      </p:sp>
      <p:sp>
        <p:nvSpPr>
          <p:cNvPr id="15" name="矩形 14"/>
          <p:cNvSpPr/>
          <p:nvPr/>
        </p:nvSpPr>
        <p:spPr>
          <a:xfrm>
            <a:off x="2816759" y="2775730"/>
            <a:ext cx="10300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j-cs"/>
              </a:rPr>
              <a:t>1</a:t>
            </a:r>
            <a:r>
              <a:rPr lang="zh-CN" altLang="en-US" sz="2400" b="1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j-cs"/>
              </a:rPr>
              <a:t>．噬菌体侵染细菌实验中上清液和沉淀物放射性分析</a:t>
            </a:r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10" grpId="0"/>
      <p:bldP spid="11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761741" y="1605879"/>
            <a:ext cx="8692273" cy="4768161"/>
            <a:chOff x="1761741" y="1605879"/>
            <a:chExt cx="8692273" cy="4768161"/>
          </a:xfrm>
        </p:grpSpPr>
        <p:sp>
          <p:nvSpPr>
            <p:cNvPr id="776222" name="Rectangle 30"/>
            <p:cNvSpPr>
              <a:spLocks noChangeArrowheads="1"/>
            </p:cNvSpPr>
            <p:nvPr/>
          </p:nvSpPr>
          <p:spPr bwMode="auto">
            <a:xfrm>
              <a:off x="6287614" y="4280546"/>
              <a:ext cx="4166399" cy="209349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defTabSz="1219200">
                <a:lnSpc>
                  <a:spcPct val="110000"/>
                </a:lnSpc>
              </a:pPr>
              <a:r>
                <a:rPr lang="zh-CN" altLang="en-US" sz="2400" kern="0" dirty="0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Arial" panose="020B0604020202020204"/>
                  <a:sym typeface="Arial" panose="020B0604020202020204"/>
                </a:rPr>
                <a:t>①证明</a:t>
              </a:r>
              <a:r>
                <a:rPr lang="en-US" altLang="zh-CN" sz="2400" kern="0" dirty="0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Arial" panose="020B0604020202020204"/>
                  <a:sym typeface="Arial" panose="020B0604020202020204"/>
                </a:rPr>
                <a:t>DNA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Arial" panose="020B0604020202020204"/>
                  <a:sym typeface="Arial" panose="020B0604020202020204"/>
                </a:rPr>
                <a:t>是遗传物质，但不能证明蛋白质不是遗传物质</a:t>
              </a:r>
            </a:p>
            <a:p>
              <a:pPr defTabSz="1219200" eaLnBrk="0" hangingPunct="0">
                <a:lnSpc>
                  <a:spcPct val="110000"/>
                </a:lnSpc>
              </a:pPr>
              <a:r>
                <a:rPr lang="zh-CN" altLang="en-US" sz="2400" kern="0" dirty="0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Arial" panose="020B0604020202020204"/>
                  <a:sym typeface="Arial" panose="020B0604020202020204"/>
                </a:rPr>
                <a:t>②说明</a:t>
              </a:r>
              <a:r>
                <a:rPr lang="en-US" altLang="zh-CN" sz="2400" kern="0" dirty="0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Arial" panose="020B0604020202020204"/>
                  <a:sym typeface="Arial" panose="020B0604020202020204"/>
                </a:rPr>
                <a:t>DNA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Arial" panose="020B0604020202020204"/>
                  <a:sym typeface="Arial" panose="020B0604020202020204"/>
                </a:rPr>
                <a:t>能控制蛋白质的合成</a:t>
              </a:r>
            </a:p>
            <a:p>
              <a:pPr defTabSz="1219200" eaLnBrk="0" hangingPunct="0">
                <a:lnSpc>
                  <a:spcPct val="110000"/>
                </a:lnSpc>
              </a:pPr>
              <a:r>
                <a:rPr lang="zh-CN" altLang="en-US" sz="2400" kern="0" dirty="0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Arial" panose="020B0604020202020204"/>
                  <a:sym typeface="Arial" panose="020B0604020202020204"/>
                </a:rPr>
                <a:t>③说明</a:t>
              </a:r>
              <a:r>
                <a:rPr lang="en-US" altLang="zh-CN" sz="2400" kern="0" dirty="0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Arial" panose="020B0604020202020204"/>
                  <a:sym typeface="Arial" panose="020B0604020202020204"/>
                </a:rPr>
                <a:t>DNA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Arial" panose="020B0604020202020204"/>
                  <a:sym typeface="Arial" panose="020B0604020202020204"/>
                </a:rPr>
                <a:t>能自我复制</a:t>
              </a:r>
            </a:p>
          </p:txBody>
        </p:sp>
        <p:sp>
          <p:nvSpPr>
            <p:cNvPr id="776221" name="Rectangle 29"/>
            <p:cNvSpPr>
              <a:spLocks noChangeArrowheads="1"/>
            </p:cNvSpPr>
            <p:nvPr/>
          </p:nvSpPr>
          <p:spPr bwMode="auto">
            <a:xfrm>
              <a:off x="2623210" y="4280546"/>
              <a:ext cx="3664405" cy="209349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 defTabSz="1219200">
                <a:lnSpc>
                  <a:spcPct val="110000"/>
                </a:lnSpc>
              </a:pPr>
              <a:r>
                <a:rPr lang="zh-CN" altLang="en-US" sz="2400" kern="0" dirty="0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Arial" panose="020B0604020202020204"/>
                  <a:sym typeface="Arial" panose="020B0604020202020204"/>
                </a:rPr>
                <a:t>①证明</a:t>
              </a:r>
              <a:r>
                <a:rPr lang="en-US" altLang="zh-CN" sz="2400" kern="0" dirty="0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Arial" panose="020B0604020202020204"/>
                  <a:sym typeface="Arial" panose="020B0604020202020204"/>
                </a:rPr>
                <a:t>DNA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Arial" panose="020B0604020202020204"/>
                  <a:sym typeface="Arial" panose="020B0604020202020204"/>
                </a:rPr>
                <a:t>是遗传物质，而蛋白质等不是遗传物质</a:t>
              </a:r>
            </a:p>
            <a:p>
              <a:pPr algn="ctr" defTabSz="1219200" eaLnBrk="0" hangingPunct="0">
                <a:lnSpc>
                  <a:spcPct val="110000"/>
                </a:lnSpc>
              </a:pPr>
              <a:r>
                <a:rPr lang="zh-CN" altLang="en-US" sz="2400" kern="0" dirty="0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Arial" panose="020B0604020202020204"/>
                  <a:sym typeface="Arial" panose="020B0604020202020204"/>
                </a:rPr>
                <a:t>②说明了遗传物质可发生可遗传的变异</a:t>
              </a:r>
            </a:p>
          </p:txBody>
        </p:sp>
        <p:sp>
          <p:nvSpPr>
            <p:cNvPr id="776220" name="Rectangle 28"/>
            <p:cNvSpPr>
              <a:spLocks noChangeArrowheads="1"/>
            </p:cNvSpPr>
            <p:nvPr/>
          </p:nvSpPr>
          <p:spPr bwMode="auto">
            <a:xfrm>
              <a:off x="1761742" y="4280546"/>
              <a:ext cx="861468" cy="209349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 defTabSz="1219200">
                <a:lnSpc>
                  <a:spcPct val="110000"/>
                </a:lnSpc>
              </a:pPr>
              <a:r>
                <a:rPr lang="zh-CN" altLang="en-US" sz="2400" kern="0" dirty="0">
                  <a:solidFill>
                    <a:srgbClr val="0000FF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Arial" panose="020B0604020202020204"/>
                  <a:sym typeface="Arial" panose="020B0604020202020204"/>
                </a:rPr>
                <a:t>结论</a:t>
              </a:r>
            </a:p>
          </p:txBody>
        </p:sp>
        <p:sp>
          <p:nvSpPr>
            <p:cNvPr id="776219" name="Rectangle 27"/>
            <p:cNvSpPr>
              <a:spLocks noChangeArrowheads="1"/>
            </p:cNvSpPr>
            <p:nvPr/>
          </p:nvSpPr>
          <p:spPr bwMode="auto">
            <a:xfrm>
              <a:off x="6287614" y="2988345"/>
              <a:ext cx="4166399" cy="129220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 defTabSz="1219200">
                <a:lnSpc>
                  <a:spcPct val="110000"/>
                </a:lnSpc>
              </a:pPr>
              <a:r>
                <a:rPr lang="zh-CN" altLang="en-US" sz="2400" kern="0" dirty="0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Arial" panose="020B0604020202020204"/>
                  <a:sym typeface="Arial" panose="020B0604020202020204"/>
                </a:rPr>
                <a:t>同位素标记法：分别用同位素</a:t>
              </a:r>
              <a:r>
                <a:rPr lang="en-US" altLang="zh-CN" sz="2400" kern="0" baseline="30000" dirty="0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Arial" panose="020B0604020202020204"/>
                  <a:sym typeface="Arial" panose="020B0604020202020204"/>
                </a:rPr>
                <a:t>35</a:t>
              </a:r>
              <a:r>
                <a:rPr lang="en-US" altLang="zh-CN" sz="2400" kern="0" dirty="0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Arial" panose="020B0604020202020204"/>
                  <a:sym typeface="Arial" panose="020B0604020202020204"/>
                </a:rPr>
                <a:t>S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Arial" panose="020B0604020202020204"/>
                  <a:sym typeface="Arial" panose="020B0604020202020204"/>
                </a:rPr>
                <a:t>、</a:t>
              </a:r>
              <a:r>
                <a:rPr lang="en-US" altLang="zh-CN" sz="2400" kern="0" baseline="30000" dirty="0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Arial" panose="020B0604020202020204"/>
                  <a:sym typeface="Arial" panose="020B0604020202020204"/>
                </a:rPr>
                <a:t>32</a:t>
              </a:r>
              <a:r>
                <a:rPr lang="en-US" altLang="zh-CN" sz="2400" kern="0" dirty="0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Arial" panose="020B0604020202020204"/>
                  <a:sym typeface="Arial" panose="020B0604020202020204"/>
                </a:rPr>
                <a:t>P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Arial" panose="020B0604020202020204"/>
                  <a:sym typeface="Arial" panose="020B0604020202020204"/>
                </a:rPr>
                <a:t>标记蛋白质和</a:t>
              </a:r>
              <a:r>
                <a:rPr lang="en-US" altLang="zh-CN" sz="2400" kern="0" dirty="0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Arial" panose="020B0604020202020204"/>
                  <a:sym typeface="Arial" panose="020B0604020202020204"/>
                </a:rPr>
                <a:t>DNA</a:t>
              </a:r>
            </a:p>
          </p:txBody>
        </p:sp>
        <p:sp>
          <p:nvSpPr>
            <p:cNvPr id="776218" name="Rectangle 26"/>
            <p:cNvSpPr>
              <a:spLocks noChangeArrowheads="1"/>
            </p:cNvSpPr>
            <p:nvPr/>
          </p:nvSpPr>
          <p:spPr bwMode="auto">
            <a:xfrm>
              <a:off x="2623210" y="2988345"/>
              <a:ext cx="3664405" cy="129220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 defTabSz="1219200">
                <a:lnSpc>
                  <a:spcPct val="110000"/>
                </a:lnSpc>
              </a:pPr>
              <a:r>
                <a:rPr lang="zh-CN" altLang="en-US" sz="2400" kern="0" dirty="0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Arial" panose="020B0604020202020204"/>
                  <a:sym typeface="Arial" panose="020B0604020202020204"/>
                </a:rPr>
                <a:t>直接分离：分离</a:t>
              </a:r>
              <a:r>
                <a:rPr lang="en-US" altLang="zh-CN" sz="2400" kern="0" dirty="0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Arial" panose="020B0604020202020204"/>
                  <a:sym typeface="Arial" panose="020B0604020202020204"/>
                </a:rPr>
                <a:t>S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Arial" panose="020B0604020202020204"/>
                  <a:sym typeface="Arial" panose="020B0604020202020204"/>
                </a:rPr>
                <a:t>型菌的</a:t>
              </a:r>
              <a:r>
                <a:rPr lang="en-US" altLang="zh-CN" sz="2400" kern="0" dirty="0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Arial" panose="020B0604020202020204"/>
                  <a:sym typeface="Arial" panose="020B0604020202020204"/>
                </a:rPr>
                <a:t>DNA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Arial" panose="020B0604020202020204"/>
                  <a:sym typeface="Arial" panose="020B0604020202020204"/>
                </a:rPr>
                <a:t>、多糖、蛋白质等，分别与</a:t>
              </a:r>
              <a:r>
                <a:rPr lang="en-US" altLang="zh-CN" sz="2400" kern="0" dirty="0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Arial" panose="020B0604020202020204"/>
                  <a:sym typeface="Arial" panose="020B0604020202020204"/>
                </a:rPr>
                <a:t>R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Arial" panose="020B0604020202020204"/>
                  <a:sym typeface="Arial" panose="020B0604020202020204"/>
                </a:rPr>
                <a:t>型菌混合培养</a:t>
              </a:r>
            </a:p>
          </p:txBody>
        </p:sp>
        <p:sp>
          <p:nvSpPr>
            <p:cNvPr id="776217" name="Rectangle 25"/>
            <p:cNvSpPr>
              <a:spLocks noChangeArrowheads="1"/>
            </p:cNvSpPr>
            <p:nvPr/>
          </p:nvSpPr>
          <p:spPr bwMode="auto">
            <a:xfrm>
              <a:off x="1761742" y="2988345"/>
              <a:ext cx="861468" cy="129220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 defTabSz="1219200">
                <a:lnSpc>
                  <a:spcPct val="110000"/>
                </a:lnSpc>
              </a:pPr>
              <a:r>
                <a:rPr lang="zh-CN" altLang="en-US" sz="2400" kern="0" dirty="0">
                  <a:solidFill>
                    <a:srgbClr val="0000FF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Arial" panose="020B0604020202020204"/>
                  <a:sym typeface="Arial" panose="020B0604020202020204"/>
                </a:rPr>
                <a:t>处理方法</a:t>
              </a:r>
            </a:p>
          </p:txBody>
        </p:sp>
        <p:sp>
          <p:nvSpPr>
            <p:cNvPr id="776215" name="Rectangle 23"/>
            <p:cNvSpPr>
              <a:spLocks noChangeArrowheads="1"/>
            </p:cNvSpPr>
            <p:nvPr/>
          </p:nvSpPr>
          <p:spPr bwMode="auto">
            <a:xfrm>
              <a:off x="2623210" y="2096788"/>
              <a:ext cx="7830804" cy="89155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 defTabSz="1219200">
                <a:lnSpc>
                  <a:spcPct val="110000"/>
                </a:lnSpc>
              </a:pPr>
              <a:r>
                <a:rPr lang="zh-CN" altLang="en-US" sz="2400" kern="0" dirty="0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Arial" panose="020B0604020202020204"/>
                  <a:sym typeface="Arial" panose="020B0604020202020204"/>
                </a:rPr>
                <a:t>设法将</a:t>
              </a:r>
              <a:r>
                <a:rPr lang="en-US" altLang="zh-CN" sz="2400" kern="0" dirty="0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Arial" panose="020B0604020202020204"/>
                  <a:sym typeface="Arial" panose="020B0604020202020204"/>
                </a:rPr>
                <a:t>DNA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Arial" panose="020B0604020202020204"/>
                  <a:sym typeface="Arial" panose="020B0604020202020204"/>
                </a:rPr>
                <a:t>与其他物质分开，</a:t>
              </a:r>
              <a:endParaRPr lang="en-US" altLang="zh-CN" sz="2400" kern="0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/>
                <a:sym typeface="Arial" panose="020B0604020202020204"/>
              </a:endParaRPr>
            </a:p>
            <a:p>
              <a:pPr algn="ctr" defTabSz="1219200">
                <a:lnSpc>
                  <a:spcPct val="110000"/>
                </a:lnSpc>
              </a:pPr>
              <a:r>
                <a:rPr lang="zh-CN" altLang="en-US" sz="2400" kern="0" dirty="0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Arial" panose="020B0604020202020204"/>
                  <a:sym typeface="Arial" panose="020B0604020202020204"/>
                </a:rPr>
                <a:t>单独、直接研究它们各自不同的遗传功能</a:t>
              </a:r>
            </a:p>
          </p:txBody>
        </p:sp>
        <p:sp>
          <p:nvSpPr>
            <p:cNvPr id="776214" name="Rectangle 22"/>
            <p:cNvSpPr>
              <a:spLocks noChangeArrowheads="1"/>
            </p:cNvSpPr>
            <p:nvPr/>
          </p:nvSpPr>
          <p:spPr bwMode="auto">
            <a:xfrm>
              <a:off x="1761742" y="2096788"/>
              <a:ext cx="861468" cy="89155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 defTabSz="1219200">
                <a:lnSpc>
                  <a:spcPct val="110000"/>
                </a:lnSpc>
              </a:pPr>
              <a:r>
                <a:rPr lang="zh-CN" altLang="en-US" sz="2400" kern="0" dirty="0">
                  <a:solidFill>
                    <a:srgbClr val="0000FF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Arial" panose="020B0604020202020204"/>
                  <a:sym typeface="Arial" panose="020B0604020202020204"/>
                </a:rPr>
                <a:t>设计思路</a:t>
              </a:r>
            </a:p>
          </p:txBody>
        </p:sp>
        <p:sp>
          <p:nvSpPr>
            <p:cNvPr id="776213" name="Rectangle 21"/>
            <p:cNvSpPr>
              <a:spLocks noChangeArrowheads="1"/>
            </p:cNvSpPr>
            <p:nvPr/>
          </p:nvSpPr>
          <p:spPr bwMode="auto">
            <a:xfrm>
              <a:off x="6287614" y="1605879"/>
              <a:ext cx="4166399" cy="49090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 defTabSz="1219200">
                <a:lnSpc>
                  <a:spcPct val="110000"/>
                </a:lnSpc>
              </a:pPr>
              <a:r>
                <a:rPr lang="zh-CN" altLang="en-US" sz="2400" kern="0" dirty="0">
                  <a:solidFill>
                    <a:srgbClr val="0000FF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Arial" panose="020B0604020202020204"/>
                  <a:sym typeface="Arial" panose="020B0604020202020204"/>
                </a:rPr>
                <a:t>噬菌体侵染细菌实验</a:t>
              </a:r>
            </a:p>
          </p:txBody>
        </p:sp>
        <p:sp>
          <p:nvSpPr>
            <p:cNvPr id="776212" name="Rectangle 20"/>
            <p:cNvSpPr>
              <a:spLocks noChangeArrowheads="1"/>
            </p:cNvSpPr>
            <p:nvPr/>
          </p:nvSpPr>
          <p:spPr bwMode="auto">
            <a:xfrm>
              <a:off x="2623210" y="1605879"/>
              <a:ext cx="3664405" cy="49090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 defTabSz="1219200">
                <a:lnSpc>
                  <a:spcPct val="110000"/>
                </a:lnSpc>
              </a:pPr>
              <a:r>
                <a:rPr lang="zh-CN" altLang="en-US" sz="2400" kern="0" dirty="0">
                  <a:solidFill>
                    <a:srgbClr val="0000FF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Arial" panose="020B0604020202020204"/>
                  <a:sym typeface="Arial" panose="020B0604020202020204"/>
                </a:rPr>
                <a:t>肺炎双球菌体外转化实验</a:t>
              </a:r>
            </a:p>
          </p:txBody>
        </p:sp>
        <p:sp>
          <p:nvSpPr>
            <p:cNvPr id="776211" name="Rectangle 19"/>
            <p:cNvSpPr>
              <a:spLocks noChangeArrowheads="1"/>
            </p:cNvSpPr>
            <p:nvPr/>
          </p:nvSpPr>
          <p:spPr bwMode="auto">
            <a:xfrm>
              <a:off x="1761742" y="1605879"/>
              <a:ext cx="861468" cy="49090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 defTabSz="1219200">
                <a:lnSpc>
                  <a:spcPct val="110000"/>
                </a:lnSpc>
              </a:pPr>
              <a:r>
                <a:rPr lang="zh-CN" altLang="en-US" sz="2400" kern="0" dirty="0">
                  <a:solidFill>
                    <a:srgbClr val="0000FF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Arial" panose="020B0604020202020204"/>
                  <a:sym typeface="Arial" panose="020B0604020202020204"/>
                </a:rPr>
                <a:t>项目</a:t>
              </a:r>
            </a:p>
          </p:txBody>
        </p:sp>
        <p:sp>
          <p:nvSpPr>
            <p:cNvPr id="776229" name="Line 37"/>
            <p:cNvSpPr>
              <a:spLocks noChangeShapeType="1"/>
            </p:cNvSpPr>
            <p:nvPr/>
          </p:nvSpPr>
          <p:spPr bwMode="auto">
            <a:xfrm>
              <a:off x="1761741" y="2096788"/>
              <a:ext cx="8692272" cy="0"/>
            </a:xfrm>
            <a:prstGeom prst="line">
              <a:avLst/>
            </a:prstGeom>
            <a:noFill/>
            <a:ln w="19050">
              <a:solidFill>
                <a:schemeClr val="tx1">
                  <a:lumMod val="95000"/>
                  <a:lumOff val="5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200"/>
              <a:endParaRPr lang="zh-CN" altLang="en-US" sz="135" kern="0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6231" name="Line 39"/>
            <p:cNvSpPr>
              <a:spLocks noChangeShapeType="1"/>
            </p:cNvSpPr>
            <p:nvPr/>
          </p:nvSpPr>
          <p:spPr bwMode="auto">
            <a:xfrm>
              <a:off x="2623209" y="1605879"/>
              <a:ext cx="0" cy="4768160"/>
            </a:xfrm>
            <a:prstGeom prst="line">
              <a:avLst/>
            </a:prstGeom>
            <a:noFill/>
            <a:ln w="19050">
              <a:solidFill>
                <a:schemeClr val="tx1">
                  <a:lumMod val="95000"/>
                  <a:lumOff val="5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200"/>
              <a:endParaRPr lang="zh-CN" altLang="en-US" sz="135" kern="0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6234" name="Line 42"/>
            <p:cNvSpPr>
              <a:spLocks noChangeShapeType="1"/>
            </p:cNvSpPr>
            <p:nvPr/>
          </p:nvSpPr>
          <p:spPr bwMode="auto">
            <a:xfrm>
              <a:off x="6287613" y="1605879"/>
              <a:ext cx="0" cy="490909"/>
            </a:xfrm>
            <a:prstGeom prst="line">
              <a:avLst/>
            </a:prstGeom>
            <a:noFill/>
            <a:ln w="19050">
              <a:solidFill>
                <a:schemeClr val="tx1">
                  <a:lumMod val="95000"/>
                  <a:lumOff val="5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200"/>
              <a:endParaRPr lang="zh-CN" altLang="en-US" sz="135" kern="0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6238" name="Line 46"/>
            <p:cNvSpPr>
              <a:spLocks noChangeShapeType="1"/>
            </p:cNvSpPr>
            <p:nvPr/>
          </p:nvSpPr>
          <p:spPr bwMode="auto">
            <a:xfrm>
              <a:off x="1761741" y="2988344"/>
              <a:ext cx="8692272" cy="0"/>
            </a:xfrm>
            <a:prstGeom prst="line">
              <a:avLst/>
            </a:prstGeom>
            <a:noFill/>
            <a:ln w="19050">
              <a:solidFill>
                <a:schemeClr val="tx1">
                  <a:lumMod val="95000"/>
                  <a:lumOff val="5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200"/>
              <a:endParaRPr lang="zh-CN" altLang="en-US" sz="135" kern="0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6249" name="Line 57"/>
            <p:cNvSpPr>
              <a:spLocks noChangeShapeType="1"/>
            </p:cNvSpPr>
            <p:nvPr/>
          </p:nvSpPr>
          <p:spPr bwMode="auto">
            <a:xfrm>
              <a:off x="1761741" y="4280545"/>
              <a:ext cx="8692272" cy="0"/>
            </a:xfrm>
            <a:prstGeom prst="line">
              <a:avLst/>
            </a:prstGeom>
            <a:noFill/>
            <a:ln w="19050">
              <a:solidFill>
                <a:schemeClr val="tx1">
                  <a:lumMod val="95000"/>
                  <a:lumOff val="5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200"/>
              <a:endParaRPr lang="zh-CN" altLang="en-US" sz="135" kern="0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6256" name="Line 64"/>
            <p:cNvSpPr>
              <a:spLocks noChangeShapeType="1"/>
            </p:cNvSpPr>
            <p:nvPr/>
          </p:nvSpPr>
          <p:spPr bwMode="auto">
            <a:xfrm>
              <a:off x="6287613" y="2988345"/>
              <a:ext cx="0" cy="3385695"/>
            </a:xfrm>
            <a:prstGeom prst="line">
              <a:avLst/>
            </a:prstGeom>
            <a:noFill/>
            <a:ln w="19050">
              <a:solidFill>
                <a:schemeClr val="tx1">
                  <a:lumMod val="95000"/>
                  <a:lumOff val="5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200"/>
              <a:endParaRPr lang="zh-CN" altLang="en-US" sz="135" kern="0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6223" name="Line 31"/>
            <p:cNvSpPr>
              <a:spLocks noChangeShapeType="1"/>
            </p:cNvSpPr>
            <p:nvPr/>
          </p:nvSpPr>
          <p:spPr bwMode="auto">
            <a:xfrm>
              <a:off x="1761741" y="1605879"/>
              <a:ext cx="8692272" cy="0"/>
            </a:xfrm>
            <a:prstGeom prst="line">
              <a:avLst/>
            </a:prstGeom>
            <a:noFill/>
            <a:ln w="19050" cap="sq">
              <a:solidFill>
                <a:schemeClr val="tx1">
                  <a:lumMod val="95000"/>
                  <a:lumOff val="5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200"/>
              <a:endParaRPr lang="zh-CN" altLang="en-US" sz="135" kern="0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6225" name="Line 33"/>
            <p:cNvSpPr>
              <a:spLocks noChangeShapeType="1"/>
            </p:cNvSpPr>
            <p:nvPr/>
          </p:nvSpPr>
          <p:spPr bwMode="auto">
            <a:xfrm>
              <a:off x="1761741" y="1605879"/>
              <a:ext cx="0" cy="4768160"/>
            </a:xfrm>
            <a:prstGeom prst="line">
              <a:avLst/>
            </a:prstGeom>
            <a:noFill/>
            <a:ln w="19050" cap="sq">
              <a:solidFill>
                <a:schemeClr val="tx1">
                  <a:lumMod val="95000"/>
                  <a:lumOff val="5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200"/>
              <a:endParaRPr lang="zh-CN" altLang="en-US" sz="135" kern="0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6226" name="Line 34"/>
            <p:cNvSpPr>
              <a:spLocks noChangeShapeType="1"/>
            </p:cNvSpPr>
            <p:nvPr/>
          </p:nvSpPr>
          <p:spPr bwMode="auto">
            <a:xfrm>
              <a:off x="10454013" y="1605879"/>
              <a:ext cx="0" cy="4768160"/>
            </a:xfrm>
            <a:prstGeom prst="line">
              <a:avLst/>
            </a:prstGeom>
            <a:noFill/>
            <a:ln w="19050" cap="sq">
              <a:solidFill>
                <a:schemeClr val="tx1">
                  <a:lumMod val="95000"/>
                  <a:lumOff val="5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200"/>
              <a:endParaRPr lang="zh-CN" altLang="en-US" sz="135" kern="0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6224" name="Line 32"/>
            <p:cNvSpPr>
              <a:spLocks noChangeShapeType="1"/>
            </p:cNvSpPr>
            <p:nvPr/>
          </p:nvSpPr>
          <p:spPr bwMode="auto">
            <a:xfrm>
              <a:off x="1761741" y="6374039"/>
              <a:ext cx="8692272" cy="0"/>
            </a:xfrm>
            <a:prstGeom prst="line">
              <a:avLst/>
            </a:prstGeom>
            <a:noFill/>
            <a:ln w="19050" cap="sq">
              <a:solidFill>
                <a:schemeClr val="tx1">
                  <a:lumMod val="95000"/>
                  <a:lumOff val="5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200"/>
              <a:endParaRPr lang="zh-CN" altLang="en-US" sz="135" kern="0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5" name="Text Box 16"/>
          <p:cNvSpPr txBox="1">
            <a:spLocks noChangeArrowheads="1"/>
          </p:cNvSpPr>
          <p:nvPr/>
        </p:nvSpPr>
        <p:spPr bwMode="auto">
          <a:xfrm>
            <a:off x="1694795" y="872796"/>
            <a:ext cx="88024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肺炎双球菌体外转化实验和噬菌体侵染细菌实验的比较</a:t>
            </a:r>
            <a:endParaRPr lang="en-US" altLang="zh-CN" sz="2800" dirty="0">
              <a:solidFill>
                <a:sysClr val="windowText" lastClr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794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067" y="2837157"/>
            <a:ext cx="869387" cy="136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794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290" y="2837157"/>
            <a:ext cx="581173" cy="13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794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548" y="2708887"/>
            <a:ext cx="693608" cy="4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794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463" y="3883905"/>
            <a:ext cx="980237" cy="452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7946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073" y="2756396"/>
            <a:ext cx="334136" cy="367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7947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867" y="4032761"/>
            <a:ext cx="348388" cy="16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7948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793" y="2764313"/>
            <a:ext cx="4221825" cy="337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7949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668" y="3682789"/>
            <a:ext cx="1325457" cy="855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7950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206" y="3410413"/>
            <a:ext cx="918476" cy="1331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7951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756" y="3307482"/>
            <a:ext cx="68093" cy="83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7952" name="Picture 1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756" y="4153114"/>
            <a:ext cx="68093" cy="83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7953" name="Picture 1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935" y="3332818"/>
            <a:ext cx="2275604" cy="79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7954" name="Picture 1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850" y="4194286"/>
            <a:ext cx="2308860" cy="78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3131086" y="1524273"/>
            <a:ext cx="59298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800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“二看法”判断子代噬菌体标记情况</a:t>
            </a:r>
            <a:endParaRPr lang="en-US" altLang="zh-CN" sz="2800" dirty="0">
              <a:solidFill>
                <a:sysClr val="windowText" lastClr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807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807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807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807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807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807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500"/>
                                        <p:tgtEl>
                                          <p:spTgt spid="807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2" dur="500"/>
                                        <p:tgtEl>
                                          <p:spTgt spid="807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7" dur="500"/>
                                        <p:tgtEl>
                                          <p:spTgt spid="807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2" dur="500"/>
                                        <p:tgtEl>
                                          <p:spTgt spid="807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7" dur="500"/>
                                        <p:tgtEl>
                                          <p:spTgt spid="807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2" dur="500"/>
                                        <p:tgtEl>
                                          <p:spTgt spid="807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7" dur="500"/>
                                        <p:tgtEl>
                                          <p:spTgt spid="807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456288" y="2887417"/>
            <a:ext cx="541584" cy="13817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defTabSz="1219200">
              <a:defRPr/>
            </a:pPr>
            <a:r>
              <a:rPr lang="zh-CN" altLang="en-US" sz="2795" kern="0" dirty="0">
                <a:solidFill>
                  <a:sysClr val="windowText" lastClr="000000"/>
                </a:solidFill>
                <a:latin typeface="Tahoma" panose="020B0604030504040204" pitchFamily="34" charset="0"/>
                <a:ea typeface="思源黑体 CN Bold" panose="020B0800000000000000" pitchFamily="34" charset="-122"/>
                <a:cs typeface="Arial" panose="020B0604020202020204"/>
                <a:sym typeface="Arial" panose="020B0604020202020204"/>
              </a:rPr>
              <a:t>生</a:t>
            </a:r>
          </a:p>
          <a:p>
            <a:pPr defTabSz="1219200">
              <a:defRPr/>
            </a:pPr>
            <a:r>
              <a:rPr lang="zh-CN" altLang="en-US" sz="2795" kern="0" dirty="0">
                <a:solidFill>
                  <a:sysClr val="windowText" lastClr="000000"/>
                </a:solidFill>
                <a:latin typeface="Tahoma" panose="020B0604030504040204" pitchFamily="34" charset="0"/>
                <a:ea typeface="思源黑体 CN Bold" panose="020B0800000000000000" pitchFamily="34" charset="-122"/>
                <a:cs typeface="Arial" panose="020B0604020202020204"/>
                <a:sym typeface="Arial" panose="020B0604020202020204"/>
              </a:rPr>
              <a:t>物</a:t>
            </a:r>
          </a:p>
          <a:p>
            <a:pPr defTabSz="1219200">
              <a:defRPr/>
            </a:pPr>
            <a:r>
              <a:rPr lang="zh-CN" altLang="en-US" sz="2795" kern="0" dirty="0">
                <a:solidFill>
                  <a:sysClr val="windowText" lastClr="000000"/>
                </a:solidFill>
                <a:latin typeface="Tahoma" panose="020B0604030504040204" pitchFamily="34" charset="0"/>
                <a:ea typeface="思源黑体 CN Bold" panose="020B0800000000000000" pitchFamily="34" charset="-122"/>
                <a:cs typeface="Arial" panose="020B0604020202020204"/>
                <a:sym typeface="Arial" panose="020B0604020202020204"/>
              </a:rPr>
              <a:t>界</a:t>
            </a:r>
          </a:p>
        </p:txBody>
      </p:sp>
      <p:sp>
        <p:nvSpPr>
          <p:cNvPr id="62466" name="AutoShape 3"/>
          <p:cNvSpPr/>
          <p:nvPr/>
        </p:nvSpPr>
        <p:spPr bwMode="auto">
          <a:xfrm>
            <a:off x="2110130" y="2171638"/>
            <a:ext cx="285044" cy="2947044"/>
          </a:xfrm>
          <a:prstGeom prst="leftBrace">
            <a:avLst>
              <a:gd name="adj1" fmla="val 85344"/>
              <a:gd name="adj2" fmla="val 50000"/>
            </a:avLst>
          </a:prstGeom>
          <a:noFill/>
          <a:ln w="44450">
            <a:solidFill>
              <a:schemeClr val="accent2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1219200"/>
            <a:endParaRPr lang="zh-CN" altLang="en-US" sz="3595" kern="0" dirty="0">
              <a:solidFill>
                <a:srgbClr val="FF00FF"/>
              </a:solidFill>
              <a:latin typeface="Tahoma" panose="020B0604030504040204" pitchFamily="34" charset="0"/>
              <a:ea typeface="思源黑体 CN Bold" panose="020B0800000000000000" pitchFamily="34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2405245" y="4528332"/>
            <a:ext cx="486159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defTabSz="1219200">
              <a:defRPr/>
            </a:pPr>
            <a:r>
              <a:rPr lang="zh-CN" altLang="en-US" kern="0" dirty="0">
                <a:solidFill>
                  <a:srgbClr val="009900"/>
                </a:solidFill>
                <a:latin typeface="Tahoma" panose="020B0604030504040204" pitchFamily="34" charset="0"/>
                <a:ea typeface="思源黑体 CN Bold" panose="020B0800000000000000" pitchFamily="34" charset="-122"/>
                <a:cs typeface="Arial" panose="020B0604020202020204"/>
                <a:sym typeface="Arial" panose="020B0604020202020204"/>
              </a:rPr>
              <a:t>细</a:t>
            </a:r>
          </a:p>
          <a:p>
            <a:pPr defTabSz="1219200">
              <a:defRPr/>
            </a:pPr>
            <a:r>
              <a:rPr lang="zh-CN" altLang="en-US" kern="0" dirty="0">
                <a:solidFill>
                  <a:srgbClr val="009900"/>
                </a:solidFill>
                <a:latin typeface="Tahoma" panose="020B0604030504040204" pitchFamily="34" charset="0"/>
                <a:ea typeface="思源黑体 CN Bold" panose="020B0800000000000000" pitchFamily="34" charset="-122"/>
                <a:cs typeface="Arial" panose="020B0604020202020204"/>
                <a:sym typeface="Arial" panose="020B0604020202020204"/>
              </a:rPr>
              <a:t>胞</a:t>
            </a:r>
          </a:p>
          <a:p>
            <a:pPr defTabSz="1219200">
              <a:defRPr/>
            </a:pPr>
            <a:r>
              <a:rPr lang="zh-CN" altLang="en-US" kern="0" dirty="0">
                <a:solidFill>
                  <a:srgbClr val="009900"/>
                </a:solidFill>
                <a:latin typeface="Tahoma" panose="020B0604030504040204" pitchFamily="34" charset="0"/>
                <a:ea typeface="思源黑体 CN Bold" panose="020B0800000000000000" pitchFamily="34" charset="-122"/>
                <a:cs typeface="Arial" panose="020B0604020202020204"/>
                <a:sym typeface="Arial" panose="020B0604020202020204"/>
              </a:rPr>
              <a:t>生</a:t>
            </a:r>
          </a:p>
          <a:p>
            <a:pPr defTabSz="1219200">
              <a:defRPr/>
            </a:pPr>
            <a:r>
              <a:rPr lang="zh-CN" altLang="en-US" kern="0" dirty="0">
                <a:solidFill>
                  <a:srgbClr val="009900"/>
                </a:solidFill>
                <a:latin typeface="Tahoma" panose="020B0604030504040204" pitchFamily="34" charset="0"/>
                <a:ea typeface="思源黑体 CN Bold" panose="020B0800000000000000" pitchFamily="34" charset="-122"/>
                <a:cs typeface="Arial" panose="020B0604020202020204"/>
                <a:sym typeface="Arial" panose="020B0604020202020204"/>
              </a:rPr>
              <a:t>物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2389409" y="1909092"/>
            <a:ext cx="415498" cy="147732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zh-CN" altLang="en-US" kern="0" dirty="0">
                <a:solidFill>
                  <a:srgbClr val="009900"/>
                </a:solidFill>
                <a:latin typeface="Tahoma" panose="020B0604030504040204" pitchFamily="34" charset="0"/>
                <a:ea typeface="思源黑体 CN Bold" panose="020B0800000000000000" pitchFamily="34" charset="-122"/>
                <a:cs typeface="Arial" panose="020B0604020202020204"/>
                <a:sym typeface="Arial" panose="020B0604020202020204"/>
              </a:rPr>
              <a:t>非</a:t>
            </a:r>
          </a:p>
          <a:p>
            <a:pPr defTabSz="1219200">
              <a:defRPr/>
            </a:pPr>
            <a:r>
              <a:rPr lang="zh-CN" altLang="en-US" kern="0" dirty="0">
                <a:solidFill>
                  <a:srgbClr val="009900"/>
                </a:solidFill>
                <a:latin typeface="Tahoma" panose="020B0604030504040204" pitchFamily="34" charset="0"/>
                <a:ea typeface="思源黑体 CN Bold" panose="020B0800000000000000" pitchFamily="34" charset="-122"/>
                <a:cs typeface="Arial" panose="020B0604020202020204"/>
                <a:sym typeface="Arial" panose="020B0604020202020204"/>
              </a:rPr>
              <a:t>细</a:t>
            </a:r>
          </a:p>
          <a:p>
            <a:pPr defTabSz="1219200">
              <a:defRPr/>
            </a:pPr>
            <a:r>
              <a:rPr lang="zh-CN" altLang="en-US" kern="0" dirty="0">
                <a:solidFill>
                  <a:srgbClr val="009900"/>
                </a:solidFill>
                <a:latin typeface="Tahoma" panose="020B0604030504040204" pitchFamily="34" charset="0"/>
                <a:ea typeface="思源黑体 CN Bold" panose="020B0800000000000000" pitchFamily="34" charset="-122"/>
                <a:cs typeface="Arial" panose="020B0604020202020204"/>
                <a:sym typeface="Arial" panose="020B0604020202020204"/>
              </a:rPr>
              <a:t>胞</a:t>
            </a:r>
          </a:p>
          <a:p>
            <a:pPr defTabSz="1219200">
              <a:defRPr/>
            </a:pPr>
            <a:r>
              <a:rPr lang="zh-CN" altLang="en-US" kern="0" dirty="0">
                <a:solidFill>
                  <a:srgbClr val="009900"/>
                </a:solidFill>
                <a:latin typeface="Tahoma" panose="020B0604030504040204" pitchFamily="34" charset="0"/>
                <a:ea typeface="思源黑体 CN Bold" panose="020B0800000000000000" pitchFamily="34" charset="-122"/>
                <a:cs typeface="Arial" panose="020B0604020202020204"/>
                <a:sym typeface="Arial" panose="020B0604020202020204"/>
              </a:rPr>
              <a:t>生</a:t>
            </a:r>
          </a:p>
          <a:p>
            <a:pPr defTabSz="1219200">
              <a:defRPr/>
            </a:pPr>
            <a:r>
              <a:rPr lang="zh-CN" altLang="en-US" kern="0" dirty="0">
                <a:solidFill>
                  <a:srgbClr val="009900"/>
                </a:solidFill>
                <a:latin typeface="Tahoma" panose="020B0604030504040204" pitchFamily="34" charset="0"/>
                <a:ea typeface="思源黑体 CN Bold" panose="020B0800000000000000" pitchFamily="34" charset="-122"/>
                <a:cs typeface="Arial" panose="020B0604020202020204"/>
                <a:sym typeface="Arial" panose="020B0604020202020204"/>
              </a:rPr>
              <a:t>物</a:t>
            </a:r>
          </a:p>
        </p:txBody>
      </p:sp>
      <p:sp>
        <p:nvSpPr>
          <p:cNvPr id="34822" name="AutoShape 6"/>
          <p:cNvSpPr/>
          <p:nvPr/>
        </p:nvSpPr>
        <p:spPr bwMode="auto">
          <a:xfrm rot="60000">
            <a:off x="2975125" y="1378264"/>
            <a:ext cx="159941" cy="2585987"/>
          </a:xfrm>
          <a:prstGeom prst="leftBrace">
            <a:avLst>
              <a:gd name="adj1" fmla="val 133464"/>
              <a:gd name="adj2" fmla="val 50000"/>
            </a:avLst>
          </a:prstGeom>
          <a:noFill/>
          <a:ln w="44450">
            <a:solidFill>
              <a:schemeClr val="accent2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1219200"/>
            <a:endParaRPr lang="zh-CN" altLang="en-US" sz="3595" kern="0" dirty="0">
              <a:solidFill>
                <a:srgbClr val="FF00FF"/>
              </a:solidFill>
              <a:latin typeface="Tahoma" panose="020B0604030504040204" pitchFamily="34" charset="0"/>
              <a:ea typeface="思源黑体 CN Bold" panose="020B0800000000000000" pitchFamily="34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34823" name="AutoShape 7"/>
          <p:cNvSpPr/>
          <p:nvPr/>
        </p:nvSpPr>
        <p:spPr bwMode="auto">
          <a:xfrm>
            <a:off x="2982251" y="4330057"/>
            <a:ext cx="145689" cy="1358712"/>
          </a:xfrm>
          <a:prstGeom prst="leftBrace">
            <a:avLst>
              <a:gd name="adj1" fmla="val 77717"/>
              <a:gd name="adj2" fmla="val 50000"/>
            </a:avLst>
          </a:prstGeom>
          <a:solidFill>
            <a:schemeClr val="bg1"/>
          </a:solidFill>
          <a:ln w="44450">
            <a:solidFill>
              <a:schemeClr val="accent6"/>
            </a:solidFill>
            <a:round/>
          </a:ln>
          <a:effectLst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defRPr/>
            </a:pPr>
            <a:endParaRPr lang="zh-CN" altLang="en-US" sz="3595" kern="0" dirty="0">
              <a:solidFill>
                <a:srgbClr val="FF00FF"/>
              </a:solidFill>
              <a:latin typeface="Tahoma" panose="020B0604030504040204" pitchFamily="34" charset="0"/>
              <a:ea typeface="思源黑体 CN Bold" panose="020B0800000000000000" pitchFamily="34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3273676" y="1417755"/>
            <a:ext cx="4288353" cy="235276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en-US" altLang="zh-CN" sz="2000" kern="0" dirty="0">
                <a:solidFill>
                  <a:srgbClr val="C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Arial" panose="020B0604020202020204"/>
                <a:sym typeface="Arial" panose="020B0604020202020204"/>
              </a:rPr>
              <a:t>RNA</a:t>
            </a:r>
            <a:r>
              <a:rPr lang="zh-CN" altLang="en-US" sz="2000" kern="0" dirty="0">
                <a:solidFill>
                  <a:srgbClr val="C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Arial" panose="020B0604020202020204"/>
                <a:sym typeface="Arial" panose="020B0604020202020204"/>
              </a:rPr>
              <a:t>病毒</a:t>
            </a:r>
            <a:r>
              <a:rPr lang="en-US" altLang="zh-CN" sz="2000" kern="0" dirty="0">
                <a:solidFill>
                  <a:srgbClr val="C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Arial" panose="020B0604020202020204"/>
                <a:sym typeface="Arial" panose="020B0604020202020204"/>
              </a:rPr>
              <a:t>:</a:t>
            </a:r>
            <a:r>
              <a:rPr lang="zh-CN" altLang="en-US" sz="2000" kern="0" dirty="0">
                <a:solidFill>
                  <a:srgbClr val="FF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Arial" panose="020B0604020202020204"/>
                <a:sym typeface="Arial" panose="020B0604020202020204"/>
              </a:rPr>
              <a:t>艾滋病病毒</a:t>
            </a:r>
            <a:r>
              <a:rPr lang="en-US" altLang="zh-CN" sz="2000" kern="0" dirty="0">
                <a:solidFill>
                  <a:srgbClr val="FF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Arial" panose="020B0604020202020204"/>
                <a:sym typeface="Arial" panose="020B0604020202020204"/>
              </a:rPr>
              <a:t>(HI</a:t>
            </a:r>
            <a:r>
              <a:rPr lang="zh-CN" altLang="en-US" sz="2000" kern="0" dirty="0">
                <a:solidFill>
                  <a:srgbClr val="FF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Arial" panose="020B0604020202020204"/>
                <a:sym typeface="Arial" panose="020B0604020202020204"/>
              </a:rPr>
              <a:t>V逆转录</a:t>
            </a:r>
            <a:r>
              <a:rPr lang="en-US" altLang="zh-CN" sz="2000" kern="0" dirty="0">
                <a:solidFill>
                  <a:srgbClr val="FF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Arial" panose="020B0604020202020204"/>
                <a:sym typeface="Arial" panose="020B0604020202020204"/>
              </a:rPr>
              <a:t>)</a:t>
            </a:r>
            <a:r>
              <a:rPr lang="zh-CN" altLang="en-US" sz="2000" kern="0" dirty="0">
                <a:solidFill>
                  <a:srgbClr val="FF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Arial" panose="020B0604020202020204"/>
                <a:sym typeface="Arial" panose="020B0604020202020204"/>
              </a:rPr>
              <a:t>、</a:t>
            </a:r>
          </a:p>
          <a:p>
            <a:pPr defTabSz="1219200">
              <a:lnSpc>
                <a:spcPct val="150000"/>
              </a:lnSpc>
              <a:defRPr/>
            </a:pPr>
            <a:r>
              <a:rPr lang="zh-CN" altLang="en-US" sz="2000" kern="0" dirty="0">
                <a:solidFill>
                  <a:srgbClr val="FF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Arial" panose="020B0604020202020204"/>
                <a:sym typeface="Arial" panose="020B0604020202020204"/>
              </a:rPr>
              <a:t>流感病毒（如禽流感，猪流感，</a:t>
            </a:r>
          </a:p>
          <a:p>
            <a:pPr defTabSz="1219200">
              <a:lnSpc>
                <a:spcPct val="150000"/>
              </a:lnSpc>
              <a:defRPr/>
            </a:pPr>
            <a:r>
              <a:rPr lang="zh-CN" altLang="en-US" sz="2000" kern="0" dirty="0">
                <a:solidFill>
                  <a:srgbClr val="FF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Arial" panose="020B0604020202020204"/>
                <a:sym typeface="Arial" panose="020B0604020202020204"/>
              </a:rPr>
              <a:t>现称甲型H1N1病毒）、</a:t>
            </a:r>
          </a:p>
          <a:p>
            <a:pPr defTabSz="1219200">
              <a:lnSpc>
                <a:spcPct val="150000"/>
              </a:lnSpc>
              <a:defRPr/>
            </a:pPr>
            <a:r>
              <a:rPr lang="en-US" altLang="zh-CN" sz="2000" kern="0" dirty="0">
                <a:solidFill>
                  <a:srgbClr val="FF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Arial" panose="020B0604020202020204"/>
                <a:sym typeface="Arial" panose="020B0604020202020204"/>
              </a:rPr>
              <a:t>SARA</a:t>
            </a:r>
            <a:r>
              <a:rPr lang="zh-CN" altLang="en-US" sz="2000" kern="0" dirty="0">
                <a:solidFill>
                  <a:srgbClr val="FF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Arial" panose="020B0604020202020204"/>
                <a:sym typeface="Arial" panose="020B0604020202020204"/>
              </a:rPr>
              <a:t>病毒、登革热病毒、</a:t>
            </a:r>
          </a:p>
          <a:p>
            <a:pPr defTabSz="1219200">
              <a:lnSpc>
                <a:spcPct val="150000"/>
              </a:lnSpc>
              <a:defRPr/>
            </a:pPr>
            <a:r>
              <a:rPr lang="zh-CN" altLang="en-US" sz="2000" kern="0" dirty="0">
                <a:solidFill>
                  <a:srgbClr val="FF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Arial" panose="020B0604020202020204"/>
                <a:sym typeface="Arial" panose="020B0604020202020204"/>
              </a:rPr>
              <a:t>甲肝病毒、烟草花叶病毒及类病毒等</a:t>
            </a: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3273676" y="3606361"/>
            <a:ext cx="4564070" cy="4646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en-US" altLang="zh-CN" kern="0" dirty="0">
                <a:solidFill>
                  <a:sysClr val="windowText" lastClr="0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Arial" panose="020B0604020202020204"/>
                <a:sym typeface="Arial" panose="020B0604020202020204"/>
              </a:rPr>
              <a:t>DNA</a:t>
            </a:r>
            <a:r>
              <a:rPr lang="zh-CN" altLang="en-US" kern="0" dirty="0">
                <a:solidFill>
                  <a:sysClr val="windowText" lastClr="0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Arial" panose="020B0604020202020204"/>
                <a:sym typeface="Arial" panose="020B0604020202020204"/>
              </a:rPr>
              <a:t>病毒：噬菌体、乙肝病毒、天花病毒等</a:t>
            </a: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3273676" y="4252462"/>
            <a:ext cx="4095993" cy="9677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Arial" panose="020B0604020202020204"/>
                <a:sym typeface="Arial" panose="020B0604020202020204"/>
              </a:rPr>
              <a:t>原核生物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Arial" panose="020B0604020202020204"/>
                <a:sym typeface="Arial" panose="020B0604020202020204"/>
              </a:rPr>
              <a:t>: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Arial" panose="020B0604020202020204"/>
                <a:sym typeface="Arial" panose="020B0604020202020204"/>
              </a:rPr>
              <a:t>细菌、支原体、衣原体、</a:t>
            </a:r>
          </a:p>
          <a:p>
            <a:pPr defTabSz="1219200">
              <a:lnSpc>
                <a:spcPct val="150000"/>
              </a:lnSpc>
              <a:defRPr/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Arial" panose="020B0604020202020204"/>
                <a:sym typeface="Arial" panose="020B0604020202020204"/>
              </a:rPr>
              <a:t>蓝藻、放线菌等</a:t>
            </a: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3273676" y="5251702"/>
            <a:ext cx="4608954" cy="50610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Arial" panose="020B0604020202020204"/>
                <a:sym typeface="Arial" panose="020B0604020202020204"/>
              </a:rPr>
              <a:t>真核生物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Arial" panose="020B0604020202020204"/>
                <a:sym typeface="Arial" panose="020B0604020202020204"/>
              </a:rPr>
              <a:t>: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Arial" panose="020B0604020202020204"/>
                <a:sym typeface="Arial" panose="020B0604020202020204"/>
              </a:rPr>
              <a:t>植物、动物、原生生物、真菌</a:t>
            </a:r>
          </a:p>
        </p:txBody>
      </p:sp>
      <p:sp>
        <p:nvSpPr>
          <p:cNvPr id="32780" name="AutoShape 12"/>
          <p:cNvSpPr/>
          <p:nvPr/>
        </p:nvSpPr>
        <p:spPr bwMode="auto">
          <a:xfrm rot="10800000">
            <a:off x="7964625" y="1737737"/>
            <a:ext cx="144107" cy="1726103"/>
          </a:xfrm>
          <a:prstGeom prst="leftBrace">
            <a:avLst>
              <a:gd name="adj1" fmla="val 98874"/>
              <a:gd name="adj2" fmla="val 48824"/>
            </a:avLst>
          </a:prstGeom>
          <a:noFill/>
          <a:ln w="444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/>
          <a:lstStyle/>
          <a:p>
            <a:pPr defTabSz="1219200"/>
            <a:endParaRPr lang="zh-CN" altLang="en-US" sz="3595" kern="0" dirty="0">
              <a:solidFill>
                <a:srgbClr val="FF00FF"/>
              </a:solidFill>
              <a:latin typeface="Tahoma" panose="020B0604030504040204" pitchFamily="34" charset="0"/>
              <a:ea typeface="思源黑体 CN Bold" panose="020B0800000000000000" pitchFamily="34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8420219" y="2326829"/>
            <a:ext cx="2361544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zh-CN" altLang="en-US" sz="2400" kern="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/>
                <a:sym typeface="Arial" panose="020B0604020202020204"/>
              </a:rPr>
              <a:t>遗传物质是</a:t>
            </a:r>
            <a:r>
              <a:rPr lang="en-US" altLang="zh-CN" sz="2400" kern="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/>
                <a:sym typeface="Arial" panose="020B0604020202020204"/>
              </a:rPr>
              <a:t>RNA</a:t>
            </a:r>
          </a:p>
        </p:txBody>
      </p:sp>
      <p:sp>
        <p:nvSpPr>
          <p:cNvPr id="32782" name="AutoShape 14"/>
          <p:cNvSpPr/>
          <p:nvPr/>
        </p:nvSpPr>
        <p:spPr bwMode="auto">
          <a:xfrm rot="10800000">
            <a:off x="8107147" y="3614281"/>
            <a:ext cx="286628" cy="2006396"/>
          </a:xfrm>
          <a:prstGeom prst="leftBrace">
            <a:avLst>
              <a:gd name="adj1" fmla="val 57782"/>
              <a:gd name="adj2" fmla="val 55903"/>
            </a:avLst>
          </a:prstGeom>
          <a:noFill/>
          <a:ln w="44450">
            <a:solidFill>
              <a:schemeClr val="accent2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/>
          <a:lstStyle/>
          <a:p>
            <a:pPr defTabSz="1219200"/>
            <a:endParaRPr lang="zh-CN" altLang="en-US" sz="3595" kern="0" dirty="0">
              <a:solidFill>
                <a:srgbClr val="FF00FF"/>
              </a:solidFill>
              <a:latin typeface="Tahoma" panose="020B0604030504040204" pitchFamily="34" charset="0"/>
              <a:ea typeface="思源黑体 CN Bold" panose="020B0800000000000000" pitchFamily="34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8635586" y="4330057"/>
            <a:ext cx="2441881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defTabSz="1219200">
              <a:defRPr/>
            </a:pPr>
            <a:r>
              <a:rPr lang="zh-CN" altLang="en-US" sz="2400" kern="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/>
                <a:sym typeface="Arial" panose="020B0604020202020204"/>
              </a:rPr>
              <a:t>遗传物质是</a:t>
            </a:r>
            <a:r>
              <a:rPr lang="en-US" altLang="zh-CN" sz="2400" kern="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/>
                <a:sym typeface="Arial" panose="020B0604020202020204"/>
              </a:rPr>
              <a:t>DNA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352447" y="6016624"/>
            <a:ext cx="5487107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defTabSz="1219200"/>
            <a:r>
              <a:rPr lang="en-US" altLang="zh-CN" sz="2665" kern="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/>
                <a:sym typeface="Arial" panose="020B0604020202020204"/>
              </a:rPr>
              <a:t>DNA</a:t>
            </a:r>
            <a:r>
              <a:rPr lang="zh-CN" altLang="en-US" sz="2665" kern="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/>
                <a:sym typeface="Arial" panose="020B0604020202020204"/>
              </a:rPr>
              <a:t>是主要的遗传物质</a:t>
            </a:r>
          </a:p>
        </p:txBody>
      </p:sp>
      <p:sp>
        <p:nvSpPr>
          <p:cNvPr id="19" name="矩形 259"/>
          <p:cNvSpPr>
            <a:spLocks noChangeArrowheads="1"/>
          </p:cNvSpPr>
          <p:nvPr/>
        </p:nvSpPr>
        <p:spPr bwMode="auto">
          <a:xfrm>
            <a:off x="685260" y="321914"/>
            <a:ext cx="758244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913765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庆科黄油体" panose="02000803000000020004" pitchFamily="2" charset="-122"/>
                <a:ea typeface="站酷庆科黄油体" panose="02000803000000020004" pitchFamily="2" charset="-122"/>
                <a:cs typeface="+mn-ea"/>
              </a:rPr>
              <a:t>总结：不同生物遗传物质的判断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bldLvl="0" animBg="1"/>
      <p:bldP spid="29701" grpId="0" bldLvl="0" animBg="1"/>
      <p:bldP spid="34822" grpId="0" bldLvl="0" animBg="1"/>
      <p:bldP spid="34823" grpId="0" bldLvl="0" animBg="1"/>
      <p:bldP spid="29704" grpId="0" bldLvl="0" animBg="1"/>
      <p:bldP spid="29705" grpId="0" bldLvl="0" animBg="1"/>
      <p:bldP spid="29706" grpId="0" bldLvl="0" animBg="1"/>
      <p:bldP spid="29707" grpId="0" bldLvl="0" animBg="1"/>
      <p:bldP spid="32780" grpId="0" bldLvl="0" animBg="1"/>
      <p:bldP spid="29709" grpId="0" bldLvl="0" animBg="1"/>
      <p:bldP spid="32782" grpId="0" bldLvl="0" animBg="1"/>
      <p:bldP spid="29711" grpId="0" bldLvl="0" animBg="1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/>
          <p:cNvSpPr/>
          <p:nvPr/>
        </p:nvSpPr>
        <p:spPr>
          <a:xfrm>
            <a:off x="1" y="3963219"/>
            <a:ext cx="4255040" cy="884514"/>
          </a:xfrm>
          <a:custGeom>
            <a:avLst/>
            <a:gdLst>
              <a:gd name="connsiteX0" fmla="*/ 0 w 6353503"/>
              <a:gd name="connsiteY0" fmla="*/ 0 h 3162300"/>
              <a:gd name="connsiteX1" fmla="*/ 1942845 w 6353503"/>
              <a:gd name="connsiteY1" fmla="*/ 0 h 3162300"/>
              <a:gd name="connsiteX2" fmla="*/ 3093244 w 6353503"/>
              <a:gd name="connsiteY2" fmla="*/ 0 h 3162300"/>
              <a:gd name="connsiteX3" fmla="*/ 5203104 w 6353503"/>
              <a:gd name="connsiteY3" fmla="*/ 0 h 3162300"/>
              <a:gd name="connsiteX4" fmla="*/ 6353503 w 6353503"/>
              <a:gd name="connsiteY4" fmla="*/ 0 h 3162300"/>
              <a:gd name="connsiteX5" fmla="*/ 5562928 w 6353503"/>
              <a:gd name="connsiteY5" fmla="*/ 3162300 h 3162300"/>
              <a:gd name="connsiteX6" fmla="*/ 4412529 w 6353503"/>
              <a:gd name="connsiteY6" fmla="*/ 3162300 h 3162300"/>
              <a:gd name="connsiteX7" fmla="*/ 2302669 w 6353503"/>
              <a:gd name="connsiteY7" fmla="*/ 3162300 h 3162300"/>
              <a:gd name="connsiteX8" fmla="*/ 1152270 w 6353503"/>
              <a:gd name="connsiteY8" fmla="*/ 3162300 h 3162300"/>
              <a:gd name="connsiteX9" fmla="*/ 0 w 6353503"/>
              <a:gd name="connsiteY9" fmla="*/ 3162300 h 3162300"/>
              <a:gd name="connsiteX0-1" fmla="*/ 0 w 6358209"/>
              <a:gd name="connsiteY0-2" fmla="*/ 234244 h 3396544"/>
              <a:gd name="connsiteX1-3" fmla="*/ 1942845 w 6358209"/>
              <a:gd name="connsiteY1-4" fmla="*/ 234244 h 3396544"/>
              <a:gd name="connsiteX2-5" fmla="*/ 3093244 w 6358209"/>
              <a:gd name="connsiteY2-6" fmla="*/ 234244 h 3396544"/>
              <a:gd name="connsiteX3-7" fmla="*/ 5203104 w 6358209"/>
              <a:gd name="connsiteY3-8" fmla="*/ 234244 h 3396544"/>
              <a:gd name="connsiteX4-9" fmla="*/ 6353503 w 6358209"/>
              <a:gd name="connsiteY4-10" fmla="*/ 234244 h 3396544"/>
              <a:gd name="connsiteX5-11" fmla="*/ 5562928 w 6358209"/>
              <a:gd name="connsiteY5-12" fmla="*/ 3396544 h 3396544"/>
              <a:gd name="connsiteX6-13" fmla="*/ 4412529 w 6358209"/>
              <a:gd name="connsiteY6-14" fmla="*/ 3396544 h 3396544"/>
              <a:gd name="connsiteX7-15" fmla="*/ 2302669 w 6358209"/>
              <a:gd name="connsiteY7-16" fmla="*/ 3396544 h 3396544"/>
              <a:gd name="connsiteX8-17" fmla="*/ 1152270 w 6358209"/>
              <a:gd name="connsiteY8-18" fmla="*/ 3396544 h 3396544"/>
              <a:gd name="connsiteX9-19" fmla="*/ 0 w 6358209"/>
              <a:gd name="connsiteY9-20" fmla="*/ 3396544 h 3396544"/>
              <a:gd name="connsiteX10" fmla="*/ 0 w 6358209"/>
              <a:gd name="connsiteY10" fmla="*/ 234244 h 3396544"/>
              <a:gd name="connsiteX0-21" fmla="*/ 0 w 6358739"/>
              <a:gd name="connsiteY0-22" fmla="*/ 234244 h 3396544"/>
              <a:gd name="connsiteX1-23" fmla="*/ 1942845 w 6358739"/>
              <a:gd name="connsiteY1-24" fmla="*/ 234244 h 3396544"/>
              <a:gd name="connsiteX2-25" fmla="*/ 3093244 w 6358739"/>
              <a:gd name="connsiteY2-26" fmla="*/ 234244 h 3396544"/>
              <a:gd name="connsiteX3-27" fmla="*/ 5203104 w 6358739"/>
              <a:gd name="connsiteY3-28" fmla="*/ 234244 h 3396544"/>
              <a:gd name="connsiteX4-29" fmla="*/ 6353503 w 6358739"/>
              <a:gd name="connsiteY4-30" fmla="*/ 234244 h 3396544"/>
              <a:gd name="connsiteX5-31" fmla="*/ 5562928 w 6358739"/>
              <a:gd name="connsiteY5-32" fmla="*/ 3396544 h 3396544"/>
              <a:gd name="connsiteX6-33" fmla="*/ 4412529 w 6358739"/>
              <a:gd name="connsiteY6-34" fmla="*/ 3396544 h 3396544"/>
              <a:gd name="connsiteX7-35" fmla="*/ 2302669 w 6358739"/>
              <a:gd name="connsiteY7-36" fmla="*/ 3396544 h 3396544"/>
              <a:gd name="connsiteX8-37" fmla="*/ 1152270 w 6358739"/>
              <a:gd name="connsiteY8-38" fmla="*/ 3396544 h 3396544"/>
              <a:gd name="connsiteX9-39" fmla="*/ 0 w 6358739"/>
              <a:gd name="connsiteY9-40" fmla="*/ 3396544 h 3396544"/>
              <a:gd name="connsiteX10-41" fmla="*/ 0 w 6358739"/>
              <a:gd name="connsiteY10-42" fmla="*/ 234244 h 3396544"/>
              <a:gd name="connsiteX0-43" fmla="*/ 0 w 6672468"/>
              <a:gd name="connsiteY0-44" fmla="*/ 10725 h 3173025"/>
              <a:gd name="connsiteX1-45" fmla="*/ 1942845 w 6672468"/>
              <a:gd name="connsiteY1-46" fmla="*/ 10725 h 3173025"/>
              <a:gd name="connsiteX2-47" fmla="*/ 3093244 w 6672468"/>
              <a:gd name="connsiteY2-48" fmla="*/ 10725 h 3173025"/>
              <a:gd name="connsiteX3-49" fmla="*/ 5203104 w 6672468"/>
              <a:gd name="connsiteY3-50" fmla="*/ 10725 h 3173025"/>
              <a:gd name="connsiteX4-51" fmla="*/ 6353503 w 6672468"/>
              <a:gd name="connsiteY4-52" fmla="*/ 10725 h 3173025"/>
              <a:gd name="connsiteX5-53" fmla="*/ 5562928 w 6672468"/>
              <a:gd name="connsiteY5-54" fmla="*/ 3173025 h 3173025"/>
              <a:gd name="connsiteX6-55" fmla="*/ 4412529 w 6672468"/>
              <a:gd name="connsiteY6-56" fmla="*/ 3173025 h 3173025"/>
              <a:gd name="connsiteX7-57" fmla="*/ 2302669 w 6672468"/>
              <a:gd name="connsiteY7-58" fmla="*/ 3173025 h 3173025"/>
              <a:gd name="connsiteX8-59" fmla="*/ 1152270 w 6672468"/>
              <a:gd name="connsiteY8-60" fmla="*/ 3173025 h 3173025"/>
              <a:gd name="connsiteX9-61" fmla="*/ 0 w 6672468"/>
              <a:gd name="connsiteY9-62" fmla="*/ 3173025 h 3173025"/>
              <a:gd name="connsiteX10-63" fmla="*/ 0 w 6672468"/>
              <a:gd name="connsiteY10-64" fmla="*/ 10725 h 3173025"/>
              <a:gd name="connsiteX0-65" fmla="*/ 0 w 6669260"/>
              <a:gd name="connsiteY0-66" fmla="*/ 10 h 3162310"/>
              <a:gd name="connsiteX1-67" fmla="*/ 1942845 w 6669260"/>
              <a:gd name="connsiteY1-68" fmla="*/ 10 h 3162310"/>
              <a:gd name="connsiteX2-69" fmla="*/ 3093244 w 6669260"/>
              <a:gd name="connsiteY2-70" fmla="*/ 10 h 3162310"/>
              <a:gd name="connsiteX3-71" fmla="*/ 5203104 w 6669260"/>
              <a:gd name="connsiteY3-72" fmla="*/ 10 h 3162310"/>
              <a:gd name="connsiteX4-73" fmla="*/ 6353503 w 6669260"/>
              <a:gd name="connsiteY4-74" fmla="*/ 10 h 3162310"/>
              <a:gd name="connsiteX5-75" fmla="*/ 5562928 w 6669260"/>
              <a:gd name="connsiteY5-76" fmla="*/ 3162310 h 3162310"/>
              <a:gd name="connsiteX6-77" fmla="*/ 4412529 w 6669260"/>
              <a:gd name="connsiteY6-78" fmla="*/ 3162310 h 3162310"/>
              <a:gd name="connsiteX7-79" fmla="*/ 2302669 w 6669260"/>
              <a:gd name="connsiteY7-80" fmla="*/ 3162310 h 3162310"/>
              <a:gd name="connsiteX8-81" fmla="*/ 1152270 w 6669260"/>
              <a:gd name="connsiteY8-82" fmla="*/ 3162310 h 3162310"/>
              <a:gd name="connsiteX9-83" fmla="*/ 0 w 6669260"/>
              <a:gd name="connsiteY9-84" fmla="*/ 3162310 h 3162310"/>
              <a:gd name="connsiteX10-85" fmla="*/ 0 w 6669260"/>
              <a:gd name="connsiteY10-86" fmla="*/ 10 h 3162310"/>
              <a:gd name="connsiteX0-87" fmla="*/ 0 w 6684665"/>
              <a:gd name="connsiteY0-88" fmla="*/ 10 h 3169083"/>
              <a:gd name="connsiteX1-89" fmla="*/ 1942845 w 6684665"/>
              <a:gd name="connsiteY1-90" fmla="*/ 10 h 3169083"/>
              <a:gd name="connsiteX2-91" fmla="*/ 3093244 w 6684665"/>
              <a:gd name="connsiteY2-92" fmla="*/ 10 h 3169083"/>
              <a:gd name="connsiteX3-93" fmla="*/ 5203104 w 6684665"/>
              <a:gd name="connsiteY3-94" fmla="*/ 10 h 3169083"/>
              <a:gd name="connsiteX4-95" fmla="*/ 6353503 w 6684665"/>
              <a:gd name="connsiteY4-96" fmla="*/ 10 h 3169083"/>
              <a:gd name="connsiteX5-97" fmla="*/ 5562928 w 6684665"/>
              <a:gd name="connsiteY5-98" fmla="*/ 3162310 h 3169083"/>
              <a:gd name="connsiteX6-99" fmla="*/ 4412529 w 6684665"/>
              <a:gd name="connsiteY6-100" fmla="*/ 3162310 h 3169083"/>
              <a:gd name="connsiteX7-101" fmla="*/ 2302669 w 6684665"/>
              <a:gd name="connsiteY7-102" fmla="*/ 3162310 h 3169083"/>
              <a:gd name="connsiteX8-103" fmla="*/ 1152270 w 6684665"/>
              <a:gd name="connsiteY8-104" fmla="*/ 3162310 h 3169083"/>
              <a:gd name="connsiteX9-105" fmla="*/ 0 w 6684665"/>
              <a:gd name="connsiteY9-106" fmla="*/ 3162310 h 3169083"/>
              <a:gd name="connsiteX10-107" fmla="*/ 0 w 6684665"/>
              <a:gd name="connsiteY10-108" fmla="*/ 10 h 316908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41" y="connsiteY10-42"/>
              </a:cxn>
            </a:cxnLst>
            <a:rect l="l" t="t" r="r" b="b"/>
            <a:pathLst>
              <a:path w="6684665" h="3169083">
                <a:moveTo>
                  <a:pt x="0" y="10"/>
                </a:moveTo>
                <a:lnTo>
                  <a:pt x="1942845" y="10"/>
                </a:lnTo>
                <a:lnTo>
                  <a:pt x="3093244" y="10"/>
                </a:lnTo>
                <a:lnTo>
                  <a:pt x="5203104" y="10"/>
                </a:lnTo>
                <a:cubicBezTo>
                  <a:pt x="5746480" y="10"/>
                  <a:pt x="5440092" y="6360"/>
                  <a:pt x="6353503" y="10"/>
                </a:cubicBezTo>
                <a:cubicBezTo>
                  <a:pt x="7266914" y="-6340"/>
                  <a:pt x="6053074" y="3147070"/>
                  <a:pt x="5562928" y="3162310"/>
                </a:cubicBezTo>
                <a:cubicBezTo>
                  <a:pt x="5072782" y="3177550"/>
                  <a:pt x="4795995" y="3162310"/>
                  <a:pt x="4412529" y="3162310"/>
                </a:cubicBezTo>
                <a:lnTo>
                  <a:pt x="2302669" y="3162310"/>
                </a:lnTo>
                <a:lnTo>
                  <a:pt x="1152270" y="3162310"/>
                </a:lnTo>
                <a:lnTo>
                  <a:pt x="0" y="3162310"/>
                </a:lnTo>
                <a:lnTo>
                  <a:pt x="0" y="10"/>
                </a:lnTo>
                <a:close/>
              </a:path>
            </a:pathLst>
          </a:custGeom>
          <a:gradFill>
            <a:gsLst>
              <a:gs pos="100000">
                <a:srgbClr val="B5021F"/>
              </a:gs>
              <a:gs pos="0">
                <a:srgbClr val="F0002D"/>
              </a:gs>
            </a:gsLst>
            <a:lin ang="2700000" scaled="1"/>
          </a:gradFill>
          <a:ln w="28575">
            <a:noFill/>
          </a:ln>
          <a:effectLst>
            <a:outerShdw blurRad="152400" dist="38100" dir="10800000" algn="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 dirty="0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64577" y="1538611"/>
            <a:ext cx="5662846" cy="1890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俗话说：龙生龙，凤生凤，老鼠儿子会打洞。</a:t>
            </a:r>
          </a:p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这体现了生物的基本特征</a:t>
            </a:r>
            <a:r>
              <a:rPr lang="en-US" altLang="zh-CN" sz="2000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——</a:t>
            </a:r>
            <a:r>
              <a:rPr lang="zh-CN" altLang="en-US" sz="2000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遗传。</a:t>
            </a:r>
          </a:p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那么生物的遗传物质是什么呢？</a:t>
            </a:r>
          </a:p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遗传物质最基本的特征是什么？</a:t>
            </a:r>
          </a:p>
        </p:txBody>
      </p:sp>
      <p:sp>
        <p:nvSpPr>
          <p:cNvPr id="5" name="矩形 259"/>
          <p:cNvSpPr>
            <a:spLocks noChangeArrowheads="1"/>
          </p:cNvSpPr>
          <p:nvPr/>
        </p:nvSpPr>
        <p:spPr bwMode="auto">
          <a:xfrm>
            <a:off x="685260" y="321914"/>
            <a:ext cx="478209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913765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庆科黄油体" panose="02000803000000020004" pitchFamily="2" charset="-122"/>
                <a:ea typeface="站酷庆科黄油体" panose="02000803000000020004" pitchFamily="2" charset="-122"/>
                <a:cs typeface="+mn-ea"/>
              </a:rPr>
              <a:t>DNA</a:t>
            </a:r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庆科黄油体" panose="02000803000000020004" pitchFamily="2" charset="-122"/>
                <a:ea typeface="站酷庆科黄油体" panose="02000803000000020004" pitchFamily="2" charset="-122"/>
                <a:cs typeface="+mn-ea"/>
              </a:rPr>
              <a:t>是主要的遗传物质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85260" y="4148331"/>
            <a:ext cx="3404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遗传物质的特征：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905845" y="4023713"/>
            <a:ext cx="4255040" cy="142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dirty="0">
                <a:solidFill>
                  <a:sysClr val="windowText" lastClr="0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遗传物质本身必须稳定，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dirty="0">
                <a:solidFill>
                  <a:sysClr val="windowText" lastClr="0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能够储存大量的遗传信息，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dirty="0">
                <a:solidFill>
                  <a:sysClr val="windowText" lastClr="0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能够准确的复制，传递给子代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4098664" y="1948182"/>
            <a:ext cx="4613536" cy="44358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defTabSz="1219200">
              <a:lnSpc>
                <a:spcPct val="80000"/>
              </a:lnSpc>
            </a:pPr>
            <a:r>
              <a:rPr lang="zh-CN" altLang="en-US" sz="2795" kern="0" noProof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/>
                <a:sym typeface="Arial" panose="020B0604020202020204"/>
              </a:rPr>
              <a:t>对遗传物质的早期推测</a:t>
            </a:r>
          </a:p>
        </p:txBody>
      </p:sp>
      <p:sp>
        <p:nvSpPr>
          <p:cNvPr id="28678" name="AutoShape 6"/>
          <p:cNvSpPr>
            <a:spLocks noChangeArrowheads="1"/>
          </p:cNvSpPr>
          <p:nvPr/>
        </p:nvSpPr>
        <p:spPr bwMode="auto">
          <a:xfrm flipH="1" flipV="1">
            <a:off x="2328221" y="2781785"/>
            <a:ext cx="357889" cy="573256"/>
          </a:xfrm>
          <a:prstGeom prst="upArrow">
            <a:avLst>
              <a:gd name="adj1" fmla="val 50000"/>
              <a:gd name="adj2" fmla="val 39933"/>
            </a:avLst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  <a:miter lim="800000"/>
          </a:ln>
        </p:spPr>
        <p:txBody>
          <a:bodyPr wrap="none" anchor="ctr"/>
          <a:lstStyle/>
          <a:p>
            <a:pPr defTabSz="1219200"/>
            <a:endParaRPr lang="zh-CN" altLang="en-US" sz="135" kern="0" dirty="0">
              <a:solidFill>
                <a:sysClr val="windowText" lastClr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1646489" y="1776212"/>
            <a:ext cx="1721352" cy="951927"/>
          </a:xfrm>
          <a:prstGeom prst="rect">
            <a:avLst/>
          </a:prstGeom>
          <a:noFill/>
          <a:ln w="25400">
            <a:solidFill>
              <a:schemeClr val="tx1">
                <a:lumMod val="95000"/>
                <a:lumOff val="5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defTabSz="1219200"/>
            <a:r>
              <a:rPr lang="zh-CN" altLang="en-US" sz="2795" kern="0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/>
                <a:sym typeface="Arial" panose="020B0604020202020204"/>
              </a:rPr>
              <a:t>蛋白质是</a:t>
            </a:r>
          </a:p>
          <a:p>
            <a:pPr algn="ctr" defTabSz="1219200"/>
            <a:r>
              <a:rPr lang="zh-CN" altLang="en-US" sz="2795" kern="0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/>
                <a:sym typeface="Arial" panose="020B0604020202020204"/>
              </a:rPr>
              <a:t>遗传物质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1609275" y="3429470"/>
            <a:ext cx="1795780" cy="951927"/>
          </a:xfrm>
          <a:prstGeom prst="rect">
            <a:avLst/>
          </a:prstGeom>
          <a:noFill/>
          <a:ln w="25400">
            <a:solidFill>
              <a:schemeClr val="tx1">
                <a:lumMod val="95000"/>
                <a:lumOff val="5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defTabSz="1219200"/>
            <a:r>
              <a:rPr lang="en-US" altLang="zh-CN" sz="2795" kern="0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/>
                <a:sym typeface="Arial" panose="020B0604020202020204"/>
              </a:rPr>
              <a:t>DNA</a:t>
            </a:r>
            <a:r>
              <a:rPr lang="zh-CN" altLang="en-US" sz="2795" kern="0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/>
                <a:sym typeface="Arial" panose="020B0604020202020204"/>
              </a:rPr>
              <a:t>是</a:t>
            </a:r>
          </a:p>
          <a:p>
            <a:pPr algn="ctr" defTabSz="1219200"/>
            <a:r>
              <a:rPr lang="zh-CN" altLang="en-US" sz="2795" kern="0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/>
                <a:sym typeface="Arial" panose="020B0604020202020204"/>
              </a:rPr>
              <a:t>遗传物质</a:t>
            </a: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1393909" y="5117567"/>
            <a:ext cx="2226513" cy="951927"/>
          </a:xfrm>
          <a:prstGeom prst="rect">
            <a:avLst/>
          </a:prstGeom>
          <a:noFill/>
          <a:ln w="25400">
            <a:solidFill>
              <a:schemeClr val="tx1">
                <a:lumMod val="95000"/>
                <a:lumOff val="5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defTabSz="1219200"/>
            <a:r>
              <a:rPr lang="en-US" altLang="zh-CN" sz="2795" kern="0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/>
                <a:sym typeface="Arial" panose="020B0604020202020204"/>
              </a:rPr>
              <a:t>DNA</a:t>
            </a:r>
            <a:r>
              <a:rPr lang="zh-CN" altLang="en-US" sz="2795" kern="0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/>
                <a:sym typeface="Arial" panose="020B0604020202020204"/>
              </a:rPr>
              <a:t>是主要</a:t>
            </a:r>
          </a:p>
          <a:p>
            <a:pPr algn="ctr" defTabSz="1219200"/>
            <a:r>
              <a:rPr lang="zh-CN" altLang="en-US" sz="2795" kern="0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/>
                <a:sym typeface="Arial" panose="020B0604020202020204"/>
              </a:rPr>
              <a:t>的遗传物质</a:t>
            </a:r>
          </a:p>
        </p:txBody>
      </p:sp>
      <p:sp>
        <p:nvSpPr>
          <p:cNvPr id="28682" name="AutoShape 10"/>
          <p:cNvSpPr>
            <a:spLocks noChangeArrowheads="1"/>
          </p:cNvSpPr>
          <p:nvPr/>
        </p:nvSpPr>
        <p:spPr bwMode="auto">
          <a:xfrm flipH="1" flipV="1">
            <a:off x="2328221" y="4506304"/>
            <a:ext cx="357889" cy="573256"/>
          </a:xfrm>
          <a:prstGeom prst="upArrow">
            <a:avLst>
              <a:gd name="adj1" fmla="val 50000"/>
              <a:gd name="adj2" fmla="val 39933"/>
            </a:avLst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  <a:miter lim="800000"/>
          </a:ln>
        </p:spPr>
        <p:txBody>
          <a:bodyPr wrap="none" anchor="ctr"/>
          <a:lstStyle/>
          <a:p>
            <a:pPr defTabSz="1219200"/>
            <a:endParaRPr lang="zh-CN" altLang="en-US" sz="135" kern="0" dirty="0">
              <a:solidFill>
                <a:sysClr val="windowText" lastClr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4098664" y="3511735"/>
            <a:ext cx="3114936" cy="78739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defTabSz="1219200">
              <a:lnSpc>
                <a:spcPct val="80000"/>
              </a:lnSpc>
            </a:pPr>
            <a:r>
              <a:rPr lang="zh-CN" altLang="en-US" sz="2795" kern="0" noProof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/>
                <a:sym typeface="Arial" panose="020B0604020202020204"/>
              </a:rPr>
              <a:t>证明</a:t>
            </a:r>
            <a:r>
              <a:rPr lang="en-US" altLang="zh-CN" sz="2795" kern="0" noProof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/>
                <a:sym typeface="Arial" panose="020B0604020202020204"/>
              </a:rPr>
              <a:t>DNA</a:t>
            </a:r>
            <a:r>
              <a:rPr lang="zh-CN" altLang="en-US" sz="2795" kern="0" noProof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/>
                <a:sym typeface="Arial" panose="020B0604020202020204"/>
              </a:rPr>
              <a:t>是遗传物质的两个经典实验</a:t>
            </a:r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4098664" y="5199972"/>
            <a:ext cx="4794104" cy="77995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defTabSz="1219200">
              <a:lnSpc>
                <a:spcPct val="80000"/>
              </a:lnSpc>
            </a:pPr>
            <a:r>
              <a:rPr lang="zh-CN" altLang="en-US" sz="2795" kern="0" noProof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/>
                <a:sym typeface="Arial" panose="020B0604020202020204"/>
              </a:rPr>
              <a:t>绝大多数生物的</a:t>
            </a:r>
          </a:p>
          <a:p>
            <a:pPr defTabSz="1219200">
              <a:lnSpc>
                <a:spcPct val="80000"/>
              </a:lnSpc>
            </a:pPr>
            <a:r>
              <a:rPr lang="zh-CN" altLang="en-US" sz="2795" kern="0" noProof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/>
                <a:sym typeface="Arial" panose="020B0604020202020204"/>
              </a:rPr>
              <a:t>遗传物质是</a:t>
            </a:r>
            <a:r>
              <a:rPr lang="en-US" altLang="zh-CN" sz="2795" kern="0" noProof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/>
                <a:sym typeface="Arial" panose="020B0604020202020204"/>
              </a:rPr>
              <a:t>DNA</a:t>
            </a:r>
          </a:p>
        </p:txBody>
      </p:sp>
      <p:grpSp>
        <p:nvGrpSpPr>
          <p:cNvPr id="3" name="Group 13"/>
          <p:cNvGrpSpPr/>
          <p:nvPr/>
        </p:nvGrpSpPr>
        <p:grpSpPr bwMode="auto">
          <a:xfrm>
            <a:off x="7396280" y="3429000"/>
            <a:ext cx="4112560" cy="920061"/>
            <a:chOff x="3686" y="1981"/>
            <a:chExt cx="2597" cy="581"/>
          </a:xfrm>
        </p:grpSpPr>
        <p:sp>
          <p:nvSpPr>
            <p:cNvPr id="28686" name="Text Box 14"/>
            <p:cNvSpPr txBox="1">
              <a:spLocks noChangeArrowheads="1"/>
            </p:cNvSpPr>
            <p:nvPr/>
          </p:nvSpPr>
          <p:spPr bwMode="auto">
            <a:xfrm>
              <a:off x="3832" y="1981"/>
              <a:ext cx="2450" cy="218"/>
            </a:xfrm>
            <a:prstGeom prst="rect">
              <a:avLst/>
            </a:prstGeom>
            <a:noFill/>
            <a:ln w="19050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 defTabSz="1219200">
                <a:lnSpc>
                  <a:spcPct val="80000"/>
                </a:lnSpc>
              </a:pPr>
              <a:r>
                <a:rPr lang="en-US" altLang="zh-CN" sz="2000" kern="0" noProof="1">
                  <a:solidFill>
                    <a:srgbClr val="FF33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Arial" panose="020B0604020202020204"/>
                  <a:sym typeface="Arial" panose="020B0604020202020204"/>
                </a:rPr>
                <a:t>◇</a:t>
              </a:r>
              <a:r>
                <a:rPr lang="zh-CN" altLang="en-US" sz="2000" kern="0" noProof="1">
                  <a:solidFill>
                    <a:srgbClr val="0B8905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Arial" panose="020B0604020202020204"/>
                  <a:sym typeface="Arial" panose="020B0604020202020204"/>
                </a:rPr>
                <a:t>肺炎双球菌转化实验</a:t>
              </a:r>
            </a:p>
          </p:txBody>
        </p:sp>
        <p:sp>
          <p:nvSpPr>
            <p:cNvPr id="28687" name="Text Box 15"/>
            <p:cNvSpPr txBox="1">
              <a:spLocks noChangeArrowheads="1"/>
            </p:cNvSpPr>
            <p:nvPr/>
          </p:nvSpPr>
          <p:spPr bwMode="auto">
            <a:xfrm>
              <a:off x="3833" y="2344"/>
              <a:ext cx="2450" cy="218"/>
            </a:xfrm>
            <a:prstGeom prst="rect">
              <a:avLst/>
            </a:prstGeom>
            <a:noFill/>
            <a:ln w="19050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 defTabSz="1219200">
                <a:lnSpc>
                  <a:spcPct val="80000"/>
                </a:lnSpc>
              </a:pPr>
              <a:r>
                <a:rPr lang="en-US" altLang="zh-CN" sz="2000" kern="0" noProof="1">
                  <a:solidFill>
                    <a:srgbClr val="FF33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Arial" panose="020B0604020202020204"/>
                  <a:sym typeface="Arial" panose="020B0604020202020204"/>
                </a:rPr>
                <a:t>◇</a:t>
              </a:r>
              <a:r>
                <a:rPr lang="zh-CN" altLang="en-US" sz="2000" kern="0" noProof="1">
                  <a:solidFill>
                    <a:srgbClr val="0B8905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Arial" panose="020B0604020202020204"/>
                  <a:sym typeface="Arial" panose="020B0604020202020204"/>
                </a:rPr>
                <a:t>噬菌体侵染细菌实验</a:t>
              </a:r>
            </a:p>
          </p:txBody>
        </p:sp>
        <p:sp>
          <p:nvSpPr>
            <p:cNvPr id="64527" name="AutoShape 16"/>
            <p:cNvSpPr/>
            <p:nvPr/>
          </p:nvSpPr>
          <p:spPr bwMode="auto">
            <a:xfrm>
              <a:off x="3686" y="1996"/>
              <a:ext cx="181" cy="509"/>
            </a:xfrm>
            <a:prstGeom prst="leftBrace">
              <a:avLst>
                <a:gd name="adj1" fmla="val 38808"/>
                <a:gd name="adj2" fmla="val 50000"/>
              </a:avLst>
            </a:prstGeom>
            <a:noFill/>
            <a:ln w="38100">
              <a:solidFill>
                <a:schemeClr val="hlink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1219200"/>
              <a:endParaRPr lang="zh-CN" altLang="en-US" sz="100" kern="0" dirty="0">
                <a:solidFill>
                  <a:sysClr val="windowText" lastClr="0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7" name="矩形 259"/>
          <p:cNvSpPr>
            <a:spLocks noChangeArrowheads="1"/>
          </p:cNvSpPr>
          <p:nvPr/>
        </p:nvSpPr>
        <p:spPr bwMode="auto">
          <a:xfrm>
            <a:off x="685260" y="321914"/>
            <a:ext cx="758244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913765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庆科黄油体" panose="02000803000000020004" pitchFamily="2" charset="-122"/>
                <a:ea typeface="站酷庆科黄油体" panose="02000803000000020004" pitchFamily="2" charset="-122"/>
                <a:cs typeface="+mn-ea"/>
              </a:rPr>
              <a:t>课堂总结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 bldLvl="0"/>
      <p:bldP spid="28678" grpId="0" bldLvl="0" animBg="1"/>
      <p:bldP spid="28679" grpId="0" bldLvl="0" animBg="1"/>
      <p:bldP spid="28680" grpId="0" bldLvl="0" animBg="1"/>
      <p:bldP spid="28681" grpId="0" bldLvl="0" animBg="1"/>
      <p:bldP spid="28682" grpId="0" bldLvl="0" animBg="1"/>
      <p:bldP spid="28683" grpId="0" bldLvl="0"/>
      <p:bldP spid="28684" grpId="0" bldLvl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"/>
          <a:stretch>
            <a:fillRect/>
          </a:stretch>
        </p:blipFill>
        <p:spPr>
          <a:xfrm>
            <a:off x="3142760" y="0"/>
            <a:ext cx="9519745" cy="6858000"/>
          </a:xfrm>
          <a:custGeom>
            <a:avLst/>
            <a:gdLst>
              <a:gd name="connsiteX0" fmla="*/ 1714501 w 9519745"/>
              <a:gd name="connsiteY0" fmla="*/ 0 h 6858000"/>
              <a:gd name="connsiteX1" fmla="*/ 9519745 w 9519745"/>
              <a:gd name="connsiteY1" fmla="*/ 0 h 6858000"/>
              <a:gd name="connsiteX2" fmla="*/ 9519745 w 9519745"/>
              <a:gd name="connsiteY2" fmla="*/ 1232444 h 6858000"/>
              <a:gd name="connsiteX3" fmla="*/ 8113356 w 9519745"/>
              <a:gd name="connsiteY3" fmla="*/ 6858000 h 6858000"/>
              <a:gd name="connsiteX4" fmla="*/ 5710215 w 9519745"/>
              <a:gd name="connsiteY4" fmla="*/ 6858000 h 6858000"/>
              <a:gd name="connsiteX5" fmla="*/ 5541074 w 9519745"/>
              <a:gd name="connsiteY5" fmla="*/ 6858000 h 6858000"/>
              <a:gd name="connsiteX6" fmla="*/ 4931605 w 9519745"/>
              <a:gd name="connsiteY6" fmla="*/ 6858000 h 6858000"/>
              <a:gd name="connsiteX7" fmla="*/ 4322136 w 9519745"/>
              <a:gd name="connsiteY7" fmla="*/ 6858000 h 6858000"/>
              <a:gd name="connsiteX8" fmla="*/ 3960361 w 9519745"/>
              <a:gd name="connsiteY8" fmla="*/ 6858000 h 6858000"/>
              <a:gd name="connsiteX9" fmla="*/ 3791221 w 9519745"/>
              <a:gd name="connsiteY9" fmla="*/ 6858000 h 6858000"/>
              <a:gd name="connsiteX10" fmla="*/ 3181751 w 9519745"/>
              <a:gd name="connsiteY10" fmla="*/ 6858000 h 6858000"/>
              <a:gd name="connsiteX11" fmla="*/ 2572282 w 9519745"/>
              <a:gd name="connsiteY11" fmla="*/ 6858000 h 6858000"/>
              <a:gd name="connsiteX12" fmla="*/ 1388080 w 9519745"/>
              <a:gd name="connsiteY12" fmla="*/ 6858000 h 6858000"/>
              <a:gd name="connsiteX13" fmla="*/ 609470 w 9519745"/>
              <a:gd name="connsiteY13" fmla="*/ 6858000 h 6858000"/>
              <a:gd name="connsiteX14" fmla="*/ 0 w 951974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519745" h="6858000">
                <a:moveTo>
                  <a:pt x="1714501" y="0"/>
                </a:moveTo>
                <a:lnTo>
                  <a:pt x="9519745" y="0"/>
                </a:lnTo>
                <a:lnTo>
                  <a:pt x="9519745" y="1232444"/>
                </a:lnTo>
                <a:lnTo>
                  <a:pt x="8113356" y="6858000"/>
                </a:lnTo>
                <a:lnTo>
                  <a:pt x="5710215" y="6858000"/>
                </a:lnTo>
                <a:lnTo>
                  <a:pt x="5541074" y="6858000"/>
                </a:lnTo>
                <a:lnTo>
                  <a:pt x="4931605" y="6858000"/>
                </a:lnTo>
                <a:lnTo>
                  <a:pt x="4322136" y="6858000"/>
                </a:lnTo>
                <a:lnTo>
                  <a:pt x="3960361" y="6858000"/>
                </a:lnTo>
                <a:lnTo>
                  <a:pt x="3791221" y="6858000"/>
                </a:lnTo>
                <a:lnTo>
                  <a:pt x="3181751" y="6858000"/>
                </a:lnTo>
                <a:lnTo>
                  <a:pt x="2572282" y="6858000"/>
                </a:lnTo>
                <a:lnTo>
                  <a:pt x="1388080" y="6858000"/>
                </a:lnTo>
                <a:lnTo>
                  <a:pt x="609470" y="6858000"/>
                </a:lnTo>
                <a:lnTo>
                  <a:pt x="0" y="6858000"/>
                </a:lnTo>
                <a:close/>
              </a:path>
            </a:pathLst>
          </a:custGeom>
          <a:ln>
            <a:solidFill>
              <a:srgbClr val="FF0000"/>
            </a:solidFill>
          </a:ln>
        </p:spPr>
      </p:pic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 dirty="0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5" name="形状"/>
          <p:cNvSpPr/>
          <p:nvPr>
            <p:custDataLst>
              <p:tags r:id="rId1"/>
            </p:custDataLst>
          </p:nvPr>
        </p:nvSpPr>
        <p:spPr>
          <a:xfrm>
            <a:off x="10905272" y="4715194"/>
            <a:ext cx="1410175" cy="2142806"/>
          </a:xfrm>
          <a:custGeom>
            <a:avLst/>
            <a:gdLst>
              <a:gd name="connsiteX0" fmla="*/ 1714500 w 4010025"/>
              <a:gd name="connsiteY0" fmla="*/ 0 h 6858000"/>
              <a:gd name="connsiteX1" fmla="*/ 3549052 w 4010025"/>
              <a:gd name="connsiteY1" fmla="*/ 0 h 6858000"/>
              <a:gd name="connsiteX2" fmla="*/ 4010025 w 4010025"/>
              <a:gd name="connsiteY2" fmla="*/ 0 h 6858000"/>
              <a:gd name="connsiteX3" fmla="*/ 2295525 w 4010025"/>
              <a:gd name="connsiteY3" fmla="*/ 6858000 h 6858000"/>
              <a:gd name="connsiteX4" fmla="*/ 1834552 w 4010025"/>
              <a:gd name="connsiteY4" fmla="*/ 6858000 h 6858000"/>
              <a:gd name="connsiteX5" fmla="*/ 407928 w 4010025"/>
              <a:gd name="connsiteY5" fmla="*/ 6858000 h 6858000"/>
              <a:gd name="connsiteX6" fmla="*/ 0 w 4010025"/>
              <a:gd name="connsiteY6" fmla="*/ 6858000 h 6858000"/>
              <a:gd name="connsiteX0-1" fmla="*/ 1714500 w 4010025"/>
              <a:gd name="connsiteY0-2" fmla="*/ 508000 h 7366000"/>
              <a:gd name="connsiteX1-3" fmla="*/ 3549052 w 4010025"/>
              <a:gd name="connsiteY1-4" fmla="*/ 508000 h 7366000"/>
              <a:gd name="connsiteX2-5" fmla="*/ 4010025 w 4010025"/>
              <a:gd name="connsiteY2-6" fmla="*/ 508000 h 7366000"/>
              <a:gd name="connsiteX3-7" fmla="*/ 2295525 w 4010025"/>
              <a:gd name="connsiteY3-8" fmla="*/ 7366000 h 7366000"/>
              <a:gd name="connsiteX4-9" fmla="*/ 1834552 w 4010025"/>
              <a:gd name="connsiteY4-10" fmla="*/ 7366000 h 7366000"/>
              <a:gd name="connsiteX5-11" fmla="*/ 407928 w 4010025"/>
              <a:gd name="connsiteY5-12" fmla="*/ 7366000 h 7366000"/>
              <a:gd name="connsiteX6-13" fmla="*/ 0 w 4010025"/>
              <a:gd name="connsiteY6-14" fmla="*/ 7366000 h 7366000"/>
              <a:gd name="connsiteX7" fmla="*/ 1714500 w 4010025"/>
              <a:gd name="connsiteY7" fmla="*/ 508000 h 7366000"/>
              <a:gd name="connsiteX0-15" fmla="*/ 1714500 w 4010025"/>
              <a:gd name="connsiteY0-16" fmla="*/ 6243 h 6864243"/>
              <a:gd name="connsiteX1-17" fmla="*/ 3549052 w 4010025"/>
              <a:gd name="connsiteY1-18" fmla="*/ 6243 h 6864243"/>
              <a:gd name="connsiteX2-19" fmla="*/ 4010025 w 4010025"/>
              <a:gd name="connsiteY2-20" fmla="*/ 6243 h 6864243"/>
              <a:gd name="connsiteX3-21" fmla="*/ 2295525 w 4010025"/>
              <a:gd name="connsiteY3-22" fmla="*/ 6864243 h 6864243"/>
              <a:gd name="connsiteX4-23" fmla="*/ 1834552 w 4010025"/>
              <a:gd name="connsiteY4-24" fmla="*/ 6864243 h 6864243"/>
              <a:gd name="connsiteX5-25" fmla="*/ 407928 w 4010025"/>
              <a:gd name="connsiteY5-26" fmla="*/ 6864243 h 6864243"/>
              <a:gd name="connsiteX6-27" fmla="*/ 0 w 4010025"/>
              <a:gd name="connsiteY6-28" fmla="*/ 6864243 h 6864243"/>
              <a:gd name="connsiteX7-29" fmla="*/ 1714500 w 4010025"/>
              <a:gd name="connsiteY7-30" fmla="*/ 6243 h 6864243"/>
              <a:gd name="connsiteX0-31" fmla="*/ 1714500 w 4010025"/>
              <a:gd name="connsiteY0-32" fmla="*/ 6243 h 6864243"/>
              <a:gd name="connsiteX1-33" fmla="*/ 3549052 w 4010025"/>
              <a:gd name="connsiteY1-34" fmla="*/ 6243 h 6864243"/>
              <a:gd name="connsiteX2-35" fmla="*/ 4010025 w 4010025"/>
              <a:gd name="connsiteY2-36" fmla="*/ 6243 h 6864243"/>
              <a:gd name="connsiteX3-37" fmla="*/ 2295525 w 4010025"/>
              <a:gd name="connsiteY3-38" fmla="*/ 6864243 h 6864243"/>
              <a:gd name="connsiteX4-39" fmla="*/ 1834552 w 4010025"/>
              <a:gd name="connsiteY4-40" fmla="*/ 6864243 h 6864243"/>
              <a:gd name="connsiteX5-41" fmla="*/ 407928 w 4010025"/>
              <a:gd name="connsiteY5-42" fmla="*/ 6864243 h 6864243"/>
              <a:gd name="connsiteX6-43" fmla="*/ 0 w 4010025"/>
              <a:gd name="connsiteY6-44" fmla="*/ 6864243 h 6864243"/>
              <a:gd name="connsiteX7-45" fmla="*/ 1714500 w 4010025"/>
              <a:gd name="connsiteY7-46" fmla="*/ 6243 h 686424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29" y="connsiteY7-30"/>
              </a:cxn>
            </a:cxnLst>
            <a:rect l="l" t="t" r="r" b="b"/>
            <a:pathLst>
              <a:path w="4010025" h="6864243">
                <a:moveTo>
                  <a:pt x="1714500" y="6243"/>
                </a:moveTo>
                <a:cubicBezTo>
                  <a:pt x="2901894" y="-7804"/>
                  <a:pt x="3166465" y="6243"/>
                  <a:pt x="3549052" y="6243"/>
                </a:cubicBezTo>
                <a:lnTo>
                  <a:pt x="4010025" y="6243"/>
                </a:lnTo>
                <a:lnTo>
                  <a:pt x="2295525" y="6864243"/>
                </a:lnTo>
                <a:lnTo>
                  <a:pt x="1834552" y="6864243"/>
                </a:lnTo>
                <a:lnTo>
                  <a:pt x="407928" y="6864243"/>
                </a:lnTo>
                <a:lnTo>
                  <a:pt x="0" y="6864243"/>
                </a:lnTo>
                <a:cubicBezTo>
                  <a:pt x="55249" y="5751757"/>
                  <a:pt x="527106" y="20290"/>
                  <a:pt x="1714500" y="6243"/>
                </a:cubicBezTo>
                <a:close/>
              </a:path>
            </a:pathLst>
          </a:custGeom>
          <a:gradFill>
            <a:gsLst>
              <a:gs pos="100000">
                <a:srgbClr val="B5021F">
                  <a:alpha val="98000"/>
                </a:srgbClr>
              </a:gs>
              <a:gs pos="0">
                <a:srgbClr val="F0002D">
                  <a:alpha val="60000"/>
                </a:srgbClr>
              </a:gs>
            </a:gsLst>
            <a:lin ang="2700000" scaled="1"/>
          </a:gradFill>
          <a:ln w="28575">
            <a:noFill/>
          </a:ln>
          <a:effectLst>
            <a:outerShdw blurRad="152400" dist="38100" dir="10800000" algn="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6" name="任意多边形: 形状 5"/>
          <p:cNvSpPr/>
          <p:nvPr/>
        </p:nvSpPr>
        <p:spPr>
          <a:xfrm>
            <a:off x="1" y="2102690"/>
            <a:ext cx="6684665" cy="2843402"/>
          </a:xfrm>
          <a:custGeom>
            <a:avLst/>
            <a:gdLst>
              <a:gd name="connsiteX0" fmla="*/ 0 w 6353503"/>
              <a:gd name="connsiteY0" fmla="*/ 0 h 3162300"/>
              <a:gd name="connsiteX1" fmla="*/ 1942845 w 6353503"/>
              <a:gd name="connsiteY1" fmla="*/ 0 h 3162300"/>
              <a:gd name="connsiteX2" fmla="*/ 3093244 w 6353503"/>
              <a:gd name="connsiteY2" fmla="*/ 0 h 3162300"/>
              <a:gd name="connsiteX3" fmla="*/ 5203104 w 6353503"/>
              <a:gd name="connsiteY3" fmla="*/ 0 h 3162300"/>
              <a:gd name="connsiteX4" fmla="*/ 6353503 w 6353503"/>
              <a:gd name="connsiteY4" fmla="*/ 0 h 3162300"/>
              <a:gd name="connsiteX5" fmla="*/ 5562928 w 6353503"/>
              <a:gd name="connsiteY5" fmla="*/ 3162300 h 3162300"/>
              <a:gd name="connsiteX6" fmla="*/ 4412529 w 6353503"/>
              <a:gd name="connsiteY6" fmla="*/ 3162300 h 3162300"/>
              <a:gd name="connsiteX7" fmla="*/ 2302669 w 6353503"/>
              <a:gd name="connsiteY7" fmla="*/ 3162300 h 3162300"/>
              <a:gd name="connsiteX8" fmla="*/ 1152270 w 6353503"/>
              <a:gd name="connsiteY8" fmla="*/ 3162300 h 3162300"/>
              <a:gd name="connsiteX9" fmla="*/ 0 w 6353503"/>
              <a:gd name="connsiteY9" fmla="*/ 3162300 h 3162300"/>
              <a:gd name="connsiteX0-1" fmla="*/ 0 w 6358209"/>
              <a:gd name="connsiteY0-2" fmla="*/ 234244 h 3396544"/>
              <a:gd name="connsiteX1-3" fmla="*/ 1942845 w 6358209"/>
              <a:gd name="connsiteY1-4" fmla="*/ 234244 h 3396544"/>
              <a:gd name="connsiteX2-5" fmla="*/ 3093244 w 6358209"/>
              <a:gd name="connsiteY2-6" fmla="*/ 234244 h 3396544"/>
              <a:gd name="connsiteX3-7" fmla="*/ 5203104 w 6358209"/>
              <a:gd name="connsiteY3-8" fmla="*/ 234244 h 3396544"/>
              <a:gd name="connsiteX4-9" fmla="*/ 6353503 w 6358209"/>
              <a:gd name="connsiteY4-10" fmla="*/ 234244 h 3396544"/>
              <a:gd name="connsiteX5-11" fmla="*/ 5562928 w 6358209"/>
              <a:gd name="connsiteY5-12" fmla="*/ 3396544 h 3396544"/>
              <a:gd name="connsiteX6-13" fmla="*/ 4412529 w 6358209"/>
              <a:gd name="connsiteY6-14" fmla="*/ 3396544 h 3396544"/>
              <a:gd name="connsiteX7-15" fmla="*/ 2302669 w 6358209"/>
              <a:gd name="connsiteY7-16" fmla="*/ 3396544 h 3396544"/>
              <a:gd name="connsiteX8-17" fmla="*/ 1152270 w 6358209"/>
              <a:gd name="connsiteY8-18" fmla="*/ 3396544 h 3396544"/>
              <a:gd name="connsiteX9-19" fmla="*/ 0 w 6358209"/>
              <a:gd name="connsiteY9-20" fmla="*/ 3396544 h 3396544"/>
              <a:gd name="connsiteX10" fmla="*/ 0 w 6358209"/>
              <a:gd name="connsiteY10" fmla="*/ 234244 h 3396544"/>
              <a:gd name="connsiteX0-21" fmla="*/ 0 w 6358739"/>
              <a:gd name="connsiteY0-22" fmla="*/ 234244 h 3396544"/>
              <a:gd name="connsiteX1-23" fmla="*/ 1942845 w 6358739"/>
              <a:gd name="connsiteY1-24" fmla="*/ 234244 h 3396544"/>
              <a:gd name="connsiteX2-25" fmla="*/ 3093244 w 6358739"/>
              <a:gd name="connsiteY2-26" fmla="*/ 234244 h 3396544"/>
              <a:gd name="connsiteX3-27" fmla="*/ 5203104 w 6358739"/>
              <a:gd name="connsiteY3-28" fmla="*/ 234244 h 3396544"/>
              <a:gd name="connsiteX4-29" fmla="*/ 6353503 w 6358739"/>
              <a:gd name="connsiteY4-30" fmla="*/ 234244 h 3396544"/>
              <a:gd name="connsiteX5-31" fmla="*/ 5562928 w 6358739"/>
              <a:gd name="connsiteY5-32" fmla="*/ 3396544 h 3396544"/>
              <a:gd name="connsiteX6-33" fmla="*/ 4412529 w 6358739"/>
              <a:gd name="connsiteY6-34" fmla="*/ 3396544 h 3396544"/>
              <a:gd name="connsiteX7-35" fmla="*/ 2302669 w 6358739"/>
              <a:gd name="connsiteY7-36" fmla="*/ 3396544 h 3396544"/>
              <a:gd name="connsiteX8-37" fmla="*/ 1152270 w 6358739"/>
              <a:gd name="connsiteY8-38" fmla="*/ 3396544 h 3396544"/>
              <a:gd name="connsiteX9-39" fmla="*/ 0 w 6358739"/>
              <a:gd name="connsiteY9-40" fmla="*/ 3396544 h 3396544"/>
              <a:gd name="connsiteX10-41" fmla="*/ 0 w 6358739"/>
              <a:gd name="connsiteY10-42" fmla="*/ 234244 h 3396544"/>
              <a:gd name="connsiteX0-43" fmla="*/ 0 w 6672468"/>
              <a:gd name="connsiteY0-44" fmla="*/ 10725 h 3173025"/>
              <a:gd name="connsiteX1-45" fmla="*/ 1942845 w 6672468"/>
              <a:gd name="connsiteY1-46" fmla="*/ 10725 h 3173025"/>
              <a:gd name="connsiteX2-47" fmla="*/ 3093244 w 6672468"/>
              <a:gd name="connsiteY2-48" fmla="*/ 10725 h 3173025"/>
              <a:gd name="connsiteX3-49" fmla="*/ 5203104 w 6672468"/>
              <a:gd name="connsiteY3-50" fmla="*/ 10725 h 3173025"/>
              <a:gd name="connsiteX4-51" fmla="*/ 6353503 w 6672468"/>
              <a:gd name="connsiteY4-52" fmla="*/ 10725 h 3173025"/>
              <a:gd name="connsiteX5-53" fmla="*/ 5562928 w 6672468"/>
              <a:gd name="connsiteY5-54" fmla="*/ 3173025 h 3173025"/>
              <a:gd name="connsiteX6-55" fmla="*/ 4412529 w 6672468"/>
              <a:gd name="connsiteY6-56" fmla="*/ 3173025 h 3173025"/>
              <a:gd name="connsiteX7-57" fmla="*/ 2302669 w 6672468"/>
              <a:gd name="connsiteY7-58" fmla="*/ 3173025 h 3173025"/>
              <a:gd name="connsiteX8-59" fmla="*/ 1152270 w 6672468"/>
              <a:gd name="connsiteY8-60" fmla="*/ 3173025 h 3173025"/>
              <a:gd name="connsiteX9-61" fmla="*/ 0 w 6672468"/>
              <a:gd name="connsiteY9-62" fmla="*/ 3173025 h 3173025"/>
              <a:gd name="connsiteX10-63" fmla="*/ 0 w 6672468"/>
              <a:gd name="connsiteY10-64" fmla="*/ 10725 h 3173025"/>
              <a:gd name="connsiteX0-65" fmla="*/ 0 w 6669260"/>
              <a:gd name="connsiteY0-66" fmla="*/ 10 h 3162310"/>
              <a:gd name="connsiteX1-67" fmla="*/ 1942845 w 6669260"/>
              <a:gd name="connsiteY1-68" fmla="*/ 10 h 3162310"/>
              <a:gd name="connsiteX2-69" fmla="*/ 3093244 w 6669260"/>
              <a:gd name="connsiteY2-70" fmla="*/ 10 h 3162310"/>
              <a:gd name="connsiteX3-71" fmla="*/ 5203104 w 6669260"/>
              <a:gd name="connsiteY3-72" fmla="*/ 10 h 3162310"/>
              <a:gd name="connsiteX4-73" fmla="*/ 6353503 w 6669260"/>
              <a:gd name="connsiteY4-74" fmla="*/ 10 h 3162310"/>
              <a:gd name="connsiteX5-75" fmla="*/ 5562928 w 6669260"/>
              <a:gd name="connsiteY5-76" fmla="*/ 3162310 h 3162310"/>
              <a:gd name="connsiteX6-77" fmla="*/ 4412529 w 6669260"/>
              <a:gd name="connsiteY6-78" fmla="*/ 3162310 h 3162310"/>
              <a:gd name="connsiteX7-79" fmla="*/ 2302669 w 6669260"/>
              <a:gd name="connsiteY7-80" fmla="*/ 3162310 h 3162310"/>
              <a:gd name="connsiteX8-81" fmla="*/ 1152270 w 6669260"/>
              <a:gd name="connsiteY8-82" fmla="*/ 3162310 h 3162310"/>
              <a:gd name="connsiteX9-83" fmla="*/ 0 w 6669260"/>
              <a:gd name="connsiteY9-84" fmla="*/ 3162310 h 3162310"/>
              <a:gd name="connsiteX10-85" fmla="*/ 0 w 6669260"/>
              <a:gd name="connsiteY10-86" fmla="*/ 10 h 3162310"/>
              <a:gd name="connsiteX0-87" fmla="*/ 0 w 6684665"/>
              <a:gd name="connsiteY0-88" fmla="*/ 10 h 3169083"/>
              <a:gd name="connsiteX1-89" fmla="*/ 1942845 w 6684665"/>
              <a:gd name="connsiteY1-90" fmla="*/ 10 h 3169083"/>
              <a:gd name="connsiteX2-91" fmla="*/ 3093244 w 6684665"/>
              <a:gd name="connsiteY2-92" fmla="*/ 10 h 3169083"/>
              <a:gd name="connsiteX3-93" fmla="*/ 5203104 w 6684665"/>
              <a:gd name="connsiteY3-94" fmla="*/ 10 h 3169083"/>
              <a:gd name="connsiteX4-95" fmla="*/ 6353503 w 6684665"/>
              <a:gd name="connsiteY4-96" fmla="*/ 10 h 3169083"/>
              <a:gd name="connsiteX5-97" fmla="*/ 5562928 w 6684665"/>
              <a:gd name="connsiteY5-98" fmla="*/ 3162310 h 3169083"/>
              <a:gd name="connsiteX6-99" fmla="*/ 4412529 w 6684665"/>
              <a:gd name="connsiteY6-100" fmla="*/ 3162310 h 3169083"/>
              <a:gd name="connsiteX7-101" fmla="*/ 2302669 w 6684665"/>
              <a:gd name="connsiteY7-102" fmla="*/ 3162310 h 3169083"/>
              <a:gd name="connsiteX8-103" fmla="*/ 1152270 w 6684665"/>
              <a:gd name="connsiteY8-104" fmla="*/ 3162310 h 3169083"/>
              <a:gd name="connsiteX9-105" fmla="*/ 0 w 6684665"/>
              <a:gd name="connsiteY9-106" fmla="*/ 3162310 h 3169083"/>
              <a:gd name="connsiteX10-107" fmla="*/ 0 w 6684665"/>
              <a:gd name="connsiteY10-108" fmla="*/ 10 h 316908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41" y="connsiteY10-42"/>
              </a:cxn>
            </a:cxnLst>
            <a:rect l="l" t="t" r="r" b="b"/>
            <a:pathLst>
              <a:path w="6684665" h="3169083">
                <a:moveTo>
                  <a:pt x="0" y="10"/>
                </a:moveTo>
                <a:lnTo>
                  <a:pt x="1942845" y="10"/>
                </a:lnTo>
                <a:lnTo>
                  <a:pt x="3093244" y="10"/>
                </a:lnTo>
                <a:lnTo>
                  <a:pt x="5203104" y="10"/>
                </a:lnTo>
                <a:cubicBezTo>
                  <a:pt x="5746480" y="10"/>
                  <a:pt x="5440092" y="6360"/>
                  <a:pt x="6353503" y="10"/>
                </a:cubicBezTo>
                <a:cubicBezTo>
                  <a:pt x="7266914" y="-6340"/>
                  <a:pt x="6053074" y="3147070"/>
                  <a:pt x="5562928" y="3162310"/>
                </a:cubicBezTo>
                <a:cubicBezTo>
                  <a:pt x="5072782" y="3177550"/>
                  <a:pt x="4795995" y="3162310"/>
                  <a:pt x="4412529" y="3162310"/>
                </a:cubicBezTo>
                <a:lnTo>
                  <a:pt x="2302669" y="3162310"/>
                </a:lnTo>
                <a:lnTo>
                  <a:pt x="1152270" y="3162310"/>
                </a:lnTo>
                <a:lnTo>
                  <a:pt x="0" y="3162310"/>
                </a:lnTo>
                <a:lnTo>
                  <a:pt x="0" y="10"/>
                </a:lnTo>
                <a:close/>
              </a:path>
            </a:pathLst>
          </a:custGeom>
          <a:gradFill>
            <a:gsLst>
              <a:gs pos="100000">
                <a:srgbClr val="B5021F"/>
              </a:gs>
              <a:gs pos="0">
                <a:srgbClr val="F0002D"/>
              </a:gs>
            </a:gsLst>
            <a:lin ang="2700000" scaled="1"/>
          </a:gradFill>
          <a:ln w="28575">
            <a:noFill/>
          </a:ln>
          <a:effectLst>
            <a:outerShdw blurRad="152400" dist="38100" dir="10800000" algn="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93675" y="2445385"/>
            <a:ext cx="6169025" cy="2115209"/>
            <a:chOff x="5942785" y="2342671"/>
            <a:chExt cx="5705472" cy="2054253"/>
          </a:xfrm>
        </p:grpSpPr>
        <p:sp>
          <p:nvSpPr>
            <p:cNvPr id="24" name="矩形 259"/>
            <p:cNvSpPr>
              <a:spLocks noChangeArrowheads="1"/>
            </p:cNvSpPr>
            <p:nvPr/>
          </p:nvSpPr>
          <p:spPr bwMode="auto">
            <a:xfrm>
              <a:off x="5974534" y="2342671"/>
              <a:ext cx="4512491" cy="8066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dist" defTabSz="913765">
                <a:buNone/>
              </a:pPr>
              <a:r>
                <a:rPr lang="zh-CN" altLang="en-US" sz="5400" b="1" cap="all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胡晓波真帅体" panose="02010600030101010101" pitchFamily="2" charset="-122"/>
                  <a:ea typeface="胡晓波真帅体" panose="02010600030101010101" pitchFamily="2" charset="-122"/>
                  <a:cs typeface="+mn-ea"/>
                  <a:sym typeface="Arial" panose="020B0604020202020204" pitchFamily="34" charset="0"/>
                </a:rPr>
                <a:t>谢谢同学倾听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5961834" y="3775402"/>
              <a:ext cx="4612167" cy="2454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05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Arial" panose="020B0604020202020204" pitchFamily="34" charset="0"/>
                </a:rPr>
                <a:t>THANK YOU FOR LISTENING</a:t>
              </a:r>
              <a:endParaRPr lang="zh-CN" altLang="en-US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6034129" y="3644801"/>
              <a:ext cx="5614128" cy="0"/>
            </a:xfrm>
            <a:prstGeom prst="line">
              <a:avLst/>
            </a:prstGeom>
            <a:ln w="15875">
              <a:gradFill flip="none" rotWithShape="1">
                <a:gsLst>
                  <a:gs pos="100000">
                    <a:schemeClr val="bg1">
                      <a:alpha val="0"/>
                    </a:schemeClr>
                  </a:gs>
                  <a:gs pos="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矩形 29"/>
            <p:cNvSpPr/>
            <p:nvPr/>
          </p:nvSpPr>
          <p:spPr>
            <a:xfrm>
              <a:off x="5942785" y="4151477"/>
              <a:ext cx="1419426" cy="2454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05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Arial" panose="020B0604020202020204" pitchFamily="34" charset="0"/>
                </a:rPr>
                <a:t>授课人：</a:t>
              </a:r>
              <a:r>
                <a:rPr lang="en-US" altLang="zh-CN" sz="105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Arial" panose="020B0604020202020204" pitchFamily="34" charset="0"/>
                </a:rPr>
                <a:t>xippt</a:t>
              </a:r>
              <a:endParaRPr lang="zh-CN" altLang="en-US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86013" y="5747854"/>
            <a:ext cx="1606261" cy="367276"/>
            <a:chOff x="4800081" y="5275552"/>
            <a:chExt cx="2591838" cy="539860"/>
          </a:xfrm>
        </p:grpSpPr>
        <p:sp>
          <p:nvSpPr>
            <p:cNvPr id="28" name="圆角矩形 10"/>
            <p:cNvSpPr/>
            <p:nvPr/>
          </p:nvSpPr>
          <p:spPr>
            <a:xfrm>
              <a:off x="4800081" y="5275552"/>
              <a:ext cx="2591838" cy="53986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85000">
                  <a:srgbClr val="C91910"/>
                </a:gs>
                <a:gs pos="11000">
                  <a:srgbClr val="FF0000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C91910"/>
                </a:solidFill>
                <a:effectLst/>
                <a:uLnTx/>
                <a:uFillTx/>
                <a:latin typeface="思源黑体 CN Light" panose="020B0300000000000000" pitchFamily="34" charset="-122"/>
                <a:ea typeface="FandolFang R" panose="00000500000000000000" pitchFamily="50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5235228" y="5297808"/>
              <a:ext cx="1682288" cy="497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Arial" panose="020B0604020202020204" pitchFamily="34" charset="0"/>
                </a:rPr>
                <a:t>20XX.XX</a:t>
              </a:r>
            </a:p>
          </p:txBody>
        </p:sp>
      </p:grpSp>
      <p:sp>
        <p:nvSpPr>
          <p:cNvPr id="31" name="矩形 259"/>
          <p:cNvSpPr>
            <a:spLocks noChangeArrowheads="1"/>
          </p:cNvSpPr>
          <p:nvPr/>
        </p:nvSpPr>
        <p:spPr bwMode="auto">
          <a:xfrm>
            <a:off x="605155" y="427355"/>
            <a:ext cx="1393190" cy="368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dist" defTabSz="913765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站酷庆科黄油体" panose="02000803000000020004" pitchFamily="2" charset="-122"/>
                <a:ea typeface="站酷庆科黄油体" panose="02000803000000020004" pitchFamily="2" charset="-122"/>
                <a:cs typeface="+mn-ea"/>
              </a:rPr>
              <a:t>某某高校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1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 dirty="0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3" name="矩形 259"/>
          <p:cNvSpPr>
            <a:spLocks noChangeArrowheads="1"/>
          </p:cNvSpPr>
          <p:nvPr/>
        </p:nvSpPr>
        <p:spPr bwMode="auto">
          <a:xfrm>
            <a:off x="685260" y="321914"/>
            <a:ext cx="478209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913765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庆科黄油体" panose="02000803000000020004" pitchFamily="2" charset="-122"/>
                <a:ea typeface="站酷庆科黄油体" panose="02000803000000020004" pitchFamily="2" charset="-122"/>
                <a:cs typeface="+mn-ea"/>
              </a:rPr>
              <a:t>自主学习一：对遗传物质的早期推测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85260" y="1071837"/>
            <a:ext cx="5662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r>
              <a:rPr lang="zh-CN" altLang="en-US" dirty="0"/>
              <a:t>请</a:t>
            </a:r>
            <a:r>
              <a:rPr lang="zh-CN" altLang="en-US"/>
              <a:t>阅读教材</a:t>
            </a:r>
            <a:r>
              <a:rPr lang="en-US" altLang="zh-CN" dirty="0"/>
              <a:t>P42—43</a:t>
            </a:r>
            <a:r>
              <a:rPr lang="zh-CN" altLang="en-US" dirty="0"/>
              <a:t>页，思考以下问题：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26560" y="1471947"/>
            <a:ext cx="9879246" cy="880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ysClr val="windowText" lastClr="0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1. 20</a:t>
            </a:r>
            <a:r>
              <a:rPr lang="zh-CN" altLang="en-US" dirty="0">
                <a:solidFill>
                  <a:sysClr val="windowText" lastClr="0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世纪</a:t>
            </a:r>
            <a:r>
              <a:rPr lang="en-US" altLang="zh-CN" dirty="0">
                <a:solidFill>
                  <a:sysClr val="windowText" lastClr="0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20</a:t>
            </a:r>
            <a:r>
              <a:rPr lang="zh-CN" altLang="en-US" dirty="0">
                <a:solidFill>
                  <a:sysClr val="windowText" lastClr="0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年代，科学家的想法。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ysClr val="windowText" lastClr="0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2. 20</a:t>
            </a:r>
            <a:r>
              <a:rPr lang="zh-CN" altLang="en-US" dirty="0">
                <a:solidFill>
                  <a:sysClr val="windowText" lastClr="0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世纪</a:t>
            </a:r>
            <a:r>
              <a:rPr lang="en-US" altLang="zh-CN" dirty="0">
                <a:solidFill>
                  <a:sysClr val="windowText" lastClr="0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30</a:t>
            </a:r>
            <a:r>
              <a:rPr lang="zh-CN" altLang="en-US" dirty="0">
                <a:solidFill>
                  <a:sysClr val="windowText" lastClr="0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年代，科学家的观点。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199010" y="2984500"/>
            <a:ext cx="4799535" cy="2610014"/>
            <a:chOff x="1199010" y="2451394"/>
            <a:chExt cx="6877495" cy="3740020"/>
          </a:xfrm>
        </p:grpSpPr>
        <p:pic>
          <p:nvPicPr>
            <p:cNvPr id="7" name="图片 6" descr="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8FBFF"/>
                </a:clrFrom>
                <a:clrTo>
                  <a:srgbClr val="F8FBFF">
                    <a:alpha val="0"/>
                  </a:srgbClr>
                </a:clrTo>
              </a:clrChange>
              <a:lum bright="-16000" contrast="20000"/>
            </a:blip>
            <a:stretch>
              <a:fillRect/>
            </a:stretch>
          </p:blipFill>
          <p:spPr>
            <a:xfrm>
              <a:off x="1199010" y="2451394"/>
              <a:ext cx="4574963" cy="3740020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8" name="组合 7"/>
            <p:cNvGrpSpPr/>
            <p:nvPr/>
          </p:nvGrpSpPr>
          <p:grpSpPr>
            <a:xfrm>
              <a:off x="4485334" y="3821984"/>
              <a:ext cx="2369432" cy="837318"/>
              <a:chOff x="3470" y="1999"/>
              <a:chExt cx="1995" cy="705"/>
            </a:xfrm>
          </p:grpSpPr>
          <p:sp>
            <p:nvSpPr>
              <p:cNvPr id="9" name="文本框 8"/>
              <p:cNvSpPr txBox="1"/>
              <p:nvPr/>
            </p:nvSpPr>
            <p:spPr>
              <a:xfrm>
                <a:off x="4422" y="1999"/>
                <a:ext cx="1043" cy="408"/>
              </a:xfrm>
              <a:prstGeom prst="rect">
                <a:avLst/>
              </a:prstGeom>
              <a:noFill/>
              <a:ln w="38100" cap="flat" cmpd="dbl">
                <a:solidFill>
                  <a:schemeClr val="hlink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1600" dirty="0">
                    <a:solidFill>
                      <a:srgbClr val="3333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蛋白质</a:t>
                </a:r>
              </a:p>
            </p:txBody>
          </p:sp>
          <p:sp>
            <p:nvSpPr>
              <p:cNvPr id="10" name="直接连接符 9"/>
              <p:cNvSpPr/>
              <p:nvPr/>
            </p:nvSpPr>
            <p:spPr>
              <a:xfrm flipV="1">
                <a:off x="3470" y="2251"/>
                <a:ext cx="952" cy="453"/>
              </a:xfrm>
              <a:prstGeom prst="line">
                <a:avLst/>
              </a:prstGeom>
              <a:ln w="31750" cap="flat" cmpd="sng">
                <a:solidFill>
                  <a:srgbClr val="CC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5239515" y="4698492"/>
              <a:ext cx="1427598" cy="553461"/>
              <a:chOff x="4105" y="2737"/>
              <a:chExt cx="1202" cy="466"/>
            </a:xfrm>
          </p:grpSpPr>
          <p:sp>
            <p:nvSpPr>
              <p:cNvPr id="12" name="文本框 11"/>
              <p:cNvSpPr txBox="1"/>
              <p:nvPr/>
            </p:nvSpPr>
            <p:spPr>
              <a:xfrm>
                <a:off x="4468" y="2737"/>
                <a:ext cx="839" cy="408"/>
              </a:xfrm>
              <a:prstGeom prst="rect">
                <a:avLst/>
              </a:prstGeom>
              <a:noFill/>
              <a:ln w="38100" cap="flat" cmpd="dbl">
                <a:solidFill>
                  <a:schemeClr val="hlink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1600" dirty="0">
                    <a:solidFill>
                      <a:srgbClr val="3333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</a:rPr>
                  <a:t>DNA</a:t>
                </a:r>
              </a:p>
            </p:txBody>
          </p:sp>
          <p:sp>
            <p:nvSpPr>
              <p:cNvPr id="13" name="直接连接符 12"/>
              <p:cNvSpPr/>
              <p:nvPr/>
            </p:nvSpPr>
            <p:spPr>
              <a:xfrm flipV="1">
                <a:off x="4105" y="3022"/>
                <a:ext cx="363" cy="181"/>
              </a:xfrm>
              <a:prstGeom prst="line">
                <a:avLst/>
              </a:prstGeom>
              <a:ln w="31750" cap="flat" cmpd="sng">
                <a:solidFill>
                  <a:srgbClr val="CC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4" name="文本框 13">
              <a:hlinkClick r:id="" action="ppaction://noaction"/>
            </p:cNvPr>
            <p:cNvSpPr txBox="1"/>
            <p:nvPr/>
          </p:nvSpPr>
          <p:spPr>
            <a:xfrm>
              <a:off x="6819574" y="4303830"/>
              <a:ext cx="1256931" cy="132308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algn="l"/>
              <a:r>
                <a:rPr lang="zh-CN" altLang="en-US" sz="5400" dirty="0">
                  <a:solidFill>
                    <a:srgbClr val="EE012C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？</a:t>
              </a:r>
            </a:p>
          </p:txBody>
        </p:sp>
        <p:sp>
          <p:nvSpPr>
            <p:cNvPr id="15" name="文本框 14">
              <a:hlinkClick r:id="" action="ppaction://noaction"/>
            </p:cNvPr>
            <p:cNvSpPr txBox="1"/>
            <p:nvPr/>
          </p:nvSpPr>
          <p:spPr>
            <a:xfrm>
              <a:off x="6801322" y="3373035"/>
              <a:ext cx="1256931" cy="132308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algn="l"/>
              <a:r>
                <a:rPr lang="zh-CN" altLang="en-US" sz="5400" dirty="0">
                  <a:solidFill>
                    <a:srgbClr val="EE012C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？</a:t>
              </a: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6017189" y="1500258"/>
            <a:ext cx="425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r>
              <a:rPr lang="zh-CN" altLang="en-US" dirty="0"/>
              <a:t>对遗传物质的早期推测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957969" y="2068199"/>
            <a:ext cx="2747115" cy="398780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000" dirty="0">
                <a:solidFill>
                  <a:srgbClr val="3333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 1. 20</a:t>
            </a:r>
            <a:r>
              <a:rPr lang="zh-CN" altLang="en-US" sz="2000" dirty="0">
                <a:solidFill>
                  <a:srgbClr val="3333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世纪</a:t>
            </a:r>
            <a:r>
              <a:rPr lang="en-US" altLang="zh-CN" sz="2000" dirty="0">
                <a:solidFill>
                  <a:srgbClr val="3333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20</a:t>
            </a:r>
            <a:r>
              <a:rPr lang="zh-CN" altLang="en-US" sz="2000" dirty="0">
                <a:solidFill>
                  <a:srgbClr val="3333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年代 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489729" y="2068199"/>
            <a:ext cx="3178246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000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——</a:t>
            </a:r>
            <a:r>
              <a:rPr lang="zh-CN" altLang="en-US" sz="2000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蛋白质是遗传物质</a:t>
            </a:r>
          </a:p>
        </p:txBody>
      </p:sp>
      <p:pic>
        <p:nvPicPr>
          <p:cNvPr id="19" name="图片 18" descr="1"/>
          <p:cNvPicPr>
            <a:picLocks noChangeAspect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84832" y="2552774"/>
            <a:ext cx="1058227" cy="10772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文本框 19"/>
          <p:cNvSpPr txBox="1"/>
          <p:nvPr/>
        </p:nvSpPr>
        <p:spPr>
          <a:xfrm>
            <a:off x="8489729" y="2569527"/>
            <a:ext cx="344785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  <a:spcBef>
                <a:spcPct val="50000"/>
              </a:spcBef>
            </a:pPr>
            <a:r>
              <a:rPr lang="en-US" altLang="zh-CN" sz="2000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◇</a:t>
            </a:r>
            <a:r>
              <a:rPr lang="zh-CN" altLang="en-US" sz="2000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氨基酸的多种多样的排列顺序可能蕴含着遗传信息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5957969" y="3630005"/>
            <a:ext cx="2747116" cy="398780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000" dirty="0">
                <a:solidFill>
                  <a:srgbClr val="3333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 2. 20</a:t>
            </a:r>
            <a:r>
              <a:rPr lang="zh-CN" altLang="en-US" sz="2000" dirty="0">
                <a:solidFill>
                  <a:srgbClr val="3333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世纪</a:t>
            </a:r>
            <a:r>
              <a:rPr lang="en-US" altLang="zh-CN" sz="2000" dirty="0">
                <a:solidFill>
                  <a:srgbClr val="3333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30</a:t>
            </a:r>
            <a:r>
              <a:rPr lang="zh-CN" altLang="en-US" sz="2000" dirty="0">
                <a:solidFill>
                  <a:srgbClr val="3333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年代后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8489729" y="3630005"/>
            <a:ext cx="3178246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000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——DNA</a:t>
            </a:r>
            <a:r>
              <a:rPr lang="zh-CN" altLang="en-US" sz="2000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才是遗传物质</a:t>
            </a:r>
          </a:p>
        </p:txBody>
      </p:sp>
      <p:pic>
        <p:nvPicPr>
          <p:cNvPr id="23" name="图片 22" descr="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3999" contrast="42000"/>
          </a:blip>
          <a:stretch>
            <a:fillRect/>
          </a:stretch>
        </p:blipFill>
        <p:spPr>
          <a:xfrm>
            <a:off x="6437102" y="4126457"/>
            <a:ext cx="1483418" cy="193830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3"/>
          <p:cNvSpPr txBox="1"/>
          <p:nvPr/>
        </p:nvSpPr>
        <p:spPr>
          <a:xfrm>
            <a:off x="8489729" y="4169065"/>
            <a:ext cx="3232879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  <a:spcBef>
                <a:spcPct val="50000"/>
              </a:spcBef>
            </a:pPr>
            <a:r>
              <a:rPr lang="en-US" altLang="zh-CN" sz="2000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◇DNA</a:t>
            </a:r>
            <a:r>
              <a:rPr lang="zh-CN" altLang="en-US" sz="2000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是由许多脱氧核苷酸聚合形成的生物大分子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8489729" y="4986624"/>
            <a:ext cx="3232879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  <a:spcBef>
                <a:spcPct val="50000"/>
              </a:spcBef>
            </a:pPr>
            <a:r>
              <a:rPr lang="en-US" altLang="zh-CN" sz="2000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◇</a:t>
            </a:r>
            <a:r>
              <a:rPr lang="zh-CN" altLang="en-US" sz="2000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实验证明了</a:t>
            </a:r>
            <a:r>
              <a:rPr lang="en-US" altLang="zh-CN" sz="2000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DNA</a:t>
            </a:r>
            <a:r>
              <a:rPr lang="zh-CN" altLang="en-US" sz="2000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是遗传物质，蛋白质不是遗传物质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8" grpId="0"/>
      <p:bldP spid="20" grpId="0"/>
      <p:bldP spid="21" grpId="0"/>
      <p:bldP spid="22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 dirty="0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3" name="矩形 259"/>
          <p:cNvSpPr>
            <a:spLocks noChangeArrowheads="1"/>
          </p:cNvSpPr>
          <p:nvPr/>
        </p:nvSpPr>
        <p:spPr bwMode="auto">
          <a:xfrm>
            <a:off x="685260" y="321914"/>
            <a:ext cx="478209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913765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庆科黄油体" panose="02000803000000020004" pitchFamily="2" charset="-122"/>
                <a:ea typeface="站酷庆科黄油体" panose="02000803000000020004" pitchFamily="2" charset="-122"/>
                <a:cs typeface="+mn-ea"/>
              </a:rPr>
              <a:t>自主学习二：寻找</a:t>
            </a:r>
            <a:r>
              <a:rPr lang="en-US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庆科黄油体" panose="02000803000000020004" pitchFamily="2" charset="-122"/>
                <a:ea typeface="站酷庆科黄油体" panose="02000803000000020004" pitchFamily="2" charset="-122"/>
                <a:cs typeface="+mn-ea"/>
              </a:rPr>
              <a:t>DNA</a:t>
            </a:r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庆科黄油体" panose="02000803000000020004" pitchFamily="2" charset="-122"/>
                <a:ea typeface="站酷庆科黄油体" panose="02000803000000020004" pitchFamily="2" charset="-122"/>
                <a:cs typeface="+mn-ea"/>
              </a:rPr>
              <a:t>是遗传物质的证据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85260" y="1071837"/>
            <a:ext cx="5662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r>
              <a:rPr lang="zh-CN" altLang="en-US"/>
              <a:t>阅读教材</a:t>
            </a:r>
            <a:r>
              <a:rPr lang="en-US" altLang="zh-CN" dirty="0"/>
              <a:t>P43</a:t>
            </a:r>
            <a:r>
              <a:rPr lang="zh-CN" altLang="en-US" dirty="0"/>
              <a:t>页，思考以下问题：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26560" y="1471947"/>
            <a:ext cx="9879246" cy="1295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ysClr val="windowText" lastClr="0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1.</a:t>
            </a:r>
            <a:r>
              <a:rPr lang="zh-CN" altLang="en-US" dirty="0">
                <a:solidFill>
                  <a:sysClr val="windowText" lastClr="0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格里菲斯的四组实验分别说明什么？</a:t>
            </a:r>
            <a:endParaRPr lang="en-US" altLang="zh-CN" dirty="0">
              <a:solidFill>
                <a:sysClr val="windowText" lastClr="000000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ysClr val="windowText" lastClr="0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2.</a:t>
            </a:r>
            <a:r>
              <a:rPr lang="zh-CN" altLang="en-US" dirty="0">
                <a:solidFill>
                  <a:sysClr val="windowText" lastClr="0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艾弗里实验的设计思路是什么？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ysClr val="windowText" lastClr="0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3.</a:t>
            </a:r>
            <a:r>
              <a:rPr lang="zh-CN" altLang="en-US" dirty="0">
                <a:solidFill>
                  <a:sysClr val="windowText" lastClr="0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学会比较两种转化实验的区别与联系？</a:t>
            </a: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6814037" y="3628286"/>
            <a:ext cx="1329019" cy="41402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 anchorCtr="1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kumimoji="1" lang="zh-CN" altLang="en-US" sz="2095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实验材料</a:t>
            </a:r>
          </a:p>
        </p:txBody>
      </p:sp>
      <p:grpSp>
        <p:nvGrpSpPr>
          <p:cNvPr id="18" name="Group 4"/>
          <p:cNvGrpSpPr/>
          <p:nvPr/>
        </p:nvGrpSpPr>
        <p:grpSpPr bwMode="auto">
          <a:xfrm>
            <a:off x="2426728" y="5578912"/>
            <a:ext cx="5406343" cy="414502"/>
            <a:chOff x="728" y="2307"/>
            <a:chExt cx="4552" cy="349"/>
          </a:xfrm>
          <a:noFill/>
        </p:grpSpPr>
        <p:sp>
          <p:nvSpPr>
            <p:cNvPr id="19" name="Text Box 5"/>
            <p:cNvSpPr txBox="1">
              <a:spLocks noChangeArrowheads="1"/>
            </p:cNvSpPr>
            <p:nvPr/>
          </p:nvSpPr>
          <p:spPr bwMode="auto">
            <a:xfrm>
              <a:off x="728" y="2307"/>
              <a:ext cx="1744" cy="349"/>
            </a:xfrm>
            <a:prstGeom prst="rect">
              <a:avLst/>
            </a:prstGeom>
            <a:grpFill/>
            <a:ln w="19050">
              <a:solidFill>
                <a:schemeClr val="tx1">
                  <a:lumMod val="95000"/>
                  <a:lumOff val="5000"/>
                </a:schemeClr>
              </a:solidFill>
              <a:miter lim="800000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095" noProof="1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S</a:t>
              </a:r>
              <a:r>
                <a:rPr lang="zh-CN" altLang="en-US" sz="2095" noProof="1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型肺炎双球菌 </a:t>
              </a:r>
            </a:p>
          </p:txBody>
        </p:sp>
        <p:sp>
          <p:nvSpPr>
            <p:cNvPr id="20" name="Text Box 6"/>
            <p:cNvSpPr txBox="1">
              <a:spLocks noChangeArrowheads="1"/>
            </p:cNvSpPr>
            <p:nvPr/>
          </p:nvSpPr>
          <p:spPr bwMode="auto">
            <a:xfrm>
              <a:off x="2633" y="2307"/>
              <a:ext cx="1789" cy="349"/>
            </a:xfrm>
            <a:prstGeom prst="rect">
              <a:avLst/>
            </a:prstGeom>
            <a:grpFill/>
            <a:ln w="19050">
              <a:solidFill>
                <a:schemeClr val="tx1">
                  <a:lumMod val="95000"/>
                  <a:lumOff val="5000"/>
                </a:schemeClr>
              </a:solidFill>
              <a:miter lim="800000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095" noProof="1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R</a:t>
              </a:r>
              <a:r>
                <a:rPr lang="zh-CN" altLang="en-US" sz="2095" noProof="1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型肺炎双球菌 </a:t>
              </a:r>
            </a:p>
          </p:txBody>
        </p:sp>
        <p:sp>
          <p:nvSpPr>
            <p:cNvPr id="21" name="Text Box 7"/>
            <p:cNvSpPr txBox="1">
              <a:spLocks noChangeArrowheads="1"/>
            </p:cNvSpPr>
            <p:nvPr/>
          </p:nvSpPr>
          <p:spPr bwMode="auto">
            <a:xfrm>
              <a:off x="4608" y="2307"/>
              <a:ext cx="672" cy="349"/>
            </a:xfrm>
            <a:prstGeom prst="rect">
              <a:avLst/>
            </a:prstGeom>
            <a:grpFill/>
            <a:ln w="19050">
              <a:solidFill>
                <a:schemeClr val="tx1">
                  <a:lumMod val="95000"/>
                  <a:lumOff val="5000"/>
                </a:schemeClr>
              </a:solidFill>
              <a:miter lim="800000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095" noProof="1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小鼠 </a:t>
              </a:r>
            </a:p>
          </p:txBody>
        </p:sp>
      </p:grp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1446641" y="3628286"/>
            <a:ext cx="5280448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095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</a:t>
            </a:r>
            <a:r>
              <a:rPr lang="zh-CN" altLang="en-US" sz="2095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、格里菲思肺炎双球菌的体内转化实验</a:t>
            </a:r>
          </a:p>
          <a:p>
            <a:pPr>
              <a:spcBef>
                <a:spcPct val="50000"/>
              </a:spcBef>
            </a:pPr>
            <a:endParaRPr lang="zh-CN" altLang="en-US" sz="6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23" name="Group 17"/>
          <p:cNvGrpSpPr/>
          <p:nvPr/>
        </p:nvGrpSpPr>
        <p:grpSpPr bwMode="auto">
          <a:xfrm>
            <a:off x="2606069" y="4432737"/>
            <a:ext cx="5227002" cy="669854"/>
            <a:chOff x="1019" y="1616"/>
            <a:chExt cx="4401" cy="564"/>
          </a:xfrm>
        </p:grpSpPr>
        <p:grpSp>
          <p:nvGrpSpPr>
            <p:cNvPr id="24" name="Group 18"/>
            <p:cNvGrpSpPr/>
            <p:nvPr/>
          </p:nvGrpSpPr>
          <p:grpSpPr bwMode="auto">
            <a:xfrm>
              <a:off x="3061" y="1616"/>
              <a:ext cx="314" cy="564"/>
              <a:chOff x="1837" y="1842"/>
              <a:chExt cx="317" cy="636"/>
            </a:xfrm>
          </p:grpSpPr>
          <p:sp>
            <p:nvSpPr>
              <p:cNvPr id="43" name="Oval 19"/>
              <p:cNvSpPr>
                <a:spLocks noChangeArrowheads="1"/>
              </p:cNvSpPr>
              <p:nvPr/>
            </p:nvSpPr>
            <p:spPr bwMode="auto">
              <a:xfrm>
                <a:off x="1837" y="1842"/>
                <a:ext cx="317" cy="408"/>
              </a:xfrm>
              <a:prstGeom prst="ellipse">
                <a:avLst/>
              </a:prstGeom>
              <a:solidFill>
                <a:srgbClr val="308E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 sz="100" dirty="0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44" name="Oval 20"/>
              <p:cNvSpPr>
                <a:spLocks noChangeArrowheads="1"/>
              </p:cNvSpPr>
              <p:nvPr/>
            </p:nvSpPr>
            <p:spPr bwMode="auto">
              <a:xfrm>
                <a:off x="1837" y="2115"/>
                <a:ext cx="317" cy="363"/>
              </a:xfrm>
              <a:prstGeom prst="ellipse">
                <a:avLst/>
              </a:prstGeom>
              <a:solidFill>
                <a:srgbClr val="308E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 sz="100" dirty="0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  <p:grpSp>
          <p:nvGrpSpPr>
            <p:cNvPr id="25" name="Group 21"/>
            <p:cNvGrpSpPr/>
            <p:nvPr/>
          </p:nvGrpSpPr>
          <p:grpSpPr bwMode="auto">
            <a:xfrm rot="-3195800">
              <a:off x="3459" y="1630"/>
              <a:ext cx="314" cy="564"/>
              <a:chOff x="1837" y="1842"/>
              <a:chExt cx="317" cy="636"/>
            </a:xfrm>
          </p:grpSpPr>
          <p:sp>
            <p:nvSpPr>
              <p:cNvPr id="41" name="Oval 22"/>
              <p:cNvSpPr>
                <a:spLocks noChangeArrowheads="1"/>
              </p:cNvSpPr>
              <p:nvPr/>
            </p:nvSpPr>
            <p:spPr bwMode="auto">
              <a:xfrm>
                <a:off x="1837" y="1842"/>
                <a:ext cx="317" cy="408"/>
              </a:xfrm>
              <a:prstGeom prst="ellipse">
                <a:avLst/>
              </a:prstGeom>
              <a:solidFill>
                <a:srgbClr val="308E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/>
              <a:p>
                <a:pPr algn="ctr"/>
                <a:endParaRPr lang="zh-CN" altLang="zh-CN" sz="100" dirty="0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42" name="Oval 23"/>
              <p:cNvSpPr>
                <a:spLocks noChangeArrowheads="1"/>
              </p:cNvSpPr>
              <p:nvPr/>
            </p:nvSpPr>
            <p:spPr bwMode="auto">
              <a:xfrm>
                <a:off x="1837" y="2115"/>
                <a:ext cx="317" cy="363"/>
              </a:xfrm>
              <a:prstGeom prst="ellipse">
                <a:avLst/>
              </a:prstGeom>
              <a:solidFill>
                <a:srgbClr val="308E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/>
              <a:p>
                <a:pPr algn="ctr"/>
                <a:endParaRPr lang="zh-CN" altLang="zh-CN" sz="100" dirty="0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  <p:grpSp>
          <p:nvGrpSpPr>
            <p:cNvPr id="26" name="Group 24"/>
            <p:cNvGrpSpPr/>
            <p:nvPr/>
          </p:nvGrpSpPr>
          <p:grpSpPr bwMode="auto">
            <a:xfrm rot="-4810194">
              <a:off x="1166" y="1636"/>
              <a:ext cx="347" cy="672"/>
              <a:chOff x="3921" y="2622"/>
              <a:chExt cx="499" cy="771"/>
            </a:xfrm>
          </p:grpSpPr>
          <p:grpSp>
            <p:nvGrpSpPr>
              <p:cNvPr id="35" name="Group 25"/>
              <p:cNvGrpSpPr/>
              <p:nvPr/>
            </p:nvGrpSpPr>
            <p:grpSpPr bwMode="auto">
              <a:xfrm rot="1277369">
                <a:off x="3921" y="2622"/>
                <a:ext cx="499" cy="771"/>
                <a:chOff x="1837" y="1842"/>
                <a:chExt cx="317" cy="636"/>
              </a:xfrm>
            </p:grpSpPr>
            <p:sp>
              <p:nvSpPr>
                <p:cNvPr id="39" name="Oval 26"/>
                <p:cNvSpPr>
                  <a:spLocks noChangeArrowheads="1"/>
                </p:cNvSpPr>
                <p:nvPr/>
              </p:nvSpPr>
              <p:spPr bwMode="auto">
                <a:xfrm>
                  <a:off x="1837" y="1842"/>
                  <a:ext cx="317" cy="408"/>
                </a:xfrm>
                <a:prstGeom prst="ellipse">
                  <a:avLst/>
                </a:prstGeom>
                <a:solidFill>
                  <a:srgbClr val="FF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 sz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40" name="Oval 27"/>
                <p:cNvSpPr>
                  <a:spLocks noChangeArrowheads="1"/>
                </p:cNvSpPr>
                <p:nvPr/>
              </p:nvSpPr>
              <p:spPr bwMode="auto">
                <a:xfrm>
                  <a:off x="1837" y="2115"/>
                  <a:ext cx="317" cy="363"/>
                </a:xfrm>
                <a:prstGeom prst="ellipse">
                  <a:avLst/>
                </a:prstGeom>
                <a:solidFill>
                  <a:srgbClr val="FF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 sz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</p:grpSp>
          <p:grpSp>
            <p:nvGrpSpPr>
              <p:cNvPr id="36" name="Group 28"/>
              <p:cNvGrpSpPr/>
              <p:nvPr/>
            </p:nvGrpSpPr>
            <p:grpSpPr bwMode="auto">
              <a:xfrm rot="1421155">
                <a:off x="4014" y="2704"/>
                <a:ext cx="317" cy="636"/>
                <a:chOff x="1837" y="1842"/>
                <a:chExt cx="317" cy="636"/>
              </a:xfrm>
            </p:grpSpPr>
            <p:sp>
              <p:nvSpPr>
                <p:cNvPr id="37" name="Oval 29"/>
                <p:cNvSpPr>
                  <a:spLocks noChangeArrowheads="1"/>
                </p:cNvSpPr>
                <p:nvPr/>
              </p:nvSpPr>
              <p:spPr bwMode="auto">
                <a:xfrm>
                  <a:off x="1837" y="1842"/>
                  <a:ext cx="317" cy="408"/>
                </a:xfrm>
                <a:prstGeom prst="ellipse">
                  <a:avLst/>
                </a:prstGeom>
                <a:solidFill>
                  <a:srgbClr val="308E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 sz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38" name="Oval 30"/>
                <p:cNvSpPr>
                  <a:spLocks noChangeArrowheads="1"/>
                </p:cNvSpPr>
                <p:nvPr/>
              </p:nvSpPr>
              <p:spPr bwMode="auto">
                <a:xfrm>
                  <a:off x="1837" y="2115"/>
                  <a:ext cx="317" cy="363"/>
                </a:xfrm>
                <a:prstGeom prst="ellipse">
                  <a:avLst/>
                </a:prstGeom>
                <a:solidFill>
                  <a:srgbClr val="308E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 sz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</p:grpSp>
        </p:grpSp>
        <p:grpSp>
          <p:nvGrpSpPr>
            <p:cNvPr id="27" name="Group 31"/>
            <p:cNvGrpSpPr/>
            <p:nvPr/>
          </p:nvGrpSpPr>
          <p:grpSpPr bwMode="auto">
            <a:xfrm rot="-7404645">
              <a:off x="1524" y="1506"/>
              <a:ext cx="390" cy="672"/>
              <a:chOff x="3921" y="2622"/>
              <a:chExt cx="499" cy="771"/>
            </a:xfrm>
          </p:grpSpPr>
          <p:grpSp>
            <p:nvGrpSpPr>
              <p:cNvPr id="29" name="Group 32"/>
              <p:cNvGrpSpPr/>
              <p:nvPr/>
            </p:nvGrpSpPr>
            <p:grpSpPr bwMode="auto">
              <a:xfrm rot="1277369">
                <a:off x="3921" y="2622"/>
                <a:ext cx="499" cy="771"/>
                <a:chOff x="1837" y="1842"/>
                <a:chExt cx="317" cy="636"/>
              </a:xfrm>
            </p:grpSpPr>
            <p:sp>
              <p:nvSpPr>
                <p:cNvPr id="33" name="Oval 33"/>
                <p:cNvSpPr>
                  <a:spLocks noChangeArrowheads="1"/>
                </p:cNvSpPr>
                <p:nvPr/>
              </p:nvSpPr>
              <p:spPr bwMode="auto">
                <a:xfrm>
                  <a:off x="1837" y="1842"/>
                  <a:ext cx="317" cy="408"/>
                </a:xfrm>
                <a:prstGeom prst="ellipse">
                  <a:avLst/>
                </a:prstGeom>
                <a:solidFill>
                  <a:srgbClr val="FF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 sz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34" name="Oval 34"/>
                <p:cNvSpPr>
                  <a:spLocks noChangeArrowheads="1"/>
                </p:cNvSpPr>
                <p:nvPr/>
              </p:nvSpPr>
              <p:spPr bwMode="auto">
                <a:xfrm>
                  <a:off x="1837" y="2115"/>
                  <a:ext cx="317" cy="363"/>
                </a:xfrm>
                <a:prstGeom prst="ellipse">
                  <a:avLst/>
                </a:prstGeom>
                <a:solidFill>
                  <a:srgbClr val="FF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 sz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</p:grpSp>
          <p:grpSp>
            <p:nvGrpSpPr>
              <p:cNvPr id="30" name="Group 35"/>
              <p:cNvGrpSpPr/>
              <p:nvPr/>
            </p:nvGrpSpPr>
            <p:grpSpPr bwMode="auto">
              <a:xfrm rot="1421155">
                <a:off x="4014" y="2704"/>
                <a:ext cx="317" cy="636"/>
                <a:chOff x="1837" y="1842"/>
                <a:chExt cx="317" cy="636"/>
              </a:xfrm>
            </p:grpSpPr>
            <p:sp>
              <p:nvSpPr>
                <p:cNvPr id="31" name="Oval 36"/>
                <p:cNvSpPr>
                  <a:spLocks noChangeArrowheads="1"/>
                </p:cNvSpPr>
                <p:nvPr/>
              </p:nvSpPr>
              <p:spPr bwMode="auto">
                <a:xfrm>
                  <a:off x="1837" y="1842"/>
                  <a:ext cx="317" cy="408"/>
                </a:xfrm>
                <a:prstGeom prst="ellipse">
                  <a:avLst/>
                </a:prstGeom>
                <a:solidFill>
                  <a:srgbClr val="308E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 sz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32" name="Oval 37"/>
                <p:cNvSpPr>
                  <a:spLocks noChangeArrowheads="1"/>
                </p:cNvSpPr>
                <p:nvPr/>
              </p:nvSpPr>
              <p:spPr bwMode="auto">
                <a:xfrm>
                  <a:off x="1837" y="2115"/>
                  <a:ext cx="317" cy="363"/>
                </a:xfrm>
                <a:prstGeom prst="ellipse">
                  <a:avLst/>
                </a:prstGeom>
                <a:solidFill>
                  <a:srgbClr val="308E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 sz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</p:grpSp>
        </p:grpSp>
        <p:pic>
          <p:nvPicPr>
            <p:cNvPr id="28" name="Picture 38" descr="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2" y="1616"/>
              <a:ext cx="1248" cy="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" name="矩形 259"/>
          <p:cNvSpPr>
            <a:spLocks noChangeArrowheads="1"/>
          </p:cNvSpPr>
          <p:nvPr/>
        </p:nvSpPr>
        <p:spPr bwMode="auto">
          <a:xfrm>
            <a:off x="685260" y="3087214"/>
            <a:ext cx="4782090" cy="43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（一）肺炎双球菌的转化实验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 bldLvl="0" animBg="1"/>
      <p:bldP spid="22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 dirty="0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3" name="矩形 259"/>
          <p:cNvSpPr>
            <a:spLocks noChangeArrowheads="1"/>
          </p:cNvSpPr>
          <p:nvPr/>
        </p:nvSpPr>
        <p:spPr bwMode="auto">
          <a:xfrm>
            <a:off x="685260" y="321914"/>
            <a:ext cx="478209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913765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庆科黄油体" panose="02000803000000020004" pitchFamily="2" charset="-122"/>
                <a:ea typeface="站酷庆科黄油体" panose="02000803000000020004" pitchFamily="2" charset="-122"/>
                <a:cs typeface="+mn-ea"/>
              </a:rPr>
              <a:t>格里菲思的实验： </a:t>
            </a:r>
          </a:p>
        </p:txBody>
      </p:sp>
      <p:sp>
        <p:nvSpPr>
          <p:cNvPr id="57" name="Rectangle 2"/>
          <p:cNvSpPr>
            <a:spLocks noChangeArrowheads="1"/>
          </p:cNvSpPr>
          <p:nvPr/>
        </p:nvSpPr>
        <p:spPr bwMode="auto">
          <a:xfrm>
            <a:off x="1265118" y="4875733"/>
            <a:ext cx="9661763" cy="414729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zh-CN" altLang="en-US" sz="2095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加热杀死的</a:t>
            </a:r>
            <a:r>
              <a:rPr lang="en-US" altLang="zh-CN" sz="2095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S</a:t>
            </a:r>
            <a:r>
              <a:rPr lang="zh-CN" altLang="en-US" sz="2095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型细菌中，必然含有某种促成这一转化的活性物质</a:t>
            </a:r>
            <a:r>
              <a:rPr lang="en-US" altLang="zh-CN" sz="2095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——“</a:t>
            </a:r>
            <a:r>
              <a:rPr lang="zh-CN" altLang="en-US" sz="2095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转化因子”</a:t>
            </a:r>
          </a:p>
        </p:txBody>
      </p:sp>
      <p:sp>
        <p:nvSpPr>
          <p:cNvPr id="59" name="Rectangle 4"/>
          <p:cNvSpPr>
            <a:spLocks noChangeArrowheads="1"/>
          </p:cNvSpPr>
          <p:nvPr/>
        </p:nvSpPr>
        <p:spPr bwMode="auto">
          <a:xfrm>
            <a:off x="1265118" y="5496159"/>
            <a:ext cx="3178246" cy="41402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anchor="ctr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zh-CN" altLang="en-US" sz="2095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哪种物质是转化因子？</a:t>
            </a:r>
          </a:p>
        </p:txBody>
      </p:sp>
      <p:sp>
        <p:nvSpPr>
          <p:cNvPr id="60" name="Rectangle 7"/>
          <p:cNvSpPr>
            <a:spLocks noChangeArrowheads="1"/>
          </p:cNvSpPr>
          <p:nvPr/>
        </p:nvSpPr>
        <p:spPr bwMode="auto">
          <a:xfrm>
            <a:off x="988691" y="2962600"/>
            <a:ext cx="5016782" cy="41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95" dirty="0">
                <a:solidFill>
                  <a:srgbClr val="0000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③什么使活</a:t>
            </a:r>
            <a:r>
              <a:rPr lang="en-US" altLang="zh-CN" sz="2095" dirty="0">
                <a:solidFill>
                  <a:srgbClr val="0000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R</a:t>
            </a:r>
            <a:r>
              <a:rPr lang="zh-CN" altLang="en-US" sz="2095" dirty="0">
                <a:solidFill>
                  <a:srgbClr val="0000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型细菌转变成活的</a:t>
            </a:r>
            <a:r>
              <a:rPr lang="en-US" altLang="zh-CN" sz="2095" dirty="0">
                <a:solidFill>
                  <a:srgbClr val="0000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S</a:t>
            </a:r>
            <a:r>
              <a:rPr lang="zh-CN" altLang="en-US" sz="2095" dirty="0">
                <a:solidFill>
                  <a:srgbClr val="0000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型细菌？</a:t>
            </a:r>
          </a:p>
        </p:txBody>
      </p:sp>
      <p:sp>
        <p:nvSpPr>
          <p:cNvPr id="61" name="Text Box 11"/>
          <p:cNvSpPr txBox="1">
            <a:spLocks noChangeArrowheads="1"/>
          </p:cNvSpPr>
          <p:nvPr/>
        </p:nvSpPr>
        <p:spPr bwMode="auto">
          <a:xfrm>
            <a:off x="1265119" y="1593333"/>
            <a:ext cx="4446693" cy="46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>
                <a:solidFill>
                  <a:sysClr val="windowText" lastClr="0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  <a:lvl2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/>
              <a:t>由于体内有活的</a:t>
            </a:r>
            <a:r>
              <a:rPr lang="en-US" altLang="zh-CN" dirty="0"/>
              <a:t>S</a:t>
            </a:r>
            <a:r>
              <a:rPr lang="zh-CN" altLang="en-US" dirty="0"/>
              <a:t>型细菌的作用。</a:t>
            </a:r>
          </a:p>
        </p:txBody>
      </p:sp>
      <p:sp>
        <p:nvSpPr>
          <p:cNvPr id="62" name="Text Box 12"/>
          <p:cNvSpPr txBox="1">
            <a:spLocks noChangeArrowheads="1"/>
          </p:cNvSpPr>
          <p:nvPr/>
        </p:nvSpPr>
        <p:spPr bwMode="auto">
          <a:xfrm>
            <a:off x="1265119" y="2455295"/>
            <a:ext cx="4731738" cy="46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>
                <a:solidFill>
                  <a:sysClr val="windowText" lastClr="0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  <a:lvl2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活的</a:t>
            </a:r>
            <a:r>
              <a:rPr lang="en-US" altLang="zh-CN" dirty="0"/>
              <a:t>R</a:t>
            </a:r>
            <a:r>
              <a:rPr lang="zh-CN" altLang="en-US" dirty="0"/>
              <a:t>型细菌变成了</a:t>
            </a:r>
            <a:r>
              <a:rPr lang="zh-CN" altLang="en-US"/>
              <a:t>活的</a:t>
            </a:r>
            <a:r>
              <a:rPr lang="en-US" altLang="zh-CN" dirty="0"/>
              <a:t>S</a:t>
            </a:r>
            <a:r>
              <a:rPr lang="zh-CN" altLang="en-US" dirty="0"/>
              <a:t>型细菌。</a:t>
            </a:r>
          </a:p>
        </p:txBody>
      </p:sp>
      <p:sp>
        <p:nvSpPr>
          <p:cNvPr id="63" name="Text Box 13"/>
          <p:cNvSpPr txBox="1">
            <a:spLocks noChangeArrowheads="1"/>
          </p:cNvSpPr>
          <p:nvPr/>
        </p:nvSpPr>
        <p:spPr bwMode="auto">
          <a:xfrm>
            <a:off x="1265119" y="3352126"/>
            <a:ext cx="6356491" cy="46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>
                <a:solidFill>
                  <a:sysClr val="windowText" lastClr="0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  <a:lvl2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/>
              <a:t>加热杀死的</a:t>
            </a:r>
            <a:r>
              <a:rPr lang="en-US" altLang="zh-CN" dirty="0"/>
              <a:t>S</a:t>
            </a:r>
            <a:r>
              <a:rPr lang="zh-CN" altLang="en-US" dirty="0"/>
              <a:t>型细菌使活的</a:t>
            </a:r>
            <a:r>
              <a:rPr lang="en-US" altLang="zh-CN" dirty="0"/>
              <a:t>R</a:t>
            </a:r>
            <a:r>
              <a:rPr lang="zh-CN" altLang="en-US" dirty="0"/>
              <a:t>型细菌发生了转化。</a:t>
            </a:r>
          </a:p>
        </p:txBody>
      </p:sp>
      <p:sp>
        <p:nvSpPr>
          <p:cNvPr id="65" name="Text Box 16"/>
          <p:cNvSpPr txBox="1">
            <a:spLocks noChangeArrowheads="1"/>
          </p:cNvSpPr>
          <p:nvPr/>
        </p:nvSpPr>
        <p:spPr bwMode="auto">
          <a:xfrm>
            <a:off x="988691" y="1238082"/>
            <a:ext cx="3590925" cy="41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95" dirty="0">
                <a:solidFill>
                  <a:srgbClr val="0000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①</a:t>
            </a:r>
            <a:r>
              <a:rPr lang="en-US" altLang="zh-CN" sz="2095" dirty="0">
                <a:solidFill>
                  <a:srgbClr val="0000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D</a:t>
            </a:r>
            <a:r>
              <a:rPr lang="zh-CN" altLang="en-US" sz="2095" dirty="0">
                <a:solidFill>
                  <a:srgbClr val="0000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组小鼠为什么会死亡呢？</a:t>
            </a:r>
          </a:p>
        </p:txBody>
      </p:sp>
      <p:sp>
        <p:nvSpPr>
          <p:cNvPr id="66" name="Text Box 17"/>
          <p:cNvSpPr txBox="1">
            <a:spLocks noChangeArrowheads="1"/>
          </p:cNvSpPr>
          <p:nvPr/>
        </p:nvSpPr>
        <p:spPr bwMode="auto">
          <a:xfrm>
            <a:off x="988691" y="2107467"/>
            <a:ext cx="3376245" cy="41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95" dirty="0">
                <a:solidFill>
                  <a:srgbClr val="0000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②活的</a:t>
            </a:r>
            <a:r>
              <a:rPr lang="en-US" altLang="zh-CN" sz="2095" dirty="0">
                <a:solidFill>
                  <a:srgbClr val="0000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S</a:t>
            </a:r>
            <a:r>
              <a:rPr lang="zh-CN" altLang="en-US" sz="2095" dirty="0">
                <a:solidFill>
                  <a:srgbClr val="0000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型细菌如何出现？</a:t>
            </a:r>
            <a:r>
              <a:rPr lang="zh-CN" altLang="en-US" sz="2095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7" name="矩形 66"/>
          <p:cNvSpPr/>
          <p:nvPr/>
        </p:nvSpPr>
        <p:spPr>
          <a:xfrm>
            <a:off x="1265118" y="4256016"/>
            <a:ext cx="1562307" cy="41402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anchor="ctr" anchorCtr="1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kumimoji="1" lang="zh-CN" altLang="en-US" sz="2095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［实验结论］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7" grpId="0" bldLvl="0" animBg="1"/>
      <p:bldP spid="59" grpId="0" animBg="1"/>
      <p:bldP spid="60" grpId="0"/>
      <p:bldP spid="61" grpId="0"/>
      <p:bldP spid="62" grpId="0"/>
      <p:bldP spid="63" grpId="0"/>
      <p:bldP spid="65" grpId="0"/>
      <p:bldP spid="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 dirty="0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3" name="矩形 259"/>
          <p:cNvSpPr>
            <a:spLocks noChangeArrowheads="1"/>
          </p:cNvSpPr>
          <p:nvPr/>
        </p:nvSpPr>
        <p:spPr bwMode="auto">
          <a:xfrm>
            <a:off x="685260" y="321914"/>
            <a:ext cx="478209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913765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庆科黄油体" panose="02000803000000020004" pitchFamily="2" charset="-122"/>
                <a:ea typeface="站酷庆科黄油体" panose="02000803000000020004" pitchFamily="2" charset="-122"/>
                <a:cs typeface="+mn-ea"/>
              </a:rPr>
              <a:t>格里菲思的实验： </a:t>
            </a:r>
          </a:p>
        </p:txBody>
      </p:sp>
      <p:sp>
        <p:nvSpPr>
          <p:cNvPr id="61" name="Text Box 11"/>
          <p:cNvSpPr txBox="1">
            <a:spLocks noChangeArrowheads="1"/>
          </p:cNvSpPr>
          <p:nvPr/>
        </p:nvSpPr>
        <p:spPr bwMode="auto">
          <a:xfrm>
            <a:off x="884119" y="1559113"/>
            <a:ext cx="7555031" cy="46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>
                <a:solidFill>
                  <a:sysClr val="windowText" lastClr="0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  <a:lvl2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/>
              <a:t>关键思路：把各种化合物分开，单独观察，确定唯一变量 。</a:t>
            </a:r>
          </a:p>
        </p:txBody>
      </p:sp>
      <p:sp>
        <p:nvSpPr>
          <p:cNvPr id="65" name="Text Box 16"/>
          <p:cNvSpPr txBox="1">
            <a:spLocks noChangeArrowheads="1"/>
          </p:cNvSpPr>
          <p:nvPr/>
        </p:nvSpPr>
        <p:spPr bwMode="auto">
          <a:xfrm>
            <a:off x="464816" y="1123782"/>
            <a:ext cx="3746538" cy="41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95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［实验设计］寻找转化因子： 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884119" y="2023792"/>
            <a:ext cx="7555031" cy="46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>
                <a:solidFill>
                  <a:sysClr val="windowText" lastClr="0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  <a:lvl2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/>
              <a:t>设计方法：把由</a:t>
            </a:r>
            <a:r>
              <a:rPr lang="en-US" altLang="zh-CN" dirty="0"/>
              <a:t>S</a:t>
            </a:r>
            <a:r>
              <a:rPr lang="zh-CN" altLang="en-US" dirty="0"/>
              <a:t>型细菌中分离，提取出的各种成分，单独作用于</a:t>
            </a:r>
            <a:r>
              <a:rPr lang="en-US" altLang="zh-CN" dirty="0"/>
              <a:t>R</a:t>
            </a:r>
            <a:r>
              <a:rPr lang="zh-CN" altLang="en-US" dirty="0"/>
              <a:t>型细菌。</a:t>
            </a: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685260" y="2830104"/>
            <a:ext cx="5546711" cy="41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95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2.</a:t>
            </a:r>
            <a:r>
              <a:rPr lang="zh-CN" altLang="en-US" sz="2095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艾弗里及其同事的肺炎双球菌体外转化实验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3458615" y="3608453"/>
            <a:ext cx="4806208" cy="2804000"/>
            <a:chOff x="2384754" y="2905916"/>
            <a:chExt cx="6464384" cy="3771401"/>
          </a:xfrm>
        </p:grpSpPr>
        <p:sp>
          <p:nvSpPr>
            <p:cNvPr id="17" name="Rectangle 3"/>
            <p:cNvSpPr>
              <a:spLocks noChangeArrowheads="1"/>
            </p:cNvSpPr>
            <p:nvPr/>
          </p:nvSpPr>
          <p:spPr bwMode="auto">
            <a:xfrm>
              <a:off x="6317180" y="4129306"/>
              <a:ext cx="1023785" cy="285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altLang="zh-CN" dirty="0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DNA</a:t>
              </a:r>
            </a:p>
          </p:txBody>
        </p:sp>
        <p:sp>
          <p:nvSpPr>
            <p:cNvPr id="18" name="Rectangle 4"/>
            <p:cNvSpPr>
              <a:spLocks noChangeArrowheads="1"/>
            </p:cNvSpPr>
            <p:nvPr/>
          </p:nvSpPr>
          <p:spPr bwMode="auto">
            <a:xfrm>
              <a:off x="2384754" y="4091727"/>
              <a:ext cx="1176996" cy="377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zh-CN" altLang="en-US" dirty="0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蛋白质</a:t>
              </a:r>
            </a:p>
          </p:txBody>
        </p:sp>
        <p:sp>
          <p:nvSpPr>
            <p:cNvPr id="19" name="Rectangle 5"/>
            <p:cNvSpPr>
              <a:spLocks noChangeArrowheads="1"/>
            </p:cNvSpPr>
            <p:nvPr/>
          </p:nvSpPr>
          <p:spPr bwMode="auto">
            <a:xfrm>
              <a:off x="3570064" y="4145173"/>
              <a:ext cx="1060603" cy="285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altLang="zh-CN" dirty="0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RNA</a:t>
              </a:r>
            </a:p>
          </p:txBody>
        </p:sp>
        <p:sp>
          <p:nvSpPr>
            <p:cNvPr id="20" name="Rectangle 6"/>
            <p:cNvSpPr>
              <a:spLocks noChangeArrowheads="1"/>
            </p:cNvSpPr>
            <p:nvPr/>
          </p:nvSpPr>
          <p:spPr bwMode="auto">
            <a:xfrm>
              <a:off x="4015575" y="2905916"/>
              <a:ext cx="2926192" cy="496754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>
                <a:buFontTx/>
                <a:buNone/>
                <a:defRPr/>
              </a:pPr>
              <a:r>
                <a:rPr lang="en-US" altLang="zh-CN" dirty="0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S</a:t>
              </a:r>
              <a:r>
                <a:rPr lang="zh-CN" altLang="en-US" dirty="0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型活菌的化学成分</a:t>
              </a:r>
            </a:p>
          </p:txBody>
        </p:sp>
        <p:sp>
          <p:nvSpPr>
            <p:cNvPr id="21" name="Rectangle 7"/>
            <p:cNvSpPr>
              <a:spLocks noChangeArrowheads="1"/>
            </p:cNvSpPr>
            <p:nvPr/>
          </p:nvSpPr>
          <p:spPr bwMode="auto">
            <a:xfrm>
              <a:off x="4592661" y="4091727"/>
              <a:ext cx="862259" cy="377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zh-CN" altLang="en-US" dirty="0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糖类</a:t>
              </a:r>
            </a:p>
          </p:txBody>
        </p:sp>
        <p:sp>
          <p:nvSpPr>
            <p:cNvPr id="22" name="Rectangle 8"/>
            <p:cNvSpPr>
              <a:spLocks noChangeArrowheads="1"/>
            </p:cNvSpPr>
            <p:nvPr/>
          </p:nvSpPr>
          <p:spPr bwMode="auto">
            <a:xfrm>
              <a:off x="5454921" y="4091727"/>
              <a:ext cx="862259" cy="377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zh-CN" altLang="en-US" dirty="0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脂类</a:t>
              </a:r>
            </a:p>
          </p:txBody>
        </p:sp>
        <p:sp>
          <p:nvSpPr>
            <p:cNvPr id="23" name="Line 9"/>
            <p:cNvSpPr>
              <a:spLocks noChangeShapeType="1"/>
            </p:cNvSpPr>
            <p:nvPr/>
          </p:nvSpPr>
          <p:spPr bwMode="auto">
            <a:xfrm>
              <a:off x="2977410" y="3767489"/>
              <a:ext cx="0" cy="376497"/>
            </a:xfrm>
            <a:prstGeom prst="line">
              <a:avLst/>
            </a:prstGeom>
            <a:noFill/>
            <a:ln w="41275">
              <a:solidFill>
                <a:schemeClr val="hlink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100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4" name="Line 10"/>
            <p:cNvSpPr>
              <a:spLocks noChangeShapeType="1"/>
            </p:cNvSpPr>
            <p:nvPr/>
          </p:nvSpPr>
          <p:spPr bwMode="auto">
            <a:xfrm>
              <a:off x="2977410" y="3767489"/>
              <a:ext cx="5279260" cy="0"/>
            </a:xfrm>
            <a:prstGeom prst="line">
              <a:avLst/>
            </a:prstGeom>
            <a:noFill/>
            <a:ln w="41275">
              <a:solidFill>
                <a:schemeClr val="hlink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100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5" name="Line 11"/>
            <p:cNvSpPr>
              <a:spLocks noChangeShapeType="1"/>
            </p:cNvSpPr>
            <p:nvPr/>
          </p:nvSpPr>
          <p:spPr bwMode="auto">
            <a:xfrm>
              <a:off x="4108086" y="3767489"/>
              <a:ext cx="0" cy="376497"/>
            </a:xfrm>
            <a:prstGeom prst="line">
              <a:avLst/>
            </a:prstGeom>
            <a:noFill/>
            <a:ln w="41275">
              <a:solidFill>
                <a:schemeClr val="hlink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100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6" name="Line 12"/>
            <p:cNvSpPr>
              <a:spLocks noChangeShapeType="1"/>
            </p:cNvSpPr>
            <p:nvPr/>
          </p:nvSpPr>
          <p:spPr bwMode="auto">
            <a:xfrm>
              <a:off x="5023791" y="3767489"/>
              <a:ext cx="0" cy="376497"/>
            </a:xfrm>
            <a:prstGeom prst="line">
              <a:avLst/>
            </a:prstGeom>
            <a:noFill/>
            <a:ln w="41275">
              <a:solidFill>
                <a:schemeClr val="hlink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100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7" name="Line 13"/>
            <p:cNvSpPr>
              <a:spLocks noChangeShapeType="1"/>
            </p:cNvSpPr>
            <p:nvPr/>
          </p:nvSpPr>
          <p:spPr bwMode="auto">
            <a:xfrm>
              <a:off x="5886050" y="3767489"/>
              <a:ext cx="0" cy="376497"/>
            </a:xfrm>
            <a:prstGeom prst="line">
              <a:avLst/>
            </a:prstGeom>
            <a:noFill/>
            <a:ln w="41275">
              <a:solidFill>
                <a:schemeClr val="hlink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100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8" name="Line 14"/>
            <p:cNvSpPr>
              <a:spLocks noChangeShapeType="1"/>
            </p:cNvSpPr>
            <p:nvPr/>
          </p:nvSpPr>
          <p:spPr bwMode="auto">
            <a:xfrm>
              <a:off x="6801756" y="3767489"/>
              <a:ext cx="0" cy="376497"/>
            </a:xfrm>
            <a:prstGeom prst="line">
              <a:avLst/>
            </a:prstGeom>
            <a:noFill/>
            <a:ln w="41275">
              <a:solidFill>
                <a:schemeClr val="hlink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100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9" name="Line 15"/>
            <p:cNvSpPr>
              <a:spLocks noChangeShapeType="1"/>
            </p:cNvSpPr>
            <p:nvPr/>
          </p:nvSpPr>
          <p:spPr bwMode="auto">
            <a:xfrm>
              <a:off x="8256670" y="3767489"/>
              <a:ext cx="0" cy="376497"/>
            </a:xfrm>
            <a:prstGeom prst="line">
              <a:avLst/>
            </a:prstGeom>
            <a:noFill/>
            <a:ln w="41275">
              <a:solidFill>
                <a:schemeClr val="hlink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100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0" name="Line 16"/>
            <p:cNvSpPr>
              <a:spLocks noChangeShapeType="1"/>
            </p:cNvSpPr>
            <p:nvPr/>
          </p:nvSpPr>
          <p:spPr bwMode="auto">
            <a:xfrm>
              <a:off x="5454921" y="3392180"/>
              <a:ext cx="0" cy="376497"/>
            </a:xfrm>
            <a:prstGeom prst="line">
              <a:avLst/>
            </a:prstGeom>
            <a:noFill/>
            <a:ln w="41275">
              <a:solidFill>
                <a:schemeClr val="hlink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100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1" name="Rectangle 17"/>
            <p:cNvSpPr>
              <a:spLocks noChangeArrowheads="1"/>
            </p:cNvSpPr>
            <p:nvPr/>
          </p:nvSpPr>
          <p:spPr bwMode="auto">
            <a:xfrm>
              <a:off x="7583437" y="4033987"/>
              <a:ext cx="1265701" cy="516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altLang="zh-CN" sz="1100" dirty="0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DNA+</a:t>
              </a:r>
            </a:p>
            <a:p>
              <a:pPr algn="ctr"/>
              <a:r>
                <a:rPr lang="en-US" altLang="zh-CN" sz="1100" dirty="0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DNA</a:t>
              </a:r>
              <a:r>
                <a:rPr lang="zh-CN" altLang="en-US" sz="1100" dirty="0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水解酶</a:t>
              </a:r>
            </a:p>
          </p:txBody>
        </p:sp>
        <p:sp>
          <p:nvSpPr>
            <p:cNvPr id="32" name="Rectangle 18"/>
            <p:cNvSpPr>
              <a:spLocks noChangeArrowheads="1"/>
            </p:cNvSpPr>
            <p:nvPr/>
          </p:nvSpPr>
          <p:spPr bwMode="auto">
            <a:xfrm>
              <a:off x="2654359" y="4884867"/>
              <a:ext cx="5978807" cy="496754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buFontTx/>
                <a:buNone/>
                <a:defRPr/>
              </a:pPr>
              <a:r>
                <a:rPr lang="zh-CN" altLang="en-US" dirty="0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分别与</a:t>
              </a:r>
              <a:r>
                <a:rPr lang="en-US" altLang="zh-CN" dirty="0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R</a:t>
              </a:r>
              <a:r>
                <a:rPr lang="zh-CN" altLang="en-US" dirty="0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型活菌混合培养</a:t>
              </a:r>
            </a:p>
          </p:txBody>
        </p:sp>
        <p:sp>
          <p:nvSpPr>
            <p:cNvPr id="33" name="Line 19"/>
            <p:cNvSpPr>
              <a:spLocks noChangeShapeType="1"/>
            </p:cNvSpPr>
            <p:nvPr/>
          </p:nvSpPr>
          <p:spPr bwMode="auto">
            <a:xfrm>
              <a:off x="2977410" y="5760424"/>
              <a:ext cx="0" cy="376497"/>
            </a:xfrm>
            <a:prstGeom prst="line">
              <a:avLst/>
            </a:prstGeom>
            <a:noFill/>
            <a:ln w="41275">
              <a:solidFill>
                <a:schemeClr val="hlink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100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4" name="Line 20"/>
            <p:cNvSpPr>
              <a:spLocks noChangeShapeType="1"/>
            </p:cNvSpPr>
            <p:nvPr/>
          </p:nvSpPr>
          <p:spPr bwMode="auto">
            <a:xfrm>
              <a:off x="2977410" y="5760424"/>
              <a:ext cx="5279260" cy="0"/>
            </a:xfrm>
            <a:prstGeom prst="line">
              <a:avLst/>
            </a:prstGeom>
            <a:noFill/>
            <a:ln w="41275">
              <a:solidFill>
                <a:schemeClr val="hlink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100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5" name="Line 21"/>
            <p:cNvSpPr>
              <a:spLocks noChangeShapeType="1"/>
            </p:cNvSpPr>
            <p:nvPr/>
          </p:nvSpPr>
          <p:spPr bwMode="auto">
            <a:xfrm>
              <a:off x="4108086" y="5786554"/>
              <a:ext cx="0" cy="377684"/>
            </a:xfrm>
            <a:prstGeom prst="line">
              <a:avLst/>
            </a:prstGeom>
            <a:noFill/>
            <a:ln w="41275">
              <a:solidFill>
                <a:schemeClr val="hlink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100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6" name="Line 22"/>
            <p:cNvSpPr>
              <a:spLocks noChangeShapeType="1"/>
            </p:cNvSpPr>
            <p:nvPr/>
          </p:nvSpPr>
          <p:spPr bwMode="auto">
            <a:xfrm>
              <a:off x="5023791" y="5787742"/>
              <a:ext cx="0" cy="376496"/>
            </a:xfrm>
            <a:prstGeom prst="line">
              <a:avLst/>
            </a:prstGeom>
            <a:noFill/>
            <a:ln w="41275">
              <a:solidFill>
                <a:schemeClr val="hlink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100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7" name="Line 23"/>
            <p:cNvSpPr>
              <a:spLocks noChangeShapeType="1"/>
            </p:cNvSpPr>
            <p:nvPr/>
          </p:nvSpPr>
          <p:spPr bwMode="auto">
            <a:xfrm>
              <a:off x="5886050" y="5787742"/>
              <a:ext cx="0" cy="376496"/>
            </a:xfrm>
            <a:prstGeom prst="line">
              <a:avLst/>
            </a:prstGeom>
            <a:noFill/>
            <a:ln w="41275">
              <a:solidFill>
                <a:schemeClr val="hlink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100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8" name="Line 24"/>
            <p:cNvSpPr>
              <a:spLocks noChangeShapeType="1"/>
            </p:cNvSpPr>
            <p:nvPr/>
          </p:nvSpPr>
          <p:spPr bwMode="auto">
            <a:xfrm flipH="1">
              <a:off x="6640231" y="5760424"/>
              <a:ext cx="161525" cy="214971"/>
            </a:xfrm>
            <a:prstGeom prst="line">
              <a:avLst/>
            </a:prstGeom>
            <a:noFill/>
            <a:ln w="41275">
              <a:solidFill>
                <a:schemeClr val="hlink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100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9" name="Line 25"/>
            <p:cNvSpPr>
              <a:spLocks noChangeShapeType="1"/>
            </p:cNvSpPr>
            <p:nvPr/>
          </p:nvSpPr>
          <p:spPr bwMode="auto">
            <a:xfrm>
              <a:off x="5454921" y="5383929"/>
              <a:ext cx="0" cy="376496"/>
            </a:xfrm>
            <a:prstGeom prst="line">
              <a:avLst/>
            </a:prstGeom>
            <a:noFill/>
            <a:ln w="41275">
              <a:solidFill>
                <a:schemeClr val="hlink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100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40" name="Line 26"/>
            <p:cNvSpPr>
              <a:spLocks noChangeShapeType="1"/>
            </p:cNvSpPr>
            <p:nvPr/>
          </p:nvSpPr>
          <p:spPr bwMode="auto">
            <a:xfrm>
              <a:off x="8256670" y="5760424"/>
              <a:ext cx="0" cy="376497"/>
            </a:xfrm>
            <a:prstGeom prst="line">
              <a:avLst/>
            </a:prstGeom>
            <a:noFill/>
            <a:ln w="41275">
              <a:solidFill>
                <a:schemeClr val="hlink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100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41" name="Rectangle 27"/>
            <p:cNvSpPr>
              <a:spLocks noChangeArrowheads="1"/>
            </p:cNvSpPr>
            <p:nvPr/>
          </p:nvSpPr>
          <p:spPr bwMode="auto">
            <a:xfrm>
              <a:off x="6478705" y="5961144"/>
              <a:ext cx="323050" cy="285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altLang="zh-CN" sz="1200" dirty="0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R</a:t>
              </a:r>
            </a:p>
          </p:txBody>
        </p:sp>
        <p:sp>
          <p:nvSpPr>
            <p:cNvPr id="42" name="Rectangle 28"/>
            <p:cNvSpPr>
              <a:spLocks noChangeArrowheads="1"/>
            </p:cNvSpPr>
            <p:nvPr/>
          </p:nvSpPr>
          <p:spPr bwMode="auto">
            <a:xfrm>
              <a:off x="2815884" y="6098914"/>
              <a:ext cx="323050" cy="324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altLang="zh-CN" dirty="0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R</a:t>
              </a:r>
            </a:p>
          </p:txBody>
        </p:sp>
        <p:sp>
          <p:nvSpPr>
            <p:cNvPr id="43" name="Rectangle 29"/>
            <p:cNvSpPr>
              <a:spLocks noChangeArrowheads="1"/>
            </p:cNvSpPr>
            <p:nvPr/>
          </p:nvSpPr>
          <p:spPr bwMode="auto">
            <a:xfrm>
              <a:off x="3893114" y="6138108"/>
              <a:ext cx="431130" cy="285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altLang="zh-CN" dirty="0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R</a:t>
              </a:r>
            </a:p>
          </p:txBody>
        </p:sp>
        <p:sp>
          <p:nvSpPr>
            <p:cNvPr id="44" name="Rectangle 30"/>
            <p:cNvSpPr>
              <a:spLocks noChangeArrowheads="1"/>
            </p:cNvSpPr>
            <p:nvPr/>
          </p:nvSpPr>
          <p:spPr bwMode="auto">
            <a:xfrm>
              <a:off x="4862266" y="6138108"/>
              <a:ext cx="377684" cy="285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altLang="zh-CN" dirty="0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R</a:t>
              </a:r>
            </a:p>
          </p:txBody>
        </p:sp>
        <p:sp>
          <p:nvSpPr>
            <p:cNvPr id="45" name="Rectangle 31"/>
            <p:cNvSpPr>
              <a:spLocks noChangeArrowheads="1"/>
            </p:cNvSpPr>
            <p:nvPr/>
          </p:nvSpPr>
          <p:spPr bwMode="auto">
            <a:xfrm>
              <a:off x="5724525" y="6138108"/>
              <a:ext cx="323050" cy="285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altLang="zh-CN" dirty="0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R</a:t>
              </a:r>
            </a:p>
          </p:txBody>
        </p:sp>
        <p:sp>
          <p:nvSpPr>
            <p:cNvPr id="46" name="Rectangle 32"/>
            <p:cNvSpPr>
              <a:spLocks noChangeArrowheads="1"/>
            </p:cNvSpPr>
            <p:nvPr/>
          </p:nvSpPr>
          <p:spPr bwMode="auto">
            <a:xfrm>
              <a:off x="8095145" y="6084663"/>
              <a:ext cx="376497" cy="32305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FontTx/>
                <a:buNone/>
                <a:defRPr/>
              </a:pPr>
              <a:r>
                <a:rPr lang="en-US" altLang="zh-CN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R</a:t>
              </a:r>
              <a:endParaRPr lang="zh-CN" altLang="en-US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47" name="Line 33"/>
            <p:cNvSpPr>
              <a:spLocks noChangeShapeType="1"/>
            </p:cNvSpPr>
            <p:nvPr/>
          </p:nvSpPr>
          <p:spPr bwMode="auto">
            <a:xfrm>
              <a:off x="2977410" y="4468223"/>
              <a:ext cx="0" cy="376497"/>
            </a:xfrm>
            <a:prstGeom prst="line">
              <a:avLst/>
            </a:prstGeom>
            <a:noFill/>
            <a:ln w="41275">
              <a:solidFill>
                <a:schemeClr val="hlink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100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48" name="Line 34"/>
            <p:cNvSpPr>
              <a:spLocks noChangeShapeType="1"/>
            </p:cNvSpPr>
            <p:nvPr/>
          </p:nvSpPr>
          <p:spPr bwMode="auto">
            <a:xfrm>
              <a:off x="4108086" y="4468223"/>
              <a:ext cx="0" cy="376497"/>
            </a:xfrm>
            <a:prstGeom prst="line">
              <a:avLst/>
            </a:prstGeom>
            <a:noFill/>
            <a:ln w="41275">
              <a:solidFill>
                <a:schemeClr val="hlink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100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49" name="Line 35"/>
            <p:cNvSpPr>
              <a:spLocks noChangeShapeType="1"/>
            </p:cNvSpPr>
            <p:nvPr/>
          </p:nvSpPr>
          <p:spPr bwMode="auto">
            <a:xfrm>
              <a:off x="5023791" y="4468223"/>
              <a:ext cx="0" cy="376497"/>
            </a:xfrm>
            <a:prstGeom prst="line">
              <a:avLst/>
            </a:prstGeom>
            <a:noFill/>
            <a:ln w="41275">
              <a:solidFill>
                <a:schemeClr val="hlink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100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50" name="Line 36"/>
            <p:cNvSpPr>
              <a:spLocks noChangeShapeType="1"/>
            </p:cNvSpPr>
            <p:nvPr/>
          </p:nvSpPr>
          <p:spPr bwMode="auto">
            <a:xfrm>
              <a:off x="5886050" y="4468223"/>
              <a:ext cx="0" cy="376497"/>
            </a:xfrm>
            <a:prstGeom prst="line">
              <a:avLst/>
            </a:prstGeom>
            <a:noFill/>
            <a:ln w="41275">
              <a:solidFill>
                <a:schemeClr val="hlink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100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51" name="Line 37"/>
            <p:cNvSpPr>
              <a:spLocks noChangeShapeType="1"/>
            </p:cNvSpPr>
            <p:nvPr/>
          </p:nvSpPr>
          <p:spPr bwMode="auto">
            <a:xfrm>
              <a:off x="6801756" y="4468223"/>
              <a:ext cx="0" cy="376497"/>
            </a:xfrm>
            <a:prstGeom prst="line">
              <a:avLst/>
            </a:prstGeom>
            <a:noFill/>
            <a:ln w="41275">
              <a:solidFill>
                <a:schemeClr val="hlink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100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52" name="Line 38"/>
            <p:cNvSpPr>
              <a:spLocks noChangeShapeType="1"/>
            </p:cNvSpPr>
            <p:nvPr/>
          </p:nvSpPr>
          <p:spPr bwMode="auto">
            <a:xfrm>
              <a:off x="8256670" y="4468223"/>
              <a:ext cx="0" cy="376497"/>
            </a:xfrm>
            <a:prstGeom prst="line">
              <a:avLst/>
            </a:prstGeom>
            <a:noFill/>
            <a:ln w="41275">
              <a:solidFill>
                <a:schemeClr val="hlink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100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53" name="Line 39"/>
            <p:cNvSpPr>
              <a:spLocks noChangeShapeType="1"/>
            </p:cNvSpPr>
            <p:nvPr/>
          </p:nvSpPr>
          <p:spPr bwMode="auto">
            <a:xfrm>
              <a:off x="6856389" y="5760424"/>
              <a:ext cx="161525" cy="216159"/>
            </a:xfrm>
            <a:prstGeom prst="line">
              <a:avLst/>
            </a:prstGeom>
            <a:noFill/>
            <a:ln w="41275">
              <a:solidFill>
                <a:schemeClr val="hlink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100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54" name="Rectangle 40"/>
            <p:cNvSpPr>
              <a:spLocks noChangeArrowheads="1"/>
            </p:cNvSpPr>
            <p:nvPr/>
          </p:nvSpPr>
          <p:spPr bwMode="auto">
            <a:xfrm>
              <a:off x="6478705" y="6392273"/>
              <a:ext cx="377684" cy="285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altLang="zh-CN" sz="1200" dirty="0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R</a:t>
              </a:r>
            </a:p>
          </p:txBody>
        </p:sp>
        <p:sp>
          <p:nvSpPr>
            <p:cNvPr id="55" name="Rectangle 41"/>
            <p:cNvSpPr>
              <a:spLocks noChangeArrowheads="1"/>
            </p:cNvSpPr>
            <p:nvPr/>
          </p:nvSpPr>
          <p:spPr bwMode="auto">
            <a:xfrm>
              <a:off x="6909835" y="5906510"/>
              <a:ext cx="269605" cy="285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altLang="zh-CN" sz="1200" dirty="0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S</a:t>
              </a:r>
            </a:p>
          </p:txBody>
        </p:sp>
        <p:sp>
          <p:nvSpPr>
            <p:cNvPr id="56" name="Rectangle 42"/>
            <p:cNvSpPr>
              <a:spLocks noChangeArrowheads="1"/>
            </p:cNvSpPr>
            <p:nvPr/>
          </p:nvSpPr>
          <p:spPr bwMode="auto">
            <a:xfrm>
              <a:off x="6909835" y="6392273"/>
              <a:ext cx="269605" cy="285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altLang="zh-CN" sz="1200" dirty="0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S</a:t>
              </a:r>
            </a:p>
          </p:txBody>
        </p:sp>
        <p:sp>
          <p:nvSpPr>
            <p:cNvPr id="58" name="Line 43"/>
            <p:cNvSpPr>
              <a:spLocks noChangeShapeType="1"/>
            </p:cNvSpPr>
            <p:nvPr/>
          </p:nvSpPr>
          <p:spPr bwMode="auto">
            <a:xfrm>
              <a:off x="6640231" y="6191555"/>
              <a:ext cx="0" cy="268417"/>
            </a:xfrm>
            <a:prstGeom prst="line">
              <a:avLst/>
            </a:prstGeom>
            <a:noFill/>
            <a:ln w="41275">
              <a:solidFill>
                <a:schemeClr val="hlink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100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64" name="Line 44"/>
            <p:cNvSpPr>
              <a:spLocks noChangeShapeType="1"/>
            </p:cNvSpPr>
            <p:nvPr/>
          </p:nvSpPr>
          <p:spPr bwMode="auto">
            <a:xfrm>
              <a:off x="7071360" y="6192742"/>
              <a:ext cx="0" cy="268417"/>
            </a:xfrm>
            <a:prstGeom prst="line">
              <a:avLst/>
            </a:prstGeom>
            <a:noFill/>
            <a:ln w="41275">
              <a:solidFill>
                <a:srgbClr val="A5002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100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70" name="矩形 1"/>
            <p:cNvSpPr>
              <a:spLocks noChangeArrowheads="1"/>
            </p:cNvSpPr>
            <p:nvPr/>
          </p:nvSpPr>
          <p:spPr bwMode="auto">
            <a:xfrm>
              <a:off x="2779598" y="3383867"/>
              <a:ext cx="276406" cy="144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00" dirty="0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B</a:t>
              </a:r>
              <a:r>
                <a:rPr lang="zh-CN" altLang="en-US" sz="100" dirty="0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组</a:t>
              </a:r>
              <a:endParaRPr lang="zh-CN" altLang="en-US" sz="1100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71" name="Rectangle 31"/>
            <p:cNvSpPr>
              <a:spLocks noChangeArrowheads="1"/>
            </p:cNvSpPr>
            <p:nvPr/>
          </p:nvSpPr>
          <p:spPr bwMode="auto">
            <a:xfrm>
              <a:off x="8095145" y="6192742"/>
              <a:ext cx="323050" cy="285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altLang="zh-CN" dirty="0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1" grpId="0"/>
      <p:bldP spid="65" grpId="0"/>
      <p:bldP spid="13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 dirty="0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3" name="矩形 259"/>
          <p:cNvSpPr>
            <a:spLocks noChangeArrowheads="1"/>
          </p:cNvSpPr>
          <p:nvPr/>
        </p:nvSpPr>
        <p:spPr bwMode="auto">
          <a:xfrm>
            <a:off x="685260" y="321914"/>
            <a:ext cx="478209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913765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庆科黄油体" panose="02000803000000020004" pitchFamily="2" charset="-122"/>
                <a:ea typeface="站酷庆科黄油体" panose="02000803000000020004" pitchFamily="2" charset="-122"/>
                <a:cs typeface="+mn-ea"/>
              </a:rPr>
              <a:t>格里菲思的实验： </a:t>
            </a:r>
          </a:p>
        </p:txBody>
      </p:sp>
      <p:sp>
        <p:nvSpPr>
          <p:cNvPr id="61" name="Text Box 11"/>
          <p:cNvSpPr txBox="1">
            <a:spLocks noChangeArrowheads="1"/>
          </p:cNvSpPr>
          <p:nvPr/>
        </p:nvSpPr>
        <p:spPr bwMode="auto">
          <a:xfrm>
            <a:off x="884119" y="1559113"/>
            <a:ext cx="7555031" cy="46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>
                <a:solidFill>
                  <a:sysClr val="windowText" lastClr="0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  <a:lvl2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/>
              <a:t>只有加入</a:t>
            </a:r>
            <a:r>
              <a:rPr lang="en-US" altLang="zh-CN" dirty="0"/>
              <a:t>DNA</a:t>
            </a:r>
            <a:r>
              <a:rPr lang="zh-CN" altLang="en-US" dirty="0"/>
              <a:t>，</a:t>
            </a:r>
            <a:r>
              <a:rPr lang="en-US" altLang="zh-CN" dirty="0"/>
              <a:t>R</a:t>
            </a:r>
            <a:r>
              <a:rPr lang="zh-CN" altLang="en-US" dirty="0"/>
              <a:t>型细菌才能转化为</a:t>
            </a:r>
            <a:r>
              <a:rPr lang="en-US" altLang="zh-CN" dirty="0"/>
              <a:t>S</a:t>
            </a:r>
            <a:r>
              <a:rPr lang="zh-CN" altLang="en-US" dirty="0"/>
              <a:t>型细菌</a:t>
            </a:r>
          </a:p>
        </p:txBody>
      </p:sp>
      <p:sp>
        <p:nvSpPr>
          <p:cNvPr id="65" name="Text Box 16"/>
          <p:cNvSpPr txBox="1">
            <a:spLocks noChangeArrowheads="1"/>
          </p:cNvSpPr>
          <p:nvPr/>
        </p:nvSpPr>
        <p:spPr bwMode="auto">
          <a:xfrm>
            <a:off x="588641" y="1123782"/>
            <a:ext cx="4580100" cy="41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95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只在</a:t>
            </a:r>
            <a:r>
              <a:rPr lang="en-US" altLang="zh-CN" sz="2095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A</a:t>
            </a:r>
            <a:r>
              <a:rPr lang="zh-CN" altLang="en-US" sz="2095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组中出现</a:t>
            </a:r>
            <a:r>
              <a:rPr lang="en-US" altLang="zh-CN" sz="2095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S</a:t>
            </a:r>
            <a:r>
              <a:rPr lang="zh-CN" altLang="en-US" sz="2095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型细菌</a:t>
            </a:r>
            <a:r>
              <a:rPr lang="en-US" altLang="zh-CN" sz="2095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,</a:t>
            </a:r>
            <a:r>
              <a:rPr lang="zh-CN" altLang="en-US" sz="2095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说明了什么</a:t>
            </a:r>
            <a:r>
              <a:rPr lang="en-US" altLang="zh-CN" sz="2095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884120" y="2023792"/>
            <a:ext cx="3135222" cy="46467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>
                <a:solidFill>
                  <a:sysClr val="windowText" lastClr="0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  <a:lvl2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/>
              <a:t>实验结论：</a:t>
            </a:r>
            <a:r>
              <a:rPr lang="en-US" altLang="zh-CN" dirty="0"/>
              <a:t>DNA</a:t>
            </a:r>
            <a:r>
              <a:rPr lang="zh-CN" altLang="en-US" dirty="0"/>
              <a:t>是转化因子。 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2917161" y="4110652"/>
            <a:ext cx="6357679" cy="1623566"/>
            <a:chOff x="2573667" y="4226599"/>
            <a:chExt cx="6357679" cy="1623566"/>
          </a:xfrm>
        </p:grpSpPr>
        <p:sp>
          <p:nvSpPr>
            <p:cNvPr id="59" name="Rectangle 212"/>
            <p:cNvSpPr>
              <a:spLocks noChangeArrowheads="1"/>
            </p:cNvSpPr>
            <p:nvPr/>
          </p:nvSpPr>
          <p:spPr bwMode="auto">
            <a:xfrm>
              <a:off x="6128409" y="5072230"/>
              <a:ext cx="2802937" cy="77793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lnSpc>
                  <a:spcPct val="130000"/>
                </a:lnSpc>
              </a:pPr>
              <a:r>
                <a:rPr lang="en-US" altLang="zh-CN" sz="1800" b="1" dirty="0"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S</a:t>
              </a:r>
              <a:r>
                <a:rPr lang="zh-CN" altLang="en-US" sz="1800" b="1" dirty="0"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型细菌各组成</a:t>
              </a:r>
              <a:endParaRPr lang="en-US" altLang="zh-CN" sz="1800" b="1" dirty="0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800" b="1" dirty="0"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成分的作用进行对照</a:t>
              </a:r>
            </a:p>
          </p:txBody>
        </p:sp>
        <p:sp>
          <p:nvSpPr>
            <p:cNvPr id="60" name="Rectangle 211"/>
            <p:cNvSpPr>
              <a:spLocks noChangeArrowheads="1"/>
            </p:cNvSpPr>
            <p:nvPr/>
          </p:nvSpPr>
          <p:spPr bwMode="auto">
            <a:xfrm>
              <a:off x="3705531" y="5072230"/>
              <a:ext cx="2422878" cy="77793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lnSpc>
                  <a:spcPct val="130000"/>
                </a:lnSpc>
              </a:pPr>
              <a:r>
                <a:rPr lang="en-US" altLang="zh-CN" sz="1800" b="1" dirty="0"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R</a:t>
              </a:r>
              <a:r>
                <a:rPr lang="zh-CN" altLang="en-US" sz="1800" b="1" dirty="0"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型细菌与</a:t>
              </a:r>
              <a:endParaRPr lang="en-US" altLang="zh-CN" sz="1800" b="1" dirty="0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1800" b="1" dirty="0"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S</a:t>
              </a:r>
              <a:r>
                <a:rPr lang="zh-CN" altLang="en-US" sz="1800" b="1" dirty="0"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型细菌的毒性对照</a:t>
              </a:r>
            </a:p>
          </p:txBody>
        </p:sp>
        <p:sp>
          <p:nvSpPr>
            <p:cNvPr id="62" name="Rectangle 210"/>
            <p:cNvSpPr>
              <a:spLocks noChangeArrowheads="1"/>
            </p:cNvSpPr>
            <p:nvPr/>
          </p:nvSpPr>
          <p:spPr bwMode="auto">
            <a:xfrm>
              <a:off x="2573667" y="5072230"/>
              <a:ext cx="1131864" cy="77793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800" b="1" dirty="0">
                  <a:solidFill>
                    <a:srgbClr val="0000FF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实验对照</a:t>
              </a:r>
            </a:p>
          </p:txBody>
        </p:sp>
        <p:sp>
          <p:nvSpPr>
            <p:cNvPr id="63" name="Rectangle 209"/>
            <p:cNvSpPr>
              <a:spLocks noChangeArrowheads="1"/>
            </p:cNvSpPr>
            <p:nvPr/>
          </p:nvSpPr>
          <p:spPr bwMode="auto">
            <a:xfrm>
              <a:off x="6128409" y="4649414"/>
              <a:ext cx="2802937" cy="42281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800" b="1" dirty="0"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体外培养基</a:t>
              </a:r>
            </a:p>
          </p:txBody>
        </p:sp>
        <p:sp>
          <p:nvSpPr>
            <p:cNvPr id="66" name="Rectangle 208"/>
            <p:cNvSpPr>
              <a:spLocks noChangeArrowheads="1"/>
            </p:cNvSpPr>
            <p:nvPr/>
          </p:nvSpPr>
          <p:spPr bwMode="auto">
            <a:xfrm>
              <a:off x="3705531" y="4649414"/>
              <a:ext cx="2422878" cy="42281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800" b="1" dirty="0"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在小鼠体内</a:t>
              </a:r>
            </a:p>
          </p:txBody>
        </p:sp>
        <p:sp>
          <p:nvSpPr>
            <p:cNvPr id="67" name="Rectangle 207"/>
            <p:cNvSpPr>
              <a:spLocks noChangeArrowheads="1"/>
            </p:cNvSpPr>
            <p:nvPr/>
          </p:nvSpPr>
          <p:spPr bwMode="auto">
            <a:xfrm>
              <a:off x="2573667" y="4649414"/>
              <a:ext cx="1131864" cy="42281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800" b="1" dirty="0">
                  <a:solidFill>
                    <a:srgbClr val="0000FF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培养细菌</a:t>
              </a:r>
            </a:p>
          </p:txBody>
        </p:sp>
        <p:sp>
          <p:nvSpPr>
            <p:cNvPr id="68" name="Rectangle 206"/>
            <p:cNvSpPr>
              <a:spLocks noChangeArrowheads="1"/>
            </p:cNvSpPr>
            <p:nvPr/>
          </p:nvSpPr>
          <p:spPr bwMode="auto">
            <a:xfrm>
              <a:off x="6128409" y="4226599"/>
              <a:ext cx="2802937" cy="42281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800" b="1" dirty="0">
                  <a:solidFill>
                    <a:srgbClr val="0000FF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体外转化实验</a:t>
              </a:r>
            </a:p>
          </p:txBody>
        </p:sp>
        <p:sp>
          <p:nvSpPr>
            <p:cNvPr id="69" name="Rectangle 205"/>
            <p:cNvSpPr>
              <a:spLocks noChangeArrowheads="1"/>
            </p:cNvSpPr>
            <p:nvPr/>
          </p:nvSpPr>
          <p:spPr bwMode="auto">
            <a:xfrm>
              <a:off x="3705531" y="4226599"/>
              <a:ext cx="2422878" cy="42281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800" b="1" dirty="0">
                  <a:solidFill>
                    <a:srgbClr val="0000FF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体内转化实验</a:t>
              </a:r>
            </a:p>
          </p:txBody>
        </p:sp>
        <p:sp>
          <p:nvSpPr>
            <p:cNvPr id="72" name="Rectangle 204"/>
            <p:cNvSpPr>
              <a:spLocks noChangeArrowheads="1"/>
            </p:cNvSpPr>
            <p:nvPr/>
          </p:nvSpPr>
          <p:spPr bwMode="auto">
            <a:xfrm>
              <a:off x="2573667" y="4226599"/>
              <a:ext cx="1131864" cy="42281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800" b="1" dirty="0">
                  <a:solidFill>
                    <a:srgbClr val="0000FF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项目</a:t>
              </a:r>
            </a:p>
          </p:txBody>
        </p:sp>
        <p:sp>
          <p:nvSpPr>
            <p:cNvPr id="73" name="Line 222"/>
            <p:cNvSpPr>
              <a:spLocks noChangeShapeType="1"/>
            </p:cNvSpPr>
            <p:nvPr/>
          </p:nvSpPr>
          <p:spPr bwMode="auto">
            <a:xfrm>
              <a:off x="2573667" y="4649414"/>
              <a:ext cx="6357678" cy="0"/>
            </a:xfrm>
            <a:prstGeom prst="line">
              <a:avLst/>
            </a:prstGeom>
            <a:noFill/>
            <a:ln w="19050">
              <a:solidFill>
                <a:schemeClr val="tx1">
                  <a:lumMod val="95000"/>
                  <a:lumOff val="5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0" dirty="0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4" name="Line 224"/>
            <p:cNvSpPr>
              <a:spLocks noChangeShapeType="1"/>
            </p:cNvSpPr>
            <p:nvPr/>
          </p:nvSpPr>
          <p:spPr bwMode="auto">
            <a:xfrm>
              <a:off x="3705531" y="4226599"/>
              <a:ext cx="0" cy="1623566"/>
            </a:xfrm>
            <a:prstGeom prst="line">
              <a:avLst/>
            </a:prstGeom>
            <a:noFill/>
            <a:ln w="19050">
              <a:solidFill>
                <a:schemeClr val="tx1">
                  <a:lumMod val="95000"/>
                  <a:lumOff val="5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0" dirty="0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5" name="Line 227"/>
            <p:cNvSpPr>
              <a:spLocks noChangeShapeType="1"/>
            </p:cNvSpPr>
            <p:nvPr/>
          </p:nvSpPr>
          <p:spPr bwMode="auto">
            <a:xfrm>
              <a:off x="6128409" y="4226599"/>
              <a:ext cx="0" cy="1623566"/>
            </a:xfrm>
            <a:prstGeom prst="line">
              <a:avLst/>
            </a:prstGeom>
            <a:noFill/>
            <a:ln w="19050">
              <a:solidFill>
                <a:schemeClr val="tx1">
                  <a:lumMod val="95000"/>
                  <a:lumOff val="5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0" dirty="0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6" name="Line 231"/>
            <p:cNvSpPr>
              <a:spLocks noChangeShapeType="1"/>
            </p:cNvSpPr>
            <p:nvPr/>
          </p:nvSpPr>
          <p:spPr bwMode="auto">
            <a:xfrm>
              <a:off x="2573667" y="5072230"/>
              <a:ext cx="6357678" cy="0"/>
            </a:xfrm>
            <a:prstGeom prst="line">
              <a:avLst/>
            </a:prstGeom>
            <a:noFill/>
            <a:ln w="19050">
              <a:solidFill>
                <a:schemeClr val="tx1">
                  <a:lumMod val="95000"/>
                  <a:lumOff val="5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0" dirty="0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7" name="Line 216"/>
            <p:cNvSpPr>
              <a:spLocks noChangeShapeType="1"/>
            </p:cNvSpPr>
            <p:nvPr/>
          </p:nvSpPr>
          <p:spPr bwMode="auto">
            <a:xfrm>
              <a:off x="2573667" y="4226599"/>
              <a:ext cx="6357678" cy="0"/>
            </a:xfrm>
            <a:prstGeom prst="line">
              <a:avLst/>
            </a:prstGeom>
            <a:noFill/>
            <a:ln w="19050" cap="sq">
              <a:solidFill>
                <a:schemeClr val="tx1">
                  <a:lumMod val="95000"/>
                  <a:lumOff val="5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0" dirty="0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8" name="Line 218"/>
            <p:cNvSpPr>
              <a:spLocks noChangeShapeType="1"/>
            </p:cNvSpPr>
            <p:nvPr/>
          </p:nvSpPr>
          <p:spPr bwMode="auto">
            <a:xfrm>
              <a:off x="2573667" y="4226599"/>
              <a:ext cx="0" cy="1623566"/>
            </a:xfrm>
            <a:prstGeom prst="line">
              <a:avLst/>
            </a:prstGeom>
            <a:noFill/>
            <a:ln w="19050" cap="sq">
              <a:solidFill>
                <a:schemeClr val="tx1">
                  <a:lumMod val="95000"/>
                  <a:lumOff val="5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0" dirty="0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9" name="Line 219"/>
            <p:cNvSpPr>
              <a:spLocks noChangeShapeType="1"/>
            </p:cNvSpPr>
            <p:nvPr/>
          </p:nvSpPr>
          <p:spPr bwMode="auto">
            <a:xfrm>
              <a:off x="8931346" y="4226599"/>
              <a:ext cx="0" cy="1623566"/>
            </a:xfrm>
            <a:prstGeom prst="line">
              <a:avLst/>
            </a:prstGeom>
            <a:noFill/>
            <a:ln w="19050" cap="sq">
              <a:solidFill>
                <a:schemeClr val="tx1">
                  <a:lumMod val="95000"/>
                  <a:lumOff val="5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0" dirty="0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0" name="Line 217"/>
            <p:cNvSpPr>
              <a:spLocks noChangeShapeType="1"/>
            </p:cNvSpPr>
            <p:nvPr/>
          </p:nvSpPr>
          <p:spPr bwMode="auto">
            <a:xfrm>
              <a:off x="2573667" y="5850165"/>
              <a:ext cx="6357678" cy="0"/>
            </a:xfrm>
            <a:prstGeom prst="line">
              <a:avLst/>
            </a:prstGeom>
            <a:noFill/>
            <a:ln w="19050" cap="sq">
              <a:solidFill>
                <a:schemeClr val="tx1">
                  <a:lumMod val="95000"/>
                  <a:lumOff val="5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0" dirty="0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82" name="Text Box 16"/>
          <p:cNvSpPr txBox="1">
            <a:spLocks noChangeArrowheads="1"/>
          </p:cNvSpPr>
          <p:nvPr/>
        </p:nvSpPr>
        <p:spPr bwMode="auto">
          <a:xfrm>
            <a:off x="2233404" y="3167121"/>
            <a:ext cx="77251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肺炎双球菌体内转化实验和体外转换实验的比较</a:t>
            </a:r>
            <a:endParaRPr lang="en-US" altLang="zh-CN" sz="2800" dirty="0">
              <a:solidFill>
                <a:sysClr val="windowText" lastClr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1" grpId="0"/>
      <p:bldP spid="65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 dirty="0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907277" y="1946686"/>
            <a:ext cx="6560774" cy="3821971"/>
            <a:chOff x="1297552" y="649664"/>
            <a:chExt cx="6560774" cy="3821971"/>
          </a:xfrm>
        </p:grpSpPr>
        <p:sp>
          <p:nvSpPr>
            <p:cNvPr id="3" name="Rectangle 163"/>
            <p:cNvSpPr>
              <a:spLocks noChangeArrowheads="1"/>
            </p:cNvSpPr>
            <p:nvPr/>
          </p:nvSpPr>
          <p:spPr bwMode="auto">
            <a:xfrm>
              <a:off x="1944840" y="2983465"/>
              <a:ext cx="5913485" cy="148817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>
                <a:lnSpc>
                  <a:spcPct val="130000"/>
                </a:lnSpc>
              </a:pPr>
              <a:r>
                <a:rPr lang="en-US" altLang="zh-CN" sz="1600" b="1" dirty="0"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(1)</a:t>
              </a:r>
              <a:r>
                <a:rPr lang="zh-CN" altLang="en-US" sz="1600" b="1" dirty="0"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所用材料相同</a:t>
              </a:r>
            </a:p>
            <a:p>
              <a:pPr eaLnBrk="0" hangingPunct="0">
                <a:lnSpc>
                  <a:spcPct val="130000"/>
                </a:lnSpc>
              </a:pPr>
              <a:r>
                <a:rPr lang="en-US" altLang="zh-CN" sz="1600" b="1" dirty="0"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(2)</a:t>
              </a:r>
              <a:r>
                <a:rPr lang="zh-CN" altLang="en-US" sz="1600" b="1" dirty="0"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体内转化实验是体外转化实验的基础，体外转化实验是体内转化实验的延伸</a:t>
              </a:r>
            </a:p>
            <a:p>
              <a:pPr eaLnBrk="0" hangingPunct="0">
                <a:lnSpc>
                  <a:spcPct val="130000"/>
                </a:lnSpc>
              </a:pPr>
              <a:r>
                <a:rPr lang="en-US" altLang="zh-CN" sz="1600" b="1" dirty="0"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(3)</a:t>
              </a:r>
              <a:r>
                <a:rPr lang="zh-CN" altLang="en-US" sz="1600" b="1" dirty="0"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两实验都遵循对照原则、单一变量原则</a:t>
              </a:r>
            </a:p>
          </p:txBody>
        </p:sp>
        <p:sp>
          <p:nvSpPr>
            <p:cNvPr id="5" name="Rectangle 162"/>
            <p:cNvSpPr>
              <a:spLocks noChangeArrowheads="1"/>
            </p:cNvSpPr>
            <p:nvPr/>
          </p:nvSpPr>
          <p:spPr bwMode="auto">
            <a:xfrm>
              <a:off x="1297552" y="2983465"/>
              <a:ext cx="647288" cy="148817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600" b="1" dirty="0">
                  <a:solidFill>
                    <a:srgbClr val="0000FF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联系</a:t>
              </a:r>
            </a:p>
          </p:txBody>
        </p:sp>
        <p:sp>
          <p:nvSpPr>
            <p:cNvPr id="6" name="Rectangle 161"/>
            <p:cNvSpPr>
              <a:spLocks noChangeArrowheads="1"/>
            </p:cNvSpPr>
            <p:nvPr/>
          </p:nvSpPr>
          <p:spPr bwMode="auto">
            <a:xfrm>
              <a:off x="5011444" y="2205532"/>
              <a:ext cx="2846882" cy="77793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>
                <a:lnSpc>
                  <a:spcPct val="130000"/>
                </a:lnSpc>
              </a:pPr>
              <a:r>
                <a:rPr lang="en-US" altLang="zh-CN" sz="1600" b="1" dirty="0"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S</a:t>
              </a:r>
              <a:r>
                <a:rPr lang="zh-CN" altLang="en-US" sz="1600" b="1" dirty="0"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型细菌的</a:t>
              </a:r>
              <a:r>
                <a:rPr lang="en-US" altLang="zh-CN" sz="1600" b="1" dirty="0"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DNA</a:t>
              </a:r>
              <a:r>
                <a:rPr lang="zh-CN" altLang="en-US" sz="1600" b="1" dirty="0"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是转化因子，即遗传物质</a:t>
              </a:r>
            </a:p>
          </p:txBody>
        </p:sp>
        <p:sp>
          <p:nvSpPr>
            <p:cNvPr id="7" name="Rectangle 160"/>
            <p:cNvSpPr>
              <a:spLocks noChangeArrowheads="1"/>
            </p:cNvSpPr>
            <p:nvPr/>
          </p:nvSpPr>
          <p:spPr bwMode="auto">
            <a:xfrm>
              <a:off x="1944840" y="2205532"/>
              <a:ext cx="3066603" cy="77793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>
                <a:lnSpc>
                  <a:spcPct val="130000"/>
                </a:lnSpc>
              </a:pPr>
              <a:r>
                <a:rPr lang="en-US" altLang="zh-CN" sz="1600" b="1" dirty="0"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S</a:t>
              </a:r>
              <a:r>
                <a:rPr lang="zh-CN" altLang="en-US" sz="1600" b="1" dirty="0"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型细菌体内有“转化因子”</a:t>
              </a:r>
            </a:p>
          </p:txBody>
        </p:sp>
        <p:sp>
          <p:nvSpPr>
            <p:cNvPr id="8" name="Rectangle 159"/>
            <p:cNvSpPr>
              <a:spLocks noChangeArrowheads="1"/>
            </p:cNvSpPr>
            <p:nvPr/>
          </p:nvSpPr>
          <p:spPr bwMode="auto">
            <a:xfrm>
              <a:off x="1297552" y="2205532"/>
              <a:ext cx="647288" cy="77793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600" b="1" dirty="0">
                  <a:solidFill>
                    <a:srgbClr val="0000FF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实验结论</a:t>
              </a:r>
            </a:p>
          </p:txBody>
        </p:sp>
        <p:sp>
          <p:nvSpPr>
            <p:cNvPr id="9" name="Rectangle 158"/>
            <p:cNvSpPr>
              <a:spLocks noChangeArrowheads="1"/>
            </p:cNvSpPr>
            <p:nvPr/>
          </p:nvSpPr>
          <p:spPr bwMode="auto">
            <a:xfrm>
              <a:off x="5011444" y="1072480"/>
              <a:ext cx="2846882" cy="113305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>
                <a:lnSpc>
                  <a:spcPct val="130000"/>
                </a:lnSpc>
              </a:pPr>
              <a:r>
                <a:rPr lang="zh-CN" altLang="en-US" sz="1600" b="1" dirty="0"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将物质提纯分离后，直接地、单独地观察某种物质在实验中所起的作用</a:t>
              </a:r>
            </a:p>
          </p:txBody>
        </p:sp>
        <p:sp>
          <p:nvSpPr>
            <p:cNvPr id="10" name="Rectangle 157"/>
            <p:cNvSpPr>
              <a:spLocks noChangeArrowheads="1"/>
            </p:cNvSpPr>
            <p:nvPr/>
          </p:nvSpPr>
          <p:spPr bwMode="auto">
            <a:xfrm>
              <a:off x="1944840" y="1072480"/>
              <a:ext cx="3066603" cy="113305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>
                <a:lnSpc>
                  <a:spcPct val="130000"/>
                </a:lnSpc>
              </a:pPr>
              <a:r>
                <a:rPr lang="zh-CN" altLang="en-US" sz="1600" b="1" dirty="0"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用加热杀死的</a:t>
              </a:r>
              <a:r>
                <a:rPr lang="en-US" altLang="zh-CN" sz="1600" b="1" dirty="0"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S</a:t>
              </a:r>
              <a:r>
                <a:rPr lang="zh-CN" altLang="en-US" sz="1600" b="1" dirty="0"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型细菌注射到小鼠体内作为对照实验来说明确实发生了转化</a:t>
              </a:r>
            </a:p>
          </p:txBody>
        </p:sp>
        <p:sp>
          <p:nvSpPr>
            <p:cNvPr id="11" name="Rectangle 156"/>
            <p:cNvSpPr>
              <a:spLocks noChangeArrowheads="1"/>
            </p:cNvSpPr>
            <p:nvPr/>
          </p:nvSpPr>
          <p:spPr bwMode="auto">
            <a:xfrm>
              <a:off x="1297552" y="1072480"/>
              <a:ext cx="647288" cy="113305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600" b="1" dirty="0">
                  <a:solidFill>
                    <a:srgbClr val="0000FF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巧妙构思</a:t>
              </a:r>
            </a:p>
          </p:txBody>
        </p:sp>
        <p:sp>
          <p:nvSpPr>
            <p:cNvPr id="12" name="Rectangle 155"/>
            <p:cNvSpPr>
              <a:spLocks noChangeArrowheads="1"/>
            </p:cNvSpPr>
            <p:nvPr/>
          </p:nvSpPr>
          <p:spPr bwMode="auto">
            <a:xfrm>
              <a:off x="5011444" y="649664"/>
              <a:ext cx="2846882" cy="42281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600" b="1" dirty="0">
                  <a:solidFill>
                    <a:srgbClr val="0000FF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体外转化实验</a:t>
              </a:r>
            </a:p>
          </p:txBody>
        </p:sp>
        <p:sp>
          <p:nvSpPr>
            <p:cNvPr id="13" name="Rectangle 154"/>
            <p:cNvSpPr>
              <a:spLocks noChangeArrowheads="1"/>
            </p:cNvSpPr>
            <p:nvPr/>
          </p:nvSpPr>
          <p:spPr bwMode="auto">
            <a:xfrm>
              <a:off x="1944840" y="649664"/>
              <a:ext cx="3066603" cy="42281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600" b="1" dirty="0">
                  <a:solidFill>
                    <a:srgbClr val="0000FF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体内转化实验</a:t>
              </a:r>
            </a:p>
          </p:txBody>
        </p:sp>
        <p:sp>
          <p:nvSpPr>
            <p:cNvPr id="14" name="Rectangle 153"/>
            <p:cNvSpPr>
              <a:spLocks noChangeArrowheads="1"/>
            </p:cNvSpPr>
            <p:nvPr/>
          </p:nvSpPr>
          <p:spPr bwMode="auto">
            <a:xfrm>
              <a:off x="1297552" y="649664"/>
              <a:ext cx="647288" cy="42281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600" b="1" dirty="0">
                  <a:solidFill>
                    <a:srgbClr val="0000FF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项目</a:t>
              </a:r>
            </a:p>
          </p:txBody>
        </p:sp>
        <p:sp>
          <p:nvSpPr>
            <p:cNvPr id="15" name="Line 171"/>
            <p:cNvSpPr>
              <a:spLocks noChangeShapeType="1"/>
            </p:cNvSpPr>
            <p:nvPr/>
          </p:nvSpPr>
          <p:spPr bwMode="auto">
            <a:xfrm>
              <a:off x="1297552" y="1072480"/>
              <a:ext cx="6560773" cy="0"/>
            </a:xfrm>
            <a:prstGeom prst="line">
              <a:avLst/>
            </a:prstGeom>
            <a:noFill/>
            <a:ln w="19050">
              <a:solidFill>
                <a:schemeClr val="tx1">
                  <a:lumMod val="95000"/>
                  <a:lumOff val="5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0" b="1" dirty="0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6" name="Line 173"/>
            <p:cNvSpPr>
              <a:spLocks noChangeShapeType="1"/>
            </p:cNvSpPr>
            <p:nvPr/>
          </p:nvSpPr>
          <p:spPr bwMode="auto">
            <a:xfrm>
              <a:off x="1944840" y="649664"/>
              <a:ext cx="0" cy="3821971"/>
            </a:xfrm>
            <a:prstGeom prst="line">
              <a:avLst/>
            </a:prstGeom>
            <a:noFill/>
            <a:ln w="19050">
              <a:solidFill>
                <a:schemeClr val="tx1">
                  <a:lumMod val="95000"/>
                  <a:lumOff val="5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0" b="1" dirty="0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7" name="Line 176"/>
            <p:cNvSpPr>
              <a:spLocks noChangeShapeType="1"/>
            </p:cNvSpPr>
            <p:nvPr/>
          </p:nvSpPr>
          <p:spPr bwMode="auto">
            <a:xfrm>
              <a:off x="5011444" y="649664"/>
              <a:ext cx="0" cy="2333801"/>
            </a:xfrm>
            <a:prstGeom prst="line">
              <a:avLst/>
            </a:prstGeom>
            <a:noFill/>
            <a:ln w="19050">
              <a:solidFill>
                <a:schemeClr val="tx1">
                  <a:lumMod val="95000"/>
                  <a:lumOff val="5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0" b="1" dirty="0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8" name="Line 180"/>
            <p:cNvSpPr>
              <a:spLocks noChangeShapeType="1"/>
            </p:cNvSpPr>
            <p:nvPr/>
          </p:nvSpPr>
          <p:spPr bwMode="auto">
            <a:xfrm>
              <a:off x="1297552" y="2205532"/>
              <a:ext cx="6560773" cy="0"/>
            </a:xfrm>
            <a:prstGeom prst="line">
              <a:avLst/>
            </a:prstGeom>
            <a:noFill/>
            <a:ln w="19050">
              <a:solidFill>
                <a:schemeClr val="tx1">
                  <a:lumMod val="95000"/>
                  <a:lumOff val="5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0" b="1" dirty="0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9" name="Line 193"/>
            <p:cNvSpPr>
              <a:spLocks noChangeShapeType="1"/>
            </p:cNvSpPr>
            <p:nvPr/>
          </p:nvSpPr>
          <p:spPr bwMode="auto">
            <a:xfrm>
              <a:off x="1297552" y="2983465"/>
              <a:ext cx="6560773" cy="0"/>
            </a:xfrm>
            <a:prstGeom prst="line">
              <a:avLst/>
            </a:prstGeom>
            <a:noFill/>
            <a:ln w="19050">
              <a:solidFill>
                <a:schemeClr val="tx1">
                  <a:lumMod val="95000"/>
                  <a:lumOff val="5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0" b="1" dirty="0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0" name="Line 165"/>
            <p:cNvSpPr>
              <a:spLocks noChangeShapeType="1"/>
            </p:cNvSpPr>
            <p:nvPr/>
          </p:nvSpPr>
          <p:spPr bwMode="auto">
            <a:xfrm>
              <a:off x="1297552" y="649664"/>
              <a:ext cx="6560773" cy="0"/>
            </a:xfrm>
            <a:prstGeom prst="line">
              <a:avLst/>
            </a:prstGeom>
            <a:noFill/>
            <a:ln w="19050" cap="sq">
              <a:solidFill>
                <a:schemeClr val="tx1">
                  <a:lumMod val="95000"/>
                  <a:lumOff val="5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0" b="1" dirty="0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1" name="Line 167"/>
            <p:cNvSpPr>
              <a:spLocks noChangeShapeType="1"/>
            </p:cNvSpPr>
            <p:nvPr/>
          </p:nvSpPr>
          <p:spPr bwMode="auto">
            <a:xfrm>
              <a:off x="1297552" y="649664"/>
              <a:ext cx="0" cy="3821971"/>
            </a:xfrm>
            <a:prstGeom prst="line">
              <a:avLst/>
            </a:prstGeom>
            <a:noFill/>
            <a:ln w="19050" cap="sq">
              <a:solidFill>
                <a:schemeClr val="tx1">
                  <a:lumMod val="95000"/>
                  <a:lumOff val="5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0" b="1" dirty="0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2" name="Line 168"/>
            <p:cNvSpPr>
              <a:spLocks noChangeShapeType="1"/>
            </p:cNvSpPr>
            <p:nvPr/>
          </p:nvSpPr>
          <p:spPr bwMode="auto">
            <a:xfrm>
              <a:off x="7858325" y="649664"/>
              <a:ext cx="0" cy="3821971"/>
            </a:xfrm>
            <a:prstGeom prst="line">
              <a:avLst/>
            </a:prstGeom>
            <a:noFill/>
            <a:ln w="19050" cap="sq">
              <a:solidFill>
                <a:schemeClr val="tx1">
                  <a:lumMod val="95000"/>
                  <a:lumOff val="5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0" b="1" dirty="0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3" name="Line 166"/>
            <p:cNvSpPr>
              <a:spLocks noChangeShapeType="1"/>
            </p:cNvSpPr>
            <p:nvPr/>
          </p:nvSpPr>
          <p:spPr bwMode="auto">
            <a:xfrm>
              <a:off x="1297552" y="4471635"/>
              <a:ext cx="6560773" cy="0"/>
            </a:xfrm>
            <a:prstGeom prst="line">
              <a:avLst/>
            </a:prstGeom>
            <a:noFill/>
            <a:ln w="19050" cap="sq">
              <a:solidFill>
                <a:schemeClr val="tx1">
                  <a:lumMod val="95000"/>
                  <a:lumOff val="5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0" b="1" dirty="0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42" name="Text Box 16"/>
          <p:cNvSpPr txBox="1">
            <a:spLocks noChangeArrowheads="1"/>
          </p:cNvSpPr>
          <p:nvPr/>
        </p:nvSpPr>
        <p:spPr bwMode="auto">
          <a:xfrm>
            <a:off x="3310622" y="1089343"/>
            <a:ext cx="55707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肺炎双球菌体内转化实验和体外转换实验的比较</a:t>
            </a:r>
            <a:endParaRPr lang="en-US" altLang="zh-CN" sz="2000" dirty="0">
              <a:solidFill>
                <a:sysClr val="windowText" lastClr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43" name="矩形 259"/>
          <p:cNvSpPr>
            <a:spLocks noChangeArrowheads="1"/>
          </p:cNvSpPr>
          <p:nvPr/>
        </p:nvSpPr>
        <p:spPr bwMode="auto">
          <a:xfrm>
            <a:off x="685260" y="321914"/>
            <a:ext cx="478209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913765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庆科黄油体" panose="02000803000000020004" pitchFamily="2" charset="-122"/>
                <a:ea typeface="站酷庆科黄油体" panose="02000803000000020004" pitchFamily="2" charset="-122"/>
                <a:cs typeface="+mn-ea"/>
              </a:rPr>
              <a:t>格里菲思的实验： 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2217169" y="3054668"/>
            <a:ext cx="7274968" cy="669286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defTabSz="1219200" eaLnBrk="1" hangingPunct="1">
              <a:lnSpc>
                <a:spcPct val="150000"/>
              </a:lnSpc>
              <a:defRPr/>
            </a:pPr>
            <a:r>
              <a:rPr lang="en-US" altLang="zh-CN" sz="2795" kern="0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/>
                <a:sym typeface="Arial" panose="020B0604020202020204"/>
              </a:rPr>
              <a:t>2.</a:t>
            </a:r>
            <a:r>
              <a:rPr lang="zh-CN" altLang="en-US" sz="2795" kern="0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/>
                <a:sym typeface="Arial" panose="020B0604020202020204"/>
              </a:rPr>
              <a:t>转化的实质是什么？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701566" y="2068706"/>
            <a:ext cx="760119" cy="10136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defTabSz="1219200" eaLnBrk="1" hangingPunct="1">
              <a:defRPr/>
            </a:pPr>
            <a:r>
              <a:rPr lang="en-US" altLang="zh-CN" sz="5985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/>
                <a:sym typeface="Arial" panose="020B0604020202020204"/>
              </a:rPr>
              <a:t>? </a:t>
            </a:r>
            <a:endParaRPr lang="en-US" altLang="zh-CN" sz="2395" kern="0" dirty="0">
              <a:solidFill>
                <a:sysClr val="windowText" lastClr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思源黑体 CN Bold" panose="020B0800000000000000" pitchFamily="34" charset="-122"/>
              <a:ea typeface="思源黑体 CN Bold" panose="020B0800000000000000" pitchFamily="34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Text Box 27"/>
          <p:cNvSpPr txBox="1">
            <a:spLocks noChangeArrowheads="1"/>
          </p:cNvSpPr>
          <p:nvPr/>
        </p:nvSpPr>
        <p:spPr bwMode="auto">
          <a:xfrm>
            <a:off x="2217169" y="2136056"/>
            <a:ext cx="8102611" cy="669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>
              <a:lnSpc>
                <a:spcPct val="150000"/>
              </a:lnSpc>
            </a:pPr>
            <a:r>
              <a:rPr lang="en-US" altLang="zh-CN" sz="2795" kern="0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/>
                <a:sym typeface="Arial" panose="020B0604020202020204"/>
              </a:rPr>
              <a:t>1.</a:t>
            </a:r>
            <a:r>
              <a:rPr lang="zh-CN" altLang="en-US" sz="2795" kern="0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/>
                <a:sym typeface="Arial" panose="020B0604020202020204"/>
              </a:rPr>
              <a:t>为什么加热冷却后的</a:t>
            </a:r>
            <a:r>
              <a:rPr lang="en-US" altLang="zh-CN" sz="2795" kern="0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/>
                <a:sym typeface="Arial" panose="020B0604020202020204"/>
              </a:rPr>
              <a:t>DNA</a:t>
            </a:r>
            <a:r>
              <a:rPr lang="zh-CN" altLang="en-US" sz="2795" kern="0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/>
                <a:sym typeface="Arial" panose="020B0604020202020204"/>
              </a:rPr>
              <a:t>能使</a:t>
            </a:r>
            <a:r>
              <a:rPr lang="en-US" altLang="zh-CN" sz="2795" kern="0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/>
                <a:sym typeface="Arial" panose="020B0604020202020204"/>
              </a:rPr>
              <a:t>R</a:t>
            </a:r>
            <a:r>
              <a:rPr lang="zh-CN" altLang="en-US" sz="2795" kern="0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/>
                <a:sym typeface="Arial" panose="020B0604020202020204"/>
              </a:rPr>
              <a:t>型菌转化为</a:t>
            </a:r>
            <a:r>
              <a:rPr lang="en-US" altLang="zh-CN" sz="2795" kern="0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/>
                <a:sym typeface="Arial" panose="020B0604020202020204"/>
              </a:rPr>
              <a:t>S</a:t>
            </a:r>
            <a:r>
              <a:rPr lang="zh-CN" altLang="en-US" sz="2795" kern="0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/>
                <a:sym typeface="Arial" panose="020B0604020202020204"/>
              </a:rPr>
              <a:t>型菌？</a:t>
            </a: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2217170" y="4073701"/>
            <a:ext cx="7567929" cy="669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795" kern="0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/>
                <a:sym typeface="Arial" panose="020B0604020202020204"/>
              </a:rPr>
              <a:t>3.</a:t>
            </a:r>
            <a:r>
              <a:rPr lang="zh-CN" altLang="en-US" sz="2795" kern="0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/>
                <a:sym typeface="Arial" panose="020B0604020202020204"/>
              </a:rPr>
              <a:t>转化的结果及结论是什么？</a:t>
            </a:r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685260" y="321914"/>
            <a:ext cx="478209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913765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庆科黄油体" panose="02000803000000020004" pitchFamily="2" charset="-122"/>
                <a:ea typeface="站酷庆科黄油体" panose="02000803000000020004" pitchFamily="2" charset="-122"/>
                <a:cs typeface="+mn-ea"/>
              </a:rPr>
              <a:t>关于肺炎双球菌转化实验的现代分析：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683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683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683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683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683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683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683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6830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1758</Words>
  <Application>Microsoft Office PowerPoint</Application>
  <PresentationFormat>宽屏</PresentationFormat>
  <Paragraphs>239</Paragraphs>
  <Slides>22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1" baseType="lpstr">
      <vt:lpstr>FandolFang R</vt:lpstr>
      <vt:lpstr>等线</vt:lpstr>
      <vt:lpstr>胡晓波真帅体</vt:lpstr>
      <vt:lpstr>思源黑体 CN Bold</vt:lpstr>
      <vt:lpstr>思源黑体 CN Light</vt:lpstr>
      <vt:lpstr>站酷庆科黄油体</vt:lpstr>
      <vt:lpstr>Arial</vt:lpstr>
      <vt:lpstr>Tahoma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3</cp:revision>
  <dcterms:created xsi:type="dcterms:W3CDTF">2020-06-16T02:40:47Z</dcterms:created>
  <dcterms:modified xsi:type="dcterms:W3CDTF">2021-01-09T11:49:39Z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2052-11.1.0.9662</vt:lpwstr>
  </property>
</Properties>
</file>