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310" r:id="rId3"/>
    <p:sldId id="345" r:id="rId4"/>
    <p:sldId id="315" r:id="rId5"/>
    <p:sldId id="317" r:id="rId6"/>
    <p:sldId id="318" r:id="rId7"/>
    <p:sldId id="319" r:id="rId8"/>
    <p:sldId id="322" r:id="rId9"/>
    <p:sldId id="323" r:id="rId10"/>
    <p:sldId id="325" r:id="rId11"/>
    <p:sldId id="331" r:id="rId12"/>
    <p:sldId id="333" r:id="rId13"/>
    <p:sldId id="346" r:id="rId14"/>
    <p:sldId id="336" r:id="rId15"/>
    <p:sldId id="337" r:id="rId16"/>
    <p:sldId id="338" r:id="rId17"/>
    <p:sldId id="339" r:id="rId18"/>
    <p:sldId id="340" r:id="rId19"/>
    <p:sldId id="287" r:id="rId20"/>
    <p:sldId id="343" r:id="rId21"/>
    <p:sldId id="26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12C"/>
    <a:srgbClr val="5BD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97" d="100"/>
          <a:sy n="97" d="100"/>
        </p:scale>
        <p:origin x="1188" y="78"/>
      </p:cViewPr>
      <p:guideLst>
        <p:guide orient="horz" pos="2160"/>
        <p:guide pos="383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B757D148-BA73-4604-B4B2-68B075E149EF}"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16BDF6BF-BF90-442F-BDA7-36AB67038EA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形状"/>
          <p:cNvSpPr/>
          <p:nvPr userDrawn="1">
            <p:custDataLst>
              <p:tags r:id="rId1"/>
            </p:custDataLst>
          </p:nvPr>
        </p:nvSpPr>
        <p:spPr>
          <a:xfrm>
            <a:off x="11692672" y="5019994"/>
            <a:ext cx="1410175" cy="2142806"/>
          </a:xfrm>
          <a:custGeom>
            <a:avLst/>
            <a:gdLst>
              <a:gd name="connsiteX0" fmla="*/ 1714500 w 4010025"/>
              <a:gd name="connsiteY0" fmla="*/ 0 h 6858000"/>
              <a:gd name="connsiteX1" fmla="*/ 3549052 w 4010025"/>
              <a:gd name="connsiteY1" fmla="*/ 0 h 6858000"/>
              <a:gd name="connsiteX2" fmla="*/ 4010025 w 4010025"/>
              <a:gd name="connsiteY2" fmla="*/ 0 h 6858000"/>
              <a:gd name="connsiteX3" fmla="*/ 2295525 w 4010025"/>
              <a:gd name="connsiteY3" fmla="*/ 6858000 h 6858000"/>
              <a:gd name="connsiteX4" fmla="*/ 1834552 w 4010025"/>
              <a:gd name="connsiteY4" fmla="*/ 6858000 h 6858000"/>
              <a:gd name="connsiteX5" fmla="*/ 407928 w 4010025"/>
              <a:gd name="connsiteY5" fmla="*/ 6858000 h 6858000"/>
              <a:gd name="connsiteX6" fmla="*/ 0 w 4010025"/>
              <a:gd name="connsiteY6" fmla="*/ 6858000 h 6858000"/>
              <a:gd name="connsiteX0-1" fmla="*/ 1714500 w 4010025"/>
              <a:gd name="connsiteY0-2" fmla="*/ 508000 h 7366000"/>
              <a:gd name="connsiteX1-3" fmla="*/ 3549052 w 4010025"/>
              <a:gd name="connsiteY1-4" fmla="*/ 508000 h 7366000"/>
              <a:gd name="connsiteX2-5" fmla="*/ 4010025 w 4010025"/>
              <a:gd name="connsiteY2-6" fmla="*/ 508000 h 7366000"/>
              <a:gd name="connsiteX3-7" fmla="*/ 2295525 w 4010025"/>
              <a:gd name="connsiteY3-8" fmla="*/ 7366000 h 7366000"/>
              <a:gd name="connsiteX4-9" fmla="*/ 1834552 w 4010025"/>
              <a:gd name="connsiteY4-10" fmla="*/ 7366000 h 7366000"/>
              <a:gd name="connsiteX5-11" fmla="*/ 407928 w 4010025"/>
              <a:gd name="connsiteY5-12" fmla="*/ 7366000 h 7366000"/>
              <a:gd name="connsiteX6-13" fmla="*/ 0 w 4010025"/>
              <a:gd name="connsiteY6-14" fmla="*/ 7366000 h 7366000"/>
              <a:gd name="connsiteX7" fmla="*/ 1714500 w 4010025"/>
              <a:gd name="connsiteY7" fmla="*/ 508000 h 7366000"/>
              <a:gd name="connsiteX0-15" fmla="*/ 1714500 w 4010025"/>
              <a:gd name="connsiteY0-16" fmla="*/ 6243 h 6864243"/>
              <a:gd name="connsiteX1-17" fmla="*/ 3549052 w 4010025"/>
              <a:gd name="connsiteY1-18" fmla="*/ 6243 h 6864243"/>
              <a:gd name="connsiteX2-19" fmla="*/ 4010025 w 4010025"/>
              <a:gd name="connsiteY2-20" fmla="*/ 6243 h 6864243"/>
              <a:gd name="connsiteX3-21" fmla="*/ 2295525 w 4010025"/>
              <a:gd name="connsiteY3-22" fmla="*/ 6864243 h 6864243"/>
              <a:gd name="connsiteX4-23" fmla="*/ 1834552 w 4010025"/>
              <a:gd name="connsiteY4-24" fmla="*/ 6864243 h 6864243"/>
              <a:gd name="connsiteX5-25" fmla="*/ 407928 w 4010025"/>
              <a:gd name="connsiteY5-26" fmla="*/ 6864243 h 6864243"/>
              <a:gd name="connsiteX6-27" fmla="*/ 0 w 4010025"/>
              <a:gd name="connsiteY6-28" fmla="*/ 6864243 h 6864243"/>
              <a:gd name="connsiteX7-29" fmla="*/ 1714500 w 4010025"/>
              <a:gd name="connsiteY7-30" fmla="*/ 6243 h 6864243"/>
              <a:gd name="connsiteX0-31" fmla="*/ 1714500 w 4010025"/>
              <a:gd name="connsiteY0-32" fmla="*/ 6243 h 6864243"/>
              <a:gd name="connsiteX1-33" fmla="*/ 3549052 w 4010025"/>
              <a:gd name="connsiteY1-34" fmla="*/ 6243 h 6864243"/>
              <a:gd name="connsiteX2-35" fmla="*/ 4010025 w 4010025"/>
              <a:gd name="connsiteY2-36" fmla="*/ 6243 h 6864243"/>
              <a:gd name="connsiteX3-37" fmla="*/ 2295525 w 4010025"/>
              <a:gd name="connsiteY3-38" fmla="*/ 6864243 h 6864243"/>
              <a:gd name="connsiteX4-39" fmla="*/ 1834552 w 4010025"/>
              <a:gd name="connsiteY4-40" fmla="*/ 6864243 h 6864243"/>
              <a:gd name="connsiteX5-41" fmla="*/ 407928 w 4010025"/>
              <a:gd name="connsiteY5-42" fmla="*/ 6864243 h 6864243"/>
              <a:gd name="connsiteX6-43" fmla="*/ 0 w 4010025"/>
              <a:gd name="connsiteY6-44" fmla="*/ 6864243 h 6864243"/>
              <a:gd name="connsiteX7-45" fmla="*/ 1714500 w 4010025"/>
              <a:gd name="connsiteY7-46" fmla="*/ 6243 h 686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4010025" h="6864243">
                <a:moveTo>
                  <a:pt x="1714500" y="6243"/>
                </a:moveTo>
                <a:cubicBezTo>
                  <a:pt x="2901894" y="-7804"/>
                  <a:pt x="3166465" y="6243"/>
                  <a:pt x="3549052" y="6243"/>
                </a:cubicBezTo>
                <a:lnTo>
                  <a:pt x="4010025" y="6243"/>
                </a:lnTo>
                <a:lnTo>
                  <a:pt x="2295525" y="6864243"/>
                </a:lnTo>
                <a:lnTo>
                  <a:pt x="1834552" y="6864243"/>
                </a:lnTo>
                <a:lnTo>
                  <a:pt x="407928" y="6864243"/>
                </a:lnTo>
                <a:lnTo>
                  <a:pt x="0" y="6864243"/>
                </a:lnTo>
                <a:cubicBezTo>
                  <a:pt x="55249" y="5751757"/>
                  <a:pt x="527106" y="20290"/>
                  <a:pt x="1714500" y="6243"/>
                </a:cubicBezTo>
                <a:close/>
              </a:path>
            </a:pathLst>
          </a:custGeom>
          <a:gradFill>
            <a:gsLst>
              <a:gs pos="100000">
                <a:srgbClr val="B5021F">
                  <a:alpha val="98000"/>
                </a:srgbClr>
              </a:gs>
              <a:gs pos="0">
                <a:srgbClr val="F0002D">
                  <a:alpha val="60000"/>
                </a:srgbClr>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8" name="任意多边形: 形状 7"/>
          <p:cNvSpPr/>
          <p:nvPr userDrawn="1"/>
        </p:nvSpPr>
        <p:spPr>
          <a:xfrm>
            <a:off x="0" y="309286"/>
            <a:ext cx="5981700" cy="440014"/>
          </a:xfrm>
          <a:custGeom>
            <a:avLst/>
            <a:gdLst>
              <a:gd name="connsiteX0" fmla="*/ 0 w 5981700"/>
              <a:gd name="connsiteY0" fmla="*/ 1 h 440014"/>
              <a:gd name="connsiteX1" fmla="*/ 1685012 w 5981700"/>
              <a:gd name="connsiteY1" fmla="*/ 1 h 440014"/>
              <a:gd name="connsiteX2" fmla="*/ 2682743 w 5981700"/>
              <a:gd name="connsiteY2" fmla="*/ 1 h 440014"/>
              <a:gd name="connsiteX3" fmla="*/ 4512606 w 5981700"/>
              <a:gd name="connsiteY3" fmla="*/ 1 h 440014"/>
              <a:gd name="connsiteX4" fmla="*/ 4755914 w 5981700"/>
              <a:gd name="connsiteY4" fmla="*/ 125 h 440014"/>
              <a:gd name="connsiteX5" fmla="*/ 4876801 w 5981700"/>
              <a:gd name="connsiteY5" fmla="*/ 310 h 440014"/>
              <a:gd name="connsiteX6" fmla="*/ 4876801 w 5981700"/>
              <a:gd name="connsiteY6" fmla="*/ 1 h 440014"/>
              <a:gd name="connsiteX7" fmla="*/ 5197931 w 5981700"/>
              <a:gd name="connsiteY7" fmla="*/ 1 h 440014"/>
              <a:gd name="connsiteX8" fmla="*/ 5388079 w 5981700"/>
              <a:gd name="connsiteY8" fmla="*/ 1 h 440014"/>
              <a:gd name="connsiteX9" fmla="*/ 5510336 w 5981700"/>
              <a:gd name="connsiteY9" fmla="*/ 1 h 440014"/>
              <a:gd name="connsiteX10" fmla="*/ 5736815 w 5981700"/>
              <a:gd name="connsiteY10" fmla="*/ 1 h 440014"/>
              <a:gd name="connsiteX11" fmla="*/ 5926963 w 5981700"/>
              <a:gd name="connsiteY11" fmla="*/ 1 h 440014"/>
              <a:gd name="connsiteX12" fmla="*/ 5796290 w 5981700"/>
              <a:gd name="connsiteY12" fmla="*/ 439074 h 440014"/>
              <a:gd name="connsiteX13" fmla="*/ 5606142 w 5981700"/>
              <a:gd name="connsiteY13" fmla="*/ 439074 h 440014"/>
              <a:gd name="connsiteX14" fmla="*/ 5257406 w 5981700"/>
              <a:gd name="connsiteY14" fmla="*/ 439074 h 440014"/>
              <a:gd name="connsiteX15" fmla="*/ 5067258 w 5981700"/>
              <a:gd name="connsiteY15" fmla="*/ 439074 h 440014"/>
              <a:gd name="connsiteX16" fmla="*/ 4876801 w 5981700"/>
              <a:gd name="connsiteY16" fmla="*/ 439074 h 440014"/>
              <a:gd name="connsiteX17" fmla="*/ 4876801 w 5981700"/>
              <a:gd name="connsiteY17" fmla="*/ 435885 h 440014"/>
              <a:gd name="connsiteX18" fmla="*/ 4824678 w 5981700"/>
              <a:gd name="connsiteY18" fmla="*/ 439074 h 440014"/>
              <a:gd name="connsiteX19" fmla="*/ 3826947 w 5981700"/>
              <a:gd name="connsiteY19" fmla="*/ 439074 h 440014"/>
              <a:gd name="connsiteX20" fmla="*/ 1997084 w 5981700"/>
              <a:gd name="connsiteY20" fmla="*/ 439074 h 440014"/>
              <a:gd name="connsiteX21" fmla="*/ 999354 w 5981700"/>
              <a:gd name="connsiteY21" fmla="*/ 439074 h 440014"/>
              <a:gd name="connsiteX22" fmla="*/ 0 w 5981700"/>
              <a:gd name="connsiteY22" fmla="*/ 439074 h 44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1700" h="440014">
                <a:moveTo>
                  <a:pt x="0" y="1"/>
                </a:moveTo>
                <a:lnTo>
                  <a:pt x="1685012" y="1"/>
                </a:lnTo>
                <a:lnTo>
                  <a:pt x="2682743" y="1"/>
                </a:lnTo>
                <a:lnTo>
                  <a:pt x="4512606" y="1"/>
                </a:lnTo>
                <a:cubicBezTo>
                  <a:pt x="4630422" y="1"/>
                  <a:pt x="4702176" y="57"/>
                  <a:pt x="4755914" y="125"/>
                </a:cubicBezTo>
                <a:lnTo>
                  <a:pt x="4876801" y="310"/>
                </a:lnTo>
                <a:lnTo>
                  <a:pt x="4876801" y="1"/>
                </a:lnTo>
                <a:lnTo>
                  <a:pt x="5197931" y="1"/>
                </a:lnTo>
                <a:lnTo>
                  <a:pt x="5388079" y="1"/>
                </a:lnTo>
                <a:lnTo>
                  <a:pt x="5510336" y="1"/>
                </a:lnTo>
                <a:lnTo>
                  <a:pt x="5736815" y="1"/>
                </a:lnTo>
                <a:cubicBezTo>
                  <a:pt x="5826629" y="1"/>
                  <a:pt x="5775986" y="883"/>
                  <a:pt x="5926963" y="1"/>
                </a:cubicBezTo>
                <a:cubicBezTo>
                  <a:pt x="6077939" y="-880"/>
                  <a:pt x="5877305" y="436958"/>
                  <a:pt x="5796290" y="439074"/>
                </a:cubicBezTo>
                <a:cubicBezTo>
                  <a:pt x="5715274" y="441190"/>
                  <a:pt x="5669525" y="439074"/>
                  <a:pt x="5606142" y="439074"/>
                </a:cubicBezTo>
                <a:lnTo>
                  <a:pt x="5257406" y="439074"/>
                </a:lnTo>
                <a:lnTo>
                  <a:pt x="5067258" y="439074"/>
                </a:lnTo>
                <a:lnTo>
                  <a:pt x="4876801" y="439074"/>
                </a:lnTo>
                <a:lnTo>
                  <a:pt x="4876801" y="435885"/>
                </a:lnTo>
                <a:lnTo>
                  <a:pt x="4824678" y="439074"/>
                </a:lnTo>
                <a:cubicBezTo>
                  <a:pt x="4399579" y="441190"/>
                  <a:pt x="4159524" y="439074"/>
                  <a:pt x="3826947" y="439074"/>
                </a:cubicBezTo>
                <a:lnTo>
                  <a:pt x="1997084" y="439074"/>
                </a:lnTo>
                <a:lnTo>
                  <a:pt x="999354" y="439074"/>
                </a:lnTo>
                <a:lnTo>
                  <a:pt x="0" y="439074"/>
                </a:lnTo>
                <a:close/>
              </a:path>
            </a:pathLst>
          </a:custGeom>
          <a:gradFill>
            <a:gsLst>
              <a:gs pos="100000">
                <a:srgbClr val="B5021F"/>
              </a:gs>
              <a:gs pos="0">
                <a:srgbClr val="F0002D"/>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Scale>
                                      <p:cBhvr>
                                        <p:cTn id="8" dur="1000" fill="hold">
                                          <p:stCondLst>
                                            <p:cond delay="0"/>
                                          </p:stCondLst>
                                        </p:cTn>
                                        <p:tgtEl>
                                          <p:spTgt spid="7"/>
                                        </p:tgtEl>
                                      </p:cBhvr>
                                      <p:by x="150000" y="150000"/>
                                      <p:from x="100000" y="100000"/>
                                      <p:to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kepu.com.cn/gb/lives/gene/gene_dna/013b.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862"/>
          <a:stretch>
            <a:fillRect/>
          </a:stretch>
        </p:blipFill>
        <p:spPr>
          <a:xfrm>
            <a:off x="3142760" y="0"/>
            <a:ext cx="9519745" cy="6858000"/>
          </a:xfrm>
          <a:custGeom>
            <a:avLst/>
            <a:gdLst>
              <a:gd name="connsiteX0" fmla="*/ 1714501 w 9519745"/>
              <a:gd name="connsiteY0" fmla="*/ 0 h 6858000"/>
              <a:gd name="connsiteX1" fmla="*/ 9519745 w 9519745"/>
              <a:gd name="connsiteY1" fmla="*/ 0 h 6858000"/>
              <a:gd name="connsiteX2" fmla="*/ 9519745 w 9519745"/>
              <a:gd name="connsiteY2" fmla="*/ 1232444 h 6858000"/>
              <a:gd name="connsiteX3" fmla="*/ 8113356 w 9519745"/>
              <a:gd name="connsiteY3" fmla="*/ 6858000 h 6858000"/>
              <a:gd name="connsiteX4" fmla="*/ 5710215 w 9519745"/>
              <a:gd name="connsiteY4" fmla="*/ 6858000 h 6858000"/>
              <a:gd name="connsiteX5" fmla="*/ 5541074 w 9519745"/>
              <a:gd name="connsiteY5" fmla="*/ 6858000 h 6858000"/>
              <a:gd name="connsiteX6" fmla="*/ 4931605 w 9519745"/>
              <a:gd name="connsiteY6" fmla="*/ 6858000 h 6858000"/>
              <a:gd name="connsiteX7" fmla="*/ 4322136 w 9519745"/>
              <a:gd name="connsiteY7" fmla="*/ 6858000 h 6858000"/>
              <a:gd name="connsiteX8" fmla="*/ 3960361 w 9519745"/>
              <a:gd name="connsiteY8" fmla="*/ 6858000 h 6858000"/>
              <a:gd name="connsiteX9" fmla="*/ 3791221 w 9519745"/>
              <a:gd name="connsiteY9" fmla="*/ 6858000 h 6858000"/>
              <a:gd name="connsiteX10" fmla="*/ 3181751 w 9519745"/>
              <a:gd name="connsiteY10" fmla="*/ 6858000 h 6858000"/>
              <a:gd name="connsiteX11" fmla="*/ 2572282 w 9519745"/>
              <a:gd name="connsiteY11" fmla="*/ 6858000 h 6858000"/>
              <a:gd name="connsiteX12" fmla="*/ 1388080 w 9519745"/>
              <a:gd name="connsiteY12" fmla="*/ 6858000 h 6858000"/>
              <a:gd name="connsiteX13" fmla="*/ 609470 w 9519745"/>
              <a:gd name="connsiteY13" fmla="*/ 6858000 h 6858000"/>
              <a:gd name="connsiteX14" fmla="*/ 0 w 951974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19745" h="6858000">
                <a:moveTo>
                  <a:pt x="1714501" y="0"/>
                </a:moveTo>
                <a:lnTo>
                  <a:pt x="9519745" y="0"/>
                </a:lnTo>
                <a:lnTo>
                  <a:pt x="9519745" y="1232444"/>
                </a:lnTo>
                <a:lnTo>
                  <a:pt x="8113356" y="6858000"/>
                </a:lnTo>
                <a:lnTo>
                  <a:pt x="5710215" y="6858000"/>
                </a:lnTo>
                <a:lnTo>
                  <a:pt x="5541074" y="6858000"/>
                </a:lnTo>
                <a:lnTo>
                  <a:pt x="4931605" y="6858000"/>
                </a:lnTo>
                <a:lnTo>
                  <a:pt x="4322136" y="6858000"/>
                </a:lnTo>
                <a:lnTo>
                  <a:pt x="3960361" y="6858000"/>
                </a:lnTo>
                <a:lnTo>
                  <a:pt x="3791221" y="6858000"/>
                </a:lnTo>
                <a:lnTo>
                  <a:pt x="3181751" y="6858000"/>
                </a:lnTo>
                <a:lnTo>
                  <a:pt x="2572282" y="6858000"/>
                </a:lnTo>
                <a:lnTo>
                  <a:pt x="1388080" y="6858000"/>
                </a:lnTo>
                <a:lnTo>
                  <a:pt x="609470" y="6858000"/>
                </a:lnTo>
                <a:lnTo>
                  <a:pt x="0" y="6858000"/>
                </a:lnTo>
                <a:close/>
              </a:path>
            </a:pathLst>
          </a:custGeom>
          <a:ln>
            <a:solidFill>
              <a:srgbClr val="FF0000"/>
            </a:solidFill>
          </a:ln>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5" name="形状"/>
          <p:cNvSpPr/>
          <p:nvPr>
            <p:custDataLst>
              <p:tags r:id="rId1"/>
            </p:custDataLst>
          </p:nvPr>
        </p:nvSpPr>
        <p:spPr>
          <a:xfrm>
            <a:off x="10905272" y="4715194"/>
            <a:ext cx="1410175" cy="2142806"/>
          </a:xfrm>
          <a:custGeom>
            <a:avLst/>
            <a:gdLst>
              <a:gd name="connsiteX0" fmla="*/ 1714500 w 4010025"/>
              <a:gd name="connsiteY0" fmla="*/ 0 h 6858000"/>
              <a:gd name="connsiteX1" fmla="*/ 3549052 w 4010025"/>
              <a:gd name="connsiteY1" fmla="*/ 0 h 6858000"/>
              <a:gd name="connsiteX2" fmla="*/ 4010025 w 4010025"/>
              <a:gd name="connsiteY2" fmla="*/ 0 h 6858000"/>
              <a:gd name="connsiteX3" fmla="*/ 2295525 w 4010025"/>
              <a:gd name="connsiteY3" fmla="*/ 6858000 h 6858000"/>
              <a:gd name="connsiteX4" fmla="*/ 1834552 w 4010025"/>
              <a:gd name="connsiteY4" fmla="*/ 6858000 h 6858000"/>
              <a:gd name="connsiteX5" fmla="*/ 407928 w 4010025"/>
              <a:gd name="connsiteY5" fmla="*/ 6858000 h 6858000"/>
              <a:gd name="connsiteX6" fmla="*/ 0 w 4010025"/>
              <a:gd name="connsiteY6" fmla="*/ 6858000 h 6858000"/>
              <a:gd name="connsiteX0-1" fmla="*/ 1714500 w 4010025"/>
              <a:gd name="connsiteY0-2" fmla="*/ 508000 h 7366000"/>
              <a:gd name="connsiteX1-3" fmla="*/ 3549052 w 4010025"/>
              <a:gd name="connsiteY1-4" fmla="*/ 508000 h 7366000"/>
              <a:gd name="connsiteX2-5" fmla="*/ 4010025 w 4010025"/>
              <a:gd name="connsiteY2-6" fmla="*/ 508000 h 7366000"/>
              <a:gd name="connsiteX3-7" fmla="*/ 2295525 w 4010025"/>
              <a:gd name="connsiteY3-8" fmla="*/ 7366000 h 7366000"/>
              <a:gd name="connsiteX4-9" fmla="*/ 1834552 w 4010025"/>
              <a:gd name="connsiteY4-10" fmla="*/ 7366000 h 7366000"/>
              <a:gd name="connsiteX5-11" fmla="*/ 407928 w 4010025"/>
              <a:gd name="connsiteY5-12" fmla="*/ 7366000 h 7366000"/>
              <a:gd name="connsiteX6-13" fmla="*/ 0 w 4010025"/>
              <a:gd name="connsiteY6-14" fmla="*/ 7366000 h 7366000"/>
              <a:gd name="connsiteX7" fmla="*/ 1714500 w 4010025"/>
              <a:gd name="connsiteY7" fmla="*/ 508000 h 7366000"/>
              <a:gd name="connsiteX0-15" fmla="*/ 1714500 w 4010025"/>
              <a:gd name="connsiteY0-16" fmla="*/ 6243 h 6864243"/>
              <a:gd name="connsiteX1-17" fmla="*/ 3549052 w 4010025"/>
              <a:gd name="connsiteY1-18" fmla="*/ 6243 h 6864243"/>
              <a:gd name="connsiteX2-19" fmla="*/ 4010025 w 4010025"/>
              <a:gd name="connsiteY2-20" fmla="*/ 6243 h 6864243"/>
              <a:gd name="connsiteX3-21" fmla="*/ 2295525 w 4010025"/>
              <a:gd name="connsiteY3-22" fmla="*/ 6864243 h 6864243"/>
              <a:gd name="connsiteX4-23" fmla="*/ 1834552 w 4010025"/>
              <a:gd name="connsiteY4-24" fmla="*/ 6864243 h 6864243"/>
              <a:gd name="connsiteX5-25" fmla="*/ 407928 w 4010025"/>
              <a:gd name="connsiteY5-26" fmla="*/ 6864243 h 6864243"/>
              <a:gd name="connsiteX6-27" fmla="*/ 0 w 4010025"/>
              <a:gd name="connsiteY6-28" fmla="*/ 6864243 h 6864243"/>
              <a:gd name="connsiteX7-29" fmla="*/ 1714500 w 4010025"/>
              <a:gd name="connsiteY7-30" fmla="*/ 6243 h 6864243"/>
              <a:gd name="connsiteX0-31" fmla="*/ 1714500 w 4010025"/>
              <a:gd name="connsiteY0-32" fmla="*/ 6243 h 6864243"/>
              <a:gd name="connsiteX1-33" fmla="*/ 3549052 w 4010025"/>
              <a:gd name="connsiteY1-34" fmla="*/ 6243 h 6864243"/>
              <a:gd name="connsiteX2-35" fmla="*/ 4010025 w 4010025"/>
              <a:gd name="connsiteY2-36" fmla="*/ 6243 h 6864243"/>
              <a:gd name="connsiteX3-37" fmla="*/ 2295525 w 4010025"/>
              <a:gd name="connsiteY3-38" fmla="*/ 6864243 h 6864243"/>
              <a:gd name="connsiteX4-39" fmla="*/ 1834552 w 4010025"/>
              <a:gd name="connsiteY4-40" fmla="*/ 6864243 h 6864243"/>
              <a:gd name="connsiteX5-41" fmla="*/ 407928 w 4010025"/>
              <a:gd name="connsiteY5-42" fmla="*/ 6864243 h 6864243"/>
              <a:gd name="connsiteX6-43" fmla="*/ 0 w 4010025"/>
              <a:gd name="connsiteY6-44" fmla="*/ 6864243 h 6864243"/>
              <a:gd name="connsiteX7-45" fmla="*/ 1714500 w 4010025"/>
              <a:gd name="connsiteY7-46" fmla="*/ 6243 h 686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4010025" h="6864243">
                <a:moveTo>
                  <a:pt x="1714500" y="6243"/>
                </a:moveTo>
                <a:cubicBezTo>
                  <a:pt x="2901894" y="-7804"/>
                  <a:pt x="3166465" y="6243"/>
                  <a:pt x="3549052" y="6243"/>
                </a:cubicBezTo>
                <a:lnTo>
                  <a:pt x="4010025" y="6243"/>
                </a:lnTo>
                <a:lnTo>
                  <a:pt x="2295525" y="6864243"/>
                </a:lnTo>
                <a:lnTo>
                  <a:pt x="1834552" y="6864243"/>
                </a:lnTo>
                <a:lnTo>
                  <a:pt x="407928" y="6864243"/>
                </a:lnTo>
                <a:lnTo>
                  <a:pt x="0" y="6864243"/>
                </a:lnTo>
                <a:cubicBezTo>
                  <a:pt x="55249" y="5751757"/>
                  <a:pt x="527106" y="20290"/>
                  <a:pt x="1714500" y="6243"/>
                </a:cubicBezTo>
                <a:close/>
              </a:path>
            </a:pathLst>
          </a:custGeom>
          <a:gradFill>
            <a:gsLst>
              <a:gs pos="100000">
                <a:srgbClr val="B5021F">
                  <a:alpha val="98000"/>
                </a:srgbClr>
              </a:gs>
              <a:gs pos="0">
                <a:srgbClr val="F0002D">
                  <a:alpha val="60000"/>
                </a:srgbClr>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6" name="任意多边形: 形状 5"/>
          <p:cNvSpPr/>
          <p:nvPr/>
        </p:nvSpPr>
        <p:spPr>
          <a:xfrm>
            <a:off x="1" y="1837096"/>
            <a:ext cx="6684665" cy="3432626"/>
          </a:xfrm>
          <a:custGeom>
            <a:avLst/>
            <a:gdLst>
              <a:gd name="connsiteX0" fmla="*/ 0 w 6353503"/>
              <a:gd name="connsiteY0" fmla="*/ 0 h 3162300"/>
              <a:gd name="connsiteX1" fmla="*/ 1942845 w 6353503"/>
              <a:gd name="connsiteY1" fmla="*/ 0 h 3162300"/>
              <a:gd name="connsiteX2" fmla="*/ 3093244 w 6353503"/>
              <a:gd name="connsiteY2" fmla="*/ 0 h 3162300"/>
              <a:gd name="connsiteX3" fmla="*/ 5203104 w 6353503"/>
              <a:gd name="connsiteY3" fmla="*/ 0 h 3162300"/>
              <a:gd name="connsiteX4" fmla="*/ 6353503 w 6353503"/>
              <a:gd name="connsiteY4" fmla="*/ 0 h 3162300"/>
              <a:gd name="connsiteX5" fmla="*/ 5562928 w 6353503"/>
              <a:gd name="connsiteY5" fmla="*/ 3162300 h 3162300"/>
              <a:gd name="connsiteX6" fmla="*/ 4412529 w 6353503"/>
              <a:gd name="connsiteY6" fmla="*/ 3162300 h 3162300"/>
              <a:gd name="connsiteX7" fmla="*/ 2302669 w 6353503"/>
              <a:gd name="connsiteY7" fmla="*/ 3162300 h 3162300"/>
              <a:gd name="connsiteX8" fmla="*/ 1152270 w 6353503"/>
              <a:gd name="connsiteY8" fmla="*/ 3162300 h 3162300"/>
              <a:gd name="connsiteX9" fmla="*/ 0 w 6353503"/>
              <a:gd name="connsiteY9" fmla="*/ 3162300 h 3162300"/>
              <a:gd name="connsiteX0-1" fmla="*/ 0 w 6358209"/>
              <a:gd name="connsiteY0-2" fmla="*/ 234244 h 3396544"/>
              <a:gd name="connsiteX1-3" fmla="*/ 1942845 w 6358209"/>
              <a:gd name="connsiteY1-4" fmla="*/ 234244 h 3396544"/>
              <a:gd name="connsiteX2-5" fmla="*/ 3093244 w 6358209"/>
              <a:gd name="connsiteY2-6" fmla="*/ 234244 h 3396544"/>
              <a:gd name="connsiteX3-7" fmla="*/ 5203104 w 6358209"/>
              <a:gd name="connsiteY3-8" fmla="*/ 234244 h 3396544"/>
              <a:gd name="connsiteX4-9" fmla="*/ 6353503 w 6358209"/>
              <a:gd name="connsiteY4-10" fmla="*/ 234244 h 3396544"/>
              <a:gd name="connsiteX5-11" fmla="*/ 5562928 w 6358209"/>
              <a:gd name="connsiteY5-12" fmla="*/ 3396544 h 3396544"/>
              <a:gd name="connsiteX6-13" fmla="*/ 4412529 w 6358209"/>
              <a:gd name="connsiteY6-14" fmla="*/ 3396544 h 3396544"/>
              <a:gd name="connsiteX7-15" fmla="*/ 2302669 w 6358209"/>
              <a:gd name="connsiteY7-16" fmla="*/ 3396544 h 3396544"/>
              <a:gd name="connsiteX8-17" fmla="*/ 1152270 w 6358209"/>
              <a:gd name="connsiteY8-18" fmla="*/ 3396544 h 3396544"/>
              <a:gd name="connsiteX9-19" fmla="*/ 0 w 6358209"/>
              <a:gd name="connsiteY9-20" fmla="*/ 3396544 h 3396544"/>
              <a:gd name="connsiteX10" fmla="*/ 0 w 6358209"/>
              <a:gd name="connsiteY10" fmla="*/ 234244 h 3396544"/>
              <a:gd name="connsiteX0-21" fmla="*/ 0 w 6358739"/>
              <a:gd name="connsiteY0-22" fmla="*/ 234244 h 3396544"/>
              <a:gd name="connsiteX1-23" fmla="*/ 1942845 w 6358739"/>
              <a:gd name="connsiteY1-24" fmla="*/ 234244 h 3396544"/>
              <a:gd name="connsiteX2-25" fmla="*/ 3093244 w 6358739"/>
              <a:gd name="connsiteY2-26" fmla="*/ 234244 h 3396544"/>
              <a:gd name="connsiteX3-27" fmla="*/ 5203104 w 6358739"/>
              <a:gd name="connsiteY3-28" fmla="*/ 234244 h 3396544"/>
              <a:gd name="connsiteX4-29" fmla="*/ 6353503 w 6358739"/>
              <a:gd name="connsiteY4-30" fmla="*/ 234244 h 3396544"/>
              <a:gd name="connsiteX5-31" fmla="*/ 5562928 w 6358739"/>
              <a:gd name="connsiteY5-32" fmla="*/ 3396544 h 3396544"/>
              <a:gd name="connsiteX6-33" fmla="*/ 4412529 w 6358739"/>
              <a:gd name="connsiteY6-34" fmla="*/ 3396544 h 3396544"/>
              <a:gd name="connsiteX7-35" fmla="*/ 2302669 w 6358739"/>
              <a:gd name="connsiteY7-36" fmla="*/ 3396544 h 3396544"/>
              <a:gd name="connsiteX8-37" fmla="*/ 1152270 w 6358739"/>
              <a:gd name="connsiteY8-38" fmla="*/ 3396544 h 3396544"/>
              <a:gd name="connsiteX9-39" fmla="*/ 0 w 6358739"/>
              <a:gd name="connsiteY9-40" fmla="*/ 3396544 h 3396544"/>
              <a:gd name="connsiteX10-41" fmla="*/ 0 w 6358739"/>
              <a:gd name="connsiteY10-42" fmla="*/ 234244 h 3396544"/>
              <a:gd name="connsiteX0-43" fmla="*/ 0 w 6672468"/>
              <a:gd name="connsiteY0-44" fmla="*/ 10725 h 3173025"/>
              <a:gd name="connsiteX1-45" fmla="*/ 1942845 w 6672468"/>
              <a:gd name="connsiteY1-46" fmla="*/ 10725 h 3173025"/>
              <a:gd name="connsiteX2-47" fmla="*/ 3093244 w 6672468"/>
              <a:gd name="connsiteY2-48" fmla="*/ 10725 h 3173025"/>
              <a:gd name="connsiteX3-49" fmla="*/ 5203104 w 6672468"/>
              <a:gd name="connsiteY3-50" fmla="*/ 10725 h 3173025"/>
              <a:gd name="connsiteX4-51" fmla="*/ 6353503 w 6672468"/>
              <a:gd name="connsiteY4-52" fmla="*/ 10725 h 3173025"/>
              <a:gd name="connsiteX5-53" fmla="*/ 5562928 w 6672468"/>
              <a:gd name="connsiteY5-54" fmla="*/ 3173025 h 3173025"/>
              <a:gd name="connsiteX6-55" fmla="*/ 4412529 w 6672468"/>
              <a:gd name="connsiteY6-56" fmla="*/ 3173025 h 3173025"/>
              <a:gd name="connsiteX7-57" fmla="*/ 2302669 w 6672468"/>
              <a:gd name="connsiteY7-58" fmla="*/ 3173025 h 3173025"/>
              <a:gd name="connsiteX8-59" fmla="*/ 1152270 w 6672468"/>
              <a:gd name="connsiteY8-60" fmla="*/ 3173025 h 3173025"/>
              <a:gd name="connsiteX9-61" fmla="*/ 0 w 6672468"/>
              <a:gd name="connsiteY9-62" fmla="*/ 3173025 h 3173025"/>
              <a:gd name="connsiteX10-63" fmla="*/ 0 w 6672468"/>
              <a:gd name="connsiteY10-64" fmla="*/ 10725 h 3173025"/>
              <a:gd name="connsiteX0-65" fmla="*/ 0 w 6669260"/>
              <a:gd name="connsiteY0-66" fmla="*/ 10 h 3162310"/>
              <a:gd name="connsiteX1-67" fmla="*/ 1942845 w 6669260"/>
              <a:gd name="connsiteY1-68" fmla="*/ 10 h 3162310"/>
              <a:gd name="connsiteX2-69" fmla="*/ 3093244 w 6669260"/>
              <a:gd name="connsiteY2-70" fmla="*/ 10 h 3162310"/>
              <a:gd name="connsiteX3-71" fmla="*/ 5203104 w 6669260"/>
              <a:gd name="connsiteY3-72" fmla="*/ 10 h 3162310"/>
              <a:gd name="connsiteX4-73" fmla="*/ 6353503 w 6669260"/>
              <a:gd name="connsiteY4-74" fmla="*/ 10 h 3162310"/>
              <a:gd name="connsiteX5-75" fmla="*/ 5562928 w 6669260"/>
              <a:gd name="connsiteY5-76" fmla="*/ 3162310 h 3162310"/>
              <a:gd name="connsiteX6-77" fmla="*/ 4412529 w 6669260"/>
              <a:gd name="connsiteY6-78" fmla="*/ 3162310 h 3162310"/>
              <a:gd name="connsiteX7-79" fmla="*/ 2302669 w 6669260"/>
              <a:gd name="connsiteY7-80" fmla="*/ 3162310 h 3162310"/>
              <a:gd name="connsiteX8-81" fmla="*/ 1152270 w 6669260"/>
              <a:gd name="connsiteY8-82" fmla="*/ 3162310 h 3162310"/>
              <a:gd name="connsiteX9-83" fmla="*/ 0 w 6669260"/>
              <a:gd name="connsiteY9-84" fmla="*/ 3162310 h 3162310"/>
              <a:gd name="connsiteX10-85" fmla="*/ 0 w 6669260"/>
              <a:gd name="connsiteY10-86" fmla="*/ 10 h 3162310"/>
              <a:gd name="connsiteX0-87" fmla="*/ 0 w 6684665"/>
              <a:gd name="connsiteY0-88" fmla="*/ 10 h 3169083"/>
              <a:gd name="connsiteX1-89" fmla="*/ 1942845 w 6684665"/>
              <a:gd name="connsiteY1-90" fmla="*/ 10 h 3169083"/>
              <a:gd name="connsiteX2-91" fmla="*/ 3093244 w 6684665"/>
              <a:gd name="connsiteY2-92" fmla="*/ 10 h 3169083"/>
              <a:gd name="connsiteX3-93" fmla="*/ 5203104 w 6684665"/>
              <a:gd name="connsiteY3-94" fmla="*/ 10 h 3169083"/>
              <a:gd name="connsiteX4-95" fmla="*/ 6353503 w 6684665"/>
              <a:gd name="connsiteY4-96" fmla="*/ 10 h 3169083"/>
              <a:gd name="connsiteX5-97" fmla="*/ 5562928 w 6684665"/>
              <a:gd name="connsiteY5-98" fmla="*/ 3162310 h 3169083"/>
              <a:gd name="connsiteX6-99" fmla="*/ 4412529 w 6684665"/>
              <a:gd name="connsiteY6-100" fmla="*/ 3162310 h 3169083"/>
              <a:gd name="connsiteX7-101" fmla="*/ 2302669 w 6684665"/>
              <a:gd name="connsiteY7-102" fmla="*/ 3162310 h 3169083"/>
              <a:gd name="connsiteX8-103" fmla="*/ 1152270 w 6684665"/>
              <a:gd name="connsiteY8-104" fmla="*/ 3162310 h 3169083"/>
              <a:gd name="connsiteX9-105" fmla="*/ 0 w 6684665"/>
              <a:gd name="connsiteY9-106" fmla="*/ 3162310 h 3169083"/>
              <a:gd name="connsiteX10-107" fmla="*/ 0 w 6684665"/>
              <a:gd name="connsiteY10-108" fmla="*/ 10 h 31690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684665" h="3169083">
                <a:moveTo>
                  <a:pt x="0" y="10"/>
                </a:moveTo>
                <a:lnTo>
                  <a:pt x="1942845" y="10"/>
                </a:lnTo>
                <a:lnTo>
                  <a:pt x="3093244" y="10"/>
                </a:lnTo>
                <a:lnTo>
                  <a:pt x="5203104" y="10"/>
                </a:lnTo>
                <a:cubicBezTo>
                  <a:pt x="5746480" y="10"/>
                  <a:pt x="5440092" y="6360"/>
                  <a:pt x="6353503" y="10"/>
                </a:cubicBezTo>
                <a:cubicBezTo>
                  <a:pt x="7266914" y="-6340"/>
                  <a:pt x="6053074" y="3147070"/>
                  <a:pt x="5562928" y="3162310"/>
                </a:cubicBezTo>
                <a:cubicBezTo>
                  <a:pt x="5072782" y="3177550"/>
                  <a:pt x="4795995" y="3162310"/>
                  <a:pt x="4412529" y="3162310"/>
                </a:cubicBezTo>
                <a:lnTo>
                  <a:pt x="2302669" y="3162310"/>
                </a:lnTo>
                <a:lnTo>
                  <a:pt x="1152270" y="3162310"/>
                </a:lnTo>
                <a:lnTo>
                  <a:pt x="0" y="3162310"/>
                </a:lnTo>
                <a:lnTo>
                  <a:pt x="0" y="10"/>
                </a:lnTo>
                <a:close/>
              </a:path>
            </a:pathLst>
          </a:custGeom>
          <a:gradFill>
            <a:gsLst>
              <a:gs pos="100000">
                <a:srgbClr val="B5021F"/>
              </a:gs>
              <a:gs pos="0">
                <a:srgbClr val="F0002D"/>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2" name="矩形 259"/>
          <p:cNvSpPr>
            <a:spLocks noChangeArrowheads="1"/>
          </p:cNvSpPr>
          <p:nvPr/>
        </p:nvSpPr>
        <p:spPr bwMode="auto">
          <a:xfrm>
            <a:off x="231140" y="2023745"/>
            <a:ext cx="5394325" cy="6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44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40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是主要的遗传物质</a:t>
            </a:r>
          </a:p>
        </p:txBody>
      </p:sp>
      <p:grpSp>
        <p:nvGrpSpPr>
          <p:cNvPr id="23" name="组合 22"/>
          <p:cNvGrpSpPr/>
          <p:nvPr/>
        </p:nvGrpSpPr>
        <p:grpSpPr>
          <a:xfrm>
            <a:off x="203200" y="2840355"/>
            <a:ext cx="8520430" cy="2061216"/>
            <a:chOff x="5942785" y="2342671"/>
            <a:chExt cx="5705472" cy="2061581"/>
          </a:xfrm>
        </p:grpSpPr>
        <p:sp>
          <p:nvSpPr>
            <p:cNvPr id="24" name="矩形 259"/>
            <p:cNvSpPr>
              <a:spLocks noChangeArrowheads="1"/>
            </p:cNvSpPr>
            <p:nvPr/>
          </p:nvSpPr>
          <p:spPr bwMode="auto">
            <a:xfrm>
              <a:off x="5974676" y="2342671"/>
              <a:ext cx="4001654" cy="923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913765">
                <a:buNone/>
              </a:pPr>
              <a:r>
                <a:rPr lang="en-US" altLang="zh-CN" sz="6000" b="1" cap="all"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mn-ea"/>
                  <a:sym typeface="Arial" panose="020B0604020202020204" pitchFamily="34" charset="0"/>
                </a:rPr>
                <a:t>DNA</a:t>
              </a:r>
              <a:r>
                <a:rPr lang="zh-CN" altLang="en-US" sz="6000" b="1" cap="all"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mn-ea"/>
                  <a:sym typeface="Arial" panose="020B0604020202020204" pitchFamily="34" charset="0"/>
                </a:rPr>
                <a:t>分子的结构</a:t>
              </a:r>
            </a:p>
          </p:txBody>
        </p:sp>
        <p:sp>
          <p:nvSpPr>
            <p:cNvPr id="25" name="矩形 24"/>
            <p:cNvSpPr/>
            <p:nvPr/>
          </p:nvSpPr>
          <p:spPr>
            <a:xfrm>
              <a:off x="5961919" y="3775485"/>
              <a:ext cx="3920439" cy="245153"/>
            </a:xfrm>
            <a:prstGeom prst="rect">
              <a:avLst/>
            </a:prstGeom>
          </p:spPr>
          <p:txBody>
            <a:bodyPr wrap="square">
              <a:spAutoFit/>
            </a:bodyPr>
            <a:lstStyle/>
            <a:p>
              <a:pPr algn="dist" eaLnBrk="0" fontAlgn="base" hangingPunct="0">
                <a:spcBef>
                  <a:spcPct val="0"/>
                </a:spcBef>
                <a:spcAft>
                  <a:spcPct val="0"/>
                </a:spcAft>
                <a:defRPr/>
              </a:pPr>
              <a:r>
                <a:rPr lang="en-US" altLang="zh-CN"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DNA IS THE MAIN GENETIC MATERIAL</a:t>
              </a:r>
              <a:endPar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cxnSp>
          <p:nvCxnSpPr>
            <p:cNvPr id="26" name="直接连接符 25"/>
            <p:cNvCxnSpPr/>
            <p:nvPr/>
          </p:nvCxnSpPr>
          <p:spPr>
            <a:xfrm>
              <a:off x="6034129" y="3644801"/>
              <a:ext cx="5614128" cy="0"/>
            </a:xfrm>
            <a:prstGeom prst="line">
              <a:avLst/>
            </a:prstGeom>
            <a:ln w="15875">
              <a:gradFill flip="none" rotWithShape="1">
                <a:gsLst>
                  <a:gs pos="100000">
                    <a:schemeClr val="bg1">
                      <a:alpha val="0"/>
                    </a:scheme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942785" y="4151477"/>
              <a:ext cx="1419426" cy="252775"/>
            </a:xfrm>
            <a:prstGeom prst="rect">
              <a:avLst/>
            </a:prstGeom>
          </p:spPr>
          <p:txBody>
            <a:bodyPr wrap="square">
              <a:spAutoFit/>
            </a:bodyPr>
            <a:lstStyle/>
            <a:p>
              <a:pPr algn="dist" eaLnBrk="0" fontAlgn="base" hangingPunct="0">
                <a:spcBef>
                  <a:spcPct val="0"/>
                </a:spcBef>
                <a:spcAft>
                  <a:spcPct val="0"/>
                </a:spcAft>
                <a:defRPr/>
              </a:pPr>
              <a:r>
                <a:rPr lang="zh-CN" altLang="en-US" sz="105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授课人：</a:t>
              </a:r>
              <a:r>
                <a:rPr lang="en-US" altLang="zh-CN" sz="105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xippt</a:t>
              </a:r>
              <a:endParaRPr lang="zh-CN" altLang="en-US" sz="105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grpSp>
      <p:grpSp>
        <p:nvGrpSpPr>
          <p:cNvPr id="27" name="组合 26"/>
          <p:cNvGrpSpPr/>
          <p:nvPr/>
        </p:nvGrpSpPr>
        <p:grpSpPr>
          <a:xfrm>
            <a:off x="686013" y="5747854"/>
            <a:ext cx="1606261" cy="367276"/>
            <a:chOff x="4800081" y="5275552"/>
            <a:chExt cx="2591838" cy="539860"/>
          </a:xfrm>
        </p:grpSpPr>
        <p:sp>
          <p:nvSpPr>
            <p:cNvPr id="28" name="圆角矩形 10"/>
            <p:cNvSpPr/>
            <p:nvPr/>
          </p:nvSpPr>
          <p:spPr>
            <a:xfrm>
              <a:off x="4800081" y="5275552"/>
              <a:ext cx="2591838" cy="539860"/>
            </a:xfrm>
            <a:prstGeom prst="roundRect">
              <a:avLst>
                <a:gd name="adj" fmla="val 50000"/>
              </a:avLst>
            </a:prstGeom>
            <a:gradFill flip="none" rotWithShape="1">
              <a:gsLst>
                <a:gs pos="85000">
                  <a:srgbClr val="C91910"/>
                </a:gs>
                <a:gs pos="11000">
                  <a:srgbClr val="FF0000"/>
                </a:gs>
              </a:gsLst>
              <a:lin ang="2700000" scaled="1"/>
              <a:tileRect/>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C91910"/>
                </a:solidFill>
                <a:effectLst/>
                <a:uLnTx/>
                <a:uFillTx/>
                <a:latin typeface="思源黑体 CN Light" panose="020B0300000000000000" pitchFamily="34" charset="-122"/>
                <a:ea typeface="思源黑体 CN Bold" panose="020B0800000000000000" pitchFamily="34" charset="-122"/>
                <a:cs typeface="+mn-ea"/>
                <a:sym typeface="Arial" panose="020B0604020202020204" pitchFamily="34" charset="0"/>
              </a:endParaRPr>
            </a:p>
          </p:txBody>
        </p:sp>
        <p:sp>
          <p:nvSpPr>
            <p:cNvPr id="29" name="文本框 28"/>
            <p:cNvSpPr txBox="1"/>
            <p:nvPr/>
          </p:nvSpPr>
          <p:spPr>
            <a:xfrm>
              <a:off x="5235228" y="5297808"/>
              <a:ext cx="1682288" cy="497641"/>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20XX.XX</a:t>
              </a:r>
            </a:p>
          </p:txBody>
        </p:sp>
      </p:grpSp>
      <p:sp>
        <p:nvSpPr>
          <p:cNvPr id="31" name="矩形 259"/>
          <p:cNvSpPr>
            <a:spLocks noChangeArrowheads="1"/>
          </p:cNvSpPr>
          <p:nvPr/>
        </p:nvSpPr>
        <p:spPr bwMode="auto">
          <a:xfrm>
            <a:off x="281940" y="427355"/>
            <a:ext cx="1401445"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913765">
              <a:spcBef>
                <a:spcPct val="20000"/>
              </a:spcBef>
              <a:buFont typeface="Arial" panose="020B0604020202020204" pitchFamily="34" charset="0"/>
              <a:buNone/>
            </a:pPr>
            <a:r>
              <a:rPr lang="zh-CN" altLang="en-US" sz="2000" dirty="0">
                <a:solidFill>
                  <a:schemeClr val="tx1">
                    <a:lumMod val="50000"/>
                    <a:lumOff val="50000"/>
                  </a:schemeClr>
                </a:solidFill>
                <a:latin typeface="站酷庆科黄油体" panose="02000803000000020004" pitchFamily="2" charset="-122"/>
                <a:ea typeface="站酷庆科黄油体" panose="02000803000000020004" pitchFamily="2" charset="-122"/>
                <a:cs typeface="+mn-ea"/>
              </a:rPr>
              <a:t>某某高校</a:t>
            </a:r>
          </a:p>
        </p:txBody>
      </p:sp>
      <p:sp>
        <p:nvSpPr>
          <p:cNvPr id="32" name="矩形 259"/>
          <p:cNvSpPr>
            <a:spLocks noChangeArrowheads="1"/>
          </p:cNvSpPr>
          <p:nvPr/>
        </p:nvSpPr>
        <p:spPr bwMode="auto">
          <a:xfrm>
            <a:off x="281940" y="1043940"/>
            <a:ext cx="2857500"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913765">
              <a:spcBef>
                <a:spcPct val="20000"/>
              </a:spcBef>
              <a:buFont typeface="Arial" panose="020B0604020202020204" pitchFamily="34" charset="0"/>
              <a:buNone/>
            </a:pPr>
            <a:r>
              <a:rPr lang="zh-CN" altLang="en-US" sz="3600" dirty="0">
                <a:solidFill>
                  <a:srgbClr val="EE012C"/>
                </a:solidFill>
                <a:latin typeface="站酷庆科黄油体" panose="02000803000000020004" pitchFamily="2" charset="-122"/>
                <a:ea typeface="站酷庆科黄油体" panose="02000803000000020004" pitchFamily="2" charset="-122"/>
                <a:cs typeface="+mn-ea"/>
              </a:rPr>
              <a:t>第</a:t>
            </a:r>
            <a:r>
              <a:rPr lang="en-US" altLang="zh-CN" sz="3600" dirty="0">
                <a:solidFill>
                  <a:srgbClr val="EE012C"/>
                </a:solidFill>
                <a:latin typeface="站酷庆科黄油体" panose="02000803000000020004" pitchFamily="2" charset="-122"/>
                <a:ea typeface="站酷庆科黄油体" panose="02000803000000020004" pitchFamily="2" charset="-122"/>
                <a:cs typeface="+mn-ea"/>
              </a:rPr>
              <a:t>3</a:t>
            </a:r>
            <a:r>
              <a:rPr lang="zh-CN" altLang="en-US" sz="3600" dirty="0">
                <a:solidFill>
                  <a:srgbClr val="EE012C"/>
                </a:solidFill>
                <a:latin typeface="站酷庆科黄油体" panose="02000803000000020004" pitchFamily="2" charset="-122"/>
                <a:ea typeface="站酷庆科黄油体" panose="02000803000000020004" pitchFamily="2" charset="-122"/>
                <a:cs typeface="+mn-ea"/>
              </a:rPr>
              <a:t>章  第</a:t>
            </a:r>
            <a:r>
              <a:rPr lang="en-US" altLang="zh-CN" sz="3600" dirty="0">
                <a:solidFill>
                  <a:srgbClr val="EE012C"/>
                </a:solidFill>
                <a:latin typeface="站酷庆科黄油体" panose="02000803000000020004" pitchFamily="2" charset="-122"/>
                <a:ea typeface="站酷庆科黄油体" panose="02000803000000020004" pitchFamily="2" charset="-122"/>
                <a:cs typeface="+mn-ea"/>
              </a:rPr>
              <a:t>2</a:t>
            </a:r>
            <a:r>
              <a:rPr lang="zh-CN" altLang="en-US" sz="3600" dirty="0">
                <a:solidFill>
                  <a:srgbClr val="EE012C"/>
                </a:solidFill>
                <a:latin typeface="站酷庆科黄油体" panose="02000803000000020004" pitchFamily="2" charset="-122"/>
                <a:ea typeface="站酷庆科黄油体" panose="02000803000000020004" pitchFamily="2" charset="-122"/>
                <a:cs typeface="+mn-ea"/>
              </a:rPr>
              <a:t>节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Scale>
                                      <p:cBhvr>
                                        <p:cTn id="8" dur="1000" fill="hold">
                                          <p:stCondLst>
                                            <p:cond delay="0"/>
                                          </p:stCondLst>
                                        </p:cTn>
                                        <p:tgtEl>
                                          <p:spTgt spid="5"/>
                                        </p:tgtEl>
                                      </p:cBhvr>
                                      <p:by x="150000" y="150000"/>
                                      <p:from x="100000" y="100000"/>
                                      <p:to x="150000" y="150000"/>
                                    </p:animScale>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bldLvl="0" animBg="1"/>
      <p:bldP spid="31" grpId="0" bldLvl="0" animBg="1"/>
      <p:bldP spid="3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895852" y="2136775"/>
            <a:ext cx="6381750" cy="3344863"/>
          </a:xfrm>
          <a:prstGeom prst="rect">
            <a:avLst/>
          </a:prstGeom>
        </p:spPr>
        <p:txBody>
          <a:bodyPr vert="horz" wrap="square" lIns="91213" tIns="45607" rIns="91213" bIns="45607" numCol="1" anchor="ctr" anchorCtr="0" compatLnSpc="1"/>
          <a:lstStyle/>
          <a:p>
            <a:pPr algn="l" defTabSz="1219200" rtl="0" fontAlgn="base">
              <a:lnSpc>
                <a:spcPct val="150000"/>
              </a:lnSpc>
              <a:spcBef>
                <a:spcPct val="0"/>
              </a:spcBef>
              <a:spcAft>
                <a:spcPct val="0"/>
              </a:spcAft>
              <a:buFont typeface="Wingdings" panose="05000000000000000000" pitchFamily="2" charset="2"/>
              <a:buChar char="u"/>
              <a:defRPr/>
            </a:pPr>
            <a:r>
              <a:rPr lang="zh-CN" altLang="en-US" sz="2400" i="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 </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查哥夫（</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E.Chargaff,1905--</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）奥地利著名生物化学家</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测定多种生物</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中碱基的含量。提出了查哥夫法则，即</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 </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与</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T</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的量相等，且</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C</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与</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G</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的量相等 。</a:t>
            </a:r>
          </a:p>
        </p:txBody>
      </p:sp>
      <p:pic>
        <p:nvPicPr>
          <p:cNvPr id="50179" name="Picture 3" descr="99_3"/>
          <p:cNvPicPr>
            <a:picLocks noChangeAspect="1"/>
          </p:cNvPicPr>
          <p:nvPr/>
        </p:nvPicPr>
        <p:blipFill>
          <a:blip r:embed="rId2"/>
          <a:stretch>
            <a:fillRect/>
          </a:stretch>
        </p:blipFill>
        <p:spPr>
          <a:xfrm>
            <a:off x="1084409" y="1560269"/>
            <a:ext cx="3020866" cy="4500822"/>
          </a:xfrm>
          <a:prstGeom prst="rect">
            <a:avLst/>
          </a:prstGeom>
          <a:noFill/>
          <a:ln w="9525">
            <a:noFill/>
          </a:ln>
        </p:spPr>
      </p:pic>
      <p:sp>
        <p:nvSpPr>
          <p:cNvPr id="5"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化学家的帮助</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linds(horizontal)">
                                      <p:cBhvr>
                                        <p:cTn id="7" dur="500"/>
                                        <p:tgtEl>
                                          <p:spTgt spid="501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blinds(horizontal)">
                                      <p:cBhvr>
                                        <p:cTn id="10" dur="500"/>
                                        <p:tgtEl>
                                          <p:spTgt spid="5017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a:xfrm>
            <a:off x="1201708" y="1314451"/>
            <a:ext cx="3421148" cy="4595572"/>
            <a:chOff x="0" y="0"/>
            <a:chExt cx="3552" cy="3674"/>
          </a:xfrm>
        </p:grpSpPr>
        <p:pic>
          <p:nvPicPr>
            <p:cNvPr id="27652" name="Picture 3" descr="DNAjiegou"/>
            <p:cNvPicPr>
              <a:picLocks noChangeAspect="1"/>
            </p:cNvPicPr>
            <p:nvPr/>
          </p:nvPicPr>
          <p:blipFill>
            <a:blip r:embed="rId2"/>
            <a:stretch>
              <a:fillRect/>
            </a:stretch>
          </p:blipFill>
          <p:spPr>
            <a:xfrm>
              <a:off x="0" y="0"/>
              <a:ext cx="2455" cy="3674"/>
            </a:xfrm>
            <a:prstGeom prst="rect">
              <a:avLst/>
            </a:prstGeom>
            <a:noFill/>
            <a:ln w="9525">
              <a:noFill/>
            </a:ln>
          </p:spPr>
        </p:pic>
        <p:grpSp>
          <p:nvGrpSpPr>
            <p:cNvPr id="27653" name="Group 4"/>
            <p:cNvGrpSpPr/>
            <p:nvPr/>
          </p:nvGrpSpPr>
          <p:grpSpPr>
            <a:xfrm>
              <a:off x="672" y="650"/>
              <a:ext cx="2880" cy="2304"/>
              <a:chOff x="0" y="0"/>
              <a:chExt cx="2880" cy="2304"/>
            </a:xfrm>
          </p:grpSpPr>
          <p:grpSp>
            <p:nvGrpSpPr>
              <p:cNvPr id="27654" name="Group 5"/>
              <p:cNvGrpSpPr/>
              <p:nvPr/>
            </p:nvGrpSpPr>
            <p:grpSpPr>
              <a:xfrm>
                <a:off x="432" y="576"/>
                <a:ext cx="2448" cy="1728"/>
                <a:chOff x="0" y="0"/>
                <a:chExt cx="2448" cy="1728"/>
              </a:xfrm>
            </p:grpSpPr>
            <p:sp>
              <p:nvSpPr>
                <p:cNvPr id="27663" name="Line 5"/>
                <p:cNvSpPr/>
                <p:nvPr/>
              </p:nvSpPr>
              <p:spPr>
                <a:xfrm>
                  <a:off x="0" y="0"/>
                  <a:ext cx="1152"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7664" name="Line 6"/>
                <p:cNvSpPr/>
                <p:nvPr/>
              </p:nvSpPr>
              <p:spPr>
                <a:xfrm>
                  <a:off x="0" y="1728"/>
                  <a:ext cx="1152"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7665" name="Line 7"/>
                <p:cNvSpPr/>
                <p:nvPr/>
              </p:nvSpPr>
              <p:spPr>
                <a:xfrm>
                  <a:off x="1152" y="0"/>
                  <a:ext cx="0" cy="1728"/>
                </a:xfrm>
                <a:prstGeom prst="line">
                  <a:avLst/>
                </a:prstGeom>
                <a:ln w="38100" cap="flat" cmpd="sng">
                  <a:solidFill>
                    <a:schemeClr val="tx1"/>
                  </a:solidFill>
                  <a:prstDash val="solid"/>
                  <a:headEnd type="triangle" w="med" len="med"/>
                  <a:tailEnd type="triangle" w="med" len="med"/>
                </a:ln>
              </p:spPr>
              <p:txBody>
                <a:bodyPr/>
                <a:lstStyle/>
                <a:p>
                  <a:endParaRPr lang="zh-CN" altLang="en-US"/>
                </a:p>
              </p:txBody>
            </p:sp>
            <p:sp>
              <p:nvSpPr>
                <p:cNvPr id="27666" name="Text Box 8"/>
                <p:cNvSpPr txBox="1"/>
                <p:nvPr/>
              </p:nvSpPr>
              <p:spPr>
                <a:xfrm>
                  <a:off x="1190" y="685"/>
                  <a:ext cx="1258" cy="271"/>
                </a:xfrm>
                <a:prstGeom prst="rect">
                  <a:avLst/>
                </a:prstGeom>
                <a:noFill/>
                <a:ln w="9525">
                  <a:noFill/>
                </a:ln>
              </p:spPr>
              <p:txBody>
                <a:bodyPr>
                  <a:spAutoFit/>
                </a:bodyPr>
                <a:lstStyle/>
                <a:p>
                  <a:pPr defTabSz="1219200"/>
                  <a:r>
                    <a:rPr lang="en-US" altLang="zh-CN" sz="16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3.4nm</a:t>
                  </a:r>
                </a:p>
              </p:txBody>
            </p:sp>
          </p:grpSp>
          <p:grpSp>
            <p:nvGrpSpPr>
              <p:cNvPr id="27655" name="Group 10"/>
              <p:cNvGrpSpPr/>
              <p:nvPr/>
            </p:nvGrpSpPr>
            <p:grpSpPr>
              <a:xfrm>
                <a:off x="0" y="1344"/>
                <a:ext cx="1104" cy="816"/>
                <a:chOff x="0" y="0"/>
                <a:chExt cx="1104" cy="816"/>
              </a:xfrm>
            </p:grpSpPr>
            <p:sp>
              <p:nvSpPr>
                <p:cNvPr id="27659" name="Line 10"/>
                <p:cNvSpPr/>
                <p:nvPr/>
              </p:nvSpPr>
              <p:spPr>
                <a:xfrm>
                  <a:off x="0" y="48"/>
                  <a:ext cx="0" cy="768"/>
                </a:xfrm>
                <a:prstGeom prst="line">
                  <a:avLst/>
                </a:prstGeom>
                <a:ln w="28575" cap="flat" cmpd="sng">
                  <a:solidFill>
                    <a:srgbClr val="FF3300"/>
                  </a:solidFill>
                  <a:prstDash val="solid"/>
                  <a:headEnd type="none" w="med" len="med"/>
                  <a:tailEnd type="none" w="med" len="med"/>
                </a:ln>
              </p:spPr>
              <p:txBody>
                <a:bodyPr/>
                <a:lstStyle/>
                <a:p>
                  <a:endParaRPr lang="zh-CN" altLang="en-US"/>
                </a:p>
              </p:txBody>
            </p:sp>
            <p:sp>
              <p:nvSpPr>
                <p:cNvPr id="27660" name="Line 11"/>
                <p:cNvSpPr/>
                <p:nvPr/>
              </p:nvSpPr>
              <p:spPr>
                <a:xfrm>
                  <a:off x="1104" y="0"/>
                  <a:ext cx="0" cy="768"/>
                </a:xfrm>
                <a:prstGeom prst="line">
                  <a:avLst/>
                </a:prstGeom>
                <a:ln w="28575" cap="flat" cmpd="sng">
                  <a:solidFill>
                    <a:srgbClr val="FF3300"/>
                  </a:solidFill>
                  <a:prstDash val="solid"/>
                  <a:headEnd type="none" w="med" len="med"/>
                  <a:tailEnd type="none" w="med" len="med"/>
                </a:ln>
              </p:spPr>
              <p:txBody>
                <a:bodyPr/>
                <a:lstStyle/>
                <a:p>
                  <a:endParaRPr lang="zh-CN" altLang="en-US"/>
                </a:p>
              </p:txBody>
            </p:sp>
            <p:sp>
              <p:nvSpPr>
                <p:cNvPr id="27661" name="Line 12"/>
                <p:cNvSpPr/>
                <p:nvPr/>
              </p:nvSpPr>
              <p:spPr>
                <a:xfrm flipV="1">
                  <a:off x="0" y="336"/>
                  <a:ext cx="1104" cy="48"/>
                </a:xfrm>
                <a:prstGeom prst="line">
                  <a:avLst/>
                </a:prstGeom>
                <a:ln w="28575" cap="flat" cmpd="sng">
                  <a:solidFill>
                    <a:srgbClr val="FF3300"/>
                  </a:solidFill>
                  <a:prstDash val="solid"/>
                  <a:headEnd type="triangle" w="med" len="med"/>
                  <a:tailEnd type="triangle" w="med" len="med"/>
                </a:ln>
              </p:spPr>
              <p:txBody>
                <a:bodyPr/>
                <a:lstStyle/>
                <a:p>
                  <a:endParaRPr lang="zh-CN" altLang="en-US"/>
                </a:p>
              </p:txBody>
            </p:sp>
            <p:sp>
              <p:nvSpPr>
                <p:cNvPr id="27662" name="Text Box 13"/>
                <p:cNvSpPr txBox="1"/>
                <p:nvPr/>
              </p:nvSpPr>
              <p:spPr>
                <a:xfrm>
                  <a:off x="230" y="13"/>
                  <a:ext cx="658" cy="271"/>
                </a:xfrm>
                <a:prstGeom prst="rect">
                  <a:avLst/>
                </a:prstGeom>
                <a:noFill/>
                <a:ln w="9525">
                  <a:noFill/>
                </a:ln>
              </p:spPr>
              <p:txBody>
                <a:bodyPr wrap="none">
                  <a:spAutoFit/>
                </a:bodyPr>
                <a:lstStyle/>
                <a:p>
                  <a:pPr defTabSz="1219200"/>
                  <a:r>
                    <a:rPr lang="en-US" altLang="zh-CN" sz="16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2nm</a:t>
                  </a:r>
                </a:p>
              </p:txBody>
            </p:sp>
          </p:grpSp>
          <p:grpSp>
            <p:nvGrpSpPr>
              <p:cNvPr id="27656" name="Group 15"/>
              <p:cNvGrpSpPr/>
              <p:nvPr/>
            </p:nvGrpSpPr>
            <p:grpSpPr>
              <a:xfrm>
                <a:off x="487" y="0"/>
                <a:ext cx="1248" cy="231"/>
                <a:chOff x="0" y="0"/>
                <a:chExt cx="1248" cy="231"/>
              </a:xfrm>
            </p:grpSpPr>
            <p:sp>
              <p:nvSpPr>
                <p:cNvPr id="27657" name="Line 15"/>
                <p:cNvSpPr/>
                <p:nvPr/>
              </p:nvSpPr>
              <p:spPr>
                <a:xfrm>
                  <a:off x="0" y="39"/>
                  <a:ext cx="0" cy="192"/>
                </a:xfrm>
                <a:prstGeom prst="line">
                  <a:avLst/>
                </a:prstGeom>
                <a:ln w="38100" cap="flat" cmpd="sng">
                  <a:solidFill>
                    <a:schemeClr val="tx1"/>
                  </a:solidFill>
                  <a:prstDash val="solid"/>
                  <a:headEnd type="triangle" w="med" len="med"/>
                  <a:tailEnd type="triangle" w="med" len="med"/>
                </a:ln>
              </p:spPr>
              <p:txBody>
                <a:bodyPr/>
                <a:lstStyle/>
                <a:p>
                  <a:endParaRPr lang="zh-CN" altLang="en-US"/>
                </a:p>
              </p:txBody>
            </p:sp>
            <p:sp>
              <p:nvSpPr>
                <p:cNvPr id="27658" name="Text Box 16"/>
                <p:cNvSpPr txBox="1"/>
                <p:nvPr/>
              </p:nvSpPr>
              <p:spPr>
                <a:xfrm>
                  <a:off x="0" y="0"/>
                  <a:ext cx="1248" cy="86"/>
                </a:xfrm>
                <a:prstGeom prst="rect">
                  <a:avLst/>
                </a:prstGeom>
                <a:noFill/>
                <a:ln w="9525">
                  <a:noFill/>
                </a:ln>
              </p:spPr>
              <p:txBody>
                <a:bodyPr>
                  <a:spAutoFit/>
                </a:bodyPr>
                <a:lstStyle/>
                <a:p>
                  <a:pPr defTabSz="1219200"/>
                  <a:r>
                    <a:rPr lang="en-US" altLang="zh-CN" sz="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0.34nm</a:t>
                  </a:r>
                </a:p>
              </p:txBody>
            </p:sp>
          </p:grpSp>
        </p:grpSp>
      </p:grpSp>
      <p:sp>
        <p:nvSpPr>
          <p:cNvPr id="19"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双螺旋结构</a:t>
            </a:r>
          </a:p>
        </p:txBody>
      </p:sp>
      <p:sp>
        <p:nvSpPr>
          <p:cNvPr id="20" name="Rectangle 2"/>
          <p:cNvSpPr txBox="1"/>
          <p:nvPr/>
        </p:nvSpPr>
        <p:spPr>
          <a:xfrm>
            <a:off x="5230611" y="2145978"/>
            <a:ext cx="4696352" cy="3357802"/>
          </a:xfrm>
          <a:prstGeom prst="rect">
            <a:avLst/>
          </a:prstGeom>
        </p:spPr>
        <p:txBody>
          <a:bodyPr vert="horz" wrap="square" lIns="91213" tIns="45607" rIns="91213" bIns="45607"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模型建构思路小结：</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1</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、元素</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2</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、基本单位</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3</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单链</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4</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双链</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5</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平面结构</a:t>
            </a:r>
          </a:p>
          <a:p>
            <a:pPr marL="0" indent="0">
              <a:buFont typeface="Arial" panose="020B0604020202020204" pitchFamily="34" charset="0"/>
              <a:buNone/>
            </a:pP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6</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空间双螺旋结构</a:t>
            </a:r>
            <a:endParaRPr lang="zh-CN" altLang="en-US" sz="2400" b="1" dirty="0">
              <a:solidFill>
                <a:sysClr val="windowText" lastClr="000000"/>
              </a:solidFill>
              <a:latin typeface="思源黑体 CN Bold" panose="020B0800000000000000" pitchFamily="34" charset="-122"/>
              <a:ea typeface="思源黑体 CN Bold" panose="020B08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 calcmode="lin" valueType="num">
                                      <p:cBhvr additive="base">
                                        <p:cTn id="14"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 calcmode="lin" valueType="num">
                                      <p:cBhvr additive="base">
                                        <p:cTn id="20"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 calcmode="lin" valueType="num">
                                      <p:cBhvr additive="base">
                                        <p:cTn id="26"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box(in)">
                                      <p:cBhvr>
                                        <p:cTn id="32" dur="500"/>
                                        <p:tgtEl>
                                          <p:spTgt spid="2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Effect transition="in" filter="checkerboard(across)">
                                      <p:cBhvr>
                                        <p:cTn id="37" dur="500"/>
                                        <p:tgtEl>
                                          <p:spTgt spid="2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xEl>
                                              <p:pRg st="6" end="6"/>
                                            </p:txEl>
                                          </p:spTgt>
                                        </p:tgtEl>
                                        <p:attrNameLst>
                                          <p:attrName>style.visibility</p:attrName>
                                        </p:attrNameLst>
                                      </p:cBhvr>
                                      <p:to>
                                        <p:strVal val="visible"/>
                                      </p:to>
                                    </p:set>
                                    <p:animEffect transition="in" filter="blinds(horizontal)">
                                      <p:cBhvr>
                                        <p:cTn id="42"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78739" y="1206792"/>
            <a:ext cx="7234522" cy="4959938"/>
            <a:chOff x="1340448" y="1390650"/>
            <a:chExt cx="6910053" cy="4737485"/>
          </a:xfrm>
        </p:grpSpPr>
        <p:sp>
          <p:nvSpPr>
            <p:cNvPr id="29698" name="Oval 2"/>
            <p:cNvSpPr/>
            <p:nvPr/>
          </p:nvSpPr>
          <p:spPr>
            <a:xfrm>
              <a:off x="1340448" y="1390650"/>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699" name="AutoShape 3"/>
            <p:cNvSpPr/>
            <p:nvPr/>
          </p:nvSpPr>
          <p:spPr>
            <a:xfrm>
              <a:off x="1574397" y="168308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00" name="Line 4"/>
            <p:cNvSpPr/>
            <p:nvPr/>
          </p:nvSpPr>
          <p:spPr>
            <a:xfrm>
              <a:off x="1457422" y="1566111"/>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01" name="Line 5"/>
            <p:cNvSpPr/>
            <p:nvPr/>
          </p:nvSpPr>
          <p:spPr>
            <a:xfrm flipH="1">
              <a:off x="1515910" y="1917037"/>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02" name="Oval 6"/>
            <p:cNvSpPr/>
            <p:nvPr/>
          </p:nvSpPr>
          <p:spPr>
            <a:xfrm>
              <a:off x="1340448" y="1975524"/>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03" name="AutoShape 7"/>
            <p:cNvSpPr/>
            <p:nvPr/>
          </p:nvSpPr>
          <p:spPr>
            <a:xfrm>
              <a:off x="1574397" y="2267961"/>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04" name="Line 8"/>
            <p:cNvSpPr/>
            <p:nvPr/>
          </p:nvSpPr>
          <p:spPr>
            <a:xfrm>
              <a:off x="1457422" y="2150986"/>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05" name="Line 9"/>
            <p:cNvSpPr/>
            <p:nvPr/>
          </p:nvSpPr>
          <p:spPr>
            <a:xfrm flipH="1">
              <a:off x="1515910" y="2501911"/>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06" name="Oval 10"/>
            <p:cNvSpPr/>
            <p:nvPr/>
          </p:nvSpPr>
          <p:spPr>
            <a:xfrm>
              <a:off x="1340448" y="2560400"/>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07" name="AutoShape 11"/>
            <p:cNvSpPr/>
            <p:nvPr/>
          </p:nvSpPr>
          <p:spPr>
            <a:xfrm>
              <a:off x="1574397" y="285283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08" name="Line 12"/>
            <p:cNvSpPr/>
            <p:nvPr/>
          </p:nvSpPr>
          <p:spPr>
            <a:xfrm>
              <a:off x="1457422" y="2735862"/>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09" name="Line 13"/>
            <p:cNvSpPr/>
            <p:nvPr/>
          </p:nvSpPr>
          <p:spPr>
            <a:xfrm flipH="1">
              <a:off x="1515910" y="3086786"/>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10" name="Oval 14"/>
            <p:cNvSpPr/>
            <p:nvPr/>
          </p:nvSpPr>
          <p:spPr>
            <a:xfrm>
              <a:off x="1340448" y="3145273"/>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11" name="AutoShape 15"/>
            <p:cNvSpPr/>
            <p:nvPr/>
          </p:nvSpPr>
          <p:spPr>
            <a:xfrm>
              <a:off x="1574397" y="3437711"/>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12" name="Line 16"/>
            <p:cNvSpPr/>
            <p:nvPr/>
          </p:nvSpPr>
          <p:spPr>
            <a:xfrm>
              <a:off x="1457422" y="3320736"/>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13" name="Line 17"/>
            <p:cNvSpPr/>
            <p:nvPr/>
          </p:nvSpPr>
          <p:spPr>
            <a:xfrm flipH="1">
              <a:off x="1515910" y="3671660"/>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14" name="Oval 18"/>
            <p:cNvSpPr/>
            <p:nvPr/>
          </p:nvSpPr>
          <p:spPr>
            <a:xfrm>
              <a:off x="1340448" y="3730148"/>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15" name="AutoShape 19"/>
            <p:cNvSpPr/>
            <p:nvPr/>
          </p:nvSpPr>
          <p:spPr>
            <a:xfrm>
              <a:off x="1574397" y="402258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16" name="Line 20"/>
            <p:cNvSpPr/>
            <p:nvPr/>
          </p:nvSpPr>
          <p:spPr>
            <a:xfrm>
              <a:off x="1457422" y="3905611"/>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17" name="Line 21"/>
            <p:cNvSpPr/>
            <p:nvPr/>
          </p:nvSpPr>
          <p:spPr>
            <a:xfrm flipH="1">
              <a:off x="1515910" y="4256535"/>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18" name="Oval 22"/>
            <p:cNvSpPr/>
            <p:nvPr/>
          </p:nvSpPr>
          <p:spPr>
            <a:xfrm>
              <a:off x="1340448" y="4315023"/>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19" name="AutoShape 23"/>
            <p:cNvSpPr/>
            <p:nvPr/>
          </p:nvSpPr>
          <p:spPr>
            <a:xfrm>
              <a:off x="1574397" y="4607461"/>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20" name="Line 24"/>
            <p:cNvSpPr/>
            <p:nvPr/>
          </p:nvSpPr>
          <p:spPr>
            <a:xfrm>
              <a:off x="1457422" y="4490486"/>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21" name="Line 25"/>
            <p:cNvSpPr/>
            <p:nvPr/>
          </p:nvSpPr>
          <p:spPr>
            <a:xfrm flipH="1">
              <a:off x="1515910" y="4841410"/>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22" name="Oval 26"/>
            <p:cNvSpPr/>
            <p:nvPr/>
          </p:nvSpPr>
          <p:spPr>
            <a:xfrm>
              <a:off x="1340448" y="4899898"/>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23" name="AutoShape 27"/>
            <p:cNvSpPr/>
            <p:nvPr/>
          </p:nvSpPr>
          <p:spPr>
            <a:xfrm>
              <a:off x="1574397" y="519233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24" name="Line 28"/>
            <p:cNvSpPr/>
            <p:nvPr/>
          </p:nvSpPr>
          <p:spPr>
            <a:xfrm>
              <a:off x="1457422" y="5075361"/>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25" name="Line 29"/>
            <p:cNvSpPr/>
            <p:nvPr/>
          </p:nvSpPr>
          <p:spPr>
            <a:xfrm flipH="1">
              <a:off x="1515910" y="5426285"/>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26" name="Oval 30"/>
            <p:cNvSpPr/>
            <p:nvPr/>
          </p:nvSpPr>
          <p:spPr>
            <a:xfrm>
              <a:off x="1340448" y="5484773"/>
              <a:ext cx="175463" cy="175463"/>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27" name="AutoShape 31"/>
            <p:cNvSpPr/>
            <p:nvPr/>
          </p:nvSpPr>
          <p:spPr>
            <a:xfrm>
              <a:off x="1574397" y="5777209"/>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28" name="Line 32"/>
            <p:cNvSpPr/>
            <p:nvPr/>
          </p:nvSpPr>
          <p:spPr>
            <a:xfrm>
              <a:off x="1457422" y="5660236"/>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29" name="Line 33"/>
            <p:cNvSpPr/>
            <p:nvPr/>
          </p:nvSpPr>
          <p:spPr>
            <a:xfrm flipH="1">
              <a:off x="1515910" y="6011160"/>
              <a:ext cx="116975" cy="116975"/>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30" name="AutoShape 34"/>
            <p:cNvSpPr/>
            <p:nvPr/>
          </p:nvSpPr>
          <p:spPr>
            <a:xfrm>
              <a:off x="2217760" y="1683086"/>
              <a:ext cx="467900" cy="233950"/>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31" name="Line 35"/>
            <p:cNvSpPr/>
            <p:nvPr/>
          </p:nvSpPr>
          <p:spPr>
            <a:xfrm>
              <a:off x="1866835" y="1800062"/>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32" name="AutoShape 36"/>
            <p:cNvSpPr/>
            <p:nvPr/>
          </p:nvSpPr>
          <p:spPr>
            <a:xfrm>
              <a:off x="2217760" y="2852836"/>
              <a:ext cx="467900" cy="233950"/>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33" name="Line 37"/>
            <p:cNvSpPr/>
            <p:nvPr/>
          </p:nvSpPr>
          <p:spPr>
            <a:xfrm>
              <a:off x="1866835" y="2969812"/>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34" name="AutoShape 38"/>
            <p:cNvSpPr/>
            <p:nvPr/>
          </p:nvSpPr>
          <p:spPr>
            <a:xfrm>
              <a:off x="2217760" y="3437711"/>
              <a:ext cx="467900" cy="233950"/>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35" name="Line 39"/>
            <p:cNvSpPr/>
            <p:nvPr/>
          </p:nvSpPr>
          <p:spPr>
            <a:xfrm>
              <a:off x="1866835" y="3554686"/>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36" name="AutoShape 40"/>
            <p:cNvSpPr/>
            <p:nvPr/>
          </p:nvSpPr>
          <p:spPr>
            <a:xfrm>
              <a:off x="2217760" y="5192336"/>
              <a:ext cx="467900" cy="233950"/>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37" name="Line 41"/>
            <p:cNvSpPr/>
            <p:nvPr/>
          </p:nvSpPr>
          <p:spPr>
            <a:xfrm>
              <a:off x="1866835" y="5309310"/>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38" name="Oval 42"/>
            <p:cNvSpPr/>
            <p:nvPr/>
          </p:nvSpPr>
          <p:spPr>
            <a:xfrm>
              <a:off x="4030872" y="1390650"/>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39" name="AutoShape 43"/>
            <p:cNvSpPr/>
            <p:nvPr/>
          </p:nvSpPr>
          <p:spPr>
            <a:xfrm flipV="1">
              <a:off x="3712846" y="5769899"/>
              <a:ext cx="292437" cy="220547"/>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40" name="Line 44"/>
            <p:cNvSpPr/>
            <p:nvPr/>
          </p:nvSpPr>
          <p:spPr>
            <a:xfrm>
              <a:off x="3989442" y="5935613"/>
              <a:ext cx="165715" cy="16571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41" name="Line 45"/>
            <p:cNvSpPr/>
            <p:nvPr/>
          </p:nvSpPr>
          <p:spPr>
            <a:xfrm flipH="1">
              <a:off x="3913897" y="1566111"/>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42" name="Oval 46"/>
            <p:cNvSpPr/>
            <p:nvPr/>
          </p:nvSpPr>
          <p:spPr>
            <a:xfrm>
              <a:off x="4030872" y="1975524"/>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43" name="AutoShape 47"/>
            <p:cNvSpPr/>
            <p:nvPr/>
          </p:nvSpPr>
          <p:spPr>
            <a:xfrm flipV="1">
              <a:off x="3679946" y="168308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44" name="Line 48"/>
            <p:cNvSpPr/>
            <p:nvPr/>
          </p:nvSpPr>
          <p:spPr>
            <a:xfrm>
              <a:off x="3972383" y="1858549"/>
              <a:ext cx="116975" cy="17546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45" name="Line 49"/>
            <p:cNvSpPr/>
            <p:nvPr/>
          </p:nvSpPr>
          <p:spPr>
            <a:xfrm flipH="1">
              <a:off x="3946796" y="2115649"/>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46" name="Oval 50"/>
            <p:cNvSpPr/>
            <p:nvPr/>
          </p:nvSpPr>
          <p:spPr>
            <a:xfrm>
              <a:off x="4063771" y="2525062"/>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47" name="AutoShape 51"/>
            <p:cNvSpPr/>
            <p:nvPr/>
          </p:nvSpPr>
          <p:spPr>
            <a:xfrm flipV="1">
              <a:off x="3712846" y="2232624"/>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48" name="Line 52"/>
            <p:cNvSpPr/>
            <p:nvPr/>
          </p:nvSpPr>
          <p:spPr>
            <a:xfrm>
              <a:off x="4005284" y="2408087"/>
              <a:ext cx="116975" cy="17546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49" name="Line 53"/>
            <p:cNvSpPr/>
            <p:nvPr/>
          </p:nvSpPr>
          <p:spPr>
            <a:xfrm flipH="1">
              <a:off x="3946796" y="2700524"/>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50" name="Oval 54"/>
            <p:cNvSpPr/>
            <p:nvPr/>
          </p:nvSpPr>
          <p:spPr>
            <a:xfrm>
              <a:off x="4030872" y="3145273"/>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51" name="AutoShape 55"/>
            <p:cNvSpPr/>
            <p:nvPr/>
          </p:nvSpPr>
          <p:spPr>
            <a:xfrm flipV="1">
              <a:off x="3679946" y="285283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52" name="Line 56"/>
            <p:cNvSpPr/>
            <p:nvPr/>
          </p:nvSpPr>
          <p:spPr>
            <a:xfrm>
              <a:off x="3972383" y="3028300"/>
              <a:ext cx="116975" cy="17546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53" name="Line 57"/>
            <p:cNvSpPr/>
            <p:nvPr/>
          </p:nvSpPr>
          <p:spPr>
            <a:xfrm flipH="1">
              <a:off x="3913897" y="3320736"/>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54" name="Oval 58"/>
            <p:cNvSpPr/>
            <p:nvPr/>
          </p:nvSpPr>
          <p:spPr>
            <a:xfrm>
              <a:off x="4089359" y="3671661"/>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55" name="AutoShape 59"/>
            <p:cNvSpPr/>
            <p:nvPr/>
          </p:nvSpPr>
          <p:spPr>
            <a:xfrm flipV="1">
              <a:off x="3738433" y="3379224"/>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56" name="Line 60"/>
            <p:cNvSpPr/>
            <p:nvPr/>
          </p:nvSpPr>
          <p:spPr>
            <a:xfrm>
              <a:off x="4030871" y="3554686"/>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57" name="Line 61"/>
            <p:cNvSpPr/>
            <p:nvPr/>
          </p:nvSpPr>
          <p:spPr>
            <a:xfrm flipH="1">
              <a:off x="3972384" y="3905610"/>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58" name="Oval 62"/>
            <p:cNvSpPr/>
            <p:nvPr/>
          </p:nvSpPr>
          <p:spPr>
            <a:xfrm>
              <a:off x="4099107" y="4333300"/>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59" name="AutoShape 63"/>
            <p:cNvSpPr/>
            <p:nvPr/>
          </p:nvSpPr>
          <p:spPr>
            <a:xfrm flipV="1">
              <a:off x="3738433" y="402258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60" name="Line 64"/>
            <p:cNvSpPr/>
            <p:nvPr/>
          </p:nvSpPr>
          <p:spPr>
            <a:xfrm>
              <a:off x="4030871" y="4198048"/>
              <a:ext cx="116975" cy="17546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61" name="Line 65"/>
            <p:cNvSpPr/>
            <p:nvPr/>
          </p:nvSpPr>
          <p:spPr>
            <a:xfrm flipH="1">
              <a:off x="3913897" y="4490485"/>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62" name="Oval 66"/>
            <p:cNvSpPr/>
            <p:nvPr/>
          </p:nvSpPr>
          <p:spPr>
            <a:xfrm>
              <a:off x="4030872" y="4899898"/>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63" name="AutoShape 67"/>
            <p:cNvSpPr/>
            <p:nvPr/>
          </p:nvSpPr>
          <p:spPr>
            <a:xfrm flipV="1">
              <a:off x="3679946" y="4607461"/>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64" name="Line 68"/>
            <p:cNvSpPr/>
            <p:nvPr/>
          </p:nvSpPr>
          <p:spPr>
            <a:xfrm>
              <a:off x="3972383" y="4782923"/>
              <a:ext cx="116975" cy="17546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65" name="Line 69"/>
            <p:cNvSpPr/>
            <p:nvPr/>
          </p:nvSpPr>
          <p:spPr>
            <a:xfrm flipH="1">
              <a:off x="3913897" y="5075361"/>
              <a:ext cx="175463" cy="11697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66" name="Oval 70"/>
            <p:cNvSpPr/>
            <p:nvPr/>
          </p:nvSpPr>
          <p:spPr>
            <a:xfrm>
              <a:off x="4030872" y="5484773"/>
              <a:ext cx="175463" cy="175463"/>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67" name="AutoShape 71"/>
            <p:cNvSpPr/>
            <p:nvPr/>
          </p:nvSpPr>
          <p:spPr>
            <a:xfrm flipV="1">
              <a:off x="3679946" y="5192336"/>
              <a:ext cx="292437" cy="233950"/>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68" name="Line 72"/>
            <p:cNvSpPr/>
            <p:nvPr/>
          </p:nvSpPr>
          <p:spPr>
            <a:xfrm>
              <a:off x="3972383" y="5367798"/>
              <a:ext cx="116975" cy="17546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69" name="AutoShape 73"/>
            <p:cNvSpPr/>
            <p:nvPr/>
          </p:nvSpPr>
          <p:spPr>
            <a:xfrm>
              <a:off x="2217760" y="4022586"/>
              <a:ext cx="35092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70" name="Line 74"/>
            <p:cNvSpPr/>
            <p:nvPr/>
          </p:nvSpPr>
          <p:spPr>
            <a:xfrm flipV="1">
              <a:off x="3989442" y="5660235"/>
              <a:ext cx="99916" cy="109665"/>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71" name="AutoShape 75"/>
            <p:cNvSpPr/>
            <p:nvPr/>
          </p:nvSpPr>
          <p:spPr>
            <a:xfrm>
              <a:off x="2217760" y="2267961"/>
              <a:ext cx="35092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72" name="Line 76"/>
            <p:cNvSpPr/>
            <p:nvPr/>
          </p:nvSpPr>
          <p:spPr>
            <a:xfrm>
              <a:off x="1866835" y="2384937"/>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73" name="Line 77"/>
            <p:cNvSpPr/>
            <p:nvPr/>
          </p:nvSpPr>
          <p:spPr>
            <a:xfrm>
              <a:off x="1866835" y="4139561"/>
              <a:ext cx="350925"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74" name="AutoShape 78"/>
            <p:cNvSpPr/>
            <p:nvPr/>
          </p:nvSpPr>
          <p:spPr>
            <a:xfrm>
              <a:off x="2978098" y="4022586"/>
              <a:ext cx="58487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75" name="Line 79"/>
            <p:cNvSpPr/>
            <p:nvPr/>
          </p:nvSpPr>
          <p:spPr>
            <a:xfrm>
              <a:off x="3445997" y="4139561"/>
              <a:ext cx="292437"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76" name="AutoShape 80"/>
            <p:cNvSpPr/>
            <p:nvPr/>
          </p:nvSpPr>
          <p:spPr>
            <a:xfrm>
              <a:off x="2978098" y="2267961"/>
              <a:ext cx="58487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77" name="Line 81"/>
            <p:cNvSpPr/>
            <p:nvPr/>
          </p:nvSpPr>
          <p:spPr>
            <a:xfrm>
              <a:off x="3445997" y="2384937"/>
              <a:ext cx="292437"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78" name="AutoShape 82"/>
            <p:cNvSpPr/>
            <p:nvPr/>
          </p:nvSpPr>
          <p:spPr>
            <a:xfrm>
              <a:off x="3036585" y="2852836"/>
              <a:ext cx="467900" cy="233950"/>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79" name="Line 83"/>
            <p:cNvSpPr/>
            <p:nvPr/>
          </p:nvSpPr>
          <p:spPr>
            <a:xfrm>
              <a:off x="3504484" y="2969812"/>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80" name="AutoShape 84"/>
            <p:cNvSpPr/>
            <p:nvPr/>
          </p:nvSpPr>
          <p:spPr>
            <a:xfrm>
              <a:off x="3036585" y="1683086"/>
              <a:ext cx="467900" cy="233950"/>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81" name="Line 85"/>
            <p:cNvSpPr/>
            <p:nvPr/>
          </p:nvSpPr>
          <p:spPr>
            <a:xfrm>
              <a:off x="3504484" y="1800062"/>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82" name="AutoShape 86"/>
            <p:cNvSpPr/>
            <p:nvPr/>
          </p:nvSpPr>
          <p:spPr>
            <a:xfrm>
              <a:off x="3095073" y="3437711"/>
              <a:ext cx="467900" cy="233950"/>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83" name="Line 87"/>
            <p:cNvSpPr/>
            <p:nvPr/>
          </p:nvSpPr>
          <p:spPr>
            <a:xfrm>
              <a:off x="3562972" y="3554686"/>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84" name="AutoShape 88"/>
            <p:cNvSpPr/>
            <p:nvPr/>
          </p:nvSpPr>
          <p:spPr>
            <a:xfrm>
              <a:off x="3036585" y="5192336"/>
              <a:ext cx="467900" cy="233950"/>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85" name="Line 89"/>
            <p:cNvSpPr/>
            <p:nvPr/>
          </p:nvSpPr>
          <p:spPr>
            <a:xfrm>
              <a:off x="3504484" y="5309310"/>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86" name="AutoShape 90"/>
            <p:cNvSpPr/>
            <p:nvPr/>
          </p:nvSpPr>
          <p:spPr>
            <a:xfrm flipH="1">
              <a:off x="2217760" y="4607461"/>
              <a:ext cx="58487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87" name="Line 91"/>
            <p:cNvSpPr/>
            <p:nvPr/>
          </p:nvSpPr>
          <p:spPr>
            <a:xfrm>
              <a:off x="1866835" y="4724435"/>
              <a:ext cx="467900"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88" name="AutoShape 92"/>
            <p:cNvSpPr/>
            <p:nvPr/>
          </p:nvSpPr>
          <p:spPr>
            <a:xfrm flipH="1">
              <a:off x="3153559" y="4607461"/>
              <a:ext cx="35092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89" name="Line 93"/>
            <p:cNvSpPr/>
            <p:nvPr/>
          </p:nvSpPr>
          <p:spPr>
            <a:xfrm>
              <a:off x="3504484" y="4724435"/>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90" name="AutoShape 94"/>
            <p:cNvSpPr/>
            <p:nvPr/>
          </p:nvSpPr>
          <p:spPr>
            <a:xfrm flipH="1">
              <a:off x="2217760" y="5777209"/>
              <a:ext cx="58487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91" name="Line 95"/>
            <p:cNvSpPr/>
            <p:nvPr/>
          </p:nvSpPr>
          <p:spPr>
            <a:xfrm>
              <a:off x="1866835" y="5894185"/>
              <a:ext cx="467900" cy="1218"/>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9792" name="AutoShape 96"/>
            <p:cNvSpPr/>
            <p:nvPr/>
          </p:nvSpPr>
          <p:spPr>
            <a:xfrm flipH="1">
              <a:off x="3153559" y="5777209"/>
              <a:ext cx="350925" cy="233950"/>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793" name="Line 97"/>
            <p:cNvSpPr/>
            <p:nvPr/>
          </p:nvSpPr>
          <p:spPr>
            <a:xfrm>
              <a:off x="3504484" y="5894185"/>
              <a:ext cx="175463" cy="1218"/>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9794" name="Text Box 98"/>
            <p:cNvSpPr txBox="1"/>
            <p:nvPr/>
          </p:nvSpPr>
          <p:spPr>
            <a:xfrm>
              <a:off x="2276247" y="1624599"/>
              <a:ext cx="350925"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9795" name="Text Box 99"/>
            <p:cNvSpPr txBox="1"/>
            <p:nvPr/>
          </p:nvSpPr>
          <p:spPr>
            <a:xfrm>
              <a:off x="2276247" y="2794349"/>
              <a:ext cx="350925"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9796" name="Text Box 100"/>
            <p:cNvSpPr txBox="1"/>
            <p:nvPr/>
          </p:nvSpPr>
          <p:spPr>
            <a:xfrm>
              <a:off x="2276247" y="5133848"/>
              <a:ext cx="350925"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9797" name="Text Box 101"/>
            <p:cNvSpPr txBox="1"/>
            <p:nvPr/>
          </p:nvSpPr>
          <p:spPr>
            <a:xfrm rot="10800000">
              <a:off x="3004904" y="1628612"/>
              <a:ext cx="409412"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9798" name="Text Box 102"/>
            <p:cNvSpPr txBox="1"/>
            <p:nvPr/>
          </p:nvSpPr>
          <p:spPr>
            <a:xfrm rot="10800000">
              <a:off x="3043895" y="5137860"/>
              <a:ext cx="409412"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9799" name="Text Box 103"/>
            <p:cNvSpPr txBox="1"/>
            <p:nvPr/>
          </p:nvSpPr>
          <p:spPr>
            <a:xfrm rot="10800000">
              <a:off x="3004904" y="2808109"/>
              <a:ext cx="409412"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9800" name="Text Box 104"/>
            <p:cNvSpPr txBox="1"/>
            <p:nvPr/>
          </p:nvSpPr>
          <p:spPr>
            <a:xfrm rot="10800000">
              <a:off x="2900114" y="2222016"/>
              <a:ext cx="526388"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9801" name="Text Box 105"/>
            <p:cNvSpPr txBox="1"/>
            <p:nvPr/>
          </p:nvSpPr>
          <p:spPr>
            <a:xfrm rot="10800000">
              <a:off x="2907424" y="3976641"/>
              <a:ext cx="526388"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9802" name="Text Box 106"/>
            <p:cNvSpPr txBox="1"/>
            <p:nvPr/>
          </p:nvSpPr>
          <p:spPr>
            <a:xfrm>
              <a:off x="2334735" y="4548974"/>
              <a:ext cx="526388"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9803" name="Text Box 107"/>
            <p:cNvSpPr txBox="1"/>
            <p:nvPr/>
          </p:nvSpPr>
          <p:spPr>
            <a:xfrm>
              <a:off x="2393222" y="5718723"/>
              <a:ext cx="526388"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9804" name="Text Box 108"/>
            <p:cNvSpPr txBox="1"/>
            <p:nvPr/>
          </p:nvSpPr>
          <p:spPr>
            <a:xfrm>
              <a:off x="2220197" y="2232624"/>
              <a:ext cx="350925"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9805" name="Text Box 109"/>
            <p:cNvSpPr txBox="1"/>
            <p:nvPr/>
          </p:nvSpPr>
          <p:spPr>
            <a:xfrm>
              <a:off x="2217760" y="3964099"/>
              <a:ext cx="350925"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9806" name="Text Box 110"/>
            <p:cNvSpPr txBox="1"/>
            <p:nvPr/>
          </p:nvSpPr>
          <p:spPr>
            <a:xfrm rot="10800000">
              <a:off x="3141374" y="5731265"/>
              <a:ext cx="350925"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9807" name="Text Box 111"/>
            <p:cNvSpPr txBox="1"/>
            <p:nvPr/>
          </p:nvSpPr>
          <p:spPr>
            <a:xfrm>
              <a:off x="2276247" y="3379224"/>
              <a:ext cx="350925"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9808" name="Text Box 112"/>
            <p:cNvSpPr txBox="1"/>
            <p:nvPr/>
          </p:nvSpPr>
          <p:spPr>
            <a:xfrm rot="10678768">
              <a:off x="3073139" y="3383236"/>
              <a:ext cx="409412" cy="35276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9809" name="Line 113"/>
            <p:cNvSpPr/>
            <p:nvPr/>
          </p:nvSpPr>
          <p:spPr>
            <a:xfrm>
              <a:off x="2744146" y="1741574"/>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0" name="Line 114"/>
            <p:cNvSpPr/>
            <p:nvPr/>
          </p:nvSpPr>
          <p:spPr>
            <a:xfrm>
              <a:off x="2744146" y="1858549"/>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1" name="Line 115"/>
            <p:cNvSpPr/>
            <p:nvPr/>
          </p:nvSpPr>
          <p:spPr>
            <a:xfrm>
              <a:off x="2744146" y="2911324"/>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2" name="Line 116"/>
            <p:cNvSpPr/>
            <p:nvPr/>
          </p:nvSpPr>
          <p:spPr>
            <a:xfrm>
              <a:off x="2744146" y="3028300"/>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3" name="Line 117"/>
            <p:cNvSpPr/>
            <p:nvPr/>
          </p:nvSpPr>
          <p:spPr>
            <a:xfrm>
              <a:off x="2744146" y="3496199"/>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4" name="Line 118"/>
            <p:cNvSpPr/>
            <p:nvPr/>
          </p:nvSpPr>
          <p:spPr>
            <a:xfrm>
              <a:off x="2744146" y="3613174"/>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5" name="Line 119"/>
            <p:cNvSpPr/>
            <p:nvPr/>
          </p:nvSpPr>
          <p:spPr>
            <a:xfrm>
              <a:off x="2744146" y="5250823"/>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6" name="Line 120"/>
            <p:cNvSpPr/>
            <p:nvPr/>
          </p:nvSpPr>
          <p:spPr>
            <a:xfrm>
              <a:off x="2744146" y="5367798"/>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7" name="Text Box 121"/>
            <p:cNvSpPr txBox="1"/>
            <p:nvPr/>
          </p:nvSpPr>
          <p:spPr>
            <a:xfrm rot="10655844">
              <a:off x="2965911" y="4562733"/>
              <a:ext cx="526388" cy="35276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9818" name="Line 122"/>
            <p:cNvSpPr/>
            <p:nvPr/>
          </p:nvSpPr>
          <p:spPr>
            <a:xfrm>
              <a:off x="2627171" y="4022586"/>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19" name="Line 123"/>
            <p:cNvSpPr/>
            <p:nvPr/>
          </p:nvSpPr>
          <p:spPr>
            <a:xfrm>
              <a:off x="2627171" y="4139561"/>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0" name="Line 124"/>
            <p:cNvSpPr/>
            <p:nvPr/>
          </p:nvSpPr>
          <p:spPr>
            <a:xfrm>
              <a:off x="2627171" y="4256536"/>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1" name="Line 125"/>
            <p:cNvSpPr/>
            <p:nvPr/>
          </p:nvSpPr>
          <p:spPr>
            <a:xfrm>
              <a:off x="2861122" y="4607461"/>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2" name="Line 126"/>
            <p:cNvSpPr/>
            <p:nvPr/>
          </p:nvSpPr>
          <p:spPr>
            <a:xfrm>
              <a:off x="2861122" y="4724435"/>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3" name="Line 127"/>
            <p:cNvSpPr/>
            <p:nvPr/>
          </p:nvSpPr>
          <p:spPr>
            <a:xfrm>
              <a:off x="2861122" y="4841410"/>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4" name="Line 128"/>
            <p:cNvSpPr/>
            <p:nvPr/>
          </p:nvSpPr>
          <p:spPr>
            <a:xfrm>
              <a:off x="2861122" y="5777210"/>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5" name="Line 129"/>
            <p:cNvSpPr/>
            <p:nvPr/>
          </p:nvSpPr>
          <p:spPr>
            <a:xfrm>
              <a:off x="2861122" y="5894185"/>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6" name="Line 130"/>
            <p:cNvSpPr/>
            <p:nvPr/>
          </p:nvSpPr>
          <p:spPr>
            <a:xfrm>
              <a:off x="2861122" y="6011161"/>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7" name="Line 131"/>
            <p:cNvSpPr/>
            <p:nvPr/>
          </p:nvSpPr>
          <p:spPr>
            <a:xfrm>
              <a:off x="2685659" y="2267962"/>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8" name="Line 132"/>
            <p:cNvSpPr/>
            <p:nvPr/>
          </p:nvSpPr>
          <p:spPr>
            <a:xfrm>
              <a:off x="2685659" y="2384937"/>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29" name="Line 133"/>
            <p:cNvSpPr/>
            <p:nvPr/>
          </p:nvSpPr>
          <p:spPr>
            <a:xfrm>
              <a:off x="2685659" y="2501912"/>
              <a:ext cx="233950" cy="1218"/>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9830" name="Text Box 134"/>
            <p:cNvSpPr txBox="1"/>
            <p:nvPr/>
          </p:nvSpPr>
          <p:spPr>
            <a:xfrm>
              <a:off x="5209152" y="1800062"/>
              <a:ext cx="3041349" cy="970111"/>
            </a:xfrm>
            <a:prstGeom prst="rect">
              <a:avLst/>
            </a:prstGeom>
            <a:noFill/>
            <a:ln w="9525">
              <a:noFill/>
            </a:ln>
          </p:spPr>
          <p:txBody>
            <a:bodyPr>
              <a:spAutoFit/>
            </a:bodyPr>
            <a:lstStyle/>
            <a:p>
              <a:pPr defTabSz="1219200">
                <a:spcBef>
                  <a:spcPct val="50000"/>
                </a:spcBef>
              </a:pPr>
              <a:r>
                <a:rPr lang="zh-CN" altLang="en-US"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思考</a:t>
              </a:r>
              <a:r>
                <a:rPr lang="en-US" altLang="zh-CN"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r>
                <a:rPr lang="zh-CN" altLang="en-US"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：ＤＮＡ结构中的哪个结构是稳定不变的</a:t>
              </a:r>
              <a:r>
                <a:rPr lang="en-US" altLang="zh-CN"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zh-CN" altLang="en-US"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哪个结构是千变万化的？</a:t>
              </a:r>
            </a:p>
          </p:txBody>
        </p:sp>
        <p:sp>
          <p:nvSpPr>
            <p:cNvPr id="29831" name="AutoShape 135"/>
            <p:cNvSpPr/>
            <p:nvPr/>
          </p:nvSpPr>
          <p:spPr>
            <a:xfrm>
              <a:off x="4368394" y="3544938"/>
              <a:ext cx="701850" cy="584875"/>
            </a:xfrm>
            <a:prstGeom prst="rightArrow">
              <a:avLst>
                <a:gd name="adj1" fmla="val 50000"/>
                <a:gd name="adj2" fmla="val 30000"/>
              </a:avLst>
            </a:prstGeom>
            <a:solidFill>
              <a:srgbClr val="00FF00">
                <a:alpha val="79999"/>
              </a:srgbClr>
            </a:solidFill>
            <a:ln w="9525" cap="flat" cmpd="sng">
              <a:solidFill>
                <a:schemeClr val="tx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832" name="Text Box 136"/>
            <p:cNvSpPr txBox="1"/>
            <p:nvPr/>
          </p:nvSpPr>
          <p:spPr>
            <a:xfrm>
              <a:off x="5209152" y="3408467"/>
              <a:ext cx="2748912" cy="970111"/>
            </a:xfrm>
            <a:prstGeom prst="rect">
              <a:avLst/>
            </a:prstGeom>
            <a:noFill/>
            <a:ln w="9525">
              <a:noFill/>
            </a:ln>
          </p:spPr>
          <p:txBody>
            <a:bodyPr>
              <a:spAutoFit/>
            </a:bodyPr>
            <a:lstStyle/>
            <a:p>
              <a:pPr defTabSz="1219200">
                <a:spcBef>
                  <a:spcPct val="50000"/>
                </a:spcBef>
              </a:pPr>
              <a:r>
                <a:rPr lang="zh-CN" altLang="en-US"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两条长链上的脱氧核糖与磷酸交替排列的顺序是稳定不变的。</a:t>
              </a:r>
            </a:p>
          </p:txBody>
        </p:sp>
        <p:sp>
          <p:nvSpPr>
            <p:cNvPr id="29833" name="AutoShape 137"/>
            <p:cNvSpPr/>
            <p:nvPr/>
          </p:nvSpPr>
          <p:spPr>
            <a:xfrm>
              <a:off x="3547131" y="5008344"/>
              <a:ext cx="1641305" cy="584875"/>
            </a:xfrm>
            <a:prstGeom prst="rightArrow">
              <a:avLst>
                <a:gd name="adj1" fmla="val 50000"/>
                <a:gd name="adj2" fmla="val 70156"/>
              </a:avLst>
            </a:prstGeom>
            <a:solidFill>
              <a:srgbClr val="FFFF00">
                <a:alpha val="79999"/>
              </a:srgbClr>
            </a:solidFill>
            <a:ln w="9525" cap="flat" cmpd="sng">
              <a:solidFill>
                <a:schemeClr val="tx1"/>
              </a:solidFill>
              <a:prstDash val="solid"/>
              <a:miter/>
              <a:headEnd type="none" w="med" len="med"/>
              <a:tailEnd type="none" w="med" len="med"/>
            </a:ln>
          </p:spPr>
          <p:txBody>
            <a:bodyPr wrap="none" anchor="ctr"/>
            <a:lstStyle/>
            <a:p>
              <a:pPr algn="ctr" defTabSz="1219200"/>
              <a:endParaRPr lang="zh-CN" altLang="en-US" sz="3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834" name="Text Box 138"/>
            <p:cNvSpPr txBox="1"/>
            <p:nvPr/>
          </p:nvSpPr>
          <p:spPr>
            <a:xfrm>
              <a:off x="5209152" y="4897462"/>
              <a:ext cx="2807399" cy="676137"/>
            </a:xfrm>
            <a:prstGeom prst="rect">
              <a:avLst/>
            </a:prstGeom>
            <a:noFill/>
            <a:ln w="9525">
              <a:noFill/>
            </a:ln>
          </p:spPr>
          <p:txBody>
            <a:bodyPr>
              <a:spAutoFit/>
            </a:bodyPr>
            <a:lstStyle/>
            <a:p>
              <a:pPr defTabSz="1219200">
                <a:spcBef>
                  <a:spcPct val="50000"/>
                </a:spcBef>
              </a:pPr>
              <a:r>
                <a:rPr lang="zh-CN" altLang="en-US" sz="20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长链中的碱基对的排列顺序是千变万化的。</a:t>
              </a:r>
            </a:p>
          </p:txBody>
        </p:sp>
      </p:grpSp>
      <p:sp>
        <p:nvSpPr>
          <p:cNvPr id="279"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双螺旋结构</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anim calcmode="lin" valueType="num">
                                      <p:cBhvr>
                                        <p:cTn id="8" dur="500" fill="hold"/>
                                        <p:tgtEl>
                                          <p:spTgt spid="279"/>
                                        </p:tgtEl>
                                        <p:attrNameLst>
                                          <p:attrName>ppt_x</p:attrName>
                                        </p:attrNameLst>
                                      </p:cBhvr>
                                      <p:tavLst>
                                        <p:tav tm="0">
                                          <p:val>
                                            <p:strVal val="#ppt_x"/>
                                          </p:val>
                                        </p:tav>
                                        <p:tav tm="100000">
                                          <p:val>
                                            <p:strVal val="#ppt_x"/>
                                          </p:val>
                                        </p:tav>
                                      </p:tavLst>
                                    </p:anim>
                                    <p:anim calcmode="lin" valueType="num">
                                      <p:cBhvr>
                                        <p:cTn id="9" dur="500" fill="hold"/>
                                        <p:tgtEl>
                                          <p:spTgt spid="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4293" y="1590551"/>
            <a:ext cx="5485147" cy="4337681"/>
            <a:chOff x="1929601" y="196914"/>
            <a:chExt cx="8174172" cy="6464175"/>
          </a:xfrm>
        </p:grpSpPr>
        <p:sp>
          <p:nvSpPr>
            <p:cNvPr id="3" name="Oval 2"/>
            <p:cNvSpPr/>
            <p:nvPr/>
          </p:nvSpPr>
          <p:spPr>
            <a:xfrm>
              <a:off x="2007197" y="323601"/>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 name="AutoShape 3"/>
            <p:cNvSpPr/>
            <p:nvPr/>
          </p:nvSpPr>
          <p:spPr>
            <a:xfrm>
              <a:off x="2311243" y="703659"/>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 name="Line 4"/>
            <p:cNvSpPr/>
            <p:nvPr/>
          </p:nvSpPr>
          <p:spPr>
            <a:xfrm>
              <a:off x="2159220" y="551635"/>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6" name="Line 5"/>
            <p:cNvSpPr/>
            <p:nvPr/>
          </p:nvSpPr>
          <p:spPr>
            <a:xfrm flipH="1">
              <a:off x="2235232" y="1007707"/>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7" name="Oval 6"/>
            <p:cNvSpPr/>
            <p:nvPr/>
          </p:nvSpPr>
          <p:spPr>
            <a:xfrm>
              <a:off x="2007197" y="1083719"/>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 name="AutoShape 7"/>
            <p:cNvSpPr/>
            <p:nvPr/>
          </p:nvSpPr>
          <p:spPr>
            <a:xfrm>
              <a:off x="2311243" y="1463777"/>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 name="Line 8"/>
            <p:cNvSpPr/>
            <p:nvPr/>
          </p:nvSpPr>
          <p:spPr>
            <a:xfrm>
              <a:off x="2159220" y="1311754"/>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0" name="Line 9"/>
            <p:cNvSpPr/>
            <p:nvPr/>
          </p:nvSpPr>
          <p:spPr>
            <a:xfrm flipH="1">
              <a:off x="2235232" y="1767825"/>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1" name="Oval 10"/>
            <p:cNvSpPr/>
            <p:nvPr/>
          </p:nvSpPr>
          <p:spPr>
            <a:xfrm>
              <a:off x="2007197" y="1843838"/>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2" name="AutoShape 11"/>
            <p:cNvSpPr/>
            <p:nvPr/>
          </p:nvSpPr>
          <p:spPr>
            <a:xfrm>
              <a:off x="2311243" y="2223896"/>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3" name="Line 12"/>
            <p:cNvSpPr/>
            <p:nvPr/>
          </p:nvSpPr>
          <p:spPr>
            <a:xfrm>
              <a:off x="2159220" y="2071873"/>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4" name="Line 13"/>
            <p:cNvSpPr/>
            <p:nvPr/>
          </p:nvSpPr>
          <p:spPr>
            <a:xfrm flipH="1">
              <a:off x="2235232" y="2527944"/>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 name="Oval 14"/>
            <p:cNvSpPr/>
            <p:nvPr/>
          </p:nvSpPr>
          <p:spPr>
            <a:xfrm>
              <a:off x="2007197" y="2603955"/>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 name="AutoShape 15"/>
            <p:cNvSpPr/>
            <p:nvPr/>
          </p:nvSpPr>
          <p:spPr>
            <a:xfrm>
              <a:off x="2311243" y="2984015"/>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7" name="Line 16"/>
            <p:cNvSpPr/>
            <p:nvPr/>
          </p:nvSpPr>
          <p:spPr>
            <a:xfrm>
              <a:off x="2159220" y="2831991"/>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8" name="Line 17"/>
            <p:cNvSpPr/>
            <p:nvPr/>
          </p:nvSpPr>
          <p:spPr>
            <a:xfrm flipH="1">
              <a:off x="2235232" y="3288061"/>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9" name="Oval 18"/>
            <p:cNvSpPr/>
            <p:nvPr/>
          </p:nvSpPr>
          <p:spPr>
            <a:xfrm>
              <a:off x="2007197" y="3364074"/>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 name="AutoShape 19"/>
            <p:cNvSpPr/>
            <p:nvPr/>
          </p:nvSpPr>
          <p:spPr>
            <a:xfrm>
              <a:off x="2311243" y="374413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 name="Line 20"/>
            <p:cNvSpPr/>
            <p:nvPr/>
          </p:nvSpPr>
          <p:spPr>
            <a:xfrm>
              <a:off x="2159220" y="3592110"/>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2" name="Line 21"/>
            <p:cNvSpPr/>
            <p:nvPr/>
          </p:nvSpPr>
          <p:spPr>
            <a:xfrm flipH="1">
              <a:off x="2235232" y="4048180"/>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3" name="Oval 22"/>
            <p:cNvSpPr/>
            <p:nvPr/>
          </p:nvSpPr>
          <p:spPr>
            <a:xfrm>
              <a:off x="2007197" y="4124193"/>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4" name="AutoShape 23"/>
            <p:cNvSpPr/>
            <p:nvPr/>
          </p:nvSpPr>
          <p:spPr>
            <a:xfrm>
              <a:off x="2311243" y="4504252"/>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5" name="Line 24"/>
            <p:cNvSpPr/>
            <p:nvPr/>
          </p:nvSpPr>
          <p:spPr>
            <a:xfrm>
              <a:off x="2159220" y="435222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6" name="Line 25"/>
            <p:cNvSpPr/>
            <p:nvPr/>
          </p:nvSpPr>
          <p:spPr>
            <a:xfrm flipH="1">
              <a:off x="2235232" y="4808299"/>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7" name="Oval 26"/>
            <p:cNvSpPr/>
            <p:nvPr/>
          </p:nvSpPr>
          <p:spPr>
            <a:xfrm>
              <a:off x="2007197" y="4884311"/>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8" name="AutoShape 27"/>
            <p:cNvSpPr/>
            <p:nvPr/>
          </p:nvSpPr>
          <p:spPr>
            <a:xfrm>
              <a:off x="2311243" y="5264371"/>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9" name="Line 28"/>
            <p:cNvSpPr/>
            <p:nvPr/>
          </p:nvSpPr>
          <p:spPr>
            <a:xfrm>
              <a:off x="2159220" y="5112347"/>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0" name="Line 29"/>
            <p:cNvSpPr/>
            <p:nvPr/>
          </p:nvSpPr>
          <p:spPr>
            <a:xfrm flipH="1">
              <a:off x="2235232" y="5568417"/>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1" name="Oval 30"/>
            <p:cNvSpPr/>
            <p:nvPr/>
          </p:nvSpPr>
          <p:spPr>
            <a:xfrm>
              <a:off x="2007197" y="5644430"/>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 name="AutoShape 31"/>
            <p:cNvSpPr/>
            <p:nvPr/>
          </p:nvSpPr>
          <p:spPr>
            <a:xfrm>
              <a:off x="2311243" y="6024488"/>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3" name="Line 32"/>
            <p:cNvSpPr/>
            <p:nvPr/>
          </p:nvSpPr>
          <p:spPr>
            <a:xfrm>
              <a:off x="2159220" y="5872466"/>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4" name="Line 33"/>
            <p:cNvSpPr/>
            <p:nvPr/>
          </p:nvSpPr>
          <p:spPr>
            <a:xfrm flipH="1">
              <a:off x="2235232" y="6328536"/>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5" name="AutoShape 34"/>
            <p:cNvSpPr/>
            <p:nvPr/>
          </p:nvSpPr>
          <p:spPr>
            <a:xfrm>
              <a:off x="3147374" y="703659"/>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6" name="Line 35"/>
            <p:cNvSpPr/>
            <p:nvPr/>
          </p:nvSpPr>
          <p:spPr>
            <a:xfrm>
              <a:off x="2691303" y="855683"/>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7" name="AutoShape 36"/>
            <p:cNvSpPr/>
            <p:nvPr/>
          </p:nvSpPr>
          <p:spPr>
            <a:xfrm>
              <a:off x="3147374" y="2223896"/>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8" name="Line 37"/>
            <p:cNvSpPr/>
            <p:nvPr/>
          </p:nvSpPr>
          <p:spPr>
            <a:xfrm>
              <a:off x="2691303" y="2375921"/>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9" name="AutoShape 38"/>
            <p:cNvSpPr/>
            <p:nvPr/>
          </p:nvSpPr>
          <p:spPr>
            <a:xfrm>
              <a:off x="3147374" y="2984015"/>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 name="Line 39"/>
            <p:cNvSpPr/>
            <p:nvPr/>
          </p:nvSpPr>
          <p:spPr>
            <a:xfrm>
              <a:off x="2691303" y="3136039"/>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41" name="AutoShape 40"/>
            <p:cNvSpPr/>
            <p:nvPr/>
          </p:nvSpPr>
          <p:spPr>
            <a:xfrm>
              <a:off x="3147374" y="5264371"/>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2" name="Line 41"/>
            <p:cNvSpPr/>
            <p:nvPr/>
          </p:nvSpPr>
          <p:spPr>
            <a:xfrm>
              <a:off x="2691303" y="5416394"/>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43" name="AutoShape 42"/>
            <p:cNvSpPr/>
            <p:nvPr/>
          </p:nvSpPr>
          <p:spPr>
            <a:xfrm flipV="1">
              <a:off x="5090427" y="6014987"/>
              <a:ext cx="380059" cy="28662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4" name="Line 43"/>
            <p:cNvSpPr/>
            <p:nvPr/>
          </p:nvSpPr>
          <p:spPr>
            <a:xfrm>
              <a:off x="5449899" y="6230354"/>
              <a:ext cx="215367" cy="215367"/>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45" name="Line 44"/>
            <p:cNvSpPr/>
            <p:nvPr/>
          </p:nvSpPr>
          <p:spPr>
            <a:xfrm flipH="1">
              <a:off x="5351718" y="551635"/>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46" name="Oval 45"/>
            <p:cNvSpPr/>
            <p:nvPr/>
          </p:nvSpPr>
          <p:spPr>
            <a:xfrm>
              <a:off x="5503742" y="1083719"/>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7" name="AutoShape 46"/>
            <p:cNvSpPr/>
            <p:nvPr/>
          </p:nvSpPr>
          <p:spPr>
            <a:xfrm flipV="1">
              <a:off x="5047669" y="703659"/>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8" name="Line 47"/>
            <p:cNvSpPr/>
            <p:nvPr/>
          </p:nvSpPr>
          <p:spPr>
            <a:xfrm>
              <a:off x="5427729" y="931695"/>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49" name="Line 48"/>
            <p:cNvSpPr/>
            <p:nvPr/>
          </p:nvSpPr>
          <p:spPr>
            <a:xfrm flipH="1">
              <a:off x="5394475" y="1265829"/>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50" name="Oval 49"/>
            <p:cNvSpPr/>
            <p:nvPr/>
          </p:nvSpPr>
          <p:spPr>
            <a:xfrm>
              <a:off x="5546499" y="1797913"/>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1" name="AutoShape 50"/>
            <p:cNvSpPr/>
            <p:nvPr/>
          </p:nvSpPr>
          <p:spPr>
            <a:xfrm flipV="1">
              <a:off x="5090427" y="141785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2" name="Line 51"/>
            <p:cNvSpPr/>
            <p:nvPr/>
          </p:nvSpPr>
          <p:spPr>
            <a:xfrm>
              <a:off x="5470487" y="1645889"/>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53" name="Line 52"/>
            <p:cNvSpPr/>
            <p:nvPr/>
          </p:nvSpPr>
          <p:spPr>
            <a:xfrm flipH="1">
              <a:off x="5394475" y="2025948"/>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54" name="Oval 53"/>
            <p:cNvSpPr/>
            <p:nvPr/>
          </p:nvSpPr>
          <p:spPr>
            <a:xfrm>
              <a:off x="5503742" y="2603955"/>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5" name="AutoShape 54"/>
            <p:cNvSpPr/>
            <p:nvPr/>
          </p:nvSpPr>
          <p:spPr>
            <a:xfrm flipV="1">
              <a:off x="5047669" y="2223896"/>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6" name="Line 55"/>
            <p:cNvSpPr/>
            <p:nvPr/>
          </p:nvSpPr>
          <p:spPr>
            <a:xfrm>
              <a:off x="5427729" y="2451933"/>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57" name="Line 56"/>
            <p:cNvSpPr/>
            <p:nvPr/>
          </p:nvSpPr>
          <p:spPr>
            <a:xfrm flipH="1">
              <a:off x="5351718" y="2831991"/>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58" name="Oval 57"/>
            <p:cNvSpPr/>
            <p:nvPr/>
          </p:nvSpPr>
          <p:spPr>
            <a:xfrm>
              <a:off x="5579754" y="3288062"/>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9" name="AutoShape 58"/>
            <p:cNvSpPr/>
            <p:nvPr/>
          </p:nvSpPr>
          <p:spPr>
            <a:xfrm flipV="1">
              <a:off x="5123681" y="290800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0" name="Line 59"/>
            <p:cNvSpPr/>
            <p:nvPr/>
          </p:nvSpPr>
          <p:spPr>
            <a:xfrm>
              <a:off x="5503741" y="313603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61" name="Line 60"/>
            <p:cNvSpPr/>
            <p:nvPr/>
          </p:nvSpPr>
          <p:spPr>
            <a:xfrm flipH="1">
              <a:off x="5427730" y="3592109"/>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62" name="Oval 61"/>
            <p:cNvSpPr/>
            <p:nvPr/>
          </p:nvSpPr>
          <p:spPr>
            <a:xfrm>
              <a:off x="5592422" y="4147946"/>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3" name="AutoShape 62"/>
            <p:cNvSpPr/>
            <p:nvPr/>
          </p:nvSpPr>
          <p:spPr>
            <a:xfrm flipV="1">
              <a:off x="5123681" y="374413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4" name="Line 63"/>
            <p:cNvSpPr/>
            <p:nvPr/>
          </p:nvSpPr>
          <p:spPr>
            <a:xfrm>
              <a:off x="5503741" y="397216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65" name="Line 64"/>
            <p:cNvSpPr/>
            <p:nvPr/>
          </p:nvSpPr>
          <p:spPr>
            <a:xfrm flipH="1">
              <a:off x="5351718" y="4352228"/>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66" name="Oval 65"/>
            <p:cNvSpPr/>
            <p:nvPr/>
          </p:nvSpPr>
          <p:spPr>
            <a:xfrm>
              <a:off x="5503742" y="4884311"/>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7" name="AutoShape 66"/>
            <p:cNvSpPr/>
            <p:nvPr/>
          </p:nvSpPr>
          <p:spPr>
            <a:xfrm flipV="1">
              <a:off x="5047669" y="4504252"/>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8" name="Line 67"/>
            <p:cNvSpPr/>
            <p:nvPr/>
          </p:nvSpPr>
          <p:spPr>
            <a:xfrm>
              <a:off x="5427729" y="4732287"/>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69" name="Line 68"/>
            <p:cNvSpPr/>
            <p:nvPr/>
          </p:nvSpPr>
          <p:spPr>
            <a:xfrm flipH="1">
              <a:off x="5351718" y="5112347"/>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70" name="Oval 69"/>
            <p:cNvSpPr/>
            <p:nvPr/>
          </p:nvSpPr>
          <p:spPr>
            <a:xfrm>
              <a:off x="5503742" y="5644430"/>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1" name="AutoShape 70"/>
            <p:cNvSpPr/>
            <p:nvPr/>
          </p:nvSpPr>
          <p:spPr>
            <a:xfrm flipV="1">
              <a:off x="5047669" y="5264371"/>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2" name="Line 71"/>
            <p:cNvSpPr/>
            <p:nvPr/>
          </p:nvSpPr>
          <p:spPr>
            <a:xfrm>
              <a:off x="5427729" y="5492406"/>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73" name="AutoShape 72"/>
            <p:cNvSpPr/>
            <p:nvPr/>
          </p:nvSpPr>
          <p:spPr>
            <a:xfrm>
              <a:off x="3147374" y="3744133"/>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4" name="Line 73"/>
            <p:cNvSpPr/>
            <p:nvPr/>
          </p:nvSpPr>
          <p:spPr>
            <a:xfrm flipV="1">
              <a:off x="5449899" y="5872465"/>
              <a:ext cx="129853" cy="14252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75" name="AutoShape 74"/>
            <p:cNvSpPr/>
            <p:nvPr/>
          </p:nvSpPr>
          <p:spPr>
            <a:xfrm>
              <a:off x="3147374" y="1463777"/>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6" name="Line 75"/>
            <p:cNvSpPr/>
            <p:nvPr/>
          </p:nvSpPr>
          <p:spPr>
            <a:xfrm>
              <a:off x="2691303" y="1615802"/>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77" name="Line 76"/>
            <p:cNvSpPr/>
            <p:nvPr/>
          </p:nvSpPr>
          <p:spPr>
            <a:xfrm>
              <a:off x="2691303" y="3896158"/>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78" name="AutoShape 77"/>
            <p:cNvSpPr/>
            <p:nvPr/>
          </p:nvSpPr>
          <p:spPr>
            <a:xfrm>
              <a:off x="4135529" y="3744133"/>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9" name="Line 78"/>
            <p:cNvSpPr/>
            <p:nvPr/>
          </p:nvSpPr>
          <p:spPr>
            <a:xfrm>
              <a:off x="4743623" y="3896158"/>
              <a:ext cx="380059"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80" name="AutoShape 79"/>
            <p:cNvSpPr/>
            <p:nvPr/>
          </p:nvSpPr>
          <p:spPr>
            <a:xfrm>
              <a:off x="4135529" y="1463777"/>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1" name="Line 80"/>
            <p:cNvSpPr/>
            <p:nvPr/>
          </p:nvSpPr>
          <p:spPr>
            <a:xfrm>
              <a:off x="4743623" y="1615802"/>
              <a:ext cx="380059"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82" name="AutoShape 81"/>
            <p:cNvSpPr/>
            <p:nvPr/>
          </p:nvSpPr>
          <p:spPr>
            <a:xfrm>
              <a:off x="4211541" y="2223896"/>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3" name="Line 82"/>
            <p:cNvSpPr/>
            <p:nvPr/>
          </p:nvSpPr>
          <p:spPr>
            <a:xfrm>
              <a:off x="4819635" y="2375921"/>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84" name="AutoShape 83"/>
            <p:cNvSpPr/>
            <p:nvPr/>
          </p:nvSpPr>
          <p:spPr>
            <a:xfrm>
              <a:off x="4211541" y="703659"/>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5" name="Line 84"/>
            <p:cNvSpPr/>
            <p:nvPr/>
          </p:nvSpPr>
          <p:spPr>
            <a:xfrm>
              <a:off x="4819635" y="855683"/>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86" name="AutoShape 85"/>
            <p:cNvSpPr/>
            <p:nvPr/>
          </p:nvSpPr>
          <p:spPr>
            <a:xfrm>
              <a:off x="4287553" y="2984015"/>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7" name="Line 86"/>
            <p:cNvSpPr/>
            <p:nvPr/>
          </p:nvSpPr>
          <p:spPr>
            <a:xfrm>
              <a:off x="4895647" y="3136039"/>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88" name="AutoShape 87"/>
            <p:cNvSpPr/>
            <p:nvPr/>
          </p:nvSpPr>
          <p:spPr>
            <a:xfrm>
              <a:off x="4211541" y="5264371"/>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89" name="Line 88"/>
            <p:cNvSpPr/>
            <p:nvPr/>
          </p:nvSpPr>
          <p:spPr>
            <a:xfrm>
              <a:off x="4819635" y="5416394"/>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90" name="AutoShape 89"/>
            <p:cNvSpPr/>
            <p:nvPr/>
          </p:nvSpPr>
          <p:spPr>
            <a:xfrm flipH="1">
              <a:off x="3147374" y="4504252"/>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1" name="Line 90"/>
            <p:cNvSpPr/>
            <p:nvPr/>
          </p:nvSpPr>
          <p:spPr>
            <a:xfrm>
              <a:off x="2691303" y="4656275"/>
              <a:ext cx="608095"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92" name="AutoShape 91"/>
            <p:cNvSpPr/>
            <p:nvPr/>
          </p:nvSpPr>
          <p:spPr>
            <a:xfrm flipH="1">
              <a:off x="4363563" y="4504252"/>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3" name="Line 92"/>
            <p:cNvSpPr/>
            <p:nvPr/>
          </p:nvSpPr>
          <p:spPr>
            <a:xfrm>
              <a:off x="4819635" y="4656275"/>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94" name="AutoShape 93"/>
            <p:cNvSpPr/>
            <p:nvPr/>
          </p:nvSpPr>
          <p:spPr>
            <a:xfrm flipH="1">
              <a:off x="3147374" y="6024488"/>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5" name="Line 94"/>
            <p:cNvSpPr/>
            <p:nvPr/>
          </p:nvSpPr>
          <p:spPr>
            <a:xfrm>
              <a:off x="2691303" y="6176513"/>
              <a:ext cx="608095"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96" name="AutoShape 95"/>
            <p:cNvSpPr/>
            <p:nvPr/>
          </p:nvSpPr>
          <p:spPr>
            <a:xfrm flipH="1">
              <a:off x="4363563" y="6024488"/>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7" name="Line 96"/>
            <p:cNvSpPr/>
            <p:nvPr/>
          </p:nvSpPr>
          <p:spPr>
            <a:xfrm>
              <a:off x="4819635" y="6176513"/>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98" name="Text Box 97"/>
            <p:cNvSpPr txBox="1"/>
            <p:nvPr/>
          </p:nvSpPr>
          <p:spPr>
            <a:xfrm>
              <a:off x="3223387" y="627646"/>
              <a:ext cx="456071"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99" name="Text Box 98"/>
            <p:cNvSpPr txBox="1"/>
            <p:nvPr/>
          </p:nvSpPr>
          <p:spPr>
            <a:xfrm>
              <a:off x="3223387" y="2147885"/>
              <a:ext cx="456071"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100" name="Text Box 99"/>
            <p:cNvSpPr txBox="1"/>
            <p:nvPr/>
          </p:nvSpPr>
          <p:spPr>
            <a:xfrm>
              <a:off x="3223387" y="5188359"/>
              <a:ext cx="456071"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101" name="Text Box 100"/>
            <p:cNvSpPr txBox="1"/>
            <p:nvPr/>
          </p:nvSpPr>
          <p:spPr>
            <a:xfrm rot="10800000">
              <a:off x="4195704" y="597985"/>
              <a:ext cx="532083"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102" name="Text Box 101"/>
            <p:cNvSpPr txBox="1"/>
            <p:nvPr/>
          </p:nvSpPr>
          <p:spPr>
            <a:xfrm rot="10800000">
              <a:off x="4195704" y="5158697"/>
              <a:ext cx="532083"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103" name="Text Box 102"/>
            <p:cNvSpPr txBox="1"/>
            <p:nvPr/>
          </p:nvSpPr>
          <p:spPr>
            <a:xfrm rot="10800000">
              <a:off x="4195704" y="2118222"/>
              <a:ext cx="532083"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104" name="Text Box 103"/>
            <p:cNvSpPr txBox="1"/>
            <p:nvPr/>
          </p:nvSpPr>
          <p:spPr>
            <a:xfrm rot="10800000">
              <a:off x="4043680" y="1358104"/>
              <a:ext cx="684107"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05" name="Text Box 104"/>
            <p:cNvSpPr txBox="1"/>
            <p:nvPr/>
          </p:nvSpPr>
          <p:spPr>
            <a:xfrm rot="10800000">
              <a:off x="4043680" y="3638460"/>
              <a:ext cx="684107"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06" name="Text Box 105"/>
            <p:cNvSpPr txBox="1"/>
            <p:nvPr/>
          </p:nvSpPr>
          <p:spPr>
            <a:xfrm>
              <a:off x="3299398" y="4428241"/>
              <a:ext cx="684107"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07" name="Text Box 106"/>
            <p:cNvSpPr txBox="1"/>
            <p:nvPr/>
          </p:nvSpPr>
          <p:spPr>
            <a:xfrm>
              <a:off x="3375409" y="5948478"/>
              <a:ext cx="684107"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08" name="Text Box 107"/>
            <p:cNvSpPr txBox="1"/>
            <p:nvPr/>
          </p:nvSpPr>
          <p:spPr>
            <a:xfrm>
              <a:off x="3150542" y="1417854"/>
              <a:ext cx="456071"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09" name="Text Box 108"/>
            <p:cNvSpPr txBox="1"/>
            <p:nvPr/>
          </p:nvSpPr>
          <p:spPr>
            <a:xfrm>
              <a:off x="3147374" y="3668121"/>
              <a:ext cx="456071"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10" name="Text Box 109"/>
            <p:cNvSpPr txBox="1"/>
            <p:nvPr/>
          </p:nvSpPr>
          <p:spPr>
            <a:xfrm rot="10800000">
              <a:off x="4347729" y="5918815"/>
              <a:ext cx="456071"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11" name="Text Box 110"/>
            <p:cNvSpPr txBox="1"/>
            <p:nvPr/>
          </p:nvSpPr>
          <p:spPr>
            <a:xfrm>
              <a:off x="3223387" y="2908003"/>
              <a:ext cx="456071"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112" name="Text Box 111"/>
            <p:cNvSpPr txBox="1"/>
            <p:nvPr/>
          </p:nvSpPr>
          <p:spPr>
            <a:xfrm rot="10800000">
              <a:off x="4271716" y="2878340"/>
              <a:ext cx="532083" cy="55039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113" name="Line 112"/>
            <p:cNvSpPr/>
            <p:nvPr/>
          </p:nvSpPr>
          <p:spPr>
            <a:xfrm>
              <a:off x="3831480" y="77967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4" name="Line 113"/>
            <p:cNvSpPr/>
            <p:nvPr/>
          </p:nvSpPr>
          <p:spPr>
            <a:xfrm>
              <a:off x="3831480" y="931695"/>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5" name="Line 114"/>
            <p:cNvSpPr/>
            <p:nvPr/>
          </p:nvSpPr>
          <p:spPr>
            <a:xfrm>
              <a:off x="3831480" y="229990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6" name="Line 115"/>
            <p:cNvSpPr/>
            <p:nvPr/>
          </p:nvSpPr>
          <p:spPr>
            <a:xfrm>
              <a:off x="3831480" y="245193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7" name="Line 116"/>
            <p:cNvSpPr/>
            <p:nvPr/>
          </p:nvSpPr>
          <p:spPr>
            <a:xfrm>
              <a:off x="3831480" y="3060027"/>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8" name="Line 117"/>
            <p:cNvSpPr/>
            <p:nvPr/>
          </p:nvSpPr>
          <p:spPr>
            <a:xfrm>
              <a:off x="3831480" y="321205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19" name="Line 118"/>
            <p:cNvSpPr/>
            <p:nvPr/>
          </p:nvSpPr>
          <p:spPr>
            <a:xfrm>
              <a:off x="3831480" y="5340382"/>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0" name="Line 119"/>
            <p:cNvSpPr/>
            <p:nvPr/>
          </p:nvSpPr>
          <p:spPr>
            <a:xfrm>
              <a:off x="3831480" y="5492406"/>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1" name="Text Box 120"/>
            <p:cNvSpPr txBox="1"/>
            <p:nvPr/>
          </p:nvSpPr>
          <p:spPr>
            <a:xfrm rot="10800000">
              <a:off x="4119691" y="4400160"/>
              <a:ext cx="684107" cy="55039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22" name="Line 121"/>
            <p:cNvSpPr/>
            <p:nvPr/>
          </p:nvSpPr>
          <p:spPr>
            <a:xfrm>
              <a:off x="3679456" y="3744134"/>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3" name="Line 122"/>
            <p:cNvSpPr/>
            <p:nvPr/>
          </p:nvSpPr>
          <p:spPr>
            <a:xfrm>
              <a:off x="3679456" y="3896158"/>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4" name="Line 123"/>
            <p:cNvSpPr/>
            <p:nvPr/>
          </p:nvSpPr>
          <p:spPr>
            <a:xfrm>
              <a:off x="3679456" y="404818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5" name="Line 124"/>
            <p:cNvSpPr/>
            <p:nvPr/>
          </p:nvSpPr>
          <p:spPr>
            <a:xfrm>
              <a:off x="3983504" y="450425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6" name="Line 125"/>
            <p:cNvSpPr/>
            <p:nvPr/>
          </p:nvSpPr>
          <p:spPr>
            <a:xfrm>
              <a:off x="3983504" y="4656275"/>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7" name="Line 126"/>
            <p:cNvSpPr/>
            <p:nvPr/>
          </p:nvSpPr>
          <p:spPr>
            <a:xfrm>
              <a:off x="3983504" y="480829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8" name="Line 127"/>
            <p:cNvSpPr/>
            <p:nvPr/>
          </p:nvSpPr>
          <p:spPr>
            <a:xfrm>
              <a:off x="3983504" y="602448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29" name="Line 128"/>
            <p:cNvSpPr/>
            <p:nvPr/>
          </p:nvSpPr>
          <p:spPr>
            <a:xfrm>
              <a:off x="3983504" y="617651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30" name="Line 129"/>
            <p:cNvSpPr/>
            <p:nvPr/>
          </p:nvSpPr>
          <p:spPr>
            <a:xfrm>
              <a:off x="3983504" y="6328537"/>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31" name="Line 130"/>
            <p:cNvSpPr/>
            <p:nvPr/>
          </p:nvSpPr>
          <p:spPr>
            <a:xfrm>
              <a:off x="3755468" y="1463778"/>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32" name="Line 131"/>
            <p:cNvSpPr/>
            <p:nvPr/>
          </p:nvSpPr>
          <p:spPr>
            <a:xfrm>
              <a:off x="3755468" y="1615802"/>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33" name="Line 132"/>
            <p:cNvSpPr/>
            <p:nvPr/>
          </p:nvSpPr>
          <p:spPr>
            <a:xfrm>
              <a:off x="3755468" y="1767826"/>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134" name="Text Box 133"/>
            <p:cNvSpPr txBox="1"/>
            <p:nvPr/>
          </p:nvSpPr>
          <p:spPr>
            <a:xfrm>
              <a:off x="6255944" y="2173422"/>
              <a:ext cx="3847829" cy="2549194"/>
            </a:xfrm>
            <a:prstGeom prst="rect">
              <a:avLst/>
            </a:prstGeom>
            <a:noFill/>
            <a:ln w="9525">
              <a:noFill/>
            </a:ln>
          </p:spPr>
          <p:txBody>
            <a:bodyPr wrap="square">
              <a:spAutoFit/>
            </a:bodyPr>
            <a:lstStyle/>
            <a:p>
              <a:pPr defTabSz="1219200">
                <a:lnSpc>
                  <a:spcPct val="150000"/>
                </a:lnSpc>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分子是由两条反向平行的脱氧核苷酸长链盘旋成</a:t>
              </a:r>
              <a:r>
                <a:rPr lang="zh-CN" altLang="en-US" b="1" u="sng"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双螺旋结构</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p:txBody>
        </p:sp>
        <p:sp>
          <p:nvSpPr>
            <p:cNvPr id="135" name="Rectangle 135"/>
            <p:cNvSpPr/>
            <p:nvPr/>
          </p:nvSpPr>
          <p:spPr>
            <a:xfrm>
              <a:off x="1929601" y="196914"/>
              <a:ext cx="2011147" cy="6464175"/>
            </a:xfrm>
            <a:prstGeom prst="rect">
              <a:avLst/>
            </a:prstGeom>
            <a:noFill/>
            <a:ln w="38100" cap="flat" cmpd="sng">
              <a:solidFill>
                <a:srgbClr val="FFAE5D"/>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36" name="Rectangle 136"/>
            <p:cNvSpPr/>
            <p:nvPr/>
          </p:nvSpPr>
          <p:spPr>
            <a:xfrm>
              <a:off x="4084854" y="196914"/>
              <a:ext cx="1867041" cy="6464175"/>
            </a:xfrm>
            <a:prstGeom prst="rect">
              <a:avLst/>
            </a:prstGeom>
            <a:noFill/>
            <a:ln w="38100" cap="flat" cmpd="sng">
              <a:solidFill>
                <a:srgbClr val="FFAE5D"/>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37" name="Oval 137"/>
            <p:cNvSpPr/>
            <p:nvPr/>
          </p:nvSpPr>
          <p:spPr>
            <a:xfrm>
              <a:off x="5592422" y="6374459"/>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grpSp>
        <p:nvGrpSpPr>
          <p:cNvPr id="138" name="组合 137"/>
          <p:cNvGrpSpPr/>
          <p:nvPr/>
        </p:nvGrpSpPr>
        <p:grpSpPr>
          <a:xfrm>
            <a:off x="6647102" y="1533467"/>
            <a:ext cx="5202857" cy="4476807"/>
            <a:chOff x="2007197" y="196914"/>
            <a:chExt cx="7471747" cy="6405581"/>
          </a:xfrm>
        </p:grpSpPr>
        <p:sp>
          <p:nvSpPr>
            <p:cNvPr id="139" name="Oval 2"/>
            <p:cNvSpPr/>
            <p:nvPr/>
          </p:nvSpPr>
          <p:spPr>
            <a:xfrm>
              <a:off x="2007197" y="323601"/>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0" name="AutoShape 3"/>
            <p:cNvSpPr/>
            <p:nvPr/>
          </p:nvSpPr>
          <p:spPr>
            <a:xfrm>
              <a:off x="2311243" y="703659"/>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1" name="Line 4"/>
            <p:cNvSpPr/>
            <p:nvPr/>
          </p:nvSpPr>
          <p:spPr>
            <a:xfrm>
              <a:off x="2159220" y="551635"/>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42" name="Line 5"/>
            <p:cNvSpPr/>
            <p:nvPr/>
          </p:nvSpPr>
          <p:spPr>
            <a:xfrm flipH="1">
              <a:off x="2235232" y="1007707"/>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43" name="Oval 6"/>
            <p:cNvSpPr/>
            <p:nvPr/>
          </p:nvSpPr>
          <p:spPr>
            <a:xfrm>
              <a:off x="2007197" y="1083719"/>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4" name="AutoShape 7"/>
            <p:cNvSpPr/>
            <p:nvPr/>
          </p:nvSpPr>
          <p:spPr>
            <a:xfrm>
              <a:off x="2311243" y="1463777"/>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5" name="Line 8"/>
            <p:cNvSpPr/>
            <p:nvPr/>
          </p:nvSpPr>
          <p:spPr>
            <a:xfrm>
              <a:off x="2159220" y="1311754"/>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46" name="Line 9"/>
            <p:cNvSpPr/>
            <p:nvPr/>
          </p:nvSpPr>
          <p:spPr>
            <a:xfrm flipH="1">
              <a:off x="2235232" y="1767825"/>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47" name="Oval 10"/>
            <p:cNvSpPr/>
            <p:nvPr/>
          </p:nvSpPr>
          <p:spPr>
            <a:xfrm>
              <a:off x="2007197" y="1843838"/>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8" name="AutoShape 11"/>
            <p:cNvSpPr/>
            <p:nvPr/>
          </p:nvSpPr>
          <p:spPr>
            <a:xfrm>
              <a:off x="2311243" y="2223896"/>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9" name="Line 12"/>
            <p:cNvSpPr/>
            <p:nvPr/>
          </p:nvSpPr>
          <p:spPr>
            <a:xfrm>
              <a:off x="2159220" y="2071873"/>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0" name="Line 13"/>
            <p:cNvSpPr/>
            <p:nvPr/>
          </p:nvSpPr>
          <p:spPr>
            <a:xfrm flipH="1">
              <a:off x="2235232" y="2527944"/>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1" name="Oval 14"/>
            <p:cNvSpPr/>
            <p:nvPr/>
          </p:nvSpPr>
          <p:spPr>
            <a:xfrm>
              <a:off x="2007197" y="2603955"/>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2" name="AutoShape 15"/>
            <p:cNvSpPr/>
            <p:nvPr/>
          </p:nvSpPr>
          <p:spPr>
            <a:xfrm>
              <a:off x="2311243" y="2984015"/>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 name="Line 16"/>
            <p:cNvSpPr/>
            <p:nvPr/>
          </p:nvSpPr>
          <p:spPr>
            <a:xfrm>
              <a:off x="2159220" y="2831991"/>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4" name="Line 17"/>
            <p:cNvSpPr/>
            <p:nvPr/>
          </p:nvSpPr>
          <p:spPr>
            <a:xfrm flipH="1">
              <a:off x="2235232" y="3288061"/>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5" name="Oval 18"/>
            <p:cNvSpPr/>
            <p:nvPr/>
          </p:nvSpPr>
          <p:spPr>
            <a:xfrm>
              <a:off x="2007197" y="3364074"/>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6" name="AutoShape 19"/>
            <p:cNvSpPr/>
            <p:nvPr/>
          </p:nvSpPr>
          <p:spPr>
            <a:xfrm>
              <a:off x="2311243" y="374413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7" name="Line 20"/>
            <p:cNvSpPr/>
            <p:nvPr/>
          </p:nvSpPr>
          <p:spPr>
            <a:xfrm>
              <a:off x="2159220" y="3592110"/>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8" name="Line 21"/>
            <p:cNvSpPr/>
            <p:nvPr/>
          </p:nvSpPr>
          <p:spPr>
            <a:xfrm flipH="1">
              <a:off x="2235232" y="4048180"/>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59" name="Oval 22"/>
            <p:cNvSpPr/>
            <p:nvPr/>
          </p:nvSpPr>
          <p:spPr>
            <a:xfrm>
              <a:off x="2007197" y="4124193"/>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0" name="AutoShape 23"/>
            <p:cNvSpPr/>
            <p:nvPr/>
          </p:nvSpPr>
          <p:spPr>
            <a:xfrm>
              <a:off x="2311243" y="4504252"/>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1" name="Line 24"/>
            <p:cNvSpPr/>
            <p:nvPr/>
          </p:nvSpPr>
          <p:spPr>
            <a:xfrm>
              <a:off x="2159220" y="435222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62" name="Line 25"/>
            <p:cNvSpPr/>
            <p:nvPr/>
          </p:nvSpPr>
          <p:spPr>
            <a:xfrm flipH="1">
              <a:off x="2235232" y="4808299"/>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63" name="Oval 26"/>
            <p:cNvSpPr/>
            <p:nvPr/>
          </p:nvSpPr>
          <p:spPr>
            <a:xfrm>
              <a:off x="2007197" y="4884311"/>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4" name="AutoShape 27"/>
            <p:cNvSpPr/>
            <p:nvPr/>
          </p:nvSpPr>
          <p:spPr>
            <a:xfrm>
              <a:off x="2311243" y="5264371"/>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5" name="Line 28"/>
            <p:cNvSpPr/>
            <p:nvPr/>
          </p:nvSpPr>
          <p:spPr>
            <a:xfrm>
              <a:off x="2159220" y="5112347"/>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66" name="Line 29"/>
            <p:cNvSpPr/>
            <p:nvPr/>
          </p:nvSpPr>
          <p:spPr>
            <a:xfrm flipH="1">
              <a:off x="2235232" y="5568417"/>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67" name="Oval 30"/>
            <p:cNvSpPr/>
            <p:nvPr/>
          </p:nvSpPr>
          <p:spPr>
            <a:xfrm>
              <a:off x="2007197" y="5644430"/>
              <a:ext cx="228036" cy="228036"/>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8" name="AutoShape 31"/>
            <p:cNvSpPr/>
            <p:nvPr/>
          </p:nvSpPr>
          <p:spPr>
            <a:xfrm>
              <a:off x="2311243" y="6024488"/>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69" name="Line 32"/>
            <p:cNvSpPr/>
            <p:nvPr/>
          </p:nvSpPr>
          <p:spPr>
            <a:xfrm>
              <a:off x="2159220" y="5872466"/>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0" name="Line 33"/>
            <p:cNvSpPr/>
            <p:nvPr/>
          </p:nvSpPr>
          <p:spPr>
            <a:xfrm flipH="1">
              <a:off x="2235232" y="6328536"/>
              <a:ext cx="152024" cy="152024"/>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1" name="AutoShape 34"/>
            <p:cNvSpPr/>
            <p:nvPr/>
          </p:nvSpPr>
          <p:spPr>
            <a:xfrm>
              <a:off x="3147374" y="703659"/>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72" name="Line 35"/>
            <p:cNvSpPr/>
            <p:nvPr/>
          </p:nvSpPr>
          <p:spPr>
            <a:xfrm>
              <a:off x="2691303" y="855683"/>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3" name="AutoShape 36"/>
            <p:cNvSpPr/>
            <p:nvPr/>
          </p:nvSpPr>
          <p:spPr>
            <a:xfrm>
              <a:off x="3147374" y="2223896"/>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74" name="Line 37"/>
            <p:cNvSpPr/>
            <p:nvPr/>
          </p:nvSpPr>
          <p:spPr>
            <a:xfrm>
              <a:off x="2691303" y="2375921"/>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5" name="AutoShape 38"/>
            <p:cNvSpPr/>
            <p:nvPr/>
          </p:nvSpPr>
          <p:spPr>
            <a:xfrm>
              <a:off x="3147374" y="2984015"/>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76" name="Line 39"/>
            <p:cNvSpPr/>
            <p:nvPr/>
          </p:nvSpPr>
          <p:spPr>
            <a:xfrm>
              <a:off x="2691303" y="3136039"/>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7" name="AutoShape 40"/>
            <p:cNvSpPr/>
            <p:nvPr/>
          </p:nvSpPr>
          <p:spPr>
            <a:xfrm>
              <a:off x="3147374" y="5264371"/>
              <a:ext cx="608095" cy="304048"/>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78" name="Line 41"/>
            <p:cNvSpPr/>
            <p:nvPr/>
          </p:nvSpPr>
          <p:spPr>
            <a:xfrm>
              <a:off x="2691303" y="5416394"/>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79" name="Oval 42"/>
            <p:cNvSpPr/>
            <p:nvPr/>
          </p:nvSpPr>
          <p:spPr>
            <a:xfrm>
              <a:off x="5592422" y="6374459"/>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0" name="AutoShape 43"/>
            <p:cNvSpPr/>
            <p:nvPr/>
          </p:nvSpPr>
          <p:spPr>
            <a:xfrm flipV="1">
              <a:off x="5090427" y="6014987"/>
              <a:ext cx="380059" cy="28662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1" name="Line 44"/>
            <p:cNvSpPr/>
            <p:nvPr/>
          </p:nvSpPr>
          <p:spPr>
            <a:xfrm>
              <a:off x="5449899" y="6230354"/>
              <a:ext cx="215367" cy="215367"/>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82" name="Line 45"/>
            <p:cNvSpPr/>
            <p:nvPr/>
          </p:nvSpPr>
          <p:spPr>
            <a:xfrm flipH="1">
              <a:off x="5351718" y="551635"/>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83" name="Oval 46"/>
            <p:cNvSpPr/>
            <p:nvPr/>
          </p:nvSpPr>
          <p:spPr>
            <a:xfrm>
              <a:off x="5503742" y="1083719"/>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4" name="AutoShape 47"/>
            <p:cNvSpPr/>
            <p:nvPr/>
          </p:nvSpPr>
          <p:spPr>
            <a:xfrm flipV="1">
              <a:off x="5047669" y="703659"/>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5" name="Line 48"/>
            <p:cNvSpPr/>
            <p:nvPr/>
          </p:nvSpPr>
          <p:spPr>
            <a:xfrm>
              <a:off x="5427729" y="931695"/>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86" name="Line 49"/>
            <p:cNvSpPr/>
            <p:nvPr/>
          </p:nvSpPr>
          <p:spPr>
            <a:xfrm flipH="1">
              <a:off x="5394475" y="1265829"/>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87" name="Oval 50"/>
            <p:cNvSpPr/>
            <p:nvPr/>
          </p:nvSpPr>
          <p:spPr>
            <a:xfrm>
              <a:off x="5546499" y="1797913"/>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8" name="AutoShape 51"/>
            <p:cNvSpPr/>
            <p:nvPr/>
          </p:nvSpPr>
          <p:spPr>
            <a:xfrm flipV="1">
              <a:off x="5090427" y="141785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9" name="Line 52"/>
            <p:cNvSpPr/>
            <p:nvPr/>
          </p:nvSpPr>
          <p:spPr>
            <a:xfrm>
              <a:off x="5470487" y="1645889"/>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90" name="Line 53"/>
            <p:cNvSpPr/>
            <p:nvPr/>
          </p:nvSpPr>
          <p:spPr>
            <a:xfrm flipH="1">
              <a:off x="5394475" y="2025948"/>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91" name="Oval 54"/>
            <p:cNvSpPr/>
            <p:nvPr/>
          </p:nvSpPr>
          <p:spPr>
            <a:xfrm>
              <a:off x="5503742" y="2603955"/>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2" name="AutoShape 55"/>
            <p:cNvSpPr/>
            <p:nvPr/>
          </p:nvSpPr>
          <p:spPr>
            <a:xfrm flipV="1">
              <a:off x="5047669" y="2223896"/>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3" name="Line 56"/>
            <p:cNvSpPr/>
            <p:nvPr/>
          </p:nvSpPr>
          <p:spPr>
            <a:xfrm>
              <a:off x="5427729" y="2451933"/>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94" name="Line 57"/>
            <p:cNvSpPr/>
            <p:nvPr/>
          </p:nvSpPr>
          <p:spPr>
            <a:xfrm flipH="1">
              <a:off x="5351718" y="2831991"/>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95" name="Oval 58"/>
            <p:cNvSpPr/>
            <p:nvPr/>
          </p:nvSpPr>
          <p:spPr>
            <a:xfrm>
              <a:off x="5579754" y="3288062"/>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6" name="AutoShape 59"/>
            <p:cNvSpPr/>
            <p:nvPr/>
          </p:nvSpPr>
          <p:spPr>
            <a:xfrm flipV="1">
              <a:off x="5123681" y="290800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7" name="Line 60"/>
            <p:cNvSpPr/>
            <p:nvPr/>
          </p:nvSpPr>
          <p:spPr>
            <a:xfrm>
              <a:off x="5503741" y="313603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198" name="Line 61"/>
            <p:cNvSpPr/>
            <p:nvPr/>
          </p:nvSpPr>
          <p:spPr>
            <a:xfrm flipH="1">
              <a:off x="5427730" y="3592109"/>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199" name="Oval 62"/>
            <p:cNvSpPr/>
            <p:nvPr/>
          </p:nvSpPr>
          <p:spPr>
            <a:xfrm>
              <a:off x="5592422" y="4147946"/>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0" name="AutoShape 63"/>
            <p:cNvSpPr/>
            <p:nvPr/>
          </p:nvSpPr>
          <p:spPr>
            <a:xfrm flipV="1">
              <a:off x="5123681" y="3744133"/>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1" name="Line 64"/>
            <p:cNvSpPr/>
            <p:nvPr/>
          </p:nvSpPr>
          <p:spPr>
            <a:xfrm>
              <a:off x="5503741" y="3972169"/>
              <a:ext cx="152024" cy="228036"/>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02" name="Line 65"/>
            <p:cNvSpPr/>
            <p:nvPr/>
          </p:nvSpPr>
          <p:spPr>
            <a:xfrm flipH="1">
              <a:off x="5351718" y="4352228"/>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03" name="Oval 66"/>
            <p:cNvSpPr/>
            <p:nvPr/>
          </p:nvSpPr>
          <p:spPr>
            <a:xfrm>
              <a:off x="5503742" y="4884311"/>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4" name="AutoShape 67"/>
            <p:cNvSpPr/>
            <p:nvPr/>
          </p:nvSpPr>
          <p:spPr>
            <a:xfrm flipV="1">
              <a:off x="5047669" y="4504252"/>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5" name="Line 68"/>
            <p:cNvSpPr/>
            <p:nvPr/>
          </p:nvSpPr>
          <p:spPr>
            <a:xfrm>
              <a:off x="5427729" y="4732287"/>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06" name="Line 69"/>
            <p:cNvSpPr/>
            <p:nvPr/>
          </p:nvSpPr>
          <p:spPr>
            <a:xfrm flipH="1">
              <a:off x="5351718" y="5112347"/>
              <a:ext cx="228036" cy="152024"/>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07" name="Oval 70"/>
            <p:cNvSpPr/>
            <p:nvPr/>
          </p:nvSpPr>
          <p:spPr>
            <a:xfrm>
              <a:off x="5503742" y="5644430"/>
              <a:ext cx="228036" cy="228036"/>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8" name="AutoShape 71"/>
            <p:cNvSpPr/>
            <p:nvPr/>
          </p:nvSpPr>
          <p:spPr>
            <a:xfrm flipV="1">
              <a:off x="5047669" y="5264371"/>
              <a:ext cx="380059" cy="304048"/>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9" name="Line 72"/>
            <p:cNvSpPr/>
            <p:nvPr/>
          </p:nvSpPr>
          <p:spPr>
            <a:xfrm>
              <a:off x="5427729" y="5492406"/>
              <a:ext cx="152024" cy="22803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10" name="AutoShape 73"/>
            <p:cNvSpPr/>
            <p:nvPr/>
          </p:nvSpPr>
          <p:spPr>
            <a:xfrm>
              <a:off x="3147374" y="3744133"/>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1" name="Line 74"/>
            <p:cNvSpPr/>
            <p:nvPr/>
          </p:nvSpPr>
          <p:spPr>
            <a:xfrm flipV="1">
              <a:off x="5449899" y="5872465"/>
              <a:ext cx="129853" cy="14252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12" name="AutoShape 75"/>
            <p:cNvSpPr/>
            <p:nvPr/>
          </p:nvSpPr>
          <p:spPr>
            <a:xfrm>
              <a:off x="3147374" y="1463777"/>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3" name="Line 76"/>
            <p:cNvSpPr/>
            <p:nvPr/>
          </p:nvSpPr>
          <p:spPr>
            <a:xfrm>
              <a:off x="2691303" y="1615802"/>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14" name="Line 77"/>
            <p:cNvSpPr/>
            <p:nvPr/>
          </p:nvSpPr>
          <p:spPr>
            <a:xfrm>
              <a:off x="2691303" y="3896158"/>
              <a:ext cx="456071"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15" name="AutoShape 78"/>
            <p:cNvSpPr/>
            <p:nvPr/>
          </p:nvSpPr>
          <p:spPr>
            <a:xfrm>
              <a:off x="4135529" y="3744133"/>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6" name="Line 79"/>
            <p:cNvSpPr/>
            <p:nvPr/>
          </p:nvSpPr>
          <p:spPr>
            <a:xfrm>
              <a:off x="4743623" y="3896158"/>
              <a:ext cx="380059"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17" name="AutoShape 80"/>
            <p:cNvSpPr/>
            <p:nvPr/>
          </p:nvSpPr>
          <p:spPr>
            <a:xfrm>
              <a:off x="4135529" y="1463777"/>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8" name="Line 81"/>
            <p:cNvSpPr/>
            <p:nvPr/>
          </p:nvSpPr>
          <p:spPr>
            <a:xfrm>
              <a:off x="4743623" y="1615802"/>
              <a:ext cx="380059"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19" name="AutoShape 82"/>
            <p:cNvSpPr/>
            <p:nvPr/>
          </p:nvSpPr>
          <p:spPr>
            <a:xfrm>
              <a:off x="4211541" y="2223896"/>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0" name="Line 83"/>
            <p:cNvSpPr/>
            <p:nvPr/>
          </p:nvSpPr>
          <p:spPr>
            <a:xfrm>
              <a:off x="4819635" y="2375921"/>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21" name="AutoShape 84"/>
            <p:cNvSpPr/>
            <p:nvPr/>
          </p:nvSpPr>
          <p:spPr>
            <a:xfrm>
              <a:off x="4211541" y="703659"/>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2" name="Line 85"/>
            <p:cNvSpPr/>
            <p:nvPr/>
          </p:nvSpPr>
          <p:spPr>
            <a:xfrm>
              <a:off x="4819635" y="855683"/>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23" name="AutoShape 86"/>
            <p:cNvSpPr/>
            <p:nvPr/>
          </p:nvSpPr>
          <p:spPr>
            <a:xfrm>
              <a:off x="4287553" y="2984015"/>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4" name="Line 87"/>
            <p:cNvSpPr/>
            <p:nvPr/>
          </p:nvSpPr>
          <p:spPr>
            <a:xfrm>
              <a:off x="4895647" y="3136039"/>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25" name="AutoShape 88"/>
            <p:cNvSpPr/>
            <p:nvPr/>
          </p:nvSpPr>
          <p:spPr>
            <a:xfrm>
              <a:off x="4211541" y="5264371"/>
              <a:ext cx="608095" cy="304048"/>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6" name="Line 89"/>
            <p:cNvSpPr/>
            <p:nvPr/>
          </p:nvSpPr>
          <p:spPr>
            <a:xfrm>
              <a:off x="4819635" y="5416394"/>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27" name="AutoShape 90"/>
            <p:cNvSpPr/>
            <p:nvPr/>
          </p:nvSpPr>
          <p:spPr>
            <a:xfrm flipH="1">
              <a:off x="3147374" y="4504252"/>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8" name="Line 91"/>
            <p:cNvSpPr/>
            <p:nvPr/>
          </p:nvSpPr>
          <p:spPr>
            <a:xfrm>
              <a:off x="2691303" y="4656275"/>
              <a:ext cx="608095"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29" name="AutoShape 92"/>
            <p:cNvSpPr/>
            <p:nvPr/>
          </p:nvSpPr>
          <p:spPr>
            <a:xfrm flipH="1">
              <a:off x="4363563" y="4504252"/>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30" name="Line 93"/>
            <p:cNvSpPr/>
            <p:nvPr/>
          </p:nvSpPr>
          <p:spPr>
            <a:xfrm>
              <a:off x="4819635" y="4656275"/>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31" name="AutoShape 94"/>
            <p:cNvSpPr/>
            <p:nvPr/>
          </p:nvSpPr>
          <p:spPr>
            <a:xfrm flipH="1">
              <a:off x="3147374" y="6024488"/>
              <a:ext cx="760119"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32" name="Line 95"/>
            <p:cNvSpPr/>
            <p:nvPr/>
          </p:nvSpPr>
          <p:spPr>
            <a:xfrm>
              <a:off x="2691303" y="6176513"/>
              <a:ext cx="608095" cy="158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233" name="AutoShape 96"/>
            <p:cNvSpPr/>
            <p:nvPr/>
          </p:nvSpPr>
          <p:spPr>
            <a:xfrm flipH="1">
              <a:off x="4363563" y="6024488"/>
              <a:ext cx="456071" cy="304048"/>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34" name="Line 97"/>
            <p:cNvSpPr/>
            <p:nvPr/>
          </p:nvSpPr>
          <p:spPr>
            <a:xfrm>
              <a:off x="4819635" y="6176513"/>
              <a:ext cx="228036" cy="158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235" name="Text Box 98"/>
            <p:cNvSpPr txBox="1"/>
            <p:nvPr/>
          </p:nvSpPr>
          <p:spPr>
            <a:xfrm>
              <a:off x="3223386" y="627647"/>
              <a:ext cx="456071"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36" name="Text Box 99"/>
            <p:cNvSpPr txBox="1"/>
            <p:nvPr/>
          </p:nvSpPr>
          <p:spPr>
            <a:xfrm>
              <a:off x="3223386" y="2147886"/>
              <a:ext cx="456071"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37" name="Text Box 100"/>
            <p:cNvSpPr txBox="1"/>
            <p:nvPr/>
          </p:nvSpPr>
          <p:spPr>
            <a:xfrm>
              <a:off x="3223386" y="5188359"/>
              <a:ext cx="456071"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38" name="Text Box 101"/>
            <p:cNvSpPr txBox="1"/>
            <p:nvPr/>
          </p:nvSpPr>
          <p:spPr>
            <a:xfrm rot="10800000">
              <a:off x="4195704" y="589808"/>
              <a:ext cx="532084"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39" name="Text Box 102"/>
            <p:cNvSpPr txBox="1"/>
            <p:nvPr/>
          </p:nvSpPr>
          <p:spPr>
            <a:xfrm rot="10679848">
              <a:off x="4119692" y="5150520"/>
              <a:ext cx="532084"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40" name="Text Box 103"/>
            <p:cNvSpPr txBox="1"/>
            <p:nvPr/>
          </p:nvSpPr>
          <p:spPr>
            <a:xfrm rot="10800000">
              <a:off x="4195704" y="2110046"/>
              <a:ext cx="532084"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41" name="Text Box 104"/>
            <p:cNvSpPr txBox="1"/>
            <p:nvPr/>
          </p:nvSpPr>
          <p:spPr>
            <a:xfrm rot="10800000">
              <a:off x="4043680" y="1349927"/>
              <a:ext cx="684107"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42" name="Text Box 105"/>
            <p:cNvSpPr txBox="1"/>
            <p:nvPr/>
          </p:nvSpPr>
          <p:spPr>
            <a:xfrm rot="10679848">
              <a:off x="4043680" y="3630283"/>
              <a:ext cx="684107"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43" name="Text Box 106"/>
            <p:cNvSpPr txBox="1"/>
            <p:nvPr/>
          </p:nvSpPr>
          <p:spPr>
            <a:xfrm>
              <a:off x="3299397" y="4428242"/>
              <a:ext cx="684107"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44" name="Text Box 107"/>
            <p:cNvSpPr txBox="1"/>
            <p:nvPr/>
          </p:nvSpPr>
          <p:spPr>
            <a:xfrm>
              <a:off x="3375409" y="5948479"/>
              <a:ext cx="684107"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245" name="Text Box 108"/>
            <p:cNvSpPr txBox="1"/>
            <p:nvPr/>
          </p:nvSpPr>
          <p:spPr>
            <a:xfrm>
              <a:off x="3150542" y="1417854"/>
              <a:ext cx="456071"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46" name="Text Box 109"/>
            <p:cNvSpPr txBox="1"/>
            <p:nvPr/>
          </p:nvSpPr>
          <p:spPr>
            <a:xfrm>
              <a:off x="3147373" y="3668122"/>
              <a:ext cx="456071"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47" name="Text Box 110"/>
            <p:cNvSpPr txBox="1"/>
            <p:nvPr/>
          </p:nvSpPr>
          <p:spPr>
            <a:xfrm rot="10800000">
              <a:off x="4347729" y="5910639"/>
              <a:ext cx="456071"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48" name="Text Box 111"/>
            <p:cNvSpPr txBox="1"/>
            <p:nvPr/>
          </p:nvSpPr>
          <p:spPr>
            <a:xfrm>
              <a:off x="3223386" y="2908003"/>
              <a:ext cx="456071"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49" name="Text Box 112"/>
            <p:cNvSpPr txBox="1"/>
            <p:nvPr/>
          </p:nvSpPr>
          <p:spPr>
            <a:xfrm rot="10656788">
              <a:off x="4271717" y="2870164"/>
              <a:ext cx="532084" cy="566747"/>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250" name="Line 113"/>
            <p:cNvSpPr/>
            <p:nvPr/>
          </p:nvSpPr>
          <p:spPr>
            <a:xfrm>
              <a:off x="3831480" y="77967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1" name="Line 114"/>
            <p:cNvSpPr/>
            <p:nvPr/>
          </p:nvSpPr>
          <p:spPr>
            <a:xfrm>
              <a:off x="3831480" y="931695"/>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2" name="Line 115"/>
            <p:cNvSpPr/>
            <p:nvPr/>
          </p:nvSpPr>
          <p:spPr>
            <a:xfrm>
              <a:off x="3831480" y="229990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3" name="Line 116"/>
            <p:cNvSpPr/>
            <p:nvPr/>
          </p:nvSpPr>
          <p:spPr>
            <a:xfrm>
              <a:off x="3831480" y="245193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4" name="Line 117"/>
            <p:cNvSpPr/>
            <p:nvPr/>
          </p:nvSpPr>
          <p:spPr>
            <a:xfrm>
              <a:off x="3831480" y="3060027"/>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5" name="Line 118"/>
            <p:cNvSpPr/>
            <p:nvPr/>
          </p:nvSpPr>
          <p:spPr>
            <a:xfrm>
              <a:off x="3831480" y="321205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6" name="Line 119"/>
            <p:cNvSpPr/>
            <p:nvPr/>
          </p:nvSpPr>
          <p:spPr>
            <a:xfrm>
              <a:off x="3831480" y="5340382"/>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7" name="Line 120"/>
            <p:cNvSpPr/>
            <p:nvPr/>
          </p:nvSpPr>
          <p:spPr>
            <a:xfrm>
              <a:off x="3831480" y="5492406"/>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58" name="Text Box 121"/>
            <p:cNvSpPr txBox="1"/>
            <p:nvPr/>
          </p:nvSpPr>
          <p:spPr>
            <a:xfrm rot="10800000">
              <a:off x="4119692" y="4390402"/>
              <a:ext cx="684107" cy="566747"/>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259" name="Line 122"/>
            <p:cNvSpPr/>
            <p:nvPr/>
          </p:nvSpPr>
          <p:spPr>
            <a:xfrm>
              <a:off x="3679456" y="3744134"/>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0" name="Line 123"/>
            <p:cNvSpPr/>
            <p:nvPr/>
          </p:nvSpPr>
          <p:spPr>
            <a:xfrm>
              <a:off x="3679456" y="3896158"/>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1" name="Line 124"/>
            <p:cNvSpPr/>
            <p:nvPr/>
          </p:nvSpPr>
          <p:spPr>
            <a:xfrm>
              <a:off x="3679456" y="4048181"/>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2" name="Line 125"/>
            <p:cNvSpPr/>
            <p:nvPr/>
          </p:nvSpPr>
          <p:spPr>
            <a:xfrm>
              <a:off x="3983504" y="450425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3" name="Line 126"/>
            <p:cNvSpPr/>
            <p:nvPr/>
          </p:nvSpPr>
          <p:spPr>
            <a:xfrm>
              <a:off x="3983504" y="4656275"/>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4" name="Line 127"/>
            <p:cNvSpPr/>
            <p:nvPr/>
          </p:nvSpPr>
          <p:spPr>
            <a:xfrm>
              <a:off x="3983504" y="480829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5" name="Line 128"/>
            <p:cNvSpPr/>
            <p:nvPr/>
          </p:nvSpPr>
          <p:spPr>
            <a:xfrm>
              <a:off x="3983504" y="6024489"/>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6" name="Line 129"/>
            <p:cNvSpPr/>
            <p:nvPr/>
          </p:nvSpPr>
          <p:spPr>
            <a:xfrm>
              <a:off x="3983504" y="6176513"/>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7" name="Line 130"/>
            <p:cNvSpPr/>
            <p:nvPr/>
          </p:nvSpPr>
          <p:spPr>
            <a:xfrm>
              <a:off x="3983504" y="6328537"/>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8" name="Line 131"/>
            <p:cNvSpPr/>
            <p:nvPr/>
          </p:nvSpPr>
          <p:spPr>
            <a:xfrm>
              <a:off x="3755468" y="1463778"/>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69" name="Line 132"/>
            <p:cNvSpPr/>
            <p:nvPr/>
          </p:nvSpPr>
          <p:spPr>
            <a:xfrm>
              <a:off x="3755468" y="1615802"/>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70" name="Line 133"/>
            <p:cNvSpPr/>
            <p:nvPr/>
          </p:nvSpPr>
          <p:spPr>
            <a:xfrm>
              <a:off x="3755468" y="1767826"/>
              <a:ext cx="304048" cy="1583"/>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271" name="Text Box 135"/>
            <p:cNvSpPr txBox="1"/>
            <p:nvPr/>
          </p:nvSpPr>
          <p:spPr>
            <a:xfrm>
              <a:off x="6407966" y="1957855"/>
              <a:ext cx="3070978" cy="3042095"/>
            </a:xfrm>
            <a:prstGeom prst="rect">
              <a:avLst/>
            </a:prstGeom>
            <a:noFill/>
            <a:ln w="9525">
              <a:noFill/>
            </a:ln>
          </p:spPr>
          <p:txBody>
            <a:bodyPr wrap="square">
              <a:spAutoFit/>
            </a:bodyPr>
            <a:lstStyle/>
            <a:p>
              <a:pPr defTabSz="1219200">
                <a:lnSpc>
                  <a:spcPct val="150000"/>
                </a:lnSpc>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分子中的脱氧核糖和磷酸交替连接，排列在外侧，构成基本骨架；碱基在内侧。</a:t>
              </a:r>
            </a:p>
          </p:txBody>
        </p:sp>
        <p:sp>
          <p:nvSpPr>
            <p:cNvPr id="272" name="Rectangle 137"/>
            <p:cNvSpPr/>
            <p:nvPr/>
          </p:nvSpPr>
          <p:spPr>
            <a:xfrm>
              <a:off x="4946321" y="196914"/>
              <a:ext cx="934312" cy="6392913"/>
            </a:xfrm>
            <a:prstGeom prst="rect">
              <a:avLst/>
            </a:prstGeom>
            <a:noFill/>
            <a:ln w="38100" cap="flat" cmpd="sng">
              <a:solidFill>
                <a:srgbClr val="FFFF00"/>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73" name="Rectangle 138"/>
            <p:cNvSpPr/>
            <p:nvPr/>
          </p:nvSpPr>
          <p:spPr>
            <a:xfrm>
              <a:off x="4084853" y="196914"/>
              <a:ext cx="934312" cy="6392913"/>
            </a:xfrm>
            <a:prstGeom prst="rect">
              <a:avLst/>
            </a:prstGeom>
            <a:noFill/>
            <a:ln w="38100" cap="flat" cmpd="sng">
              <a:solidFill>
                <a:srgbClr val="FFFF00"/>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sp>
        <p:nvSpPr>
          <p:cNvPr id="274"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双螺旋结构</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anim calcmode="lin" valueType="num">
                                      <p:cBhvr>
                                        <p:cTn id="8" dur="500" fill="hold"/>
                                        <p:tgtEl>
                                          <p:spTgt spid="274"/>
                                        </p:tgtEl>
                                        <p:attrNameLst>
                                          <p:attrName>ppt_x</p:attrName>
                                        </p:attrNameLst>
                                      </p:cBhvr>
                                      <p:tavLst>
                                        <p:tav tm="0">
                                          <p:val>
                                            <p:strVal val="#ppt_x"/>
                                          </p:val>
                                        </p:tav>
                                        <p:tav tm="100000">
                                          <p:val>
                                            <p:strVal val="#ppt_x"/>
                                          </p:val>
                                        </p:tav>
                                      </p:tavLst>
                                    </p:anim>
                                    <p:anim calcmode="lin" valueType="num">
                                      <p:cBhvr>
                                        <p:cTn id="9" dur="500" fill="hold"/>
                                        <p:tgtEl>
                                          <p:spTgt spid="2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anim calcmode="lin" valueType="num">
                                      <p:cBhvr>
                                        <p:cTn id="20" dur="500" fill="hold"/>
                                        <p:tgtEl>
                                          <p:spTgt spid="138"/>
                                        </p:tgtEl>
                                        <p:attrNameLst>
                                          <p:attrName>ppt_x</p:attrName>
                                        </p:attrNameLst>
                                      </p:cBhvr>
                                      <p:tavLst>
                                        <p:tav tm="0">
                                          <p:val>
                                            <p:strVal val="#ppt_x"/>
                                          </p:val>
                                        </p:tav>
                                        <p:tav tm="100000">
                                          <p:val>
                                            <p:strVal val="#ppt_x"/>
                                          </p:val>
                                        </p:tav>
                                      </p:tavLst>
                                    </p:anim>
                                    <p:anim calcmode="lin" valueType="num">
                                      <p:cBhvr>
                                        <p:cTn id="21"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2" name="Text Box 134"/>
          <p:cNvSpPr txBox="1"/>
          <p:nvPr/>
        </p:nvSpPr>
        <p:spPr>
          <a:xfrm>
            <a:off x="6455376" y="1883248"/>
            <a:ext cx="3879249" cy="879600"/>
          </a:xfrm>
          <a:prstGeom prst="rect">
            <a:avLst/>
          </a:prstGeom>
          <a:noFill/>
          <a:ln w="9525">
            <a:noFill/>
          </a:ln>
        </p:spPr>
        <p:txBody>
          <a:bodyPr wrap="square">
            <a:spAutoFit/>
          </a:bodyPr>
          <a:lstStyle/>
          <a:p>
            <a:pPr defTabSz="1219200">
              <a:lnSpc>
                <a:spcPct val="150000"/>
              </a:lnSpc>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分子是由两条</a:t>
            </a:r>
            <a:r>
              <a:rPr lang="zh-CN" altLang="en-US" b="1"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反向平行的</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脱氧核苷酸长链盘旋成</a:t>
            </a:r>
            <a:r>
              <a:rPr lang="zh-CN" altLang="en-US" b="1" u="sng"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双螺旋结构</a:t>
            </a:r>
            <a:r>
              <a:rPr lang="zh-CN" altLang="en-US"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p:txBody>
      </p:sp>
      <p:sp>
        <p:nvSpPr>
          <p:cNvPr id="32903" name="Text Box 135"/>
          <p:cNvSpPr txBox="1"/>
          <p:nvPr/>
        </p:nvSpPr>
        <p:spPr>
          <a:xfrm>
            <a:off x="6455376" y="2976818"/>
            <a:ext cx="3879249" cy="1849096"/>
          </a:xfrm>
          <a:prstGeom prst="rect">
            <a:avLst/>
          </a:prstGeom>
          <a:noFill/>
          <a:ln w="9525">
            <a:noFill/>
          </a:ln>
        </p:spPr>
        <p:txBody>
          <a:bodyPr wrap="square">
            <a:spAutoFit/>
          </a:bodyPr>
          <a:lstStyle/>
          <a:p>
            <a:pPr defTabSz="1219200">
              <a:lnSpc>
                <a:spcPct val="150000"/>
              </a:lnSpc>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分子中的脱氧核糖和磷酸交替连接，排列在</a:t>
            </a:r>
            <a:r>
              <a:rPr lang="zh-CN" altLang="en-US" b="1"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外侧</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，构成</a:t>
            </a:r>
            <a:r>
              <a:rPr lang="zh-CN" altLang="en-US" b="1" u="sng"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基本骨架</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；碱基在</a:t>
            </a:r>
            <a:r>
              <a:rPr lang="zh-CN" altLang="en-US" b="1"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内侧</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a:p>
            <a:pPr defTabSz="1219200">
              <a:lnSpc>
                <a:spcPct val="150000"/>
              </a:lnSpc>
              <a:spcBef>
                <a:spcPct val="50000"/>
              </a:spcBef>
            </a:pPr>
            <a:endPar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3928" name="Text Box 136"/>
          <p:cNvSpPr txBox="1"/>
          <p:nvPr/>
        </p:nvSpPr>
        <p:spPr>
          <a:xfrm>
            <a:off x="6455376" y="4413326"/>
            <a:ext cx="3879249" cy="1295098"/>
          </a:xfrm>
          <a:prstGeom prst="rect">
            <a:avLst/>
          </a:prstGeom>
          <a:noFill/>
          <a:ln w="9525">
            <a:noFill/>
          </a:ln>
        </p:spPr>
        <p:txBody>
          <a:bodyPr wrap="square">
            <a:spAutoFit/>
          </a:bodyPr>
          <a:lstStyle/>
          <a:p>
            <a:pPr defTabSz="1219200">
              <a:lnSpc>
                <a:spcPct val="150000"/>
              </a:lnSpc>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）两条链上的碱基通过</a:t>
            </a:r>
            <a:r>
              <a:rPr lang="zh-CN" altLang="en-US" b="1" u="sng"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氢键</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连结起来，形成碱基对，且遵循</a:t>
            </a:r>
            <a:r>
              <a:rPr lang="zh-CN" altLang="en-US" b="1" u="sng"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碱基互补配对原则</a:t>
            </a:r>
            <a:r>
              <a:rPr lang="zh-CN" altLang="en-US" b="1"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p:txBody>
      </p:sp>
      <p:sp>
        <p:nvSpPr>
          <p:cNvPr id="32905" name="Text Box 137"/>
          <p:cNvSpPr txBox="1"/>
          <p:nvPr/>
        </p:nvSpPr>
        <p:spPr>
          <a:xfrm>
            <a:off x="6455376" y="1373636"/>
            <a:ext cx="3510931" cy="461665"/>
          </a:xfrm>
          <a:prstGeom prst="rect">
            <a:avLst/>
          </a:prstGeom>
          <a:noFill/>
          <a:ln w="9525">
            <a:noFill/>
          </a:ln>
        </p:spPr>
        <p:txBody>
          <a:bodyPr>
            <a:spAutoFit/>
          </a:bodyPr>
          <a:lstStyle/>
          <a:p>
            <a:pPr defTabSz="1219200">
              <a:spcBef>
                <a:spcPct val="50000"/>
              </a:spcBef>
            </a:pPr>
            <a:r>
              <a:rPr lang="en-US" altLang="zh-CN" sz="24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sz="24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分子的结构特点</a:t>
            </a:r>
          </a:p>
        </p:txBody>
      </p:sp>
      <p:grpSp>
        <p:nvGrpSpPr>
          <p:cNvPr id="3" name="组合 2"/>
          <p:cNvGrpSpPr/>
          <p:nvPr/>
        </p:nvGrpSpPr>
        <p:grpSpPr>
          <a:xfrm>
            <a:off x="2345683" y="1085856"/>
            <a:ext cx="2887405" cy="4754384"/>
            <a:chOff x="3031483" y="1085856"/>
            <a:chExt cx="2887405" cy="4754384"/>
          </a:xfrm>
        </p:grpSpPr>
        <p:sp>
          <p:nvSpPr>
            <p:cNvPr id="32770" name="Oval 2"/>
            <p:cNvSpPr/>
            <p:nvPr/>
          </p:nvSpPr>
          <p:spPr>
            <a:xfrm>
              <a:off x="3031483" y="1085856"/>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71" name="AutoShape 3"/>
            <p:cNvSpPr/>
            <p:nvPr/>
          </p:nvSpPr>
          <p:spPr>
            <a:xfrm>
              <a:off x="3261707" y="1373636"/>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72" name="Line 4"/>
            <p:cNvSpPr/>
            <p:nvPr/>
          </p:nvSpPr>
          <p:spPr>
            <a:xfrm>
              <a:off x="3146595" y="1258524"/>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73" name="Line 5"/>
            <p:cNvSpPr/>
            <p:nvPr/>
          </p:nvSpPr>
          <p:spPr>
            <a:xfrm flipH="1">
              <a:off x="3204151" y="1603862"/>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74" name="Oval 6"/>
            <p:cNvSpPr/>
            <p:nvPr/>
          </p:nvSpPr>
          <p:spPr>
            <a:xfrm>
              <a:off x="3031483" y="1661418"/>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75" name="AutoShape 7"/>
            <p:cNvSpPr/>
            <p:nvPr/>
          </p:nvSpPr>
          <p:spPr>
            <a:xfrm>
              <a:off x="3261707" y="1949198"/>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76" name="Line 8"/>
            <p:cNvSpPr/>
            <p:nvPr/>
          </p:nvSpPr>
          <p:spPr>
            <a:xfrm>
              <a:off x="3146595" y="1834086"/>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77" name="Line 9"/>
            <p:cNvSpPr/>
            <p:nvPr/>
          </p:nvSpPr>
          <p:spPr>
            <a:xfrm flipH="1">
              <a:off x="3204151" y="2179424"/>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78" name="Oval 10"/>
            <p:cNvSpPr/>
            <p:nvPr/>
          </p:nvSpPr>
          <p:spPr>
            <a:xfrm>
              <a:off x="3031483" y="2236981"/>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79" name="AutoShape 11"/>
            <p:cNvSpPr/>
            <p:nvPr/>
          </p:nvSpPr>
          <p:spPr>
            <a:xfrm>
              <a:off x="3261707" y="2524761"/>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80" name="Line 12"/>
            <p:cNvSpPr/>
            <p:nvPr/>
          </p:nvSpPr>
          <p:spPr>
            <a:xfrm>
              <a:off x="3146595" y="2409649"/>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81" name="Line 13"/>
            <p:cNvSpPr/>
            <p:nvPr/>
          </p:nvSpPr>
          <p:spPr>
            <a:xfrm flipH="1">
              <a:off x="3204151" y="2754986"/>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82" name="Oval 14"/>
            <p:cNvSpPr/>
            <p:nvPr/>
          </p:nvSpPr>
          <p:spPr>
            <a:xfrm>
              <a:off x="3031483" y="2812542"/>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83" name="AutoShape 15"/>
            <p:cNvSpPr/>
            <p:nvPr/>
          </p:nvSpPr>
          <p:spPr>
            <a:xfrm>
              <a:off x="3261707" y="3100324"/>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84" name="Line 16"/>
            <p:cNvSpPr/>
            <p:nvPr/>
          </p:nvSpPr>
          <p:spPr>
            <a:xfrm>
              <a:off x="3146595" y="2985211"/>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85" name="Line 17"/>
            <p:cNvSpPr/>
            <p:nvPr/>
          </p:nvSpPr>
          <p:spPr>
            <a:xfrm flipH="1">
              <a:off x="3204151" y="3330548"/>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86" name="Oval 18"/>
            <p:cNvSpPr/>
            <p:nvPr/>
          </p:nvSpPr>
          <p:spPr>
            <a:xfrm>
              <a:off x="3031483" y="3388105"/>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87" name="AutoShape 19"/>
            <p:cNvSpPr/>
            <p:nvPr/>
          </p:nvSpPr>
          <p:spPr>
            <a:xfrm>
              <a:off x="3261707" y="3675886"/>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88" name="Line 20"/>
            <p:cNvSpPr/>
            <p:nvPr/>
          </p:nvSpPr>
          <p:spPr>
            <a:xfrm>
              <a:off x="3146595" y="3560774"/>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89" name="Line 21"/>
            <p:cNvSpPr/>
            <p:nvPr/>
          </p:nvSpPr>
          <p:spPr>
            <a:xfrm flipH="1">
              <a:off x="3204151" y="3906110"/>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90" name="Oval 22"/>
            <p:cNvSpPr/>
            <p:nvPr/>
          </p:nvSpPr>
          <p:spPr>
            <a:xfrm>
              <a:off x="3031483" y="3963668"/>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91" name="AutoShape 23"/>
            <p:cNvSpPr/>
            <p:nvPr/>
          </p:nvSpPr>
          <p:spPr>
            <a:xfrm>
              <a:off x="3261707" y="4251449"/>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92" name="Line 24"/>
            <p:cNvSpPr/>
            <p:nvPr/>
          </p:nvSpPr>
          <p:spPr>
            <a:xfrm>
              <a:off x="3146595" y="4136337"/>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93" name="Line 25"/>
            <p:cNvSpPr/>
            <p:nvPr/>
          </p:nvSpPr>
          <p:spPr>
            <a:xfrm flipH="1">
              <a:off x="3204151" y="4481673"/>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94" name="Oval 26"/>
            <p:cNvSpPr/>
            <p:nvPr/>
          </p:nvSpPr>
          <p:spPr>
            <a:xfrm>
              <a:off x="3031483" y="4539230"/>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95" name="AutoShape 27"/>
            <p:cNvSpPr/>
            <p:nvPr/>
          </p:nvSpPr>
          <p:spPr>
            <a:xfrm>
              <a:off x="3261707" y="4827011"/>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96" name="Line 28"/>
            <p:cNvSpPr/>
            <p:nvPr/>
          </p:nvSpPr>
          <p:spPr>
            <a:xfrm>
              <a:off x="3146595" y="4711899"/>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97" name="Line 29"/>
            <p:cNvSpPr/>
            <p:nvPr/>
          </p:nvSpPr>
          <p:spPr>
            <a:xfrm flipH="1">
              <a:off x="3204151" y="5057235"/>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798" name="Oval 30"/>
            <p:cNvSpPr/>
            <p:nvPr/>
          </p:nvSpPr>
          <p:spPr>
            <a:xfrm>
              <a:off x="3031483" y="5114792"/>
              <a:ext cx="172669" cy="172669"/>
            </a:xfrm>
            <a:prstGeom prst="ellipse">
              <a:avLst/>
            </a:prstGeom>
            <a:solidFill>
              <a:srgbClr val="33CC33"/>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799" name="AutoShape 31"/>
            <p:cNvSpPr/>
            <p:nvPr/>
          </p:nvSpPr>
          <p:spPr>
            <a:xfrm>
              <a:off x="3261707" y="5402573"/>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00" name="Line 32"/>
            <p:cNvSpPr/>
            <p:nvPr/>
          </p:nvSpPr>
          <p:spPr>
            <a:xfrm>
              <a:off x="3146595" y="5287461"/>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01" name="Line 33"/>
            <p:cNvSpPr/>
            <p:nvPr/>
          </p:nvSpPr>
          <p:spPr>
            <a:xfrm flipH="1">
              <a:off x="3204151" y="5632798"/>
              <a:ext cx="115113" cy="115113"/>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02" name="AutoShape 34"/>
            <p:cNvSpPr/>
            <p:nvPr/>
          </p:nvSpPr>
          <p:spPr>
            <a:xfrm>
              <a:off x="3894826" y="1373636"/>
              <a:ext cx="460450" cy="230225"/>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03" name="Line 35"/>
            <p:cNvSpPr/>
            <p:nvPr/>
          </p:nvSpPr>
          <p:spPr>
            <a:xfrm>
              <a:off x="3549489" y="1488749"/>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04" name="AutoShape 36"/>
            <p:cNvSpPr/>
            <p:nvPr/>
          </p:nvSpPr>
          <p:spPr>
            <a:xfrm>
              <a:off x="3894826" y="2524761"/>
              <a:ext cx="460450" cy="230225"/>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05" name="Line 37"/>
            <p:cNvSpPr/>
            <p:nvPr/>
          </p:nvSpPr>
          <p:spPr>
            <a:xfrm>
              <a:off x="3549489" y="2639874"/>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06" name="AutoShape 38"/>
            <p:cNvSpPr/>
            <p:nvPr/>
          </p:nvSpPr>
          <p:spPr>
            <a:xfrm>
              <a:off x="3894826" y="3100324"/>
              <a:ext cx="460450" cy="230225"/>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07" name="Line 39"/>
            <p:cNvSpPr/>
            <p:nvPr/>
          </p:nvSpPr>
          <p:spPr>
            <a:xfrm>
              <a:off x="3549489" y="3215437"/>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08" name="AutoShape 40"/>
            <p:cNvSpPr/>
            <p:nvPr/>
          </p:nvSpPr>
          <p:spPr>
            <a:xfrm>
              <a:off x="3894826" y="4827011"/>
              <a:ext cx="460450" cy="230225"/>
            </a:xfrm>
            <a:prstGeom prst="homePlate">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09" name="Line 41"/>
            <p:cNvSpPr/>
            <p:nvPr/>
          </p:nvSpPr>
          <p:spPr>
            <a:xfrm>
              <a:off x="3549489" y="4942123"/>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10" name="Oval 42"/>
            <p:cNvSpPr/>
            <p:nvPr/>
          </p:nvSpPr>
          <p:spPr>
            <a:xfrm>
              <a:off x="5746219" y="5667571"/>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11" name="AutoShape 43"/>
            <p:cNvSpPr/>
            <p:nvPr/>
          </p:nvSpPr>
          <p:spPr>
            <a:xfrm flipV="1">
              <a:off x="5366108" y="5395378"/>
              <a:ext cx="287781" cy="21703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12" name="Line 44"/>
            <p:cNvSpPr/>
            <p:nvPr/>
          </p:nvSpPr>
          <p:spPr>
            <a:xfrm>
              <a:off x="5638300" y="5558455"/>
              <a:ext cx="163076" cy="163076"/>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13" name="Line 45"/>
            <p:cNvSpPr/>
            <p:nvPr/>
          </p:nvSpPr>
          <p:spPr>
            <a:xfrm flipH="1">
              <a:off x="5563957" y="1258524"/>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14" name="Oval 46"/>
            <p:cNvSpPr/>
            <p:nvPr/>
          </p:nvSpPr>
          <p:spPr>
            <a:xfrm>
              <a:off x="5679070" y="1661418"/>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15" name="AutoShape 47"/>
            <p:cNvSpPr/>
            <p:nvPr/>
          </p:nvSpPr>
          <p:spPr>
            <a:xfrm flipV="1">
              <a:off x="5333731" y="1373636"/>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16" name="Line 48"/>
            <p:cNvSpPr/>
            <p:nvPr/>
          </p:nvSpPr>
          <p:spPr>
            <a:xfrm>
              <a:off x="5621513" y="1546305"/>
              <a:ext cx="115113" cy="17266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17" name="Line 49"/>
            <p:cNvSpPr/>
            <p:nvPr/>
          </p:nvSpPr>
          <p:spPr>
            <a:xfrm flipH="1">
              <a:off x="5596333" y="1799312"/>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18" name="Oval 50"/>
            <p:cNvSpPr/>
            <p:nvPr/>
          </p:nvSpPr>
          <p:spPr>
            <a:xfrm>
              <a:off x="5711446" y="2202206"/>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19" name="AutoShape 51"/>
            <p:cNvSpPr/>
            <p:nvPr/>
          </p:nvSpPr>
          <p:spPr>
            <a:xfrm flipV="1">
              <a:off x="5366108" y="1914425"/>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20" name="Line 52"/>
            <p:cNvSpPr/>
            <p:nvPr/>
          </p:nvSpPr>
          <p:spPr>
            <a:xfrm>
              <a:off x="5653889" y="2087094"/>
              <a:ext cx="115113" cy="17266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21" name="Line 53"/>
            <p:cNvSpPr/>
            <p:nvPr/>
          </p:nvSpPr>
          <p:spPr>
            <a:xfrm flipH="1">
              <a:off x="5596333" y="2374875"/>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22" name="Oval 54"/>
            <p:cNvSpPr/>
            <p:nvPr/>
          </p:nvSpPr>
          <p:spPr>
            <a:xfrm>
              <a:off x="5679070" y="2812542"/>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23" name="AutoShape 55"/>
            <p:cNvSpPr/>
            <p:nvPr/>
          </p:nvSpPr>
          <p:spPr>
            <a:xfrm flipV="1">
              <a:off x="5333731" y="2524761"/>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24" name="Line 56"/>
            <p:cNvSpPr/>
            <p:nvPr/>
          </p:nvSpPr>
          <p:spPr>
            <a:xfrm>
              <a:off x="5621513" y="2697431"/>
              <a:ext cx="115113" cy="17266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25" name="Line 57"/>
            <p:cNvSpPr/>
            <p:nvPr/>
          </p:nvSpPr>
          <p:spPr>
            <a:xfrm flipH="1">
              <a:off x="5563957" y="2985211"/>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26" name="Oval 58"/>
            <p:cNvSpPr/>
            <p:nvPr/>
          </p:nvSpPr>
          <p:spPr>
            <a:xfrm>
              <a:off x="5736626" y="3330548"/>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27" name="AutoShape 59"/>
            <p:cNvSpPr/>
            <p:nvPr/>
          </p:nvSpPr>
          <p:spPr>
            <a:xfrm flipV="1">
              <a:off x="5391288" y="3042767"/>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rot="10800000"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28" name="Line 60"/>
            <p:cNvSpPr/>
            <p:nvPr/>
          </p:nvSpPr>
          <p:spPr>
            <a:xfrm>
              <a:off x="5679069" y="3215437"/>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29" name="Line 61"/>
            <p:cNvSpPr/>
            <p:nvPr/>
          </p:nvSpPr>
          <p:spPr>
            <a:xfrm flipH="1">
              <a:off x="5621514" y="3560773"/>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30" name="Oval 62"/>
            <p:cNvSpPr/>
            <p:nvPr/>
          </p:nvSpPr>
          <p:spPr>
            <a:xfrm>
              <a:off x="5746219" y="3981653"/>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31" name="AutoShape 63"/>
            <p:cNvSpPr/>
            <p:nvPr/>
          </p:nvSpPr>
          <p:spPr>
            <a:xfrm flipV="1">
              <a:off x="5391288" y="3675886"/>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32" name="Line 64"/>
            <p:cNvSpPr/>
            <p:nvPr/>
          </p:nvSpPr>
          <p:spPr>
            <a:xfrm>
              <a:off x="5679069" y="3848555"/>
              <a:ext cx="115113" cy="17266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33" name="Line 65"/>
            <p:cNvSpPr/>
            <p:nvPr/>
          </p:nvSpPr>
          <p:spPr>
            <a:xfrm flipH="1">
              <a:off x="5563957" y="4136336"/>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34" name="Oval 66"/>
            <p:cNvSpPr/>
            <p:nvPr/>
          </p:nvSpPr>
          <p:spPr>
            <a:xfrm>
              <a:off x="5679070" y="4539230"/>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35" name="AutoShape 67"/>
            <p:cNvSpPr/>
            <p:nvPr/>
          </p:nvSpPr>
          <p:spPr>
            <a:xfrm flipV="1">
              <a:off x="5333731" y="4251449"/>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36" name="Line 68"/>
            <p:cNvSpPr/>
            <p:nvPr/>
          </p:nvSpPr>
          <p:spPr>
            <a:xfrm>
              <a:off x="5621513" y="4424117"/>
              <a:ext cx="115113" cy="17266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37" name="Line 69"/>
            <p:cNvSpPr/>
            <p:nvPr/>
          </p:nvSpPr>
          <p:spPr>
            <a:xfrm flipH="1">
              <a:off x="5563957" y="4711899"/>
              <a:ext cx="172669" cy="115113"/>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38" name="Oval 70"/>
            <p:cNvSpPr/>
            <p:nvPr/>
          </p:nvSpPr>
          <p:spPr>
            <a:xfrm>
              <a:off x="5679070" y="5114792"/>
              <a:ext cx="172669" cy="172669"/>
            </a:xfrm>
            <a:prstGeom prst="ellipse">
              <a:avLst/>
            </a:prstGeom>
            <a:solidFill>
              <a:srgbClr val="00FF00"/>
            </a:solidFill>
            <a:ln w="12700" cap="flat" cmpd="sng">
              <a:solidFill>
                <a:schemeClr val="bg1"/>
              </a:solidFill>
              <a:prstDash val="solid"/>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39" name="AutoShape 71"/>
            <p:cNvSpPr/>
            <p:nvPr/>
          </p:nvSpPr>
          <p:spPr>
            <a:xfrm flipV="1">
              <a:off x="5333731" y="4827011"/>
              <a:ext cx="287781" cy="230225"/>
            </a:xfrm>
            <a:prstGeom prst="pentagon">
              <a:avLst/>
            </a:prstGeom>
            <a:solidFill>
              <a:srgbClr val="FF0000"/>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40" name="Line 72"/>
            <p:cNvSpPr/>
            <p:nvPr/>
          </p:nvSpPr>
          <p:spPr>
            <a:xfrm>
              <a:off x="5621513" y="4999680"/>
              <a:ext cx="115113" cy="17266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41" name="AutoShape 73"/>
            <p:cNvSpPr/>
            <p:nvPr/>
          </p:nvSpPr>
          <p:spPr>
            <a:xfrm>
              <a:off x="3894826" y="3675886"/>
              <a:ext cx="345337"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42" name="Line 74"/>
            <p:cNvSpPr/>
            <p:nvPr/>
          </p:nvSpPr>
          <p:spPr>
            <a:xfrm flipV="1">
              <a:off x="5638300" y="5287461"/>
              <a:ext cx="98325" cy="10791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43" name="AutoShape 75"/>
            <p:cNvSpPr/>
            <p:nvPr/>
          </p:nvSpPr>
          <p:spPr>
            <a:xfrm>
              <a:off x="3894826" y="1949198"/>
              <a:ext cx="345337"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44" name="Line 76"/>
            <p:cNvSpPr/>
            <p:nvPr/>
          </p:nvSpPr>
          <p:spPr>
            <a:xfrm>
              <a:off x="3549489" y="2064312"/>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45" name="Line 77"/>
            <p:cNvSpPr/>
            <p:nvPr/>
          </p:nvSpPr>
          <p:spPr>
            <a:xfrm>
              <a:off x="3549489" y="3790999"/>
              <a:ext cx="345337"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46" name="AutoShape 78"/>
            <p:cNvSpPr/>
            <p:nvPr/>
          </p:nvSpPr>
          <p:spPr>
            <a:xfrm>
              <a:off x="4643058" y="3675886"/>
              <a:ext cx="575563"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47" name="Line 79"/>
            <p:cNvSpPr/>
            <p:nvPr/>
          </p:nvSpPr>
          <p:spPr>
            <a:xfrm>
              <a:off x="5103507" y="3790999"/>
              <a:ext cx="287781"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48" name="AutoShape 80"/>
            <p:cNvSpPr/>
            <p:nvPr/>
          </p:nvSpPr>
          <p:spPr>
            <a:xfrm>
              <a:off x="4643058" y="1949198"/>
              <a:ext cx="575563"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49" name="Line 81"/>
            <p:cNvSpPr/>
            <p:nvPr/>
          </p:nvSpPr>
          <p:spPr>
            <a:xfrm>
              <a:off x="5103507" y="2064312"/>
              <a:ext cx="287781"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50" name="AutoShape 82"/>
            <p:cNvSpPr/>
            <p:nvPr/>
          </p:nvSpPr>
          <p:spPr>
            <a:xfrm>
              <a:off x="4700614" y="2524761"/>
              <a:ext cx="460450" cy="230225"/>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51" name="Line 83"/>
            <p:cNvSpPr/>
            <p:nvPr/>
          </p:nvSpPr>
          <p:spPr>
            <a:xfrm>
              <a:off x="5161064" y="2639874"/>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52" name="AutoShape 84"/>
            <p:cNvSpPr/>
            <p:nvPr/>
          </p:nvSpPr>
          <p:spPr>
            <a:xfrm>
              <a:off x="4700614" y="1373636"/>
              <a:ext cx="460450" cy="230225"/>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53" name="Line 85"/>
            <p:cNvSpPr/>
            <p:nvPr/>
          </p:nvSpPr>
          <p:spPr>
            <a:xfrm>
              <a:off x="5161064" y="1488749"/>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54" name="AutoShape 86"/>
            <p:cNvSpPr/>
            <p:nvPr/>
          </p:nvSpPr>
          <p:spPr>
            <a:xfrm>
              <a:off x="4758171" y="3100324"/>
              <a:ext cx="460450" cy="230225"/>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55" name="Line 87"/>
            <p:cNvSpPr/>
            <p:nvPr/>
          </p:nvSpPr>
          <p:spPr>
            <a:xfrm>
              <a:off x="5218620" y="3215437"/>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56" name="AutoShape 88"/>
            <p:cNvSpPr/>
            <p:nvPr/>
          </p:nvSpPr>
          <p:spPr>
            <a:xfrm>
              <a:off x="4700614" y="4827011"/>
              <a:ext cx="460450" cy="230225"/>
            </a:xfrm>
            <a:prstGeom prst="chevron">
              <a:avLst>
                <a:gd name="adj" fmla="val 50000"/>
              </a:avLst>
            </a:prstGeom>
            <a:solidFill>
              <a:srgbClr val="CC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57" name="Line 89"/>
            <p:cNvSpPr/>
            <p:nvPr/>
          </p:nvSpPr>
          <p:spPr>
            <a:xfrm>
              <a:off x="5161064" y="4942123"/>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58" name="AutoShape 90"/>
            <p:cNvSpPr/>
            <p:nvPr/>
          </p:nvSpPr>
          <p:spPr>
            <a:xfrm flipH="1">
              <a:off x="3894826" y="4251449"/>
              <a:ext cx="575563"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59" name="Line 91"/>
            <p:cNvSpPr/>
            <p:nvPr/>
          </p:nvSpPr>
          <p:spPr>
            <a:xfrm>
              <a:off x="3549489" y="4366561"/>
              <a:ext cx="460450"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60" name="AutoShape 92"/>
            <p:cNvSpPr/>
            <p:nvPr/>
          </p:nvSpPr>
          <p:spPr>
            <a:xfrm flipH="1">
              <a:off x="4815726" y="4251449"/>
              <a:ext cx="345337"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61" name="Line 93"/>
            <p:cNvSpPr/>
            <p:nvPr/>
          </p:nvSpPr>
          <p:spPr>
            <a:xfrm>
              <a:off x="5161064" y="4366561"/>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62" name="AutoShape 94"/>
            <p:cNvSpPr/>
            <p:nvPr/>
          </p:nvSpPr>
          <p:spPr>
            <a:xfrm flipH="1">
              <a:off x="3894826" y="5402573"/>
              <a:ext cx="575563"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63" name="Line 95"/>
            <p:cNvSpPr/>
            <p:nvPr/>
          </p:nvSpPr>
          <p:spPr>
            <a:xfrm>
              <a:off x="3549489" y="5517686"/>
              <a:ext cx="460450" cy="1199"/>
            </a:xfrm>
            <a:prstGeom prst="line">
              <a:avLst/>
            </a:prstGeom>
            <a:ln w="31750" cap="flat" cmpd="sng">
              <a:solidFill>
                <a:schemeClr val="bg1"/>
              </a:solidFill>
              <a:prstDash val="solid"/>
              <a:headEnd type="none" w="med" len="med"/>
              <a:tailEnd type="none" w="med" len="med"/>
            </a:ln>
          </p:spPr>
          <p:txBody>
            <a:bodyPr/>
            <a:lstStyle/>
            <a:p>
              <a:endParaRPr lang="zh-CN" altLang="en-US"/>
            </a:p>
          </p:txBody>
        </p:sp>
        <p:sp>
          <p:nvSpPr>
            <p:cNvPr id="32864" name="AutoShape 96"/>
            <p:cNvSpPr/>
            <p:nvPr/>
          </p:nvSpPr>
          <p:spPr>
            <a:xfrm flipH="1">
              <a:off x="4815726" y="5402573"/>
              <a:ext cx="345337" cy="230225"/>
            </a:xfrm>
            <a:prstGeom prst="flowChartOnlineStorage">
              <a:avLst/>
            </a:prstGeom>
            <a:solidFill>
              <a:srgbClr val="0000CC"/>
            </a:solidFill>
            <a:ln w="12700" cap="flat" cmpd="sng">
              <a:solidFill>
                <a:schemeClr val="bg1"/>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865" name="Line 97"/>
            <p:cNvSpPr/>
            <p:nvPr/>
          </p:nvSpPr>
          <p:spPr>
            <a:xfrm>
              <a:off x="5161064" y="5517686"/>
              <a:ext cx="172669" cy="1199"/>
            </a:xfrm>
            <a:prstGeom prst="line">
              <a:avLst/>
            </a:prstGeom>
            <a:ln w="28575" cap="flat" cmpd="sng">
              <a:solidFill>
                <a:schemeClr val="bg1"/>
              </a:solidFill>
              <a:prstDash val="solid"/>
              <a:headEnd type="none" w="med" len="med"/>
              <a:tailEnd type="none" w="med" len="med"/>
            </a:ln>
          </p:spPr>
          <p:txBody>
            <a:bodyPr/>
            <a:lstStyle/>
            <a:p>
              <a:endParaRPr lang="zh-CN" altLang="en-US"/>
            </a:p>
          </p:txBody>
        </p:sp>
        <p:sp>
          <p:nvSpPr>
            <p:cNvPr id="32866" name="Text Box 98"/>
            <p:cNvSpPr txBox="1"/>
            <p:nvPr/>
          </p:nvSpPr>
          <p:spPr>
            <a:xfrm>
              <a:off x="3952382" y="1316080"/>
              <a:ext cx="345337"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32867" name="Text Box 99"/>
            <p:cNvSpPr txBox="1"/>
            <p:nvPr/>
          </p:nvSpPr>
          <p:spPr>
            <a:xfrm>
              <a:off x="3952382" y="2467205"/>
              <a:ext cx="345337"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32868" name="Text Box 100"/>
            <p:cNvSpPr txBox="1"/>
            <p:nvPr/>
          </p:nvSpPr>
          <p:spPr>
            <a:xfrm>
              <a:off x="3952382" y="4769455"/>
              <a:ext cx="345337"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32869" name="Text Box 101"/>
            <p:cNvSpPr txBox="1"/>
            <p:nvPr/>
          </p:nvSpPr>
          <p:spPr>
            <a:xfrm rot="10800000">
              <a:off x="4688623" y="1317332"/>
              <a:ext cx="402894"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2870" name="Text Box 102"/>
            <p:cNvSpPr txBox="1"/>
            <p:nvPr/>
          </p:nvSpPr>
          <p:spPr>
            <a:xfrm rot="10800000">
              <a:off x="4631066" y="4770707"/>
              <a:ext cx="402894"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2871" name="Text Box 103"/>
            <p:cNvSpPr txBox="1"/>
            <p:nvPr/>
          </p:nvSpPr>
          <p:spPr>
            <a:xfrm rot="10800000">
              <a:off x="4659844" y="2460063"/>
              <a:ext cx="402894"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2872" name="Text Box 104"/>
            <p:cNvSpPr txBox="1"/>
            <p:nvPr/>
          </p:nvSpPr>
          <p:spPr>
            <a:xfrm rot="11088101">
              <a:off x="4573510" y="1892895"/>
              <a:ext cx="518006"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2873" name="Text Box 105"/>
            <p:cNvSpPr txBox="1"/>
            <p:nvPr/>
          </p:nvSpPr>
          <p:spPr>
            <a:xfrm rot="10800000">
              <a:off x="4573510" y="3619582"/>
              <a:ext cx="518006"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2874" name="Text Box 106"/>
            <p:cNvSpPr txBox="1"/>
            <p:nvPr/>
          </p:nvSpPr>
          <p:spPr>
            <a:xfrm>
              <a:off x="4009938" y="4193893"/>
              <a:ext cx="518006"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2875" name="Text Box 107"/>
            <p:cNvSpPr txBox="1"/>
            <p:nvPr/>
          </p:nvSpPr>
          <p:spPr>
            <a:xfrm>
              <a:off x="4067494" y="5345018"/>
              <a:ext cx="518006"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2876" name="Text Box 108"/>
            <p:cNvSpPr txBox="1"/>
            <p:nvPr/>
          </p:nvSpPr>
          <p:spPr>
            <a:xfrm>
              <a:off x="3897225" y="1914425"/>
              <a:ext cx="345337"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2877" name="Text Box 109"/>
            <p:cNvSpPr txBox="1"/>
            <p:nvPr/>
          </p:nvSpPr>
          <p:spPr>
            <a:xfrm>
              <a:off x="3894826" y="3618330"/>
              <a:ext cx="345337"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2878" name="Text Box 110"/>
            <p:cNvSpPr txBox="1"/>
            <p:nvPr/>
          </p:nvSpPr>
          <p:spPr>
            <a:xfrm rot="10800000">
              <a:off x="4803736" y="5346270"/>
              <a:ext cx="345337"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2879" name="Text Box 111"/>
            <p:cNvSpPr txBox="1"/>
            <p:nvPr/>
          </p:nvSpPr>
          <p:spPr>
            <a:xfrm>
              <a:off x="3952382" y="3042767"/>
              <a:ext cx="345337"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32880" name="Text Box 112"/>
            <p:cNvSpPr txBox="1"/>
            <p:nvPr/>
          </p:nvSpPr>
          <p:spPr>
            <a:xfrm rot="10800000">
              <a:off x="4746179" y="3044020"/>
              <a:ext cx="402894" cy="369332"/>
            </a:xfrm>
            <a:prstGeom prst="rect">
              <a:avLst/>
            </a:prstGeom>
            <a:noFill/>
            <a:ln w="9525">
              <a:noFill/>
            </a:ln>
          </p:spPr>
          <p:txBody>
            <a:bodyPr>
              <a:spAutoFit/>
            </a:bodyPr>
            <a:lstStyle/>
            <a:p>
              <a:pPr defTabSz="1219200">
                <a:spcBef>
                  <a:spcPct val="50000"/>
                </a:spcBef>
              </a:pP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2881" name="Line 113"/>
            <p:cNvSpPr/>
            <p:nvPr/>
          </p:nvSpPr>
          <p:spPr>
            <a:xfrm>
              <a:off x="4412832" y="1431193"/>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2" name="Line 114"/>
            <p:cNvSpPr/>
            <p:nvPr/>
          </p:nvSpPr>
          <p:spPr>
            <a:xfrm>
              <a:off x="4412832" y="1546305"/>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3" name="Line 115"/>
            <p:cNvSpPr/>
            <p:nvPr/>
          </p:nvSpPr>
          <p:spPr>
            <a:xfrm>
              <a:off x="4412832" y="2582318"/>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4" name="Line 116"/>
            <p:cNvSpPr/>
            <p:nvPr/>
          </p:nvSpPr>
          <p:spPr>
            <a:xfrm>
              <a:off x="4412832" y="2697431"/>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5" name="Line 117"/>
            <p:cNvSpPr/>
            <p:nvPr/>
          </p:nvSpPr>
          <p:spPr>
            <a:xfrm>
              <a:off x="4412832" y="3157880"/>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6" name="Line 118"/>
            <p:cNvSpPr/>
            <p:nvPr/>
          </p:nvSpPr>
          <p:spPr>
            <a:xfrm>
              <a:off x="4412832" y="3272993"/>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7" name="Line 119"/>
            <p:cNvSpPr/>
            <p:nvPr/>
          </p:nvSpPr>
          <p:spPr>
            <a:xfrm>
              <a:off x="4412832" y="4884567"/>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8" name="Line 120"/>
            <p:cNvSpPr/>
            <p:nvPr/>
          </p:nvSpPr>
          <p:spPr>
            <a:xfrm>
              <a:off x="4412832" y="4999680"/>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89" name="Text Box 121"/>
            <p:cNvSpPr txBox="1"/>
            <p:nvPr/>
          </p:nvSpPr>
          <p:spPr>
            <a:xfrm rot="10800000">
              <a:off x="4631066" y="4195145"/>
              <a:ext cx="518006" cy="369332"/>
            </a:xfrm>
            <a:prstGeom prst="rect">
              <a:avLst/>
            </a:prstGeom>
            <a:noFill/>
            <a:ln w="9525">
              <a:noFill/>
            </a:ln>
          </p:spPr>
          <p:txBody>
            <a:bodyPr>
              <a:spAutoFit/>
            </a:bodyPr>
            <a:lstStyle/>
            <a:p>
              <a:pPr defTabSz="1219200">
                <a:spcBef>
                  <a:spcPct val="50000"/>
                </a:spcBef>
              </a:pPr>
              <a:r>
                <a:rPr lang="en-US" altLang="zh-CN" b="1" kern="0" dirty="0">
                  <a:solidFill>
                    <a:srgbClr val="F2F2F2"/>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2890" name="Line 122"/>
            <p:cNvSpPr/>
            <p:nvPr/>
          </p:nvSpPr>
          <p:spPr>
            <a:xfrm>
              <a:off x="4297719" y="3675887"/>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1" name="Line 123"/>
            <p:cNvSpPr/>
            <p:nvPr/>
          </p:nvSpPr>
          <p:spPr>
            <a:xfrm>
              <a:off x="4297719" y="3790999"/>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2" name="Line 124"/>
            <p:cNvSpPr/>
            <p:nvPr/>
          </p:nvSpPr>
          <p:spPr>
            <a:xfrm>
              <a:off x="4297719" y="3906111"/>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3" name="Line 125"/>
            <p:cNvSpPr/>
            <p:nvPr/>
          </p:nvSpPr>
          <p:spPr>
            <a:xfrm>
              <a:off x="4527944" y="4251449"/>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4" name="Line 126"/>
            <p:cNvSpPr/>
            <p:nvPr/>
          </p:nvSpPr>
          <p:spPr>
            <a:xfrm>
              <a:off x="4527944" y="4366561"/>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5" name="Line 127"/>
            <p:cNvSpPr/>
            <p:nvPr/>
          </p:nvSpPr>
          <p:spPr>
            <a:xfrm>
              <a:off x="4527944" y="4481673"/>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6" name="Line 128"/>
            <p:cNvSpPr/>
            <p:nvPr/>
          </p:nvSpPr>
          <p:spPr>
            <a:xfrm>
              <a:off x="4527944" y="5402573"/>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7" name="Line 129"/>
            <p:cNvSpPr/>
            <p:nvPr/>
          </p:nvSpPr>
          <p:spPr>
            <a:xfrm>
              <a:off x="4527944" y="5517686"/>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8" name="Line 130"/>
            <p:cNvSpPr/>
            <p:nvPr/>
          </p:nvSpPr>
          <p:spPr>
            <a:xfrm>
              <a:off x="4527944" y="5632799"/>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899" name="Line 131"/>
            <p:cNvSpPr/>
            <p:nvPr/>
          </p:nvSpPr>
          <p:spPr>
            <a:xfrm>
              <a:off x="4355275" y="1949199"/>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900" name="Line 132"/>
            <p:cNvSpPr/>
            <p:nvPr/>
          </p:nvSpPr>
          <p:spPr>
            <a:xfrm>
              <a:off x="4355275" y="2064312"/>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2901" name="Line 133"/>
            <p:cNvSpPr/>
            <p:nvPr/>
          </p:nvSpPr>
          <p:spPr>
            <a:xfrm>
              <a:off x="4355275" y="2179424"/>
              <a:ext cx="230225" cy="1199"/>
            </a:xfrm>
            <a:prstGeom prst="line">
              <a:avLst/>
            </a:prstGeom>
            <a:ln w="28575" cap="flat" cmpd="sng">
              <a:solidFill>
                <a:schemeClr val="bg1"/>
              </a:solidFill>
              <a:prstDash val="dash"/>
              <a:headEnd type="none" w="med" len="med"/>
              <a:tailEnd type="none" w="med" len="med"/>
            </a:ln>
          </p:spPr>
          <p:txBody>
            <a:bodyPr/>
            <a:lstStyle/>
            <a:p>
              <a:endParaRPr lang="zh-CN" altLang="en-US"/>
            </a:p>
          </p:txBody>
        </p:sp>
        <p:sp>
          <p:nvSpPr>
            <p:cNvPr id="33930" name="Rectangle 138"/>
            <p:cNvSpPr/>
            <p:nvPr/>
          </p:nvSpPr>
          <p:spPr>
            <a:xfrm>
              <a:off x="3767723" y="1250130"/>
              <a:ext cx="1467685" cy="4568527"/>
            </a:xfrm>
            <a:prstGeom prst="rect">
              <a:avLst/>
            </a:prstGeom>
            <a:noFill/>
            <a:ln w="38100" cap="flat" cmpd="sng">
              <a:solidFill>
                <a:srgbClr val="00FF00"/>
              </a:solidFill>
              <a:prstDash val="solid"/>
              <a:miter/>
              <a:headEnd type="none" w="med" len="med"/>
              <a:tailEnd type="none" w="med" len="med"/>
            </a:ln>
          </p:spPr>
          <p:txBody>
            <a:bodyPr wrap="none" anchor="ctr"/>
            <a:lstStyle/>
            <a:p>
              <a:pPr algn="ctr" defTabSz="121920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2907" name="Rectangle 139"/>
            <p:cNvSpPr/>
            <p:nvPr/>
          </p:nvSpPr>
          <p:spPr>
            <a:xfrm>
              <a:off x="4867467" y="3609936"/>
              <a:ext cx="197490" cy="107722"/>
            </a:xfrm>
            <a:prstGeom prst="rect">
              <a:avLst/>
            </a:prstGeom>
            <a:noFill/>
            <a:ln w="9525">
              <a:noFill/>
            </a:ln>
          </p:spPr>
          <p:txBody>
            <a:bodyPr wrap="none">
              <a:spAutoFit/>
            </a:bodyPr>
            <a:lstStyle/>
            <a:p>
              <a:pPr algn="ctr" defTabSz="1219200"/>
              <a:r>
                <a:rPr lang="zh-CN" altLang="en-US" sz="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p:txBody>
        </p:sp>
      </p:grpSp>
      <p:sp>
        <p:nvSpPr>
          <p:cNvPr id="142"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双螺旋结构</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anim calcmode="lin" valueType="num">
                                      <p:cBhvr>
                                        <p:cTn id="8" dur="500" fill="hold"/>
                                        <p:tgtEl>
                                          <p:spTgt spid="142"/>
                                        </p:tgtEl>
                                        <p:attrNameLst>
                                          <p:attrName>ppt_x</p:attrName>
                                        </p:attrNameLst>
                                      </p:cBhvr>
                                      <p:tavLst>
                                        <p:tav tm="0">
                                          <p:val>
                                            <p:strVal val="#ppt_x"/>
                                          </p:val>
                                        </p:tav>
                                        <p:tav tm="100000">
                                          <p:val>
                                            <p:strVal val="#ppt_x"/>
                                          </p:val>
                                        </p:tav>
                                      </p:tavLst>
                                    </p:anim>
                                    <p:anim calcmode="lin" valueType="num">
                                      <p:cBhvr>
                                        <p:cTn id="9" dur="500" fill="hold"/>
                                        <p:tgtEl>
                                          <p:spTgt spid="1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2905"/>
                                        </p:tgtEl>
                                        <p:attrNameLst>
                                          <p:attrName>style.visibility</p:attrName>
                                        </p:attrNameLst>
                                      </p:cBhvr>
                                      <p:to>
                                        <p:strVal val="visible"/>
                                      </p:to>
                                    </p:set>
                                    <p:animEffect transition="in" filter="fade">
                                      <p:cBhvr>
                                        <p:cTn id="19" dur="500"/>
                                        <p:tgtEl>
                                          <p:spTgt spid="32905"/>
                                        </p:tgtEl>
                                      </p:cBhvr>
                                    </p:animEffect>
                                    <p:anim calcmode="lin" valueType="num">
                                      <p:cBhvr>
                                        <p:cTn id="20" dur="500" fill="hold"/>
                                        <p:tgtEl>
                                          <p:spTgt spid="32905"/>
                                        </p:tgtEl>
                                        <p:attrNameLst>
                                          <p:attrName>ppt_x</p:attrName>
                                        </p:attrNameLst>
                                      </p:cBhvr>
                                      <p:tavLst>
                                        <p:tav tm="0">
                                          <p:val>
                                            <p:strVal val="#ppt_x"/>
                                          </p:val>
                                        </p:tav>
                                        <p:tav tm="100000">
                                          <p:val>
                                            <p:strVal val="#ppt_x"/>
                                          </p:val>
                                        </p:tav>
                                      </p:tavLst>
                                    </p:anim>
                                    <p:anim calcmode="lin" valueType="num">
                                      <p:cBhvr>
                                        <p:cTn id="21" dur="500" fill="hold"/>
                                        <p:tgtEl>
                                          <p:spTgt spid="3290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2902"/>
                                        </p:tgtEl>
                                        <p:attrNameLst>
                                          <p:attrName>style.visibility</p:attrName>
                                        </p:attrNameLst>
                                      </p:cBhvr>
                                      <p:to>
                                        <p:strVal val="visible"/>
                                      </p:to>
                                    </p:set>
                                    <p:animEffect transition="in" filter="fade">
                                      <p:cBhvr>
                                        <p:cTn id="25" dur="500"/>
                                        <p:tgtEl>
                                          <p:spTgt spid="32902"/>
                                        </p:tgtEl>
                                      </p:cBhvr>
                                    </p:animEffect>
                                    <p:anim calcmode="lin" valueType="num">
                                      <p:cBhvr>
                                        <p:cTn id="26" dur="500" fill="hold"/>
                                        <p:tgtEl>
                                          <p:spTgt spid="32902"/>
                                        </p:tgtEl>
                                        <p:attrNameLst>
                                          <p:attrName>ppt_x</p:attrName>
                                        </p:attrNameLst>
                                      </p:cBhvr>
                                      <p:tavLst>
                                        <p:tav tm="0">
                                          <p:val>
                                            <p:strVal val="#ppt_x"/>
                                          </p:val>
                                        </p:tav>
                                        <p:tav tm="100000">
                                          <p:val>
                                            <p:strVal val="#ppt_x"/>
                                          </p:val>
                                        </p:tav>
                                      </p:tavLst>
                                    </p:anim>
                                    <p:anim calcmode="lin" valueType="num">
                                      <p:cBhvr>
                                        <p:cTn id="27" dur="500" fill="hold"/>
                                        <p:tgtEl>
                                          <p:spTgt spid="3290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2903"/>
                                        </p:tgtEl>
                                        <p:attrNameLst>
                                          <p:attrName>style.visibility</p:attrName>
                                        </p:attrNameLst>
                                      </p:cBhvr>
                                      <p:to>
                                        <p:strVal val="visible"/>
                                      </p:to>
                                    </p:set>
                                    <p:animEffect transition="in" filter="fade">
                                      <p:cBhvr>
                                        <p:cTn id="31" dur="500"/>
                                        <p:tgtEl>
                                          <p:spTgt spid="32903"/>
                                        </p:tgtEl>
                                      </p:cBhvr>
                                    </p:animEffect>
                                    <p:anim calcmode="lin" valueType="num">
                                      <p:cBhvr>
                                        <p:cTn id="32" dur="500" fill="hold"/>
                                        <p:tgtEl>
                                          <p:spTgt spid="32903"/>
                                        </p:tgtEl>
                                        <p:attrNameLst>
                                          <p:attrName>ppt_x</p:attrName>
                                        </p:attrNameLst>
                                      </p:cBhvr>
                                      <p:tavLst>
                                        <p:tav tm="0">
                                          <p:val>
                                            <p:strVal val="#ppt_x"/>
                                          </p:val>
                                        </p:tav>
                                        <p:tav tm="100000">
                                          <p:val>
                                            <p:strVal val="#ppt_x"/>
                                          </p:val>
                                        </p:tav>
                                      </p:tavLst>
                                    </p:anim>
                                    <p:anim calcmode="lin" valueType="num">
                                      <p:cBhvr>
                                        <p:cTn id="33" dur="500" fill="hold"/>
                                        <p:tgtEl>
                                          <p:spTgt spid="3290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3928"/>
                                        </p:tgtEl>
                                        <p:attrNameLst>
                                          <p:attrName>style.visibility</p:attrName>
                                        </p:attrNameLst>
                                      </p:cBhvr>
                                      <p:to>
                                        <p:strVal val="visible"/>
                                      </p:to>
                                    </p:set>
                                    <p:animEffect transition="in" filter="fade">
                                      <p:cBhvr>
                                        <p:cTn id="37" dur="500"/>
                                        <p:tgtEl>
                                          <p:spTgt spid="33928"/>
                                        </p:tgtEl>
                                      </p:cBhvr>
                                    </p:animEffect>
                                    <p:anim calcmode="lin" valueType="num">
                                      <p:cBhvr>
                                        <p:cTn id="38" dur="500" fill="hold"/>
                                        <p:tgtEl>
                                          <p:spTgt spid="33928"/>
                                        </p:tgtEl>
                                        <p:attrNameLst>
                                          <p:attrName>ppt_x</p:attrName>
                                        </p:attrNameLst>
                                      </p:cBhvr>
                                      <p:tavLst>
                                        <p:tav tm="0">
                                          <p:val>
                                            <p:strVal val="#ppt_x"/>
                                          </p:val>
                                        </p:tav>
                                        <p:tav tm="100000">
                                          <p:val>
                                            <p:strVal val="#ppt_x"/>
                                          </p:val>
                                        </p:tav>
                                      </p:tavLst>
                                    </p:anim>
                                    <p:anim calcmode="lin" valueType="num">
                                      <p:cBhvr>
                                        <p:cTn id="39" dur="500" fill="hold"/>
                                        <p:tgtEl>
                                          <p:spTgt spid="339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02" grpId="0"/>
      <p:bldP spid="32903" grpId="0"/>
      <p:bldP spid="33928" grpId="0"/>
      <p:bldP spid="32905" grpId="0"/>
      <p:bldP spid="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2493" y="1943602"/>
            <a:ext cx="5499934" cy="537967"/>
            <a:chOff x="2252493" y="1943602"/>
            <a:chExt cx="5499934" cy="537967"/>
          </a:xfrm>
        </p:grpSpPr>
        <p:sp>
          <p:nvSpPr>
            <p:cNvPr id="34820" name="Text Box 4"/>
            <p:cNvSpPr txBox="1"/>
            <p:nvPr/>
          </p:nvSpPr>
          <p:spPr>
            <a:xfrm>
              <a:off x="2252493" y="1943602"/>
              <a:ext cx="2300943"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五种元素：</a:t>
              </a:r>
            </a:p>
          </p:txBody>
        </p:sp>
        <p:sp>
          <p:nvSpPr>
            <p:cNvPr id="34821" name="Text Box 6"/>
            <p:cNvSpPr txBox="1"/>
            <p:nvPr/>
          </p:nvSpPr>
          <p:spPr>
            <a:xfrm>
              <a:off x="4520340" y="1959438"/>
              <a:ext cx="3232087" cy="522131"/>
            </a:xfrm>
            <a:prstGeom prst="rect">
              <a:avLst/>
            </a:prstGeom>
            <a:noFill/>
            <a:ln w="9525">
              <a:noFill/>
            </a:ln>
          </p:spPr>
          <p:txBody>
            <a:bodyPr>
              <a:spAutoFit/>
            </a:bodyPr>
            <a:lstStyle/>
            <a:p>
              <a:pPr defTabSz="1219200">
                <a:spcBef>
                  <a:spcPct val="50000"/>
                </a:spcBef>
              </a:pP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H</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O</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N</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grpSp>
      <p:grpSp>
        <p:nvGrpSpPr>
          <p:cNvPr id="3" name="组合 2"/>
          <p:cNvGrpSpPr/>
          <p:nvPr/>
        </p:nvGrpSpPr>
        <p:grpSpPr>
          <a:xfrm>
            <a:off x="2252493" y="2665715"/>
            <a:ext cx="6074774" cy="951927"/>
            <a:chOff x="2252493" y="2665715"/>
            <a:chExt cx="6074774" cy="951927"/>
          </a:xfrm>
        </p:grpSpPr>
        <p:sp>
          <p:nvSpPr>
            <p:cNvPr id="34822" name="Text Box 7"/>
            <p:cNvSpPr txBox="1"/>
            <p:nvPr/>
          </p:nvSpPr>
          <p:spPr>
            <a:xfrm>
              <a:off x="2252493" y="2689469"/>
              <a:ext cx="2237600"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四种碱基：</a:t>
              </a:r>
            </a:p>
          </p:txBody>
        </p:sp>
        <p:sp>
          <p:nvSpPr>
            <p:cNvPr id="34823" name="Text Box 8"/>
            <p:cNvSpPr txBox="1"/>
            <p:nvPr/>
          </p:nvSpPr>
          <p:spPr>
            <a:xfrm>
              <a:off x="4520340" y="2665715"/>
              <a:ext cx="3806927" cy="951927"/>
            </a:xfrm>
            <a:prstGeom prst="rect">
              <a:avLst/>
            </a:prstGeom>
            <a:noFill/>
            <a:ln w="9525">
              <a:noFill/>
            </a:ln>
          </p:spPr>
          <p:txBody>
            <a:bodyPr>
              <a:spAutoFit/>
            </a:bodyPr>
            <a:lstStyle/>
            <a:p>
              <a:pPr defTabSz="1219200">
                <a:spcBef>
                  <a:spcPct val="50000"/>
                </a:spcBef>
              </a:pP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，相应的有四种脱氧核苷酸</a:t>
              </a:r>
            </a:p>
          </p:txBody>
        </p:sp>
      </p:grpSp>
      <p:grpSp>
        <p:nvGrpSpPr>
          <p:cNvPr id="4" name="组合 3"/>
          <p:cNvGrpSpPr/>
          <p:nvPr/>
        </p:nvGrpSpPr>
        <p:grpSpPr>
          <a:xfrm>
            <a:off x="2252493" y="3766303"/>
            <a:ext cx="7015420" cy="522131"/>
            <a:chOff x="2252493" y="3766303"/>
            <a:chExt cx="7015420" cy="522131"/>
          </a:xfrm>
        </p:grpSpPr>
        <p:sp>
          <p:nvSpPr>
            <p:cNvPr id="34824" name="Text Box 9"/>
            <p:cNvSpPr txBox="1"/>
            <p:nvPr/>
          </p:nvSpPr>
          <p:spPr>
            <a:xfrm>
              <a:off x="2252493" y="3766303"/>
              <a:ext cx="1873376"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三种物质：</a:t>
              </a:r>
            </a:p>
          </p:txBody>
        </p:sp>
        <p:sp>
          <p:nvSpPr>
            <p:cNvPr id="34826" name="Text Box 11"/>
            <p:cNvSpPr txBox="1"/>
            <p:nvPr/>
          </p:nvSpPr>
          <p:spPr>
            <a:xfrm>
              <a:off x="4520340" y="3766303"/>
              <a:ext cx="4747573"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磷酸、脱氧核糖、含氮碱基</a:t>
              </a:r>
            </a:p>
          </p:txBody>
        </p:sp>
      </p:grpSp>
      <p:grpSp>
        <p:nvGrpSpPr>
          <p:cNvPr id="5" name="组合 4"/>
          <p:cNvGrpSpPr/>
          <p:nvPr/>
        </p:nvGrpSpPr>
        <p:grpSpPr>
          <a:xfrm>
            <a:off x="2252493" y="4629354"/>
            <a:ext cx="7511080" cy="522131"/>
            <a:chOff x="2252493" y="4629354"/>
            <a:chExt cx="7511080" cy="522131"/>
          </a:xfrm>
        </p:grpSpPr>
        <p:sp>
          <p:nvSpPr>
            <p:cNvPr id="34827" name="Text Box 12"/>
            <p:cNvSpPr txBox="1"/>
            <p:nvPr/>
          </p:nvSpPr>
          <p:spPr>
            <a:xfrm>
              <a:off x="2252493" y="4629354"/>
              <a:ext cx="1873375"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两条长链：</a:t>
              </a:r>
            </a:p>
          </p:txBody>
        </p:sp>
        <p:sp>
          <p:nvSpPr>
            <p:cNvPr id="34828" name="Text Box 13"/>
            <p:cNvSpPr txBox="1"/>
            <p:nvPr/>
          </p:nvSpPr>
          <p:spPr>
            <a:xfrm>
              <a:off x="4520340" y="4629354"/>
              <a:ext cx="5243233"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两条反向平行的脱氧核苷酸链</a:t>
              </a:r>
            </a:p>
          </p:txBody>
        </p:sp>
      </p:grpSp>
      <p:grpSp>
        <p:nvGrpSpPr>
          <p:cNvPr id="6" name="组合 5"/>
          <p:cNvGrpSpPr/>
          <p:nvPr/>
        </p:nvGrpSpPr>
        <p:grpSpPr>
          <a:xfrm>
            <a:off x="2252493" y="5406893"/>
            <a:ext cx="5355828" cy="534800"/>
            <a:chOff x="2252493" y="5406893"/>
            <a:chExt cx="5355828" cy="534800"/>
          </a:xfrm>
        </p:grpSpPr>
        <p:sp>
          <p:nvSpPr>
            <p:cNvPr id="34829" name="Text Box 14"/>
            <p:cNvSpPr txBox="1"/>
            <p:nvPr/>
          </p:nvSpPr>
          <p:spPr>
            <a:xfrm>
              <a:off x="2252493" y="5406893"/>
              <a:ext cx="2169505"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一种螺旋：</a:t>
              </a:r>
            </a:p>
          </p:txBody>
        </p:sp>
        <p:sp>
          <p:nvSpPr>
            <p:cNvPr id="34830" name="Text Box 15"/>
            <p:cNvSpPr txBox="1"/>
            <p:nvPr/>
          </p:nvSpPr>
          <p:spPr>
            <a:xfrm>
              <a:off x="4520340" y="5419562"/>
              <a:ext cx="3087981" cy="522131"/>
            </a:xfrm>
            <a:prstGeom prst="rect">
              <a:avLst/>
            </a:prstGeom>
            <a:noFill/>
            <a:ln w="9525">
              <a:noFill/>
            </a:ln>
          </p:spPr>
          <p:txBody>
            <a:bodyPr>
              <a:spAutoFit/>
            </a:bodyPr>
            <a:lstStyle/>
            <a:p>
              <a:pPr defTabSz="1219200">
                <a:spcBef>
                  <a:spcPct val="50000"/>
                </a:spcBef>
              </a:pPr>
              <a:r>
                <a:rPr lang="zh-CN" altLang="en-US" sz="27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规则的双螺旋结构</a:t>
              </a:r>
            </a:p>
          </p:txBody>
        </p:sp>
      </p:grpSp>
      <p:sp>
        <p:nvSpPr>
          <p:cNvPr id="15" name="矩形 259"/>
          <p:cNvSpPr>
            <a:spLocks noChangeArrowheads="1"/>
          </p:cNvSpPr>
          <p:nvPr/>
        </p:nvSpPr>
        <p:spPr bwMode="auto">
          <a:xfrm>
            <a:off x="685260" y="321914"/>
            <a:ext cx="4782090" cy="947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的结构和组成可用五四三二一</a:t>
            </a:r>
            <a:endPar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endParaRPr>
          </a:p>
          <a:p>
            <a:pPr defTabSz="913765">
              <a:spcBef>
                <a:spcPct val="20000"/>
              </a:spcBef>
              <a:buFont typeface="Arial" panose="020B0604020202020204" pitchFamily="34" charset="0"/>
              <a:buNone/>
            </a:pPr>
            <a:r>
              <a:rPr lang="zh-CN" altLang="en-US" sz="2800" dirty="0">
                <a:solidFill>
                  <a:sysClr val="windowText" lastClr="000000"/>
                </a:solidFill>
                <a:latin typeface="站酷庆科黄油体" panose="02000803000000020004" pitchFamily="2" charset="-122"/>
                <a:ea typeface="站酷庆科黄油体" panose="02000803000000020004" pitchFamily="2" charset="-122"/>
                <a:cs typeface="+mn-ea"/>
              </a:rPr>
              <a:t>表示分别表示的是什么？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idx="4294967295"/>
          </p:nvPr>
        </p:nvSpPr>
        <p:spPr>
          <a:xfrm>
            <a:off x="1327285" y="1179647"/>
            <a:ext cx="7524750" cy="2584450"/>
          </a:xfrm>
          <a:prstGeom prst="rect">
            <a:avLst/>
          </a:prstGeom>
        </p:spPr>
        <p:txBody>
          <a:bodyPr vert="horz" wrap="square" lIns="91213" tIns="45607" rIns="91213" bIns="45607" anchor="t"/>
          <a:lstStyle/>
          <a:p>
            <a:pPr marL="0" indent="0">
              <a:buNone/>
            </a:pP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1</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）双链的</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与</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T</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通过什么相连接？</a:t>
            </a:r>
          </a:p>
          <a:p>
            <a:pPr marL="0" indent="0">
              <a:buNone/>
            </a:pP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          单链中的</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与</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T</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通过什么相连接？</a:t>
            </a:r>
          </a:p>
          <a:p>
            <a:pPr marL="0" indent="0">
              <a:buNone/>
            </a:pP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2</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）每个磷酸与几个脱氧核糖相连接？</a:t>
            </a:r>
          </a:p>
          <a:p>
            <a:pPr marL="0" indent="0">
              <a:buNone/>
            </a:pP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3</a:t>
            </a: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）每个脱氧核糖与几个磷酸相连接？</a:t>
            </a:r>
          </a:p>
        </p:txBody>
      </p:sp>
      <p:sp>
        <p:nvSpPr>
          <p:cNvPr id="35843" name="Text Box 3"/>
          <p:cNvSpPr txBox="1">
            <a:spLocks noChangeArrowheads="1"/>
          </p:cNvSpPr>
          <p:nvPr/>
        </p:nvSpPr>
        <p:spPr bwMode="auto">
          <a:xfrm>
            <a:off x="1490911" y="3843170"/>
            <a:ext cx="1737976" cy="5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200">
              <a:defRPr/>
            </a:pPr>
            <a:r>
              <a:rPr lang="en-US" altLang="zh-CN"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氢键</a:t>
            </a:r>
          </a:p>
        </p:txBody>
      </p:sp>
      <p:sp>
        <p:nvSpPr>
          <p:cNvPr id="35844" name="Text Box 4"/>
          <p:cNvSpPr txBox="1">
            <a:spLocks noChangeArrowheads="1"/>
          </p:cNvSpPr>
          <p:nvPr/>
        </p:nvSpPr>
        <p:spPr bwMode="auto">
          <a:xfrm>
            <a:off x="3570151" y="3843170"/>
            <a:ext cx="4474302" cy="5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200">
              <a:defRPr/>
            </a:pP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脱氧核糖、磷酸、脱氧核糖</a:t>
            </a:r>
          </a:p>
        </p:txBody>
      </p:sp>
      <p:sp>
        <p:nvSpPr>
          <p:cNvPr id="35845" name="Text Box 5"/>
          <p:cNvSpPr txBox="1">
            <a:spLocks noChangeArrowheads="1"/>
          </p:cNvSpPr>
          <p:nvPr/>
        </p:nvSpPr>
        <p:spPr bwMode="auto">
          <a:xfrm>
            <a:off x="1490911" y="5338070"/>
            <a:ext cx="2518638" cy="5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200">
              <a:defRPr/>
            </a:pPr>
            <a:r>
              <a:rPr lang="en-US" altLang="zh-CN"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(3)</a:t>
            </a: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en-US" altLang="zh-CN"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个或</a:t>
            </a:r>
            <a:r>
              <a:rPr lang="en-US" altLang="zh-CN"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个</a:t>
            </a:r>
          </a:p>
        </p:txBody>
      </p:sp>
      <p:sp>
        <p:nvSpPr>
          <p:cNvPr id="35846" name="Text Box 6"/>
          <p:cNvSpPr txBox="1">
            <a:spLocks noChangeArrowheads="1"/>
          </p:cNvSpPr>
          <p:nvPr/>
        </p:nvSpPr>
        <p:spPr bwMode="auto">
          <a:xfrm>
            <a:off x="1517831" y="4603288"/>
            <a:ext cx="2518638" cy="5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200">
              <a:defRPr/>
            </a:pPr>
            <a:r>
              <a:rPr lang="en-US" altLang="zh-CN"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en-US" altLang="zh-CN"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个或</a:t>
            </a:r>
            <a:r>
              <a:rPr lang="en-US" altLang="zh-CN"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795"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个</a:t>
            </a:r>
          </a:p>
        </p:txBody>
      </p:sp>
      <p:sp>
        <p:nvSpPr>
          <p:cNvPr id="7"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答疑解惑：</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500" fill="hold"/>
                                        <p:tgtEl>
                                          <p:spTgt spid="35844"/>
                                        </p:tgtEl>
                                        <p:attrNameLst>
                                          <p:attrName>ppt_x</p:attrName>
                                        </p:attrNameLst>
                                      </p:cBhvr>
                                      <p:tavLst>
                                        <p:tav tm="0">
                                          <p:val>
                                            <p:strVal val="#ppt_x"/>
                                          </p:val>
                                        </p:tav>
                                        <p:tav tm="100000">
                                          <p:val>
                                            <p:strVal val="#ppt_x"/>
                                          </p:val>
                                        </p:tav>
                                      </p:tavLst>
                                    </p:anim>
                                    <p:anim calcmode="lin" valueType="num">
                                      <p:cBhvr additive="base">
                                        <p:cTn id="14"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ppt_x"/>
                                          </p:val>
                                        </p:tav>
                                        <p:tav tm="100000">
                                          <p:val>
                                            <p:strVal val="#ppt_x"/>
                                          </p:val>
                                        </p:tav>
                                      </p:tavLst>
                                    </p:anim>
                                    <p:anim calcmode="lin" valueType="num">
                                      <p:cBhvr additive="base">
                                        <p:cTn id="20"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additive="base">
                                        <p:cTn id="25" dur="500" fill="hold"/>
                                        <p:tgtEl>
                                          <p:spTgt spid="35845"/>
                                        </p:tgtEl>
                                        <p:attrNameLst>
                                          <p:attrName>ppt_x</p:attrName>
                                        </p:attrNameLst>
                                      </p:cBhvr>
                                      <p:tavLst>
                                        <p:tav tm="0">
                                          <p:val>
                                            <p:strVal val="#ppt_x"/>
                                          </p:val>
                                        </p:tav>
                                        <p:tav tm="100000">
                                          <p:val>
                                            <p:strVal val="#ppt_x"/>
                                          </p:val>
                                        </p:tav>
                                      </p:tavLst>
                                    </p:anim>
                                    <p:anim calcmode="lin" valueType="num">
                                      <p:cBhvr additive="base">
                                        <p:cTn id="26" dur="500" fill="hold"/>
                                        <p:tgtEl>
                                          <p:spTgt spid="358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p:bldP spid="35844" grpId="0" bldLvl="0" animBg="1"/>
      <p:bldP spid="35845" grpId="0" bldLvl="0" animBg="1"/>
      <p:bldP spid="35846" grpId="0" bldLvl="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9336" y="4934986"/>
            <a:ext cx="8361304" cy="1501947"/>
            <a:chOff x="1839336" y="4934986"/>
            <a:chExt cx="8361304" cy="1501947"/>
          </a:xfrm>
        </p:grpSpPr>
        <p:sp>
          <p:nvSpPr>
            <p:cNvPr id="36869" name="Text Box 5"/>
            <p:cNvSpPr txBox="1">
              <a:spLocks noChangeArrowheads="1"/>
            </p:cNvSpPr>
            <p:nvPr/>
          </p:nvSpPr>
          <p:spPr bwMode="auto">
            <a:xfrm>
              <a:off x="1839336" y="4934986"/>
              <a:ext cx="2155253"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fontAlgn="base">
                <a:spcBef>
                  <a:spcPct val="0"/>
                </a:spcBef>
                <a:spcAft>
                  <a:spcPct val="0"/>
                </a:spcAft>
                <a:defRPr/>
              </a:pP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③特异性：</a:t>
              </a:r>
            </a:p>
          </p:txBody>
        </p:sp>
        <p:sp>
          <p:nvSpPr>
            <p:cNvPr id="36870" name="Text Box 6"/>
            <p:cNvSpPr txBox="1">
              <a:spLocks noChangeArrowheads="1"/>
            </p:cNvSpPr>
            <p:nvPr/>
          </p:nvSpPr>
          <p:spPr bwMode="auto">
            <a:xfrm>
              <a:off x="2133882" y="5557333"/>
              <a:ext cx="8066758" cy="879600"/>
            </a:xfrm>
            <a:prstGeom prst="rect">
              <a:avLst/>
            </a:prstGeom>
            <a:noFill/>
            <a:ln w="38100">
              <a:solidFill>
                <a:srgbClr val="80008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fontAlgn="base">
                <a:lnSpc>
                  <a:spcPct val="150000"/>
                </a:lnSpc>
                <a:spcBef>
                  <a:spcPct val="0"/>
                </a:spcBef>
                <a:spcAft>
                  <a:spcPct val="0"/>
                </a:spcAft>
                <a:defRPr/>
              </a:pP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不同的生物，碱基对的数目可能不同，</a:t>
              </a:r>
              <a:endParaRPr lang="en-US" altLang="zh-CN"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algn="ctr" defTabSz="1219200" fontAlgn="base">
                <a:lnSpc>
                  <a:spcPct val="150000"/>
                </a:lnSpc>
                <a:spcBef>
                  <a:spcPct val="0"/>
                </a:spcBef>
                <a:spcAft>
                  <a:spcPct val="0"/>
                </a:spcAft>
                <a:defRPr/>
              </a:pP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碱基对的排列顺序也不相同。</a:t>
              </a:r>
            </a:p>
          </p:txBody>
        </p:sp>
        <p:sp>
          <p:nvSpPr>
            <p:cNvPr id="36874" name="Rectangle 10"/>
            <p:cNvSpPr>
              <a:spLocks noChangeArrowheads="1"/>
            </p:cNvSpPr>
            <p:nvPr/>
          </p:nvSpPr>
          <p:spPr bwMode="auto">
            <a:xfrm>
              <a:off x="3663621" y="4934986"/>
              <a:ext cx="4564070" cy="46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lnSpc>
                  <a:spcPct val="150000"/>
                </a:lnSpc>
                <a:spcBef>
                  <a:spcPct val="0"/>
                </a:spcBef>
                <a:spcAft>
                  <a:spcPct val="0"/>
                </a:spcAft>
                <a:defRPr/>
              </a:pPr>
              <a:r>
                <a:rPr lang="zh-CN" altLang="en-US"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特定的</a:t>
              </a:r>
              <a:r>
                <a:rPr lang="en-US" altLang="zh-CN"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r>
                <a:rPr lang="zh-CN" altLang="en-US"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分子具有特定的碱基排列顺序。</a:t>
              </a:r>
            </a:p>
          </p:txBody>
        </p:sp>
      </p:grpSp>
      <p:grpSp>
        <p:nvGrpSpPr>
          <p:cNvPr id="3" name="组合 2"/>
          <p:cNvGrpSpPr/>
          <p:nvPr/>
        </p:nvGrpSpPr>
        <p:grpSpPr>
          <a:xfrm>
            <a:off x="1839336" y="2543391"/>
            <a:ext cx="8361305" cy="1995040"/>
            <a:chOff x="1839336" y="2543391"/>
            <a:chExt cx="8361305" cy="1995040"/>
          </a:xfrm>
        </p:grpSpPr>
        <p:sp>
          <p:nvSpPr>
            <p:cNvPr id="36867" name="Text Box 3"/>
            <p:cNvSpPr txBox="1">
              <a:spLocks noChangeArrowheads="1"/>
            </p:cNvSpPr>
            <p:nvPr/>
          </p:nvSpPr>
          <p:spPr bwMode="auto">
            <a:xfrm>
              <a:off x="1839336" y="2556060"/>
              <a:ext cx="2082408"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fontAlgn="base">
                <a:spcBef>
                  <a:spcPct val="0"/>
                </a:spcBef>
                <a:spcAft>
                  <a:spcPct val="0"/>
                </a:spcAft>
                <a:defRPr/>
              </a:pP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②多样性：</a:t>
              </a:r>
            </a:p>
          </p:txBody>
        </p:sp>
        <p:sp>
          <p:nvSpPr>
            <p:cNvPr id="36868" name="Text Box 4"/>
            <p:cNvSpPr txBox="1">
              <a:spLocks noChangeArrowheads="1"/>
            </p:cNvSpPr>
            <p:nvPr/>
          </p:nvSpPr>
          <p:spPr bwMode="auto">
            <a:xfrm>
              <a:off x="2133883" y="3243333"/>
              <a:ext cx="8066758" cy="1295098"/>
            </a:xfrm>
            <a:prstGeom prst="rect">
              <a:avLst/>
            </a:prstGeom>
            <a:noFill/>
            <a:ln w="38100">
              <a:solidFill>
                <a:srgbClr val="80008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fontAlgn="base">
                <a:lnSpc>
                  <a:spcPct val="150000"/>
                </a:lnSpc>
                <a:spcBef>
                  <a:spcPct val="0"/>
                </a:spcBef>
                <a:spcAft>
                  <a:spcPct val="0"/>
                </a:spcAft>
                <a:defRPr/>
              </a:pP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一个最短的</a:t>
              </a:r>
              <a:r>
                <a:rPr lang="en-US" altLang="zh-CN"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分子也有</a:t>
              </a:r>
              <a:r>
                <a:rPr lang="en-US" altLang="zh-CN"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1000</a:t>
              </a: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个碱基对，</a:t>
              </a:r>
              <a:endParaRPr lang="en-US" altLang="zh-CN"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algn="ctr" defTabSz="1219200" fontAlgn="base">
                <a:lnSpc>
                  <a:spcPct val="150000"/>
                </a:lnSpc>
                <a:spcBef>
                  <a:spcPct val="0"/>
                </a:spcBef>
                <a:spcAft>
                  <a:spcPct val="0"/>
                </a:spcAft>
                <a:defRPr/>
              </a:pP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可能的排列方式就有</a:t>
              </a:r>
              <a:r>
                <a:rPr lang="en-US" altLang="zh-CN"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4</a:t>
              </a:r>
              <a:r>
                <a:rPr lang="en-US" altLang="zh-CN" b="1" baseline="30000"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1000</a:t>
              </a: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种。</a:t>
              </a:r>
            </a:p>
            <a:p>
              <a:pPr algn="ctr" defTabSz="1219200" fontAlgn="base">
                <a:lnSpc>
                  <a:spcPct val="150000"/>
                </a:lnSpc>
                <a:spcBef>
                  <a:spcPct val="0"/>
                </a:spcBef>
                <a:spcAft>
                  <a:spcPct val="0"/>
                </a:spcAft>
                <a:defRPr/>
              </a:pPr>
              <a:r>
                <a:rPr lang="zh-CN" altLang="en-US" b="1" dirty="0">
                  <a:solidFill>
                    <a:srgbClr val="0066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endParaRPr lang="zh-CN" altLang="en-US"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36873" name="Rectangle 9"/>
            <p:cNvSpPr>
              <a:spLocks noChangeArrowheads="1"/>
            </p:cNvSpPr>
            <p:nvPr/>
          </p:nvSpPr>
          <p:spPr bwMode="auto">
            <a:xfrm>
              <a:off x="3663621" y="2543391"/>
              <a:ext cx="4102405" cy="46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lnSpc>
                  <a:spcPct val="150000"/>
                </a:lnSpc>
                <a:spcBef>
                  <a:spcPct val="0"/>
                </a:spcBef>
                <a:spcAft>
                  <a:spcPct val="0"/>
                </a:spcAft>
                <a:defRPr/>
              </a:pPr>
              <a:r>
                <a:rPr lang="en-US" altLang="zh-CN"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r>
                <a:rPr lang="zh-CN" altLang="en-US"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分子碱基对的排列顺序千变万化。</a:t>
              </a:r>
            </a:p>
          </p:txBody>
        </p:sp>
        <p:sp>
          <p:nvSpPr>
            <p:cNvPr id="36876" name="Text Box 14"/>
            <p:cNvSpPr txBox="1">
              <a:spLocks noChangeArrowheads="1"/>
            </p:cNvSpPr>
            <p:nvPr/>
          </p:nvSpPr>
          <p:spPr bwMode="auto">
            <a:xfrm>
              <a:off x="4157698" y="4102927"/>
              <a:ext cx="387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fontAlgn="base">
                <a:spcBef>
                  <a:spcPct val="0"/>
                </a:spcBef>
                <a:spcAft>
                  <a:spcPct val="0"/>
                </a:spcAft>
                <a:defRPr/>
              </a:pPr>
              <a:r>
                <a:rPr lang="en-US" altLang="zh-CN"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4</a:t>
              </a:r>
              <a:r>
                <a:rPr lang="en-US" altLang="zh-CN" sz="2000" b="1" baseline="3000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n</a:t>
              </a:r>
              <a:r>
                <a:rPr lang="en-US" altLang="zh-CN"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(n</a:t>
              </a:r>
              <a:r>
                <a:rPr lang="zh-CN" altLang="en-US"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表示碱基对数</a:t>
              </a:r>
              <a:r>
                <a:rPr lang="en-US" altLang="zh-CN"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p>
          </p:txBody>
        </p:sp>
      </p:grpSp>
      <p:sp>
        <p:nvSpPr>
          <p:cNvPr id="12"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二、</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分子的特点</a:t>
            </a:r>
          </a:p>
        </p:txBody>
      </p:sp>
      <p:grpSp>
        <p:nvGrpSpPr>
          <p:cNvPr id="2" name="组合 1"/>
          <p:cNvGrpSpPr/>
          <p:nvPr/>
        </p:nvGrpSpPr>
        <p:grpSpPr>
          <a:xfrm>
            <a:off x="1839336" y="1224656"/>
            <a:ext cx="8361304" cy="880177"/>
            <a:chOff x="1839336" y="1224656"/>
            <a:chExt cx="8361304" cy="880177"/>
          </a:xfrm>
        </p:grpSpPr>
        <p:sp>
          <p:nvSpPr>
            <p:cNvPr id="36872" name="Text Box 8"/>
            <p:cNvSpPr txBox="1">
              <a:spLocks noChangeArrowheads="1"/>
            </p:cNvSpPr>
            <p:nvPr/>
          </p:nvSpPr>
          <p:spPr bwMode="auto">
            <a:xfrm>
              <a:off x="3663621" y="1224656"/>
              <a:ext cx="6537019" cy="8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fontAlgn="base">
                <a:lnSpc>
                  <a:spcPct val="150000"/>
                </a:lnSpc>
                <a:spcBef>
                  <a:spcPct val="50000"/>
                </a:spcBef>
                <a:spcAft>
                  <a:spcPct val="0"/>
                </a:spcAft>
                <a:defRPr/>
              </a:pPr>
              <a:r>
                <a:rPr lang="en-US" altLang="zh-CN"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r>
                <a:rPr lang="zh-CN" altLang="en-US"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中的脱氧核糖和磷酸交替连接的方式不变，两条链间碱基互补配对的原则不变。（即结构的稳定性）</a:t>
              </a:r>
            </a:p>
          </p:txBody>
        </p:sp>
        <p:sp>
          <p:nvSpPr>
            <p:cNvPr id="14" name="Text Box 3"/>
            <p:cNvSpPr txBox="1">
              <a:spLocks noChangeArrowheads="1"/>
            </p:cNvSpPr>
            <p:nvPr/>
          </p:nvSpPr>
          <p:spPr bwMode="auto">
            <a:xfrm>
              <a:off x="1839336" y="1263679"/>
              <a:ext cx="2082408"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fontAlgn="base">
                <a:spcBef>
                  <a:spcPct val="0"/>
                </a:spcBef>
                <a:spcAft>
                  <a:spcPct val="0"/>
                </a:spcAft>
                <a:defRPr/>
              </a:pPr>
              <a:r>
                <a:rPr lang="zh-CN" altLang="en-US" sz="2795" b="1" dirty="0">
                  <a:solidFill>
                    <a:srgbClr val="0000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①稳定性：</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idx="4294967295"/>
          </p:nvPr>
        </p:nvSpPr>
        <p:spPr>
          <a:xfrm>
            <a:off x="685260" y="958056"/>
            <a:ext cx="10506615" cy="2223294"/>
          </a:xfrm>
          <a:prstGeom prst="rect">
            <a:avLst/>
          </a:prstGeom>
        </p:spPr>
        <p:txBody>
          <a:bodyPr vert="horz" wrap="square" lIns="91213" tIns="45607" rIns="91213" bIns="45607" anchor="t"/>
          <a:lstStyle/>
          <a:p>
            <a:pPr marL="457200" lvl="1" indent="0">
              <a:lnSpc>
                <a:spcPct val="150000"/>
              </a:lnSpc>
              <a:spcBef>
                <a:spcPct val="0"/>
              </a:spcBef>
              <a:buNone/>
            </a:pPr>
            <a:r>
              <a:rPr lang="zh-CN" altLang="en-US" sz="1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双链</a:t>
            </a:r>
            <a:r>
              <a:rPr lang="en-US" altLang="zh-CN" sz="1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1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中</a:t>
            </a:r>
            <a:br>
              <a:rPr lang="zh-CN" altLang="en-US" sz="1400" b="1"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b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、两种互补的碱基数量相等</a:t>
            </a:r>
            <a:b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b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或嘌呤数</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嘧啶数，</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A=T,C=G, A</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=T</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 </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T</a:t>
            </a:r>
            <a:r>
              <a:rPr lang="en-US" altLang="zh-CN" sz="1400" baseline="-18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 </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 C</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=G</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G</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=C</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a:t>
            </a:r>
          </a:p>
          <a:p>
            <a:pPr marL="457200" lvl="1" indent="0">
              <a:lnSpc>
                <a:spcPct val="150000"/>
              </a:lnSpc>
              <a:spcBef>
                <a:spcPct val="0"/>
              </a:spcBef>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A=A</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  </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,T=T</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1</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+T</a:t>
            </a:r>
            <a:r>
              <a:rPr lang="en-US" altLang="zh-CN" sz="1400" baseline="-250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a:t>
            </a:r>
          </a:p>
          <a:p>
            <a:pPr marL="457200" lvl="1" indent="0">
              <a:lnSpc>
                <a:spcPct val="150000"/>
              </a:lnSpc>
              <a:spcBef>
                <a:spcPct val="0"/>
              </a:spcBef>
              <a:buNone/>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2</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rPr>
              <a:t>、两种不互补的碱基数的和等于碱基总数的一半；</a:t>
            </a:r>
            <a:endParaRPr lang="en-US" altLang="zh-CN" sz="140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endParaRPr>
          </a:p>
          <a:p>
            <a:pPr marL="457200" lvl="1" indent="0">
              <a:lnSpc>
                <a:spcPct val="150000"/>
              </a:lnSpc>
              <a:spcBef>
                <a:spcPct val="0"/>
              </a:spcBef>
              <a:buNone/>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3</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、两种互补的碱基数在每条链中的比例相等</a:t>
            </a:r>
          </a:p>
          <a:p>
            <a:pPr marL="457200" lvl="1" indent="0">
              <a:lnSpc>
                <a:spcPct val="150000"/>
              </a:lnSpc>
              <a:spcBef>
                <a:spcPct val="0"/>
              </a:spcBef>
              <a:buNone/>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4</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、两种不互补的碱基数的和与另外两种碱基数的和的比值在两条链中互为倒数</a:t>
            </a:r>
          </a:p>
          <a:p>
            <a:pPr marL="457200" lvl="1" indent="0">
              <a:lnSpc>
                <a:spcPct val="150000"/>
              </a:lnSpc>
              <a:spcBef>
                <a:spcPct val="0"/>
              </a:spcBef>
              <a:buNone/>
            </a:pP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5</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、每对</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A</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与</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T</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有</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2</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个氢键，每对</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C</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与</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G</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有</a:t>
            </a:r>
            <a:r>
              <a:rPr lang="en-US" altLang="zh-CN" sz="1400" dirty="0">
                <a:solidFill>
                  <a:sysClr val="windowText" lastClr="000000"/>
                </a:solidFill>
                <a:latin typeface="思源黑体 CN Light" panose="020B0300000000000000" pitchFamily="34" charset="-122"/>
                <a:ea typeface="思源黑体 CN Light" panose="020B0300000000000000" pitchFamily="34" charset="-122"/>
              </a:rPr>
              <a:t>3</a:t>
            </a:r>
            <a:r>
              <a:rPr lang="zh-CN" altLang="en-US" sz="1400" dirty="0">
                <a:solidFill>
                  <a:sysClr val="windowText" lastClr="000000"/>
                </a:solidFill>
                <a:latin typeface="思源黑体 CN Light" panose="020B0300000000000000" pitchFamily="34" charset="-122"/>
                <a:ea typeface="思源黑体 CN Light" panose="020B0300000000000000" pitchFamily="34" charset="-122"/>
              </a:rPr>
              <a:t>个氢键</a:t>
            </a:r>
          </a:p>
        </p:txBody>
      </p:sp>
      <p:sp>
        <p:nvSpPr>
          <p:cNvPr id="3"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三、碱基互补配对的计算</a:t>
            </a:r>
          </a:p>
        </p:txBody>
      </p:sp>
      <p:sp>
        <p:nvSpPr>
          <p:cNvPr id="4" name="Text Box 3"/>
          <p:cNvSpPr txBox="1">
            <a:spLocks noChangeArrowheads="1"/>
          </p:cNvSpPr>
          <p:nvPr/>
        </p:nvSpPr>
        <p:spPr bwMode="auto">
          <a:xfrm>
            <a:off x="1114174" y="3841710"/>
            <a:ext cx="6239353" cy="226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fontAlgn="base">
              <a:lnSpc>
                <a:spcPct val="150000"/>
              </a:lnSpc>
              <a:spcBef>
                <a:spcPct val="0"/>
              </a:spcBef>
              <a:spcAft>
                <a:spcPct val="0"/>
              </a:spcAft>
              <a:defRPr/>
            </a:pP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设</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一条链为</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1</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链，互补链为</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2</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链。根据碱基互补配对原则可知：</a:t>
            </a:r>
          </a:p>
          <a:p>
            <a:pPr defTabSz="1219200" fontAlgn="base">
              <a:lnSpc>
                <a:spcPct val="150000"/>
              </a:lnSpc>
              <a:spcBef>
                <a:spcPct val="0"/>
              </a:spcBef>
              <a:spcAft>
                <a:spcPct val="0"/>
              </a:spcAft>
              <a:defRPr/>
            </a:pP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1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T</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2</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p>
          <a:p>
            <a:pPr defTabSz="1219200" fontAlgn="base">
              <a:lnSpc>
                <a:spcPct val="150000"/>
              </a:lnSpc>
              <a:spcBef>
                <a:spcPct val="0"/>
              </a:spcBef>
              <a:spcAft>
                <a:spcPct val="0"/>
              </a:spcAft>
              <a:defRPr/>
            </a:pP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2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T</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1</a:t>
            </a:r>
            <a:endPar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200" fontAlgn="base">
              <a:lnSpc>
                <a:spcPct val="150000"/>
              </a:lnSpc>
              <a:spcBef>
                <a:spcPct val="0"/>
              </a:spcBef>
              <a:spcAft>
                <a:spcPct val="0"/>
              </a:spcAft>
              <a:defRPr/>
            </a:pP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G</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1</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 C</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2</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 </a:t>
            </a:r>
          </a:p>
          <a:p>
            <a:pPr defTabSz="1219200" fontAlgn="base">
              <a:lnSpc>
                <a:spcPct val="150000"/>
              </a:lnSpc>
              <a:spcBef>
                <a:spcPct val="0"/>
              </a:spcBef>
              <a:spcAft>
                <a:spcPct val="0"/>
              </a:spcAft>
              <a:defRPr/>
            </a:pP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G</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2</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 C</a:t>
            </a:r>
            <a:r>
              <a:rPr lang="en-US" altLang="zh-CN" sz="1600" b="1" baseline="-2500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1</a:t>
            </a:r>
            <a:endPar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endParaRPr>
          </a:p>
          <a:p>
            <a:pPr defTabSz="1219200" fontAlgn="base">
              <a:lnSpc>
                <a:spcPct val="150000"/>
              </a:lnSpc>
              <a:spcBef>
                <a:spcPct val="0"/>
              </a:spcBef>
              <a:spcAft>
                <a:spcPct val="0"/>
              </a:spcAft>
              <a:defRPr/>
            </a:pP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且在</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DNA</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rPr>
              <a:t>双链中：</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 = T </a:t>
            </a:r>
            <a:r>
              <a:rPr lang="zh-CN" altLang="en-US"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G = C</a:t>
            </a:r>
            <a:endParaRPr lang="en-US" altLang="zh-CN" sz="16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Symbol" panose="05050102010706020507" pitchFamily="18" charset="2"/>
            </a:endParaRPr>
          </a:p>
        </p:txBody>
      </p:sp>
      <p:grpSp>
        <p:nvGrpSpPr>
          <p:cNvPr id="5" name="Group 3"/>
          <p:cNvGrpSpPr/>
          <p:nvPr/>
        </p:nvGrpSpPr>
        <p:grpSpPr>
          <a:xfrm>
            <a:off x="8332195" y="1324829"/>
            <a:ext cx="2558012" cy="4875563"/>
            <a:chOff x="31" y="68"/>
            <a:chExt cx="1043" cy="1928"/>
          </a:xfrm>
        </p:grpSpPr>
        <p:grpSp>
          <p:nvGrpSpPr>
            <p:cNvPr id="6" name="Group 4"/>
            <p:cNvGrpSpPr/>
            <p:nvPr/>
          </p:nvGrpSpPr>
          <p:grpSpPr>
            <a:xfrm>
              <a:off x="60" y="364"/>
              <a:ext cx="989" cy="1632"/>
              <a:chOff x="64" y="0"/>
              <a:chExt cx="1097" cy="1632"/>
            </a:xfrm>
          </p:grpSpPr>
          <p:sp>
            <p:nvSpPr>
              <p:cNvPr id="8" name="Line 8"/>
              <p:cNvSpPr/>
              <p:nvPr/>
            </p:nvSpPr>
            <p:spPr>
              <a:xfrm>
                <a:off x="423" y="0"/>
                <a:ext cx="1" cy="1632"/>
              </a:xfrm>
              <a:prstGeom prst="line">
                <a:avLst/>
              </a:prstGeom>
              <a:ln w="28575" cap="sq" cmpd="sng">
                <a:solidFill>
                  <a:schemeClr val="tx1"/>
                </a:solidFill>
                <a:prstDash val="solid"/>
                <a:headEnd type="none" w="med" len="med"/>
                <a:tailEnd type="none" w="med" len="med"/>
              </a:ln>
            </p:spPr>
            <p:txBody>
              <a:bodyPr/>
              <a:lstStyle/>
              <a:p>
                <a:endParaRPr lang="zh-CN" altLang="en-US"/>
              </a:p>
            </p:txBody>
          </p:sp>
          <p:sp>
            <p:nvSpPr>
              <p:cNvPr id="9" name="Line 9"/>
              <p:cNvSpPr/>
              <p:nvPr/>
            </p:nvSpPr>
            <p:spPr>
              <a:xfrm>
                <a:off x="855" y="0"/>
                <a:ext cx="1" cy="1632"/>
              </a:xfrm>
              <a:prstGeom prst="line">
                <a:avLst/>
              </a:prstGeom>
              <a:ln w="28575" cap="sq" cmpd="sng">
                <a:solidFill>
                  <a:schemeClr val="tx1"/>
                </a:solidFill>
                <a:prstDash val="solid"/>
                <a:headEnd type="none" w="med" len="med"/>
                <a:tailEnd type="none" w="med" len="med"/>
              </a:ln>
            </p:spPr>
            <p:txBody>
              <a:bodyPr/>
              <a:lstStyle/>
              <a:p>
                <a:endParaRPr lang="zh-CN" altLang="en-US"/>
              </a:p>
            </p:txBody>
          </p:sp>
          <p:sp>
            <p:nvSpPr>
              <p:cNvPr id="10" name="Line 10"/>
              <p:cNvSpPr/>
              <p:nvPr/>
            </p:nvSpPr>
            <p:spPr>
              <a:xfrm>
                <a:off x="375" y="240"/>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1" name="Line 11"/>
              <p:cNvSpPr/>
              <p:nvPr/>
            </p:nvSpPr>
            <p:spPr>
              <a:xfrm>
                <a:off x="807" y="240"/>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2" name="Line 12"/>
              <p:cNvSpPr/>
              <p:nvPr/>
            </p:nvSpPr>
            <p:spPr>
              <a:xfrm>
                <a:off x="375" y="624"/>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3" name="Line 13"/>
              <p:cNvSpPr/>
              <p:nvPr/>
            </p:nvSpPr>
            <p:spPr>
              <a:xfrm flipV="1">
                <a:off x="807" y="624"/>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4" name="Line 14"/>
              <p:cNvSpPr/>
              <p:nvPr/>
            </p:nvSpPr>
            <p:spPr>
              <a:xfrm>
                <a:off x="375" y="1056"/>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5" name="Line 15"/>
              <p:cNvSpPr/>
              <p:nvPr/>
            </p:nvSpPr>
            <p:spPr>
              <a:xfrm flipH="1">
                <a:off x="795" y="1056"/>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6" name="Line 16"/>
              <p:cNvSpPr/>
              <p:nvPr/>
            </p:nvSpPr>
            <p:spPr>
              <a:xfrm>
                <a:off x="375" y="1392"/>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7" name="Line 17"/>
              <p:cNvSpPr/>
              <p:nvPr/>
            </p:nvSpPr>
            <p:spPr>
              <a:xfrm>
                <a:off x="807" y="1392"/>
                <a:ext cx="57" cy="1"/>
              </a:xfrm>
              <a:prstGeom prst="line">
                <a:avLst/>
              </a:prstGeom>
              <a:ln w="12700" cap="sq" cmpd="sng">
                <a:solidFill>
                  <a:schemeClr val="tx1"/>
                </a:solidFill>
                <a:prstDash val="solid"/>
                <a:headEnd type="none" w="med" len="med"/>
                <a:tailEnd type="none" w="med" len="med"/>
              </a:ln>
            </p:spPr>
            <p:txBody>
              <a:bodyPr/>
              <a:lstStyle/>
              <a:p>
                <a:endParaRPr lang="zh-CN" altLang="en-US"/>
              </a:p>
            </p:txBody>
          </p:sp>
          <p:sp>
            <p:nvSpPr>
              <p:cNvPr id="18" name="Rectangle 18"/>
              <p:cNvSpPr/>
              <p:nvPr/>
            </p:nvSpPr>
            <p:spPr>
              <a:xfrm>
                <a:off x="82" y="48"/>
                <a:ext cx="164"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1</a:t>
                </a:r>
              </a:p>
            </p:txBody>
          </p:sp>
          <p:sp>
            <p:nvSpPr>
              <p:cNvPr id="19" name="Rectangle 19"/>
              <p:cNvSpPr/>
              <p:nvPr/>
            </p:nvSpPr>
            <p:spPr>
              <a:xfrm>
                <a:off x="927" y="48"/>
                <a:ext cx="183"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2</a:t>
                </a:r>
              </a:p>
            </p:txBody>
          </p:sp>
          <p:sp>
            <p:nvSpPr>
              <p:cNvPr id="20" name="Rectangle 20"/>
              <p:cNvSpPr/>
              <p:nvPr/>
            </p:nvSpPr>
            <p:spPr>
              <a:xfrm>
                <a:off x="64" y="432"/>
                <a:ext cx="183"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1</a:t>
                </a:r>
              </a:p>
            </p:txBody>
          </p:sp>
          <p:sp>
            <p:nvSpPr>
              <p:cNvPr id="21" name="Rectangle 21"/>
              <p:cNvSpPr/>
              <p:nvPr/>
            </p:nvSpPr>
            <p:spPr>
              <a:xfrm>
                <a:off x="977" y="432"/>
                <a:ext cx="160"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2</a:t>
                </a:r>
              </a:p>
            </p:txBody>
          </p:sp>
          <p:sp>
            <p:nvSpPr>
              <p:cNvPr id="22" name="Rectangle 22"/>
              <p:cNvSpPr/>
              <p:nvPr/>
            </p:nvSpPr>
            <p:spPr>
              <a:xfrm>
                <a:off x="79" y="863"/>
                <a:ext cx="172"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1</a:t>
                </a:r>
              </a:p>
            </p:txBody>
          </p:sp>
          <p:sp>
            <p:nvSpPr>
              <p:cNvPr id="23" name="Rectangle 23"/>
              <p:cNvSpPr/>
              <p:nvPr/>
            </p:nvSpPr>
            <p:spPr>
              <a:xfrm>
                <a:off x="975" y="863"/>
                <a:ext cx="186"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2</a:t>
                </a:r>
              </a:p>
            </p:txBody>
          </p:sp>
          <p:sp>
            <p:nvSpPr>
              <p:cNvPr id="24" name="Rectangle 24"/>
              <p:cNvSpPr/>
              <p:nvPr/>
            </p:nvSpPr>
            <p:spPr>
              <a:xfrm>
                <a:off x="70" y="1248"/>
                <a:ext cx="186"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1</a:t>
                </a:r>
              </a:p>
            </p:txBody>
          </p:sp>
          <p:sp>
            <p:nvSpPr>
              <p:cNvPr id="25" name="Rectangle 25"/>
              <p:cNvSpPr/>
              <p:nvPr/>
            </p:nvSpPr>
            <p:spPr>
              <a:xfrm>
                <a:off x="987" y="1200"/>
                <a:ext cx="172" cy="146"/>
              </a:xfrm>
              <a:prstGeom prst="rect">
                <a:avLst/>
              </a:prstGeom>
              <a:noFill/>
              <a:ln w="9525">
                <a:noFill/>
              </a:ln>
            </p:spPr>
            <p:txBody>
              <a:bodyPr wrap="none">
                <a:spAutoFit/>
              </a:bodyPr>
              <a:lstStyle/>
              <a:p>
                <a:pPr algn="ctr" defTabSz="1219200"/>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3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Symbol" panose="05050102010706020507" pitchFamily="18" charset="2"/>
                  </a:rPr>
                  <a:t>2</a:t>
                </a:r>
              </a:p>
            </p:txBody>
          </p:sp>
        </p:grpSp>
        <p:sp>
          <p:nvSpPr>
            <p:cNvPr id="7" name="Text Box 26"/>
            <p:cNvSpPr txBox="1">
              <a:spLocks noChangeArrowheads="1"/>
            </p:cNvSpPr>
            <p:nvPr/>
          </p:nvSpPr>
          <p:spPr bwMode="auto">
            <a:xfrm>
              <a:off x="31" y="68"/>
              <a:ext cx="104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fontAlgn="base">
                <a:spcBef>
                  <a:spcPct val="50000"/>
                </a:spcBef>
                <a:spcAft>
                  <a:spcPct val="0"/>
                </a:spcAft>
                <a:defRPr/>
              </a:pPr>
              <a:r>
                <a:rPr lang="en-US" altLang="zh-CN" sz="2000" b="1" dirty="0">
                  <a:solidFill>
                    <a:srgbClr val="FF33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b="1" dirty="0">
                  <a:solidFill>
                    <a:srgbClr val="FF33CC"/>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双链</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Effect transition="in" filter="fade">
                                      <p:cBhvr>
                                        <p:cTn id="13" dur="500"/>
                                        <p:tgtEl>
                                          <p:spTgt spid="36866">
                                            <p:txEl>
                                              <p:pRg st="0" end="0"/>
                                            </p:txEl>
                                          </p:spTgt>
                                        </p:tgtEl>
                                      </p:cBhvr>
                                    </p:animEffect>
                                    <p:anim calcmode="lin" valueType="num">
                                      <p:cBhvr>
                                        <p:cTn id="14"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Effect transition="in" filter="fade">
                                      <p:cBhvr>
                                        <p:cTn id="19" dur="500"/>
                                        <p:tgtEl>
                                          <p:spTgt spid="36866">
                                            <p:txEl>
                                              <p:pRg st="1" end="1"/>
                                            </p:txEl>
                                          </p:spTgt>
                                        </p:tgtEl>
                                      </p:cBhvr>
                                    </p:animEffect>
                                    <p:anim calcmode="lin" valueType="num">
                                      <p:cBhvr>
                                        <p:cTn id="20"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6866">
                                            <p:txEl>
                                              <p:pRg st="2" end="2"/>
                                            </p:txEl>
                                          </p:spTgt>
                                        </p:tgtEl>
                                        <p:attrNameLst>
                                          <p:attrName>style.visibility</p:attrName>
                                        </p:attrNameLst>
                                      </p:cBhvr>
                                      <p:to>
                                        <p:strVal val="visible"/>
                                      </p:to>
                                    </p:set>
                                    <p:animEffect transition="in" filter="fade">
                                      <p:cBhvr>
                                        <p:cTn id="25" dur="500"/>
                                        <p:tgtEl>
                                          <p:spTgt spid="36866">
                                            <p:txEl>
                                              <p:pRg st="2" end="2"/>
                                            </p:txEl>
                                          </p:spTgt>
                                        </p:tgtEl>
                                      </p:cBhvr>
                                    </p:animEffect>
                                    <p:anim calcmode="lin" valueType="num">
                                      <p:cBhvr>
                                        <p:cTn id="26"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6866">
                                            <p:txEl>
                                              <p:pRg st="3" end="3"/>
                                            </p:txEl>
                                          </p:spTgt>
                                        </p:tgtEl>
                                        <p:attrNameLst>
                                          <p:attrName>style.visibility</p:attrName>
                                        </p:attrNameLst>
                                      </p:cBhvr>
                                      <p:to>
                                        <p:strVal val="visible"/>
                                      </p:to>
                                    </p:set>
                                    <p:animEffect transition="in" filter="fade">
                                      <p:cBhvr>
                                        <p:cTn id="31" dur="500"/>
                                        <p:tgtEl>
                                          <p:spTgt spid="36866">
                                            <p:txEl>
                                              <p:pRg st="3" end="3"/>
                                            </p:txEl>
                                          </p:spTgt>
                                        </p:tgtEl>
                                      </p:cBhvr>
                                    </p:animEffect>
                                    <p:anim calcmode="lin" valueType="num">
                                      <p:cBhvr>
                                        <p:cTn id="32" dur="5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6866">
                                            <p:txEl>
                                              <p:pRg st="4" end="4"/>
                                            </p:txEl>
                                          </p:spTgt>
                                        </p:tgtEl>
                                        <p:attrNameLst>
                                          <p:attrName>style.visibility</p:attrName>
                                        </p:attrNameLst>
                                      </p:cBhvr>
                                      <p:to>
                                        <p:strVal val="visible"/>
                                      </p:to>
                                    </p:set>
                                    <p:animEffect transition="in" filter="fade">
                                      <p:cBhvr>
                                        <p:cTn id="37" dur="500"/>
                                        <p:tgtEl>
                                          <p:spTgt spid="36866">
                                            <p:txEl>
                                              <p:pRg st="4" end="4"/>
                                            </p:txEl>
                                          </p:spTgt>
                                        </p:tgtEl>
                                      </p:cBhvr>
                                    </p:animEffect>
                                    <p:anim calcmode="lin" valueType="num">
                                      <p:cBhvr>
                                        <p:cTn id="38"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6866">
                                            <p:txEl>
                                              <p:pRg st="5" end="5"/>
                                            </p:txEl>
                                          </p:spTgt>
                                        </p:tgtEl>
                                        <p:attrNameLst>
                                          <p:attrName>style.visibility</p:attrName>
                                        </p:attrNameLst>
                                      </p:cBhvr>
                                      <p:to>
                                        <p:strVal val="visible"/>
                                      </p:to>
                                    </p:set>
                                    <p:animEffect transition="in" filter="fade">
                                      <p:cBhvr>
                                        <p:cTn id="43" dur="500"/>
                                        <p:tgtEl>
                                          <p:spTgt spid="36866">
                                            <p:txEl>
                                              <p:pRg st="5" end="5"/>
                                            </p:txEl>
                                          </p:spTgt>
                                        </p:tgtEl>
                                      </p:cBhvr>
                                    </p:animEffect>
                                    <p:anim calcmode="lin" valueType="num">
                                      <p:cBhvr>
                                        <p:cTn id="44" dur="5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6866">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p:cNvPicPr>
            <a:picLocks noChangeAspect="1"/>
          </p:cNvPicPr>
          <p:nvPr/>
        </p:nvPicPr>
        <p:blipFill>
          <a:blip r:embed="rId2">
            <a:clrChange>
              <a:clrFrom>
                <a:srgbClr val="FDFDFD"/>
              </a:clrFrom>
              <a:clrTo>
                <a:srgbClr val="FDFDFD">
                  <a:alpha val="0"/>
                </a:srgbClr>
              </a:clrTo>
            </a:clrChange>
            <a:lum bright="-20001"/>
          </a:blip>
          <a:stretch>
            <a:fillRect/>
          </a:stretch>
        </p:blipFill>
        <p:spPr>
          <a:xfrm>
            <a:off x="487057" y="1514474"/>
            <a:ext cx="5360177" cy="4406907"/>
          </a:xfrm>
          <a:prstGeom prst="rect">
            <a:avLst/>
          </a:prstGeom>
          <a:noFill/>
          <a:ln w="9525">
            <a:noFill/>
          </a:ln>
        </p:spPr>
      </p:pic>
      <p:sp>
        <p:nvSpPr>
          <p:cNvPr id="5"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一、解开</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结构之谜</a:t>
            </a:r>
          </a:p>
        </p:txBody>
      </p:sp>
      <p:pic>
        <p:nvPicPr>
          <p:cNvPr id="6" name="Picture 6"/>
          <p:cNvPicPr>
            <a:picLocks noChangeAspect="1"/>
          </p:cNvPicPr>
          <p:nvPr/>
        </p:nvPicPr>
        <p:blipFill>
          <a:blip r:embed="rId3">
            <a:clrChange>
              <a:clrFrom>
                <a:srgbClr val="FDFDFD"/>
              </a:clrFrom>
              <a:clrTo>
                <a:srgbClr val="FDFDFD">
                  <a:alpha val="0"/>
                </a:srgbClr>
              </a:clrTo>
            </a:clrChange>
            <a:lum bright="-20001"/>
          </a:blip>
          <a:srcRect/>
          <a:stretch>
            <a:fillRect/>
          </a:stretch>
        </p:blipFill>
        <p:spPr>
          <a:xfrm>
            <a:off x="5858384" y="1499409"/>
            <a:ext cx="5989171" cy="42496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ppt_w*0.7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7" name="Group 5"/>
          <p:cNvGrpSpPr/>
          <p:nvPr/>
        </p:nvGrpSpPr>
        <p:grpSpPr>
          <a:xfrm>
            <a:off x="6019989" y="1703211"/>
            <a:ext cx="4394436" cy="4478366"/>
            <a:chOff x="0" y="0"/>
            <a:chExt cx="2775" cy="2828"/>
          </a:xfrm>
        </p:grpSpPr>
        <p:grpSp>
          <p:nvGrpSpPr>
            <p:cNvPr id="39943" name="Group 6"/>
            <p:cNvGrpSpPr/>
            <p:nvPr/>
          </p:nvGrpSpPr>
          <p:grpSpPr>
            <a:xfrm>
              <a:off x="94" y="117"/>
              <a:ext cx="2586" cy="2513"/>
              <a:chOff x="-14" y="0"/>
              <a:chExt cx="2586" cy="2513"/>
            </a:xfrm>
          </p:grpSpPr>
          <p:grpSp>
            <p:nvGrpSpPr>
              <p:cNvPr id="39975" name="Group 7"/>
              <p:cNvGrpSpPr/>
              <p:nvPr/>
            </p:nvGrpSpPr>
            <p:grpSpPr>
              <a:xfrm>
                <a:off x="-14" y="82"/>
                <a:ext cx="1103" cy="2431"/>
                <a:chOff x="-14" y="18"/>
                <a:chExt cx="1103" cy="2431"/>
              </a:xfrm>
            </p:grpSpPr>
            <p:grpSp>
              <p:nvGrpSpPr>
                <p:cNvPr id="40003" name="Group 8"/>
                <p:cNvGrpSpPr/>
                <p:nvPr/>
              </p:nvGrpSpPr>
              <p:grpSpPr>
                <a:xfrm>
                  <a:off x="-14" y="18"/>
                  <a:ext cx="1103" cy="941"/>
                  <a:chOff x="-14" y="18"/>
                  <a:chExt cx="1103" cy="941"/>
                </a:xfrm>
              </p:grpSpPr>
              <p:grpSp>
                <p:nvGrpSpPr>
                  <p:cNvPr id="40021" name="Group 9"/>
                  <p:cNvGrpSpPr/>
                  <p:nvPr/>
                </p:nvGrpSpPr>
                <p:grpSpPr>
                  <a:xfrm>
                    <a:off x="-14" y="18"/>
                    <a:ext cx="1103" cy="339"/>
                    <a:chOff x="-14" y="18"/>
                    <a:chExt cx="1103" cy="339"/>
                  </a:xfrm>
                </p:grpSpPr>
                <p:sp>
                  <p:nvSpPr>
                    <p:cNvPr id="40028" name="Oval 10"/>
                    <p:cNvSpPr/>
                    <p:nvPr/>
                  </p:nvSpPr>
                  <p:spPr>
                    <a:xfrm>
                      <a:off x="-14" y="18"/>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29" name="AutoShape 11"/>
                    <p:cNvSpPr/>
                    <p:nvPr/>
                  </p:nvSpPr>
                  <p:spPr>
                    <a:xfrm>
                      <a:off x="360" y="264"/>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30" name="Rectangle 12"/>
                    <p:cNvSpPr/>
                    <p:nvPr/>
                  </p:nvSpPr>
                  <p:spPr>
                    <a:xfrm>
                      <a:off x="772" y="260"/>
                      <a:ext cx="317" cy="71"/>
                    </a:xfrm>
                    <a:prstGeom prst="rect">
                      <a:avLst/>
                    </a:prstGeom>
                    <a:noFill/>
                    <a:ln w="22225" cap="flat" cmpd="sng">
                      <a:solidFill>
                        <a:srgbClr val="800080"/>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31" name="Line 13"/>
                    <p:cNvSpPr/>
                    <p:nvPr/>
                  </p:nvSpPr>
                  <p:spPr>
                    <a:xfrm>
                      <a:off x="136" y="100"/>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32" name="Line 14"/>
                    <p:cNvSpPr/>
                    <p:nvPr/>
                  </p:nvSpPr>
                  <p:spPr>
                    <a:xfrm>
                      <a:off x="590" y="281"/>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nvGrpSpPr>
                  <p:cNvPr id="40022" name="Group 15"/>
                  <p:cNvGrpSpPr/>
                  <p:nvPr/>
                </p:nvGrpSpPr>
                <p:grpSpPr>
                  <a:xfrm>
                    <a:off x="-14" y="621"/>
                    <a:ext cx="1103" cy="338"/>
                    <a:chOff x="-14" y="18"/>
                    <a:chExt cx="1103" cy="338"/>
                  </a:xfrm>
                </p:grpSpPr>
                <p:sp>
                  <p:nvSpPr>
                    <p:cNvPr id="40023" name="Oval 16"/>
                    <p:cNvSpPr/>
                    <p:nvPr/>
                  </p:nvSpPr>
                  <p:spPr>
                    <a:xfrm>
                      <a:off x="-14" y="18"/>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24" name="AutoShape 17"/>
                    <p:cNvSpPr/>
                    <p:nvPr/>
                  </p:nvSpPr>
                  <p:spPr>
                    <a:xfrm>
                      <a:off x="360" y="263"/>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25" name="Rectangle 18"/>
                    <p:cNvSpPr/>
                    <p:nvPr/>
                  </p:nvSpPr>
                  <p:spPr>
                    <a:xfrm>
                      <a:off x="772" y="260"/>
                      <a:ext cx="317" cy="71"/>
                    </a:xfrm>
                    <a:prstGeom prst="rect">
                      <a:avLst/>
                    </a:prstGeom>
                    <a:noFill/>
                    <a:ln w="22225" cap="flat" cmpd="sng">
                      <a:solidFill>
                        <a:srgbClr val="FF6600"/>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26" name="Line 19"/>
                    <p:cNvSpPr/>
                    <p:nvPr/>
                  </p:nvSpPr>
                  <p:spPr>
                    <a:xfrm>
                      <a:off x="136" y="100"/>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27" name="Line 20"/>
                    <p:cNvSpPr/>
                    <p:nvPr/>
                  </p:nvSpPr>
                  <p:spPr>
                    <a:xfrm>
                      <a:off x="590" y="281"/>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grpSp>
              <p:nvGrpSpPr>
                <p:cNvPr id="40004" name="Group 21"/>
                <p:cNvGrpSpPr/>
                <p:nvPr/>
              </p:nvGrpSpPr>
              <p:grpSpPr>
                <a:xfrm>
                  <a:off x="-14" y="1242"/>
                  <a:ext cx="1103" cy="941"/>
                  <a:chOff x="-14" y="18"/>
                  <a:chExt cx="1103" cy="941"/>
                </a:xfrm>
              </p:grpSpPr>
              <p:grpSp>
                <p:nvGrpSpPr>
                  <p:cNvPr id="40009" name="Group 22"/>
                  <p:cNvGrpSpPr/>
                  <p:nvPr/>
                </p:nvGrpSpPr>
                <p:grpSpPr>
                  <a:xfrm>
                    <a:off x="-14" y="18"/>
                    <a:ext cx="1103" cy="339"/>
                    <a:chOff x="-14" y="18"/>
                    <a:chExt cx="1103" cy="339"/>
                  </a:xfrm>
                </p:grpSpPr>
                <p:sp>
                  <p:nvSpPr>
                    <p:cNvPr id="40016" name="Oval 23"/>
                    <p:cNvSpPr/>
                    <p:nvPr/>
                  </p:nvSpPr>
                  <p:spPr>
                    <a:xfrm>
                      <a:off x="-14" y="18"/>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7" name="AutoShape 24"/>
                    <p:cNvSpPr/>
                    <p:nvPr/>
                  </p:nvSpPr>
                  <p:spPr>
                    <a:xfrm>
                      <a:off x="360" y="264"/>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8" name="Rectangle 25"/>
                    <p:cNvSpPr/>
                    <p:nvPr/>
                  </p:nvSpPr>
                  <p:spPr>
                    <a:xfrm>
                      <a:off x="772" y="260"/>
                      <a:ext cx="317" cy="71"/>
                    </a:xfrm>
                    <a:prstGeom prst="rect">
                      <a:avLst/>
                    </a:prstGeom>
                    <a:noFill/>
                    <a:ln w="22225" cap="flat" cmpd="sng">
                      <a:solidFill>
                        <a:srgbClr val="008000"/>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9" name="Line 26"/>
                    <p:cNvSpPr/>
                    <p:nvPr/>
                  </p:nvSpPr>
                  <p:spPr>
                    <a:xfrm>
                      <a:off x="136" y="100"/>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20" name="Line 27"/>
                    <p:cNvSpPr/>
                    <p:nvPr/>
                  </p:nvSpPr>
                  <p:spPr>
                    <a:xfrm>
                      <a:off x="590" y="281"/>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nvGrpSpPr>
                  <p:cNvPr id="40010" name="Group 28"/>
                  <p:cNvGrpSpPr/>
                  <p:nvPr/>
                </p:nvGrpSpPr>
                <p:grpSpPr>
                  <a:xfrm>
                    <a:off x="-14" y="621"/>
                    <a:ext cx="1103" cy="338"/>
                    <a:chOff x="-14" y="18"/>
                    <a:chExt cx="1103" cy="338"/>
                  </a:xfrm>
                </p:grpSpPr>
                <p:sp>
                  <p:nvSpPr>
                    <p:cNvPr id="40011" name="Oval 29"/>
                    <p:cNvSpPr/>
                    <p:nvPr/>
                  </p:nvSpPr>
                  <p:spPr>
                    <a:xfrm>
                      <a:off x="-14" y="18"/>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2" name="AutoShape 30"/>
                    <p:cNvSpPr/>
                    <p:nvPr/>
                  </p:nvSpPr>
                  <p:spPr>
                    <a:xfrm>
                      <a:off x="360" y="263"/>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3" name="Rectangle 31"/>
                    <p:cNvSpPr/>
                    <p:nvPr/>
                  </p:nvSpPr>
                  <p:spPr>
                    <a:xfrm>
                      <a:off x="772" y="260"/>
                      <a:ext cx="317" cy="71"/>
                    </a:xfrm>
                    <a:prstGeom prst="rect">
                      <a:avLst/>
                    </a:prstGeom>
                    <a:noFill/>
                    <a:ln w="22225" cap="flat" cmpd="sng">
                      <a:solidFill>
                        <a:srgbClr val="008080"/>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14" name="Line 32"/>
                    <p:cNvSpPr/>
                    <p:nvPr/>
                  </p:nvSpPr>
                  <p:spPr>
                    <a:xfrm>
                      <a:off x="136" y="100"/>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15" name="Line 33"/>
                    <p:cNvSpPr/>
                    <p:nvPr/>
                  </p:nvSpPr>
                  <p:spPr>
                    <a:xfrm>
                      <a:off x="590" y="281"/>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sp>
              <p:nvSpPr>
                <p:cNvPr id="40005" name="Line 34"/>
                <p:cNvSpPr/>
                <p:nvPr/>
              </p:nvSpPr>
              <p:spPr>
                <a:xfrm flipH="1">
                  <a:off x="109" y="435"/>
                  <a:ext cx="27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06" name="Line 35"/>
                <p:cNvSpPr/>
                <p:nvPr/>
              </p:nvSpPr>
              <p:spPr>
                <a:xfrm flipH="1">
                  <a:off x="91" y="1042"/>
                  <a:ext cx="27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07" name="Line 36"/>
                <p:cNvSpPr/>
                <p:nvPr/>
              </p:nvSpPr>
              <p:spPr>
                <a:xfrm flipH="1">
                  <a:off x="100" y="1668"/>
                  <a:ext cx="27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08" name="Line 37"/>
                <p:cNvSpPr/>
                <p:nvPr/>
              </p:nvSpPr>
              <p:spPr>
                <a:xfrm flipH="1">
                  <a:off x="91" y="2267"/>
                  <a:ext cx="27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nvGrpSpPr>
              <p:cNvPr id="39976" name="Group 38"/>
              <p:cNvGrpSpPr/>
              <p:nvPr/>
            </p:nvGrpSpPr>
            <p:grpSpPr>
              <a:xfrm>
                <a:off x="1497" y="0"/>
                <a:ext cx="1075" cy="2476"/>
                <a:chOff x="0" y="0"/>
                <a:chExt cx="1075" cy="2476"/>
              </a:xfrm>
            </p:grpSpPr>
            <p:sp>
              <p:nvSpPr>
                <p:cNvPr id="39977" name="Oval 39"/>
                <p:cNvSpPr/>
                <p:nvPr/>
              </p:nvSpPr>
              <p:spPr>
                <a:xfrm>
                  <a:off x="910" y="1768"/>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78" name="AutoShape 40"/>
                <p:cNvSpPr/>
                <p:nvPr/>
              </p:nvSpPr>
              <p:spPr>
                <a:xfrm rot="10800000">
                  <a:off x="541" y="1496"/>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79" name="Rectangle 41"/>
                <p:cNvSpPr/>
                <p:nvPr/>
              </p:nvSpPr>
              <p:spPr>
                <a:xfrm>
                  <a:off x="2" y="1546"/>
                  <a:ext cx="317" cy="71"/>
                </a:xfrm>
                <a:prstGeom prst="rect">
                  <a:avLst/>
                </a:prstGeom>
                <a:noFill/>
                <a:ln w="22225" cap="flat" cmpd="sng">
                  <a:solidFill>
                    <a:schemeClr val="tx1"/>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80" name="Line 42"/>
                <p:cNvSpPr/>
                <p:nvPr/>
              </p:nvSpPr>
              <p:spPr>
                <a:xfrm>
                  <a:off x="771" y="1577"/>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81" name="Line 43"/>
                <p:cNvSpPr/>
                <p:nvPr/>
              </p:nvSpPr>
              <p:spPr>
                <a:xfrm>
                  <a:off x="318" y="1567"/>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82" name="Line 44"/>
                <p:cNvSpPr/>
                <p:nvPr/>
              </p:nvSpPr>
              <p:spPr>
                <a:xfrm flipH="1">
                  <a:off x="716" y="1242"/>
                  <a:ext cx="237" cy="173"/>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83" name="Oval 45"/>
                <p:cNvSpPr/>
                <p:nvPr/>
              </p:nvSpPr>
              <p:spPr>
                <a:xfrm>
                  <a:off x="909" y="2376"/>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84" name="AutoShape 46"/>
                <p:cNvSpPr/>
                <p:nvPr/>
              </p:nvSpPr>
              <p:spPr>
                <a:xfrm rot="10800000">
                  <a:off x="539" y="2104"/>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85" name="Rectangle 47"/>
                <p:cNvSpPr/>
                <p:nvPr/>
              </p:nvSpPr>
              <p:spPr>
                <a:xfrm>
                  <a:off x="0" y="2154"/>
                  <a:ext cx="317" cy="71"/>
                </a:xfrm>
                <a:prstGeom prst="rect">
                  <a:avLst/>
                </a:prstGeom>
                <a:noFill/>
                <a:ln w="22225" cap="flat" cmpd="sng">
                  <a:solidFill>
                    <a:schemeClr val="tx1"/>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86" name="Line 48"/>
                <p:cNvSpPr/>
                <p:nvPr/>
              </p:nvSpPr>
              <p:spPr>
                <a:xfrm>
                  <a:off x="769" y="2185"/>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87" name="Line 49"/>
                <p:cNvSpPr/>
                <p:nvPr/>
              </p:nvSpPr>
              <p:spPr>
                <a:xfrm>
                  <a:off x="316" y="2175"/>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88" name="Line 50"/>
                <p:cNvSpPr/>
                <p:nvPr/>
              </p:nvSpPr>
              <p:spPr>
                <a:xfrm flipV="1">
                  <a:off x="717" y="1877"/>
                  <a:ext cx="236" cy="145"/>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nvGrpSpPr>
                <p:cNvPr id="39989" name="Group 51"/>
                <p:cNvGrpSpPr/>
                <p:nvPr/>
              </p:nvGrpSpPr>
              <p:grpSpPr>
                <a:xfrm>
                  <a:off x="0" y="0"/>
                  <a:ext cx="1075" cy="1243"/>
                  <a:chOff x="0" y="0"/>
                  <a:chExt cx="1075" cy="1243"/>
                </a:xfrm>
              </p:grpSpPr>
              <p:grpSp>
                <p:nvGrpSpPr>
                  <p:cNvPr id="39990" name="Group 52"/>
                  <p:cNvGrpSpPr/>
                  <p:nvPr/>
                </p:nvGrpSpPr>
                <p:grpSpPr>
                  <a:xfrm>
                    <a:off x="2" y="0"/>
                    <a:ext cx="1073" cy="635"/>
                    <a:chOff x="0" y="0"/>
                    <a:chExt cx="1073" cy="635"/>
                  </a:xfrm>
                </p:grpSpPr>
                <p:sp>
                  <p:nvSpPr>
                    <p:cNvPr id="39997" name="Oval 53"/>
                    <p:cNvSpPr/>
                    <p:nvPr/>
                  </p:nvSpPr>
                  <p:spPr>
                    <a:xfrm>
                      <a:off x="909" y="535"/>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98" name="AutoShape 54"/>
                    <p:cNvSpPr/>
                    <p:nvPr/>
                  </p:nvSpPr>
                  <p:spPr>
                    <a:xfrm rot="10800000">
                      <a:off x="539" y="263"/>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99" name="Rectangle 55"/>
                    <p:cNvSpPr/>
                    <p:nvPr/>
                  </p:nvSpPr>
                  <p:spPr>
                    <a:xfrm>
                      <a:off x="0" y="312"/>
                      <a:ext cx="317" cy="71"/>
                    </a:xfrm>
                    <a:prstGeom prst="rect">
                      <a:avLst/>
                    </a:prstGeom>
                    <a:noFill/>
                    <a:ln w="22225" cap="flat" cmpd="sng">
                      <a:solidFill>
                        <a:schemeClr val="tx1"/>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000" name="Line 56"/>
                    <p:cNvSpPr/>
                    <p:nvPr/>
                  </p:nvSpPr>
                  <p:spPr>
                    <a:xfrm>
                      <a:off x="769" y="344"/>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01" name="Line 57"/>
                    <p:cNvSpPr/>
                    <p:nvPr/>
                  </p:nvSpPr>
                  <p:spPr>
                    <a:xfrm>
                      <a:off x="316" y="334"/>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40002" name="Line 58"/>
                    <p:cNvSpPr/>
                    <p:nvPr/>
                  </p:nvSpPr>
                  <p:spPr>
                    <a:xfrm flipH="1">
                      <a:off x="714" y="0"/>
                      <a:ext cx="27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sp>
                <p:nvSpPr>
                  <p:cNvPr id="39991" name="Oval 59"/>
                  <p:cNvSpPr/>
                  <p:nvPr/>
                </p:nvSpPr>
                <p:spPr>
                  <a:xfrm>
                    <a:off x="909" y="1143"/>
                    <a:ext cx="164" cy="100"/>
                  </a:xfrm>
                  <a:prstGeom prst="ellipse">
                    <a:avLst/>
                  </a:prstGeom>
                  <a:noFill/>
                  <a:ln w="22225" cap="flat" cmpd="sng">
                    <a:solidFill>
                      <a:schemeClr val="tx1"/>
                    </a:solidFill>
                    <a:prstDash val="solid"/>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92" name="AutoShape 60"/>
                  <p:cNvSpPr/>
                  <p:nvPr/>
                </p:nvSpPr>
                <p:spPr>
                  <a:xfrm rot="10800000">
                    <a:off x="539" y="871"/>
                    <a:ext cx="188" cy="93"/>
                  </a:xfrm>
                  <a:prstGeom prst="pentagon">
                    <a:avLst/>
                  </a:prstGeom>
                  <a:noFill/>
                  <a:ln w="22225" cap="flat" cmpd="sng">
                    <a:solidFill>
                      <a:schemeClr val="tx1"/>
                    </a:solidFill>
                    <a:prstDash val="solid"/>
                    <a:miter/>
                    <a:headEnd type="none" w="med" len="med"/>
                    <a:tailEnd type="none" w="med" len="med"/>
                  </a:ln>
                </p:spPr>
                <p:txBody>
                  <a:bodyPr wrap="none"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93" name="Rectangle 61"/>
                  <p:cNvSpPr/>
                  <p:nvPr/>
                </p:nvSpPr>
                <p:spPr>
                  <a:xfrm>
                    <a:off x="0" y="921"/>
                    <a:ext cx="317" cy="71"/>
                  </a:xfrm>
                  <a:prstGeom prst="rect">
                    <a:avLst/>
                  </a:prstGeom>
                  <a:noFill/>
                  <a:ln w="22225" cap="flat" cmpd="sng">
                    <a:solidFill>
                      <a:schemeClr val="tx1"/>
                    </a:solidFill>
                    <a:prstDash val="solid"/>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94" name="Line 62"/>
                  <p:cNvSpPr/>
                  <p:nvPr/>
                </p:nvSpPr>
                <p:spPr>
                  <a:xfrm>
                    <a:off x="769" y="952"/>
                    <a:ext cx="182" cy="182"/>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95" name="Line 63"/>
                  <p:cNvSpPr/>
                  <p:nvPr/>
                </p:nvSpPr>
                <p:spPr>
                  <a:xfrm>
                    <a:off x="316" y="942"/>
                    <a:ext cx="182" cy="0"/>
                  </a:xfrm>
                  <a:prstGeom prst="line">
                    <a:avLst/>
                  </a:prstGeom>
                  <a:ln w="22225" cap="flat" cmpd="sng">
                    <a:solidFill>
                      <a:schemeClr val="tx1"/>
                    </a:solidFill>
                    <a:prstDash val="solid"/>
                    <a:headEnd type="none" w="med" len="med"/>
                    <a:tailEnd type="none" w="med" len="med"/>
                  </a:ln>
                </p:spPr>
                <p:txBody>
                  <a:bodyPr/>
                  <a:lstStyle/>
                  <a:p>
                    <a:endParaRPr lang="zh-CN" altLang="en-US"/>
                  </a:p>
                </p:txBody>
              </p:sp>
              <p:sp>
                <p:nvSpPr>
                  <p:cNvPr id="39996" name="Line 64"/>
                  <p:cNvSpPr/>
                  <p:nvPr/>
                </p:nvSpPr>
                <p:spPr>
                  <a:xfrm flipV="1">
                    <a:off x="717" y="644"/>
                    <a:ext cx="236" cy="145"/>
                  </a:xfrm>
                  <a:prstGeom prst="line">
                    <a:avLst/>
                  </a:prstGeom>
                  <a:ln w="22225" cap="flat" cmpd="sng">
                    <a:solidFill>
                      <a:schemeClr val="tx1"/>
                    </a:solidFill>
                    <a:prstDash val="solid"/>
                    <a:headEnd type="none" w="med" len="med"/>
                    <a:tailEnd type="none" w="med" len="med"/>
                  </a:ln>
                </p:spPr>
                <p:txBody>
                  <a:bodyPr/>
                  <a:lstStyle/>
                  <a:p>
                    <a:endParaRPr lang="zh-CN" altLang="en-US"/>
                  </a:p>
                </p:txBody>
              </p:sp>
            </p:grpSp>
          </p:grpSp>
        </p:grpSp>
        <p:sp>
          <p:nvSpPr>
            <p:cNvPr id="39944" name="Text Box 65"/>
            <p:cNvSpPr txBox="1"/>
            <p:nvPr/>
          </p:nvSpPr>
          <p:spPr>
            <a:xfrm>
              <a:off x="1649" y="335"/>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p>
          </p:txBody>
        </p:sp>
        <p:sp>
          <p:nvSpPr>
            <p:cNvPr id="39945" name="Text Box 66"/>
            <p:cNvSpPr txBox="1"/>
            <p:nvPr/>
          </p:nvSpPr>
          <p:spPr>
            <a:xfrm>
              <a:off x="1658" y="938"/>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p>
          </p:txBody>
        </p:sp>
        <p:sp>
          <p:nvSpPr>
            <p:cNvPr id="39946" name="Text Box 67"/>
            <p:cNvSpPr txBox="1"/>
            <p:nvPr/>
          </p:nvSpPr>
          <p:spPr>
            <a:xfrm>
              <a:off x="1658" y="1569"/>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p>
          </p:txBody>
        </p:sp>
        <p:sp>
          <p:nvSpPr>
            <p:cNvPr id="39947" name="Text Box 68"/>
            <p:cNvSpPr txBox="1"/>
            <p:nvPr/>
          </p:nvSpPr>
          <p:spPr>
            <a:xfrm>
              <a:off x="1658" y="2177"/>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a:t>
              </a:r>
            </a:p>
          </p:txBody>
        </p:sp>
        <p:sp>
          <p:nvSpPr>
            <p:cNvPr id="39948" name="Text Box 69"/>
            <p:cNvSpPr txBox="1"/>
            <p:nvPr/>
          </p:nvSpPr>
          <p:spPr>
            <a:xfrm>
              <a:off x="2130" y="2131"/>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a:t>
              </a:r>
            </a:p>
          </p:txBody>
        </p:sp>
        <p:sp>
          <p:nvSpPr>
            <p:cNvPr id="39949" name="Text Box 70"/>
            <p:cNvSpPr txBox="1"/>
            <p:nvPr/>
          </p:nvSpPr>
          <p:spPr>
            <a:xfrm>
              <a:off x="2494" y="2431"/>
              <a:ext cx="196" cy="71"/>
            </a:xfrm>
            <a:prstGeom prst="rect">
              <a:avLst/>
            </a:prstGeom>
            <a:noFill/>
            <a:ln w="9525">
              <a:noFill/>
            </a:ln>
          </p:spPr>
          <p:txBody>
            <a:bodyPr>
              <a:spAutoFit/>
            </a:bodyPr>
            <a:lstStyle/>
            <a:p>
              <a:pPr algn="ctr" defTabSz="1219200"/>
              <a:r>
                <a:rPr lang="en-US" altLang="zh-CN" sz="13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6</a:t>
              </a:r>
            </a:p>
          </p:txBody>
        </p:sp>
        <p:sp>
          <p:nvSpPr>
            <p:cNvPr id="39950" name="Text Box 71"/>
            <p:cNvSpPr txBox="1"/>
            <p:nvPr/>
          </p:nvSpPr>
          <p:spPr>
            <a:xfrm>
              <a:off x="1966" y="2576"/>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7</a:t>
              </a:r>
            </a:p>
          </p:txBody>
        </p:sp>
        <p:sp>
          <p:nvSpPr>
            <p:cNvPr id="39951" name="Rectangle 72"/>
            <p:cNvSpPr/>
            <p:nvPr/>
          </p:nvSpPr>
          <p:spPr>
            <a:xfrm>
              <a:off x="1469" y="2351"/>
              <a:ext cx="1306" cy="71"/>
            </a:xfrm>
            <a:prstGeom prst="rect">
              <a:avLst/>
            </a:prstGeom>
            <a:noFill/>
            <a:ln w="28575" cap="flat" cmpd="sng">
              <a:solidFill>
                <a:srgbClr val="993366"/>
              </a:solidFill>
              <a:prstDash val="sysDot"/>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52" name="Rectangle 73"/>
            <p:cNvSpPr/>
            <p:nvPr/>
          </p:nvSpPr>
          <p:spPr>
            <a:xfrm>
              <a:off x="743" y="445"/>
              <a:ext cx="1306" cy="71"/>
            </a:xfrm>
            <a:prstGeom prst="rect">
              <a:avLst/>
            </a:prstGeom>
            <a:noFill/>
            <a:ln w="28575" cap="flat" cmpd="sng">
              <a:solidFill>
                <a:srgbClr val="008000"/>
              </a:solidFill>
              <a:prstDash val="sysDot"/>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53" name="Text Box 74"/>
            <p:cNvSpPr txBox="1"/>
            <p:nvPr/>
          </p:nvSpPr>
          <p:spPr>
            <a:xfrm>
              <a:off x="1286" y="154"/>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8</a:t>
              </a:r>
            </a:p>
          </p:txBody>
        </p:sp>
        <p:sp>
          <p:nvSpPr>
            <p:cNvPr id="39954" name="Rectangle 75"/>
            <p:cNvSpPr/>
            <p:nvPr/>
          </p:nvSpPr>
          <p:spPr>
            <a:xfrm>
              <a:off x="0" y="1397"/>
              <a:ext cx="1306" cy="71"/>
            </a:xfrm>
            <a:prstGeom prst="rect">
              <a:avLst/>
            </a:prstGeom>
            <a:noFill/>
            <a:ln w="28575" cap="flat" cmpd="sng">
              <a:solidFill>
                <a:srgbClr val="FF6600"/>
              </a:solidFill>
              <a:prstDash val="sysDot"/>
              <a:miter/>
              <a:headEnd type="none" w="med" len="med"/>
              <a:tailEnd type="none" w="med" len="med"/>
            </a:ln>
          </p:spPr>
          <p:txBody>
            <a:bodyPr anchor="ctr">
              <a:spAutoFit/>
            </a:bodyP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9955" name="Text Box 76"/>
            <p:cNvSpPr txBox="1"/>
            <p:nvPr/>
          </p:nvSpPr>
          <p:spPr>
            <a:xfrm>
              <a:off x="330" y="0"/>
              <a:ext cx="307"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10</a:t>
              </a:r>
            </a:p>
          </p:txBody>
        </p:sp>
        <p:grpSp>
          <p:nvGrpSpPr>
            <p:cNvPr id="39956" name="Group 77"/>
            <p:cNvGrpSpPr/>
            <p:nvPr/>
          </p:nvGrpSpPr>
          <p:grpSpPr>
            <a:xfrm>
              <a:off x="1224" y="435"/>
              <a:ext cx="363" cy="73"/>
              <a:chOff x="0" y="0"/>
              <a:chExt cx="363" cy="73"/>
            </a:xfrm>
          </p:grpSpPr>
          <p:sp>
            <p:nvSpPr>
              <p:cNvPr id="39972" name="Line 78"/>
              <p:cNvSpPr/>
              <p:nvPr/>
            </p:nvSpPr>
            <p:spPr>
              <a:xfrm>
                <a:off x="0" y="0"/>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73" name="Line 79"/>
              <p:cNvSpPr/>
              <p:nvPr/>
            </p:nvSpPr>
            <p:spPr>
              <a:xfrm>
                <a:off x="0" y="36"/>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74" name="Line 80"/>
              <p:cNvSpPr/>
              <p:nvPr/>
            </p:nvSpPr>
            <p:spPr>
              <a:xfrm>
                <a:off x="0" y="73"/>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grpSp>
        <p:grpSp>
          <p:nvGrpSpPr>
            <p:cNvPr id="39957" name="Group 81"/>
            <p:cNvGrpSpPr/>
            <p:nvPr/>
          </p:nvGrpSpPr>
          <p:grpSpPr>
            <a:xfrm>
              <a:off x="1224" y="1660"/>
              <a:ext cx="363" cy="73"/>
              <a:chOff x="0" y="0"/>
              <a:chExt cx="363" cy="73"/>
            </a:xfrm>
          </p:grpSpPr>
          <p:sp>
            <p:nvSpPr>
              <p:cNvPr id="39969" name="Line 82"/>
              <p:cNvSpPr/>
              <p:nvPr/>
            </p:nvSpPr>
            <p:spPr>
              <a:xfrm>
                <a:off x="0" y="0"/>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70" name="Line 83"/>
              <p:cNvSpPr/>
              <p:nvPr/>
            </p:nvSpPr>
            <p:spPr>
              <a:xfrm>
                <a:off x="0" y="36"/>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71" name="Line 84"/>
              <p:cNvSpPr/>
              <p:nvPr/>
            </p:nvSpPr>
            <p:spPr>
              <a:xfrm>
                <a:off x="0" y="73"/>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grpSp>
        <p:grpSp>
          <p:nvGrpSpPr>
            <p:cNvPr id="39958" name="Group 85"/>
            <p:cNvGrpSpPr/>
            <p:nvPr/>
          </p:nvGrpSpPr>
          <p:grpSpPr>
            <a:xfrm>
              <a:off x="1224" y="1052"/>
              <a:ext cx="363" cy="36"/>
              <a:chOff x="0" y="0"/>
              <a:chExt cx="363" cy="36"/>
            </a:xfrm>
          </p:grpSpPr>
          <p:sp>
            <p:nvSpPr>
              <p:cNvPr id="39967" name="Line 86"/>
              <p:cNvSpPr/>
              <p:nvPr/>
            </p:nvSpPr>
            <p:spPr>
              <a:xfrm>
                <a:off x="0" y="0"/>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68" name="Line 87"/>
              <p:cNvSpPr/>
              <p:nvPr/>
            </p:nvSpPr>
            <p:spPr>
              <a:xfrm>
                <a:off x="0" y="36"/>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grpSp>
        <p:grpSp>
          <p:nvGrpSpPr>
            <p:cNvPr id="39959" name="Group 88"/>
            <p:cNvGrpSpPr/>
            <p:nvPr/>
          </p:nvGrpSpPr>
          <p:grpSpPr>
            <a:xfrm>
              <a:off x="1224" y="2277"/>
              <a:ext cx="363" cy="36"/>
              <a:chOff x="0" y="0"/>
              <a:chExt cx="363" cy="36"/>
            </a:xfrm>
          </p:grpSpPr>
          <p:sp>
            <p:nvSpPr>
              <p:cNvPr id="39965" name="Line 89"/>
              <p:cNvSpPr/>
              <p:nvPr/>
            </p:nvSpPr>
            <p:spPr>
              <a:xfrm>
                <a:off x="0" y="0"/>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sp>
            <p:nvSpPr>
              <p:cNvPr id="39966" name="Line 90"/>
              <p:cNvSpPr/>
              <p:nvPr/>
            </p:nvSpPr>
            <p:spPr>
              <a:xfrm>
                <a:off x="0" y="36"/>
                <a:ext cx="363" cy="0"/>
              </a:xfrm>
              <a:prstGeom prst="line">
                <a:avLst/>
              </a:prstGeom>
              <a:ln w="22225" cap="flat" cmpd="sng">
                <a:solidFill>
                  <a:schemeClr val="tx1"/>
                </a:solidFill>
                <a:prstDash val="sysDot"/>
                <a:headEnd type="none" w="med" len="med"/>
                <a:tailEnd type="none" w="med" len="med"/>
              </a:ln>
            </p:spPr>
            <p:txBody>
              <a:bodyPr/>
              <a:lstStyle/>
              <a:p>
                <a:endParaRPr lang="zh-CN" altLang="en-US"/>
              </a:p>
            </p:txBody>
          </p:sp>
        </p:grpSp>
        <p:sp>
          <p:nvSpPr>
            <p:cNvPr id="39960" name="Text Box 91"/>
            <p:cNvSpPr txBox="1"/>
            <p:nvPr/>
          </p:nvSpPr>
          <p:spPr>
            <a:xfrm>
              <a:off x="1284" y="1569"/>
              <a:ext cx="212" cy="252"/>
            </a:xfrm>
            <a:prstGeom prst="rect">
              <a:avLst/>
            </a:prstGeom>
            <a:noFill/>
            <a:ln w="9525">
              <a:noFill/>
            </a:ln>
          </p:spPr>
          <p:txBody>
            <a:bodyPr wrap="none">
              <a:spAutoFit/>
            </a:bodyPr>
            <a:lstStyle/>
            <a:p>
              <a:pPr algn="ctr" defTabSz="1219200"/>
              <a:r>
                <a:rPr lang="en-US" altLang="zh-CN" sz="1995" b="1" kern="0" dirty="0">
                  <a:solidFill>
                    <a:srgbClr val="3333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9</a:t>
              </a:r>
            </a:p>
          </p:txBody>
        </p:sp>
        <p:sp>
          <p:nvSpPr>
            <p:cNvPr id="39961" name="Text Box 92"/>
            <p:cNvSpPr txBox="1"/>
            <p:nvPr/>
          </p:nvSpPr>
          <p:spPr>
            <a:xfrm>
              <a:off x="966" y="369"/>
              <a:ext cx="125" cy="71"/>
            </a:xfrm>
            <a:prstGeom prst="rect">
              <a:avLst/>
            </a:prstGeom>
            <a:noFill/>
            <a:ln w="9525">
              <a:noFill/>
            </a:ln>
          </p:spPr>
          <p:txBody>
            <a:bodyPr wrap="none">
              <a:spAutoFit/>
            </a:bodyPr>
            <a:lstStyle/>
            <a:p>
              <a:pPr algn="ct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9962" name="Text Box 93"/>
            <p:cNvSpPr txBox="1"/>
            <p:nvPr/>
          </p:nvSpPr>
          <p:spPr>
            <a:xfrm>
              <a:off x="966" y="970"/>
              <a:ext cx="123" cy="71"/>
            </a:xfrm>
            <a:prstGeom prst="rect">
              <a:avLst/>
            </a:prstGeom>
            <a:noFill/>
            <a:ln w="9525">
              <a:noFill/>
            </a:ln>
          </p:spPr>
          <p:txBody>
            <a:bodyPr wrap="none">
              <a:spAutoFit/>
            </a:bodyPr>
            <a:lstStyle/>
            <a:p>
              <a:pPr algn="ct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9963" name="Text Box 94"/>
            <p:cNvSpPr txBox="1"/>
            <p:nvPr/>
          </p:nvSpPr>
          <p:spPr>
            <a:xfrm>
              <a:off x="976" y="1587"/>
              <a:ext cx="125" cy="71"/>
            </a:xfrm>
            <a:prstGeom prst="rect">
              <a:avLst/>
            </a:prstGeom>
            <a:noFill/>
            <a:ln w="9525">
              <a:noFill/>
            </a:ln>
          </p:spPr>
          <p:txBody>
            <a:bodyPr wrap="none">
              <a:spAutoFit/>
            </a:bodyPr>
            <a:lstStyle/>
            <a:p>
              <a:pPr algn="ct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9964" name="Text Box 95"/>
            <p:cNvSpPr txBox="1"/>
            <p:nvPr/>
          </p:nvSpPr>
          <p:spPr>
            <a:xfrm>
              <a:off x="976" y="2195"/>
              <a:ext cx="125" cy="71"/>
            </a:xfrm>
            <a:prstGeom prst="rect">
              <a:avLst/>
            </a:prstGeom>
            <a:noFill/>
            <a:ln w="9525">
              <a:noFill/>
            </a:ln>
          </p:spPr>
          <p:txBody>
            <a:bodyPr wrap="none">
              <a:spAutoFit/>
            </a:bodyPr>
            <a:lstStyle/>
            <a:p>
              <a:pPr algn="ct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grpSp>
      <p:sp>
        <p:nvSpPr>
          <p:cNvPr id="44128" name="Rectangle 96"/>
          <p:cNvSpPr/>
          <p:nvPr/>
        </p:nvSpPr>
        <p:spPr>
          <a:xfrm>
            <a:off x="1000865" y="1768038"/>
            <a:ext cx="4665986" cy="4214008"/>
          </a:xfrm>
          <a:prstGeom prst="rect">
            <a:avLst/>
          </a:prstGeom>
          <a:noFill/>
          <a:ln w="9525">
            <a:noFill/>
          </a:ln>
        </p:spPr>
        <p:txBody>
          <a:bodyPr/>
          <a:lstStyle/>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胞嘧啶</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腺嘌呤</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鸟嘌呤</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胸腺嘧啶</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脱氧核糖</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6.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7.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胸腺嘧啶脱氧核苷酸</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8.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碱基对</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9.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氢键</a:t>
            </a:r>
          </a:p>
          <a:p>
            <a:pPr marL="457200" indent="-457200" defTabSz="1219200">
              <a:lnSpc>
                <a:spcPct val="150000"/>
              </a:lnSpc>
            </a:pPr>
            <a:r>
              <a:rPr lang="en-US" altLang="zh-CN"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10. </a:t>
            </a:r>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一条脱氧核苷酸链的片段</a:t>
            </a:r>
            <a:endParaRPr lang="zh-CN" altLang="en-US" sz="24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97"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课堂反馈</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a:t>
            </a:r>
            <a:endPar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endParaRPr>
          </a:p>
        </p:txBody>
      </p:sp>
      <p:sp>
        <p:nvSpPr>
          <p:cNvPr id="2" name="矩形 1"/>
          <p:cNvSpPr/>
          <p:nvPr/>
        </p:nvSpPr>
        <p:spPr>
          <a:xfrm>
            <a:off x="980105" y="1043340"/>
            <a:ext cx="8715375" cy="369332"/>
          </a:xfrm>
          <a:prstGeom prst="rect">
            <a:avLst/>
          </a:prstGeom>
        </p:spPr>
        <p:txBody>
          <a:bodyPr wrap="square">
            <a:spAutoFit/>
          </a:bodyPr>
          <a:lstStyle/>
          <a:p>
            <a:pPr marL="228600" lvl="0" indent="-228600">
              <a:lnSpc>
                <a:spcPct val="90000"/>
              </a:lnSpc>
              <a:spcBef>
                <a:spcPts val="1000"/>
              </a:spcBef>
            </a:pPr>
            <a:r>
              <a:rPr lang="en-US" altLang="zh-CN"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1</a:t>
            </a:r>
            <a:r>
              <a:rPr lang="zh-CN" altLang="en-US"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．下面是</a:t>
            </a:r>
            <a:r>
              <a:rPr lang="en-US" altLang="zh-CN"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的分子结构模式图，说出图中</a:t>
            </a:r>
            <a:r>
              <a:rPr lang="en-US" altLang="zh-CN"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1</a:t>
            </a:r>
            <a:r>
              <a:rPr lang="zh-CN" altLang="en-US"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a:t>
            </a:r>
            <a:r>
              <a:rPr lang="en-US" altLang="zh-CN"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10</a:t>
            </a:r>
            <a:r>
              <a:rPr lang="zh-CN" altLang="en-US" sz="2000" b="1" dirty="0">
                <a:solidFill>
                  <a:prstClr val="black"/>
                </a:solidFill>
                <a:latin typeface="思源黑体 CN Bold" panose="020B0800000000000000" pitchFamily="34" charset="-122"/>
                <a:ea typeface="思源黑体 CN Bold" panose="020B0800000000000000" pitchFamily="34" charset="-122"/>
                <a:cs typeface="Times New Roman" panose="02020603050405020304" pitchFamily="18" charset="0"/>
              </a:rPr>
              <a:t>的名称。 </a:t>
            </a:r>
            <a:endParaRPr lang="zh-CN" altLang="en-US" sz="2000" b="1" dirty="0">
              <a:solidFill>
                <a:prstClr val="black"/>
              </a:solidFill>
              <a:latin typeface="思源黑体 CN Bold" panose="020B0800000000000000" pitchFamily="34" charset="-122"/>
              <a:ea typeface="思源黑体 CN Bold" panose="020B08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linds(horizontal)">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128">
                                            <p:txEl>
                                              <p:pRg st="0" end="0"/>
                                            </p:txEl>
                                          </p:spTgt>
                                        </p:tgtEl>
                                        <p:attrNameLst>
                                          <p:attrName>style.visibility</p:attrName>
                                        </p:attrNameLst>
                                      </p:cBhvr>
                                      <p:to>
                                        <p:strVal val="visible"/>
                                      </p:to>
                                    </p:set>
                                    <p:animEffect transition="in" filter="wipe(left)">
                                      <p:cBhvr>
                                        <p:cTn id="12" dur="500"/>
                                        <p:tgtEl>
                                          <p:spTgt spid="441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128">
                                            <p:txEl>
                                              <p:pRg st="1" end="1"/>
                                            </p:txEl>
                                          </p:spTgt>
                                        </p:tgtEl>
                                        <p:attrNameLst>
                                          <p:attrName>style.visibility</p:attrName>
                                        </p:attrNameLst>
                                      </p:cBhvr>
                                      <p:to>
                                        <p:strVal val="visible"/>
                                      </p:to>
                                    </p:set>
                                    <p:animEffect transition="in" filter="wipe(left)">
                                      <p:cBhvr>
                                        <p:cTn id="17" dur="500"/>
                                        <p:tgtEl>
                                          <p:spTgt spid="441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128">
                                            <p:txEl>
                                              <p:pRg st="2" end="2"/>
                                            </p:txEl>
                                          </p:spTgt>
                                        </p:tgtEl>
                                        <p:attrNameLst>
                                          <p:attrName>style.visibility</p:attrName>
                                        </p:attrNameLst>
                                      </p:cBhvr>
                                      <p:to>
                                        <p:strVal val="visible"/>
                                      </p:to>
                                    </p:set>
                                    <p:animEffect transition="in" filter="wipe(left)">
                                      <p:cBhvr>
                                        <p:cTn id="22" dur="500"/>
                                        <p:tgtEl>
                                          <p:spTgt spid="441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128">
                                            <p:txEl>
                                              <p:pRg st="3" end="3"/>
                                            </p:txEl>
                                          </p:spTgt>
                                        </p:tgtEl>
                                        <p:attrNameLst>
                                          <p:attrName>style.visibility</p:attrName>
                                        </p:attrNameLst>
                                      </p:cBhvr>
                                      <p:to>
                                        <p:strVal val="visible"/>
                                      </p:to>
                                    </p:set>
                                    <p:animEffect transition="in" filter="wipe(left)">
                                      <p:cBhvr>
                                        <p:cTn id="27" dur="500"/>
                                        <p:tgtEl>
                                          <p:spTgt spid="441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128">
                                            <p:txEl>
                                              <p:pRg st="4" end="4"/>
                                            </p:txEl>
                                          </p:spTgt>
                                        </p:tgtEl>
                                        <p:attrNameLst>
                                          <p:attrName>style.visibility</p:attrName>
                                        </p:attrNameLst>
                                      </p:cBhvr>
                                      <p:to>
                                        <p:strVal val="visible"/>
                                      </p:to>
                                    </p:set>
                                    <p:animEffect transition="in" filter="wipe(left)">
                                      <p:cBhvr>
                                        <p:cTn id="32" dur="500"/>
                                        <p:tgtEl>
                                          <p:spTgt spid="4412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128">
                                            <p:txEl>
                                              <p:pRg st="5" end="5"/>
                                            </p:txEl>
                                          </p:spTgt>
                                        </p:tgtEl>
                                        <p:attrNameLst>
                                          <p:attrName>style.visibility</p:attrName>
                                        </p:attrNameLst>
                                      </p:cBhvr>
                                      <p:to>
                                        <p:strVal val="visible"/>
                                      </p:to>
                                    </p:set>
                                    <p:animEffect transition="in" filter="wipe(left)">
                                      <p:cBhvr>
                                        <p:cTn id="37" dur="500"/>
                                        <p:tgtEl>
                                          <p:spTgt spid="4412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128">
                                            <p:txEl>
                                              <p:pRg st="6" end="6"/>
                                            </p:txEl>
                                          </p:spTgt>
                                        </p:tgtEl>
                                        <p:attrNameLst>
                                          <p:attrName>style.visibility</p:attrName>
                                        </p:attrNameLst>
                                      </p:cBhvr>
                                      <p:to>
                                        <p:strVal val="visible"/>
                                      </p:to>
                                    </p:set>
                                    <p:animEffect transition="in" filter="wipe(left)">
                                      <p:cBhvr>
                                        <p:cTn id="42" dur="500"/>
                                        <p:tgtEl>
                                          <p:spTgt spid="4412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128">
                                            <p:txEl>
                                              <p:pRg st="7" end="7"/>
                                            </p:txEl>
                                          </p:spTgt>
                                        </p:tgtEl>
                                        <p:attrNameLst>
                                          <p:attrName>style.visibility</p:attrName>
                                        </p:attrNameLst>
                                      </p:cBhvr>
                                      <p:to>
                                        <p:strVal val="visible"/>
                                      </p:to>
                                    </p:set>
                                    <p:animEffect transition="in" filter="wipe(left)">
                                      <p:cBhvr>
                                        <p:cTn id="47" dur="500"/>
                                        <p:tgtEl>
                                          <p:spTgt spid="4412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128">
                                            <p:txEl>
                                              <p:pRg st="8" end="8"/>
                                            </p:txEl>
                                          </p:spTgt>
                                        </p:tgtEl>
                                        <p:attrNameLst>
                                          <p:attrName>style.visibility</p:attrName>
                                        </p:attrNameLst>
                                      </p:cBhvr>
                                      <p:to>
                                        <p:strVal val="visible"/>
                                      </p:to>
                                    </p:set>
                                    <p:animEffect transition="in" filter="wipe(left)">
                                      <p:cBhvr>
                                        <p:cTn id="52" dur="500"/>
                                        <p:tgtEl>
                                          <p:spTgt spid="4412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128">
                                            <p:txEl>
                                              <p:pRg st="9" end="9"/>
                                            </p:txEl>
                                          </p:spTgt>
                                        </p:tgtEl>
                                        <p:attrNameLst>
                                          <p:attrName>style.visibility</p:attrName>
                                        </p:attrNameLst>
                                      </p:cBhvr>
                                      <p:to>
                                        <p:strVal val="visible"/>
                                      </p:to>
                                    </p:set>
                                    <p:animEffect transition="in" filter="wipe(left)">
                                      <p:cBhvr>
                                        <p:cTn id="57" dur="500"/>
                                        <p:tgtEl>
                                          <p:spTgt spid="44128">
                                            <p:txEl>
                                              <p:pRg st="9" end="9"/>
                                            </p:txEl>
                                          </p:spTgt>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anim calcmode="lin" valueType="num">
                                      <p:cBhvr>
                                        <p:cTn id="62" dur="500" fill="hold"/>
                                        <p:tgtEl>
                                          <p:spTgt spid="97"/>
                                        </p:tgtEl>
                                        <p:attrNameLst>
                                          <p:attrName>ppt_x</p:attrName>
                                        </p:attrNameLst>
                                      </p:cBhvr>
                                      <p:tavLst>
                                        <p:tav tm="0">
                                          <p:val>
                                            <p:strVal val="#ppt_x"/>
                                          </p:val>
                                        </p:tav>
                                        <p:tav tm="100000">
                                          <p:val>
                                            <p:strVal val="#ppt_x"/>
                                          </p:val>
                                        </p:tav>
                                      </p:tavLst>
                                    </p:anim>
                                    <p:anim calcmode="lin" valueType="num">
                                      <p:cBhvr>
                                        <p:cTn id="63"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28" grpId="0" build="p"/>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862"/>
          <a:stretch>
            <a:fillRect/>
          </a:stretch>
        </p:blipFill>
        <p:spPr>
          <a:xfrm>
            <a:off x="3142760" y="0"/>
            <a:ext cx="9519745" cy="6858000"/>
          </a:xfrm>
          <a:custGeom>
            <a:avLst/>
            <a:gdLst>
              <a:gd name="connsiteX0" fmla="*/ 1714501 w 9519745"/>
              <a:gd name="connsiteY0" fmla="*/ 0 h 6858000"/>
              <a:gd name="connsiteX1" fmla="*/ 9519745 w 9519745"/>
              <a:gd name="connsiteY1" fmla="*/ 0 h 6858000"/>
              <a:gd name="connsiteX2" fmla="*/ 9519745 w 9519745"/>
              <a:gd name="connsiteY2" fmla="*/ 1232444 h 6858000"/>
              <a:gd name="connsiteX3" fmla="*/ 8113356 w 9519745"/>
              <a:gd name="connsiteY3" fmla="*/ 6858000 h 6858000"/>
              <a:gd name="connsiteX4" fmla="*/ 5710215 w 9519745"/>
              <a:gd name="connsiteY4" fmla="*/ 6858000 h 6858000"/>
              <a:gd name="connsiteX5" fmla="*/ 5541074 w 9519745"/>
              <a:gd name="connsiteY5" fmla="*/ 6858000 h 6858000"/>
              <a:gd name="connsiteX6" fmla="*/ 4931605 w 9519745"/>
              <a:gd name="connsiteY6" fmla="*/ 6858000 h 6858000"/>
              <a:gd name="connsiteX7" fmla="*/ 4322136 w 9519745"/>
              <a:gd name="connsiteY7" fmla="*/ 6858000 h 6858000"/>
              <a:gd name="connsiteX8" fmla="*/ 3960361 w 9519745"/>
              <a:gd name="connsiteY8" fmla="*/ 6858000 h 6858000"/>
              <a:gd name="connsiteX9" fmla="*/ 3791221 w 9519745"/>
              <a:gd name="connsiteY9" fmla="*/ 6858000 h 6858000"/>
              <a:gd name="connsiteX10" fmla="*/ 3181751 w 9519745"/>
              <a:gd name="connsiteY10" fmla="*/ 6858000 h 6858000"/>
              <a:gd name="connsiteX11" fmla="*/ 2572282 w 9519745"/>
              <a:gd name="connsiteY11" fmla="*/ 6858000 h 6858000"/>
              <a:gd name="connsiteX12" fmla="*/ 1388080 w 9519745"/>
              <a:gd name="connsiteY12" fmla="*/ 6858000 h 6858000"/>
              <a:gd name="connsiteX13" fmla="*/ 609470 w 9519745"/>
              <a:gd name="connsiteY13" fmla="*/ 6858000 h 6858000"/>
              <a:gd name="connsiteX14" fmla="*/ 0 w 951974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19745" h="6858000">
                <a:moveTo>
                  <a:pt x="1714501" y="0"/>
                </a:moveTo>
                <a:lnTo>
                  <a:pt x="9519745" y="0"/>
                </a:lnTo>
                <a:lnTo>
                  <a:pt x="9519745" y="1232444"/>
                </a:lnTo>
                <a:lnTo>
                  <a:pt x="8113356" y="6858000"/>
                </a:lnTo>
                <a:lnTo>
                  <a:pt x="5710215" y="6858000"/>
                </a:lnTo>
                <a:lnTo>
                  <a:pt x="5541074" y="6858000"/>
                </a:lnTo>
                <a:lnTo>
                  <a:pt x="4931605" y="6858000"/>
                </a:lnTo>
                <a:lnTo>
                  <a:pt x="4322136" y="6858000"/>
                </a:lnTo>
                <a:lnTo>
                  <a:pt x="3960361" y="6858000"/>
                </a:lnTo>
                <a:lnTo>
                  <a:pt x="3791221" y="6858000"/>
                </a:lnTo>
                <a:lnTo>
                  <a:pt x="3181751" y="6858000"/>
                </a:lnTo>
                <a:lnTo>
                  <a:pt x="2572282" y="6858000"/>
                </a:lnTo>
                <a:lnTo>
                  <a:pt x="1388080" y="6858000"/>
                </a:lnTo>
                <a:lnTo>
                  <a:pt x="609470" y="6858000"/>
                </a:lnTo>
                <a:lnTo>
                  <a:pt x="0" y="6858000"/>
                </a:lnTo>
                <a:close/>
              </a:path>
            </a:pathLst>
          </a:custGeom>
          <a:ln>
            <a:solidFill>
              <a:srgbClr val="FF0000"/>
            </a:solidFill>
          </a:ln>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5" name="形状"/>
          <p:cNvSpPr/>
          <p:nvPr>
            <p:custDataLst>
              <p:tags r:id="rId1"/>
            </p:custDataLst>
          </p:nvPr>
        </p:nvSpPr>
        <p:spPr>
          <a:xfrm>
            <a:off x="10905272" y="4715194"/>
            <a:ext cx="1410175" cy="2142806"/>
          </a:xfrm>
          <a:custGeom>
            <a:avLst/>
            <a:gdLst>
              <a:gd name="connsiteX0" fmla="*/ 1714500 w 4010025"/>
              <a:gd name="connsiteY0" fmla="*/ 0 h 6858000"/>
              <a:gd name="connsiteX1" fmla="*/ 3549052 w 4010025"/>
              <a:gd name="connsiteY1" fmla="*/ 0 h 6858000"/>
              <a:gd name="connsiteX2" fmla="*/ 4010025 w 4010025"/>
              <a:gd name="connsiteY2" fmla="*/ 0 h 6858000"/>
              <a:gd name="connsiteX3" fmla="*/ 2295525 w 4010025"/>
              <a:gd name="connsiteY3" fmla="*/ 6858000 h 6858000"/>
              <a:gd name="connsiteX4" fmla="*/ 1834552 w 4010025"/>
              <a:gd name="connsiteY4" fmla="*/ 6858000 h 6858000"/>
              <a:gd name="connsiteX5" fmla="*/ 407928 w 4010025"/>
              <a:gd name="connsiteY5" fmla="*/ 6858000 h 6858000"/>
              <a:gd name="connsiteX6" fmla="*/ 0 w 4010025"/>
              <a:gd name="connsiteY6" fmla="*/ 6858000 h 6858000"/>
              <a:gd name="connsiteX0-1" fmla="*/ 1714500 w 4010025"/>
              <a:gd name="connsiteY0-2" fmla="*/ 508000 h 7366000"/>
              <a:gd name="connsiteX1-3" fmla="*/ 3549052 w 4010025"/>
              <a:gd name="connsiteY1-4" fmla="*/ 508000 h 7366000"/>
              <a:gd name="connsiteX2-5" fmla="*/ 4010025 w 4010025"/>
              <a:gd name="connsiteY2-6" fmla="*/ 508000 h 7366000"/>
              <a:gd name="connsiteX3-7" fmla="*/ 2295525 w 4010025"/>
              <a:gd name="connsiteY3-8" fmla="*/ 7366000 h 7366000"/>
              <a:gd name="connsiteX4-9" fmla="*/ 1834552 w 4010025"/>
              <a:gd name="connsiteY4-10" fmla="*/ 7366000 h 7366000"/>
              <a:gd name="connsiteX5-11" fmla="*/ 407928 w 4010025"/>
              <a:gd name="connsiteY5-12" fmla="*/ 7366000 h 7366000"/>
              <a:gd name="connsiteX6-13" fmla="*/ 0 w 4010025"/>
              <a:gd name="connsiteY6-14" fmla="*/ 7366000 h 7366000"/>
              <a:gd name="connsiteX7" fmla="*/ 1714500 w 4010025"/>
              <a:gd name="connsiteY7" fmla="*/ 508000 h 7366000"/>
              <a:gd name="connsiteX0-15" fmla="*/ 1714500 w 4010025"/>
              <a:gd name="connsiteY0-16" fmla="*/ 6243 h 6864243"/>
              <a:gd name="connsiteX1-17" fmla="*/ 3549052 w 4010025"/>
              <a:gd name="connsiteY1-18" fmla="*/ 6243 h 6864243"/>
              <a:gd name="connsiteX2-19" fmla="*/ 4010025 w 4010025"/>
              <a:gd name="connsiteY2-20" fmla="*/ 6243 h 6864243"/>
              <a:gd name="connsiteX3-21" fmla="*/ 2295525 w 4010025"/>
              <a:gd name="connsiteY3-22" fmla="*/ 6864243 h 6864243"/>
              <a:gd name="connsiteX4-23" fmla="*/ 1834552 w 4010025"/>
              <a:gd name="connsiteY4-24" fmla="*/ 6864243 h 6864243"/>
              <a:gd name="connsiteX5-25" fmla="*/ 407928 w 4010025"/>
              <a:gd name="connsiteY5-26" fmla="*/ 6864243 h 6864243"/>
              <a:gd name="connsiteX6-27" fmla="*/ 0 w 4010025"/>
              <a:gd name="connsiteY6-28" fmla="*/ 6864243 h 6864243"/>
              <a:gd name="connsiteX7-29" fmla="*/ 1714500 w 4010025"/>
              <a:gd name="connsiteY7-30" fmla="*/ 6243 h 6864243"/>
              <a:gd name="connsiteX0-31" fmla="*/ 1714500 w 4010025"/>
              <a:gd name="connsiteY0-32" fmla="*/ 6243 h 6864243"/>
              <a:gd name="connsiteX1-33" fmla="*/ 3549052 w 4010025"/>
              <a:gd name="connsiteY1-34" fmla="*/ 6243 h 6864243"/>
              <a:gd name="connsiteX2-35" fmla="*/ 4010025 w 4010025"/>
              <a:gd name="connsiteY2-36" fmla="*/ 6243 h 6864243"/>
              <a:gd name="connsiteX3-37" fmla="*/ 2295525 w 4010025"/>
              <a:gd name="connsiteY3-38" fmla="*/ 6864243 h 6864243"/>
              <a:gd name="connsiteX4-39" fmla="*/ 1834552 w 4010025"/>
              <a:gd name="connsiteY4-40" fmla="*/ 6864243 h 6864243"/>
              <a:gd name="connsiteX5-41" fmla="*/ 407928 w 4010025"/>
              <a:gd name="connsiteY5-42" fmla="*/ 6864243 h 6864243"/>
              <a:gd name="connsiteX6-43" fmla="*/ 0 w 4010025"/>
              <a:gd name="connsiteY6-44" fmla="*/ 6864243 h 6864243"/>
              <a:gd name="connsiteX7-45" fmla="*/ 1714500 w 4010025"/>
              <a:gd name="connsiteY7-46" fmla="*/ 6243 h 686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4010025" h="6864243">
                <a:moveTo>
                  <a:pt x="1714500" y="6243"/>
                </a:moveTo>
                <a:cubicBezTo>
                  <a:pt x="2901894" y="-7804"/>
                  <a:pt x="3166465" y="6243"/>
                  <a:pt x="3549052" y="6243"/>
                </a:cubicBezTo>
                <a:lnTo>
                  <a:pt x="4010025" y="6243"/>
                </a:lnTo>
                <a:lnTo>
                  <a:pt x="2295525" y="6864243"/>
                </a:lnTo>
                <a:lnTo>
                  <a:pt x="1834552" y="6864243"/>
                </a:lnTo>
                <a:lnTo>
                  <a:pt x="407928" y="6864243"/>
                </a:lnTo>
                <a:lnTo>
                  <a:pt x="0" y="6864243"/>
                </a:lnTo>
                <a:cubicBezTo>
                  <a:pt x="55249" y="5751757"/>
                  <a:pt x="527106" y="20290"/>
                  <a:pt x="1714500" y="6243"/>
                </a:cubicBezTo>
                <a:close/>
              </a:path>
            </a:pathLst>
          </a:custGeom>
          <a:gradFill>
            <a:gsLst>
              <a:gs pos="100000">
                <a:srgbClr val="B5021F">
                  <a:alpha val="98000"/>
                </a:srgbClr>
              </a:gs>
              <a:gs pos="0">
                <a:srgbClr val="F0002D">
                  <a:alpha val="60000"/>
                </a:srgbClr>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6" name="任意多边形: 形状 5"/>
          <p:cNvSpPr/>
          <p:nvPr/>
        </p:nvSpPr>
        <p:spPr>
          <a:xfrm>
            <a:off x="1" y="2102690"/>
            <a:ext cx="6684665" cy="2843402"/>
          </a:xfrm>
          <a:custGeom>
            <a:avLst/>
            <a:gdLst>
              <a:gd name="connsiteX0" fmla="*/ 0 w 6353503"/>
              <a:gd name="connsiteY0" fmla="*/ 0 h 3162300"/>
              <a:gd name="connsiteX1" fmla="*/ 1942845 w 6353503"/>
              <a:gd name="connsiteY1" fmla="*/ 0 h 3162300"/>
              <a:gd name="connsiteX2" fmla="*/ 3093244 w 6353503"/>
              <a:gd name="connsiteY2" fmla="*/ 0 h 3162300"/>
              <a:gd name="connsiteX3" fmla="*/ 5203104 w 6353503"/>
              <a:gd name="connsiteY3" fmla="*/ 0 h 3162300"/>
              <a:gd name="connsiteX4" fmla="*/ 6353503 w 6353503"/>
              <a:gd name="connsiteY4" fmla="*/ 0 h 3162300"/>
              <a:gd name="connsiteX5" fmla="*/ 5562928 w 6353503"/>
              <a:gd name="connsiteY5" fmla="*/ 3162300 h 3162300"/>
              <a:gd name="connsiteX6" fmla="*/ 4412529 w 6353503"/>
              <a:gd name="connsiteY6" fmla="*/ 3162300 h 3162300"/>
              <a:gd name="connsiteX7" fmla="*/ 2302669 w 6353503"/>
              <a:gd name="connsiteY7" fmla="*/ 3162300 h 3162300"/>
              <a:gd name="connsiteX8" fmla="*/ 1152270 w 6353503"/>
              <a:gd name="connsiteY8" fmla="*/ 3162300 h 3162300"/>
              <a:gd name="connsiteX9" fmla="*/ 0 w 6353503"/>
              <a:gd name="connsiteY9" fmla="*/ 3162300 h 3162300"/>
              <a:gd name="connsiteX0-1" fmla="*/ 0 w 6358209"/>
              <a:gd name="connsiteY0-2" fmla="*/ 234244 h 3396544"/>
              <a:gd name="connsiteX1-3" fmla="*/ 1942845 w 6358209"/>
              <a:gd name="connsiteY1-4" fmla="*/ 234244 h 3396544"/>
              <a:gd name="connsiteX2-5" fmla="*/ 3093244 w 6358209"/>
              <a:gd name="connsiteY2-6" fmla="*/ 234244 h 3396544"/>
              <a:gd name="connsiteX3-7" fmla="*/ 5203104 w 6358209"/>
              <a:gd name="connsiteY3-8" fmla="*/ 234244 h 3396544"/>
              <a:gd name="connsiteX4-9" fmla="*/ 6353503 w 6358209"/>
              <a:gd name="connsiteY4-10" fmla="*/ 234244 h 3396544"/>
              <a:gd name="connsiteX5-11" fmla="*/ 5562928 w 6358209"/>
              <a:gd name="connsiteY5-12" fmla="*/ 3396544 h 3396544"/>
              <a:gd name="connsiteX6-13" fmla="*/ 4412529 w 6358209"/>
              <a:gd name="connsiteY6-14" fmla="*/ 3396544 h 3396544"/>
              <a:gd name="connsiteX7-15" fmla="*/ 2302669 w 6358209"/>
              <a:gd name="connsiteY7-16" fmla="*/ 3396544 h 3396544"/>
              <a:gd name="connsiteX8-17" fmla="*/ 1152270 w 6358209"/>
              <a:gd name="connsiteY8-18" fmla="*/ 3396544 h 3396544"/>
              <a:gd name="connsiteX9-19" fmla="*/ 0 w 6358209"/>
              <a:gd name="connsiteY9-20" fmla="*/ 3396544 h 3396544"/>
              <a:gd name="connsiteX10" fmla="*/ 0 w 6358209"/>
              <a:gd name="connsiteY10" fmla="*/ 234244 h 3396544"/>
              <a:gd name="connsiteX0-21" fmla="*/ 0 w 6358739"/>
              <a:gd name="connsiteY0-22" fmla="*/ 234244 h 3396544"/>
              <a:gd name="connsiteX1-23" fmla="*/ 1942845 w 6358739"/>
              <a:gd name="connsiteY1-24" fmla="*/ 234244 h 3396544"/>
              <a:gd name="connsiteX2-25" fmla="*/ 3093244 w 6358739"/>
              <a:gd name="connsiteY2-26" fmla="*/ 234244 h 3396544"/>
              <a:gd name="connsiteX3-27" fmla="*/ 5203104 w 6358739"/>
              <a:gd name="connsiteY3-28" fmla="*/ 234244 h 3396544"/>
              <a:gd name="connsiteX4-29" fmla="*/ 6353503 w 6358739"/>
              <a:gd name="connsiteY4-30" fmla="*/ 234244 h 3396544"/>
              <a:gd name="connsiteX5-31" fmla="*/ 5562928 w 6358739"/>
              <a:gd name="connsiteY5-32" fmla="*/ 3396544 h 3396544"/>
              <a:gd name="connsiteX6-33" fmla="*/ 4412529 w 6358739"/>
              <a:gd name="connsiteY6-34" fmla="*/ 3396544 h 3396544"/>
              <a:gd name="connsiteX7-35" fmla="*/ 2302669 w 6358739"/>
              <a:gd name="connsiteY7-36" fmla="*/ 3396544 h 3396544"/>
              <a:gd name="connsiteX8-37" fmla="*/ 1152270 w 6358739"/>
              <a:gd name="connsiteY8-38" fmla="*/ 3396544 h 3396544"/>
              <a:gd name="connsiteX9-39" fmla="*/ 0 w 6358739"/>
              <a:gd name="connsiteY9-40" fmla="*/ 3396544 h 3396544"/>
              <a:gd name="connsiteX10-41" fmla="*/ 0 w 6358739"/>
              <a:gd name="connsiteY10-42" fmla="*/ 234244 h 3396544"/>
              <a:gd name="connsiteX0-43" fmla="*/ 0 w 6672468"/>
              <a:gd name="connsiteY0-44" fmla="*/ 10725 h 3173025"/>
              <a:gd name="connsiteX1-45" fmla="*/ 1942845 w 6672468"/>
              <a:gd name="connsiteY1-46" fmla="*/ 10725 h 3173025"/>
              <a:gd name="connsiteX2-47" fmla="*/ 3093244 w 6672468"/>
              <a:gd name="connsiteY2-48" fmla="*/ 10725 h 3173025"/>
              <a:gd name="connsiteX3-49" fmla="*/ 5203104 w 6672468"/>
              <a:gd name="connsiteY3-50" fmla="*/ 10725 h 3173025"/>
              <a:gd name="connsiteX4-51" fmla="*/ 6353503 w 6672468"/>
              <a:gd name="connsiteY4-52" fmla="*/ 10725 h 3173025"/>
              <a:gd name="connsiteX5-53" fmla="*/ 5562928 w 6672468"/>
              <a:gd name="connsiteY5-54" fmla="*/ 3173025 h 3173025"/>
              <a:gd name="connsiteX6-55" fmla="*/ 4412529 w 6672468"/>
              <a:gd name="connsiteY6-56" fmla="*/ 3173025 h 3173025"/>
              <a:gd name="connsiteX7-57" fmla="*/ 2302669 w 6672468"/>
              <a:gd name="connsiteY7-58" fmla="*/ 3173025 h 3173025"/>
              <a:gd name="connsiteX8-59" fmla="*/ 1152270 w 6672468"/>
              <a:gd name="connsiteY8-60" fmla="*/ 3173025 h 3173025"/>
              <a:gd name="connsiteX9-61" fmla="*/ 0 w 6672468"/>
              <a:gd name="connsiteY9-62" fmla="*/ 3173025 h 3173025"/>
              <a:gd name="connsiteX10-63" fmla="*/ 0 w 6672468"/>
              <a:gd name="connsiteY10-64" fmla="*/ 10725 h 3173025"/>
              <a:gd name="connsiteX0-65" fmla="*/ 0 w 6669260"/>
              <a:gd name="connsiteY0-66" fmla="*/ 10 h 3162310"/>
              <a:gd name="connsiteX1-67" fmla="*/ 1942845 w 6669260"/>
              <a:gd name="connsiteY1-68" fmla="*/ 10 h 3162310"/>
              <a:gd name="connsiteX2-69" fmla="*/ 3093244 w 6669260"/>
              <a:gd name="connsiteY2-70" fmla="*/ 10 h 3162310"/>
              <a:gd name="connsiteX3-71" fmla="*/ 5203104 w 6669260"/>
              <a:gd name="connsiteY3-72" fmla="*/ 10 h 3162310"/>
              <a:gd name="connsiteX4-73" fmla="*/ 6353503 w 6669260"/>
              <a:gd name="connsiteY4-74" fmla="*/ 10 h 3162310"/>
              <a:gd name="connsiteX5-75" fmla="*/ 5562928 w 6669260"/>
              <a:gd name="connsiteY5-76" fmla="*/ 3162310 h 3162310"/>
              <a:gd name="connsiteX6-77" fmla="*/ 4412529 w 6669260"/>
              <a:gd name="connsiteY6-78" fmla="*/ 3162310 h 3162310"/>
              <a:gd name="connsiteX7-79" fmla="*/ 2302669 w 6669260"/>
              <a:gd name="connsiteY7-80" fmla="*/ 3162310 h 3162310"/>
              <a:gd name="connsiteX8-81" fmla="*/ 1152270 w 6669260"/>
              <a:gd name="connsiteY8-82" fmla="*/ 3162310 h 3162310"/>
              <a:gd name="connsiteX9-83" fmla="*/ 0 w 6669260"/>
              <a:gd name="connsiteY9-84" fmla="*/ 3162310 h 3162310"/>
              <a:gd name="connsiteX10-85" fmla="*/ 0 w 6669260"/>
              <a:gd name="connsiteY10-86" fmla="*/ 10 h 3162310"/>
              <a:gd name="connsiteX0-87" fmla="*/ 0 w 6684665"/>
              <a:gd name="connsiteY0-88" fmla="*/ 10 h 3169083"/>
              <a:gd name="connsiteX1-89" fmla="*/ 1942845 w 6684665"/>
              <a:gd name="connsiteY1-90" fmla="*/ 10 h 3169083"/>
              <a:gd name="connsiteX2-91" fmla="*/ 3093244 w 6684665"/>
              <a:gd name="connsiteY2-92" fmla="*/ 10 h 3169083"/>
              <a:gd name="connsiteX3-93" fmla="*/ 5203104 w 6684665"/>
              <a:gd name="connsiteY3-94" fmla="*/ 10 h 3169083"/>
              <a:gd name="connsiteX4-95" fmla="*/ 6353503 w 6684665"/>
              <a:gd name="connsiteY4-96" fmla="*/ 10 h 3169083"/>
              <a:gd name="connsiteX5-97" fmla="*/ 5562928 w 6684665"/>
              <a:gd name="connsiteY5-98" fmla="*/ 3162310 h 3169083"/>
              <a:gd name="connsiteX6-99" fmla="*/ 4412529 w 6684665"/>
              <a:gd name="connsiteY6-100" fmla="*/ 3162310 h 3169083"/>
              <a:gd name="connsiteX7-101" fmla="*/ 2302669 w 6684665"/>
              <a:gd name="connsiteY7-102" fmla="*/ 3162310 h 3169083"/>
              <a:gd name="connsiteX8-103" fmla="*/ 1152270 w 6684665"/>
              <a:gd name="connsiteY8-104" fmla="*/ 3162310 h 3169083"/>
              <a:gd name="connsiteX9-105" fmla="*/ 0 w 6684665"/>
              <a:gd name="connsiteY9-106" fmla="*/ 3162310 h 3169083"/>
              <a:gd name="connsiteX10-107" fmla="*/ 0 w 6684665"/>
              <a:gd name="connsiteY10-108" fmla="*/ 10 h 31690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684665" h="3169083">
                <a:moveTo>
                  <a:pt x="0" y="10"/>
                </a:moveTo>
                <a:lnTo>
                  <a:pt x="1942845" y="10"/>
                </a:lnTo>
                <a:lnTo>
                  <a:pt x="3093244" y="10"/>
                </a:lnTo>
                <a:lnTo>
                  <a:pt x="5203104" y="10"/>
                </a:lnTo>
                <a:cubicBezTo>
                  <a:pt x="5746480" y="10"/>
                  <a:pt x="5440092" y="6360"/>
                  <a:pt x="6353503" y="10"/>
                </a:cubicBezTo>
                <a:cubicBezTo>
                  <a:pt x="7266914" y="-6340"/>
                  <a:pt x="6053074" y="3147070"/>
                  <a:pt x="5562928" y="3162310"/>
                </a:cubicBezTo>
                <a:cubicBezTo>
                  <a:pt x="5072782" y="3177550"/>
                  <a:pt x="4795995" y="3162310"/>
                  <a:pt x="4412529" y="3162310"/>
                </a:cubicBezTo>
                <a:lnTo>
                  <a:pt x="2302669" y="3162310"/>
                </a:lnTo>
                <a:lnTo>
                  <a:pt x="1152270" y="3162310"/>
                </a:lnTo>
                <a:lnTo>
                  <a:pt x="0" y="3162310"/>
                </a:lnTo>
                <a:lnTo>
                  <a:pt x="0" y="10"/>
                </a:lnTo>
                <a:close/>
              </a:path>
            </a:pathLst>
          </a:custGeom>
          <a:gradFill>
            <a:gsLst>
              <a:gs pos="100000">
                <a:srgbClr val="B5021F"/>
              </a:gs>
              <a:gs pos="0">
                <a:srgbClr val="F0002D"/>
              </a:gs>
            </a:gsLst>
            <a:lin ang="2700000" scaled="1"/>
          </a:gradFill>
          <a:ln w="28575">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3" name="组合 22"/>
          <p:cNvGrpSpPr/>
          <p:nvPr/>
        </p:nvGrpSpPr>
        <p:grpSpPr>
          <a:xfrm>
            <a:off x="264160" y="2341245"/>
            <a:ext cx="6098540" cy="2206608"/>
            <a:chOff x="5942785" y="2342671"/>
            <a:chExt cx="5705472" cy="2042771"/>
          </a:xfrm>
        </p:grpSpPr>
        <p:sp>
          <p:nvSpPr>
            <p:cNvPr id="24" name="矩形 259"/>
            <p:cNvSpPr>
              <a:spLocks noChangeArrowheads="1"/>
            </p:cNvSpPr>
            <p:nvPr/>
          </p:nvSpPr>
          <p:spPr bwMode="auto">
            <a:xfrm>
              <a:off x="5974271" y="2342671"/>
              <a:ext cx="4667627" cy="85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913765">
                <a:buNone/>
              </a:pPr>
              <a:r>
                <a:rPr lang="zh-CN" altLang="en-US" sz="6000" b="1" cap="all"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mn-ea"/>
                  <a:sym typeface="Arial" panose="020B0604020202020204" pitchFamily="34" charset="0"/>
                </a:rPr>
                <a:t>谢谢同学倾听</a:t>
              </a:r>
            </a:p>
          </p:txBody>
        </p:sp>
        <p:sp>
          <p:nvSpPr>
            <p:cNvPr id="25" name="矩形 24"/>
            <p:cNvSpPr/>
            <p:nvPr/>
          </p:nvSpPr>
          <p:spPr>
            <a:xfrm>
              <a:off x="5961834" y="3775402"/>
              <a:ext cx="4612167" cy="233965"/>
            </a:xfrm>
            <a:prstGeom prst="rect">
              <a:avLst/>
            </a:prstGeom>
          </p:spPr>
          <p:txBody>
            <a:bodyPr wrap="square">
              <a:spAutoFit/>
            </a:bodyPr>
            <a:lstStyle/>
            <a:p>
              <a:pPr algn="dist" eaLnBrk="0" fontAlgn="base" hangingPunct="0">
                <a:spcBef>
                  <a:spcPct val="0"/>
                </a:spcBef>
                <a:spcAft>
                  <a:spcPct val="0"/>
                </a:spcAft>
                <a:defRPr/>
              </a:pPr>
              <a:r>
                <a:rPr lang="en-US" altLang="zh-CN" sz="105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THANK YOU FOR LISTENING</a:t>
              </a:r>
              <a:endParaRPr lang="zh-CN" altLang="en-US" sz="105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cxnSp>
          <p:nvCxnSpPr>
            <p:cNvPr id="26" name="直接连接符 25"/>
            <p:cNvCxnSpPr/>
            <p:nvPr/>
          </p:nvCxnSpPr>
          <p:spPr>
            <a:xfrm>
              <a:off x="6034129" y="3644801"/>
              <a:ext cx="5614128" cy="0"/>
            </a:xfrm>
            <a:prstGeom prst="line">
              <a:avLst/>
            </a:prstGeom>
            <a:ln w="15875">
              <a:gradFill flip="none" rotWithShape="1">
                <a:gsLst>
                  <a:gs pos="100000">
                    <a:schemeClr val="bg1">
                      <a:alpha val="0"/>
                    </a:scheme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942785" y="4151477"/>
              <a:ext cx="1419426" cy="233965"/>
            </a:xfrm>
            <a:prstGeom prst="rect">
              <a:avLst/>
            </a:prstGeom>
          </p:spPr>
          <p:txBody>
            <a:bodyPr wrap="square">
              <a:spAutoFit/>
            </a:bodyPr>
            <a:lstStyle/>
            <a:p>
              <a:pPr algn="dist" eaLnBrk="0" fontAlgn="base" hangingPunct="0">
                <a:spcBef>
                  <a:spcPct val="0"/>
                </a:spcBef>
                <a:spcAft>
                  <a:spcPct val="0"/>
                </a:spcAft>
                <a:defRPr/>
              </a:pPr>
              <a:r>
                <a:rPr lang="zh-CN" altLang="en-US" sz="105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授课人：</a:t>
              </a:r>
              <a:r>
                <a:rPr lang="en-US" altLang="zh-CN" sz="105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rPr>
                <a:t>xippt</a:t>
              </a:r>
              <a:endParaRPr lang="zh-CN" altLang="en-US" sz="105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mn-ea"/>
                <a:sym typeface="Arial" panose="020B0604020202020204" pitchFamily="34" charset="0"/>
              </a:endParaRPr>
            </a:p>
          </p:txBody>
        </p:sp>
      </p:grpSp>
      <p:grpSp>
        <p:nvGrpSpPr>
          <p:cNvPr id="27" name="组合 26"/>
          <p:cNvGrpSpPr/>
          <p:nvPr/>
        </p:nvGrpSpPr>
        <p:grpSpPr>
          <a:xfrm>
            <a:off x="686013" y="5747854"/>
            <a:ext cx="1606261" cy="367276"/>
            <a:chOff x="4800081" y="5275552"/>
            <a:chExt cx="2591838" cy="539860"/>
          </a:xfrm>
        </p:grpSpPr>
        <p:sp>
          <p:nvSpPr>
            <p:cNvPr id="28" name="圆角矩形 10"/>
            <p:cNvSpPr/>
            <p:nvPr/>
          </p:nvSpPr>
          <p:spPr>
            <a:xfrm>
              <a:off x="4800081" y="5275552"/>
              <a:ext cx="2591838" cy="539860"/>
            </a:xfrm>
            <a:prstGeom prst="roundRect">
              <a:avLst>
                <a:gd name="adj" fmla="val 50000"/>
              </a:avLst>
            </a:prstGeom>
            <a:gradFill flip="none" rotWithShape="1">
              <a:gsLst>
                <a:gs pos="85000">
                  <a:srgbClr val="C91910"/>
                </a:gs>
                <a:gs pos="11000">
                  <a:srgbClr val="FF0000"/>
                </a:gs>
              </a:gsLst>
              <a:lin ang="2700000" scaled="1"/>
              <a:tileRect/>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C91910"/>
                </a:solidFill>
                <a:effectLst/>
                <a:uLnTx/>
                <a:uFillTx/>
                <a:latin typeface="思源黑体 CN Light" panose="020B0300000000000000" pitchFamily="34" charset="-122"/>
                <a:ea typeface="思源黑体 CN Bold" panose="020B0800000000000000" pitchFamily="34" charset="-122"/>
                <a:cs typeface="+mn-ea"/>
                <a:sym typeface="Arial" panose="020B0604020202020204" pitchFamily="34" charset="0"/>
              </a:endParaRPr>
            </a:p>
          </p:txBody>
        </p:sp>
        <p:sp>
          <p:nvSpPr>
            <p:cNvPr id="29" name="文本框 28"/>
            <p:cNvSpPr txBox="1"/>
            <p:nvPr/>
          </p:nvSpPr>
          <p:spPr>
            <a:xfrm>
              <a:off x="5235228" y="5297808"/>
              <a:ext cx="1682288" cy="497641"/>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20XX.XX</a:t>
              </a:r>
            </a:p>
          </p:txBody>
        </p:sp>
      </p:grpSp>
      <p:sp>
        <p:nvSpPr>
          <p:cNvPr id="31" name="矩形 259"/>
          <p:cNvSpPr>
            <a:spLocks noChangeArrowheads="1"/>
          </p:cNvSpPr>
          <p:nvPr/>
        </p:nvSpPr>
        <p:spPr bwMode="auto">
          <a:xfrm>
            <a:off x="552450" y="427355"/>
            <a:ext cx="1306830"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913765">
              <a:spcBef>
                <a:spcPct val="20000"/>
              </a:spcBef>
              <a:buFont typeface="Arial" panose="020B0604020202020204" pitchFamily="34" charset="0"/>
              <a:buNone/>
            </a:pPr>
            <a:r>
              <a:rPr lang="zh-CN" altLang="en-US" sz="2400" dirty="0">
                <a:solidFill>
                  <a:schemeClr val="tx1">
                    <a:lumMod val="50000"/>
                    <a:lumOff val="50000"/>
                  </a:schemeClr>
                </a:solidFill>
                <a:latin typeface="站酷庆科黄油体" panose="02000803000000020004" pitchFamily="2" charset="-122"/>
                <a:ea typeface="站酷庆科黄油体" panose="02000803000000020004" pitchFamily="2" charset="-122"/>
                <a:cs typeface="+mn-ea"/>
              </a:rPr>
              <a:t>某某高校</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Scale>
                                      <p:cBhvr>
                                        <p:cTn id="8" dur="1000" fill="hold">
                                          <p:stCondLst>
                                            <p:cond delay="0"/>
                                          </p:stCondLst>
                                        </p:cTn>
                                        <p:tgtEl>
                                          <p:spTgt spid="5"/>
                                        </p:tgtEl>
                                      </p:cBhvr>
                                      <p:by x="150000" y="150000"/>
                                      <p:from x="100000" y="100000"/>
                                      <p:to x="150000" y="150000"/>
                                    </p:animScale>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富兰克林拍摄的</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的</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X</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射线衍射图</a:t>
            </a:r>
          </a:p>
        </p:txBody>
      </p:sp>
      <p:pic>
        <p:nvPicPr>
          <p:cNvPr id="8" name="Picture 3" descr="DNA的X光衍射照片">
            <a:hlinkClick r:id="rId2"/>
          </p:cNvPr>
          <p:cNvPicPr>
            <a:picLocks noChangeAspect="1"/>
          </p:cNvPicPr>
          <p:nvPr/>
        </p:nvPicPr>
        <p:blipFill>
          <a:blip r:embed="rId3"/>
          <a:stretch>
            <a:fillRect/>
          </a:stretch>
        </p:blipFill>
        <p:spPr>
          <a:xfrm>
            <a:off x="2383234" y="1300668"/>
            <a:ext cx="3116485" cy="2991384"/>
          </a:xfrm>
          <a:prstGeom prst="rect">
            <a:avLst/>
          </a:prstGeom>
          <a:noFill/>
          <a:ln w="9525">
            <a:noFill/>
          </a:ln>
        </p:spPr>
      </p:pic>
      <p:sp>
        <p:nvSpPr>
          <p:cNvPr id="9" name="Text Box 4"/>
          <p:cNvSpPr txBox="1"/>
          <p:nvPr/>
        </p:nvSpPr>
        <p:spPr>
          <a:xfrm>
            <a:off x="6096000" y="1947239"/>
            <a:ext cx="4106223" cy="1891095"/>
          </a:xfrm>
          <a:prstGeom prst="rect">
            <a:avLst/>
          </a:prstGeom>
          <a:noFill/>
          <a:ln w="9525">
            <a:noFill/>
          </a:ln>
        </p:spPr>
        <p:txBody>
          <a:bodyPr>
            <a:spAutoFit/>
          </a:bodyPr>
          <a:lstStyle/>
          <a:p>
            <a:pPr defTabSz="1219200">
              <a:lnSpc>
                <a:spcPct val="150000"/>
              </a:lnSpc>
            </a:pPr>
            <a:r>
              <a:rPr lang="en-US" altLang="zh-CN" sz="200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X</a:t>
            </a:r>
            <a:r>
              <a:rPr lang="zh-CN" altLang="en-US" sz="200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衍射技术是用</a:t>
            </a:r>
            <a:r>
              <a:rPr lang="en-US" altLang="zh-CN" sz="200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X</a:t>
            </a:r>
            <a:r>
              <a:rPr lang="zh-CN" altLang="en-US" sz="200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光透过物质的结晶体，使其在照片底片上衍射出晶体图案的技术。这个方法可以用来推测晶体的分子排列。</a:t>
            </a:r>
          </a:p>
        </p:txBody>
      </p:sp>
      <p:sp>
        <p:nvSpPr>
          <p:cNvPr id="10" name="Rectangle 5"/>
          <p:cNvSpPr/>
          <p:nvPr/>
        </p:nvSpPr>
        <p:spPr>
          <a:xfrm>
            <a:off x="2260568" y="4738353"/>
            <a:ext cx="3361818" cy="522131"/>
          </a:xfrm>
          <a:prstGeom prst="rect">
            <a:avLst/>
          </a:prstGeom>
          <a:noFill/>
          <a:ln w="9525">
            <a:noFill/>
          </a:ln>
        </p:spPr>
        <p:txBody>
          <a:bodyPr wrap="none">
            <a:spAutoFit/>
          </a:bodyPr>
          <a:lstStyle/>
          <a:p>
            <a:pPr defTabSz="1219200"/>
            <a:r>
              <a:rPr lang="en-US" altLang="zh-CN" sz="2795" b="1" kern="0" dirty="0">
                <a:solidFill>
                  <a:srgbClr val="0000CC"/>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sz="2795" b="1" kern="0" dirty="0">
                <a:solidFill>
                  <a:srgbClr val="0000CC"/>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的</a:t>
            </a:r>
            <a:r>
              <a:rPr lang="en-US" altLang="zh-CN" sz="2795" b="1" kern="0" dirty="0">
                <a:solidFill>
                  <a:srgbClr val="0000CC"/>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X</a:t>
            </a:r>
            <a:r>
              <a:rPr lang="zh-CN" altLang="en-US" sz="2795" b="1" kern="0" dirty="0">
                <a:solidFill>
                  <a:srgbClr val="0000CC"/>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射线衍射图</a:t>
            </a:r>
          </a:p>
        </p:txBody>
      </p:sp>
      <p:sp>
        <p:nvSpPr>
          <p:cNvPr id="12" name="Text Box 7"/>
          <p:cNvSpPr txBox="1">
            <a:spLocks noChangeArrowheads="1"/>
          </p:cNvSpPr>
          <p:nvPr/>
        </p:nvSpPr>
        <p:spPr bwMode="auto">
          <a:xfrm>
            <a:off x="2174934" y="5557332"/>
            <a:ext cx="34474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1219200">
              <a:defRPr/>
            </a:pPr>
            <a:r>
              <a:rPr lang="en-US" altLang="zh-CN"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分子呈螺旋结构</a:t>
            </a:r>
          </a:p>
        </p:txBody>
      </p:sp>
      <p:sp>
        <p:nvSpPr>
          <p:cNvPr id="13" name="AutoShape 8"/>
          <p:cNvSpPr/>
          <p:nvPr/>
        </p:nvSpPr>
        <p:spPr>
          <a:xfrm>
            <a:off x="5449901" y="5506390"/>
            <a:ext cx="1507568" cy="501995"/>
          </a:xfrm>
          <a:prstGeom prst="rightArrow">
            <a:avLst>
              <a:gd name="adj1" fmla="val 50000"/>
              <a:gd name="adj2" fmla="val 75078"/>
            </a:avLst>
          </a:prstGeom>
          <a:noFill/>
          <a:ln w="9525" cap="flat" cmpd="sng">
            <a:solidFill>
              <a:schemeClr val="tx1"/>
            </a:solidFill>
            <a:prstDash val="solid"/>
            <a:miter/>
            <a:headEnd type="none" w="med" len="med"/>
            <a:tailEnd type="none" w="med" len="med"/>
          </a:ln>
        </p:spPr>
        <p:txBody>
          <a:bodyPr wrap="none" anchor="ctr"/>
          <a:lstStyle/>
          <a:p>
            <a:pPr algn="ct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4" name="Text Box 9"/>
          <p:cNvSpPr txBox="1">
            <a:spLocks noChangeArrowheads="1"/>
          </p:cNvSpPr>
          <p:nvPr/>
        </p:nvSpPr>
        <p:spPr bwMode="auto">
          <a:xfrm>
            <a:off x="6957469" y="5557332"/>
            <a:ext cx="3186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1219200">
              <a:defRPr/>
            </a:pPr>
            <a:r>
              <a:rPr lang="en-US" altLang="zh-CN"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分子呈</a:t>
            </a:r>
            <a:r>
              <a:rPr lang="zh-CN" altLang="en-US" sz="2000" b="1" u="sng" dirty="0">
                <a:solidFill>
                  <a:srgbClr val="660033"/>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双</a:t>
            </a:r>
            <a:r>
              <a:rPr lang="zh-CN" altLang="en-US" sz="2000" b="1"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螺旋结构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DNA结构发现"/>
          <p:cNvPicPr>
            <a:picLocks noChangeAspect="1"/>
          </p:cNvPicPr>
          <p:nvPr/>
        </p:nvPicPr>
        <p:blipFill>
          <a:blip r:embed="rId2"/>
          <a:srcRect r="1022" b="4173"/>
          <a:stretch>
            <a:fillRect/>
          </a:stretch>
        </p:blipFill>
        <p:spPr>
          <a:xfrm>
            <a:off x="685260" y="1971675"/>
            <a:ext cx="4329651" cy="3237866"/>
          </a:xfrm>
          <a:prstGeom prst="rect">
            <a:avLst/>
          </a:prstGeom>
          <a:noFill/>
          <a:ln w="9525">
            <a:noFill/>
          </a:ln>
        </p:spPr>
      </p:pic>
      <p:sp>
        <p:nvSpPr>
          <p:cNvPr id="4"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一、解开</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结构之谜</a:t>
            </a:r>
          </a:p>
        </p:txBody>
      </p:sp>
      <p:grpSp>
        <p:nvGrpSpPr>
          <p:cNvPr id="2" name="组合 1"/>
          <p:cNvGrpSpPr/>
          <p:nvPr/>
        </p:nvGrpSpPr>
        <p:grpSpPr>
          <a:xfrm>
            <a:off x="4983011" y="1971675"/>
            <a:ext cx="6918704" cy="3563843"/>
            <a:chOff x="4983010" y="1971675"/>
            <a:chExt cx="9900355" cy="5099699"/>
          </a:xfrm>
        </p:grpSpPr>
        <p:pic>
          <p:nvPicPr>
            <p:cNvPr id="5" name="Picture 9" descr="沃森、克里克与获诺贝尔奖的其它科学家在一起"/>
            <p:cNvPicPr>
              <a:picLocks noChangeAspect="1"/>
            </p:cNvPicPr>
            <p:nvPr/>
          </p:nvPicPr>
          <p:blipFill>
            <a:blip r:embed="rId3"/>
            <a:stretch>
              <a:fillRect/>
            </a:stretch>
          </p:blipFill>
          <p:spPr>
            <a:xfrm>
              <a:off x="5924127" y="1971675"/>
              <a:ext cx="6267873" cy="4323927"/>
            </a:xfrm>
            <a:prstGeom prst="rect">
              <a:avLst/>
            </a:prstGeom>
            <a:noFill/>
            <a:ln w="9525">
              <a:noFill/>
            </a:ln>
          </p:spPr>
        </p:pic>
        <p:sp>
          <p:nvSpPr>
            <p:cNvPr id="6" name="Text Box 3"/>
            <p:cNvSpPr txBox="1"/>
            <p:nvPr/>
          </p:nvSpPr>
          <p:spPr>
            <a:xfrm>
              <a:off x="12526997" y="2586495"/>
              <a:ext cx="2356368" cy="2906735"/>
            </a:xfrm>
            <a:prstGeom prst="rect">
              <a:avLst/>
            </a:prstGeom>
            <a:solidFill>
              <a:srgbClr val="FFFFFF"/>
            </a:solidFill>
            <a:ln w="9525">
              <a:noFill/>
            </a:ln>
          </p:spPr>
          <p:txBody>
            <a:bodyPr wrap="square">
              <a:spAutoFit/>
            </a:bodyPr>
            <a:lstStyle/>
            <a:p>
              <a:pPr defTabSz="1219200">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沃森、克里克和英国物理学家威尔金斯因发现生命的双螺旋而荣获</a:t>
              </a:r>
              <a:r>
                <a:rPr lang="en-US" altLang="zh-CN"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1962</a:t>
              </a: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年诺贝尔医学生理学奖。</a:t>
              </a:r>
            </a:p>
          </p:txBody>
        </p:sp>
        <p:sp>
          <p:nvSpPr>
            <p:cNvPr id="7" name="Text Box 10"/>
            <p:cNvSpPr txBox="1"/>
            <p:nvPr/>
          </p:nvSpPr>
          <p:spPr>
            <a:xfrm>
              <a:off x="4983010" y="6542877"/>
              <a:ext cx="8285292" cy="528497"/>
            </a:xfrm>
            <a:prstGeom prst="rect">
              <a:avLst/>
            </a:prstGeom>
            <a:noFill/>
            <a:ln w="9525">
              <a:noFill/>
            </a:ln>
          </p:spPr>
          <p:txBody>
            <a:bodyPr>
              <a:spAutoFit/>
            </a:bodyPr>
            <a:lstStyle/>
            <a:p>
              <a:pPr algn="ctr" defTabSz="1219200">
                <a:spcBef>
                  <a:spcPct val="50000"/>
                </a:spcBef>
              </a:pPr>
              <a:r>
                <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左一：威尔金斯  左三：克里克  左五：沃森</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p:nvPr/>
        </p:nvSpPr>
        <p:spPr>
          <a:xfrm>
            <a:off x="2186141" y="2060787"/>
            <a:ext cx="5734144" cy="583686"/>
          </a:xfrm>
          <a:prstGeom prst="rect">
            <a:avLst/>
          </a:prstGeom>
          <a:noFill/>
          <a:ln w="9525">
            <a:noFill/>
          </a:ln>
          <a:effectLst>
            <a:outerShdw dist="17961" dir="2699999" algn="ctr" rotWithShape="0">
              <a:srgbClr val="FFFFFF"/>
            </a:outerShdw>
          </a:effectLst>
        </p:spPr>
        <p:txBody>
          <a:bodyPr>
            <a:spAutoFit/>
          </a:bodyPr>
          <a:lstStyle/>
          <a:p>
            <a:pPr defTabSz="1219200"/>
            <a:r>
              <a:rPr lang="en-US" altLang="zh-CN" sz="3195" b="1"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3195" b="1"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的</a:t>
            </a:r>
            <a:r>
              <a:rPr lang="zh-CN" altLang="en-US" sz="31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基本单位－</a:t>
            </a:r>
            <a:r>
              <a:rPr lang="zh-CN" altLang="en-US" sz="3195"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a:t>
            </a:r>
          </a:p>
        </p:txBody>
      </p:sp>
      <p:sp>
        <p:nvSpPr>
          <p:cNvPr id="13316" name="Rectangle 4"/>
          <p:cNvSpPr/>
          <p:nvPr/>
        </p:nvSpPr>
        <p:spPr>
          <a:xfrm>
            <a:off x="7160165" y="4113107"/>
            <a:ext cx="2343699" cy="736365"/>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含Ｎ碱基</a:t>
            </a:r>
          </a:p>
        </p:txBody>
      </p:sp>
      <p:sp>
        <p:nvSpPr>
          <p:cNvPr id="13317" name="AutoShape 5"/>
          <p:cNvSpPr/>
          <p:nvPr/>
        </p:nvSpPr>
        <p:spPr>
          <a:xfrm>
            <a:off x="3967668" y="3733049"/>
            <a:ext cx="1933552" cy="1635839"/>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a:r>
              <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a:t>
            </a:r>
          </a:p>
          <a:p>
            <a:pPr algn="ctr" defTabSz="1219200"/>
            <a:r>
              <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核糖</a:t>
            </a:r>
          </a:p>
        </p:txBody>
      </p:sp>
      <p:sp>
        <p:nvSpPr>
          <p:cNvPr id="13318" name="Oval 6"/>
          <p:cNvSpPr/>
          <p:nvPr/>
        </p:nvSpPr>
        <p:spPr>
          <a:xfrm>
            <a:off x="1991360" y="3026771"/>
            <a:ext cx="877304" cy="858300"/>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a:r>
              <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p:txBody>
      </p:sp>
      <p:sp>
        <p:nvSpPr>
          <p:cNvPr id="13319" name="Line 7"/>
          <p:cNvSpPr/>
          <p:nvPr/>
        </p:nvSpPr>
        <p:spPr>
          <a:xfrm>
            <a:off x="5867964" y="4417155"/>
            <a:ext cx="1289035" cy="9501"/>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nvGrpSpPr>
          <p:cNvPr id="13320" name="Group 8"/>
          <p:cNvGrpSpPr/>
          <p:nvPr/>
        </p:nvGrpSpPr>
        <p:grpSpPr>
          <a:xfrm>
            <a:off x="2615292" y="3777389"/>
            <a:ext cx="1352377" cy="639767"/>
            <a:chOff x="0" y="0"/>
            <a:chExt cx="854" cy="404"/>
          </a:xfrm>
        </p:grpSpPr>
        <p:sp>
          <p:nvSpPr>
            <p:cNvPr id="13329" name="Line 8"/>
            <p:cNvSpPr/>
            <p:nvPr/>
          </p:nvSpPr>
          <p:spPr>
            <a:xfrm>
              <a:off x="192" y="384"/>
              <a:ext cx="662" cy="2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3330" name="Line 9"/>
            <p:cNvSpPr/>
            <p:nvPr/>
          </p:nvSpPr>
          <p:spPr>
            <a:xfrm>
              <a:off x="0" y="0"/>
              <a:ext cx="222" cy="381"/>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sp>
        <p:nvSpPr>
          <p:cNvPr id="2" name="Text Box 10"/>
          <p:cNvSpPr txBox="1"/>
          <p:nvPr/>
        </p:nvSpPr>
        <p:spPr>
          <a:xfrm>
            <a:off x="6932132" y="5405309"/>
            <a:ext cx="2228097" cy="114735"/>
          </a:xfrm>
          <a:prstGeom prst="rect">
            <a:avLst/>
          </a:prstGeom>
          <a:noFill/>
          <a:ln w="9525">
            <a:noFill/>
          </a:ln>
        </p:spPr>
        <p:txBody>
          <a:bodyPr lIns="89777" tIns="46684" rIns="89777" bIns="46684">
            <a:spAutoFit/>
          </a:bodyPr>
          <a:lstStyle/>
          <a:p>
            <a:pPr defTabSz="1219200">
              <a:spcBef>
                <a:spcPct val="50000"/>
              </a:spcBef>
            </a:pPr>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3324" name="Rectangle 11"/>
          <p:cNvSpPr/>
          <p:nvPr/>
        </p:nvSpPr>
        <p:spPr>
          <a:xfrm>
            <a:off x="7160166" y="2896918"/>
            <a:ext cx="2370620" cy="790207"/>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3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13325" name="Rectangle 12"/>
          <p:cNvSpPr/>
          <p:nvPr/>
        </p:nvSpPr>
        <p:spPr>
          <a:xfrm>
            <a:off x="7160166" y="5272289"/>
            <a:ext cx="2370620" cy="790207"/>
          </a:xfrm>
          <a:prstGeom prst="rect">
            <a:avLst/>
          </a:prstGeom>
          <a:solidFill>
            <a:srgbClr val="FFFF00"/>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3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3326" name="Rectangle 13"/>
          <p:cNvSpPr/>
          <p:nvPr/>
        </p:nvSpPr>
        <p:spPr>
          <a:xfrm>
            <a:off x="7160166" y="4482082"/>
            <a:ext cx="2370620" cy="790207"/>
          </a:xfrm>
          <a:prstGeom prst="rect">
            <a:avLst/>
          </a:prstGeom>
          <a:solidFill>
            <a:srgbClr val="003366"/>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3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3327" name="Rectangle 14"/>
          <p:cNvSpPr/>
          <p:nvPr/>
        </p:nvSpPr>
        <p:spPr>
          <a:xfrm>
            <a:off x="7160166" y="3690291"/>
            <a:ext cx="2370620" cy="791791"/>
          </a:xfrm>
          <a:prstGeom prst="rect">
            <a:avLst/>
          </a:prstGeom>
          <a:solidFill>
            <a:srgbClr val="FF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3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 name="Text Box 16"/>
          <p:cNvSpPr txBox="1"/>
          <p:nvPr/>
        </p:nvSpPr>
        <p:spPr>
          <a:xfrm>
            <a:off x="4228960" y="1417854"/>
            <a:ext cx="181372" cy="114735"/>
          </a:xfrm>
          <a:prstGeom prst="rect">
            <a:avLst/>
          </a:prstGeom>
          <a:noFill/>
          <a:ln w="9525">
            <a:noFill/>
          </a:ln>
        </p:spPr>
        <p:txBody>
          <a:bodyPr wrap="none" lIns="89777" tIns="46684" rIns="89777" bIns="46684">
            <a:spAutoFit/>
          </a:bodyPr>
          <a:lstStyle/>
          <a:p>
            <a:pP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 name="Text Box 17"/>
          <p:cNvSpPr txBox="1"/>
          <p:nvPr/>
        </p:nvSpPr>
        <p:spPr>
          <a:xfrm>
            <a:off x="2186141" y="1173981"/>
            <a:ext cx="3572557" cy="708743"/>
          </a:xfrm>
          <a:prstGeom prst="rect">
            <a:avLst/>
          </a:prstGeom>
          <a:noFill/>
          <a:ln w="9525">
            <a:noFill/>
          </a:ln>
        </p:spPr>
        <p:txBody>
          <a:bodyPr lIns="89777" tIns="46684" rIns="89777" bIns="46684">
            <a:spAutoFit/>
          </a:bodyPr>
          <a:lstStyle/>
          <a:p>
            <a:pPr defTabSz="1219200">
              <a:spcBef>
                <a:spcPct val="50000"/>
              </a:spcBef>
            </a:pPr>
            <a:r>
              <a:rPr lang="en-US" altLang="zh-CN" sz="3995" b="1"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C  H  O   N   P</a:t>
            </a:r>
            <a:endParaRPr lang="en-US" altLang="zh-CN" sz="3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化学元素组成：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blinds(horizontal)">
                                      <p:cBhvr>
                                        <p:cTn id="15" dur="500"/>
                                        <p:tgtEl>
                                          <p:spTgt spid="133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blinds(horizontal)">
                                      <p:cBhvr>
                                        <p:cTn id="20" dur="500"/>
                                        <p:tgtEl>
                                          <p:spTgt spid="133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blinds(horizontal)">
                                      <p:cBhvr>
                                        <p:cTn id="25" dur="5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320"/>
                                        </p:tgtEl>
                                        <p:attrNameLst>
                                          <p:attrName>style.visibility</p:attrName>
                                        </p:attrNameLst>
                                      </p:cBhvr>
                                      <p:to>
                                        <p:strVal val="visible"/>
                                      </p:to>
                                    </p:set>
                                    <p:animEffect transition="in" filter="blinds(horizontal)">
                                      <p:cBhvr>
                                        <p:cTn id="30" dur="500"/>
                                        <p:tgtEl>
                                          <p:spTgt spid="133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319"/>
                                        </p:tgtEl>
                                        <p:attrNameLst>
                                          <p:attrName>style.visibility</p:attrName>
                                        </p:attrNameLst>
                                      </p:cBhvr>
                                      <p:to>
                                        <p:strVal val="visible"/>
                                      </p:to>
                                    </p:set>
                                    <p:animEffect transition="in" filter="blinds(horizontal)">
                                      <p:cBhvr>
                                        <p:cTn id="35" dur="500"/>
                                        <p:tgtEl>
                                          <p:spTgt spid="1331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13324"/>
                                        </p:tgtEl>
                                        <p:attrNameLst>
                                          <p:attrName>style.visibility</p:attrName>
                                        </p:attrNameLst>
                                      </p:cBhvr>
                                      <p:to>
                                        <p:strVal val="visible"/>
                                      </p:to>
                                    </p:set>
                                    <p:animEffect transition="in" filter="slide(fromRight)">
                                      <p:cBhvr>
                                        <p:cTn id="40" dur="500"/>
                                        <p:tgtEl>
                                          <p:spTgt spid="13324"/>
                                        </p:tgtEl>
                                      </p:cBhvr>
                                    </p:animEffect>
                                  </p:childTnLst>
                                  <p:subTnLst>
                                    <p:audio>
                                      <p:cMediaNode>
                                        <p:cTn display="0" masterRel="sameClick">
                                          <p:stCondLst>
                                            <p:cond evt="begin" delay="0">
                                              <p:tn val="38"/>
                                            </p:cond>
                                          </p:stCondLst>
                                          <p:endCondLst>
                                            <p:cond evt="onStopAudio" delay="0">
                                              <p:tgtEl>
                                                <p:sldTgt/>
                                              </p:tgtEl>
                                            </p:cond>
                                          </p:endCondLst>
                                        </p:cTn>
                                        <p:tgtEl>
                                          <p:sndTgt r:embed="rId2"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13327"/>
                                        </p:tgtEl>
                                        <p:attrNameLst>
                                          <p:attrName>style.visibility</p:attrName>
                                        </p:attrNameLst>
                                      </p:cBhvr>
                                      <p:to>
                                        <p:strVal val="visible"/>
                                      </p:to>
                                    </p:set>
                                    <p:animEffect transition="in" filter="slide(fromRight)">
                                      <p:cBhvr>
                                        <p:cTn id="45" dur="500"/>
                                        <p:tgtEl>
                                          <p:spTgt spid="13327"/>
                                        </p:tgtEl>
                                      </p:cBhvr>
                                    </p:animEffect>
                                  </p:childTnLst>
                                  <p:subTnLst>
                                    <p:audio>
                                      <p:cMediaNode>
                                        <p:cTn display="0" masterRel="sameClick">
                                          <p:stCondLst>
                                            <p:cond evt="begin" delay="0">
                                              <p:tn val="43"/>
                                            </p:cond>
                                          </p:stCondLst>
                                          <p:endCondLst>
                                            <p:cond evt="onStopAudio" delay="0">
                                              <p:tgtEl>
                                                <p:sldTgt/>
                                              </p:tgtEl>
                                            </p:cond>
                                          </p:endCondLst>
                                        </p:cTn>
                                        <p:tgtEl>
                                          <p:sndTgt r:embed="rId2"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12" presetClass="entr" presetSubtype="2" fill="hold" grpId="0" nodeType="clickEffect">
                                  <p:stCondLst>
                                    <p:cond delay="0"/>
                                  </p:stCondLst>
                                  <p:childTnLst>
                                    <p:set>
                                      <p:cBhvr>
                                        <p:cTn id="49" dur="1" fill="hold">
                                          <p:stCondLst>
                                            <p:cond delay="0"/>
                                          </p:stCondLst>
                                        </p:cTn>
                                        <p:tgtEl>
                                          <p:spTgt spid="13326"/>
                                        </p:tgtEl>
                                        <p:attrNameLst>
                                          <p:attrName>style.visibility</p:attrName>
                                        </p:attrNameLst>
                                      </p:cBhvr>
                                      <p:to>
                                        <p:strVal val="visible"/>
                                      </p:to>
                                    </p:set>
                                    <p:animEffect transition="in" filter="slide(fromRight)">
                                      <p:cBhvr>
                                        <p:cTn id="50" dur="500"/>
                                        <p:tgtEl>
                                          <p:spTgt spid="13326"/>
                                        </p:tgtEl>
                                      </p:cBhvr>
                                    </p:animEffect>
                                  </p:childTnLst>
                                  <p:subTnLst>
                                    <p:audio>
                                      <p:cMediaNode>
                                        <p:cTn display="0" masterRel="sameClick">
                                          <p:stCondLst>
                                            <p:cond evt="begin" delay="0">
                                              <p:tn val="48"/>
                                            </p:cond>
                                          </p:stCondLst>
                                          <p:endCondLst>
                                            <p:cond evt="onStopAudio" delay="0">
                                              <p:tgtEl>
                                                <p:sldTgt/>
                                              </p:tgtEl>
                                            </p:cond>
                                          </p:endCondLst>
                                        </p:cTn>
                                        <p:tgtEl>
                                          <p:sndTgt r:embed="rId2"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13325"/>
                                        </p:tgtEl>
                                        <p:attrNameLst>
                                          <p:attrName>style.visibility</p:attrName>
                                        </p:attrNameLst>
                                      </p:cBhvr>
                                      <p:to>
                                        <p:strVal val="visible"/>
                                      </p:to>
                                    </p:set>
                                    <p:animEffect transition="in" filter="slide(fromRight)">
                                      <p:cBhvr>
                                        <p:cTn id="55" dur="500"/>
                                        <p:tgtEl>
                                          <p:spTgt spid="13325"/>
                                        </p:tgtEl>
                                      </p:cBhvr>
                                    </p:animEffect>
                                  </p:childTnLst>
                                  <p:subTnLst>
                                    <p:audio>
                                      <p:cMediaNode>
                                        <p:cTn display="0" masterRel="sameClick">
                                          <p:stCondLst>
                                            <p:cond evt="begin" delay="0">
                                              <p:tn val="53"/>
                                            </p:cond>
                                          </p:stCondLst>
                                          <p:endCondLst>
                                            <p:cond evt="onStopAudio" delay="0">
                                              <p:tgtEl>
                                                <p:sldTgt/>
                                              </p:tgtEl>
                                            </p:cond>
                                          </p:endCondLst>
                                        </p:cTn>
                                        <p:tgtEl>
                                          <p:sndTgt r:embed="rId2" name="cashreg.wav"/>
                                        </p:tgtEl>
                                      </p:cMediaNode>
                                    </p:audio>
                                  </p:sub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P spid="13316" grpId="0" bldLvl="0" animBg="1"/>
      <p:bldP spid="13317" grpId="0" bldLvl="0" animBg="1"/>
      <p:bldP spid="13318" grpId="0" bldLvl="0" animBg="1"/>
      <p:bldP spid="13324" grpId="0" bldLvl="0" animBg="1"/>
      <p:bldP spid="13326" grpId="0" bldLvl="0" animBg="1"/>
      <p:bldP spid="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p:nvPr/>
        </p:nvSpPr>
        <p:spPr>
          <a:xfrm>
            <a:off x="2447431" y="3276977"/>
            <a:ext cx="2812439" cy="460575"/>
          </a:xfrm>
          <a:prstGeom prst="rect">
            <a:avLst/>
          </a:prstGeom>
          <a:noFill/>
          <a:ln w="9525">
            <a:noFill/>
          </a:ln>
        </p:spPr>
        <p:txBody>
          <a:bodyPr>
            <a:spAutoFit/>
          </a:bodyPr>
          <a:lstStyle/>
          <a:p>
            <a:pPr defTabSz="1219200"/>
            <a:r>
              <a:rPr lang="zh-CN" altLang="en-US" sz="2395"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腺嘌呤</a:t>
            </a:r>
            <a:r>
              <a:rPr lang="zh-CN" altLang="en-US" sz="23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a:t>
            </a:r>
          </a:p>
        </p:txBody>
      </p:sp>
      <p:sp>
        <p:nvSpPr>
          <p:cNvPr id="14340" name="Text Box 3"/>
          <p:cNvSpPr txBox="1"/>
          <p:nvPr/>
        </p:nvSpPr>
        <p:spPr>
          <a:xfrm>
            <a:off x="6932131" y="3200965"/>
            <a:ext cx="2736427" cy="460575"/>
          </a:xfrm>
          <a:prstGeom prst="rect">
            <a:avLst/>
          </a:prstGeom>
          <a:noFill/>
          <a:ln w="9525">
            <a:noFill/>
          </a:ln>
        </p:spPr>
        <p:txBody>
          <a:bodyPr>
            <a:spAutoFit/>
          </a:bodyPr>
          <a:lstStyle/>
          <a:p>
            <a:pPr defTabSz="1219200"/>
            <a:r>
              <a:rPr lang="zh-CN" altLang="en-US" sz="2395"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鸟嘌呤</a:t>
            </a:r>
            <a:r>
              <a:rPr lang="zh-CN" altLang="en-US" sz="23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a:t>
            </a:r>
          </a:p>
        </p:txBody>
      </p:sp>
      <p:sp>
        <p:nvSpPr>
          <p:cNvPr id="14341" name="Text Box 4"/>
          <p:cNvSpPr txBox="1"/>
          <p:nvPr/>
        </p:nvSpPr>
        <p:spPr>
          <a:xfrm>
            <a:off x="2675467" y="5633345"/>
            <a:ext cx="2812439" cy="460575"/>
          </a:xfrm>
          <a:prstGeom prst="rect">
            <a:avLst/>
          </a:prstGeom>
          <a:noFill/>
          <a:ln w="9525">
            <a:noFill/>
          </a:ln>
        </p:spPr>
        <p:txBody>
          <a:bodyPr>
            <a:spAutoFit/>
          </a:bodyPr>
          <a:lstStyle/>
          <a:p>
            <a:pPr defTabSz="1219200"/>
            <a:r>
              <a:rPr lang="zh-CN" altLang="en-US" sz="2395"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胞嘧啶</a:t>
            </a:r>
            <a:r>
              <a:rPr lang="zh-CN" altLang="en-US" sz="23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a:t>
            </a:r>
          </a:p>
        </p:txBody>
      </p:sp>
      <p:sp>
        <p:nvSpPr>
          <p:cNvPr id="14342" name="Text Box 5"/>
          <p:cNvSpPr txBox="1"/>
          <p:nvPr/>
        </p:nvSpPr>
        <p:spPr>
          <a:xfrm>
            <a:off x="6962220" y="5633345"/>
            <a:ext cx="3314433" cy="460575"/>
          </a:xfrm>
          <a:prstGeom prst="rect">
            <a:avLst/>
          </a:prstGeom>
          <a:noFill/>
          <a:ln w="9525">
            <a:noFill/>
          </a:ln>
        </p:spPr>
        <p:txBody>
          <a:bodyPr>
            <a:spAutoFit/>
          </a:bodyPr>
          <a:lstStyle/>
          <a:p>
            <a:pPr defTabSz="1219200"/>
            <a:r>
              <a:rPr lang="zh-CN" altLang="en-US" sz="2395" b="1" kern="0" dirty="0">
                <a:solidFill>
                  <a:srgbClr val="00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zh-CN" altLang="en-US" sz="2395"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胸腺嘧啶</a:t>
            </a:r>
            <a:r>
              <a:rPr lang="zh-CN" altLang="en-US" sz="23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脱氧核苷酸</a:t>
            </a:r>
          </a:p>
        </p:txBody>
      </p:sp>
      <p:grpSp>
        <p:nvGrpSpPr>
          <p:cNvPr id="14343" name="Group 8"/>
          <p:cNvGrpSpPr/>
          <p:nvPr/>
        </p:nvGrpSpPr>
        <p:grpSpPr>
          <a:xfrm>
            <a:off x="2143385" y="1528705"/>
            <a:ext cx="3881356" cy="1444225"/>
            <a:chOff x="0" y="0"/>
            <a:chExt cx="4110" cy="1339"/>
          </a:xfrm>
        </p:grpSpPr>
        <p:sp>
          <p:nvSpPr>
            <p:cNvPr id="14365" name="Rectangle 8"/>
            <p:cNvSpPr/>
            <p:nvPr/>
          </p:nvSpPr>
          <p:spPr>
            <a:xfrm>
              <a:off x="2830" y="649"/>
              <a:ext cx="1280" cy="411"/>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14366" name="AutoShape 9"/>
            <p:cNvSpPr/>
            <p:nvPr/>
          </p:nvSpPr>
          <p:spPr>
            <a:xfrm>
              <a:off x="1056" y="427"/>
              <a:ext cx="1056" cy="912"/>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a:t>
              </a:r>
            </a:p>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核糖</a:t>
              </a:r>
            </a:p>
          </p:txBody>
        </p:sp>
        <p:sp>
          <p:nvSpPr>
            <p:cNvPr id="14367" name="Oval 10"/>
            <p:cNvSpPr/>
            <p:nvPr/>
          </p:nvSpPr>
          <p:spPr>
            <a:xfrm>
              <a:off x="0" y="0"/>
              <a:ext cx="479" cy="479"/>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a:r>
                <a:rPr lang="zh-CN" altLang="en-US" sz="13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p:txBody>
        </p:sp>
        <p:sp>
          <p:nvSpPr>
            <p:cNvPr id="14368" name="Line 11"/>
            <p:cNvSpPr/>
            <p:nvPr/>
          </p:nvSpPr>
          <p:spPr>
            <a:xfrm>
              <a:off x="2112" y="788"/>
              <a:ext cx="704" cy="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14369" name="Line 12"/>
            <p:cNvSpPr/>
            <p:nvPr/>
          </p:nvSpPr>
          <p:spPr>
            <a:xfrm>
              <a:off x="480" y="763"/>
              <a:ext cx="573" cy="18"/>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4370" name="Line 13"/>
            <p:cNvSpPr/>
            <p:nvPr/>
          </p:nvSpPr>
          <p:spPr>
            <a:xfrm>
              <a:off x="288" y="427"/>
              <a:ext cx="192" cy="336"/>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14344" name="Group 15"/>
          <p:cNvGrpSpPr/>
          <p:nvPr/>
        </p:nvGrpSpPr>
        <p:grpSpPr>
          <a:xfrm>
            <a:off x="6096000" y="1604717"/>
            <a:ext cx="4022293" cy="1444225"/>
            <a:chOff x="0" y="0"/>
            <a:chExt cx="4110" cy="1339"/>
          </a:xfrm>
        </p:grpSpPr>
        <p:sp>
          <p:nvSpPr>
            <p:cNvPr id="14359" name="Rectangle 15"/>
            <p:cNvSpPr/>
            <p:nvPr/>
          </p:nvSpPr>
          <p:spPr>
            <a:xfrm>
              <a:off x="2830" y="649"/>
              <a:ext cx="1280" cy="411"/>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14360" name="AutoShape 16"/>
            <p:cNvSpPr/>
            <p:nvPr/>
          </p:nvSpPr>
          <p:spPr>
            <a:xfrm>
              <a:off x="1056" y="427"/>
              <a:ext cx="1056" cy="912"/>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a:t>
              </a:r>
            </a:p>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核糖</a:t>
              </a:r>
            </a:p>
          </p:txBody>
        </p:sp>
        <p:sp>
          <p:nvSpPr>
            <p:cNvPr id="14361" name="Oval 17"/>
            <p:cNvSpPr/>
            <p:nvPr/>
          </p:nvSpPr>
          <p:spPr>
            <a:xfrm>
              <a:off x="0" y="0"/>
              <a:ext cx="479" cy="479"/>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a:r>
                <a:rPr lang="zh-CN" altLang="en-US" sz="13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p:txBody>
        </p:sp>
        <p:sp>
          <p:nvSpPr>
            <p:cNvPr id="14362" name="Line 18"/>
            <p:cNvSpPr/>
            <p:nvPr/>
          </p:nvSpPr>
          <p:spPr>
            <a:xfrm>
              <a:off x="2112" y="788"/>
              <a:ext cx="704" cy="5"/>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14363" name="Line 19"/>
            <p:cNvSpPr/>
            <p:nvPr/>
          </p:nvSpPr>
          <p:spPr>
            <a:xfrm>
              <a:off x="480" y="763"/>
              <a:ext cx="573" cy="18"/>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4364" name="Line 20"/>
            <p:cNvSpPr/>
            <p:nvPr/>
          </p:nvSpPr>
          <p:spPr>
            <a:xfrm>
              <a:off x="288" y="427"/>
              <a:ext cx="192" cy="336"/>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14345" name="Group 22"/>
          <p:cNvGrpSpPr/>
          <p:nvPr/>
        </p:nvGrpSpPr>
        <p:grpSpPr>
          <a:xfrm>
            <a:off x="1991360" y="3961083"/>
            <a:ext cx="3369859" cy="1439475"/>
            <a:chOff x="0" y="0"/>
            <a:chExt cx="1984" cy="909"/>
          </a:xfrm>
        </p:grpSpPr>
        <p:sp>
          <p:nvSpPr>
            <p:cNvPr id="14353" name="AutoShape 23"/>
            <p:cNvSpPr/>
            <p:nvPr/>
          </p:nvSpPr>
          <p:spPr>
            <a:xfrm>
              <a:off x="576" y="288"/>
              <a:ext cx="592" cy="621"/>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a:t>
              </a:r>
            </a:p>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核糖</a:t>
              </a:r>
            </a:p>
          </p:txBody>
        </p:sp>
        <p:sp>
          <p:nvSpPr>
            <p:cNvPr id="14354" name="Rectangle 22"/>
            <p:cNvSpPr/>
            <p:nvPr/>
          </p:nvSpPr>
          <p:spPr>
            <a:xfrm>
              <a:off x="1552" y="432"/>
              <a:ext cx="432" cy="280"/>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14355" name="Oval 24"/>
            <p:cNvSpPr/>
            <p:nvPr/>
          </p:nvSpPr>
          <p:spPr>
            <a:xfrm>
              <a:off x="0" y="0"/>
              <a:ext cx="269" cy="326"/>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a:r>
                <a:rPr lang="zh-CN" altLang="en-US" sz="13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p:txBody>
        </p:sp>
        <p:sp>
          <p:nvSpPr>
            <p:cNvPr id="14356" name="Line 25"/>
            <p:cNvSpPr/>
            <p:nvPr/>
          </p:nvSpPr>
          <p:spPr>
            <a:xfrm>
              <a:off x="1168" y="528"/>
              <a:ext cx="395" cy="3"/>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14357" name="Line 26"/>
            <p:cNvSpPr/>
            <p:nvPr/>
          </p:nvSpPr>
          <p:spPr>
            <a:xfrm>
              <a:off x="240" y="528"/>
              <a:ext cx="321" cy="1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4358" name="Line 27"/>
            <p:cNvSpPr/>
            <p:nvPr/>
          </p:nvSpPr>
          <p:spPr>
            <a:xfrm>
              <a:off x="144" y="288"/>
              <a:ext cx="108" cy="229"/>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grpSp>
        <p:nvGrpSpPr>
          <p:cNvPr id="14346" name="Group 29"/>
          <p:cNvGrpSpPr/>
          <p:nvPr/>
        </p:nvGrpSpPr>
        <p:grpSpPr>
          <a:xfrm>
            <a:off x="6324037" y="3885071"/>
            <a:ext cx="3520300" cy="1464812"/>
            <a:chOff x="0" y="0"/>
            <a:chExt cx="2079" cy="925"/>
          </a:xfrm>
        </p:grpSpPr>
        <p:sp>
          <p:nvSpPr>
            <p:cNvPr id="14347" name="Rectangle 29"/>
            <p:cNvSpPr/>
            <p:nvPr/>
          </p:nvSpPr>
          <p:spPr>
            <a:xfrm>
              <a:off x="1599" y="448"/>
              <a:ext cx="480" cy="280"/>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a:r>
                <a:rPr lang="en-US" altLang="zh-CN"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14348" name="AutoShape 30"/>
            <p:cNvSpPr/>
            <p:nvPr/>
          </p:nvSpPr>
          <p:spPr>
            <a:xfrm>
              <a:off x="624" y="304"/>
              <a:ext cx="605" cy="621"/>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脱氧</a:t>
              </a:r>
            </a:p>
            <a:p>
              <a:pPr algn="ctr" defTabSz="1219200"/>
              <a:r>
                <a:rPr lang="zh-CN" altLang="en-US" sz="19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核糖</a:t>
              </a:r>
            </a:p>
          </p:txBody>
        </p:sp>
        <p:sp>
          <p:nvSpPr>
            <p:cNvPr id="14349" name="Oval 31"/>
            <p:cNvSpPr/>
            <p:nvPr/>
          </p:nvSpPr>
          <p:spPr>
            <a:xfrm>
              <a:off x="0" y="0"/>
              <a:ext cx="274" cy="326"/>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a:r>
                <a:rPr lang="zh-CN" altLang="en-US" sz="13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磷酸</a:t>
              </a:r>
            </a:p>
          </p:txBody>
        </p:sp>
        <p:sp>
          <p:nvSpPr>
            <p:cNvPr id="14350" name="Line 32"/>
            <p:cNvSpPr/>
            <p:nvPr/>
          </p:nvSpPr>
          <p:spPr>
            <a:xfrm>
              <a:off x="1212" y="544"/>
              <a:ext cx="402" cy="3"/>
            </a:xfrm>
            <a:prstGeom prst="line">
              <a:avLst/>
            </a:prstGeom>
            <a:ln w="28575" cap="flat" cmpd="sng">
              <a:solidFill>
                <a:schemeClr val="tx1"/>
              </a:solidFill>
              <a:prstDash val="solid"/>
              <a:headEnd type="none" w="med" len="med"/>
              <a:tailEnd type="none" w="med" len="med"/>
            </a:ln>
          </p:spPr>
          <p:txBody>
            <a:bodyPr/>
            <a:lstStyle/>
            <a:p>
              <a:endParaRPr lang="zh-CN" altLang="en-US"/>
            </a:p>
          </p:txBody>
        </p:sp>
        <p:sp>
          <p:nvSpPr>
            <p:cNvPr id="14351" name="Line 33"/>
            <p:cNvSpPr/>
            <p:nvPr/>
          </p:nvSpPr>
          <p:spPr>
            <a:xfrm>
              <a:off x="296" y="544"/>
              <a:ext cx="328" cy="1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4352" name="Line 34"/>
            <p:cNvSpPr/>
            <p:nvPr/>
          </p:nvSpPr>
          <p:spPr>
            <a:xfrm>
              <a:off x="192" y="304"/>
              <a:ext cx="110" cy="229"/>
            </a:xfrm>
            <a:prstGeom prst="line">
              <a:avLst/>
            </a:prstGeom>
            <a:ln w="28575" cap="flat" cmpd="sng">
              <a:solidFill>
                <a:schemeClr val="tx1"/>
              </a:solidFill>
              <a:prstDash val="solid"/>
              <a:headEnd type="none" w="med" len="med"/>
              <a:tailEnd type="none" w="med" len="med"/>
            </a:ln>
          </p:spPr>
          <p:txBody>
            <a:bodyPr/>
            <a:lstStyle/>
            <a:p>
              <a:endParaRPr lang="zh-CN" altLang="en-US"/>
            </a:p>
          </p:txBody>
        </p:sp>
      </p:grpSp>
      <p:sp>
        <p:nvSpPr>
          <p:cNvPr id="35"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分子的基本单位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P spid="1434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Line 7"/>
          <p:cNvSpPr/>
          <p:nvPr/>
        </p:nvSpPr>
        <p:spPr>
          <a:xfrm flipH="1">
            <a:off x="1593412" y="3733048"/>
            <a:ext cx="527333" cy="503579"/>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16389" name="Line 8"/>
          <p:cNvSpPr/>
          <p:nvPr/>
        </p:nvSpPr>
        <p:spPr>
          <a:xfrm flipH="1">
            <a:off x="1593412" y="2440846"/>
            <a:ext cx="527333" cy="501996"/>
          </a:xfrm>
          <a:prstGeom prst="line">
            <a:avLst/>
          </a:prstGeom>
          <a:ln w="28575" cap="flat" cmpd="sng">
            <a:solidFill>
              <a:srgbClr val="FF0000"/>
            </a:solidFill>
            <a:prstDash val="solid"/>
            <a:headEnd type="none" w="med" len="med"/>
            <a:tailEnd type="none" w="med" len="med"/>
          </a:ln>
        </p:spPr>
        <p:txBody>
          <a:bodyPr/>
          <a:lstStyle/>
          <a:p>
            <a:endParaRPr lang="zh-CN" altLang="en-US"/>
          </a:p>
        </p:txBody>
      </p:sp>
      <p:sp>
        <p:nvSpPr>
          <p:cNvPr id="16390" name="Line 9"/>
          <p:cNvSpPr/>
          <p:nvPr/>
        </p:nvSpPr>
        <p:spPr>
          <a:xfrm flipH="1">
            <a:off x="1669424" y="5025249"/>
            <a:ext cx="456071" cy="532083"/>
          </a:xfrm>
          <a:prstGeom prst="line">
            <a:avLst/>
          </a:prstGeom>
          <a:ln w="28575" cap="flat" cmpd="sng">
            <a:solidFill>
              <a:srgbClr val="FF0000"/>
            </a:solidFill>
            <a:prstDash val="solid"/>
            <a:headEnd type="none" w="med" len="med"/>
            <a:tailEnd type="none" w="med" len="med"/>
          </a:ln>
        </p:spPr>
        <p:txBody>
          <a:bodyPr/>
          <a:lstStyle/>
          <a:p>
            <a:endParaRPr lang="zh-CN" altLang="en-US"/>
          </a:p>
        </p:txBody>
      </p:sp>
      <p:grpSp>
        <p:nvGrpSpPr>
          <p:cNvPr id="16391" name="Group 7"/>
          <p:cNvGrpSpPr/>
          <p:nvPr/>
        </p:nvGrpSpPr>
        <p:grpSpPr>
          <a:xfrm>
            <a:off x="1289363" y="1604717"/>
            <a:ext cx="2437131" cy="4152148"/>
            <a:chOff x="0" y="0"/>
            <a:chExt cx="1539" cy="2622"/>
          </a:xfrm>
        </p:grpSpPr>
        <p:grpSp>
          <p:nvGrpSpPr>
            <p:cNvPr id="15368" name="Group 8"/>
            <p:cNvGrpSpPr/>
            <p:nvPr/>
          </p:nvGrpSpPr>
          <p:grpSpPr>
            <a:xfrm>
              <a:off x="0" y="0"/>
              <a:ext cx="1539" cy="2149"/>
              <a:chOff x="0" y="0"/>
              <a:chExt cx="1539" cy="2149"/>
            </a:xfrm>
          </p:grpSpPr>
          <p:sp>
            <p:nvSpPr>
              <p:cNvPr id="15370" name="AutoShape 12"/>
              <p:cNvSpPr/>
              <p:nvPr/>
            </p:nvSpPr>
            <p:spPr>
              <a:xfrm>
                <a:off x="458" y="211"/>
                <a:ext cx="383" cy="306"/>
              </a:xfrm>
              <a:prstGeom prst="pentagon">
                <a:avLst/>
              </a:prstGeom>
              <a:solidFill>
                <a:srgbClr val="0000FF"/>
              </a:solidFill>
              <a:ln w="12700" cap="flat" cmpd="sng">
                <a:solidFill>
                  <a:schemeClr val="tx1"/>
                </a:solidFill>
                <a:prstDash val="solid"/>
                <a:miter/>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1" name="Rectangle 13"/>
              <p:cNvSpPr/>
              <p:nvPr/>
            </p:nvSpPr>
            <p:spPr>
              <a:xfrm>
                <a:off x="1157" y="238"/>
                <a:ext cx="382" cy="176"/>
              </a:xfrm>
              <a:prstGeom prst="rect">
                <a:avLst/>
              </a:prstGeom>
              <a:solidFill>
                <a:srgbClr val="FF00FF"/>
              </a:solidFill>
              <a:ln w="12700" cap="flat" cmpd="sng">
                <a:solidFill>
                  <a:srgbClr val="FF00FF"/>
                </a:solidFill>
                <a:prstDash val="solid"/>
                <a:miter/>
                <a:headEnd type="none" w="med" len="med"/>
                <a:tailEnd type="none" w="med" len="med"/>
              </a:ln>
            </p:spPr>
            <p:txBody>
              <a:bodyPr wrap="none" anchor="ctr"/>
              <a:lstStyle/>
              <a:p>
                <a:pPr algn="ctr" defTabSz="1219200" eaLnBrk="0" hangingPunct="0"/>
                <a:endPar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2" name="Oval 14"/>
              <p:cNvSpPr/>
              <p:nvPr/>
            </p:nvSpPr>
            <p:spPr>
              <a:xfrm>
                <a:off x="0" y="0"/>
                <a:ext cx="243" cy="205"/>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3" name="Line 15"/>
              <p:cNvSpPr/>
              <p:nvPr/>
            </p:nvSpPr>
            <p:spPr>
              <a:xfrm>
                <a:off x="843" y="329"/>
                <a:ext cx="314" cy="0"/>
              </a:xfrm>
              <a:prstGeom prst="line">
                <a:avLst/>
              </a:prstGeom>
              <a:ln w="28575" cap="flat" cmpd="sng">
                <a:solidFill>
                  <a:srgbClr val="FFCC00"/>
                </a:solidFill>
                <a:prstDash val="solid"/>
                <a:headEnd type="none" w="med" len="med"/>
                <a:tailEnd type="none" w="med" len="med"/>
              </a:ln>
            </p:spPr>
            <p:txBody>
              <a:bodyPr/>
              <a:lstStyle/>
              <a:p>
                <a:endParaRPr lang="zh-CN" altLang="en-US"/>
              </a:p>
            </p:txBody>
          </p:sp>
          <p:sp>
            <p:nvSpPr>
              <p:cNvPr id="15374" name="Freeform 16"/>
              <p:cNvSpPr/>
              <p:nvPr/>
            </p:nvSpPr>
            <p:spPr>
              <a:xfrm>
                <a:off x="215" y="168"/>
                <a:ext cx="247" cy="164"/>
              </a:xfrm>
              <a:custGeom>
                <a:avLst/>
                <a:gdLst>
                  <a:gd name="txL" fmla="*/ 0 w 208"/>
                  <a:gd name="txT" fmla="*/ 0 h 164"/>
                  <a:gd name="txR" fmla="*/ 208 w 208"/>
                  <a:gd name="txB" fmla="*/ 164 h 164"/>
                </a:gdLst>
                <a:ahLst/>
                <a:cxnLst>
                  <a:cxn ang="0">
                    <a:pos x="0" y="0"/>
                  </a:cxn>
                  <a:cxn ang="0">
                    <a:pos x="159" y="41"/>
                  </a:cxn>
                  <a:cxn ang="0">
                    <a:pos x="247" y="164"/>
                  </a:cxn>
                </a:cxnLst>
                <a:rect l="txL" t="txT" r="txR" b="txB"/>
                <a:pathLst>
                  <a:path w="208" h="164">
                    <a:moveTo>
                      <a:pt x="0" y="0"/>
                    </a:moveTo>
                    <a:lnTo>
                      <a:pt x="134" y="41"/>
                    </a:lnTo>
                    <a:lnTo>
                      <a:pt x="208" y="164"/>
                    </a:lnTo>
                  </a:path>
                </a:pathLst>
              </a:custGeom>
              <a:noFill/>
              <a:ln w="28575" cap="flat" cmpd="sng">
                <a:solidFill>
                  <a:srgbClr val="FFCC00">
                    <a:alpha val="100000"/>
                  </a:srgbClr>
                </a:solidFill>
                <a:prstDash val="solid"/>
                <a:bevel/>
                <a:headEnd type="none" w="med" len="med"/>
                <a:tailEnd type="none" w="med" len="med"/>
              </a:ln>
            </p:spPr>
            <p:txBody>
              <a:bodyPr/>
              <a:lstStyle/>
              <a:p>
                <a:pP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5" name="Text Box 17"/>
              <p:cNvSpPr txBox="1"/>
              <p:nvPr/>
            </p:nvSpPr>
            <p:spPr>
              <a:xfrm>
                <a:off x="1020" y="195"/>
                <a:ext cx="117" cy="252"/>
              </a:xfrm>
              <a:prstGeom prst="rect">
                <a:avLst/>
              </a:prstGeom>
              <a:noFill/>
              <a:ln w="9525">
                <a:noFill/>
              </a:ln>
            </p:spPr>
            <p:txBody>
              <a:bodyPr wrap="none">
                <a:spAutoFit/>
              </a:bodyPr>
              <a:lstStyle/>
              <a:p>
                <a:pPr defTabSz="1219200"/>
                <a:endParaRPr lang="zh-CN" altLang="en-US" sz="199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6" name="AutoShape 18"/>
              <p:cNvSpPr/>
              <p:nvPr/>
            </p:nvSpPr>
            <p:spPr>
              <a:xfrm>
                <a:off x="458" y="1027"/>
                <a:ext cx="383" cy="306"/>
              </a:xfrm>
              <a:prstGeom prst="pentagon">
                <a:avLst/>
              </a:prstGeom>
              <a:solidFill>
                <a:srgbClr val="0000FF"/>
              </a:solidFill>
              <a:ln w="12700" cap="flat" cmpd="sng">
                <a:solidFill>
                  <a:schemeClr val="tx1"/>
                </a:solidFill>
                <a:prstDash val="solid"/>
                <a:miter/>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7" name="Rectangle 19"/>
              <p:cNvSpPr/>
              <p:nvPr/>
            </p:nvSpPr>
            <p:spPr>
              <a:xfrm>
                <a:off x="1157" y="1054"/>
                <a:ext cx="382" cy="176"/>
              </a:xfrm>
              <a:prstGeom prst="rect">
                <a:avLst/>
              </a:prstGeom>
              <a:solidFill>
                <a:srgbClr val="FF00FF"/>
              </a:solidFill>
              <a:ln w="12700" cap="flat" cmpd="sng">
                <a:solidFill>
                  <a:srgbClr val="FF00FF"/>
                </a:solidFill>
                <a:prstDash val="solid"/>
                <a:miter/>
                <a:headEnd type="none" w="med" len="med"/>
                <a:tailEnd type="none" w="med" len="med"/>
              </a:ln>
            </p:spPr>
            <p:txBody>
              <a:bodyPr wrap="none" anchor="ctr"/>
              <a:lstStyle/>
              <a:p>
                <a:pPr algn="ctr" defTabSz="1219200" eaLnBrk="0" hangingPunct="0"/>
                <a:endPar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8" name="Oval 20"/>
              <p:cNvSpPr/>
              <p:nvPr/>
            </p:nvSpPr>
            <p:spPr>
              <a:xfrm>
                <a:off x="0" y="816"/>
                <a:ext cx="243" cy="205"/>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79" name="Line 21"/>
              <p:cNvSpPr/>
              <p:nvPr/>
            </p:nvSpPr>
            <p:spPr>
              <a:xfrm>
                <a:off x="843" y="1145"/>
                <a:ext cx="314" cy="0"/>
              </a:xfrm>
              <a:prstGeom prst="line">
                <a:avLst/>
              </a:prstGeom>
              <a:ln w="28575" cap="flat" cmpd="sng">
                <a:solidFill>
                  <a:srgbClr val="FFCC00"/>
                </a:solidFill>
                <a:prstDash val="solid"/>
                <a:headEnd type="none" w="med" len="med"/>
                <a:tailEnd type="none" w="med" len="med"/>
              </a:ln>
            </p:spPr>
            <p:txBody>
              <a:bodyPr/>
              <a:lstStyle/>
              <a:p>
                <a:endParaRPr lang="zh-CN" altLang="en-US"/>
              </a:p>
            </p:txBody>
          </p:sp>
          <p:sp>
            <p:nvSpPr>
              <p:cNvPr id="15380" name="Freeform 22"/>
              <p:cNvSpPr/>
              <p:nvPr/>
            </p:nvSpPr>
            <p:spPr>
              <a:xfrm>
                <a:off x="215" y="984"/>
                <a:ext cx="247" cy="164"/>
              </a:xfrm>
              <a:custGeom>
                <a:avLst/>
                <a:gdLst>
                  <a:gd name="txL" fmla="*/ 0 w 208"/>
                  <a:gd name="txT" fmla="*/ 0 h 164"/>
                  <a:gd name="txR" fmla="*/ 208 w 208"/>
                  <a:gd name="txB" fmla="*/ 164 h 164"/>
                </a:gdLst>
                <a:ahLst/>
                <a:cxnLst>
                  <a:cxn ang="0">
                    <a:pos x="0" y="0"/>
                  </a:cxn>
                  <a:cxn ang="0">
                    <a:pos x="177" y="27"/>
                  </a:cxn>
                  <a:cxn ang="0">
                    <a:pos x="247" y="164"/>
                  </a:cxn>
                </a:cxnLst>
                <a:rect l="txL" t="txT" r="txR" b="txB"/>
                <a:pathLst>
                  <a:path w="208" h="164">
                    <a:moveTo>
                      <a:pt x="0" y="0"/>
                    </a:moveTo>
                    <a:lnTo>
                      <a:pt x="149" y="27"/>
                    </a:lnTo>
                    <a:lnTo>
                      <a:pt x="208" y="164"/>
                    </a:lnTo>
                  </a:path>
                </a:pathLst>
              </a:custGeom>
              <a:noFill/>
              <a:ln w="28575" cap="flat" cmpd="sng">
                <a:solidFill>
                  <a:srgbClr val="FFCC00">
                    <a:alpha val="100000"/>
                  </a:srgbClr>
                </a:solidFill>
                <a:prstDash val="solid"/>
                <a:bevel/>
                <a:headEnd type="none" w="med" len="med"/>
                <a:tailEnd type="none" w="med" len="med"/>
              </a:ln>
            </p:spPr>
            <p:txBody>
              <a:bodyPr/>
              <a:lstStyle/>
              <a:p>
                <a:pP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81" name="Text Box 23"/>
              <p:cNvSpPr txBox="1"/>
              <p:nvPr/>
            </p:nvSpPr>
            <p:spPr>
              <a:xfrm>
                <a:off x="1020" y="1011"/>
                <a:ext cx="117" cy="252"/>
              </a:xfrm>
              <a:prstGeom prst="rect">
                <a:avLst/>
              </a:prstGeom>
              <a:noFill/>
              <a:ln w="9525">
                <a:noFill/>
              </a:ln>
            </p:spPr>
            <p:txBody>
              <a:bodyPr wrap="none">
                <a:spAutoFit/>
              </a:bodyPr>
              <a:lstStyle/>
              <a:p>
                <a:pPr defTabSz="1219200"/>
                <a:endParaRPr lang="zh-CN" altLang="en-US" sz="199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nvGrpSpPr>
              <p:cNvPr id="15382" name="Group 21"/>
              <p:cNvGrpSpPr/>
              <p:nvPr/>
            </p:nvGrpSpPr>
            <p:grpSpPr>
              <a:xfrm>
                <a:off x="0" y="1632"/>
                <a:ext cx="1539" cy="517"/>
                <a:chOff x="0" y="0"/>
                <a:chExt cx="1296" cy="517"/>
              </a:xfrm>
            </p:grpSpPr>
            <p:grpSp>
              <p:nvGrpSpPr>
                <p:cNvPr id="15383" name="Group 22"/>
                <p:cNvGrpSpPr/>
                <p:nvPr/>
              </p:nvGrpSpPr>
              <p:grpSpPr>
                <a:xfrm>
                  <a:off x="0" y="0"/>
                  <a:ext cx="1296" cy="517"/>
                  <a:chOff x="0" y="0"/>
                  <a:chExt cx="1296" cy="517"/>
                </a:xfrm>
              </p:grpSpPr>
              <p:sp>
                <p:nvSpPr>
                  <p:cNvPr id="15385" name="AutoShape 26"/>
                  <p:cNvSpPr/>
                  <p:nvPr/>
                </p:nvSpPr>
                <p:spPr>
                  <a:xfrm>
                    <a:off x="386" y="211"/>
                    <a:ext cx="322" cy="306"/>
                  </a:xfrm>
                  <a:prstGeom prst="pentagon">
                    <a:avLst/>
                  </a:prstGeom>
                  <a:solidFill>
                    <a:srgbClr val="0000FF"/>
                  </a:solidFill>
                  <a:ln w="12700" cap="flat" cmpd="sng">
                    <a:solidFill>
                      <a:schemeClr val="tx1"/>
                    </a:solidFill>
                    <a:prstDash val="solid"/>
                    <a:miter/>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86" name="Rectangle 27"/>
                  <p:cNvSpPr/>
                  <p:nvPr/>
                </p:nvSpPr>
                <p:spPr>
                  <a:xfrm>
                    <a:off x="974" y="238"/>
                    <a:ext cx="322" cy="176"/>
                  </a:xfrm>
                  <a:prstGeom prst="rect">
                    <a:avLst/>
                  </a:prstGeom>
                  <a:solidFill>
                    <a:srgbClr val="FF00FF"/>
                  </a:solidFill>
                  <a:ln w="12700" cap="flat" cmpd="sng">
                    <a:solidFill>
                      <a:srgbClr val="FF00FF"/>
                    </a:solidFill>
                    <a:prstDash val="solid"/>
                    <a:miter/>
                    <a:headEnd type="none" w="med" len="med"/>
                    <a:tailEnd type="none" w="med" len="med"/>
                  </a:ln>
                </p:spPr>
                <p:txBody>
                  <a:bodyPr wrap="none" anchor="ctr"/>
                  <a:lstStyle/>
                  <a:p>
                    <a:pPr algn="ctr" defTabSz="1219200" eaLnBrk="0" hangingPunct="0"/>
                    <a:endParaRPr lang="zh-CN" altLang="en-US" sz="27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87" name="Oval 28"/>
                  <p:cNvSpPr/>
                  <p:nvPr/>
                </p:nvSpPr>
                <p:spPr>
                  <a:xfrm>
                    <a:off x="0" y="0"/>
                    <a:ext cx="205" cy="205"/>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pPr algn="ctr" defTabSz="1219200" eaLnBrk="0" hangingPunct="0"/>
                    <a:endParaRPr lang="zh-CN" altLang="en-US" sz="2395" b="1" kern="0" dirty="0">
                      <a:solidFill>
                        <a:srgbClr val="FF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5388" name="Line 29"/>
                  <p:cNvSpPr/>
                  <p:nvPr/>
                </p:nvSpPr>
                <p:spPr>
                  <a:xfrm>
                    <a:off x="710" y="329"/>
                    <a:ext cx="264" cy="0"/>
                  </a:xfrm>
                  <a:prstGeom prst="line">
                    <a:avLst/>
                  </a:prstGeom>
                  <a:ln w="28575" cap="flat" cmpd="sng">
                    <a:solidFill>
                      <a:srgbClr val="FFCC00"/>
                    </a:solidFill>
                    <a:prstDash val="solid"/>
                    <a:headEnd type="none" w="med" len="med"/>
                    <a:tailEnd type="none" w="med" len="med"/>
                  </a:ln>
                </p:spPr>
                <p:txBody>
                  <a:bodyPr/>
                  <a:lstStyle/>
                  <a:p>
                    <a:endParaRPr lang="zh-CN" altLang="en-US"/>
                  </a:p>
                </p:txBody>
              </p:sp>
              <p:sp>
                <p:nvSpPr>
                  <p:cNvPr id="15389" name="Freeform 30"/>
                  <p:cNvSpPr/>
                  <p:nvPr/>
                </p:nvSpPr>
                <p:spPr>
                  <a:xfrm>
                    <a:off x="181" y="168"/>
                    <a:ext cx="208" cy="164"/>
                  </a:xfrm>
                  <a:custGeom>
                    <a:avLst/>
                    <a:gdLst>
                      <a:gd name="txL" fmla="*/ 0 w 208"/>
                      <a:gd name="txT" fmla="*/ 0 h 164"/>
                      <a:gd name="txR" fmla="*/ 208 w 208"/>
                      <a:gd name="txB" fmla="*/ 164 h 164"/>
                    </a:gdLst>
                    <a:ahLst/>
                    <a:cxnLst>
                      <a:cxn ang="0">
                        <a:pos x="0" y="0"/>
                      </a:cxn>
                      <a:cxn ang="0">
                        <a:pos x="141" y="35"/>
                      </a:cxn>
                      <a:cxn ang="0">
                        <a:pos x="208" y="164"/>
                      </a:cxn>
                    </a:cxnLst>
                    <a:rect l="txL" t="txT" r="txR" b="txB"/>
                    <a:pathLst>
                      <a:path w="208" h="164">
                        <a:moveTo>
                          <a:pt x="0" y="0"/>
                        </a:moveTo>
                        <a:lnTo>
                          <a:pt x="141" y="35"/>
                        </a:lnTo>
                        <a:lnTo>
                          <a:pt x="208" y="164"/>
                        </a:lnTo>
                      </a:path>
                    </a:pathLst>
                  </a:custGeom>
                  <a:noFill/>
                  <a:ln w="28575" cap="flat" cmpd="sng">
                    <a:solidFill>
                      <a:srgbClr val="FFCC00">
                        <a:alpha val="100000"/>
                      </a:srgbClr>
                    </a:solidFill>
                    <a:prstDash val="solid"/>
                    <a:bevel/>
                    <a:headEnd type="none" w="med" len="med"/>
                    <a:tailEnd type="none" w="med" len="med"/>
                  </a:ln>
                </p:spPr>
                <p:txBody>
                  <a:bodyPr/>
                  <a:lstStyle/>
                  <a:p>
                    <a:pPr defTabSz="1219200"/>
                    <a:endParaRPr lang="zh-CN" altLang="en-US" sz="135"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sp>
              <p:nvSpPr>
                <p:cNvPr id="15384" name="Text Box 31"/>
                <p:cNvSpPr txBox="1"/>
                <p:nvPr/>
              </p:nvSpPr>
              <p:spPr>
                <a:xfrm>
                  <a:off x="859" y="195"/>
                  <a:ext cx="98" cy="252"/>
                </a:xfrm>
                <a:prstGeom prst="rect">
                  <a:avLst/>
                </a:prstGeom>
                <a:noFill/>
                <a:ln w="9525">
                  <a:noFill/>
                </a:ln>
              </p:spPr>
              <p:txBody>
                <a:bodyPr wrap="none">
                  <a:spAutoFit/>
                </a:bodyPr>
                <a:lstStyle/>
                <a:p>
                  <a:pPr defTabSz="1219200"/>
                  <a:endParaRPr lang="zh-CN" altLang="en-US" sz="199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grpSp>
        <p:sp>
          <p:nvSpPr>
            <p:cNvPr id="15369" name="Text Box 32"/>
            <p:cNvSpPr txBox="1"/>
            <p:nvPr/>
          </p:nvSpPr>
          <p:spPr>
            <a:xfrm>
              <a:off x="494" y="2241"/>
              <a:ext cx="505" cy="381"/>
            </a:xfrm>
            <a:prstGeom prst="rect">
              <a:avLst/>
            </a:prstGeom>
            <a:noFill/>
            <a:ln w="9525">
              <a:noFill/>
            </a:ln>
          </p:spPr>
          <p:txBody>
            <a:bodyPr vert="eaVert" wrap="none">
              <a:spAutoFit/>
            </a:bodyPr>
            <a:lstStyle/>
            <a:p>
              <a:pPr defTabSz="1219200"/>
              <a:r>
                <a:rPr lang="en-US" altLang="zh-CN" sz="3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p>
          </p:txBody>
        </p:sp>
      </p:grpSp>
      <p:sp>
        <p:nvSpPr>
          <p:cNvPr id="30"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一条脱氧核苷酸链</a:t>
            </a:r>
          </a:p>
        </p:txBody>
      </p:sp>
      <p:grpSp>
        <p:nvGrpSpPr>
          <p:cNvPr id="31" name="Group 4"/>
          <p:cNvGrpSpPr/>
          <p:nvPr/>
        </p:nvGrpSpPr>
        <p:grpSpPr>
          <a:xfrm>
            <a:off x="5302547" y="1604717"/>
            <a:ext cx="1846516" cy="4003290"/>
            <a:chOff x="0" y="0"/>
            <a:chExt cx="1476" cy="3200"/>
          </a:xfrm>
        </p:grpSpPr>
        <p:grpSp>
          <p:nvGrpSpPr>
            <p:cNvPr id="32" name="Group 5"/>
            <p:cNvGrpSpPr/>
            <p:nvPr/>
          </p:nvGrpSpPr>
          <p:grpSpPr>
            <a:xfrm>
              <a:off x="0" y="0"/>
              <a:ext cx="1452" cy="606"/>
              <a:chOff x="0" y="0"/>
              <a:chExt cx="1452" cy="606"/>
            </a:xfrm>
          </p:grpSpPr>
          <p:sp>
            <p:nvSpPr>
              <p:cNvPr id="75" name="AutoShape 9"/>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6" name="Rectangle 10"/>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77" name="Oval 11"/>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78" name="Line 12"/>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79" name="Text Box 13"/>
              <p:cNvSpPr txBox="1"/>
              <p:nvPr/>
            </p:nvSpPr>
            <p:spPr>
              <a:xfrm>
                <a:off x="193" y="28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a:t>
                </a:r>
              </a:p>
            </p:txBody>
          </p:sp>
          <p:sp>
            <p:nvSpPr>
              <p:cNvPr id="80" name="Text Box 14"/>
              <p:cNvSpPr txBox="1"/>
              <p:nvPr/>
            </p:nvSpPr>
            <p:spPr>
              <a:xfrm>
                <a:off x="660" y="304"/>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p>
            </p:txBody>
          </p:sp>
          <p:sp>
            <p:nvSpPr>
              <p:cNvPr id="81" name="Text Box 15"/>
              <p:cNvSpPr txBox="1"/>
              <p:nvPr/>
            </p:nvSpPr>
            <p:spPr>
              <a:xfrm>
                <a:off x="300" y="52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p>
            </p:txBody>
          </p:sp>
          <p:sp>
            <p:nvSpPr>
              <p:cNvPr id="82" name="Text Box 16"/>
              <p:cNvSpPr txBox="1"/>
              <p:nvPr/>
            </p:nvSpPr>
            <p:spPr>
              <a:xfrm>
                <a:off x="252" y="4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a:t>
                </a:r>
              </a:p>
            </p:txBody>
          </p:sp>
          <p:sp>
            <p:nvSpPr>
              <p:cNvPr id="83" name="Text Box 17"/>
              <p:cNvSpPr txBox="1"/>
              <p:nvPr/>
            </p:nvSpPr>
            <p:spPr>
              <a:xfrm>
                <a:off x="540" y="535"/>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p>
            </p:txBody>
          </p:sp>
          <p:sp>
            <p:nvSpPr>
              <p:cNvPr id="84" name="Line 18"/>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85" name="Line 19"/>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86" name="Text Box 20"/>
              <p:cNvSpPr txBox="1"/>
              <p:nvPr/>
            </p:nvSpPr>
            <p:spPr>
              <a:xfrm>
                <a:off x="408" y="55"/>
                <a:ext cx="180" cy="71"/>
              </a:xfrm>
              <a:prstGeom prst="rect">
                <a:avLst/>
              </a:prstGeom>
              <a:noFill/>
              <a:ln w="9525">
                <a:noFill/>
              </a:ln>
            </p:spPr>
            <p:txBody>
              <a:bodyPr>
                <a:spAutoFit/>
              </a:bodyPr>
              <a:lstStyle/>
              <a:p>
                <a:pP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o</a:t>
                </a:r>
              </a:p>
            </p:txBody>
          </p:sp>
        </p:grpSp>
        <p:grpSp>
          <p:nvGrpSpPr>
            <p:cNvPr id="33" name="Group 18"/>
            <p:cNvGrpSpPr/>
            <p:nvPr/>
          </p:nvGrpSpPr>
          <p:grpSpPr>
            <a:xfrm>
              <a:off x="16" y="864"/>
              <a:ext cx="1452" cy="606"/>
              <a:chOff x="0" y="0"/>
              <a:chExt cx="1452" cy="606"/>
            </a:xfrm>
          </p:grpSpPr>
          <p:sp>
            <p:nvSpPr>
              <p:cNvPr id="63" name="AutoShape 22"/>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4" name="Rectangle 23"/>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5" name="Oval 24"/>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66" name="Line 25"/>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67" name="Text Box 26"/>
              <p:cNvSpPr txBox="1"/>
              <p:nvPr/>
            </p:nvSpPr>
            <p:spPr>
              <a:xfrm>
                <a:off x="193" y="28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a:t>
                </a:r>
              </a:p>
            </p:txBody>
          </p:sp>
          <p:sp>
            <p:nvSpPr>
              <p:cNvPr id="68" name="Text Box 27"/>
              <p:cNvSpPr txBox="1"/>
              <p:nvPr/>
            </p:nvSpPr>
            <p:spPr>
              <a:xfrm>
                <a:off x="660" y="304"/>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p>
            </p:txBody>
          </p:sp>
          <p:sp>
            <p:nvSpPr>
              <p:cNvPr id="69" name="Text Box 28"/>
              <p:cNvSpPr txBox="1"/>
              <p:nvPr/>
            </p:nvSpPr>
            <p:spPr>
              <a:xfrm>
                <a:off x="300" y="52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p>
            </p:txBody>
          </p:sp>
          <p:sp>
            <p:nvSpPr>
              <p:cNvPr id="70" name="Text Box 29"/>
              <p:cNvSpPr txBox="1"/>
              <p:nvPr/>
            </p:nvSpPr>
            <p:spPr>
              <a:xfrm>
                <a:off x="252" y="4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a:t>
                </a:r>
              </a:p>
            </p:txBody>
          </p:sp>
          <p:sp>
            <p:nvSpPr>
              <p:cNvPr id="71" name="Text Box 30"/>
              <p:cNvSpPr txBox="1"/>
              <p:nvPr/>
            </p:nvSpPr>
            <p:spPr>
              <a:xfrm>
                <a:off x="540" y="535"/>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p>
            </p:txBody>
          </p:sp>
          <p:sp>
            <p:nvSpPr>
              <p:cNvPr id="72" name="Line 31"/>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73" name="Line 32"/>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74" name="Text Box 33"/>
              <p:cNvSpPr txBox="1"/>
              <p:nvPr/>
            </p:nvSpPr>
            <p:spPr>
              <a:xfrm>
                <a:off x="408" y="55"/>
                <a:ext cx="180" cy="71"/>
              </a:xfrm>
              <a:prstGeom prst="rect">
                <a:avLst/>
              </a:prstGeom>
              <a:noFill/>
              <a:ln w="9525">
                <a:noFill/>
              </a:ln>
            </p:spPr>
            <p:txBody>
              <a:bodyPr>
                <a:spAutoFit/>
              </a:bodyPr>
              <a:lstStyle/>
              <a:p>
                <a:pP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0</a:t>
                </a:r>
              </a:p>
            </p:txBody>
          </p:sp>
        </p:grpSp>
        <p:grpSp>
          <p:nvGrpSpPr>
            <p:cNvPr id="34" name="Group 31"/>
            <p:cNvGrpSpPr/>
            <p:nvPr/>
          </p:nvGrpSpPr>
          <p:grpSpPr>
            <a:xfrm>
              <a:off x="24" y="1728"/>
              <a:ext cx="1452" cy="606"/>
              <a:chOff x="0" y="0"/>
              <a:chExt cx="1452" cy="606"/>
            </a:xfrm>
          </p:grpSpPr>
          <p:sp>
            <p:nvSpPr>
              <p:cNvPr id="51" name="AutoShape 35"/>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2" name="Rectangle 36"/>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 name="Oval 37"/>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54" name="Line 38"/>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55" name="Text Box 39"/>
              <p:cNvSpPr txBox="1"/>
              <p:nvPr/>
            </p:nvSpPr>
            <p:spPr>
              <a:xfrm>
                <a:off x="193" y="28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6" name="Text Box 40"/>
              <p:cNvSpPr txBox="1"/>
              <p:nvPr/>
            </p:nvSpPr>
            <p:spPr>
              <a:xfrm>
                <a:off x="660" y="355"/>
                <a:ext cx="117" cy="67"/>
              </a:xfrm>
              <a:prstGeom prst="rect">
                <a:avLst/>
              </a:prstGeom>
              <a:noFill/>
              <a:ln w="9525">
                <a:noFill/>
              </a:ln>
            </p:spPr>
            <p:txBody>
              <a:bodyPr wrap="none">
                <a:spAutoFit/>
              </a:bodyPr>
              <a:lstStyle/>
              <a:p>
                <a:pPr defTabSz="1219200"/>
                <a:endParaRPr lang="zh-CN" altLang="en-US" sz="135" b="1" kern="0" baseline="3000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7" name="Text Box 41"/>
              <p:cNvSpPr txBox="1"/>
              <p:nvPr/>
            </p:nvSpPr>
            <p:spPr>
              <a:xfrm>
                <a:off x="300" y="52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8" name="Text Box 42"/>
              <p:cNvSpPr txBox="1"/>
              <p:nvPr/>
            </p:nvSpPr>
            <p:spPr>
              <a:xfrm>
                <a:off x="252" y="4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9" name="Text Box 43"/>
              <p:cNvSpPr txBox="1"/>
              <p:nvPr/>
            </p:nvSpPr>
            <p:spPr>
              <a:xfrm>
                <a:off x="540" y="535"/>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60" name="Line 44"/>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61" name="Line 45"/>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62" name="Text Box 46"/>
              <p:cNvSpPr txBox="1"/>
              <p:nvPr/>
            </p:nvSpPr>
            <p:spPr>
              <a:xfrm>
                <a:off x="408" y="55"/>
                <a:ext cx="180" cy="71"/>
              </a:xfrm>
              <a:prstGeom prst="rect">
                <a:avLst/>
              </a:prstGeom>
              <a:noFill/>
              <a:ln w="9525">
                <a:noFill/>
              </a:ln>
            </p:spPr>
            <p:txBody>
              <a:bodyPr>
                <a:spAutoFit/>
              </a:bodyPr>
              <a:lstStyle/>
              <a:p>
                <a:pPr defTabSz="1219200"/>
                <a:endParaRPr lang="zh-CN" altLang="en-US"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grpSp>
          <p:nvGrpSpPr>
            <p:cNvPr id="35" name="Group 44"/>
            <p:cNvGrpSpPr/>
            <p:nvPr/>
          </p:nvGrpSpPr>
          <p:grpSpPr>
            <a:xfrm>
              <a:off x="24" y="2594"/>
              <a:ext cx="1452" cy="606"/>
              <a:chOff x="0" y="0"/>
              <a:chExt cx="1452" cy="606"/>
            </a:xfrm>
          </p:grpSpPr>
          <p:sp>
            <p:nvSpPr>
              <p:cNvPr id="39" name="AutoShape 48"/>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0" name="Rectangle 49"/>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1" name="Oval 50"/>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42" name="Line 51"/>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43" name="Text Box 52"/>
              <p:cNvSpPr txBox="1"/>
              <p:nvPr/>
            </p:nvSpPr>
            <p:spPr>
              <a:xfrm>
                <a:off x="193" y="28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4" name="Text Box 53"/>
              <p:cNvSpPr txBox="1"/>
              <p:nvPr/>
            </p:nvSpPr>
            <p:spPr>
              <a:xfrm>
                <a:off x="660" y="355"/>
                <a:ext cx="117" cy="67"/>
              </a:xfrm>
              <a:prstGeom prst="rect">
                <a:avLst/>
              </a:prstGeom>
              <a:noFill/>
              <a:ln w="9525">
                <a:noFill/>
              </a:ln>
            </p:spPr>
            <p:txBody>
              <a:bodyPr wrap="none">
                <a:spAutoFit/>
              </a:bodyPr>
              <a:lstStyle/>
              <a:p>
                <a:pPr defTabSz="1219200"/>
                <a:endParaRPr lang="zh-CN" altLang="en-US" sz="135" b="1" kern="0" baseline="3000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5" name="Text Box 54"/>
              <p:cNvSpPr txBox="1"/>
              <p:nvPr/>
            </p:nvSpPr>
            <p:spPr>
              <a:xfrm>
                <a:off x="300" y="52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6" name="Text Box 55"/>
              <p:cNvSpPr txBox="1"/>
              <p:nvPr/>
            </p:nvSpPr>
            <p:spPr>
              <a:xfrm>
                <a:off x="252" y="4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7" name="Text Box 56"/>
              <p:cNvSpPr txBox="1"/>
              <p:nvPr/>
            </p:nvSpPr>
            <p:spPr>
              <a:xfrm>
                <a:off x="540" y="535"/>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48" name="Line 57"/>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49" name="Line 58"/>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50" name="Text Box 59"/>
              <p:cNvSpPr txBox="1"/>
              <p:nvPr/>
            </p:nvSpPr>
            <p:spPr>
              <a:xfrm>
                <a:off x="408" y="55"/>
                <a:ext cx="180" cy="71"/>
              </a:xfrm>
              <a:prstGeom prst="rect">
                <a:avLst/>
              </a:prstGeom>
              <a:noFill/>
              <a:ln w="9525">
                <a:noFill/>
              </a:ln>
            </p:spPr>
            <p:txBody>
              <a:bodyPr>
                <a:spAutoFit/>
              </a:bodyPr>
              <a:lstStyle/>
              <a:p>
                <a:pPr defTabSz="1219200"/>
                <a:endParaRPr lang="zh-CN" altLang="en-US"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sp>
          <p:nvSpPr>
            <p:cNvPr id="36" name="Line 168"/>
            <p:cNvSpPr/>
            <p:nvPr/>
          </p:nvSpPr>
          <p:spPr>
            <a:xfrm flipH="1">
              <a:off x="80" y="578"/>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sp>
          <p:nvSpPr>
            <p:cNvPr id="37" name="Line 169"/>
            <p:cNvSpPr/>
            <p:nvPr/>
          </p:nvSpPr>
          <p:spPr>
            <a:xfrm flipH="1">
              <a:off x="80" y="1442"/>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sp>
          <p:nvSpPr>
            <p:cNvPr id="38" name="Line 170"/>
            <p:cNvSpPr/>
            <p:nvPr/>
          </p:nvSpPr>
          <p:spPr>
            <a:xfrm flipH="1">
              <a:off x="120" y="2306"/>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grpSp>
      <p:sp>
        <p:nvSpPr>
          <p:cNvPr id="2" name="矩形 1"/>
          <p:cNvSpPr/>
          <p:nvPr/>
        </p:nvSpPr>
        <p:spPr>
          <a:xfrm>
            <a:off x="5366063" y="6009546"/>
            <a:ext cx="1869423" cy="584775"/>
          </a:xfrm>
          <a:prstGeom prst="rect">
            <a:avLst/>
          </a:prstGeom>
        </p:spPr>
        <p:txBody>
          <a:bodyPr wrap="none">
            <a:spAutoFit/>
          </a:bodyPr>
          <a:lstStyle/>
          <a:p>
            <a:pPr algn="ctr"/>
            <a:r>
              <a:rPr lang="en-US" altLang="zh-CN" sz="32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DNA</a:t>
            </a:r>
            <a:r>
              <a:rPr lang="zh-CN" altLang="en-US" sz="32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双链</a:t>
            </a:r>
            <a:endParaRPr lang="zh-CN" altLang="en-US" sz="1400" dirty="0">
              <a:latin typeface="FandolFang R" panose="00000500000000000000" pitchFamily="50" charset="-122"/>
              <a:ea typeface="FandolFang R" panose="00000500000000000000" pitchFamily="50" charset="-122"/>
            </a:endParaRPr>
          </a:p>
        </p:txBody>
      </p:sp>
      <p:grpSp>
        <p:nvGrpSpPr>
          <p:cNvPr id="200" name="Group 4"/>
          <p:cNvGrpSpPr/>
          <p:nvPr/>
        </p:nvGrpSpPr>
        <p:grpSpPr>
          <a:xfrm>
            <a:off x="8178849" y="1604717"/>
            <a:ext cx="1846516" cy="4003290"/>
            <a:chOff x="0" y="0"/>
            <a:chExt cx="1476" cy="3200"/>
          </a:xfrm>
        </p:grpSpPr>
        <p:grpSp>
          <p:nvGrpSpPr>
            <p:cNvPr id="201" name="Group 5"/>
            <p:cNvGrpSpPr/>
            <p:nvPr/>
          </p:nvGrpSpPr>
          <p:grpSpPr>
            <a:xfrm>
              <a:off x="0" y="0"/>
              <a:ext cx="1452" cy="606"/>
              <a:chOff x="0" y="0"/>
              <a:chExt cx="1452" cy="606"/>
            </a:xfrm>
          </p:grpSpPr>
          <p:sp>
            <p:nvSpPr>
              <p:cNvPr id="244" name="AutoShape 9"/>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45" name="Rectangle 10"/>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46" name="Oval 11"/>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247" name="Line 12"/>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48" name="Text Box 13"/>
              <p:cNvSpPr txBox="1"/>
              <p:nvPr/>
            </p:nvSpPr>
            <p:spPr>
              <a:xfrm>
                <a:off x="193" y="28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a:t>
                </a:r>
              </a:p>
            </p:txBody>
          </p:sp>
          <p:sp>
            <p:nvSpPr>
              <p:cNvPr id="249" name="Text Box 14"/>
              <p:cNvSpPr txBox="1"/>
              <p:nvPr/>
            </p:nvSpPr>
            <p:spPr>
              <a:xfrm>
                <a:off x="660" y="304"/>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p>
            </p:txBody>
          </p:sp>
          <p:sp>
            <p:nvSpPr>
              <p:cNvPr id="250" name="Text Box 15"/>
              <p:cNvSpPr txBox="1"/>
              <p:nvPr/>
            </p:nvSpPr>
            <p:spPr>
              <a:xfrm>
                <a:off x="300" y="52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p>
            </p:txBody>
          </p:sp>
          <p:sp>
            <p:nvSpPr>
              <p:cNvPr id="251" name="Text Box 16"/>
              <p:cNvSpPr txBox="1"/>
              <p:nvPr/>
            </p:nvSpPr>
            <p:spPr>
              <a:xfrm>
                <a:off x="252" y="4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a:t>
                </a:r>
              </a:p>
            </p:txBody>
          </p:sp>
          <p:sp>
            <p:nvSpPr>
              <p:cNvPr id="252" name="Text Box 17"/>
              <p:cNvSpPr txBox="1"/>
              <p:nvPr/>
            </p:nvSpPr>
            <p:spPr>
              <a:xfrm>
                <a:off x="540" y="535"/>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p>
            </p:txBody>
          </p:sp>
          <p:sp>
            <p:nvSpPr>
              <p:cNvPr id="253" name="Line 18"/>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54" name="Line 19"/>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55" name="Text Box 20"/>
              <p:cNvSpPr txBox="1"/>
              <p:nvPr/>
            </p:nvSpPr>
            <p:spPr>
              <a:xfrm>
                <a:off x="408" y="55"/>
                <a:ext cx="180" cy="71"/>
              </a:xfrm>
              <a:prstGeom prst="rect">
                <a:avLst/>
              </a:prstGeom>
              <a:noFill/>
              <a:ln w="9525">
                <a:noFill/>
              </a:ln>
            </p:spPr>
            <p:txBody>
              <a:bodyPr>
                <a:spAutoFit/>
              </a:bodyPr>
              <a:lstStyle/>
              <a:p>
                <a:pP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o</a:t>
                </a:r>
              </a:p>
            </p:txBody>
          </p:sp>
        </p:grpSp>
        <p:grpSp>
          <p:nvGrpSpPr>
            <p:cNvPr id="202" name="Group 18"/>
            <p:cNvGrpSpPr/>
            <p:nvPr/>
          </p:nvGrpSpPr>
          <p:grpSpPr>
            <a:xfrm>
              <a:off x="16" y="864"/>
              <a:ext cx="1452" cy="606"/>
              <a:chOff x="0" y="0"/>
              <a:chExt cx="1452" cy="606"/>
            </a:xfrm>
          </p:grpSpPr>
          <p:sp>
            <p:nvSpPr>
              <p:cNvPr id="232" name="AutoShape 22"/>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33" name="Rectangle 23"/>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34" name="Oval 24"/>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235" name="Line 25"/>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36" name="Text Box 26"/>
              <p:cNvSpPr txBox="1"/>
              <p:nvPr/>
            </p:nvSpPr>
            <p:spPr>
              <a:xfrm>
                <a:off x="193" y="28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4</a:t>
                </a:r>
              </a:p>
            </p:txBody>
          </p:sp>
          <p:sp>
            <p:nvSpPr>
              <p:cNvPr id="237" name="Text Box 27"/>
              <p:cNvSpPr txBox="1"/>
              <p:nvPr/>
            </p:nvSpPr>
            <p:spPr>
              <a:xfrm>
                <a:off x="660" y="304"/>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p>
            </p:txBody>
          </p:sp>
          <p:sp>
            <p:nvSpPr>
              <p:cNvPr id="238" name="Text Box 28"/>
              <p:cNvSpPr txBox="1"/>
              <p:nvPr/>
            </p:nvSpPr>
            <p:spPr>
              <a:xfrm>
                <a:off x="300" y="52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p>
            </p:txBody>
          </p:sp>
          <p:sp>
            <p:nvSpPr>
              <p:cNvPr id="239" name="Text Box 29"/>
              <p:cNvSpPr txBox="1"/>
              <p:nvPr/>
            </p:nvSpPr>
            <p:spPr>
              <a:xfrm>
                <a:off x="252" y="46"/>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5</a:t>
                </a:r>
              </a:p>
            </p:txBody>
          </p:sp>
          <p:sp>
            <p:nvSpPr>
              <p:cNvPr id="240" name="Text Box 30"/>
              <p:cNvSpPr txBox="1"/>
              <p:nvPr/>
            </p:nvSpPr>
            <p:spPr>
              <a:xfrm>
                <a:off x="540" y="535"/>
                <a:ext cx="122" cy="71"/>
              </a:xfrm>
              <a:prstGeom prst="rect">
                <a:avLst/>
              </a:prstGeom>
              <a:noFill/>
              <a:ln w="9525">
                <a:noFill/>
              </a:ln>
            </p:spPr>
            <p:txBody>
              <a:bodyPr wrap="none">
                <a:spAutoFit/>
              </a:bodyPr>
              <a:lstStyle/>
              <a:p>
                <a:pPr defTabSz="1219200"/>
                <a:r>
                  <a:rPr lang="en-US" altLang="zh-CN"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p>
            </p:txBody>
          </p:sp>
          <p:sp>
            <p:nvSpPr>
              <p:cNvPr id="241" name="Line 31"/>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42" name="Line 32"/>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43" name="Text Box 33"/>
              <p:cNvSpPr txBox="1"/>
              <p:nvPr/>
            </p:nvSpPr>
            <p:spPr>
              <a:xfrm>
                <a:off x="408" y="55"/>
                <a:ext cx="180" cy="71"/>
              </a:xfrm>
              <a:prstGeom prst="rect">
                <a:avLst/>
              </a:prstGeom>
              <a:noFill/>
              <a:ln w="9525">
                <a:noFill/>
              </a:ln>
            </p:spPr>
            <p:txBody>
              <a:bodyPr>
                <a:spAutoFit/>
              </a:bodyPr>
              <a:lstStyle/>
              <a:p>
                <a:pPr defTabSz="1219200"/>
                <a:r>
                  <a:rPr lang="en-US" altLang="zh-CN"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0</a:t>
                </a:r>
              </a:p>
            </p:txBody>
          </p:sp>
        </p:grpSp>
        <p:grpSp>
          <p:nvGrpSpPr>
            <p:cNvPr id="203" name="Group 31"/>
            <p:cNvGrpSpPr/>
            <p:nvPr/>
          </p:nvGrpSpPr>
          <p:grpSpPr>
            <a:xfrm>
              <a:off x="24" y="1728"/>
              <a:ext cx="1452" cy="606"/>
              <a:chOff x="0" y="0"/>
              <a:chExt cx="1452" cy="606"/>
            </a:xfrm>
          </p:grpSpPr>
          <p:sp>
            <p:nvSpPr>
              <p:cNvPr id="220" name="AutoShape 35"/>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1" name="Rectangle 36"/>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2" name="Oval 37"/>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223" name="Line 38"/>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24" name="Text Box 39"/>
              <p:cNvSpPr txBox="1"/>
              <p:nvPr/>
            </p:nvSpPr>
            <p:spPr>
              <a:xfrm>
                <a:off x="193" y="28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5" name="Text Box 40"/>
              <p:cNvSpPr txBox="1"/>
              <p:nvPr/>
            </p:nvSpPr>
            <p:spPr>
              <a:xfrm>
                <a:off x="660" y="355"/>
                <a:ext cx="117" cy="67"/>
              </a:xfrm>
              <a:prstGeom prst="rect">
                <a:avLst/>
              </a:prstGeom>
              <a:noFill/>
              <a:ln w="9525">
                <a:noFill/>
              </a:ln>
            </p:spPr>
            <p:txBody>
              <a:bodyPr wrap="none">
                <a:spAutoFit/>
              </a:bodyPr>
              <a:lstStyle/>
              <a:p>
                <a:pPr defTabSz="1219200"/>
                <a:endParaRPr lang="zh-CN" altLang="en-US" sz="135" b="1" kern="0" baseline="3000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6" name="Text Box 41"/>
              <p:cNvSpPr txBox="1"/>
              <p:nvPr/>
            </p:nvSpPr>
            <p:spPr>
              <a:xfrm>
                <a:off x="300" y="52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7" name="Text Box 42"/>
              <p:cNvSpPr txBox="1"/>
              <p:nvPr/>
            </p:nvSpPr>
            <p:spPr>
              <a:xfrm>
                <a:off x="252" y="4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8" name="Text Box 43"/>
              <p:cNvSpPr txBox="1"/>
              <p:nvPr/>
            </p:nvSpPr>
            <p:spPr>
              <a:xfrm>
                <a:off x="540" y="535"/>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29" name="Line 44"/>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30" name="Line 45"/>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31" name="Text Box 46"/>
              <p:cNvSpPr txBox="1"/>
              <p:nvPr/>
            </p:nvSpPr>
            <p:spPr>
              <a:xfrm>
                <a:off x="408" y="55"/>
                <a:ext cx="180" cy="71"/>
              </a:xfrm>
              <a:prstGeom prst="rect">
                <a:avLst/>
              </a:prstGeom>
              <a:noFill/>
              <a:ln w="9525">
                <a:noFill/>
              </a:ln>
            </p:spPr>
            <p:txBody>
              <a:bodyPr>
                <a:spAutoFit/>
              </a:bodyPr>
              <a:lstStyle/>
              <a:p>
                <a:pPr defTabSz="1219200"/>
                <a:endParaRPr lang="zh-CN" altLang="en-US"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grpSp>
          <p:nvGrpSpPr>
            <p:cNvPr id="204" name="Group 44"/>
            <p:cNvGrpSpPr/>
            <p:nvPr/>
          </p:nvGrpSpPr>
          <p:grpSpPr>
            <a:xfrm>
              <a:off x="24" y="2594"/>
              <a:ext cx="1452" cy="606"/>
              <a:chOff x="0" y="0"/>
              <a:chExt cx="1452" cy="606"/>
            </a:xfrm>
          </p:grpSpPr>
          <p:sp>
            <p:nvSpPr>
              <p:cNvPr id="208" name="AutoShape 48"/>
              <p:cNvSpPr/>
              <p:nvPr/>
            </p:nvSpPr>
            <p:spPr>
              <a:xfrm>
                <a:off x="331" y="225"/>
                <a:ext cx="406" cy="354"/>
              </a:xfrm>
              <a:prstGeom prst="pentagon">
                <a:avLst/>
              </a:prstGeom>
              <a:solidFill>
                <a:srgbClr val="FF0000"/>
              </a:solidFill>
              <a:ln w="12700" cap="flat" cmpd="sng">
                <a:solidFill>
                  <a:srgbClr val="FF0000"/>
                </a:solidFill>
                <a:prstDash val="solid"/>
                <a:miter/>
                <a:headEnd type="none" w="med" len="med"/>
                <a:tailEnd type="none" w="med" len="med"/>
              </a:ln>
            </p:spPr>
            <p:txBody>
              <a:bodyPr wrap="none" anchor="ctr"/>
              <a:lstStyle/>
              <a:p>
                <a:pPr algn="ctr" defTabSz="1219200" eaLnBrk="0" hangingPunct="0"/>
                <a:endParaRPr lang="zh-CN" altLang="en-US" sz="135" b="1" kern="0" dirty="0">
                  <a:solidFill>
                    <a:srgbClr val="FFFF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9" name="Rectangle 49"/>
              <p:cNvSpPr/>
              <p:nvPr/>
            </p:nvSpPr>
            <p:spPr>
              <a:xfrm>
                <a:off x="1085" y="295"/>
                <a:ext cx="367" cy="226"/>
              </a:xfrm>
              <a:prstGeom prst="rect">
                <a:avLst/>
              </a:prstGeom>
              <a:solidFill>
                <a:srgbClr val="0000FF"/>
              </a:solidFill>
              <a:ln w="12700" cap="flat" cmpd="sng">
                <a:solidFill>
                  <a:srgbClr val="0000FF"/>
                </a:solidFill>
                <a:prstDash val="solid"/>
                <a:miter/>
                <a:headEnd type="none" w="med" len="med"/>
                <a:tailEnd type="none" w="med" len="med"/>
              </a:ln>
            </p:spPr>
            <p:txBody>
              <a:bodyPr wrap="none" anchor="ctr"/>
              <a:lstStyle/>
              <a:p>
                <a:pPr algn="ctr" defTabSz="1219200" eaLnBrk="0" hangingPunct="0"/>
                <a:endParaRPr lang="zh-CN" altLang="en-US" sz="199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0" name="Oval 50"/>
              <p:cNvSpPr/>
              <p:nvPr/>
            </p:nvSpPr>
            <p:spPr>
              <a:xfrm>
                <a:off x="0" y="0"/>
                <a:ext cx="156" cy="151"/>
              </a:xfrm>
              <a:prstGeom prst="ellipse">
                <a:avLst/>
              </a:prstGeom>
              <a:solidFill>
                <a:srgbClr val="00CC00"/>
              </a:solidFill>
              <a:ln w="12700" cap="flat" cmpd="sng">
                <a:solidFill>
                  <a:srgbClr val="00CC00"/>
                </a:solidFill>
                <a:prstDash val="solid"/>
                <a:headEnd type="none" w="med" len="med"/>
                <a:tailEnd type="none" w="med" len="med"/>
              </a:ln>
            </p:spPr>
            <p:txBody>
              <a:bodyPr wrap="none" anchor="ctr"/>
              <a:lstStyle/>
              <a:p>
                <a:pPr algn="ctr" defTabSz="1219200" eaLnBrk="0" hangingPunct="0"/>
                <a:r>
                  <a:rPr lang="en-US" altLang="zh-CN" sz="239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P</a:t>
                </a:r>
              </a:p>
            </p:txBody>
          </p:sp>
          <p:sp>
            <p:nvSpPr>
              <p:cNvPr id="211" name="Line 51"/>
              <p:cNvSpPr/>
              <p:nvPr/>
            </p:nvSpPr>
            <p:spPr>
              <a:xfrm flipV="1">
                <a:off x="735" y="367"/>
                <a:ext cx="350"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12" name="Text Box 52"/>
              <p:cNvSpPr txBox="1"/>
              <p:nvPr/>
            </p:nvSpPr>
            <p:spPr>
              <a:xfrm>
                <a:off x="193" y="28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3" name="Text Box 53"/>
              <p:cNvSpPr txBox="1"/>
              <p:nvPr/>
            </p:nvSpPr>
            <p:spPr>
              <a:xfrm>
                <a:off x="660" y="355"/>
                <a:ext cx="117" cy="67"/>
              </a:xfrm>
              <a:prstGeom prst="rect">
                <a:avLst/>
              </a:prstGeom>
              <a:noFill/>
              <a:ln w="9525">
                <a:noFill/>
              </a:ln>
            </p:spPr>
            <p:txBody>
              <a:bodyPr wrap="none">
                <a:spAutoFit/>
              </a:bodyPr>
              <a:lstStyle/>
              <a:p>
                <a:pPr defTabSz="1219200"/>
                <a:endParaRPr lang="zh-CN" altLang="en-US" sz="135" b="1" kern="0" baseline="3000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4" name="Text Box 54"/>
              <p:cNvSpPr txBox="1"/>
              <p:nvPr/>
            </p:nvSpPr>
            <p:spPr>
              <a:xfrm>
                <a:off x="300" y="52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5" name="Text Box 55"/>
              <p:cNvSpPr txBox="1"/>
              <p:nvPr/>
            </p:nvSpPr>
            <p:spPr>
              <a:xfrm>
                <a:off x="252" y="46"/>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6" name="Text Box 56"/>
              <p:cNvSpPr txBox="1"/>
              <p:nvPr/>
            </p:nvSpPr>
            <p:spPr>
              <a:xfrm>
                <a:off x="540" y="535"/>
                <a:ext cx="117" cy="71"/>
              </a:xfrm>
              <a:prstGeom prst="rect">
                <a:avLst/>
              </a:prstGeom>
              <a:noFill/>
              <a:ln w="9525">
                <a:noFill/>
              </a:ln>
            </p:spPr>
            <p:txBody>
              <a:bodyPr wrap="none">
                <a:spAutoFit/>
              </a:bodyPr>
              <a:lstStyle/>
              <a:p>
                <a:pPr defTabSz="1219200"/>
                <a:endParaRPr lang="zh-CN" altLang="en-US" sz="135" b="1"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17" name="Line 57"/>
              <p:cNvSpPr/>
              <p:nvPr/>
            </p:nvSpPr>
            <p:spPr>
              <a:xfrm flipV="1">
                <a:off x="331" y="225"/>
                <a:ext cx="0" cy="142"/>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18" name="Line 58"/>
              <p:cNvSpPr/>
              <p:nvPr/>
            </p:nvSpPr>
            <p:spPr>
              <a:xfrm flipH="1" flipV="1">
                <a:off x="111" y="120"/>
                <a:ext cx="220" cy="105"/>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219" name="Text Box 59"/>
              <p:cNvSpPr txBox="1"/>
              <p:nvPr/>
            </p:nvSpPr>
            <p:spPr>
              <a:xfrm>
                <a:off x="408" y="55"/>
                <a:ext cx="180" cy="71"/>
              </a:xfrm>
              <a:prstGeom prst="rect">
                <a:avLst/>
              </a:prstGeom>
              <a:noFill/>
              <a:ln w="9525">
                <a:noFill/>
              </a:ln>
            </p:spPr>
            <p:txBody>
              <a:bodyPr>
                <a:spAutoFit/>
              </a:bodyPr>
              <a:lstStyle/>
              <a:p>
                <a:pPr defTabSz="1219200"/>
                <a:endParaRPr lang="zh-CN" altLang="en-US" sz="135"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sp>
          <p:nvSpPr>
            <p:cNvPr id="205" name="Line 168"/>
            <p:cNvSpPr/>
            <p:nvPr/>
          </p:nvSpPr>
          <p:spPr>
            <a:xfrm flipH="1">
              <a:off x="80" y="578"/>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sp>
          <p:nvSpPr>
            <p:cNvPr id="206" name="Line 169"/>
            <p:cNvSpPr/>
            <p:nvPr/>
          </p:nvSpPr>
          <p:spPr>
            <a:xfrm flipH="1">
              <a:off x="80" y="1442"/>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sp>
          <p:nvSpPr>
            <p:cNvPr id="207" name="Line 170"/>
            <p:cNvSpPr/>
            <p:nvPr/>
          </p:nvSpPr>
          <p:spPr>
            <a:xfrm flipH="1">
              <a:off x="120" y="2306"/>
              <a:ext cx="288" cy="288"/>
            </a:xfrm>
            <a:prstGeom prst="line">
              <a:avLst/>
            </a:prstGeom>
            <a:ln w="38100" cap="flat" cmpd="sng">
              <a:solidFill>
                <a:srgbClr val="FF00FF"/>
              </a:solidFill>
              <a:prstDash val="soli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80">
                                          <p:stCondLst>
                                            <p:cond delay="0"/>
                                          </p:stCondLst>
                                        </p:cTn>
                                        <p:tgtEl>
                                          <p:spTgt spid="16391"/>
                                        </p:tgtEl>
                                      </p:cBhvr>
                                    </p:animEffect>
                                    <p:anim calcmode="lin" valueType="num">
                                      <p:cBhvr>
                                        <p:cTn id="8"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1"/>
                                        </p:tgtEl>
                                      </p:cBhvr>
                                      <p:to x="100000" y="60000"/>
                                    </p:animScale>
                                    <p:animScale>
                                      <p:cBhvr>
                                        <p:cTn id="14" dur="166" decel="50000">
                                          <p:stCondLst>
                                            <p:cond delay="676"/>
                                          </p:stCondLst>
                                        </p:cTn>
                                        <p:tgtEl>
                                          <p:spTgt spid="16391"/>
                                        </p:tgtEl>
                                      </p:cBhvr>
                                      <p:to x="100000" y="100000"/>
                                    </p:animScale>
                                    <p:animScale>
                                      <p:cBhvr>
                                        <p:cTn id="15" dur="26">
                                          <p:stCondLst>
                                            <p:cond delay="1312"/>
                                          </p:stCondLst>
                                        </p:cTn>
                                        <p:tgtEl>
                                          <p:spTgt spid="16391"/>
                                        </p:tgtEl>
                                      </p:cBhvr>
                                      <p:to x="100000" y="80000"/>
                                    </p:animScale>
                                    <p:animScale>
                                      <p:cBhvr>
                                        <p:cTn id="16" dur="166" decel="50000">
                                          <p:stCondLst>
                                            <p:cond delay="1338"/>
                                          </p:stCondLst>
                                        </p:cTn>
                                        <p:tgtEl>
                                          <p:spTgt spid="16391"/>
                                        </p:tgtEl>
                                      </p:cBhvr>
                                      <p:to x="100000" y="100000"/>
                                    </p:animScale>
                                    <p:animScale>
                                      <p:cBhvr>
                                        <p:cTn id="17" dur="26">
                                          <p:stCondLst>
                                            <p:cond delay="1642"/>
                                          </p:stCondLst>
                                        </p:cTn>
                                        <p:tgtEl>
                                          <p:spTgt spid="16391"/>
                                        </p:tgtEl>
                                      </p:cBhvr>
                                      <p:to x="100000" y="90000"/>
                                    </p:animScale>
                                    <p:animScale>
                                      <p:cBhvr>
                                        <p:cTn id="18" dur="166" decel="50000">
                                          <p:stCondLst>
                                            <p:cond delay="1668"/>
                                          </p:stCondLst>
                                        </p:cTn>
                                        <p:tgtEl>
                                          <p:spTgt spid="16391"/>
                                        </p:tgtEl>
                                      </p:cBhvr>
                                      <p:to x="100000" y="100000"/>
                                    </p:animScale>
                                    <p:animScale>
                                      <p:cBhvr>
                                        <p:cTn id="19" dur="26">
                                          <p:stCondLst>
                                            <p:cond delay="1808"/>
                                          </p:stCondLst>
                                        </p:cTn>
                                        <p:tgtEl>
                                          <p:spTgt spid="16391"/>
                                        </p:tgtEl>
                                      </p:cBhvr>
                                      <p:to x="100000" y="95000"/>
                                    </p:animScale>
                                    <p:animScale>
                                      <p:cBhvr>
                                        <p:cTn id="20" dur="166" decel="50000">
                                          <p:stCondLst>
                                            <p:cond delay="1834"/>
                                          </p:stCondLst>
                                        </p:cTn>
                                        <p:tgtEl>
                                          <p:spTgt spid="1639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indefinite" fill="hold">
                                          <p:stCondLst>
                                            <p:cond delay="0"/>
                                          </p:stCondLst>
                                        </p:cTn>
                                        <p:tgtEl>
                                          <p:spTgt spid="16389"/>
                                        </p:tgtEl>
                                        <p:attrNameLst>
                                          <p:attrName>style.visibility</p:attrName>
                                        </p:attrNameLst>
                                      </p:cBhvr>
                                      <p:to>
                                        <p:strVal val="visible"/>
                                      </p:to>
                                    </p:set>
                                    <p:anim calcmode="lin" valueType="num">
                                      <p:cBhvr additive="base">
                                        <p:cTn id="25" dur="500" fill="hold"/>
                                        <p:tgtEl>
                                          <p:spTgt spid="16389"/>
                                        </p:tgtEl>
                                        <p:attrNameLst>
                                          <p:attrName>ppt_x</p:attrName>
                                        </p:attrNameLst>
                                      </p:cBhvr>
                                      <p:tavLst>
                                        <p:tav tm="0">
                                          <p:val>
                                            <p:strVal val="#ppt_x"/>
                                          </p:val>
                                        </p:tav>
                                        <p:tav tm="100000">
                                          <p:val>
                                            <p:strVal val="#ppt_x"/>
                                          </p:val>
                                        </p:tav>
                                      </p:tavLst>
                                    </p:anim>
                                    <p:anim calcmode="lin" valueType="num">
                                      <p:cBhvr additive="base">
                                        <p:cTn id="26" dur="500" fill="hold"/>
                                        <p:tgtEl>
                                          <p:spTgt spid="16389"/>
                                        </p:tgtEl>
                                        <p:attrNameLst>
                                          <p:attrName>ppt_y</p:attrName>
                                        </p:attrNameLst>
                                      </p:cBhvr>
                                      <p:tavLst>
                                        <p:tav tm="0">
                                          <p:val>
                                            <p:strVal val="#ppt_y-#ppt_h/2"/>
                                          </p:val>
                                        </p:tav>
                                        <p:tav tm="100000">
                                          <p:val>
                                            <p:strVal val="#ppt_y"/>
                                          </p:val>
                                        </p:tav>
                                      </p:tavLst>
                                    </p:anim>
                                    <p:anim calcmode="lin" valueType="num">
                                      <p:cBhvr additive="base">
                                        <p:cTn id="27" dur="500" fill="hold"/>
                                        <p:tgtEl>
                                          <p:spTgt spid="16389"/>
                                        </p:tgtEl>
                                        <p:attrNameLst>
                                          <p:attrName>ppt_w</p:attrName>
                                        </p:attrNameLst>
                                      </p:cBhvr>
                                      <p:tavLst>
                                        <p:tav tm="0">
                                          <p:val>
                                            <p:strVal val="#ppt_w"/>
                                          </p:val>
                                        </p:tav>
                                        <p:tav tm="100000">
                                          <p:val>
                                            <p:strVal val="#ppt_w"/>
                                          </p:val>
                                        </p:tav>
                                      </p:tavLst>
                                    </p:anim>
                                    <p:anim calcmode="lin" valueType="num">
                                      <p:cBhvr additive="base">
                                        <p:cTn id="28" dur="500" fill="hold"/>
                                        <p:tgtEl>
                                          <p:spTgt spid="1638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indefinite" fill="hold">
                                          <p:stCondLst>
                                            <p:cond delay="0"/>
                                          </p:stCondLst>
                                        </p:cTn>
                                        <p:tgtEl>
                                          <p:spTgt spid="16388"/>
                                        </p:tgtEl>
                                        <p:attrNameLst>
                                          <p:attrName>style.visibility</p:attrName>
                                        </p:attrNameLst>
                                      </p:cBhvr>
                                      <p:to>
                                        <p:strVal val="visible"/>
                                      </p:to>
                                    </p:set>
                                    <p:anim calcmode="lin" valueType="num">
                                      <p:cBhvr additive="base">
                                        <p:cTn id="33" dur="500" fill="hold"/>
                                        <p:tgtEl>
                                          <p:spTgt spid="16388"/>
                                        </p:tgtEl>
                                        <p:attrNameLst>
                                          <p:attrName>ppt_x</p:attrName>
                                        </p:attrNameLst>
                                      </p:cBhvr>
                                      <p:tavLst>
                                        <p:tav tm="0">
                                          <p:val>
                                            <p:strVal val="#ppt_x"/>
                                          </p:val>
                                        </p:tav>
                                        <p:tav tm="100000">
                                          <p:val>
                                            <p:strVal val="#ppt_x"/>
                                          </p:val>
                                        </p:tav>
                                      </p:tavLst>
                                    </p:anim>
                                    <p:anim calcmode="lin" valueType="num">
                                      <p:cBhvr additive="base">
                                        <p:cTn id="34" dur="500" fill="hold"/>
                                        <p:tgtEl>
                                          <p:spTgt spid="16388"/>
                                        </p:tgtEl>
                                        <p:attrNameLst>
                                          <p:attrName>ppt_y</p:attrName>
                                        </p:attrNameLst>
                                      </p:cBhvr>
                                      <p:tavLst>
                                        <p:tav tm="0">
                                          <p:val>
                                            <p:strVal val="#ppt_y-#ppt_h/2"/>
                                          </p:val>
                                        </p:tav>
                                        <p:tav tm="100000">
                                          <p:val>
                                            <p:strVal val="#ppt_y"/>
                                          </p:val>
                                        </p:tav>
                                      </p:tavLst>
                                    </p:anim>
                                    <p:anim calcmode="lin" valueType="num">
                                      <p:cBhvr additive="base">
                                        <p:cTn id="35" dur="500" fill="hold"/>
                                        <p:tgtEl>
                                          <p:spTgt spid="16388"/>
                                        </p:tgtEl>
                                        <p:attrNameLst>
                                          <p:attrName>ppt_w</p:attrName>
                                        </p:attrNameLst>
                                      </p:cBhvr>
                                      <p:tavLst>
                                        <p:tav tm="0">
                                          <p:val>
                                            <p:strVal val="#ppt_w"/>
                                          </p:val>
                                        </p:tav>
                                        <p:tav tm="100000">
                                          <p:val>
                                            <p:strVal val="#ppt_w"/>
                                          </p:val>
                                        </p:tav>
                                      </p:tavLst>
                                    </p:anim>
                                    <p:anim calcmode="lin" valueType="num">
                                      <p:cBhvr additive="base">
                                        <p:cTn id="36" dur="500" fill="hold"/>
                                        <p:tgtEl>
                                          <p:spTgt spid="16388"/>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17" presetClass="entr" presetSubtype="1" fill="hold" nodeType="afterEffect">
                                  <p:stCondLst>
                                    <p:cond delay="0"/>
                                  </p:stCondLst>
                                  <p:childTnLst>
                                    <p:set>
                                      <p:cBhvr>
                                        <p:cTn id="39" dur="indefinite" fill="hold">
                                          <p:stCondLst>
                                            <p:cond delay="0"/>
                                          </p:stCondLst>
                                        </p:cTn>
                                        <p:tgtEl>
                                          <p:spTgt spid="16390"/>
                                        </p:tgtEl>
                                        <p:attrNameLst>
                                          <p:attrName>style.visibility</p:attrName>
                                        </p:attrNameLst>
                                      </p:cBhvr>
                                      <p:to>
                                        <p:strVal val="visible"/>
                                      </p:to>
                                    </p:set>
                                    <p:anim calcmode="lin" valueType="num">
                                      <p:cBhvr additive="base">
                                        <p:cTn id="40" dur="500" fill="hold"/>
                                        <p:tgtEl>
                                          <p:spTgt spid="16390"/>
                                        </p:tgtEl>
                                        <p:attrNameLst>
                                          <p:attrName>ppt_x</p:attrName>
                                        </p:attrNameLst>
                                      </p:cBhvr>
                                      <p:tavLst>
                                        <p:tav tm="0">
                                          <p:val>
                                            <p:strVal val="#ppt_x"/>
                                          </p:val>
                                        </p:tav>
                                        <p:tav tm="100000">
                                          <p:val>
                                            <p:strVal val="#ppt_x"/>
                                          </p:val>
                                        </p:tav>
                                      </p:tavLst>
                                    </p:anim>
                                    <p:anim calcmode="lin" valueType="num">
                                      <p:cBhvr additive="base">
                                        <p:cTn id="41" dur="500" fill="hold"/>
                                        <p:tgtEl>
                                          <p:spTgt spid="16390"/>
                                        </p:tgtEl>
                                        <p:attrNameLst>
                                          <p:attrName>ppt_y</p:attrName>
                                        </p:attrNameLst>
                                      </p:cBhvr>
                                      <p:tavLst>
                                        <p:tav tm="0">
                                          <p:val>
                                            <p:strVal val="#ppt_y-#ppt_h/2"/>
                                          </p:val>
                                        </p:tav>
                                        <p:tav tm="100000">
                                          <p:val>
                                            <p:strVal val="#ppt_y"/>
                                          </p:val>
                                        </p:tav>
                                      </p:tavLst>
                                    </p:anim>
                                    <p:anim calcmode="lin" valueType="num">
                                      <p:cBhvr additive="base">
                                        <p:cTn id="42" dur="500" fill="hold"/>
                                        <p:tgtEl>
                                          <p:spTgt spid="16390"/>
                                        </p:tgtEl>
                                        <p:attrNameLst>
                                          <p:attrName>ppt_w</p:attrName>
                                        </p:attrNameLst>
                                      </p:cBhvr>
                                      <p:tavLst>
                                        <p:tav tm="0">
                                          <p:val>
                                            <p:strVal val="#ppt_w"/>
                                          </p:val>
                                        </p:tav>
                                        <p:tav tm="100000">
                                          <p:val>
                                            <p:strVal val="#ppt_w"/>
                                          </p:val>
                                        </p:tav>
                                      </p:tavLst>
                                    </p:anim>
                                    <p:anim calcmode="lin" valueType="num">
                                      <p:cBhvr additive="base">
                                        <p:cTn id="43" dur="500" fill="hold"/>
                                        <p:tgtEl>
                                          <p:spTgt spid="16390"/>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strVal val="#ppt_x"/>
                                          </p:val>
                                        </p:tav>
                                        <p:tav tm="100000">
                                          <p:val>
                                            <p:strVal val="#ppt_x"/>
                                          </p:val>
                                        </p:tav>
                                      </p:tavLst>
                                    </p:anim>
                                    <p:anim calcmode="lin" valueType="num">
                                      <p:cBhvr>
                                        <p:cTn id="4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p:cNvPicPr>
          <p:nvPr/>
        </p:nvPicPr>
        <p:blipFill>
          <a:blip r:embed="rId2"/>
          <a:stretch>
            <a:fillRect/>
          </a:stretch>
        </p:blipFill>
        <p:spPr>
          <a:xfrm>
            <a:off x="2071898" y="1681059"/>
            <a:ext cx="3113768" cy="4170488"/>
          </a:xfrm>
          <a:prstGeom prst="rect">
            <a:avLst/>
          </a:prstGeom>
          <a:noFill/>
          <a:ln w="9525">
            <a:noFill/>
          </a:ln>
        </p:spPr>
      </p:pic>
      <p:pic>
        <p:nvPicPr>
          <p:cNvPr id="19460" name="Picture 3"/>
          <p:cNvPicPr>
            <a:picLocks noChangeAspect="1"/>
          </p:cNvPicPr>
          <p:nvPr/>
        </p:nvPicPr>
        <p:blipFill>
          <a:blip r:embed="rId3"/>
          <a:stretch>
            <a:fillRect/>
          </a:stretch>
        </p:blipFill>
        <p:spPr>
          <a:xfrm>
            <a:off x="6583528" y="1752601"/>
            <a:ext cx="3341784" cy="4139840"/>
          </a:xfrm>
          <a:prstGeom prst="rect">
            <a:avLst/>
          </a:prstGeom>
          <a:noFill/>
          <a:ln w="9525">
            <a:noFill/>
          </a:ln>
        </p:spPr>
      </p:pic>
      <p:sp>
        <p:nvSpPr>
          <p:cNvPr id="5"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两条链中的碱基是排在外侧，还是在内侧？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1000" fill="hold"/>
                                        <p:tgtEl>
                                          <p:spTgt spid="19459"/>
                                        </p:tgtEl>
                                        <p:attrNameLst>
                                          <p:attrName>ppt_x</p:attrName>
                                        </p:attrNameLst>
                                      </p:cBhvr>
                                      <p:tavLst>
                                        <p:tav tm="0">
                                          <p:val>
                                            <p:strVal val="0-#ppt_w/2"/>
                                          </p:val>
                                        </p:tav>
                                        <p:tav tm="100000">
                                          <p:val>
                                            <p:strVal val="#ppt_x"/>
                                          </p:val>
                                        </p:tav>
                                      </p:tavLst>
                                    </p:anim>
                                    <p:anim calcmode="lin" valueType="num">
                                      <p:cBhvr additive="base">
                                        <p:cTn id="8" dur="10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1000" fill="hold"/>
                                        <p:tgtEl>
                                          <p:spTgt spid="19460"/>
                                        </p:tgtEl>
                                        <p:attrNameLst>
                                          <p:attrName>ppt_x</p:attrName>
                                        </p:attrNameLst>
                                      </p:cBhvr>
                                      <p:tavLst>
                                        <p:tav tm="0">
                                          <p:val>
                                            <p:strVal val="1+#ppt_w/2"/>
                                          </p:val>
                                        </p:tav>
                                        <p:tav tm="100000">
                                          <p:val>
                                            <p:strVal val="#ppt_x"/>
                                          </p:val>
                                        </p:tav>
                                      </p:tavLst>
                                    </p:anim>
                                    <p:anim calcmode="lin" valueType="num">
                                      <p:cBhvr additive="base">
                                        <p:cTn id="14" dur="1000" fill="hold"/>
                                        <p:tgtEl>
                                          <p:spTgt spid="1946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8578" y="1828840"/>
            <a:ext cx="4988772" cy="3573740"/>
            <a:chOff x="1916853" y="523875"/>
            <a:chExt cx="8512387" cy="6097905"/>
          </a:xfrm>
        </p:grpSpPr>
        <p:grpSp>
          <p:nvGrpSpPr>
            <p:cNvPr id="19459" name="Group 4"/>
            <p:cNvGrpSpPr/>
            <p:nvPr/>
          </p:nvGrpSpPr>
          <p:grpSpPr>
            <a:xfrm>
              <a:off x="1916853" y="523875"/>
              <a:ext cx="8512387" cy="6097905"/>
              <a:chOff x="0" y="0"/>
              <a:chExt cx="3552" cy="3674"/>
            </a:xfrm>
          </p:grpSpPr>
          <p:pic>
            <p:nvPicPr>
              <p:cNvPr id="19462" name="Picture 3" descr="DNAjiegou"/>
              <p:cNvPicPr>
                <a:picLocks noChangeAspect="1"/>
              </p:cNvPicPr>
              <p:nvPr/>
            </p:nvPicPr>
            <p:blipFill>
              <a:blip r:embed="rId2"/>
              <a:stretch>
                <a:fillRect/>
              </a:stretch>
            </p:blipFill>
            <p:spPr>
              <a:xfrm>
                <a:off x="0" y="0"/>
                <a:ext cx="2455" cy="3674"/>
              </a:xfrm>
              <a:prstGeom prst="rect">
                <a:avLst/>
              </a:prstGeom>
              <a:noFill/>
              <a:ln w="9525">
                <a:noFill/>
              </a:ln>
            </p:spPr>
          </p:pic>
          <p:grpSp>
            <p:nvGrpSpPr>
              <p:cNvPr id="19463" name="Group 6"/>
              <p:cNvGrpSpPr/>
              <p:nvPr/>
            </p:nvGrpSpPr>
            <p:grpSpPr>
              <a:xfrm>
                <a:off x="672" y="650"/>
                <a:ext cx="2880" cy="2304"/>
                <a:chOff x="0" y="0"/>
                <a:chExt cx="2880" cy="2304"/>
              </a:xfrm>
            </p:grpSpPr>
            <p:grpSp>
              <p:nvGrpSpPr>
                <p:cNvPr id="19464" name="Group 7"/>
                <p:cNvGrpSpPr/>
                <p:nvPr/>
              </p:nvGrpSpPr>
              <p:grpSpPr>
                <a:xfrm>
                  <a:off x="432" y="576"/>
                  <a:ext cx="2448" cy="1728"/>
                  <a:chOff x="0" y="0"/>
                  <a:chExt cx="2448" cy="1728"/>
                </a:xfrm>
              </p:grpSpPr>
              <p:sp>
                <p:nvSpPr>
                  <p:cNvPr id="19473" name="Line 5"/>
                  <p:cNvSpPr/>
                  <p:nvPr/>
                </p:nvSpPr>
                <p:spPr>
                  <a:xfrm>
                    <a:off x="0" y="0"/>
                    <a:ext cx="1152"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9474" name="Line 6"/>
                  <p:cNvSpPr/>
                  <p:nvPr/>
                </p:nvSpPr>
                <p:spPr>
                  <a:xfrm>
                    <a:off x="0" y="1728"/>
                    <a:ext cx="1152" cy="0"/>
                  </a:xfrm>
                  <a:prstGeom prst="line">
                    <a:avLst/>
                  </a:prstGeom>
                  <a:ln w="38100" cap="flat" cmpd="sng">
                    <a:solidFill>
                      <a:schemeClr val="tx1"/>
                    </a:solidFill>
                    <a:prstDash val="solid"/>
                    <a:headEnd type="none" w="med" len="med"/>
                    <a:tailEnd type="none" w="med" len="med"/>
                  </a:ln>
                </p:spPr>
                <p:txBody>
                  <a:bodyPr/>
                  <a:lstStyle/>
                  <a:p>
                    <a:endParaRPr lang="zh-CN" altLang="en-US"/>
                  </a:p>
                </p:txBody>
              </p:sp>
              <p:sp>
                <p:nvSpPr>
                  <p:cNvPr id="19475" name="Line 7"/>
                  <p:cNvSpPr/>
                  <p:nvPr/>
                </p:nvSpPr>
                <p:spPr>
                  <a:xfrm>
                    <a:off x="1152" y="0"/>
                    <a:ext cx="0" cy="1728"/>
                  </a:xfrm>
                  <a:prstGeom prst="line">
                    <a:avLst/>
                  </a:prstGeom>
                  <a:ln w="38100" cap="flat" cmpd="sng">
                    <a:solidFill>
                      <a:schemeClr val="tx1"/>
                    </a:solidFill>
                    <a:prstDash val="solid"/>
                    <a:headEnd type="triangle" w="med" len="med"/>
                    <a:tailEnd type="triangle" w="med" len="med"/>
                  </a:ln>
                </p:spPr>
                <p:txBody>
                  <a:bodyPr/>
                  <a:lstStyle/>
                  <a:p>
                    <a:endParaRPr lang="zh-CN" altLang="en-US"/>
                  </a:p>
                </p:txBody>
              </p:sp>
              <p:sp>
                <p:nvSpPr>
                  <p:cNvPr id="19476" name="Text Box 8"/>
                  <p:cNvSpPr txBox="1"/>
                  <p:nvPr/>
                </p:nvSpPr>
                <p:spPr>
                  <a:xfrm>
                    <a:off x="1190" y="685"/>
                    <a:ext cx="1258" cy="285"/>
                  </a:xfrm>
                  <a:prstGeom prst="rect">
                    <a:avLst/>
                  </a:prstGeom>
                  <a:noFill/>
                  <a:ln w="9525">
                    <a:noFill/>
                  </a:ln>
                </p:spPr>
                <p:txBody>
                  <a:bodyPr>
                    <a:spAutoFit/>
                  </a:bodyPr>
                  <a:lstStyle/>
                  <a:p>
                    <a:pPr defTabSz="1219200"/>
                    <a:r>
                      <a:rPr lang="en-US" altLang="zh-CN" sz="12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3.4nm</a:t>
                    </a:r>
                  </a:p>
                </p:txBody>
              </p:sp>
            </p:grpSp>
            <p:grpSp>
              <p:nvGrpSpPr>
                <p:cNvPr id="19465" name="Group 12"/>
                <p:cNvGrpSpPr/>
                <p:nvPr/>
              </p:nvGrpSpPr>
              <p:grpSpPr>
                <a:xfrm>
                  <a:off x="0" y="1344"/>
                  <a:ext cx="1104" cy="816"/>
                  <a:chOff x="0" y="0"/>
                  <a:chExt cx="1104" cy="816"/>
                </a:xfrm>
              </p:grpSpPr>
              <p:sp>
                <p:nvSpPr>
                  <p:cNvPr id="19469" name="Line 10"/>
                  <p:cNvSpPr/>
                  <p:nvPr/>
                </p:nvSpPr>
                <p:spPr>
                  <a:xfrm>
                    <a:off x="0" y="48"/>
                    <a:ext cx="0" cy="768"/>
                  </a:xfrm>
                  <a:prstGeom prst="line">
                    <a:avLst/>
                  </a:prstGeom>
                  <a:ln w="28575" cap="flat" cmpd="sng">
                    <a:solidFill>
                      <a:srgbClr val="FF3300"/>
                    </a:solidFill>
                    <a:prstDash val="solid"/>
                    <a:headEnd type="none" w="med" len="med"/>
                    <a:tailEnd type="none" w="med" len="med"/>
                  </a:ln>
                </p:spPr>
                <p:txBody>
                  <a:bodyPr/>
                  <a:lstStyle/>
                  <a:p>
                    <a:endParaRPr lang="zh-CN" altLang="en-US"/>
                  </a:p>
                </p:txBody>
              </p:sp>
              <p:sp>
                <p:nvSpPr>
                  <p:cNvPr id="19470" name="Line 11"/>
                  <p:cNvSpPr/>
                  <p:nvPr/>
                </p:nvSpPr>
                <p:spPr>
                  <a:xfrm>
                    <a:off x="1104" y="0"/>
                    <a:ext cx="0" cy="768"/>
                  </a:xfrm>
                  <a:prstGeom prst="line">
                    <a:avLst/>
                  </a:prstGeom>
                  <a:ln w="28575" cap="flat" cmpd="sng">
                    <a:solidFill>
                      <a:srgbClr val="FF3300"/>
                    </a:solidFill>
                    <a:prstDash val="solid"/>
                    <a:headEnd type="none" w="med" len="med"/>
                    <a:tailEnd type="none" w="med" len="med"/>
                  </a:ln>
                </p:spPr>
                <p:txBody>
                  <a:bodyPr/>
                  <a:lstStyle/>
                  <a:p>
                    <a:endParaRPr lang="zh-CN" altLang="en-US"/>
                  </a:p>
                </p:txBody>
              </p:sp>
              <p:sp>
                <p:nvSpPr>
                  <p:cNvPr id="19471" name="Line 12"/>
                  <p:cNvSpPr/>
                  <p:nvPr/>
                </p:nvSpPr>
                <p:spPr>
                  <a:xfrm flipV="1">
                    <a:off x="0" y="336"/>
                    <a:ext cx="1104" cy="48"/>
                  </a:xfrm>
                  <a:prstGeom prst="line">
                    <a:avLst/>
                  </a:prstGeom>
                  <a:ln w="28575" cap="flat" cmpd="sng">
                    <a:solidFill>
                      <a:srgbClr val="FF3300"/>
                    </a:solidFill>
                    <a:prstDash val="solid"/>
                    <a:headEnd type="triangle" w="med" len="med"/>
                    <a:tailEnd type="triangle" w="med" len="med"/>
                  </a:ln>
                </p:spPr>
                <p:txBody>
                  <a:bodyPr/>
                  <a:lstStyle/>
                  <a:p>
                    <a:endParaRPr lang="zh-CN" altLang="en-US"/>
                  </a:p>
                </p:txBody>
              </p:sp>
              <p:sp>
                <p:nvSpPr>
                  <p:cNvPr id="19472" name="Text Box 13"/>
                  <p:cNvSpPr txBox="1"/>
                  <p:nvPr/>
                </p:nvSpPr>
                <p:spPr>
                  <a:xfrm>
                    <a:off x="82" y="51"/>
                    <a:ext cx="488" cy="285"/>
                  </a:xfrm>
                  <a:prstGeom prst="rect">
                    <a:avLst/>
                  </a:prstGeom>
                  <a:noFill/>
                  <a:ln w="9525">
                    <a:noFill/>
                  </a:ln>
                </p:spPr>
                <p:txBody>
                  <a:bodyPr wrap="square">
                    <a:spAutoFit/>
                  </a:bodyPr>
                  <a:lstStyle/>
                  <a:p>
                    <a:pPr defTabSz="1219200"/>
                    <a:r>
                      <a:rPr lang="en-US" altLang="zh-CN" sz="12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2nm</a:t>
                    </a:r>
                  </a:p>
                </p:txBody>
              </p:sp>
            </p:grpSp>
            <p:grpSp>
              <p:nvGrpSpPr>
                <p:cNvPr id="19466" name="Group 17"/>
                <p:cNvGrpSpPr/>
                <p:nvPr/>
              </p:nvGrpSpPr>
              <p:grpSpPr>
                <a:xfrm>
                  <a:off x="487" y="0"/>
                  <a:ext cx="1248" cy="231"/>
                  <a:chOff x="0" y="0"/>
                  <a:chExt cx="1248" cy="231"/>
                </a:xfrm>
              </p:grpSpPr>
              <p:sp>
                <p:nvSpPr>
                  <p:cNvPr id="19467" name="Line 15"/>
                  <p:cNvSpPr/>
                  <p:nvPr/>
                </p:nvSpPr>
                <p:spPr>
                  <a:xfrm>
                    <a:off x="0" y="39"/>
                    <a:ext cx="0" cy="192"/>
                  </a:xfrm>
                  <a:prstGeom prst="line">
                    <a:avLst/>
                  </a:prstGeom>
                  <a:ln w="38100" cap="flat" cmpd="sng">
                    <a:solidFill>
                      <a:schemeClr val="tx1"/>
                    </a:solidFill>
                    <a:prstDash val="solid"/>
                    <a:headEnd type="triangle" w="med" len="med"/>
                    <a:tailEnd type="triangle" w="med" len="med"/>
                  </a:ln>
                </p:spPr>
                <p:txBody>
                  <a:bodyPr/>
                  <a:lstStyle/>
                  <a:p>
                    <a:endParaRPr lang="zh-CN" altLang="en-US"/>
                  </a:p>
                </p:txBody>
              </p:sp>
              <p:sp>
                <p:nvSpPr>
                  <p:cNvPr id="19468" name="Text Box 16"/>
                  <p:cNvSpPr txBox="1"/>
                  <p:nvPr/>
                </p:nvSpPr>
                <p:spPr>
                  <a:xfrm>
                    <a:off x="0" y="0"/>
                    <a:ext cx="1248" cy="111"/>
                  </a:xfrm>
                  <a:prstGeom prst="rect">
                    <a:avLst/>
                  </a:prstGeom>
                  <a:noFill/>
                  <a:ln w="9525">
                    <a:noFill/>
                  </a:ln>
                </p:spPr>
                <p:txBody>
                  <a:bodyPr>
                    <a:spAutoFit/>
                  </a:bodyPr>
                  <a:lstStyle/>
                  <a:p>
                    <a:pPr defTabSz="1219200"/>
                    <a:r>
                      <a:rPr lang="en-US" altLang="zh-CN" sz="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0.34nm</a:t>
                    </a:r>
                  </a:p>
                </p:txBody>
              </p:sp>
            </p:grpSp>
          </p:grpSp>
        </p:grpSp>
        <p:sp>
          <p:nvSpPr>
            <p:cNvPr id="19460" name="Text Box 20"/>
            <p:cNvSpPr txBox="1"/>
            <p:nvPr/>
          </p:nvSpPr>
          <p:spPr>
            <a:xfrm>
              <a:off x="3587609" y="4493165"/>
              <a:ext cx="796495" cy="446388"/>
            </a:xfrm>
            <a:prstGeom prst="rect">
              <a:avLst/>
            </a:prstGeom>
            <a:noFill/>
            <a:ln w="9525">
              <a:noFill/>
            </a:ln>
          </p:spPr>
          <p:txBody>
            <a:bodyPr wrap="none">
              <a:spAutoFit/>
            </a:bodyPr>
            <a:lstStyle/>
            <a:p>
              <a:pPr defTabSz="1219200"/>
              <a:r>
                <a:rPr lang="zh-CN" altLang="en-US" sz="1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直径</a:t>
              </a:r>
            </a:p>
          </p:txBody>
        </p:sp>
        <p:sp>
          <p:nvSpPr>
            <p:cNvPr id="19461" name="Text Box 21"/>
            <p:cNvSpPr txBox="1"/>
            <p:nvPr/>
          </p:nvSpPr>
          <p:spPr>
            <a:xfrm>
              <a:off x="7464212" y="3149279"/>
              <a:ext cx="1277894" cy="735226"/>
            </a:xfrm>
            <a:prstGeom prst="rect">
              <a:avLst/>
            </a:prstGeom>
            <a:noFill/>
            <a:ln w="9525">
              <a:noFill/>
            </a:ln>
          </p:spPr>
          <p:txBody>
            <a:bodyPr wrap="none">
              <a:spAutoFit/>
            </a:bodyPr>
            <a:lstStyle/>
            <a:p>
              <a:pPr defTabSz="1219200"/>
              <a:r>
                <a:rPr lang="zh-CN" altLang="en-US" sz="1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一个双螺</a:t>
              </a:r>
            </a:p>
            <a:p>
              <a:pPr defTabSz="1219200"/>
              <a:r>
                <a:rPr lang="zh-CN" altLang="en-US" sz="1100"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旋的高度</a:t>
              </a:r>
            </a:p>
          </p:txBody>
        </p:sp>
      </p:grpSp>
      <p:sp>
        <p:nvSpPr>
          <p:cNvPr id="21" name="矩形 259"/>
          <p:cNvSpPr>
            <a:spLocks noChangeArrowheads="1"/>
          </p:cNvSpPr>
          <p:nvPr/>
        </p:nvSpPr>
        <p:spPr bwMode="auto">
          <a:xfrm>
            <a:off x="685260" y="321914"/>
            <a:ext cx="478209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spcBef>
                <a:spcPct val="20000"/>
              </a:spcBef>
              <a:buFont typeface="Arial" panose="020B0604020202020204" pitchFamily="34" charset="0"/>
              <a:buNone/>
            </a:pP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衍射图谱表明</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DNA</a:t>
            </a:r>
            <a:r>
              <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分子的直径是</a:t>
            </a:r>
            <a:r>
              <a:rPr lang="en-US" altLang="zh-CN"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rPr>
              <a:t>2nm</a:t>
            </a:r>
            <a:endParaRPr lang="zh-CN" altLang="en-US" sz="28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cs typeface="+mn-ea"/>
            </a:endParaRPr>
          </a:p>
        </p:txBody>
      </p:sp>
      <p:grpSp>
        <p:nvGrpSpPr>
          <p:cNvPr id="4" name="组合 3"/>
          <p:cNvGrpSpPr/>
          <p:nvPr/>
        </p:nvGrpSpPr>
        <p:grpSpPr>
          <a:xfrm>
            <a:off x="4975045" y="995807"/>
            <a:ext cx="6239564" cy="4866386"/>
            <a:chOff x="1885260" y="8467"/>
            <a:chExt cx="8771453" cy="6841067"/>
          </a:xfrm>
        </p:grpSpPr>
        <p:pic>
          <p:nvPicPr>
            <p:cNvPr id="24" name="Picture 2" descr="A"/>
            <p:cNvPicPr>
              <a:picLocks noChangeAspect="1"/>
            </p:cNvPicPr>
            <p:nvPr/>
          </p:nvPicPr>
          <p:blipFill>
            <a:blip r:embed="rId3">
              <a:lum bright="1999" contrast="-2000"/>
            </a:blip>
            <a:stretch>
              <a:fillRect/>
            </a:stretch>
          </p:blipFill>
          <p:spPr>
            <a:xfrm>
              <a:off x="1929602" y="556385"/>
              <a:ext cx="3344521" cy="2432379"/>
            </a:xfrm>
            <a:prstGeom prst="rect">
              <a:avLst/>
            </a:prstGeom>
            <a:noFill/>
            <a:ln w="9525">
              <a:noFill/>
            </a:ln>
          </p:spPr>
        </p:pic>
        <p:pic>
          <p:nvPicPr>
            <p:cNvPr id="25" name="Picture 3" descr="T"/>
            <p:cNvPicPr>
              <a:picLocks noChangeAspect="1"/>
            </p:cNvPicPr>
            <p:nvPr/>
          </p:nvPicPr>
          <p:blipFill>
            <a:blip r:embed="rId4"/>
            <a:stretch>
              <a:fillRect/>
            </a:stretch>
          </p:blipFill>
          <p:spPr>
            <a:xfrm>
              <a:off x="6824447" y="412280"/>
              <a:ext cx="3365108" cy="2432379"/>
            </a:xfrm>
            <a:prstGeom prst="rect">
              <a:avLst/>
            </a:prstGeom>
            <a:noFill/>
            <a:ln w="9525">
              <a:noFill/>
            </a:ln>
          </p:spPr>
        </p:pic>
        <p:pic>
          <p:nvPicPr>
            <p:cNvPr id="26" name="Picture 4" descr="G"/>
            <p:cNvPicPr>
              <a:picLocks noChangeAspect="1"/>
            </p:cNvPicPr>
            <p:nvPr/>
          </p:nvPicPr>
          <p:blipFill>
            <a:blip r:embed="rId5"/>
            <a:stretch>
              <a:fillRect/>
            </a:stretch>
          </p:blipFill>
          <p:spPr>
            <a:xfrm>
              <a:off x="1885260" y="3500261"/>
              <a:ext cx="3420533" cy="2584403"/>
            </a:xfrm>
            <a:prstGeom prst="rect">
              <a:avLst/>
            </a:prstGeom>
            <a:noFill/>
            <a:ln w="9525">
              <a:noFill/>
            </a:ln>
          </p:spPr>
        </p:pic>
        <p:pic>
          <p:nvPicPr>
            <p:cNvPr id="27" name="Picture 5" descr="c"/>
            <p:cNvPicPr>
              <a:picLocks noChangeAspect="1"/>
            </p:cNvPicPr>
            <p:nvPr/>
          </p:nvPicPr>
          <p:blipFill>
            <a:blip r:embed="rId6">
              <a:lum bright="-6000" contrast="-3999"/>
            </a:blip>
            <a:stretch>
              <a:fillRect/>
            </a:stretch>
          </p:blipFill>
          <p:spPr>
            <a:xfrm>
              <a:off x="7172835" y="3429000"/>
              <a:ext cx="3268509" cy="2584403"/>
            </a:xfrm>
            <a:prstGeom prst="rect">
              <a:avLst/>
            </a:prstGeom>
            <a:noFill/>
            <a:ln w="9525">
              <a:noFill/>
            </a:ln>
          </p:spPr>
        </p:pic>
        <p:sp>
          <p:nvSpPr>
            <p:cNvPr id="28" name="Text Box 6"/>
            <p:cNvSpPr txBox="1"/>
            <p:nvPr/>
          </p:nvSpPr>
          <p:spPr>
            <a:xfrm>
              <a:off x="2035700" y="2922255"/>
              <a:ext cx="684107" cy="648999"/>
            </a:xfrm>
            <a:prstGeom prst="rect">
              <a:avLst/>
            </a:prstGeom>
            <a:solidFill>
              <a:srgbClr val="33CCCC"/>
            </a:solidFill>
            <a:ln w="9525">
              <a:noFill/>
            </a:ln>
          </p:spPr>
          <p:txBody>
            <a:bodyPr>
              <a:spAutoFit/>
            </a:bodyPr>
            <a:lstStyle/>
            <a:p>
              <a:pPr algn="ctr" defTabSz="1219200" eaLnBrk="0" hangingPunct="0">
                <a:spcBef>
                  <a:spcPct val="50000"/>
                </a:spcBef>
              </a:pPr>
              <a:r>
                <a:rPr lang="en-US" altLang="zh-CN" sz="2400"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a:t>
              </a:r>
            </a:p>
          </p:txBody>
        </p:sp>
        <p:sp>
          <p:nvSpPr>
            <p:cNvPr id="29" name="Rectangle 7"/>
            <p:cNvSpPr/>
            <p:nvPr/>
          </p:nvSpPr>
          <p:spPr>
            <a:xfrm>
              <a:off x="6670841" y="5877217"/>
              <a:ext cx="589092" cy="735532"/>
            </a:xfrm>
            <a:prstGeom prst="rect">
              <a:avLst/>
            </a:prstGeom>
            <a:solidFill>
              <a:srgbClr val="33CCCC"/>
            </a:solidFill>
            <a:ln w="9525">
              <a:noFill/>
            </a:ln>
          </p:spPr>
          <p:txBody>
            <a:bodyPr>
              <a:spAutoFit/>
            </a:bodyPr>
            <a:lstStyle/>
            <a:p>
              <a:pPr algn="ctr" defTabSz="1219200" eaLnBrk="0" hangingPunct="0"/>
              <a:r>
                <a:rPr lang="en-US" altLang="zh-CN" sz="2800"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C</a:t>
              </a:r>
            </a:p>
          </p:txBody>
        </p:sp>
        <p:sp>
          <p:nvSpPr>
            <p:cNvPr id="30" name="Rectangle 8"/>
            <p:cNvSpPr/>
            <p:nvPr/>
          </p:nvSpPr>
          <p:spPr>
            <a:xfrm>
              <a:off x="1929603" y="6021322"/>
              <a:ext cx="608095" cy="648999"/>
            </a:xfrm>
            <a:prstGeom prst="rect">
              <a:avLst/>
            </a:prstGeom>
            <a:solidFill>
              <a:srgbClr val="33CCCC"/>
            </a:solidFill>
            <a:ln w="9525">
              <a:noFill/>
            </a:ln>
          </p:spPr>
          <p:txBody>
            <a:bodyPr>
              <a:spAutoFit/>
            </a:bodyPr>
            <a:lstStyle/>
            <a:p>
              <a:pPr algn="ctr" defTabSz="1219200" eaLnBrk="0" hangingPunct="0"/>
              <a:r>
                <a:rPr lang="en-US" altLang="zh-CN" sz="2400"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G</a:t>
              </a:r>
            </a:p>
          </p:txBody>
        </p:sp>
        <p:sp>
          <p:nvSpPr>
            <p:cNvPr id="31" name="Text Box 9"/>
            <p:cNvSpPr txBox="1"/>
            <p:nvPr/>
          </p:nvSpPr>
          <p:spPr>
            <a:xfrm>
              <a:off x="6526734" y="2925421"/>
              <a:ext cx="608095" cy="648999"/>
            </a:xfrm>
            <a:prstGeom prst="rect">
              <a:avLst/>
            </a:prstGeom>
            <a:solidFill>
              <a:srgbClr val="33CCCC"/>
            </a:solidFill>
            <a:ln w="9525">
              <a:noFill/>
            </a:ln>
          </p:spPr>
          <p:txBody>
            <a:bodyPr>
              <a:spAutoFit/>
            </a:bodyPr>
            <a:lstStyle/>
            <a:p>
              <a:pPr algn="ctr" defTabSz="1219200" eaLnBrk="0" hangingPunct="0">
                <a:spcBef>
                  <a:spcPct val="50000"/>
                </a:spcBef>
              </a:pPr>
              <a:r>
                <a:rPr lang="en-US" altLang="zh-CN" sz="2400"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T</a:t>
              </a:r>
            </a:p>
          </p:txBody>
        </p:sp>
        <p:sp>
          <p:nvSpPr>
            <p:cNvPr id="32" name="Text Box 10"/>
            <p:cNvSpPr txBox="1"/>
            <p:nvPr/>
          </p:nvSpPr>
          <p:spPr>
            <a:xfrm>
              <a:off x="2610541" y="3001434"/>
              <a:ext cx="2812440" cy="519199"/>
            </a:xfrm>
            <a:prstGeom prst="rect">
              <a:avLst/>
            </a:prstGeom>
            <a:noFill/>
            <a:ln w="9525">
              <a:noFill/>
            </a:ln>
          </p:spPr>
          <p:txBody>
            <a:bodyPr>
              <a:spAutoFit/>
            </a:bodyPr>
            <a:lstStyle/>
            <a:p>
              <a:pPr defTabSz="1219200"/>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腺嘌呤</a:t>
              </a:r>
              <a:endPar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3" name="Text Box 11"/>
            <p:cNvSpPr txBox="1"/>
            <p:nvPr/>
          </p:nvSpPr>
          <p:spPr>
            <a:xfrm>
              <a:off x="2504440" y="6086249"/>
              <a:ext cx="2736428" cy="519199"/>
            </a:xfrm>
            <a:prstGeom prst="rect">
              <a:avLst/>
            </a:prstGeom>
            <a:noFill/>
            <a:ln w="9525">
              <a:noFill/>
            </a:ln>
          </p:spPr>
          <p:txBody>
            <a:bodyPr>
              <a:spAutoFit/>
            </a:bodyPr>
            <a:lstStyle/>
            <a:p>
              <a:pPr defTabSz="1219200"/>
              <a:r>
                <a:rPr lang="zh-CN" altLang="en-US" b="1" kern="0" dirty="0">
                  <a:solidFill>
                    <a:srgbClr val="FF33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鸟嘌呤</a:t>
              </a:r>
              <a:endPar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4" name="Text Box 12"/>
            <p:cNvSpPr txBox="1"/>
            <p:nvPr/>
          </p:nvSpPr>
          <p:spPr>
            <a:xfrm>
              <a:off x="7316941" y="6014987"/>
              <a:ext cx="2812440" cy="519199"/>
            </a:xfrm>
            <a:prstGeom prst="rect">
              <a:avLst/>
            </a:prstGeom>
            <a:noFill/>
            <a:ln w="9525">
              <a:noFill/>
            </a:ln>
          </p:spPr>
          <p:txBody>
            <a:bodyPr>
              <a:spAutoFit/>
            </a:bodyPr>
            <a:lstStyle/>
            <a:p>
              <a:pPr defTabSz="1219200"/>
              <a:r>
                <a:rPr lang="zh-CN" altLang="en-US" b="1" kern="0" dirty="0">
                  <a:solidFill>
                    <a:srgbClr val="0000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胞嘧啶</a:t>
              </a:r>
              <a:endPar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5" name="Text Box 13"/>
            <p:cNvSpPr txBox="1"/>
            <p:nvPr/>
          </p:nvSpPr>
          <p:spPr>
            <a:xfrm>
              <a:off x="7342281" y="2998267"/>
              <a:ext cx="3314432" cy="519199"/>
            </a:xfrm>
            <a:prstGeom prst="rect">
              <a:avLst/>
            </a:prstGeom>
            <a:noFill/>
            <a:ln w="9525">
              <a:noFill/>
            </a:ln>
          </p:spPr>
          <p:txBody>
            <a:bodyPr>
              <a:spAutoFit/>
            </a:bodyPr>
            <a:lstStyle/>
            <a:p>
              <a:pPr defTabSz="1219200"/>
              <a:r>
                <a:rPr lang="zh-CN" altLang="en-US" b="1" kern="0" dirty="0">
                  <a:solidFill>
                    <a:srgbClr val="00FF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zh-CN" altLang="en-US" b="1" kern="0" dirty="0">
                  <a:solidFill>
                    <a:srgbClr val="0000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胸腺嘧啶</a:t>
              </a:r>
              <a:endParaRPr lang="zh-CN" altLang="en-US" b="1"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36" name="Line 14"/>
            <p:cNvSpPr/>
            <p:nvPr/>
          </p:nvSpPr>
          <p:spPr>
            <a:xfrm>
              <a:off x="5880633" y="8467"/>
              <a:ext cx="0" cy="6841067"/>
            </a:xfrm>
            <a:prstGeom prst="line">
              <a:avLst/>
            </a:prstGeom>
            <a:ln w="9525" cap="flat" cmpd="sng">
              <a:solidFill>
                <a:schemeClr val="tx1"/>
              </a:solidFill>
              <a:prstDash val="soli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宽屏</PresentationFormat>
  <Paragraphs>284</Paragraphs>
  <Slides>21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FandolFang R</vt:lpstr>
      <vt:lpstr>等线</vt:lpstr>
      <vt:lpstr>胡晓波真帅体</vt:lpstr>
      <vt:lpstr>思源黑体 CN Bold</vt:lpstr>
      <vt:lpstr>思源黑体 CN Light</vt:lpstr>
      <vt:lpstr>站酷庆科黄油体</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查哥夫（E.Chargaff,1905--）奥地利著名生物化学家.测定多种生物DNA中碱基的含量。提出了查哥夫法则，即A 与T的量相等，且C与G的量相等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2020-06-16T02:40:03Z</dcterms:created>
  <dcterms:modified xsi:type="dcterms:W3CDTF">2021-01-09T11:50:01Z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