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436" r:id="rId3"/>
    <p:sldId id="437" r:id="rId4"/>
    <p:sldId id="468" r:id="rId5"/>
    <p:sldId id="443" r:id="rId6"/>
    <p:sldId id="445" r:id="rId7"/>
    <p:sldId id="446" r:id="rId8"/>
    <p:sldId id="449" r:id="rId9"/>
    <p:sldId id="450" r:id="rId10"/>
    <p:sldId id="451" r:id="rId11"/>
    <p:sldId id="453" r:id="rId12"/>
    <p:sldId id="454" r:id="rId13"/>
    <p:sldId id="456" r:id="rId14"/>
    <p:sldId id="457" r:id="rId15"/>
    <p:sldId id="460" r:id="rId16"/>
    <p:sldId id="462" r:id="rId17"/>
    <p:sldId id="363" r:id="rId18"/>
    <p:sldId id="469" r:id="rId19"/>
    <p:sldId id="287" r:id="rId20"/>
    <p:sldId id="26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FF"/>
    <a:srgbClr val="D1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59AD8A6E-2DC6-4675-B6C8-CFC7E2C6542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F32F05B1-507F-45E2-A52E-EC84012A951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F05B1-507F-45E2-A52E-EC84012A9510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 userDrawn="1"/>
        </p:nvSpPr>
        <p:spPr>
          <a:xfrm rot="2700000">
            <a:off x="-626121" y="93846"/>
            <a:ext cx="971770" cy="971770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8" name="矩形: 圆角 7"/>
          <p:cNvSpPr/>
          <p:nvPr userDrawn="1"/>
        </p:nvSpPr>
        <p:spPr>
          <a:xfrm rot="2700000">
            <a:off x="11671147" y="5737017"/>
            <a:ext cx="2317057" cy="231705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9" name="矩形: 圆角 8"/>
          <p:cNvSpPr/>
          <p:nvPr userDrawn="1"/>
        </p:nvSpPr>
        <p:spPr>
          <a:xfrm rot="2700000" flipV="1">
            <a:off x="12078556" y="110048"/>
            <a:ext cx="939366" cy="939366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  <a:lvl2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2pPr>
            <a:lvl3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3pPr>
            <a:lvl4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4pPr>
            <a:lvl5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471" r="1221" b="24649"/>
          <a:stretch>
            <a:fillRect/>
          </a:stretch>
        </p:blipFill>
        <p:spPr>
          <a:xfrm>
            <a:off x="1077464" y="832563"/>
            <a:ext cx="5066678" cy="5066677"/>
          </a:xfrm>
          <a:custGeom>
            <a:avLst/>
            <a:gdLst>
              <a:gd name="connsiteX0" fmla="*/ 2533340 w 5066678"/>
              <a:gd name="connsiteY0" fmla="*/ 0 h 5066677"/>
              <a:gd name="connsiteX1" fmla="*/ 2825448 w 5066678"/>
              <a:gd name="connsiteY1" fmla="*/ 120994 h 5066677"/>
              <a:gd name="connsiteX2" fmla="*/ 4945684 w 5066678"/>
              <a:gd name="connsiteY2" fmla="*/ 2241231 h 5066677"/>
              <a:gd name="connsiteX3" fmla="*/ 4945684 w 5066678"/>
              <a:gd name="connsiteY3" fmla="*/ 2825447 h 5066677"/>
              <a:gd name="connsiteX4" fmla="*/ 2825448 w 5066678"/>
              <a:gd name="connsiteY4" fmla="*/ 4945683 h 5066677"/>
              <a:gd name="connsiteX5" fmla="*/ 2241232 w 5066678"/>
              <a:gd name="connsiteY5" fmla="*/ 4945683 h 5066677"/>
              <a:gd name="connsiteX6" fmla="*/ 120995 w 5066678"/>
              <a:gd name="connsiteY6" fmla="*/ 2825447 h 5066677"/>
              <a:gd name="connsiteX7" fmla="*/ 120995 w 5066678"/>
              <a:gd name="connsiteY7" fmla="*/ 2241231 h 5066677"/>
              <a:gd name="connsiteX8" fmla="*/ 2241232 w 5066678"/>
              <a:gd name="connsiteY8" fmla="*/ 120994 h 5066677"/>
              <a:gd name="connsiteX9" fmla="*/ 2533340 w 5066678"/>
              <a:gd name="connsiteY9" fmla="*/ 0 h 50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6678" h="5066677">
                <a:moveTo>
                  <a:pt x="2533340" y="0"/>
                </a:moveTo>
                <a:cubicBezTo>
                  <a:pt x="2639062" y="0"/>
                  <a:pt x="2744784" y="40331"/>
                  <a:pt x="2825448" y="120994"/>
                </a:cubicBezTo>
                <a:lnTo>
                  <a:pt x="4945684" y="2241231"/>
                </a:lnTo>
                <a:cubicBezTo>
                  <a:pt x="5107010" y="2402557"/>
                  <a:pt x="5107010" y="2664120"/>
                  <a:pt x="4945684" y="2825447"/>
                </a:cubicBezTo>
                <a:lnTo>
                  <a:pt x="2825448" y="4945683"/>
                </a:lnTo>
                <a:cubicBezTo>
                  <a:pt x="2664121" y="5107009"/>
                  <a:pt x="2402558" y="5107009"/>
                  <a:pt x="2241232" y="4945683"/>
                </a:cubicBezTo>
                <a:lnTo>
                  <a:pt x="120995" y="2825447"/>
                </a:lnTo>
                <a:cubicBezTo>
                  <a:pt x="-40331" y="2664120"/>
                  <a:pt x="-40331" y="2402557"/>
                  <a:pt x="120995" y="2241231"/>
                </a:cubicBezTo>
                <a:lnTo>
                  <a:pt x="2241232" y="120994"/>
                </a:lnTo>
                <a:cubicBezTo>
                  <a:pt x="2321895" y="40331"/>
                  <a:pt x="2427617" y="0"/>
                  <a:pt x="2533340" y="0"/>
                </a:cubicBezTo>
                <a:close/>
              </a:path>
            </a:pathLst>
          </a:custGeom>
        </p:spPr>
      </p:pic>
      <p:sp>
        <p:nvSpPr>
          <p:cNvPr id="7" name="矩形: 圆角 6"/>
          <p:cNvSpPr/>
          <p:nvPr/>
        </p:nvSpPr>
        <p:spPr>
          <a:xfrm rot="2700000">
            <a:off x="-2767296" y="-2061795"/>
            <a:ext cx="5168747" cy="516874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6" name="矩形: 圆角 45"/>
          <p:cNvSpPr/>
          <p:nvPr/>
        </p:nvSpPr>
        <p:spPr>
          <a:xfrm rot="2700000">
            <a:off x="-379633" y="3973235"/>
            <a:ext cx="2317057" cy="2317057"/>
          </a:xfrm>
          <a:prstGeom prst="roundRect">
            <a:avLst>
              <a:gd name="adj" fmla="val 10801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7" name="矩形: 圆角 46"/>
          <p:cNvSpPr/>
          <p:nvPr/>
        </p:nvSpPr>
        <p:spPr>
          <a:xfrm rot="2700000">
            <a:off x="1384148" y="5737017"/>
            <a:ext cx="2317057" cy="231705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50" name="矩形: 圆角 49"/>
          <p:cNvSpPr/>
          <p:nvPr/>
        </p:nvSpPr>
        <p:spPr>
          <a:xfrm rot="2700000">
            <a:off x="10254578" y="-2190649"/>
            <a:ext cx="2317057" cy="2317057"/>
          </a:xfrm>
          <a:prstGeom prst="roundRect">
            <a:avLst>
              <a:gd name="adj" fmla="val 10801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51" name="矩形: 圆角 50"/>
          <p:cNvSpPr/>
          <p:nvPr/>
        </p:nvSpPr>
        <p:spPr>
          <a:xfrm rot="2700000">
            <a:off x="12018359" y="-426867"/>
            <a:ext cx="2317057" cy="231705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604635" y="1659255"/>
            <a:ext cx="41059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第</a:t>
            </a: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5</a:t>
            </a:r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章  第</a:t>
            </a: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3</a:t>
            </a:r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489065" y="2435860"/>
            <a:ext cx="60775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gradFill flip="none" rotWithShape="1">
                  <a:gsLst>
                    <a:gs pos="14000">
                      <a:srgbClr val="E100FF"/>
                    </a:gs>
                    <a:gs pos="85000">
                      <a:srgbClr val="7A00FF"/>
                    </a:gs>
                  </a:gsLst>
                  <a:lin ang="2700000" scaled="1"/>
                  <a:tileRect/>
                </a:gra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人类遗传病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6610050" y="4071880"/>
            <a:ext cx="4943062" cy="427814"/>
            <a:chOff x="901820" y="3740965"/>
            <a:chExt cx="4943062" cy="427814"/>
          </a:xfrm>
        </p:grpSpPr>
        <p:sp>
          <p:nvSpPr>
            <p:cNvPr id="63" name="文本框 62"/>
            <p:cNvSpPr txBox="1"/>
            <p:nvPr/>
          </p:nvSpPr>
          <p:spPr>
            <a:xfrm>
              <a:off x="901820" y="3861002"/>
              <a:ext cx="4754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 dirty="0">
                  <a:solidFill>
                    <a:srgbClr val="3F3F3F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CHROMOSOMAL VARIATION</a:t>
              </a:r>
              <a:endParaRPr lang="zh-CN" altLang="en-US" sz="1400" dirty="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>
              <a:off x="991544" y="3740965"/>
              <a:ext cx="485333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矩形: 圆角 68"/>
          <p:cNvSpPr/>
          <p:nvPr/>
        </p:nvSpPr>
        <p:spPr>
          <a:xfrm>
            <a:off x="6400800" y="5156896"/>
            <a:ext cx="6179820" cy="516468"/>
          </a:xfrm>
          <a:prstGeom prst="roundRect">
            <a:avLst/>
          </a:prstGeom>
          <a:gradFill flip="none" rotWithShape="0">
            <a:gsLst>
              <a:gs pos="44000">
                <a:srgbClr val="E100FF">
                  <a:alpha val="80000"/>
                </a:srgbClr>
              </a:gs>
              <a:gs pos="100000">
                <a:srgbClr val="7A00FF">
                  <a:alpha val="98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95440" y="5260975"/>
            <a:ext cx="3957955" cy="306705"/>
            <a:chOff x="3484532" y="4842938"/>
            <a:chExt cx="5222936" cy="324676"/>
          </a:xfrm>
        </p:grpSpPr>
        <p:sp>
          <p:nvSpPr>
            <p:cNvPr id="71" name="矩形 70"/>
            <p:cNvSpPr/>
            <p:nvPr/>
          </p:nvSpPr>
          <p:spPr>
            <a:xfrm>
              <a:off x="3484532" y="4842938"/>
              <a:ext cx="2193316" cy="324676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40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老师：</a:t>
              </a:r>
              <a:r>
                <a:rPr lang="en-US" altLang="zh-CN" sz="140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4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6490141" y="4842938"/>
              <a:ext cx="2217327" cy="32467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分享时间：</a:t>
              </a:r>
              <a:r>
                <a:rPr kumimoji="0" lang="en-US" altLang="zh-CN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/>
          <p:nvPr/>
        </p:nvSpPr>
        <p:spPr>
          <a:xfrm>
            <a:off x="989753" y="1325049"/>
            <a:ext cx="2983509" cy="40011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1.我国遗传的发病现状：</a:t>
            </a:r>
          </a:p>
        </p:txBody>
      </p:sp>
      <p:sp>
        <p:nvSpPr>
          <p:cNvPr id="19460" name="Text Box 3"/>
          <p:cNvSpPr txBox="1"/>
          <p:nvPr/>
        </p:nvSpPr>
        <p:spPr>
          <a:xfrm>
            <a:off x="1219200" y="1725159"/>
            <a:ext cx="8881533" cy="18774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1、我国遗传病患者占总人口比例：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20%-25%</a:t>
            </a:r>
          </a:p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2、新生儿先天性遗传缺陷约为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1.3%</a:t>
            </a:r>
          </a:p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3、在自然流产中，约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50%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是染色体异常引起！</a:t>
            </a:r>
          </a:p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4、我国人口中患21三体综合征的人在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100万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以上。</a:t>
            </a:r>
          </a:p>
          <a:p>
            <a:pPr defTabSz="1219200" eaLnBrk="0" hangingPunct="0">
              <a:spcBef>
                <a:spcPct val="20000"/>
              </a:spcBef>
              <a:buClr>
                <a:srgbClr val="FF3300"/>
              </a:buClr>
              <a:buSzPct val="115000"/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5、每年仅由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染色体畸变，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造成</a:t>
            </a:r>
            <a:r>
              <a:rPr lang="zh-CN" altLang="en-US" sz="2000" b="1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52万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例自发流产。</a:t>
            </a:r>
          </a:p>
        </p:txBody>
      </p:sp>
      <p:sp>
        <p:nvSpPr>
          <p:cNvPr id="19461" name="Text Box 5"/>
          <p:cNvSpPr txBox="1"/>
          <p:nvPr/>
        </p:nvSpPr>
        <p:spPr>
          <a:xfrm>
            <a:off x="989754" y="3809403"/>
            <a:ext cx="7478386" cy="132343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2.危害：</a:t>
            </a:r>
            <a:b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</a:b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（</a:t>
            </a:r>
            <a:r>
              <a:rPr lang="en-US" altLang="zh-CN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1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）危害人类健康，降低人口素质</a:t>
            </a:r>
            <a:b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</a:b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（</a:t>
            </a:r>
            <a:r>
              <a:rPr lang="en-US" altLang="zh-CN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2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）给患者本人、家庭和社会带来严重的经济负担和精神负担</a:t>
            </a:r>
          </a:p>
          <a:p>
            <a:pPr defTabSz="1219200" eaLnBrk="0" hangingPunct="0"/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（</a:t>
            </a:r>
            <a:r>
              <a:rPr lang="en-US" altLang="zh-CN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3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）某些精神病患者给社会治安带来危害</a:t>
            </a:r>
            <a:endParaRPr lang="zh-CN" altLang="en-US" sz="2000" b="1" kern="0" dirty="0">
              <a:solidFill>
                <a:srgbClr val="FF0066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黑体" panose="02010609060101010101" charset="-122"/>
              <a:sym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7625" y="226677"/>
            <a:ext cx="3892412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二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.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遗传病的监测和预防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49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  <p:bldP spid="194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/>
          </p:cNvSpPr>
          <p:nvPr/>
        </p:nvSpPr>
        <p:spPr>
          <a:xfrm>
            <a:off x="1991360" y="1604717"/>
            <a:ext cx="3673907" cy="4514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1219200">
              <a:buNone/>
            </a:pPr>
            <a:r>
              <a:rPr lang="zh-CN" altLang="en-US" sz="3195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和谁生？</a:t>
            </a:r>
          </a:p>
          <a:p>
            <a:pPr marL="457200" indent="-457200" defTabSz="1219200">
              <a:buNone/>
            </a:pPr>
            <a:endParaRPr lang="zh-CN" altLang="en-US" sz="3195" b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  <a:p>
            <a:pPr marL="457200" indent="-457200" defTabSz="1219200">
              <a:buNone/>
            </a:pPr>
            <a:r>
              <a:rPr lang="zh-CN" altLang="en-US" sz="3195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能不能生？</a:t>
            </a:r>
          </a:p>
          <a:p>
            <a:pPr marL="457200" indent="-457200" defTabSz="1219200">
              <a:buNone/>
            </a:pPr>
            <a:endParaRPr lang="zh-CN" altLang="en-US" sz="3195" b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  <a:p>
            <a:pPr marL="457200" indent="-457200" defTabSz="1219200">
              <a:buNone/>
            </a:pPr>
            <a:r>
              <a:rPr lang="zh-CN" altLang="en-US" sz="3195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什么时候生？</a:t>
            </a:r>
          </a:p>
          <a:p>
            <a:pPr marL="457200" indent="-457200" defTabSz="1219200">
              <a:buNone/>
            </a:pPr>
            <a:endParaRPr lang="zh-CN" altLang="en-US" sz="3195" b="1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  <a:p>
            <a:pPr marL="457200" indent="-457200" defTabSz="1219200">
              <a:buNone/>
            </a:pPr>
            <a:r>
              <a:rPr lang="zh-CN" altLang="en-US" sz="3195" b="1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生之前要做什么？</a:t>
            </a:r>
          </a:p>
        </p:txBody>
      </p:sp>
      <p:sp>
        <p:nvSpPr>
          <p:cNvPr id="21508" name="Text Box 4"/>
          <p:cNvSpPr txBox="1"/>
          <p:nvPr/>
        </p:nvSpPr>
        <p:spPr>
          <a:xfrm>
            <a:off x="6024741" y="1585713"/>
            <a:ext cx="2954961" cy="5221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禁止近亲结婚</a:t>
            </a:r>
          </a:p>
        </p:txBody>
      </p:sp>
      <p:sp>
        <p:nvSpPr>
          <p:cNvPr id="21509" name="Text Box 5"/>
          <p:cNvSpPr txBox="1"/>
          <p:nvPr/>
        </p:nvSpPr>
        <p:spPr>
          <a:xfrm>
            <a:off x="6024741" y="2854162"/>
            <a:ext cx="2954961" cy="95192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进行遗传咨询</a:t>
            </a:r>
          </a:p>
          <a:p>
            <a:pPr defTabSz="1219200" eaLnBrk="0" hangingPunct="0"/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(</a:t>
            </a:r>
            <a:r>
              <a:rPr lang="zh-CN" altLang="en-US" sz="2795" b="1" kern="0" dirty="0">
                <a:solidFill>
                  <a:srgbClr val="A7A7A7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主要手段</a:t>
            </a:r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）</a:t>
            </a:r>
            <a:endParaRPr lang="en-US" altLang="zh-CN" sz="2795" b="1" kern="0" dirty="0">
              <a:solidFill>
                <a:srgbClr val="FF0000"/>
              </a:solidFill>
              <a:latin typeface="思源黑体 CN Bold" panose="020B0800000000000000" pitchFamily="34" charset="-122"/>
              <a:ea typeface="黑体" panose="02010609060101010101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21510" name="Text Box 6"/>
          <p:cNvSpPr txBox="1"/>
          <p:nvPr/>
        </p:nvSpPr>
        <p:spPr>
          <a:xfrm>
            <a:off x="6086500" y="3932579"/>
            <a:ext cx="2954961" cy="5221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提倡适龄生育</a:t>
            </a:r>
          </a:p>
        </p:txBody>
      </p:sp>
      <p:sp>
        <p:nvSpPr>
          <p:cNvPr id="21511" name="Text Box 7"/>
          <p:cNvSpPr txBox="1"/>
          <p:nvPr/>
        </p:nvSpPr>
        <p:spPr>
          <a:xfrm>
            <a:off x="6096001" y="5153521"/>
            <a:ext cx="2954961" cy="5221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进行产前诊断</a:t>
            </a:r>
          </a:p>
        </p:txBody>
      </p:sp>
      <p:sp>
        <p:nvSpPr>
          <p:cNvPr id="8" name="矩形 7"/>
          <p:cNvSpPr/>
          <p:nvPr/>
        </p:nvSpPr>
        <p:spPr>
          <a:xfrm>
            <a:off x="687625" y="226677"/>
            <a:ext cx="2779928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 优生的四个措施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ldLvl="0"/>
      <p:bldP spid="21509" grpId="0" bldLvl="0"/>
      <p:bldP spid="21510" grpId="0" bldLvl="0"/>
      <p:bldP spid="2151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4"/>
          <p:cNvSpPr txBox="1"/>
          <p:nvPr/>
        </p:nvSpPr>
        <p:spPr>
          <a:xfrm>
            <a:off x="778235" y="1291167"/>
            <a:ext cx="11838940" cy="58804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50000"/>
              </a:spcBef>
              <a:buClr>
                <a:srgbClr val="FF0000"/>
              </a:buClr>
              <a:buSzPct val="120000"/>
              <a:buFont typeface="Wingdings" panose="05000000000000000000" pitchFamily="2" charset="2"/>
              <a:buChar char="v"/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我国婚姻法规定：</a:t>
            </a:r>
            <a:r>
              <a:rPr lang="zh-CN" altLang="en-US" sz="2400" b="1" kern="0" dirty="0">
                <a:solidFill>
                  <a:srgbClr val="FF33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直系血亲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和三代以内的</a:t>
            </a:r>
            <a:r>
              <a:rPr lang="zh-CN" altLang="en-US" sz="2400" b="1" kern="0" dirty="0">
                <a:solidFill>
                  <a:srgbClr val="FF33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旁系血亲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禁止结婚。</a:t>
            </a:r>
          </a:p>
        </p:txBody>
      </p:sp>
      <p:sp>
        <p:nvSpPr>
          <p:cNvPr id="22532" name="Text Box 3"/>
          <p:cNvSpPr txBox="1"/>
          <p:nvPr/>
        </p:nvSpPr>
        <p:spPr>
          <a:xfrm>
            <a:off x="687624" y="1879213"/>
            <a:ext cx="10951097" cy="79265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　　在近亲结婚的情况下，双方从共同的祖先那里获得同一种致病基因的机会就会大大增加，双方很可能都是同一种致病基因的携带者。</a:t>
            </a:r>
            <a:r>
              <a:rPr lang="zh-CN" altLang="en-US" sz="1600" kern="0" dirty="0">
                <a:solidFill>
                  <a:srgbClr val="FF33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他们所生子女患隐性遗传病的机会也就大大增加。</a:t>
            </a:r>
          </a:p>
        </p:txBody>
      </p:sp>
      <p:sp>
        <p:nvSpPr>
          <p:cNvPr id="22533" name="Text Box 4"/>
          <p:cNvSpPr txBox="1"/>
          <p:nvPr/>
        </p:nvSpPr>
        <p:spPr>
          <a:xfrm>
            <a:off x="687625" y="2817161"/>
            <a:ext cx="10502678" cy="42332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　　因此，</a:t>
            </a:r>
            <a:r>
              <a:rPr lang="zh-CN" altLang="en-US" sz="1600" kern="0" dirty="0">
                <a:solidFill>
                  <a:srgbClr val="0000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禁止近亲结婚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是预防遗传病发生的</a:t>
            </a:r>
            <a:r>
              <a:rPr lang="zh-CN" altLang="en-US" sz="1600" kern="0" dirty="0">
                <a:solidFill>
                  <a:srgbClr val="0000FF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最简单有效的方法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687625" y="226677"/>
            <a:ext cx="4948791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①和谁生？ 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——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禁止近亲结婚 </a:t>
            </a:r>
          </a:p>
        </p:txBody>
      </p:sp>
      <p:sp>
        <p:nvSpPr>
          <p:cNvPr id="7" name="Rectangle 2"/>
          <p:cNvSpPr/>
          <p:nvPr/>
        </p:nvSpPr>
        <p:spPr>
          <a:xfrm>
            <a:off x="586408" y="3289729"/>
            <a:ext cx="11052314" cy="116198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indent="457200"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生物进化论的创始人，英国的伟大科学家查理.达尔文，不顾亲朋友好友的劝告反对，感情胜过了理性，跟他舅父的女儿埃玛结了婚，婚后，他们共生育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6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子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4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女。但他们的子女，有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3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个早死，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3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个一直患病，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3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个则终生不育或不嫁。其所有活下来的子女，没有一位在科学上有成就，都属低能。</a:t>
            </a:r>
          </a:p>
        </p:txBody>
      </p:sp>
      <p:sp>
        <p:nvSpPr>
          <p:cNvPr id="8" name="矩形 7"/>
          <p:cNvSpPr/>
          <p:nvPr/>
        </p:nvSpPr>
        <p:spPr>
          <a:xfrm>
            <a:off x="687624" y="4500961"/>
            <a:ext cx="10553866" cy="79265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Arial" panose="020B0604020202020204"/>
                <a:sym typeface="Arial" panose="020B0604020202020204"/>
              </a:rPr>
              <a:t>        曾经创立了“基因”学说的美国著名遗传学家摩尔根，他与表妹玛丽结婚后，虽然科研工作取得了杰出的成就。但是他们的两个女儿都是“莫名其妙的痴呆”，从而过早地离开了人间。他们唯一的男孩也有明显的智力残疾。    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98176" y="739612"/>
            <a:ext cx="7395647" cy="5378776"/>
            <a:chOff x="2438685" y="824323"/>
            <a:chExt cx="7395647" cy="5378776"/>
          </a:xfrm>
        </p:grpSpPr>
        <p:sp>
          <p:nvSpPr>
            <p:cNvPr id="24579" name="Text Box 3"/>
            <p:cNvSpPr txBox="1"/>
            <p:nvPr/>
          </p:nvSpPr>
          <p:spPr>
            <a:xfrm>
              <a:off x="3880541" y="824323"/>
              <a:ext cx="1655415" cy="400590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祖父母</a:t>
              </a:r>
            </a:p>
          </p:txBody>
        </p:sp>
        <p:sp>
          <p:nvSpPr>
            <p:cNvPr id="24580" name="Text Box 4"/>
            <p:cNvSpPr txBox="1"/>
            <p:nvPr/>
          </p:nvSpPr>
          <p:spPr>
            <a:xfrm>
              <a:off x="6427334" y="824323"/>
              <a:ext cx="2101104" cy="400590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外祖父母</a:t>
              </a:r>
            </a:p>
          </p:txBody>
        </p:sp>
        <p:sp>
          <p:nvSpPr>
            <p:cNvPr id="24581" name="Line 5"/>
            <p:cNvSpPr/>
            <p:nvPr/>
          </p:nvSpPr>
          <p:spPr>
            <a:xfrm>
              <a:off x="4644579" y="1515406"/>
              <a:ext cx="0" cy="445689"/>
            </a:xfrm>
            <a:prstGeom prst="line">
              <a:avLst/>
            </a:prstGeom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2" name="Line 6"/>
            <p:cNvSpPr/>
            <p:nvPr/>
          </p:nvSpPr>
          <p:spPr>
            <a:xfrm>
              <a:off x="7509721" y="1515406"/>
              <a:ext cx="0" cy="445689"/>
            </a:xfrm>
            <a:prstGeom prst="line">
              <a:avLst/>
            </a:prstGeom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Line 7"/>
            <p:cNvSpPr/>
            <p:nvPr/>
          </p:nvSpPr>
          <p:spPr>
            <a:xfrm>
              <a:off x="3340674" y="1629481"/>
              <a:ext cx="0" cy="38201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4" name="Line 8"/>
            <p:cNvSpPr/>
            <p:nvPr/>
          </p:nvSpPr>
          <p:spPr>
            <a:xfrm>
              <a:off x="3310166" y="1984971"/>
              <a:ext cx="1326" cy="236109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5" name="Line 9"/>
            <p:cNvSpPr/>
            <p:nvPr/>
          </p:nvSpPr>
          <p:spPr>
            <a:xfrm>
              <a:off x="6089088" y="1984971"/>
              <a:ext cx="1326" cy="236109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6" name="Line 10"/>
            <p:cNvSpPr/>
            <p:nvPr/>
          </p:nvSpPr>
          <p:spPr>
            <a:xfrm>
              <a:off x="8962189" y="1750189"/>
              <a:ext cx="1326" cy="236109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7" name="Line 11"/>
            <p:cNvSpPr/>
            <p:nvPr/>
          </p:nvSpPr>
          <p:spPr>
            <a:xfrm>
              <a:off x="3310166" y="2717175"/>
              <a:ext cx="1326" cy="48415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Line 12"/>
            <p:cNvSpPr/>
            <p:nvPr/>
          </p:nvSpPr>
          <p:spPr>
            <a:xfrm>
              <a:off x="3310166" y="3696099"/>
              <a:ext cx="1326" cy="485483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Line 13"/>
            <p:cNvSpPr/>
            <p:nvPr/>
          </p:nvSpPr>
          <p:spPr>
            <a:xfrm>
              <a:off x="3310166" y="4676349"/>
              <a:ext cx="1326" cy="48415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0" name="Rectangle 14"/>
            <p:cNvSpPr/>
            <p:nvPr/>
          </p:nvSpPr>
          <p:spPr>
            <a:xfrm>
              <a:off x="2438685" y="4938988"/>
              <a:ext cx="1744288" cy="7215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591" name="Rectangle 15"/>
            <p:cNvSpPr/>
            <p:nvPr/>
          </p:nvSpPr>
          <p:spPr>
            <a:xfrm>
              <a:off x="2798155" y="4992046"/>
              <a:ext cx="1025349" cy="61547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叔伯姑的</a:t>
              </a:r>
              <a:b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曾孙子女</a:t>
              </a:r>
            </a:p>
          </p:txBody>
        </p:sp>
        <p:sp>
          <p:nvSpPr>
            <p:cNvPr id="24592" name="Rectangle 16"/>
            <p:cNvSpPr/>
            <p:nvPr/>
          </p:nvSpPr>
          <p:spPr>
            <a:xfrm>
              <a:off x="2438685" y="3795583"/>
              <a:ext cx="1744288" cy="7215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593" name="Rectangle 17"/>
            <p:cNvSpPr/>
            <p:nvPr/>
          </p:nvSpPr>
          <p:spPr>
            <a:xfrm>
              <a:off x="2798155" y="3849968"/>
              <a:ext cx="1025349" cy="61547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叔伯姑的</a:t>
              </a:r>
              <a:b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孙子女</a:t>
              </a:r>
            </a:p>
          </p:txBody>
        </p:sp>
        <p:sp>
          <p:nvSpPr>
            <p:cNvPr id="24594" name="Rectangle 18"/>
            <p:cNvSpPr/>
            <p:nvPr/>
          </p:nvSpPr>
          <p:spPr>
            <a:xfrm>
              <a:off x="2438685" y="2940019"/>
              <a:ext cx="1744288" cy="4947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595" name="Rectangle 19"/>
            <p:cNvSpPr/>
            <p:nvPr/>
          </p:nvSpPr>
          <p:spPr>
            <a:xfrm>
              <a:off x="2541486" y="3032871"/>
              <a:ext cx="1538687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叔伯姑的子女</a:t>
              </a:r>
            </a:p>
          </p:txBody>
        </p:sp>
        <p:sp>
          <p:nvSpPr>
            <p:cNvPr id="24596" name="Rectangle 20"/>
            <p:cNvSpPr/>
            <p:nvPr/>
          </p:nvSpPr>
          <p:spPr>
            <a:xfrm>
              <a:off x="2438685" y="1987624"/>
              <a:ext cx="1744288" cy="49609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597" name="Rectangle 21"/>
            <p:cNvSpPr/>
            <p:nvPr/>
          </p:nvSpPr>
          <p:spPr>
            <a:xfrm>
              <a:off x="2669488" y="2081803"/>
              <a:ext cx="1282682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叔、伯、姑</a:t>
              </a:r>
            </a:p>
          </p:txBody>
        </p:sp>
        <p:sp>
          <p:nvSpPr>
            <p:cNvPr id="24598" name="Line 22"/>
            <p:cNvSpPr/>
            <p:nvPr/>
          </p:nvSpPr>
          <p:spPr>
            <a:xfrm>
              <a:off x="6089088" y="2717175"/>
              <a:ext cx="1326" cy="246721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9" name="Line 23"/>
            <p:cNvSpPr/>
            <p:nvPr/>
          </p:nvSpPr>
          <p:spPr>
            <a:xfrm>
              <a:off x="5195721" y="2963896"/>
              <a:ext cx="1326" cy="23743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0" name="Line 24"/>
            <p:cNvSpPr/>
            <p:nvPr/>
          </p:nvSpPr>
          <p:spPr>
            <a:xfrm>
              <a:off x="7125379" y="2963896"/>
              <a:ext cx="1326" cy="23743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1" name="Line 25"/>
            <p:cNvSpPr/>
            <p:nvPr/>
          </p:nvSpPr>
          <p:spPr>
            <a:xfrm>
              <a:off x="4712892" y="2963896"/>
              <a:ext cx="966985" cy="132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2" name="Line 26"/>
            <p:cNvSpPr/>
            <p:nvPr/>
          </p:nvSpPr>
          <p:spPr>
            <a:xfrm>
              <a:off x="6642550" y="2963896"/>
              <a:ext cx="966985" cy="132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3" name="Line 27"/>
            <p:cNvSpPr/>
            <p:nvPr/>
          </p:nvSpPr>
          <p:spPr>
            <a:xfrm>
              <a:off x="5195721" y="3696099"/>
              <a:ext cx="1326" cy="485483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5" name="Rectangle 29"/>
            <p:cNvSpPr/>
            <p:nvPr/>
          </p:nvSpPr>
          <p:spPr>
            <a:xfrm>
              <a:off x="4324240" y="4938988"/>
              <a:ext cx="1744288" cy="69771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06" name="Rectangle 30"/>
            <p:cNvSpPr/>
            <p:nvPr/>
          </p:nvSpPr>
          <p:spPr>
            <a:xfrm>
              <a:off x="4811712" y="5133976"/>
              <a:ext cx="769344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孙子女</a:t>
              </a:r>
            </a:p>
          </p:txBody>
        </p:sp>
        <p:sp>
          <p:nvSpPr>
            <p:cNvPr id="24607" name="Rectangle 31"/>
            <p:cNvSpPr/>
            <p:nvPr/>
          </p:nvSpPr>
          <p:spPr>
            <a:xfrm>
              <a:off x="4324240" y="3807521"/>
              <a:ext cx="1744288" cy="70965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08" name="Rectangle 32"/>
            <p:cNvSpPr/>
            <p:nvPr/>
          </p:nvSpPr>
          <p:spPr>
            <a:xfrm>
              <a:off x="4853496" y="4002510"/>
              <a:ext cx="685777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子   女</a:t>
              </a:r>
            </a:p>
          </p:txBody>
        </p:sp>
        <p:sp>
          <p:nvSpPr>
            <p:cNvPr id="24609" name="Rectangle 33"/>
            <p:cNvSpPr/>
            <p:nvPr/>
          </p:nvSpPr>
          <p:spPr>
            <a:xfrm>
              <a:off x="4324240" y="2940019"/>
              <a:ext cx="1744288" cy="4947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10" name="Rectangle 34"/>
            <p:cNvSpPr/>
            <p:nvPr/>
          </p:nvSpPr>
          <p:spPr>
            <a:xfrm>
              <a:off x="4882015" y="3032871"/>
              <a:ext cx="628739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自  己</a:t>
              </a:r>
            </a:p>
          </p:txBody>
        </p:sp>
        <p:sp>
          <p:nvSpPr>
            <p:cNvPr id="24611" name="Line 35"/>
            <p:cNvSpPr/>
            <p:nvPr/>
          </p:nvSpPr>
          <p:spPr>
            <a:xfrm>
              <a:off x="7125379" y="3696099"/>
              <a:ext cx="1326" cy="485483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2" name="Line 36"/>
            <p:cNvSpPr/>
            <p:nvPr/>
          </p:nvSpPr>
          <p:spPr>
            <a:xfrm>
              <a:off x="7125379" y="4676349"/>
              <a:ext cx="1326" cy="48415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13" name="Rectangle 37"/>
            <p:cNvSpPr/>
            <p:nvPr/>
          </p:nvSpPr>
          <p:spPr>
            <a:xfrm>
              <a:off x="6253898" y="4941640"/>
              <a:ext cx="1744288" cy="71761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14" name="Rectangle 38"/>
            <p:cNvSpPr/>
            <p:nvPr/>
          </p:nvSpPr>
          <p:spPr>
            <a:xfrm>
              <a:off x="6613368" y="4992046"/>
              <a:ext cx="1025349" cy="61547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兄弟姐妹</a:t>
              </a:r>
              <a:b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的孙子女</a:t>
              </a:r>
            </a:p>
          </p:txBody>
        </p:sp>
        <p:sp>
          <p:nvSpPr>
            <p:cNvPr id="24615" name="Rectangle 39"/>
            <p:cNvSpPr/>
            <p:nvPr/>
          </p:nvSpPr>
          <p:spPr>
            <a:xfrm>
              <a:off x="6253898" y="3807521"/>
              <a:ext cx="1744288" cy="69904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16" name="Rectangle 40"/>
            <p:cNvSpPr/>
            <p:nvPr/>
          </p:nvSpPr>
          <p:spPr>
            <a:xfrm>
              <a:off x="6613368" y="3849968"/>
              <a:ext cx="1025349" cy="61547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兄弟姐妹</a:t>
              </a:r>
              <a:b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的子女</a:t>
              </a:r>
            </a:p>
          </p:txBody>
        </p:sp>
        <p:sp>
          <p:nvSpPr>
            <p:cNvPr id="24617" name="Rectangle 41"/>
            <p:cNvSpPr/>
            <p:nvPr/>
          </p:nvSpPr>
          <p:spPr>
            <a:xfrm>
              <a:off x="6253898" y="2940019"/>
              <a:ext cx="1744288" cy="4947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18" name="Rectangle 42"/>
            <p:cNvSpPr/>
            <p:nvPr/>
          </p:nvSpPr>
          <p:spPr>
            <a:xfrm>
              <a:off x="6613368" y="3032871"/>
              <a:ext cx="1025349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兄弟姐妹</a:t>
              </a:r>
            </a:p>
          </p:txBody>
        </p:sp>
        <p:sp>
          <p:nvSpPr>
            <p:cNvPr id="24619" name="Rectangle 43"/>
            <p:cNvSpPr/>
            <p:nvPr/>
          </p:nvSpPr>
          <p:spPr>
            <a:xfrm>
              <a:off x="5212301" y="1987624"/>
              <a:ext cx="1745614" cy="49609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20" name="Rectangle 44"/>
            <p:cNvSpPr/>
            <p:nvPr/>
          </p:nvSpPr>
          <p:spPr>
            <a:xfrm>
              <a:off x="5700437" y="2081803"/>
              <a:ext cx="769344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父、母</a:t>
              </a:r>
            </a:p>
          </p:txBody>
        </p:sp>
        <p:sp>
          <p:nvSpPr>
            <p:cNvPr id="24621" name="Line 45"/>
            <p:cNvSpPr/>
            <p:nvPr/>
          </p:nvSpPr>
          <p:spPr>
            <a:xfrm>
              <a:off x="8961525" y="2717175"/>
              <a:ext cx="1326" cy="48415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2" name="Line 46"/>
            <p:cNvSpPr/>
            <p:nvPr/>
          </p:nvSpPr>
          <p:spPr>
            <a:xfrm>
              <a:off x="8961525" y="3696099"/>
              <a:ext cx="1326" cy="485483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3" name="Line 47"/>
            <p:cNvSpPr/>
            <p:nvPr/>
          </p:nvSpPr>
          <p:spPr>
            <a:xfrm>
              <a:off x="8961525" y="4676349"/>
              <a:ext cx="1326" cy="484156"/>
            </a:xfrm>
            <a:prstGeom prst="line">
              <a:avLst/>
            </a:prstGeom>
            <a:ln w="39688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24" name="Rectangle 48"/>
            <p:cNvSpPr/>
            <p:nvPr/>
          </p:nvSpPr>
          <p:spPr>
            <a:xfrm>
              <a:off x="8090044" y="4941640"/>
              <a:ext cx="1744288" cy="71761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25" name="Rectangle 49"/>
            <p:cNvSpPr/>
            <p:nvPr/>
          </p:nvSpPr>
          <p:spPr>
            <a:xfrm>
              <a:off x="8449514" y="4992046"/>
              <a:ext cx="1025349" cy="61547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algn="ctr"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舅姨的</a:t>
              </a:r>
              <a:b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曾孙子女</a:t>
              </a:r>
            </a:p>
          </p:txBody>
        </p:sp>
        <p:sp>
          <p:nvSpPr>
            <p:cNvPr id="24626" name="Rectangle 50"/>
            <p:cNvSpPr/>
            <p:nvPr/>
          </p:nvSpPr>
          <p:spPr>
            <a:xfrm>
              <a:off x="8090044" y="3909658"/>
              <a:ext cx="1744288" cy="4947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27" name="Rectangle 51"/>
            <p:cNvSpPr/>
            <p:nvPr/>
          </p:nvSpPr>
          <p:spPr>
            <a:xfrm>
              <a:off x="8192845" y="4002510"/>
              <a:ext cx="1538687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舅姨的孙子女</a:t>
              </a:r>
            </a:p>
          </p:txBody>
        </p:sp>
        <p:sp>
          <p:nvSpPr>
            <p:cNvPr id="24628" name="Rectangle 52"/>
            <p:cNvSpPr/>
            <p:nvPr/>
          </p:nvSpPr>
          <p:spPr>
            <a:xfrm>
              <a:off x="8090044" y="2940019"/>
              <a:ext cx="1744288" cy="49476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29" name="Rectangle 53"/>
            <p:cNvSpPr/>
            <p:nvPr/>
          </p:nvSpPr>
          <p:spPr>
            <a:xfrm>
              <a:off x="8320847" y="3032871"/>
              <a:ext cx="1282682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舅姨的子女</a:t>
              </a:r>
            </a:p>
          </p:txBody>
        </p:sp>
        <p:sp>
          <p:nvSpPr>
            <p:cNvPr id="24630" name="Rectangle 54"/>
            <p:cNvSpPr/>
            <p:nvPr/>
          </p:nvSpPr>
          <p:spPr>
            <a:xfrm>
              <a:off x="8090044" y="1987624"/>
              <a:ext cx="1744288" cy="49609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vert="horz" wrap="square" anchor="t"/>
            <a:lstStyle/>
            <a:p>
              <a:pPr defTabSz="1219200" eaLnBrk="0" hangingPunct="0"/>
              <a:endPara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24631" name="Rectangle 55"/>
            <p:cNvSpPr/>
            <p:nvPr/>
          </p:nvSpPr>
          <p:spPr>
            <a:xfrm>
              <a:off x="8577516" y="2081803"/>
              <a:ext cx="769344" cy="3077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anchor="t">
              <a:spAutoFit/>
            </a:bodyPr>
            <a:lstStyle/>
            <a:p>
              <a:pPr defTabSz="1219200" eaLnBrk="0" hangingPunct="0"/>
              <a:r>
                <a:rPr lang="zh-CN" altLang="en-US" sz="20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舅、姨</a:t>
              </a:r>
            </a:p>
          </p:txBody>
        </p:sp>
        <p:sp>
          <p:nvSpPr>
            <p:cNvPr id="24632" name="Line 56"/>
            <p:cNvSpPr/>
            <p:nvPr/>
          </p:nvSpPr>
          <p:spPr>
            <a:xfrm>
              <a:off x="8936986" y="1629481"/>
              <a:ext cx="0" cy="38201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3" name="Line 57"/>
            <p:cNvSpPr/>
            <p:nvPr/>
          </p:nvSpPr>
          <p:spPr>
            <a:xfrm>
              <a:off x="3340674" y="1629481"/>
              <a:ext cx="559631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4" name="Line 58"/>
            <p:cNvSpPr/>
            <p:nvPr/>
          </p:nvSpPr>
          <p:spPr>
            <a:xfrm>
              <a:off x="3310829" y="2471781"/>
              <a:ext cx="0" cy="4456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5" name="Line 59"/>
            <p:cNvSpPr/>
            <p:nvPr/>
          </p:nvSpPr>
          <p:spPr>
            <a:xfrm>
              <a:off x="3310829" y="3314080"/>
              <a:ext cx="0" cy="50935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6" name="Line 60"/>
            <p:cNvSpPr/>
            <p:nvPr/>
          </p:nvSpPr>
          <p:spPr>
            <a:xfrm>
              <a:off x="3310829" y="4493299"/>
              <a:ext cx="0" cy="44568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7" name="Line 61"/>
            <p:cNvSpPr/>
            <p:nvPr/>
          </p:nvSpPr>
          <p:spPr>
            <a:xfrm>
              <a:off x="5193732" y="3452032"/>
              <a:ext cx="1326" cy="371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8" name="Line 62"/>
            <p:cNvSpPr/>
            <p:nvPr/>
          </p:nvSpPr>
          <p:spPr>
            <a:xfrm>
              <a:off x="5196384" y="4578192"/>
              <a:ext cx="0" cy="56904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39" name="Line 63"/>
            <p:cNvSpPr/>
            <p:nvPr/>
          </p:nvSpPr>
          <p:spPr>
            <a:xfrm>
              <a:off x="7126042" y="3434787"/>
              <a:ext cx="0" cy="50935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0" name="Line 64"/>
            <p:cNvSpPr/>
            <p:nvPr/>
          </p:nvSpPr>
          <p:spPr>
            <a:xfrm>
              <a:off x="7126042" y="4637882"/>
              <a:ext cx="0" cy="32896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1" name="Line 65"/>
            <p:cNvSpPr/>
            <p:nvPr/>
          </p:nvSpPr>
          <p:spPr>
            <a:xfrm>
              <a:off x="8962188" y="3434787"/>
              <a:ext cx="0" cy="50935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2" name="Line 66"/>
            <p:cNvSpPr/>
            <p:nvPr/>
          </p:nvSpPr>
          <p:spPr>
            <a:xfrm>
              <a:off x="8962188" y="4429629"/>
              <a:ext cx="0" cy="50935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3" name="Line 67"/>
            <p:cNvSpPr/>
            <p:nvPr/>
          </p:nvSpPr>
          <p:spPr>
            <a:xfrm>
              <a:off x="8962188" y="2471781"/>
              <a:ext cx="0" cy="50935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4" name="Line 68"/>
            <p:cNvSpPr/>
            <p:nvPr/>
          </p:nvSpPr>
          <p:spPr>
            <a:xfrm>
              <a:off x="6108985" y="1646725"/>
              <a:ext cx="0" cy="38201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5" name="Line 69"/>
            <p:cNvSpPr/>
            <p:nvPr/>
          </p:nvSpPr>
          <p:spPr>
            <a:xfrm>
              <a:off x="5145979" y="2662790"/>
              <a:ext cx="0" cy="31834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6" name="Line 70"/>
            <p:cNvSpPr/>
            <p:nvPr/>
          </p:nvSpPr>
          <p:spPr>
            <a:xfrm>
              <a:off x="5145979" y="2662790"/>
              <a:ext cx="192601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7" name="Line 71"/>
            <p:cNvSpPr/>
            <p:nvPr/>
          </p:nvSpPr>
          <p:spPr>
            <a:xfrm>
              <a:off x="7071991" y="2662790"/>
              <a:ext cx="0" cy="31834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48" name="Line 72"/>
            <p:cNvSpPr/>
            <p:nvPr/>
          </p:nvSpPr>
          <p:spPr>
            <a:xfrm>
              <a:off x="6108985" y="2471781"/>
              <a:ext cx="0" cy="19101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50" name="Line 74"/>
            <p:cNvSpPr/>
            <p:nvPr/>
          </p:nvSpPr>
          <p:spPr>
            <a:xfrm>
              <a:off x="4708249" y="1328376"/>
              <a:ext cx="0" cy="31834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51" name="Line 75"/>
            <p:cNvSpPr/>
            <p:nvPr/>
          </p:nvSpPr>
          <p:spPr>
            <a:xfrm>
              <a:off x="7573391" y="1328376"/>
              <a:ext cx="0" cy="318349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52" name="Text Box 76"/>
            <p:cNvSpPr txBox="1"/>
            <p:nvPr/>
          </p:nvSpPr>
          <p:spPr>
            <a:xfrm>
              <a:off x="2610461" y="5802509"/>
              <a:ext cx="1400736" cy="40059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旁系血亲</a:t>
              </a:r>
            </a:p>
          </p:txBody>
        </p:sp>
        <p:sp>
          <p:nvSpPr>
            <p:cNvPr id="24653" name="Text Box 77"/>
            <p:cNvSpPr txBox="1"/>
            <p:nvPr/>
          </p:nvSpPr>
          <p:spPr>
            <a:xfrm>
              <a:off x="6425674" y="5802509"/>
              <a:ext cx="1400736" cy="40059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旁系血亲</a:t>
              </a:r>
            </a:p>
          </p:txBody>
        </p:sp>
        <p:sp>
          <p:nvSpPr>
            <p:cNvPr id="24654" name="Text Box 78"/>
            <p:cNvSpPr txBox="1"/>
            <p:nvPr/>
          </p:nvSpPr>
          <p:spPr>
            <a:xfrm>
              <a:off x="8261820" y="5802509"/>
              <a:ext cx="1400736" cy="40059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旁系血亲</a:t>
              </a:r>
            </a:p>
          </p:txBody>
        </p:sp>
        <p:sp>
          <p:nvSpPr>
            <p:cNvPr id="24655" name="Text Box 79"/>
            <p:cNvSpPr txBox="1"/>
            <p:nvPr/>
          </p:nvSpPr>
          <p:spPr>
            <a:xfrm>
              <a:off x="4496016" y="5802509"/>
              <a:ext cx="1400736" cy="40059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 algn="ctr" defTabSz="1219200" eaLnBrk="0" hangingPunct="0">
                <a:spcBef>
                  <a:spcPct val="50000"/>
                </a:spcBef>
              </a:pPr>
              <a:r>
                <a:rPr lang="zh-CN" altLang="en-US" sz="20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直系血亲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文本框 25602"/>
          <p:cNvSpPr txBox="1"/>
          <p:nvPr/>
        </p:nvSpPr>
        <p:spPr>
          <a:xfrm>
            <a:off x="588234" y="1047220"/>
            <a:ext cx="10603227" cy="505395"/>
          </a:xfrm>
          <a:prstGeom prst="rect">
            <a:avLst/>
          </a:prstGeom>
          <a:noFill/>
          <a:ln w="9525">
            <a:noFill/>
          </a:ln>
          <a:effectLst/>
        </p:spPr>
        <p:txBody>
          <a:bodyPr vert="horz"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algn="just" defTabSz="121920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    </a:t>
            </a:r>
            <a:r>
              <a:rPr lang="en-US" altLang="zh-CN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1.</a:t>
            </a: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医生对咨询对象进行身体检查，了解家庭病史，对是否患有某种遗传病作出诊断。</a:t>
            </a:r>
          </a:p>
        </p:txBody>
      </p:sp>
      <p:sp>
        <p:nvSpPr>
          <p:cNvPr id="25604" name="文本框 25603"/>
          <p:cNvSpPr txBox="1"/>
          <p:nvPr/>
        </p:nvSpPr>
        <p:spPr>
          <a:xfrm>
            <a:off x="588234" y="1548427"/>
            <a:ext cx="8929439" cy="505395"/>
          </a:xfrm>
          <a:prstGeom prst="rect">
            <a:avLst/>
          </a:prstGeom>
          <a:noFill/>
          <a:ln w="9525">
            <a:noFill/>
          </a:ln>
          <a:effectLst/>
        </p:spPr>
        <p:txBody>
          <a:bodyPr vert="horz"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algn="just" defTabSz="121920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    </a:t>
            </a:r>
            <a:r>
              <a:rPr lang="en-US" altLang="zh-CN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2.</a:t>
            </a: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分析遗传病的传递方式。</a:t>
            </a:r>
          </a:p>
        </p:txBody>
      </p:sp>
      <p:sp>
        <p:nvSpPr>
          <p:cNvPr id="25605" name="文本框 25604"/>
          <p:cNvSpPr txBox="1"/>
          <p:nvPr/>
        </p:nvSpPr>
        <p:spPr>
          <a:xfrm>
            <a:off x="588233" y="2049634"/>
            <a:ext cx="9083289" cy="505395"/>
          </a:xfrm>
          <a:prstGeom prst="rect">
            <a:avLst/>
          </a:prstGeom>
          <a:noFill/>
          <a:ln w="9525">
            <a:noFill/>
          </a:ln>
          <a:effectLst/>
        </p:spPr>
        <p:txBody>
          <a:bodyPr vert="horz"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algn="just" defTabSz="121920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    </a:t>
            </a:r>
            <a:r>
              <a:rPr lang="en-US" altLang="zh-CN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3.</a:t>
            </a: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推算其后代的再发风险率。</a:t>
            </a:r>
          </a:p>
        </p:txBody>
      </p:sp>
      <p:sp>
        <p:nvSpPr>
          <p:cNvPr id="25606" name="文本框 25605"/>
          <p:cNvSpPr txBox="1"/>
          <p:nvPr/>
        </p:nvSpPr>
        <p:spPr>
          <a:xfrm>
            <a:off x="588233" y="2550841"/>
            <a:ext cx="9481971" cy="505395"/>
          </a:xfrm>
          <a:prstGeom prst="rect">
            <a:avLst/>
          </a:prstGeom>
          <a:noFill/>
          <a:ln w="9525">
            <a:noFill/>
          </a:ln>
          <a:effectLst/>
        </p:spPr>
        <p:txBody>
          <a:bodyPr vert="horz"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algn="just" defTabSz="121920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    </a:t>
            </a:r>
            <a:r>
              <a:rPr lang="en-US" altLang="zh-CN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4.</a:t>
            </a:r>
            <a:r>
              <a:rPr lang="zh-CN" altLang="en-US" sz="2000" kern="0" dirty="0">
                <a:solidFill>
                  <a:srgbClr val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向咨询对象提出防治对策和建议，如终止妊娠、进行产前诊断等。</a:t>
            </a:r>
          </a:p>
        </p:txBody>
      </p:sp>
      <p:sp>
        <p:nvSpPr>
          <p:cNvPr id="7" name="矩形 6"/>
          <p:cNvSpPr/>
          <p:nvPr/>
        </p:nvSpPr>
        <p:spPr>
          <a:xfrm>
            <a:off x="687625" y="226677"/>
            <a:ext cx="6580648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②能不能生？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——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遗传咨询（主要手段）</a:t>
            </a:r>
          </a:p>
        </p:txBody>
      </p:sp>
      <p:sp>
        <p:nvSpPr>
          <p:cNvPr id="9" name="矩形 8"/>
          <p:cNvSpPr/>
          <p:nvPr/>
        </p:nvSpPr>
        <p:spPr>
          <a:xfrm>
            <a:off x="687625" y="3093683"/>
            <a:ext cx="6303329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③什么时候生？ 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——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提倡“适龄生育”</a:t>
            </a:r>
          </a:p>
        </p:txBody>
      </p:sp>
      <p:sp>
        <p:nvSpPr>
          <p:cNvPr id="11" name="Text Box 45"/>
          <p:cNvSpPr txBox="1"/>
          <p:nvPr/>
        </p:nvSpPr>
        <p:spPr>
          <a:xfrm>
            <a:off x="824653" y="3826190"/>
            <a:ext cx="10059247" cy="86410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89947" tIns="46873" rIns="89947" bIns="46873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最佳生育年龄：女方</a:t>
            </a:r>
            <a:r>
              <a:rPr lang="en-US" altLang="zh-CN" sz="2000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24—29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岁，男方</a:t>
            </a:r>
            <a:r>
              <a:rPr lang="en-US" altLang="zh-CN" sz="2000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25—35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为佳要怀孕月份，</a:t>
            </a:r>
            <a:endParaRPr lang="en-US" altLang="zh-CN" sz="2000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  <a:p>
            <a:pPr defTabSz="1219200" eaLnBrk="0" hangingPunct="0"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                             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通常为每年2、3月或7、8月为最合适</a:t>
            </a:r>
          </a:p>
        </p:txBody>
      </p:sp>
      <p:sp>
        <p:nvSpPr>
          <p:cNvPr id="12" name="Rectangle 3"/>
          <p:cNvSpPr/>
          <p:nvPr/>
        </p:nvSpPr>
        <p:spPr>
          <a:xfrm>
            <a:off x="824653" y="4852317"/>
            <a:ext cx="10366808" cy="80547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过晚生育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由于体内积累的致突变因素增多，生患病小孩的风险相应增大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——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资料表明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40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岁以上女子生育的子女中，患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三体综合征的机率比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25-34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岁女子所生子女高出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倍。</a:t>
            </a:r>
          </a:p>
        </p:txBody>
      </p:sp>
      <p:sp>
        <p:nvSpPr>
          <p:cNvPr id="13" name="Text Box 7"/>
          <p:cNvSpPr txBox="1"/>
          <p:nvPr/>
        </p:nvSpPr>
        <p:spPr>
          <a:xfrm>
            <a:off x="824653" y="5819818"/>
            <a:ext cx="11011747" cy="43614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>
              <a:lnSpc>
                <a:spcPct val="12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过早生育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对母子健康也不利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,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原因是一般女子自身发育要到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24-25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岁才能完成。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ldLvl="0" animBg="1"/>
      <p:bldP spid="25604" grpId="0" bldLvl="0" animBg="1"/>
      <p:bldP spid="25605" grpId="0" bldLvl="0" animBg="1"/>
      <p:bldP spid="25606" grpId="0" bldLvl="0" animBg="1"/>
      <p:bldP spid="11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文本框 28674"/>
          <p:cNvSpPr txBox="1"/>
          <p:nvPr/>
        </p:nvSpPr>
        <p:spPr>
          <a:xfrm>
            <a:off x="1134972" y="1173951"/>
            <a:ext cx="9380628" cy="5053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目的：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测定人类基因组的全部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DNA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序列，解读其中包含的遗传信息。</a:t>
            </a:r>
          </a:p>
        </p:txBody>
      </p:sp>
      <p:sp>
        <p:nvSpPr>
          <p:cNvPr id="28676" name="文本框 28675"/>
          <p:cNvSpPr txBox="1"/>
          <p:nvPr/>
        </p:nvSpPr>
        <p:spPr>
          <a:xfrm>
            <a:off x="1134972" y="1843946"/>
            <a:ext cx="7183120" cy="5053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时间：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1990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年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—2003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年</a:t>
            </a:r>
          </a:p>
        </p:txBody>
      </p:sp>
      <p:sp>
        <p:nvSpPr>
          <p:cNvPr id="28677" name="文本框 28676"/>
          <p:cNvSpPr txBox="1"/>
          <p:nvPr/>
        </p:nvSpPr>
        <p:spPr>
          <a:xfrm>
            <a:off x="1134972" y="2513941"/>
            <a:ext cx="8836377" cy="50539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marL="3715385" indent="-3715385" defTabSz="121920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kern="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参与国家：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美国、英国、德国、日本、法国和中国</a:t>
            </a:r>
          </a:p>
        </p:txBody>
      </p:sp>
      <p:sp>
        <p:nvSpPr>
          <p:cNvPr id="28678" name="文本框 28677"/>
          <p:cNvSpPr txBox="1"/>
          <p:nvPr/>
        </p:nvSpPr>
        <p:spPr>
          <a:xfrm>
            <a:off x="1134972" y="3183936"/>
            <a:ext cx="9774328" cy="5053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000" kern="0" dirty="0">
                <a:solidFill>
                  <a:srgbClr val="3333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测序内容：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个染色体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(22+XY) 31.6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亿个碱基对、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2.0~2.5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万个基因。</a:t>
            </a:r>
          </a:p>
        </p:txBody>
      </p:sp>
      <p:sp>
        <p:nvSpPr>
          <p:cNvPr id="7" name="矩形 6"/>
          <p:cNvSpPr/>
          <p:nvPr/>
        </p:nvSpPr>
        <p:spPr>
          <a:xfrm>
            <a:off x="687625" y="226677"/>
            <a:ext cx="4969630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三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.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人类基因组计划与人体健康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28676" grpId="0"/>
      <p:bldP spid="286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61726" y="651463"/>
            <a:ext cx="9146418" cy="5817781"/>
            <a:chOff x="1763325" y="197274"/>
            <a:chExt cx="9918983" cy="6309188"/>
          </a:xfrm>
        </p:grpSpPr>
        <p:sp>
          <p:nvSpPr>
            <p:cNvPr id="30722" name="文本框 30721"/>
            <p:cNvSpPr txBox="1"/>
            <p:nvPr/>
          </p:nvSpPr>
          <p:spPr>
            <a:xfrm>
              <a:off x="1763325" y="1288000"/>
              <a:ext cx="498829" cy="3204224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人类遗传病与优生</a:t>
              </a:r>
            </a:p>
          </p:txBody>
        </p:sp>
        <p:sp>
          <p:nvSpPr>
            <p:cNvPr id="30723" name="文本框 30722"/>
            <p:cNvSpPr txBox="1"/>
            <p:nvPr/>
          </p:nvSpPr>
          <p:spPr>
            <a:xfrm>
              <a:off x="2648373" y="197274"/>
              <a:ext cx="7963746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遗传病的概念：</a:t>
              </a: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遗传物质异常引起的先天性疾病。</a:t>
              </a:r>
            </a:p>
          </p:txBody>
        </p:sp>
        <p:sp>
          <p:nvSpPr>
            <p:cNvPr id="30724" name="文本框 30723"/>
            <p:cNvSpPr txBox="1"/>
            <p:nvPr/>
          </p:nvSpPr>
          <p:spPr>
            <a:xfrm>
              <a:off x="2681802" y="1523953"/>
              <a:ext cx="1353961" cy="80105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遗传病的类型</a:t>
              </a:r>
            </a:p>
          </p:txBody>
        </p:sp>
        <p:sp>
          <p:nvSpPr>
            <p:cNvPr id="30725" name="文本框 30724"/>
            <p:cNvSpPr txBox="1"/>
            <p:nvPr/>
          </p:nvSpPr>
          <p:spPr>
            <a:xfrm>
              <a:off x="4285970" y="1194570"/>
              <a:ext cx="3485460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单基因遗传病</a:t>
              </a:r>
            </a:p>
          </p:txBody>
        </p:sp>
        <p:sp>
          <p:nvSpPr>
            <p:cNvPr id="30726" name="文本框 30725"/>
            <p:cNvSpPr txBox="1"/>
            <p:nvPr/>
          </p:nvSpPr>
          <p:spPr>
            <a:xfrm>
              <a:off x="2684969" y="3121785"/>
              <a:ext cx="1338125" cy="80105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遗传病的危害</a:t>
              </a:r>
            </a:p>
          </p:txBody>
        </p:sp>
        <p:sp>
          <p:nvSpPr>
            <p:cNvPr id="30727" name="文本框 30726"/>
            <p:cNvSpPr txBox="1"/>
            <p:nvPr/>
          </p:nvSpPr>
          <p:spPr>
            <a:xfrm>
              <a:off x="4293885" y="2827241"/>
              <a:ext cx="6000187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我国遗传病现状：</a:t>
              </a: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发病率</a:t>
              </a:r>
              <a:r>
                <a:rPr lang="en-US" altLang="zh-CN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1/5-1/4</a:t>
              </a:r>
            </a:p>
          </p:txBody>
        </p:sp>
        <p:sp>
          <p:nvSpPr>
            <p:cNvPr id="30728" name="文本框 30727"/>
            <p:cNvSpPr txBox="1"/>
            <p:nvPr/>
          </p:nvSpPr>
          <p:spPr>
            <a:xfrm>
              <a:off x="4331893" y="3862902"/>
              <a:ext cx="1260530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危害：</a:t>
              </a:r>
            </a:p>
          </p:txBody>
        </p:sp>
        <p:sp>
          <p:nvSpPr>
            <p:cNvPr id="30729" name="文本框 30728"/>
            <p:cNvSpPr txBox="1"/>
            <p:nvPr/>
          </p:nvSpPr>
          <p:spPr>
            <a:xfrm>
              <a:off x="5478781" y="3732953"/>
              <a:ext cx="6203527" cy="80105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严重降低人口素质,给本人、家庭及社会造成严重的经济、精神负担</a:t>
              </a:r>
            </a:p>
          </p:txBody>
        </p:sp>
        <p:sp>
          <p:nvSpPr>
            <p:cNvPr id="30730" name="文本框 30729"/>
            <p:cNvSpPr txBox="1"/>
            <p:nvPr/>
          </p:nvSpPr>
          <p:spPr>
            <a:xfrm>
              <a:off x="2686552" y="5536746"/>
              <a:ext cx="924811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优生</a:t>
              </a:r>
            </a:p>
          </p:txBody>
        </p:sp>
        <p:sp>
          <p:nvSpPr>
            <p:cNvPr id="30731" name="文本框 30730">
              <a:hlinkClick r:id="rId2" action="ppaction://hlinksldjump"/>
            </p:cNvPr>
            <p:cNvSpPr txBox="1"/>
            <p:nvPr/>
          </p:nvSpPr>
          <p:spPr>
            <a:xfrm>
              <a:off x="3820346" y="4901730"/>
              <a:ext cx="6472092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概念：      </a:t>
              </a: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让每个家庭生育健康的孩子</a:t>
              </a:r>
            </a:p>
          </p:txBody>
        </p:sp>
        <p:sp>
          <p:nvSpPr>
            <p:cNvPr id="30732" name="文本框 30731"/>
            <p:cNvSpPr txBox="1"/>
            <p:nvPr/>
          </p:nvSpPr>
          <p:spPr>
            <a:xfrm>
              <a:off x="3848900" y="5744195"/>
              <a:ext cx="924811" cy="40052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措施</a:t>
              </a:r>
            </a:p>
          </p:txBody>
        </p:sp>
        <p:sp>
          <p:nvSpPr>
            <p:cNvPr id="30733" name="文本框 30732"/>
            <p:cNvSpPr txBox="1"/>
            <p:nvPr/>
          </p:nvSpPr>
          <p:spPr>
            <a:xfrm>
              <a:off x="5137417" y="5368086"/>
              <a:ext cx="5385756" cy="113837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禁止近亲结婚、进行遗传咨询</a:t>
              </a:r>
              <a:b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提倡适龄生育、产前诊断</a:t>
              </a:r>
            </a:p>
          </p:txBody>
        </p:sp>
        <p:sp>
          <p:nvSpPr>
            <p:cNvPr id="30734" name="左大括号 30733"/>
            <p:cNvSpPr/>
            <p:nvPr/>
          </p:nvSpPr>
          <p:spPr>
            <a:xfrm>
              <a:off x="2234440" y="351987"/>
              <a:ext cx="220118" cy="5517193"/>
            </a:xfrm>
            <a:prstGeom prst="leftBrace">
              <a:avLst>
                <a:gd name="adj1" fmla="val 208872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35" name="左大括号 30734"/>
            <p:cNvSpPr/>
            <p:nvPr/>
          </p:nvSpPr>
          <p:spPr>
            <a:xfrm>
              <a:off x="4007259" y="1318088"/>
              <a:ext cx="250205" cy="1295368"/>
            </a:xfrm>
            <a:prstGeom prst="leftBrace">
              <a:avLst>
                <a:gd name="adj1" fmla="val 4314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36" name="左大括号 30735"/>
            <p:cNvSpPr/>
            <p:nvPr/>
          </p:nvSpPr>
          <p:spPr>
            <a:xfrm>
              <a:off x="4035763" y="3039439"/>
              <a:ext cx="250205" cy="1295368"/>
            </a:xfrm>
            <a:prstGeom prst="leftBrace">
              <a:avLst>
                <a:gd name="adj1" fmla="val 4314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37" name="左大括号 30736"/>
            <p:cNvSpPr/>
            <p:nvPr/>
          </p:nvSpPr>
          <p:spPr>
            <a:xfrm>
              <a:off x="3521099" y="5055337"/>
              <a:ext cx="250205" cy="1295368"/>
            </a:xfrm>
            <a:prstGeom prst="leftBrace">
              <a:avLst>
                <a:gd name="adj1" fmla="val 43143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38" name="左大括号 30737"/>
            <p:cNvSpPr/>
            <p:nvPr/>
          </p:nvSpPr>
          <p:spPr>
            <a:xfrm>
              <a:off x="4711951" y="5571585"/>
              <a:ext cx="280295" cy="897889"/>
            </a:xfrm>
            <a:prstGeom prst="leftBrace">
              <a:avLst>
                <a:gd name="adj1" fmla="val 26694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39" name="左大括号 30738"/>
            <p:cNvSpPr/>
            <p:nvPr/>
          </p:nvSpPr>
          <p:spPr>
            <a:xfrm>
              <a:off x="6905211" y="966534"/>
              <a:ext cx="280293" cy="897889"/>
            </a:xfrm>
            <a:prstGeom prst="leftBrace">
              <a:avLst>
                <a:gd name="adj1" fmla="val 26694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2400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30740" name="文本框 30739">
              <a:hlinkClick r:id="rId2" action="ppaction://hlinksldjump"/>
            </p:cNvPr>
            <p:cNvSpPr txBox="1"/>
            <p:nvPr/>
          </p:nvSpPr>
          <p:spPr>
            <a:xfrm>
              <a:off x="7305806" y="786105"/>
              <a:ext cx="2986632" cy="113837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anchor="t">
              <a:spAutoFit/>
            </a:bodyPr>
            <a:lstStyle/>
            <a:p>
              <a:pPr defTabSz="1219200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显性遗传病</a:t>
              </a:r>
              <a:b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</a:b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隐性遗传病</a:t>
              </a:r>
            </a:p>
          </p:txBody>
        </p:sp>
        <p:sp>
          <p:nvSpPr>
            <p:cNvPr id="30741" name="矩形 30740">
              <a:hlinkClick r:id="rId2" action="ppaction://hlinksldjump"/>
            </p:cNvPr>
            <p:cNvSpPr/>
            <p:nvPr/>
          </p:nvSpPr>
          <p:spPr>
            <a:xfrm>
              <a:off x="4195704" y="1680729"/>
              <a:ext cx="2202904" cy="50066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lstStyle/>
            <a:p>
              <a:pPr defTabSz="1219200" eaLnBrk="0" hangingPunct="0"/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多基因遗传病</a:t>
              </a:r>
            </a:p>
          </p:txBody>
        </p:sp>
        <p:sp>
          <p:nvSpPr>
            <p:cNvPr id="30742" name="矩形 30741">
              <a:hlinkClick r:id="rId2" action="ppaction://hlinksldjump"/>
            </p:cNvPr>
            <p:cNvSpPr/>
            <p:nvPr/>
          </p:nvSpPr>
          <p:spPr>
            <a:xfrm>
              <a:off x="4239833" y="2212811"/>
              <a:ext cx="2870450" cy="50066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lstStyle/>
            <a:p>
              <a:pPr defTabSz="1219200" eaLnBrk="0" hangingPunct="0">
                <a:spcBef>
                  <a:spcPct val="50000"/>
                </a:spcBef>
              </a:pPr>
              <a:r>
                <a:rPr lang="zh-CN" altLang="en-US" sz="2400" b="1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染色体异常遗传病</a:t>
              </a:r>
            </a:p>
          </p:txBody>
        </p:sp>
      </p:grp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7625" y="226677"/>
            <a:ext cx="1620957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练习巩固</a:t>
            </a:r>
          </a:p>
        </p:txBody>
      </p:sp>
      <p:sp>
        <p:nvSpPr>
          <p:cNvPr id="2" name="矩形 1"/>
          <p:cNvSpPr/>
          <p:nvPr/>
        </p:nvSpPr>
        <p:spPr>
          <a:xfrm>
            <a:off x="687625" y="1117249"/>
            <a:ext cx="7048500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1.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下列病症属于遗传病的是（    ）</a:t>
            </a:r>
          </a:p>
        </p:txBody>
      </p:sp>
      <p:sp>
        <p:nvSpPr>
          <p:cNvPr id="3" name="矩形 2"/>
          <p:cNvSpPr/>
          <p:nvPr/>
        </p:nvSpPr>
        <p:spPr>
          <a:xfrm>
            <a:off x="975161" y="1622644"/>
            <a:ext cx="8132563" cy="1531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A.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孕妇饮食缺碘，导致生出的婴儿得先天性呆小症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B.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由于缺少维生素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，父亲和儿子均得夜盲症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C.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一男子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40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岁发现自已开始秃发，据了解他的父亲也在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40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岁左右开始秃发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D.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一家三口由于末注意卫生，在同一时间内均患甲型肝炎</a:t>
            </a:r>
          </a:p>
        </p:txBody>
      </p:sp>
      <p:sp>
        <p:nvSpPr>
          <p:cNvPr id="12" name="矩形 11"/>
          <p:cNvSpPr/>
          <p:nvPr/>
        </p:nvSpPr>
        <p:spPr>
          <a:xfrm>
            <a:off x="687625" y="3429000"/>
            <a:ext cx="9712978" cy="9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3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、在下列生殖细胞中，哪两种生殖细胞的结合会产生先天愚型的男性患儿</a:t>
            </a:r>
            <a:endParaRPr lang="en-US" altLang="zh-CN" sz="2000" b="1" kern="0" dirty="0">
              <a:solidFill>
                <a:schemeClr val="tx1">
                  <a:lumMod val="85000"/>
                  <a:lumOff val="1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  <a:sym typeface="Arial" panose="020B0604020202020204"/>
            </a:endParaRPr>
          </a:p>
          <a:p>
            <a:pPr marL="0" lvl="1" defTabSz="1219200">
              <a:lnSpc>
                <a:spcPct val="150000"/>
              </a:lnSpc>
            </a:pP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（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A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表示常染色体）？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①23A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＋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X ②22A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＋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X ③21A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＋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Y ④22A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＋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Y 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（         ）</a:t>
            </a:r>
          </a:p>
        </p:txBody>
      </p:sp>
      <p:sp>
        <p:nvSpPr>
          <p:cNvPr id="13" name="矩形 12"/>
          <p:cNvSpPr/>
          <p:nvPr/>
        </p:nvSpPr>
        <p:spPr>
          <a:xfrm>
            <a:off x="975162" y="4491370"/>
            <a:ext cx="4424163" cy="880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．①和③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B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．②和③         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．①和④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D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．②和④</a:t>
            </a:r>
          </a:p>
        </p:txBody>
      </p:sp>
      <p:sp>
        <p:nvSpPr>
          <p:cNvPr id="15" name="矩形 14"/>
          <p:cNvSpPr/>
          <p:nvPr/>
        </p:nvSpPr>
        <p:spPr>
          <a:xfrm>
            <a:off x="7161051" y="1117249"/>
            <a:ext cx="7048500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2.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多基因遗传病的特点是（       ）</a:t>
            </a:r>
          </a:p>
        </p:txBody>
      </p:sp>
      <p:sp>
        <p:nvSpPr>
          <p:cNvPr id="16" name="矩形 15"/>
          <p:cNvSpPr/>
          <p:nvPr/>
        </p:nvSpPr>
        <p:spPr>
          <a:xfrm>
            <a:off x="7448588" y="1622644"/>
            <a:ext cx="5392937" cy="171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①由多对基因控制   ②常表现出家族聚集现象</a:t>
            </a:r>
            <a:b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</a:b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③易受环境因素的影响   ④发病率极低</a:t>
            </a:r>
          </a:p>
          <a:p>
            <a:pPr marL="0" lvl="1" defTabSz="1219200">
              <a:lnSpc>
                <a:spcPct val="1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．①③④  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B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．①②③</a:t>
            </a:r>
            <a:b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</a:b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．③④    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D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．①②③④</a:t>
            </a:r>
          </a:p>
        </p:txBody>
      </p:sp>
      <p:sp>
        <p:nvSpPr>
          <p:cNvPr id="51205" name="文本框 51204"/>
          <p:cNvSpPr txBox="1">
            <a:spLocks noChangeArrowheads="1"/>
          </p:cNvSpPr>
          <p:nvPr/>
        </p:nvSpPr>
        <p:spPr bwMode="auto">
          <a:xfrm>
            <a:off x="3978730" y="1021938"/>
            <a:ext cx="466289" cy="6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10293344" y="1012962"/>
            <a:ext cx="446350" cy="6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B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260429" y="3774079"/>
            <a:ext cx="446350" cy="6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7625" y="226677"/>
            <a:ext cx="1620957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练习巩固</a:t>
            </a:r>
          </a:p>
        </p:txBody>
      </p:sp>
      <p:sp>
        <p:nvSpPr>
          <p:cNvPr id="2" name="矩形 1"/>
          <p:cNvSpPr/>
          <p:nvPr/>
        </p:nvSpPr>
        <p:spPr>
          <a:xfrm>
            <a:off x="687624" y="1117249"/>
            <a:ext cx="11136075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5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、下图是人类某种遗传病的系谱图（该病受一对基因控制），则其最可能的遗传方式是（      ）</a:t>
            </a:r>
          </a:p>
        </p:txBody>
      </p:sp>
      <p:sp>
        <p:nvSpPr>
          <p:cNvPr id="3" name="矩形 2"/>
          <p:cNvSpPr/>
          <p:nvPr/>
        </p:nvSpPr>
        <p:spPr>
          <a:xfrm>
            <a:off x="975161" y="1717377"/>
            <a:ext cx="2758639" cy="1531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X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染色体上显性遗传</a:t>
            </a:r>
            <a:endParaRPr lang="en-US" altLang="zh-CN" sz="1600" kern="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Times New Roman" panose="02020603050405020304" pitchFamily="18" charset="0"/>
              <a:sym typeface="Arial" panose="020B0604020202020204"/>
            </a:endParaRP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B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．常染色体上显性遗传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</a:t>
            </a: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X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染色体上隐性遗传</a:t>
            </a:r>
            <a:endParaRPr lang="en-US" altLang="zh-CN" sz="1600" kern="0" dirty="0">
              <a:solidFill>
                <a:sysClr val="windowText" lastClr="000000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  <a:cs typeface="Times New Roman" panose="02020603050405020304" pitchFamily="18" charset="0"/>
              <a:sym typeface="Arial" panose="020B0604020202020204"/>
            </a:endParaRPr>
          </a:p>
          <a:p>
            <a:pPr marL="0" lvl="1" defTabSz="1219200">
              <a:lnSpc>
                <a:spcPct val="150000"/>
              </a:lnSpc>
            </a:pPr>
            <a:r>
              <a:rPr lang="en-US" altLang="zh-CN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D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．常染色体上隐性遗传</a:t>
            </a:r>
          </a:p>
        </p:txBody>
      </p:sp>
      <p:sp>
        <p:nvSpPr>
          <p:cNvPr id="12" name="矩形 11"/>
          <p:cNvSpPr/>
          <p:nvPr/>
        </p:nvSpPr>
        <p:spPr>
          <a:xfrm>
            <a:off x="687624" y="3429000"/>
            <a:ext cx="10831275" cy="967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6.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一个患抗维生素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D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佝偻病（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X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上显性遗传）的男子</a:t>
            </a:r>
            <a:r>
              <a:rPr lang="en-US" altLang="zh-CN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(XDY)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与正常女子</a:t>
            </a:r>
            <a:r>
              <a:rPr lang="en-US" altLang="zh-CN" sz="2000" b="1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XdXd</a:t>
            </a:r>
            <a:r>
              <a:rPr lang="zh-CN" altLang="en-US" sz="20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结婚，为预防生下患病的孩子进行了遗传咨询，你认为最有道理的是（        ）</a:t>
            </a:r>
          </a:p>
        </p:txBody>
      </p:sp>
      <p:sp>
        <p:nvSpPr>
          <p:cNvPr id="13" name="矩形 12"/>
          <p:cNvSpPr/>
          <p:nvPr/>
        </p:nvSpPr>
        <p:spPr>
          <a:xfrm>
            <a:off x="975162" y="4491370"/>
            <a:ext cx="4424163" cy="880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1219200">
              <a:lnSpc>
                <a:spcPct val="150000"/>
              </a:lnSpc>
            </a:pP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A  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不要生育      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B  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妊娠期多吃含钙食品</a:t>
            </a:r>
          </a:p>
          <a:p>
            <a:pPr marL="0" lvl="1" defTabSz="1219200">
              <a:lnSpc>
                <a:spcPct val="150000"/>
              </a:lnSpc>
            </a:pP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C  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只生男孩               </a:t>
            </a:r>
            <a:r>
              <a:rPr lang="en-US" altLang="zh-CN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D  </a:t>
            </a:r>
            <a:r>
              <a:rPr lang="zh-CN" altLang="en-US" kern="0" dirty="0">
                <a:solidFill>
                  <a:sysClr val="windowText" lastClr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只生女孩</a:t>
            </a:r>
          </a:p>
        </p:txBody>
      </p:sp>
      <p:sp>
        <p:nvSpPr>
          <p:cNvPr id="51205" name="文本框 51204"/>
          <p:cNvSpPr txBox="1">
            <a:spLocks noChangeArrowheads="1"/>
          </p:cNvSpPr>
          <p:nvPr/>
        </p:nvSpPr>
        <p:spPr bwMode="auto">
          <a:xfrm>
            <a:off x="10788650" y="1021938"/>
            <a:ext cx="466289" cy="6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B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368129" y="3774079"/>
            <a:ext cx="446350" cy="66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  <a:sym typeface="Arial" panose="020B0604020202020204"/>
              </a:rPr>
              <a:t>C</a:t>
            </a:r>
          </a:p>
        </p:txBody>
      </p:sp>
      <p:pic>
        <p:nvPicPr>
          <p:cNvPr id="17" name="图片 16" descr="image004-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0429" y="1697271"/>
            <a:ext cx="3119412" cy="15313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/>
          <p:nvPr/>
        </p:nvSpPr>
        <p:spPr>
          <a:xfrm>
            <a:off x="2073708" y="3056232"/>
            <a:ext cx="7750041" cy="75187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defTabSz="1219200">
              <a:lnSpc>
                <a:spcPct val="150000"/>
              </a:lnSpc>
            </a:pPr>
            <a:endParaRPr lang="zh-CN" altLang="en-US" sz="3195" b="1" kern="0" dirty="0">
              <a:solidFill>
                <a:srgbClr val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4100" name="文本框 4099"/>
          <p:cNvSpPr txBox="1"/>
          <p:nvPr/>
        </p:nvSpPr>
        <p:spPr>
          <a:xfrm>
            <a:off x="1155203" y="2124187"/>
            <a:ext cx="8285292" cy="26096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2pPr marL="0" lvl="1" defTabSz="1219200">
              <a:lnSpc>
                <a:spcPct val="150000"/>
              </a:lnSpc>
              <a:defRPr sz="2000" b="1" kern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defRPr>
            </a:lvl2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1.</a:t>
            </a:r>
            <a:r>
              <a:rPr lang="zh-CN" altLang="en-US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举例说出人类遗传病的主要类型。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2.</a:t>
            </a:r>
            <a:r>
              <a:rPr lang="zh-CN" altLang="en-US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进行人类遗传病的调查。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3.</a:t>
            </a:r>
            <a:r>
              <a:rPr lang="zh-CN" altLang="en-US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探讨人类遗传病的监测和预防。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4.</a:t>
            </a:r>
            <a:r>
              <a:rPr lang="zh-CN" altLang="en-US" sz="2800" dirty="0">
                <a:latin typeface="思源黑体 CN Bold" panose="020B0800000000000000" pitchFamily="34" charset="-122"/>
                <a:ea typeface="思源黑体 CN Bold" panose="020B0800000000000000" pitchFamily="34" charset="-122"/>
                <a:sym typeface="Arial" panose="020B0604020202020204"/>
              </a:rPr>
              <a:t>关注人类基因组计划及其意义。</a:t>
            </a:r>
          </a:p>
        </p:txBody>
      </p:sp>
      <p:sp>
        <p:nvSpPr>
          <p:cNvPr id="5" name="矩形 4"/>
          <p:cNvSpPr/>
          <p:nvPr/>
        </p:nvSpPr>
        <p:spPr>
          <a:xfrm>
            <a:off x="687625" y="226677"/>
            <a:ext cx="1620957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本节目标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471" r="1221" b="24649"/>
          <a:stretch>
            <a:fillRect/>
          </a:stretch>
        </p:blipFill>
        <p:spPr>
          <a:xfrm>
            <a:off x="7290410" y="832563"/>
            <a:ext cx="5066678" cy="5066677"/>
          </a:xfrm>
          <a:custGeom>
            <a:avLst/>
            <a:gdLst>
              <a:gd name="connsiteX0" fmla="*/ 2533340 w 5066678"/>
              <a:gd name="connsiteY0" fmla="*/ 0 h 5066677"/>
              <a:gd name="connsiteX1" fmla="*/ 2825448 w 5066678"/>
              <a:gd name="connsiteY1" fmla="*/ 120994 h 5066677"/>
              <a:gd name="connsiteX2" fmla="*/ 4945684 w 5066678"/>
              <a:gd name="connsiteY2" fmla="*/ 2241231 h 5066677"/>
              <a:gd name="connsiteX3" fmla="*/ 4945684 w 5066678"/>
              <a:gd name="connsiteY3" fmla="*/ 2825447 h 5066677"/>
              <a:gd name="connsiteX4" fmla="*/ 2825448 w 5066678"/>
              <a:gd name="connsiteY4" fmla="*/ 4945683 h 5066677"/>
              <a:gd name="connsiteX5" fmla="*/ 2241232 w 5066678"/>
              <a:gd name="connsiteY5" fmla="*/ 4945683 h 5066677"/>
              <a:gd name="connsiteX6" fmla="*/ 120995 w 5066678"/>
              <a:gd name="connsiteY6" fmla="*/ 2825447 h 5066677"/>
              <a:gd name="connsiteX7" fmla="*/ 120995 w 5066678"/>
              <a:gd name="connsiteY7" fmla="*/ 2241231 h 5066677"/>
              <a:gd name="connsiteX8" fmla="*/ 2241232 w 5066678"/>
              <a:gd name="connsiteY8" fmla="*/ 120994 h 5066677"/>
              <a:gd name="connsiteX9" fmla="*/ 2533340 w 5066678"/>
              <a:gd name="connsiteY9" fmla="*/ 0 h 50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6678" h="5066677">
                <a:moveTo>
                  <a:pt x="2533340" y="0"/>
                </a:moveTo>
                <a:cubicBezTo>
                  <a:pt x="2639062" y="0"/>
                  <a:pt x="2744784" y="40331"/>
                  <a:pt x="2825448" y="120994"/>
                </a:cubicBezTo>
                <a:lnTo>
                  <a:pt x="4945684" y="2241231"/>
                </a:lnTo>
                <a:cubicBezTo>
                  <a:pt x="5107010" y="2402557"/>
                  <a:pt x="5107010" y="2664120"/>
                  <a:pt x="4945684" y="2825447"/>
                </a:cubicBezTo>
                <a:lnTo>
                  <a:pt x="2825448" y="4945683"/>
                </a:lnTo>
                <a:cubicBezTo>
                  <a:pt x="2664121" y="5107009"/>
                  <a:pt x="2402558" y="5107009"/>
                  <a:pt x="2241232" y="4945683"/>
                </a:cubicBezTo>
                <a:lnTo>
                  <a:pt x="120995" y="2825447"/>
                </a:lnTo>
                <a:cubicBezTo>
                  <a:pt x="-40331" y="2664120"/>
                  <a:pt x="-40331" y="2402557"/>
                  <a:pt x="120995" y="2241231"/>
                </a:cubicBezTo>
                <a:lnTo>
                  <a:pt x="2241232" y="120994"/>
                </a:lnTo>
                <a:cubicBezTo>
                  <a:pt x="2321895" y="40331"/>
                  <a:pt x="2427617" y="0"/>
                  <a:pt x="2533340" y="0"/>
                </a:cubicBezTo>
                <a:close/>
              </a:path>
            </a:pathLst>
          </a:cu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BY YUSHEN</a:t>
            </a:r>
            <a:endParaRPr lang="zh-CN" altLang="en-US" dirty="0">
              <a:noFill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" t="1471" r="1221" b="24649"/>
          <a:stretch>
            <a:fillRect/>
          </a:stretch>
        </p:blipFill>
        <p:spPr>
          <a:xfrm>
            <a:off x="1077464" y="832563"/>
            <a:ext cx="5066678" cy="5066677"/>
          </a:xfrm>
          <a:custGeom>
            <a:avLst/>
            <a:gdLst>
              <a:gd name="connsiteX0" fmla="*/ 2533340 w 5066678"/>
              <a:gd name="connsiteY0" fmla="*/ 0 h 5066677"/>
              <a:gd name="connsiteX1" fmla="*/ 2825448 w 5066678"/>
              <a:gd name="connsiteY1" fmla="*/ 120994 h 5066677"/>
              <a:gd name="connsiteX2" fmla="*/ 4945684 w 5066678"/>
              <a:gd name="connsiteY2" fmla="*/ 2241231 h 5066677"/>
              <a:gd name="connsiteX3" fmla="*/ 4945684 w 5066678"/>
              <a:gd name="connsiteY3" fmla="*/ 2825447 h 5066677"/>
              <a:gd name="connsiteX4" fmla="*/ 2825448 w 5066678"/>
              <a:gd name="connsiteY4" fmla="*/ 4945683 h 5066677"/>
              <a:gd name="connsiteX5" fmla="*/ 2241232 w 5066678"/>
              <a:gd name="connsiteY5" fmla="*/ 4945683 h 5066677"/>
              <a:gd name="connsiteX6" fmla="*/ 120995 w 5066678"/>
              <a:gd name="connsiteY6" fmla="*/ 2825447 h 5066677"/>
              <a:gd name="connsiteX7" fmla="*/ 120995 w 5066678"/>
              <a:gd name="connsiteY7" fmla="*/ 2241231 h 5066677"/>
              <a:gd name="connsiteX8" fmla="*/ 2241232 w 5066678"/>
              <a:gd name="connsiteY8" fmla="*/ 120994 h 5066677"/>
              <a:gd name="connsiteX9" fmla="*/ 2533340 w 5066678"/>
              <a:gd name="connsiteY9" fmla="*/ 0 h 506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66678" h="5066677">
                <a:moveTo>
                  <a:pt x="2533340" y="0"/>
                </a:moveTo>
                <a:cubicBezTo>
                  <a:pt x="2639062" y="0"/>
                  <a:pt x="2744784" y="40331"/>
                  <a:pt x="2825448" y="120994"/>
                </a:cubicBezTo>
                <a:lnTo>
                  <a:pt x="4945684" y="2241231"/>
                </a:lnTo>
                <a:cubicBezTo>
                  <a:pt x="5107010" y="2402557"/>
                  <a:pt x="5107010" y="2664120"/>
                  <a:pt x="4945684" y="2825447"/>
                </a:cubicBezTo>
                <a:lnTo>
                  <a:pt x="2825448" y="4945683"/>
                </a:lnTo>
                <a:cubicBezTo>
                  <a:pt x="2664121" y="5107009"/>
                  <a:pt x="2402558" y="5107009"/>
                  <a:pt x="2241232" y="4945683"/>
                </a:cubicBezTo>
                <a:lnTo>
                  <a:pt x="120995" y="2825447"/>
                </a:lnTo>
                <a:cubicBezTo>
                  <a:pt x="-40331" y="2664120"/>
                  <a:pt x="-40331" y="2402557"/>
                  <a:pt x="120995" y="2241231"/>
                </a:cubicBezTo>
                <a:lnTo>
                  <a:pt x="2241232" y="120994"/>
                </a:lnTo>
                <a:cubicBezTo>
                  <a:pt x="2321895" y="40331"/>
                  <a:pt x="2427617" y="0"/>
                  <a:pt x="2533340" y="0"/>
                </a:cubicBezTo>
                <a:close/>
              </a:path>
            </a:pathLst>
          </a:custGeom>
        </p:spPr>
      </p:pic>
      <p:sp>
        <p:nvSpPr>
          <p:cNvPr id="7" name="矩形: 圆角 6"/>
          <p:cNvSpPr/>
          <p:nvPr/>
        </p:nvSpPr>
        <p:spPr>
          <a:xfrm rot="2700000">
            <a:off x="-2767296" y="-2061795"/>
            <a:ext cx="5168747" cy="516874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6" name="矩形: 圆角 45"/>
          <p:cNvSpPr/>
          <p:nvPr/>
        </p:nvSpPr>
        <p:spPr>
          <a:xfrm rot="2700000">
            <a:off x="-379633" y="3973235"/>
            <a:ext cx="2317057" cy="2317057"/>
          </a:xfrm>
          <a:prstGeom prst="roundRect">
            <a:avLst>
              <a:gd name="adj" fmla="val 10801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47" name="矩形: 圆角 46"/>
          <p:cNvSpPr/>
          <p:nvPr/>
        </p:nvSpPr>
        <p:spPr>
          <a:xfrm rot="2700000">
            <a:off x="1384148" y="5737017"/>
            <a:ext cx="2317057" cy="231705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50" name="矩形: 圆角 49"/>
          <p:cNvSpPr/>
          <p:nvPr/>
        </p:nvSpPr>
        <p:spPr>
          <a:xfrm rot="2700000">
            <a:off x="10254578" y="-2190649"/>
            <a:ext cx="2317057" cy="2317057"/>
          </a:xfrm>
          <a:prstGeom prst="roundRect">
            <a:avLst>
              <a:gd name="adj" fmla="val 10801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51" name="矩形: 圆角 50"/>
          <p:cNvSpPr/>
          <p:nvPr/>
        </p:nvSpPr>
        <p:spPr>
          <a:xfrm rot="2700000">
            <a:off x="12018359" y="-426867"/>
            <a:ext cx="2317057" cy="2317057"/>
          </a:xfrm>
          <a:prstGeom prst="roundRect">
            <a:avLst>
              <a:gd name="adj" fmla="val 10801"/>
            </a:avLst>
          </a:prstGeom>
          <a:gradFill flip="none" rotWithShape="0">
            <a:gsLst>
              <a:gs pos="44000">
                <a:srgbClr val="E100FF"/>
              </a:gs>
              <a:gs pos="100000">
                <a:srgbClr val="7A00FF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kern="0">
              <a:solidFill>
                <a:srgbClr val="FBFBFB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6509385" y="1618615"/>
            <a:ext cx="42684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第</a:t>
            </a: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5</a:t>
            </a:r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章  第</a:t>
            </a: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3</a:t>
            </a:r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节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6435090" y="2235200"/>
            <a:ext cx="5557520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>
                <a:gradFill flip="none" rotWithShape="1">
                  <a:gsLst>
                    <a:gs pos="14000">
                      <a:srgbClr val="E100FF"/>
                    </a:gs>
                    <a:gs pos="85000">
                      <a:srgbClr val="7A00FF"/>
                    </a:gs>
                  </a:gsLst>
                  <a:lin ang="2700000" scaled="1"/>
                  <a:tileRect/>
                </a:gra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THANKS</a:t>
            </a:r>
            <a:endParaRPr lang="zh-CN" altLang="en-US" sz="13800" dirty="0">
              <a:gradFill flip="none" rotWithShape="1">
                <a:gsLst>
                  <a:gs pos="14000">
                    <a:srgbClr val="E100FF"/>
                  </a:gs>
                  <a:gs pos="85000">
                    <a:srgbClr val="7A00FF"/>
                  </a:gs>
                </a:gsLst>
                <a:lin ang="2700000" scaled="1"/>
                <a:tileRect/>
              </a:gra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6610050" y="4356350"/>
            <a:ext cx="4943062" cy="427814"/>
            <a:chOff x="901820" y="3740965"/>
            <a:chExt cx="4943062" cy="427814"/>
          </a:xfrm>
        </p:grpSpPr>
        <p:sp>
          <p:nvSpPr>
            <p:cNvPr id="63" name="文本框 62"/>
            <p:cNvSpPr txBox="1"/>
            <p:nvPr/>
          </p:nvSpPr>
          <p:spPr>
            <a:xfrm>
              <a:off x="901820" y="3861002"/>
              <a:ext cx="4754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400" dirty="0">
                  <a:solidFill>
                    <a:srgbClr val="3F3F3F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WESTERN STYLE PASTRY TRAINING</a:t>
              </a:r>
              <a:endParaRPr lang="zh-CN" altLang="en-US" sz="1400" dirty="0">
                <a:solidFill>
                  <a:srgbClr val="3F3F3F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>
              <a:off x="991544" y="3740965"/>
              <a:ext cx="485333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矩形: 圆角 68"/>
          <p:cNvSpPr/>
          <p:nvPr/>
        </p:nvSpPr>
        <p:spPr>
          <a:xfrm>
            <a:off x="6400800" y="5156896"/>
            <a:ext cx="6179820" cy="516468"/>
          </a:xfrm>
          <a:prstGeom prst="roundRect">
            <a:avLst/>
          </a:prstGeom>
          <a:gradFill flip="none" rotWithShape="0">
            <a:gsLst>
              <a:gs pos="44000">
                <a:srgbClr val="E100FF">
                  <a:alpha val="80000"/>
                </a:srgbClr>
              </a:gs>
              <a:gs pos="100000">
                <a:srgbClr val="7A00FF">
                  <a:alpha val="98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 dirty="0">
              <a:solidFill>
                <a:srgbClr val="FBFBFB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6695440" y="5260975"/>
            <a:ext cx="3959225" cy="306705"/>
            <a:chOff x="3484532" y="4842938"/>
            <a:chExt cx="5222936" cy="324676"/>
          </a:xfrm>
        </p:grpSpPr>
        <p:sp>
          <p:nvSpPr>
            <p:cNvPr id="71" name="矩形 70"/>
            <p:cNvSpPr/>
            <p:nvPr/>
          </p:nvSpPr>
          <p:spPr>
            <a:xfrm>
              <a:off x="3484532" y="4842938"/>
              <a:ext cx="2193316" cy="324676"/>
            </a:xfrm>
            <a:prstGeom prst="rect">
              <a:avLst/>
            </a:prstGeom>
            <a:ln w="6350">
              <a:solidFill>
                <a:schemeClr val="bg1"/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lang="zh-CN" altLang="en-US" sz="140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老师：</a:t>
              </a:r>
              <a:r>
                <a:rPr lang="en-US" altLang="zh-CN" sz="140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sz="140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72" name="文本框 71"/>
            <p:cNvSpPr txBox="1"/>
            <p:nvPr/>
          </p:nvSpPr>
          <p:spPr>
            <a:xfrm>
              <a:off x="6490141" y="4842938"/>
              <a:ext cx="2217327" cy="32467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分享时间：</a:t>
              </a:r>
              <a:r>
                <a:rPr kumimoji="0" lang="en-US" altLang="zh-CN" sz="1400" i="0" u="none" strike="noStrike" kern="1200" cap="none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Oval 2"/>
          <p:cNvSpPr/>
          <p:nvPr/>
        </p:nvSpPr>
        <p:spPr>
          <a:xfrm>
            <a:off x="4648147" y="920610"/>
            <a:ext cx="3803760" cy="3879772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none" anchor="ctr"/>
          <a:lstStyle/>
          <a:p>
            <a:pPr defTabSz="1219200" eaLnBrk="0" hangingPunct="0"/>
            <a:endParaRPr lang="zh-CN" altLang="en-US" sz="2800" b="1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5124" name="Line 3"/>
          <p:cNvSpPr/>
          <p:nvPr/>
        </p:nvSpPr>
        <p:spPr>
          <a:xfrm>
            <a:off x="4732077" y="2423428"/>
            <a:ext cx="1900296" cy="292961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Line 4"/>
          <p:cNvSpPr/>
          <p:nvPr/>
        </p:nvSpPr>
        <p:spPr>
          <a:xfrm flipH="1">
            <a:off x="4648147" y="2716390"/>
            <a:ext cx="1979475" cy="43073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6" name="Line 5"/>
          <p:cNvSpPr/>
          <p:nvPr/>
        </p:nvSpPr>
        <p:spPr>
          <a:xfrm flipV="1">
            <a:off x="4648147" y="2717974"/>
            <a:ext cx="2014315" cy="7126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7" name="Text Box 7"/>
          <p:cNvSpPr txBox="1"/>
          <p:nvPr/>
        </p:nvSpPr>
        <p:spPr>
          <a:xfrm>
            <a:off x="883130" y="2266384"/>
            <a:ext cx="3997113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>
              <a:spcBef>
                <a:spcPct val="50000"/>
              </a:spcBef>
            </a:pPr>
            <a:r>
              <a:rPr lang="zh-CN" altLang="en-US" sz="2800" b="1" kern="0" dirty="0">
                <a:solidFill>
                  <a:srgbClr val="6600FF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多基因遗传病</a:t>
            </a:r>
          </a:p>
        </p:txBody>
      </p:sp>
      <p:sp>
        <p:nvSpPr>
          <p:cNvPr id="5128" name="Text Box 8"/>
          <p:cNvSpPr txBox="1"/>
          <p:nvPr/>
        </p:nvSpPr>
        <p:spPr>
          <a:xfrm>
            <a:off x="7032321" y="1509302"/>
            <a:ext cx="452904" cy="267765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单基因遗传病</a:t>
            </a:r>
          </a:p>
        </p:txBody>
      </p:sp>
      <p:sp>
        <p:nvSpPr>
          <p:cNvPr id="5129" name="Text Box 9"/>
          <p:cNvSpPr txBox="1"/>
          <p:nvPr/>
        </p:nvSpPr>
        <p:spPr>
          <a:xfrm>
            <a:off x="383596" y="2997904"/>
            <a:ext cx="4996180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>
              <a:spcBef>
                <a:spcPct val="50000"/>
              </a:spcBef>
            </a:pPr>
            <a:r>
              <a:rPr lang="zh-CN" altLang="en-US" sz="2800" b="1" kern="0" dirty="0">
                <a:solidFill>
                  <a:srgbClr val="6600FF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染色体异常遗传病</a:t>
            </a:r>
          </a:p>
        </p:txBody>
      </p:sp>
      <p:sp>
        <p:nvSpPr>
          <p:cNvPr id="5130" name="Text Box 10"/>
          <p:cNvSpPr txBox="1"/>
          <p:nvPr/>
        </p:nvSpPr>
        <p:spPr>
          <a:xfrm>
            <a:off x="8307989" y="2684879"/>
            <a:ext cx="2904067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/>
            <a:r>
              <a:rPr lang="zh-CN" altLang="en-US" sz="28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6600多种</a:t>
            </a:r>
          </a:p>
        </p:txBody>
      </p:sp>
      <p:sp>
        <p:nvSpPr>
          <p:cNvPr id="5131" name="Text Box 11"/>
          <p:cNvSpPr txBox="1"/>
          <p:nvPr/>
        </p:nvSpPr>
        <p:spPr>
          <a:xfrm>
            <a:off x="1499503" y="1534864"/>
            <a:ext cx="2764367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/>
            <a:r>
              <a:rPr lang="zh-CN" altLang="en-US" sz="28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100多种</a:t>
            </a:r>
          </a:p>
        </p:txBody>
      </p:sp>
      <p:sp>
        <p:nvSpPr>
          <p:cNvPr id="5132" name="Text Box 12"/>
          <p:cNvSpPr txBox="1"/>
          <p:nvPr/>
        </p:nvSpPr>
        <p:spPr>
          <a:xfrm>
            <a:off x="1551996" y="3729424"/>
            <a:ext cx="2659380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/>
            <a:r>
              <a:rPr lang="zh-CN" altLang="en-US" sz="28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100多种</a:t>
            </a:r>
          </a:p>
        </p:txBody>
      </p:sp>
      <p:sp>
        <p:nvSpPr>
          <p:cNvPr id="5133" name="Text Box 13"/>
          <p:cNvSpPr txBox="1"/>
          <p:nvPr/>
        </p:nvSpPr>
        <p:spPr>
          <a:xfrm>
            <a:off x="879540" y="5151465"/>
            <a:ext cx="10432921" cy="1017991"/>
          </a:xfrm>
          <a:prstGeom prst="rect">
            <a:avLst/>
          </a:pr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 vert="horz" wrap="square" lIns="89947" tIns="46873" rIns="89947" bIns="46873" anchor="t">
            <a:spAutoFit/>
          </a:bodyPr>
          <a:lstStyle/>
          <a:p>
            <a:pPr algn="ctr" defTabSz="1219200" eaLnBrk="0" hangingPunct="0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A7A7A7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人类遗传病是指由于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遗传物质的改变而引起的</a:t>
            </a:r>
            <a:r>
              <a:rPr lang="zh-CN" altLang="en-US" sz="2400" b="1" kern="0" dirty="0">
                <a:solidFill>
                  <a:srgbClr val="A7A7A7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人类疾病。</a:t>
            </a:r>
            <a:endParaRPr lang="en-US" altLang="zh-CN" sz="2400" b="1" kern="0" dirty="0">
              <a:solidFill>
                <a:srgbClr val="A7A7A7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  <a:p>
            <a:pPr algn="ctr" defTabSz="1219200" eaLnBrk="0" hangingPunct="0">
              <a:spcBef>
                <a:spcPct val="50000"/>
              </a:spcBef>
            </a:pPr>
            <a:r>
              <a:rPr lang="zh-CN" altLang="en-US" sz="2400" b="1" kern="0" dirty="0">
                <a:solidFill>
                  <a:srgbClr val="A7A7A7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主要可以分为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单基因遗传病、多基因遗传病和染色体异常遗传病。</a:t>
            </a:r>
          </a:p>
        </p:txBody>
      </p:sp>
      <p:sp>
        <p:nvSpPr>
          <p:cNvPr id="14" name="矩形 13"/>
          <p:cNvSpPr/>
          <p:nvPr/>
        </p:nvSpPr>
        <p:spPr>
          <a:xfrm>
            <a:off x="687625" y="226677"/>
            <a:ext cx="4251485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一</a:t>
            </a:r>
            <a:r>
              <a:rPr lang="en-US" altLang="zh-CN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.</a:t>
            </a: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人类常见遗传病的类型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  <p:bldP spid="5129" grpId="0"/>
      <p:bldP spid="5130" grpId="0" bldLvl="0"/>
      <p:bldP spid="5131" grpId="0" bldLvl="0"/>
      <p:bldP spid="5132" grpId="0" bldLvl="0"/>
      <p:bldP spid="513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776134" y="1170502"/>
            <a:ext cx="64863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spcBef>
                <a:spcPct val="50000"/>
              </a:spcBef>
            </a:pPr>
            <a:r>
              <a:rPr lang="zh-CN" altLang="en-US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受一对等位基因控制的遗传病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29512" y="1156043"/>
            <a:ext cx="24466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1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、显性遗传病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33421" y="1727047"/>
            <a:ext cx="93378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zh-CN" altLang="en-US" sz="2000" kern="0" dirty="0">
                <a:solidFill>
                  <a:srgbClr val="A7A7A7">
                    <a:lumMod val="50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常染色体上：</a:t>
            </a:r>
            <a:r>
              <a:rPr lang="zh-CN" altLang="en-US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如软骨发育不全、多指、并指等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133421" y="2186848"/>
            <a:ext cx="68622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spcBef>
                <a:spcPct val="50000"/>
              </a:spcBef>
            </a:pPr>
            <a:r>
              <a:rPr lang="zh-CN" altLang="zh-CN" sz="2000" kern="0" dirty="0">
                <a:solidFill>
                  <a:srgbClr val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X</a:t>
            </a:r>
            <a:r>
              <a:rPr lang="zh-CN" altLang="en-US" sz="2000" kern="0" dirty="0">
                <a:solidFill>
                  <a:srgbClr val="00000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染色体上：</a:t>
            </a:r>
            <a:r>
              <a:rPr lang="zh-CN" altLang="en-US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抗维生素</a:t>
            </a:r>
            <a:r>
              <a:rPr lang="zh-CN" altLang="zh-CN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D</a:t>
            </a:r>
            <a:r>
              <a:rPr lang="zh-CN" altLang="en-US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佝偻病等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29512" y="4527724"/>
            <a:ext cx="6697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spcBef>
                <a:spcPct val="50000"/>
              </a:spcBef>
            </a:pPr>
            <a:r>
              <a:rPr lang="zh-CN" altLang="zh-CN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3</a:t>
            </a: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、</a:t>
            </a:r>
            <a:r>
              <a:rPr lang="zh-CN" altLang="zh-CN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Y</a:t>
            </a: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染色体上：男人毛耳等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329512" y="2816564"/>
            <a:ext cx="5472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2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  <a:sym typeface="Arial" panose="020B0604020202020204"/>
              </a:rPr>
              <a:t>、隐性遗传病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33421" y="3307147"/>
            <a:ext cx="9337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>
              <a:spcBef>
                <a:spcPct val="50000"/>
              </a:spcBef>
              <a:defRPr/>
            </a:pPr>
            <a:r>
              <a:rPr lang="zh-CN" altLang="en-US" sz="2000" kern="0" dirty="0">
                <a:solidFill>
                  <a:srgbClr val="A7A7A7">
                    <a:lumMod val="50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常染色体上：</a:t>
            </a:r>
            <a:r>
              <a:rPr lang="zh-CN" altLang="en-US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  <a:sym typeface="Arial" panose="020B0604020202020204"/>
              </a:rPr>
              <a:t>白化病、苯丙酮尿症、先天性聋哑等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421" y="3664738"/>
            <a:ext cx="9476740" cy="50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20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zh-CN" sz="2000" kern="0" dirty="0">
                <a:solidFill>
                  <a:srgbClr val="A7A7A7">
                    <a:lumMod val="50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X</a:t>
            </a:r>
            <a:r>
              <a:rPr lang="zh-CN" altLang="en-US" sz="2000" kern="0" dirty="0">
                <a:solidFill>
                  <a:srgbClr val="A7A7A7">
                    <a:lumMod val="50000"/>
                  </a:srgb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染色体上：</a:t>
            </a:r>
            <a:r>
              <a:rPr lang="zh-CN" altLang="en-US" sz="2000" kern="0" dirty="0">
                <a:solidFill>
                  <a:srgbClr val="000099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黑体" panose="02010609060101010101" charset="-122"/>
                <a:sym typeface="Arial" panose="020B0604020202020204"/>
              </a:rPr>
              <a:t>色盲、血友病、进行性肌营养不良（假肥大症）等</a:t>
            </a:r>
          </a:p>
        </p:txBody>
      </p:sp>
      <p:sp>
        <p:nvSpPr>
          <p:cNvPr id="11" name="矩形 10"/>
          <p:cNvSpPr/>
          <p:nvPr/>
        </p:nvSpPr>
        <p:spPr>
          <a:xfrm>
            <a:off x="687625" y="226677"/>
            <a:ext cx="3416320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（一）单基因遗传病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nimBg="1" autoUpdateAnimBg="0"/>
      <p:bldP spid="9220" grpId="0" bldLvl="0"/>
      <p:bldP spid="9221" grpId="0" bldLvl="0" animBg="1" autoUpdateAnimBg="0"/>
      <p:bldP spid="9222" grpId="0" bldLvl="0" animBg="1" autoUpdateAnimBg="0"/>
      <p:bldP spid="9223" grpId="0" bldLvl="0"/>
      <p:bldP spid="9224" grpId="0" bldLvl="0"/>
      <p:bldP spid="9225" grpId="0" bldLvl="0" animBg="1" autoUpdateAnimBg="0"/>
      <p:bldP spid="9226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/>
          <p:nvPr/>
        </p:nvSpPr>
        <p:spPr>
          <a:xfrm>
            <a:off x="1802401" y="1062220"/>
            <a:ext cx="4185761" cy="461665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/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由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多对基因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控制的人类遗传病</a:t>
            </a:r>
          </a:p>
        </p:txBody>
      </p:sp>
      <p:sp>
        <p:nvSpPr>
          <p:cNvPr id="11268" name="Rectangle 4"/>
          <p:cNvSpPr/>
          <p:nvPr/>
        </p:nvSpPr>
        <p:spPr>
          <a:xfrm>
            <a:off x="1086678" y="5672230"/>
            <a:ext cx="10018644" cy="48109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ctr" defTabSz="1219200" eaLnBrk="0" hangingPunct="0">
              <a:lnSpc>
                <a:spcPct val="140000"/>
              </a:lnSpc>
              <a:spcBef>
                <a:spcPct val="50000"/>
              </a:spcBef>
            </a:pP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常见病例：</a:t>
            </a: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唇裂（俗称兔唇）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无脑儿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原发性高血压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青少年型糖尿病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、</a:t>
            </a:r>
            <a:r>
              <a:rPr lang="zh-CN" altLang="en-US" sz="20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哮喘</a:t>
            </a:r>
            <a:r>
              <a:rPr lang="zh-CN" altLang="en-US" sz="20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等。</a:t>
            </a:r>
          </a:p>
        </p:txBody>
      </p:sp>
      <p:grpSp>
        <p:nvGrpSpPr>
          <p:cNvPr id="11269" name="组合 11268"/>
          <p:cNvGrpSpPr/>
          <p:nvPr/>
        </p:nvGrpSpPr>
        <p:grpSpPr>
          <a:xfrm>
            <a:off x="2646963" y="1853339"/>
            <a:ext cx="6741301" cy="3325519"/>
            <a:chOff x="0" y="0"/>
            <a:chExt cx="2880" cy="1680"/>
          </a:xfrm>
          <a:noFill/>
        </p:grpSpPr>
        <p:sp>
          <p:nvSpPr>
            <p:cNvPr id="11270" name="矩形 11269"/>
            <p:cNvSpPr/>
            <p:nvPr/>
          </p:nvSpPr>
          <p:spPr>
            <a:xfrm>
              <a:off x="960" y="1344"/>
              <a:ext cx="1488" cy="336"/>
            </a:xfrm>
            <a:prstGeom prst="rect">
              <a:avLst/>
            </a:prstGeom>
            <a:grp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1271" name="组合 11270"/>
            <p:cNvGrpSpPr/>
            <p:nvPr/>
          </p:nvGrpSpPr>
          <p:grpSpPr>
            <a:xfrm>
              <a:off x="0" y="0"/>
              <a:ext cx="2880" cy="1344"/>
              <a:chOff x="0" y="0"/>
              <a:chExt cx="2880" cy="1344"/>
            </a:xfrm>
            <a:grpFill/>
          </p:grpSpPr>
          <p:grpSp>
            <p:nvGrpSpPr>
              <p:cNvPr id="11272" name="组合 11271"/>
              <p:cNvGrpSpPr/>
              <p:nvPr/>
            </p:nvGrpSpPr>
            <p:grpSpPr>
              <a:xfrm>
                <a:off x="0" y="288"/>
                <a:ext cx="960" cy="1056"/>
                <a:chOff x="0" y="0"/>
                <a:chExt cx="960" cy="1056"/>
              </a:xfrm>
              <a:grpFill/>
            </p:grpSpPr>
            <p:sp>
              <p:nvSpPr>
                <p:cNvPr id="11273" name="矩形 11272"/>
                <p:cNvSpPr/>
                <p:nvPr/>
              </p:nvSpPr>
              <p:spPr>
                <a:xfrm>
                  <a:off x="0" y="0"/>
                  <a:ext cx="432" cy="1056"/>
                </a:xfrm>
                <a:prstGeom prst="rect">
                  <a:avLst/>
                </a:prstGeom>
                <a:grp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defTabSz="1219200"/>
                  <a:endParaRPr lang="zh-CN" altLang="en-US" sz="135" kern="0" dirty="0">
                    <a:solidFill>
                      <a:sysClr val="windowText" lastClr="000000"/>
                    </a:solidFill>
                    <a:latin typeface="思源黑体 CN Bold" panose="020B0800000000000000" pitchFamily="34" charset="-122"/>
                    <a:ea typeface="FandolFang R" panose="00000500000000000000" pitchFamily="50" charset="-122"/>
                    <a:cs typeface="Arial" panose="020B0604020202020204"/>
                    <a:sym typeface="Arial" panose="020B0604020202020204"/>
                  </a:endParaRPr>
                </a:p>
              </p:txBody>
            </p:sp>
            <p:sp>
              <p:nvSpPr>
                <p:cNvPr id="11274" name="直接连接符 11273"/>
                <p:cNvSpPr/>
                <p:nvPr/>
              </p:nvSpPr>
              <p:spPr>
                <a:xfrm>
                  <a:off x="432" y="528"/>
                  <a:ext cx="528" cy="0"/>
                </a:xfrm>
                <a:prstGeom prst="line">
                  <a:avLst/>
                </a:prstGeom>
                <a:grp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5" name="直接连接符 11274"/>
                <p:cNvSpPr/>
                <p:nvPr/>
              </p:nvSpPr>
              <p:spPr>
                <a:xfrm>
                  <a:off x="432" y="528"/>
                  <a:ext cx="528" cy="528"/>
                </a:xfrm>
                <a:prstGeom prst="line">
                  <a:avLst/>
                </a:prstGeom>
                <a:grp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76" name="直接连接符 11275"/>
                <p:cNvSpPr/>
                <p:nvPr/>
              </p:nvSpPr>
              <p:spPr>
                <a:xfrm flipV="1">
                  <a:off x="432" y="0"/>
                  <a:ext cx="528" cy="528"/>
                </a:xfrm>
                <a:prstGeom prst="line">
                  <a:avLst/>
                </a:prstGeom>
                <a:grpFill/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277" name="矩形 11276"/>
              <p:cNvSpPr/>
              <p:nvPr/>
            </p:nvSpPr>
            <p:spPr>
              <a:xfrm>
                <a:off x="960" y="624"/>
                <a:ext cx="1920" cy="336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FandolFang R" panose="00000500000000000000" pitchFamily="50" charset="-122"/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278" name="矩形 11277"/>
              <p:cNvSpPr/>
              <p:nvPr/>
            </p:nvSpPr>
            <p:spPr>
              <a:xfrm>
                <a:off x="960" y="0"/>
                <a:ext cx="1632" cy="336"/>
              </a:xfrm>
              <a:prstGeom prst="rect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1219200"/>
                <a:endParaRPr lang="zh-CN" altLang="en-US" sz="135" kern="0" dirty="0">
                  <a:solidFill>
                    <a:sysClr val="windowText" lastClr="000000"/>
                  </a:solidFill>
                  <a:latin typeface="思源黑体 CN Bold" panose="020B0800000000000000" pitchFamily="34" charset="-122"/>
                  <a:ea typeface="FandolFang R" panose="00000500000000000000" pitchFamily="50" charset="-122"/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sp>
        <p:nvSpPr>
          <p:cNvPr id="11279" name="文本框 11278"/>
          <p:cNvSpPr txBox="1"/>
          <p:nvPr/>
        </p:nvSpPr>
        <p:spPr>
          <a:xfrm>
            <a:off x="5017583" y="1964224"/>
            <a:ext cx="3664405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en-US" altLang="zh-CN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</a:t>
            </a:r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多对基因</a:t>
            </a:r>
            <a:r>
              <a:rPr lang="en-US" altLang="zh-CN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+</a:t>
            </a:r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环境</a:t>
            </a:r>
            <a:r>
              <a:rPr lang="en-US" altLang="zh-CN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)</a:t>
            </a:r>
          </a:p>
        </p:txBody>
      </p:sp>
      <p:sp>
        <p:nvSpPr>
          <p:cNvPr id="11280" name="文本框 11279"/>
          <p:cNvSpPr txBox="1"/>
          <p:nvPr/>
        </p:nvSpPr>
        <p:spPr>
          <a:xfrm>
            <a:off x="2791069" y="2714805"/>
            <a:ext cx="760119" cy="144257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zh-CN" altLang="en-US" sz="4385" b="1" kern="0" dirty="0">
                <a:solidFill>
                  <a:srgbClr val="333399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特点</a:t>
            </a:r>
          </a:p>
        </p:txBody>
      </p:sp>
      <p:sp>
        <p:nvSpPr>
          <p:cNvPr id="11281" name="文本框 11280"/>
          <p:cNvSpPr txBox="1"/>
          <p:nvPr/>
        </p:nvSpPr>
        <p:spPr>
          <a:xfrm>
            <a:off x="5017583" y="3185164"/>
            <a:ext cx="4381767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表现出家族聚集现象</a:t>
            </a:r>
          </a:p>
        </p:txBody>
      </p:sp>
      <p:sp>
        <p:nvSpPr>
          <p:cNvPr id="11282" name="文本框 11281"/>
          <p:cNvSpPr txBox="1"/>
          <p:nvPr/>
        </p:nvSpPr>
        <p:spPr>
          <a:xfrm>
            <a:off x="4873476" y="4621471"/>
            <a:ext cx="3952616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spcBef>
                <a:spcPct val="50000"/>
              </a:spcBef>
            </a:pPr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群体中发病率高</a:t>
            </a:r>
          </a:p>
        </p:txBody>
      </p:sp>
      <p:sp>
        <p:nvSpPr>
          <p:cNvPr id="19" name="矩形 18"/>
          <p:cNvSpPr/>
          <p:nvPr/>
        </p:nvSpPr>
        <p:spPr>
          <a:xfrm>
            <a:off x="687625" y="226677"/>
            <a:ext cx="3533340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（二）多基因遗传病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/>
      <p:bldP spid="11268" grpId="0" bldLvl="0"/>
      <p:bldP spid="11279" grpId="0"/>
      <p:bldP spid="11280" grpId="0"/>
      <p:bldP spid="11281" grpId="0"/>
      <p:bldP spid="112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表格 13314"/>
          <p:cNvGraphicFramePr/>
          <p:nvPr>
            <p:custDataLst>
              <p:tags r:id="rId1"/>
            </p:custDataLst>
          </p:nvPr>
        </p:nvGraphicFramePr>
        <p:xfrm>
          <a:off x="1381540" y="1189719"/>
          <a:ext cx="8943525" cy="5272185"/>
        </p:xfrm>
        <a:graphic>
          <a:graphicData uri="http://schemas.openxmlformats.org/drawingml/2006/table">
            <a:tbl>
              <a:tblPr/>
              <a:tblGrid>
                <a:gridCol w="3964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病名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群体患病率％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遗传率％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哮喘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4.0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80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精神分裂症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1.0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80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原发性高血压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4～8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62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消化性溃疡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4.0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37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糖尿病（青少年型）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0.2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75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冠心病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2.5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先天性幽门狭窄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0.3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75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先天性髋关节脱位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0.07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70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无脑儿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0.2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脊柱裂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0.3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60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唇裂＋腭裂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0.17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76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腭裂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0.04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76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先天性畸形足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0.1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68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1479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先天性心脏病</a:t>
                      </a:r>
                    </a:p>
                  </a:txBody>
                  <a:tcPr marL="91213" marR="91213" marT="45607" marB="45607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0.5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80000"/>
                        </a:lnSpc>
                        <a:buNone/>
                      </a:pPr>
                      <a:r>
                        <a:rPr lang="zh-CN" altLang="en-US" sz="1800" b="1" dirty="0">
                          <a:solidFill>
                            <a:srgbClr val="009900"/>
                          </a:solidFill>
                          <a:latin typeface="思源黑体 CN Bold" panose="020B0800000000000000" pitchFamily="34" charset="-122"/>
                          <a:ea typeface="思源黑体 CN Bold" panose="020B0800000000000000" pitchFamily="34" charset="-122"/>
                        </a:rPr>
                        <a:t>35</a:t>
                      </a:r>
                    </a:p>
                  </a:txBody>
                  <a:tcPr marL="91213" marR="91213" marT="45607" marB="45607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687625" y="226677"/>
            <a:ext cx="4493538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常见多基因遗传病的遗传率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文本框 14338">
            <a:hlinkClick r:id="rId2" action="ppaction://hlinksldjump"/>
          </p:cNvPr>
          <p:cNvSpPr txBox="1"/>
          <p:nvPr/>
        </p:nvSpPr>
        <p:spPr>
          <a:xfrm>
            <a:off x="5926558" y="1987942"/>
            <a:ext cx="3374963" cy="645241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>
              <a:buBlip>
                <a:blip r:embed="rId3"/>
              </a:buBlip>
            </a:pPr>
            <a:r>
              <a:rPr lang="en-US" altLang="zh-CN" sz="3595" b="1" kern="0" dirty="0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21</a:t>
            </a:r>
            <a:r>
              <a:rPr lang="zh-CN" altLang="en-US" sz="3595" b="1" kern="0" dirty="0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三体综合征</a:t>
            </a:r>
          </a:p>
        </p:txBody>
      </p:sp>
      <p:sp>
        <p:nvSpPr>
          <p:cNvPr id="14340" name="文本框 14339"/>
          <p:cNvSpPr txBox="1"/>
          <p:nvPr/>
        </p:nvSpPr>
        <p:spPr>
          <a:xfrm>
            <a:off x="5893301" y="3790057"/>
            <a:ext cx="4698402" cy="645241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>
              <a:buBlip>
                <a:blip r:embed="rId3"/>
              </a:buBlip>
            </a:pPr>
            <a:r>
              <a:rPr lang="en-US" altLang="zh-CN" sz="3195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XO</a:t>
            </a:r>
            <a:r>
              <a:rPr lang="zh-CN" altLang="en-US" sz="3195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（</a:t>
            </a:r>
            <a:r>
              <a:rPr lang="zh-CN" altLang="en-US" sz="3595" b="1" kern="0" dirty="0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性腺发育不良）</a:t>
            </a:r>
          </a:p>
        </p:txBody>
      </p:sp>
      <p:sp>
        <p:nvSpPr>
          <p:cNvPr id="14341" name="文本框 14340">
            <a:hlinkClick r:id="rId2" action="ppaction://hlinksldjump"/>
          </p:cNvPr>
          <p:cNvSpPr txBox="1"/>
          <p:nvPr/>
        </p:nvSpPr>
        <p:spPr>
          <a:xfrm>
            <a:off x="5917056" y="2700554"/>
            <a:ext cx="2807500" cy="645241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>
              <a:buBlip>
                <a:blip r:embed="rId3"/>
              </a:buBlip>
            </a:pPr>
            <a:r>
              <a:rPr lang="zh-CN" altLang="en-US" sz="3595" b="1" kern="0" dirty="0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猫叫综合征</a:t>
            </a:r>
          </a:p>
        </p:txBody>
      </p:sp>
      <p:grpSp>
        <p:nvGrpSpPr>
          <p:cNvPr id="14342" name="组合 14341"/>
          <p:cNvGrpSpPr/>
          <p:nvPr/>
        </p:nvGrpSpPr>
        <p:grpSpPr>
          <a:xfrm>
            <a:off x="2434764" y="2442431"/>
            <a:ext cx="3273259" cy="2758596"/>
            <a:chOff x="0" y="0"/>
            <a:chExt cx="2067" cy="1742"/>
          </a:xfrm>
        </p:grpSpPr>
        <p:sp>
          <p:nvSpPr>
            <p:cNvPr id="14343" name="文本框 14342"/>
            <p:cNvSpPr txBox="1"/>
            <p:nvPr/>
          </p:nvSpPr>
          <p:spPr>
            <a:xfrm>
              <a:off x="288" y="0"/>
              <a:ext cx="1731" cy="44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lstStyle/>
            <a:p>
              <a:pPr defTabSz="1219200" eaLnBrk="0" hangingPunct="0"/>
              <a:r>
                <a:rPr lang="zh-CN" altLang="en-US" sz="3995" b="1" kern="0" dirty="0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常染色体病</a:t>
              </a:r>
            </a:p>
          </p:txBody>
        </p:sp>
        <p:sp>
          <p:nvSpPr>
            <p:cNvPr id="14344" name="文本框 14343"/>
            <p:cNvSpPr txBox="1"/>
            <p:nvPr/>
          </p:nvSpPr>
          <p:spPr>
            <a:xfrm>
              <a:off x="336" y="1296"/>
              <a:ext cx="1731" cy="44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lstStyle/>
            <a:p>
              <a:pPr defTabSz="1219200" eaLnBrk="0" hangingPunct="0"/>
              <a:r>
                <a:rPr lang="zh-CN" altLang="en-US" sz="3995" b="1" kern="0" dirty="0">
                  <a:solidFill>
                    <a:sysClr val="windowText" lastClr="00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Arial" panose="020B0604020202020204"/>
                  <a:sym typeface="Arial" panose="020B0604020202020204"/>
                </a:rPr>
                <a:t>性染色体病</a:t>
              </a:r>
            </a:p>
          </p:txBody>
        </p:sp>
        <p:sp>
          <p:nvSpPr>
            <p:cNvPr id="14345" name="左大括号 14344"/>
            <p:cNvSpPr/>
            <p:nvPr/>
          </p:nvSpPr>
          <p:spPr>
            <a:xfrm>
              <a:off x="0" y="225"/>
              <a:ext cx="144" cy="1488"/>
            </a:xfrm>
            <a:prstGeom prst="leftBrace">
              <a:avLst>
                <a:gd name="adj1" fmla="val 86111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9200"/>
              <a:endParaRPr lang="zh-CN" altLang="en-US" sz="135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FandolFang R" panose="00000500000000000000" pitchFamily="50" charset="-122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4346" name="文本框 14345"/>
          <p:cNvSpPr txBox="1"/>
          <p:nvPr/>
        </p:nvSpPr>
        <p:spPr>
          <a:xfrm>
            <a:off x="5880634" y="4653108"/>
            <a:ext cx="3390445" cy="583686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>
              <a:buBlip>
                <a:blip r:embed="rId3"/>
              </a:buBlip>
            </a:pPr>
            <a:r>
              <a:rPr lang="en-US" altLang="zh-CN" sz="3195" kern="0" dirty="0">
                <a:solidFill>
                  <a:sysClr val="windowText" lastClr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XXY</a:t>
            </a:r>
            <a:endParaRPr lang="en-US" altLang="zh-CN" sz="3595" b="1" kern="0" dirty="0">
              <a:solidFill>
                <a:sysClr val="windowText" lastClr="000000"/>
              </a:solidFill>
              <a:effectLst>
                <a:outerShdw blurRad="38100" dist="38100" dir="2700000">
                  <a:srgbClr val="C0C0C0"/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5882217" y="5370469"/>
            <a:ext cx="1229504" cy="583686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>
              <a:buBlip>
                <a:blip r:embed="rId3"/>
              </a:buBlip>
            </a:pPr>
            <a:r>
              <a:rPr lang="en-US" altLang="zh-CN" sz="3195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XYY</a:t>
            </a:r>
          </a:p>
        </p:txBody>
      </p:sp>
      <p:sp>
        <p:nvSpPr>
          <p:cNvPr id="14348" name="Text Box 3"/>
          <p:cNvSpPr txBox="1"/>
          <p:nvPr/>
        </p:nvSpPr>
        <p:spPr>
          <a:xfrm>
            <a:off x="2504440" y="1275331"/>
            <a:ext cx="6991016" cy="522131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/>
          <a:p>
            <a:pPr defTabSz="1219200" eaLnBrk="0" hangingPunct="0"/>
            <a:r>
              <a:rPr lang="zh-CN" altLang="en-US" sz="2795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由于</a:t>
            </a:r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染色</a:t>
            </a:r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 pitchFamily="34" charset="0"/>
              </a:rPr>
              <a:t>体结构或数目畸</a:t>
            </a:r>
            <a:r>
              <a:rPr lang="zh-CN" altLang="en-US" sz="2795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变</a:t>
            </a:r>
            <a:r>
              <a:rPr lang="zh-CN" altLang="en-US" sz="2795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而引起的遗传病</a:t>
            </a:r>
          </a:p>
        </p:txBody>
      </p:sp>
      <p:sp>
        <p:nvSpPr>
          <p:cNvPr id="14349" name="左大括号 14348"/>
          <p:cNvSpPr/>
          <p:nvPr/>
        </p:nvSpPr>
        <p:spPr>
          <a:xfrm>
            <a:off x="5666851" y="2208060"/>
            <a:ext cx="213783" cy="1005573"/>
          </a:xfrm>
          <a:prstGeom prst="leftBrace">
            <a:avLst>
              <a:gd name="adj1" fmla="val 39197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defTabSz="1219200"/>
            <a:endParaRPr lang="zh-CN" altLang="en-US" sz="135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FandolFang R" panose="00000500000000000000" pitchFamily="50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4350" name="左大括号 14349"/>
          <p:cNvSpPr/>
          <p:nvPr/>
        </p:nvSpPr>
        <p:spPr>
          <a:xfrm>
            <a:off x="5651015" y="4124193"/>
            <a:ext cx="215367" cy="1604167"/>
          </a:xfrm>
          <a:prstGeom prst="leftBrace">
            <a:avLst>
              <a:gd name="adj1" fmla="val 62071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defTabSz="1219200"/>
            <a:endParaRPr lang="zh-CN" altLang="en-US" sz="135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FandolFang R" panose="00000500000000000000" pitchFamily="50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7625" y="226677"/>
            <a:ext cx="4251485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（三）染色体异常遗传病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6" grpId="0"/>
      <p:bldP spid="14347" grpId="0"/>
      <p:bldP spid="143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/>
          <p:nvPr/>
        </p:nvSpPr>
        <p:spPr>
          <a:xfrm>
            <a:off x="1859924" y="1489116"/>
            <a:ext cx="3734083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人类遗传病</a:t>
            </a:r>
          </a:p>
        </p:txBody>
      </p:sp>
      <p:sp>
        <p:nvSpPr>
          <p:cNvPr id="17412" name="Text Box 4"/>
          <p:cNvSpPr txBox="1"/>
          <p:nvPr/>
        </p:nvSpPr>
        <p:spPr>
          <a:xfrm>
            <a:off x="7817352" y="3270482"/>
            <a:ext cx="2693671" cy="10585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判断题：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2、先天性疾病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   都是遗传病</a:t>
            </a:r>
          </a:p>
        </p:txBody>
      </p:sp>
      <p:sp>
        <p:nvSpPr>
          <p:cNvPr id="17413" name="AutoShape 5"/>
          <p:cNvSpPr/>
          <p:nvPr/>
        </p:nvSpPr>
        <p:spPr>
          <a:xfrm flipH="1">
            <a:off x="4374650" y="1058382"/>
            <a:ext cx="3233671" cy="1580413"/>
          </a:xfrm>
          <a:prstGeom prst="bracePair">
            <a:avLst>
              <a:gd name="adj" fmla="val 8333"/>
            </a:avLst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horz" wrap="square" anchor="ctr"/>
          <a:lstStyle/>
          <a:p>
            <a:pPr defTabSz="1219200" eaLnBrk="0" hangingPunct="0"/>
            <a:endParaRPr lang="zh-CN" altLang="en-US" sz="100" b="1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7414" name="Text Box 6"/>
          <p:cNvSpPr txBox="1"/>
          <p:nvPr/>
        </p:nvSpPr>
        <p:spPr>
          <a:xfrm>
            <a:off x="4588433" y="2998267"/>
            <a:ext cx="2630327" cy="4225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先天性遗传病</a:t>
            </a:r>
          </a:p>
        </p:txBody>
      </p:sp>
      <p:sp>
        <p:nvSpPr>
          <p:cNvPr id="17415" name="Text Box 7"/>
          <p:cNvSpPr txBox="1"/>
          <p:nvPr/>
        </p:nvSpPr>
        <p:spPr>
          <a:xfrm>
            <a:off x="4518755" y="3859733"/>
            <a:ext cx="2787101" cy="782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母体环境因素引起胎儿疾病</a:t>
            </a:r>
          </a:p>
        </p:txBody>
      </p:sp>
      <p:sp>
        <p:nvSpPr>
          <p:cNvPr id="17416" name="Text Box 8"/>
          <p:cNvSpPr txBox="1"/>
          <p:nvPr/>
        </p:nvSpPr>
        <p:spPr>
          <a:xfrm>
            <a:off x="1915348" y="3307462"/>
            <a:ext cx="2212263" cy="95410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8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区分：</a:t>
            </a:r>
          </a:p>
          <a:p>
            <a:pPr defTabSz="1219200" eaLnBrk="0" hangingPunct="0"/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先天性疾病</a:t>
            </a:r>
          </a:p>
        </p:txBody>
      </p:sp>
      <p:sp>
        <p:nvSpPr>
          <p:cNvPr id="17417" name="AutoShape 9"/>
          <p:cNvSpPr/>
          <p:nvPr/>
        </p:nvSpPr>
        <p:spPr>
          <a:xfrm flipH="1">
            <a:off x="4355646" y="3140788"/>
            <a:ext cx="3233671" cy="1580413"/>
          </a:xfrm>
          <a:prstGeom prst="bracePair">
            <a:avLst>
              <a:gd name="adj" fmla="val 8333"/>
            </a:avLst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horz" wrap="square" anchor="ctr"/>
          <a:lstStyle/>
          <a:p>
            <a:pPr defTabSz="1219200" eaLnBrk="0" hangingPunct="0"/>
            <a:endParaRPr lang="zh-CN" altLang="en-US" sz="100" b="1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7418" name="Text Box 10"/>
          <p:cNvSpPr txBox="1"/>
          <p:nvPr/>
        </p:nvSpPr>
        <p:spPr>
          <a:xfrm>
            <a:off x="4661277" y="985537"/>
            <a:ext cx="2630327" cy="4225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先天发病</a:t>
            </a:r>
          </a:p>
        </p:txBody>
      </p:sp>
      <p:sp>
        <p:nvSpPr>
          <p:cNvPr id="17419" name="Text Box 11"/>
          <p:cNvSpPr txBox="1"/>
          <p:nvPr/>
        </p:nvSpPr>
        <p:spPr>
          <a:xfrm>
            <a:off x="4661277" y="2135217"/>
            <a:ext cx="2628743" cy="4225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后天发病</a:t>
            </a:r>
          </a:p>
        </p:txBody>
      </p:sp>
      <p:sp>
        <p:nvSpPr>
          <p:cNvPr id="17420" name="Text Box 12"/>
          <p:cNvSpPr txBox="1"/>
          <p:nvPr/>
        </p:nvSpPr>
        <p:spPr>
          <a:xfrm>
            <a:off x="7750842" y="1339512"/>
            <a:ext cx="3805343" cy="10585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判断题：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1、遗传病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都是先天性疾病</a:t>
            </a:r>
          </a:p>
        </p:txBody>
      </p:sp>
      <p:sp>
        <p:nvSpPr>
          <p:cNvPr id="17421" name="Text Box 13"/>
          <p:cNvSpPr txBox="1"/>
          <p:nvPr/>
        </p:nvSpPr>
        <p:spPr>
          <a:xfrm>
            <a:off x="9793662" y="1525422"/>
            <a:ext cx="717361" cy="6463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36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黑体" panose="02010609060101010101" charset="-122"/>
              </a:rPr>
              <a:t>×</a:t>
            </a:r>
          </a:p>
        </p:txBody>
      </p:sp>
      <p:sp>
        <p:nvSpPr>
          <p:cNvPr id="17422" name="Text Box 14"/>
          <p:cNvSpPr txBox="1"/>
          <p:nvPr/>
        </p:nvSpPr>
        <p:spPr>
          <a:xfrm>
            <a:off x="9792078" y="3772475"/>
            <a:ext cx="718945" cy="6463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36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黑体" panose="02010609060101010101" charset="-122"/>
              </a:rPr>
              <a:t>×</a:t>
            </a:r>
          </a:p>
        </p:txBody>
      </p:sp>
      <p:sp>
        <p:nvSpPr>
          <p:cNvPr id="17423" name="Text Box 16"/>
          <p:cNvSpPr txBox="1"/>
          <p:nvPr/>
        </p:nvSpPr>
        <p:spPr>
          <a:xfrm>
            <a:off x="1961273" y="5666510"/>
            <a:ext cx="2451383" cy="52322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28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家族疾病</a:t>
            </a:r>
          </a:p>
        </p:txBody>
      </p:sp>
      <p:sp>
        <p:nvSpPr>
          <p:cNvPr id="17424" name="AutoShape 17"/>
          <p:cNvSpPr/>
          <p:nvPr/>
        </p:nvSpPr>
        <p:spPr>
          <a:xfrm flipH="1">
            <a:off x="4374650" y="5151935"/>
            <a:ext cx="3233671" cy="1580413"/>
          </a:xfrm>
          <a:prstGeom prst="bracePair">
            <a:avLst>
              <a:gd name="adj" fmla="val 8333"/>
            </a:avLst>
          </a:prstGeom>
          <a:noFill/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vert="horz" wrap="square" anchor="ctr"/>
          <a:lstStyle/>
          <a:p>
            <a:pPr defTabSz="1219200" eaLnBrk="0" hangingPunct="0"/>
            <a:endParaRPr lang="zh-CN" altLang="en-US" sz="100" b="1" kern="0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Arial" panose="020B0604020202020204"/>
              <a:sym typeface="Arial" panose="020B0604020202020204"/>
            </a:endParaRPr>
          </a:p>
        </p:txBody>
      </p:sp>
      <p:sp>
        <p:nvSpPr>
          <p:cNvPr id="17425" name="Text Box 18"/>
          <p:cNvSpPr txBox="1"/>
          <p:nvPr/>
        </p:nvSpPr>
        <p:spPr>
          <a:xfrm>
            <a:off x="4716703" y="5090177"/>
            <a:ext cx="2630327" cy="42255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家族遗传病</a:t>
            </a:r>
          </a:p>
        </p:txBody>
      </p:sp>
      <p:sp>
        <p:nvSpPr>
          <p:cNvPr id="17426" name="Text Box 19"/>
          <p:cNvSpPr txBox="1"/>
          <p:nvPr/>
        </p:nvSpPr>
        <p:spPr>
          <a:xfrm>
            <a:off x="4954239" y="5870882"/>
            <a:ext cx="2006396" cy="7826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环境引起：</a:t>
            </a:r>
          </a:p>
          <a:p>
            <a:pPr algn="dist"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大脖子病</a:t>
            </a:r>
          </a:p>
        </p:txBody>
      </p:sp>
      <p:sp>
        <p:nvSpPr>
          <p:cNvPr id="17427" name="Text Box 4"/>
          <p:cNvSpPr txBox="1"/>
          <p:nvPr/>
        </p:nvSpPr>
        <p:spPr>
          <a:xfrm>
            <a:off x="7817352" y="5270339"/>
            <a:ext cx="2693671" cy="105856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判断题：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en-US" altLang="zh-CN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3</a:t>
            </a: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、家族疾病</a:t>
            </a:r>
          </a:p>
          <a:p>
            <a:pPr defTabSz="1219200" eaLnBrk="0" hangingPunct="0">
              <a:lnSpc>
                <a:spcPct val="130000"/>
              </a:lnSpc>
            </a:pPr>
            <a:r>
              <a:rPr lang="zh-CN" altLang="en-US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黑体" panose="02010609060101010101" charset="-122"/>
                <a:cs typeface="Arial" panose="020B0604020202020204"/>
                <a:sym typeface="Arial" panose="020B0604020202020204"/>
              </a:rPr>
              <a:t>   都是遗传病</a:t>
            </a:r>
          </a:p>
        </p:txBody>
      </p:sp>
      <p:sp>
        <p:nvSpPr>
          <p:cNvPr id="17428" name="Text Box 14"/>
          <p:cNvSpPr txBox="1"/>
          <p:nvPr/>
        </p:nvSpPr>
        <p:spPr>
          <a:xfrm>
            <a:off x="9792078" y="5626644"/>
            <a:ext cx="718945" cy="646331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 eaLnBrk="0" hangingPunct="0"/>
            <a:r>
              <a:rPr lang="zh-CN" altLang="en-US" sz="36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黑体" panose="02010609060101010101" charset="-122"/>
              </a:rPr>
              <a:t>×</a:t>
            </a:r>
          </a:p>
        </p:txBody>
      </p:sp>
      <p:sp>
        <p:nvSpPr>
          <p:cNvPr id="21" name="矩形 20"/>
          <p:cNvSpPr/>
          <p:nvPr/>
        </p:nvSpPr>
        <p:spPr>
          <a:xfrm>
            <a:off x="687625" y="226677"/>
            <a:ext cx="4251485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 人类遗传病与先天性疾病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/>
      <p:bldP spid="17412" grpId="0" bldLvl="0"/>
      <p:bldP spid="17413" grpId="0" bldLvl="0" animBg="1"/>
      <p:bldP spid="17414" grpId="0" bldLvl="0"/>
      <p:bldP spid="17415" grpId="0" bldLvl="0"/>
      <p:bldP spid="17416" grpId="0" bldLvl="0"/>
      <p:bldP spid="17417" grpId="0" bldLvl="0" animBg="1"/>
      <p:bldP spid="17418" grpId="0" bldLvl="0"/>
      <p:bldP spid="17419" grpId="0" bldLvl="0"/>
      <p:bldP spid="17420" grpId="0" bldLvl="0"/>
      <p:bldP spid="17421" grpId="0" bldLvl="0"/>
      <p:bldP spid="17422" grpId="0" bldLvl="0"/>
      <p:bldP spid="17423" grpId="0" bldLvl="0"/>
      <p:bldP spid="17424" grpId="0" bldLvl="0" animBg="1"/>
      <p:bldP spid="17425" grpId="0" bldLvl="0"/>
      <p:bldP spid="17426" grpId="0" bldLvl="0"/>
      <p:bldP spid="17427" grpId="0" bldLvl="0"/>
      <p:bldP spid="17428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/>
          <p:nvPr/>
        </p:nvSpPr>
        <p:spPr>
          <a:xfrm>
            <a:off x="687625" y="1472983"/>
            <a:ext cx="11161475" cy="391203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注意问题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(1)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调查时，最好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选取群体中发病率较高的单基因遗传病，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如红绿色盲、白化病、高度近视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(600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度以上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等。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(2)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调查某种遗传病的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发病率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时，要在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群体中随机抽样调查，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并保证调查的群体足够大。</a:t>
            </a:r>
          </a:p>
          <a:p>
            <a:pPr defTabSz="1219200">
              <a:lnSpc>
                <a:spcPct val="150000"/>
              </a:lnSpc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某种遗传病的发病率＝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某种遗传病的患病人数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/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某种遗传病的被调查人数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)×100%</a:t>
            </a:r>
          </a:p>
          <a:p>
            <a:pPr defTabSz="1219200">
              <a:lnSpc>
                <a:spcPct val="1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(3)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调查某种遗传病的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遗传方式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时，要在</a:t>
            </a:r>
            <a:r>
              <a:rPr lang="zh-CN" altLang="en-US" sz="2400" b="1" kern="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患者家系中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Arial" panose="020B0604020202020204"/>
                <a:sym typeface="Arial" panose="020B0604020202020204"/>
              </a:rPr>
              <a:t>调查，并绘出遗传系谱图。</a:t>
            </a:r>
          </a:p>
        </p:txBody>
      </p:sp>
      <p:sp>
        <p:nvSpPr>
          <p:cNvPr id="4" name="矩形 3"/>
          <p:cNvSpPr/>
          <p:nvPr/>
        </p:nvSpPr>
        <p:spPr>
          <a:xfrm>
            <a:off x="687625" y="226677"/>
            <a:ext cx="3416320" cy="6706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b="1" dirty="0">
                <a:solidFill>
                  <a:srgbClr val="AC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黑体" panose="02010609060101010101" charset="-122"/>
              </a:rPr>
              <a:t>调查人群中的遗传病</a:t>
            </a:r>
          </a:p>
        </p:txBody>
      </p:sp>
    </p:spTree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0d8aa54-165e-4bae-9bf5-7925ec9cdb79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1819</Words>
  <Application>Microsoft Office PowerPoint</Application>
  <PresentationFormat>宽屏</PresentationFormat>
  <Paragraphs>240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FandolFang R</vt:lpstr>
      <vt:lpstr>等线</vt:lpstr>
      <vt:lpstr>思源黑体 CN Bold</vt:lpstr>
      <vt:lpstr>思源黑体 CN Light</vt:lpstr>
      <vt:lpstr>站酷庆科黄油体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2020-06-16T03:21:00Z</dcterms:created>
  <dcterms:modified xsi:type="dcterms:W3CDTF">2021-01-09T11:50:50Z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