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18" r:id="rId3"/>
    <p:sldId id="319" r:id="rId4"/>
    <p:sldId id="320" r:id="rId5"/>
    <p:sldId id="321" r:id="rId6"/>
    <p:sldId id="322" r:id="rId7"/>
    <p:sldId id="323" r:id="rId8"/>
    <p:sldId id="324" r:id="rId9"/>
    <p:sldId id="325" r:id="rId10"/>
    <p:sldId id="326" r:id="rId11"/>
    <p:sldId id="327" r:id="rId12"/>
    <p:sldId id="329" r:id="rId13"/>
    <p:sldId id="331" r:id="rId14"/>
    <p:sldId id="333" r:id="rId15"/>
    <p:sldId id="334" r:id="rId16"/>
    <p:sldId id="336" r:id="rId17"/>
    <p:sldId id="337" r:id="rId18"/>
    <p:sldId id="338" r:id="rId19"/>
    <p:sldId id="340" r:id="rId20"/>
    <p:sldId id="343" r:id="rId21"/>
    <p:sldId id="345" r:id="rId22"/>
    <p:sldId id="346" r:id="rId23"/>
    <p:sldId id="347" r:id="rId24"/>
    <p:sldId id="351" r:id="rId25"/>
    <p:sldId id="261" r:id="rId26"/>
    <p:sldId id="28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8F12"/>
    <a:srgbClr val="EE491E"/>
    <a:srgbClr val="D9E2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1" autoAdjust="0"/>
    <p:restoredTop sz="94660"/>
  </p:normalViewPr>
  <p:slideViewPr>
    <p:cSldViewPr snapToGrid="0">
      <p:cViewPr varScale="1">
        <p:scale>
          <a:sx n="97" d="100"/>
          <a:sy n="97" d="100"/>
        </p:scale>
        <p:origin x="130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defRPr>
            </a:lvl1pPr>
          </a:lstStyle>
          <a:p>
            <a:fld id="{69D7B881-F9C0-4AE2-A64F-38A6185A4279}"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defRPr>
            </a:lvl1pPr>
          </a:lstStyle>
          <a:p>
            <a:fld id="{A3A29469-DBB3-40AA-B6F2-CAA855A848AF}" type="slidenum">
              <a:rPr lang="zh-CN" altLang="en-US" smtClean="0"/>
              <a:pPr/>
              <a:t>‹#›</a:t>
            </a:fld>
            <a:endParaRPr lang="zh-CN" altLang="en-US" dirty="0"/>
          </a:p>
        </p:txBody>
      </p:sp>
    </p:spTree>
    <p:extLst>
      <p:ext uri="{BB962C8B-B14F-4D97-AF65-F5344CB8AC3E}">
        <p14:creationId xmlns:p14="http://schemas.microsoft.com/office/powerpoint/2010/main" val="72728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52225"/>
          <p:cNvSpPr>
            <a:spLocks noGrp="1" noRot="1" noChangeAspect="1" noChangeArrowheads="1" noTextEdit="1"/>
          </p:cNvSpPr>
          <p:nvPr>
            <p:ph type="sldImg" idx="4294967295"/>
          </p:nvPr>
        </p:nvSpPr>
        <p:spPr/>
      </p:sp>
      <p:sp>
        <p:nvSpPr>
          <p:cNvPr id="14339" name="文本占位符 52226"/>
          <p:cNvSpPr>
            <a:spLocks noGrp="1" noChangeArrowheads="1"/>
          </p:cNvSpPr>
          <p:nvPr>
            <p:ph type="body" idx="4294967295"/>
          </p:nvPr>
        </p:nvSpPr>
        <p:spPr/>
        <p:txBody>
          <a:bodyPr/>
          <a:lstStyle/>
          <a:p>
            <a:pPr eaLnBrk="1" hangingPunct="1"/>
            <a:endParaRPr lang="zh-CN" altLang="zh-CN"/>
          </a:p>
        </p:txBody>
      </p:sp>
      <p:sp>
        <p:nvSpPr>
          <p:cNvPr id="14340"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fld id="{F76AAB98-B287-4571-98C9-4A156BAB96D5}" type="slidenum">
              <a:rPr kumimoji="0" altLang="en-US" sz="1200" b="0" i="0" u="none" strike="noStrike" kern="0" cap="none" spc="0" normalizeH="0" baseline="0" noProof="0" smtClean="0">
                <a:ln>
                  <a:noFill/>
                </a:ln>
                <a:solidFill>
                  <a:srgbClr val="000000"/>
                </a:solidFill>
                <a:effectLst/>
                <a:uLnTx/>
                <a:uFillTx/>
                <a:latin typeface="思源黑体 CN Bold" panose="020B0800000000000000" pitchFamily="34" charset="-122"/>
                <a:ea typeface="思源黑体 CN Bold" panose="020B0800000000000000" pitchFamily="34" charset="-122"/>
                <a:cs typeface="Arial" panose="020B0604020202020204"/>
                <a:sym typeface="Arial" panose="020B0604020202020204"/>
              </a:rPr>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t>2</a:t>
            </a:fld>
            <a:endParaRPr kumimoji="0" lang="zh-CN" altLang="en-US" sz="12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54273"/>
          <p:cNvSpPr>
            <a:spLocks noGrp="1" noRot="1" noChangeAspect="1" noChangeArrowheads="1" noTextEdit="1"/>
          </p:cNvSpPr>
          <p:nvPr>
            <p:ph type="sldImg" idx="4294967295"/>
          </p:nvPr>
        </p:nvSpPr>
        <p:spPr/>
      </p:sp>
      <p:sp>
        <p:nvSpPr>
          <p:cNvPr id="17411" name="文本占位符 54274"/>
          <p:cNvSpPr>
            <a:spLocks noGrp="1" noChangeArrowheads="1"/>
          </p:cNvSpPr>
          <p:nvPr>
            <p:ph type="body" idx="4294967295"/>
          </p:nvPr>
        </p:nvSpPr>
        <p:spPr/>
        <p:txBody>
          <a:bodyPr/>
          <a:lstStyle/>
          <a:p>
            <a:pPr eaLnBrk="1" hangingPunct="1"/>
            <a:endParaRPr lang="zh-CN" altLang="zh-CN"/>
          </a:p>
        </p:txBody>
      </p:sp>
      <p:sp>
        <p:nvSpPr>
          <p:cNvPr id="17412"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fld id="{A788E8B0-2EB5-4267-A8D1-A081C0B427A4}" type="slidenum">
              <a:rPr kumimoji="0" altLang="en-US" sz="1200" b="0" i="0" u="none" strike="noStrike" kern="0" cap="none" spc="0" normalizeH="0" baseline="0" noProof="0" smtClean="0">
                <a:ln>
                  <a:noFill/>
                </a:ln>
                <a:solidFill>
                  <a:srgbClr val="000000"/>
                </a:solidFill>
                <a:effectLst/>
                <a:uLnTx/>
                <a:uFillTx/>
                <a:latin typeface="思源黑体 CN Bold" panose="020B0800000000000000" pitchFamily="34" charset="-122"/>
                <a:ea typeface="思源黑体 CN Bold" panose="020B0800000000000000" pitchFamily="34" charset="-122"/>
                <a:cs typeface="Arial" panose="020B0604020202020204"/>
                <a:sym typeface="Arial" panose="020B0604020202020204"/>
              </a:rPr>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t>4</a:t>
            </a:fld>
            <a:endParaRPr kumimoji="0" lang="zh-CN" altLang="en-US" sz="12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83969"/>
          <p:cNvSpPr>
            <a:spLocks noGrp="1" noRot="1" noChangeAspect="1" noChangeArrowheads="1" noTextEdit="1"/>
          </p:cNvSpPr>
          <p:nvPr>
            <p:ph type="sldImg" idx="4294967295"/>
          </p:nvPr>
        </p:nvSpPr>
        <p:spPr/>
      </p:sp>
      <p:sp>
        <p:nvSpPr>
          <p:cNvPr id="35843" name="文本占位符 83970"/>
          <p:cNvSpPr>
            <a:spLocks noGrp="1" noChangeArrowheads="1"/>
          </p:cNvSpPr>
          <p:nvPr>
            <p:ph type="body" idx="4294967295"/>
          </p:nvPr>
        </p:nvSpPr>
        <p:spPr/>
        <p:txBody>
          <a:bodyPr/>
          <a:lstStyle/>
          <a:p>
            <a:pPr eaLnBrk="1" hangingPunct="1"/>
            <a:endParaRPr lang="zh-CN" altLang="zh-CN"/>
          </a:p>
        </p:txBody>
      </p:sp>
      <p:sp>
        <p:nvSpPr>
          <p:cNvPr id="35844"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fld id="{5A56ADF0-5109-49FC-833E-5D560CD4DC94}" type="slidenum">
              <a:rPr kumimoji="0" altLang="en-US" sz="1200" b="0" i="0" u="none" strike="noStrike" kern="0" cap="none" spc="0" normalizeH="0" baseline="0" noProof="0" smtClean="0">
                <a:ln>
                  <a:noFill/>
                </a:ln>
                <a:solidFill>
                  <a:srgbClr val="000000"/>
                </a:solidFill>
                <a:effectLst/>
                <a:uLnTx/>
                <a:uFillTx/>
                <a:latin typeface="思源黑体 CN Bold" panose="020B0800000000000000" pitchFamily="34" charset="-122"/>
                <a:ea typeface="思源黑体 CN Bold" panose="020B0800000000000000" pitchFamily="34" charset="-122"/>
                <a:cs typeface="Arial" panose="020B0604020202020204"/>
                <a:sym typeface="Arial" panose="020B0604020202020204"/>
              </a:rPr>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t>17</a:t>
            </a:fld>
            <a:endParaRPr kumimoji="0" lang="zh-CN" altLang="en-US" sz="1200" b="0" i="0" u="none" strike="noStrike" kern="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extLst>
      <p:ext uri="{BB962C8B-B14F-4D97-AF65-F5344CB8AC3E}">
        <p14:creationId xmlns:p14="http://schemas.microsoft.com/office/powerpoint/2010/main" val="163672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2364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41BB62C8-4A50-4F94-B64C-3C16783D73F7}"/>
              </a:ext>
            </a:extLst>
          </p:cNvPr>
          <p:cNvSpPr/>
          <p:nvPr userDrawn="1"/>
        </p:nvSpPr>
        <p:spPr>
          <a:xfrm flipH="1">
            <a:off x="12077700" y="0"/>
            <a:ext cx="114300" cy="6858000"/>
          </a:xfrm>
          <a:prstGeom prst="rect">
            <a:avLst/>
          </a:pr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Light" panose="020B0300000000000000" pitchFamily="34" charset="-122"/>
              <a:ea typeface="思源黑体 CN Light" panose="020B0300000000000000" pitchFamily="34" charset="-122"/>
            </a:endParaRPr>
          </a:p>
        </p:txBody>
      </p:sp>
      <p:sp>
        <p:nvSpPr>
          <p:cNvPr id="10" name="矩形: 圆角 9">
            <a:extLst>
              <a:ext uri="{FF2B5EF4-FFF2-40B4-BE49-F238E27FC236}">
                <a16:creationId xmlns:a16="http://schemas.microsoft.com/office/drawing/2014/main" id="{4BB878A0-5295-4BA8-B4FE-107D9C26312D}"/>
              </a:ext>
            </a:extLst>
          </p:cNvPr>
          <p:cNvSpPr/>
          <p:nvPr userDrawn="1"/>
        </p:nvSpPr>
        <p:spPr>
          <a:xfrm>
            <a:off x="266699" y="-631349"/>
            <a:ext cx="6163129" cy="1393350"/>
          </a:xfrm>
          <a:prstGeom prst="roundRect">
            <a:avLst>
              <a:gd name="adj" fmla="val 9368"/>
            </a:avLst>
          </a:pr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Light" panose="020B0300000000000000" pitchFamily="34" charset="-122"/>
              <a:ea typeface="思源黑体 CN Light" panose="020B0300000000000000" pitchFamily="34" charset="-122"/>
            </a:endParaRPr>
          </a:p>
        </p:txBody>
      </p:sp>
    </p:spTree>
    <p:extLst>
      <p:ext uri="{BB962C8B-B14F-4D97-AF65-F5344CB8AC3E}">
        <p14:creationId xmlns:p14="http://schemas.microsoft.com/office/powerpoint/2010/main" val="38527333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F153D-2634-4A61-86A1-BC20FEA3FC35}"/>
              </a:ext>
            </a:extLst>
          </p:cNvPr>
          <p:cNvSpPr>
            <a:spLocks noGrp="1"/>
          </p:cNvSpPr>
          <p:nvPr>
            <p:ph type="title"/>
          </p:nvPr>
        </p:nvSpPr>
        <p:spPr/>
        <p:txBody>
          <a:bodyPr/>
          <a:lstStyle>
            <a:lvl1pPr>
              <a:defRPr>
                <a:latin typeface="FandolFang R" panose="00000500000000000000" pitchFamily="50" charset="-122"/>
                <a:ea typeface="FandolFang R" panose="00000500000000000000" pitchFamily="50"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E17F7F9A-A884-481E-94FE-076C159260E5}"/>
              </a:ext>
            </a:extLst>
          </p:cNvPr>
          <p:cNvSpPr>
            <a:spLocks noGrp="1"/>
          </p:cNvSpPr>
          <p:nvPr>
            <p:ph idx="1"/>
          </p:nvPr>
        </p:nvSpPr>
        <p:spPr/>
        <p:txBody>
          <a:bodyPr/>
          <a:lstStyle>
            <a:lvl1pPr>
              <a:defRPr>
                <a:latin typeface="FandolFang R" panose="00000500000000000000" pitchFamily="50" charset="-122"/>
                <a:ea typeface="FandolFang R" panose="00000500000000000000" pitchFamily="50" charset="-122"/>
              </a:defRPr>
            </a:lvl1pPr>
            <a:lvl2pPr>
              <a:defRPr>
                <a:latin typeface="FandolFang R" panose="00000500000000000000" pitchFamily="50" charset="-122"/>
                <a:ea typeface="FandolFang R" panose="00000500000000000000" pitchFamily="50" charset="-122"/>
              </a:defRPr>
            </a:lvl2pPr>
            <a:lvl3pPr>
              <a:defRPr>
                <a:latin typeface="FandolFang R" panose="00000500000000000000" pitchFamily="50" charset="-122"/>
                <a:ea typeface="FandolFang R" panose="00000500000000000000" pitchFamily="50" charset="-122"/>
              </a:defRPr>
            </a:lvl3pPr>
            <a:lvl4pPr>
              <a:defRPr>
                <a:latin typeface="FandolFang R" panose="00000500000000000000" pitchFamily="50" charset="-122"/>
                <a:ea typeface="FandolFang R" panose="00000500000000000000" pitchFamily="50" charset="-122"/>
              </a:defRPr>
            </a:lvl4pPr>
            <a:lvl5pPr>
              <a:defRPr>
                <a:latin typeface="FandolFang R" panose="00000500000000000000" pitchFamily="50" charset="-122"/>
                <a:ea typeface="FandolFang R" panose="00000500000000000000" pitchFamily="50"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18BC00A4-AC4B-428D-91CB-B3D28DBEAC09}"/>
              </a:ext>
            </a:extLst>
          </p:cNvPr>
          <p:cNvSpPr>
            <a:spLocks noGrp="1"/>
          </p:cNvSpPr>
          <p:nvPr>
            <p:ph type="dt" sz="half" idx="10"/>
          </p:nvPr>
        </p:nvSpPr>
        <p:spPr/>
        <p:txBody>
          <a:bodyPr/>
          <a:lstStyle>
            <a:lvl1pPr>
              <a:defRPr>
                <a:latin typeface="FandolFang R" panose="00000500000000000000" pitchFamily="50" charset="-122"/>
                <a:ea typeface="FandolFang R" panose="00000500000000000000" pitchFamily="50" charset="-122"/>
              </a:defRPr>
            </a:lvl1pPr>
          </a:lstStyle>
          <a:p>
            <a:fld id="{2E05D328-291A-47AC-BDFD-986BBBD9F7A5}" type="datetimeFigureOut">
              <a:rPr lang="zh-CN" altLang="en-US" smtClean="0"/>
              <a:pPr/>
              <a:t>2021/1/9</a:t>
            </a:fld>
            <a:endParaRPr lang="zh-CN" altLang="en-US" dirty="0"/>
          </a:p>
        </p:txBody>
      </p:sp>
      <p:sp>
        <p:nvSpPr>
          <p:cNvPr id="5" name="页脚占位符 4">
            <a:extLst>
              <a:ext uri="{FF2B5EF4-FFF2-40B4-BE49-F238E27FC236}">
                <a16:creationId xmlns:a16="http://schemas.microsoft.com/office/drawing/2014/main" id="{6A8006B1-F14B-4844-9FBA-D5F2D8F4AF11}"/>
              </a:ext>
            </a:extLst>
          </p:cNvPr>
          <p:cNvSpPr>
            <a:spLocks noGrp="1"/>
          </p:cNvSpPr>
          <p:nvPr>
            <p:ph type="ftr" sz="quarter" idx="11"/>
          </p:nvPr>
        </p:nvSpPr>
        <p:spPr/>
        <p:txBody>
          <a:bodyPr/>
          <a:lstStyle>
            <a:lvl1pPr>
              <a:defRPr>
                <a:latin typeface="FandolFang R" panose="00000500000000000000" pitchFamily="50" charset="-122"/>
                <a:ea typeface="FandolFang R" panose="00000500000000000000" pitchFamily="50" charset="-122"/>
              </a:defRPr>
            </a:lvl1pPr>
          </a:lstStyle>
          <a:p>
            <a:endParaRPr lang="zh-CN" altLang="en-US" dirty="0"/>
          </a:p>
        </p:txBody>
      </p:sp>
      <p:sp>
        <p:nvSpPr>
          <p:cNvPr id="6" name="灯片编号占位符 5">
            <a:extLst>
              <a:ext uri="{FF2B5EF4-FFF2-40B4-BE49-F238E27FC236}">
                <a16:creationId xmlns:a16="http://schemas.microsoft.com/office/drawing/2014/main" id="{A6CF8928-CF5D-4210-A8FC-3389789EF6F8}"/>
              </a:ext>
            </a:extLst>
          </p:cNvPr>
          <p:cNvSpPr>
            <a:spLocks noGrp="1"/>
          </p:cNvSpPr>
          <p:nvPr>
            <p:ph type="sldNum" sz="quarter" idx="12"/>
          </p:nvPr>
        </p:nvSpPr>
        <p:spPr/>
        <p:txBody>
          <a:bodyPr/>
          <a:lstStyle>
            <a:lvl1pPr>
              <a:defRPr>
                <a:latin typeface="FandolFang R" panose="00000500000000000000" pitchFamily="50" charset="-122"/>
                <a:ea typeface="FandolFang R" panose="00000500000000000000" pitchFamily="50" charset="-122"/>
              </a:defRPr>
            </a:lvl1pPr>
          </a:lstStyle>
          <a:p>
            <a:fld id="{643A03F8-67D8-4B14-B435-8036BD8CFE83}" type="slidenum">
              <a:rPr lang="zh-CN" altLang="en-US" smtClean="0"/>
              <a:pPr/>
              <a:t>‹#›</a:t>
            </a:fld>
            <a:endParaRPr lang="zh-CN" altLang="en-US" dirty="0"/>
          </a:p>
        </p:txBody>
      </p:sp>
    </p:spTree>
    <p:extLst>
      <p:ext uri="{BB962C8B-B14F-4D97-AF65-F5344CB8AC3E}">
        <p14:creationId xmlns:p14="http://schemas.microsoft.com/office/powerpoint/2010/main" val="2065216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953344"/>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4" r:id="rId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E3451E0E-6A54-41F3-AB1A-7E134B1B95A8}"/>
              </a:ext>
            </a:extLst>
          </p:cNvPr>
          <p:cNvSpPr/>
          <p:nvPr/>
        </p:nvSpPr>
        <p:spPr>
          <a:xfrm flipH="1">
            <a:off x="8447314" y="0"/>
            <a:ext cx="3744686" cy="6858000"/>
          </a:xfrm>
          <a:prstGeom prst="rect">
            <a:avLst/>
          </a:pr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Light" panose="020B0300000000000000" pitchFamily="34" charset="-122"/>
              <a:ea typeface="思源黑体 CN Light" panose="020B0300000000000000" pitchFamily="34" charset="-122"/>
            </a:endParaRPr>
          </a:p>
        </p:txBody>
      </p:sp>
      <p:sp>
        <p:nvSpPr>
          <p:cNvPr id="4" name="文本框 3" hidden="1">
            <a:extLst>
              <a:ext uri="{FF2B5EF4-FFF2-40B4-BE49-F238E27FC236}">
                <a16:creationId xmlns:a16="http://schemas.microsoft.com/office/drawing/2014/main" id="{E089F8C8-E300-4DBA-8331-03BFA7B251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8" name="矩形 7">
            <a:extLst>
              <a:ext uri="{FF2B5EF4-FFF2-40B4-BE49-F238E27FC236}">
                <a16:creationId xmlns:a16="http://schemas.microsoft.com/office/drawing/2014/main" id="{9EE0B240-FF7A-448B-BDD0-42414A756732}"/>
              </a:ext>
            </a:extLst>
          </p:cNvPr>
          <p:cNvSpPr/>
          <p:nvPr/>
        </p:nvSpPr>
        <p:spPr>
          <a:xfrm flipH="1">
            <a:off x="6809890" y="426720"/>
            <a:ext cx="4657128" cy="601470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B0800000000000000" pitchFamily="34" charset="-122"/>
            </a:endParaRPr>
          </a:p>
        </p:txBody>
      </p:sp>
      <p:pic>
        <p:nvPicPr>
          <p:cNvPr id="3" name="图片 2">
            <a:extLst>
              <a:ext uri="{FF2B5EF4-FFF2-40B4-BE49-F238E27FC236}">
                <a16:creationId xmlns:a16="http://schemas.microsoft.com/office/drawing/2014/main" id="{12CD78CE-29FD-432E-AC2B-F35094DFC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0"/>
            <a:ext cx="3699933" cy="5549900"/>
          </a:xfrm>
          <a:prstGeom prst="rect">
            <a:avLst/>
          </a:prstGeom>
          <a:ln w="25400">
            <a:solidFill>
              <a:schemeClr val="tx1">
                <a:lumMod val="75000"/>
                <a:lumOff val="25000"/>
              </a:schemeClr>
            </a:solidFill>
          </a:ln>
        </p:spPr>
      </p:pic>
      <p:sp>
        <p:nvSpPr>
          <p:cNvPr id="10" name="矩形 9">
            <a:extLst>
              <a:ext uri="{FF2B5EF4-FFF2-40B4-BE49-F238E27FC236}">
                <a16:creationId xmlns:a16="http://schemas.microsoft.com/office/drawing/2014/main" id="{E699E118-FCA8-44EC-8450-C88EFC7B9840}"/>
              </a:ext>
            </a:extLst>
          </p:cNvPr>
          <p:cNvSpPr/>
          <p:nvPr/>
        </p:nvSpPr>
        <p:spPr>
          <a:xfrm rot="16200000" flipH="1">
            <a:off x="7298148" y="4241447"/>
            <a:ext cx="660908" cy="2497396"/>
          </a:xfrm>
          <a:prstGeom prst="rect">
            <a:avLst/>
          </a:pr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Light" panose="020B0300000000000000" pitchFamily="34" charset="-122"/>
              <a:ea typeface="思源黑体 CN Light" panose="020B0300000000000000" pitchFamily="34" charset="-122"/>
            </a:endParaRPr>
          </a:p>
        </p:txBody>
      </p:sp>
      <p:sp>
        <p:nvSpPr>
          <p:cNvPr id="11" name="文本框 10">
            <a:extLst>
              <a:ext uri="{FF2B5EF4-FFF2-40B4-BE49-F238E27FC236}">
                <a16:creationId xmlns:a16="http://schemas.microsoft.com/office/drawing/2014/main" id="{E3C224EC-0384-48DF-AA3B-7A10FE9E9143}"/>
              </a:ext>
            </a:extLst>
          </p:cNvPr>
          <p:cNvSpPr txBox="1"/>
          <p:nvPr/>
        </p:nvSpPr>
        <p:spPr>
          <a:xfrm rot="16200000" flipH="1">
            <a:off x="7382382" y="4410482"/>
            <a:ext cx="492443" cy="2159325"/>
          </a:xfrm>
          <a:prstGeom prst="rect">
            <a:avLst/>
          </a:prstGeom>
          <a:noFill/>
        </p:spPr>
        <p:txBody>
          <a:bodyPr vert="eaVert" wrap="square" rtlCol="0">
            <a:spAutoFit/>
          </a:bodyPr>
          <a:lstStyle/>
          <a:p>
            <a:pPr lvl="0" algn="dist">
              <a:defRPr/>
            </a:pPr>
            <a:r>
              <a:rPr lang="en-US" altLang="zh-CN" sz="20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Arial" panose="020B0604020202020204" pitchFamily="34" charset="0"/>
              </a:rPr>
              <a:t>TRAIN</a:t>
            </a:r>
          </a:p>
        </p:txBody>
      </p:sp>
      <p:sp>
        <p:nvSpPr>
          <p:cNvPr id="23" name="矩形: 圆角 22">
            <a:extLst>
              <a:ext uri="{FF2B5EF4-FFF2-40B4-BE49-F238E27FC236}">
                <a16:creationId xmlns:a16="http://schemas.microsoft.com/office/drawing/2014/main" id="{2C8D49F5-2017-4616-B16F-4CF6BB23C009}"/>
              </a:ext>
            </a:extLst>
          </p:cNvPr>
          <p:cNvSpPr/>
          <p:nvPr/>
        </p:nvSpPr>
        <p:spPr>
          <a:xfrm>
            <a:off x="825574" y="-631350"/>
            <a:ext cx="1152525" cy="1729921"/>
          </a:xfrm>
          <a:prstGeom prst="roundRect">
            <a:avLst>
              <a:gd name="adj" fmla="val 9368"/>
            </a:avLst>
          </a:pr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4" name="文本框 23">
            <a:extLst>
              <a:ext uri="{FF2B5EF4-FFF2-40B4-BE49-F238E27FC236}">
                <a16:creationId xmlns:a16="http://schemas.microsoft.com/office/drawing/2014/main" id="{A8855654-3282-4679-8A69-85BECA633050}"/>
              </a:ext>
            </a:extLst>
          </p:cNvPr>
          <p:cNvSpPr txBox="1"/>
          <p:nvPr/>
        </p:nvSpPr>
        <p:spPr>
          <a:xfrm>
            <a:off x="908297" y="365410"/>
            <a:ext cx="987077" cy="646331"/>
          </a:xfrm>
          <a:prstGeom prst="rect">
            <a:avLst/>
          </a:prstGeom>
          <a:noFill/>
        </p:spPr>
        <p:txBody>
          <a:bodyPr wrap="square" rtlCol="0">
            <a:spAutoFit/>
          </a:bodyPr>
          <a:lstStyle/>
          <a:p>
            <a:pPr algn="ctr"/>
            <a:r>
              <a:rPr lang="en-US" altLang="zh-CN" dirty="0">
                <a:solidFill>
                  <a:schemeClr val="bg1"/>
                </a:solidFill>
                <a:latin typeface="站酷小薇LOGO体" panose="02010600010101010101" pitchFamily="2" charset="-122"/>
                <a:ea typeface="站酷小薇LOGO体" panose="02010600010101010101" pitchFamily="2" charset="-122"/>
              </a:rPr>
              <a:t>YOUR</a:t>
            </a:r>
          </a:p>
          <a:p>
            <a:pPr algn="ctr"/>
            <a:r>
              <a:rPr lang="en-US" altLang="zh-CN" dirty="0">
                <a:solidFill>
                  <a:schemeClr val="bg1"/>
                </a:solidFill>
                <a:latin typeface="站酷小薇LOGO体" panose="02010600010101010101" pitchFamily="2" charset="-122"/>
                <a:ea typeface="站酷小薇LOGO体" panose="02010600010101010101" pitchFamily="2" charset="-122"/>
              </a:rPr>
              <a:t>LOGO </a:t>
            </a:r>
            <a:endParaRPr lang="zh-CN" altLang="en-US" dirty="0">
              <a:solidFill>
                <a:schemeClr val="bg1"/>
              </a:solidFill>
              <a:latin typeface="站酷小薇LOGO体" panose="02010600010101010101" pitchFamily="2" charset="-122"/>
              <a:ea typeface="站酷小薇LOGO体" panose="02010600010101010101" pitchFamily="2" charset="-122"/>
            </a:endParaRPr>
          </a:p>
        </p:txBody>
      </p:sp>
      <p:sp>
        <p:nvSpPr>
          <p:cNvPr id="25" name="文本框 24">
            <a:extLst>
              <a:ext uri="{FF2B5EF4-FFF2-40B4-BE49-F238E27FC236}">
                <a16:creationId xmlns:a16="http://schemas.microsoft.com/office/drawing/2014/main" id="{3A8BCCB4-52D5-4317-B3B5-539582E815E9}"/>
              </a:ext>
            </a:extLst>
          </p:cNvPr>
          <p:cNvSpPr txBox="1"/>
          <p:nvPr/>
        </p:nvSpPr>
        <p:spPr>
          <a:xfrm>
            <a:off x="687847" y="1788269"/>
            <a:ext cx="4792776" cy="923330"/>
          </a:xfrm>
          <a:prstGeom prst="rect">
            <a:avLst/>
          </a:prstGeom>
          <a:noFill/>
        </p:spPr>
        <p:txBody>
          <a:bodyPr wrap="square" rtlCol="0">
            <a:spAutoFit/>
          </a:bodyPr>
          <a:lstStyle/>
          <a:p>
            <a:r>
              <a:rPr lang="zh-CN" altLang="en-US" sz="5400" dirty="0">
                <a:gradFill flip="none" rotWithShape="1">
                  <a:gsLst>
                    <a:gs pos="0">
                      <a:srgbClr val="FA8F12"/>
                    </a:gs>
                    <a:gs pos="100000">
                      <a:srgbClr val="EE491E"/>
                    </a:gs>
                  </a:gsLst>
                  <a:lin ang="2700000" scaled="1"/>
                  <a:tileRect/>
                </a:gradFill>
                <a:latin typeface="思源黑体 CN Regular" panose="020B0500000000000000" pitchFamily="34" charset="-122"/>
                <a:ea typeface="思源黑体 CN Regular" panose="020B0500000000000000" pitchFamily="34" charset="-122"/>
              </a:rPr>
              <a:t>第</a:t>
            </a:r>
            <a:r>
              <a:rPr lang="en-US" altLang="zh-CN" sz="5400" dirty="0">
                <a:gradFill flip="none" rotWithShape="1">
                  <a:gsLst>
                    <a:gs pos="0">
                      <a:srgbClr val="FA8F12"/>
                    </a:gs>
                    <a:gs pos="100000">
                      <a:srgbClr val="EE491E"/>
                    </a:gs>
                  </a:gsLst>
                  <a:lin ang="2700000" scaled="1"/>
                  <a:tileRect/>
                </a:gradFill>
                <a:latin typeface="思源黑体 CN Regular" panose="020B0500000000000000" pitchFamily="34" charset="-122"/>
                <a:ea typeface="思源黑体 CN Regular" panose="020B0500000000000000" pitchFamily="34" charset="-122"/>
              </a:rPr>
              <a:t>4</a:t>
            </a:r>
            <a:r>
              <a:rPr lang="zh-CN" altLang="en-US" sz="5400" dirty="0">
                <a:gradFill flip="none" rotWithShape="1">
                  <a:gsLst>
                    <a:gs pos="0">
                      <a:srgbClr val="FA8F12"/>
                    </a:gs>
                    <a:gs pos="100000">
                      <a:srgbClr val="EE491E"/>
                    </a:gs>
                  </a:gsLst>
                  <a:lin ang="2700000" scaled="1"/>
                  <a:tileRect/>
                </a:gradFill>
                <a:latin typeface="思源黑体 CN Regular" panose="020B0500000000000000" pitchFamily="34" charset="-122"/>
                <a:ea typeface="思源黑体 CN Regular" panose="020B0500000000000000" pitchFamily="34" charset="-122"/>
              </a:rPr>
              <a:t>章  第</a:t>
            </a:r>
            <a:r>
              <a:rPr lang="en-US" altLang="zh-CN" sz="5400" dirty="0">
                <a:gradFill flip="none" rotWithShape="1">
                  <a:gsLst>
                    <a:gs pos="0">
                      <a:srgbClr val="FA8F12"/>
                    </a:gs>
                    <a:gs pos="100000">
                      <a:srgbClr val="EE491E"/>
                    </a:gs>
                  </a:gsLst>
                  <a:lin ang="2700000" scaled="1"/>
                  <a:tileRect/>
                </a:gradFill>
                <a:latin typeface="思源黑体 CN Regular" panose="020B0500000000000000" pitchFamily="34" charset="-122"/>
                <a:ea typeface="思源黑体 CN Regular" panose="020B0500000000000000" pitchFamily="34" charset="-122"/>
              </a:rPr>
              <a:t>2</a:t>
            </a:r>
            <a:r>
              <a:rPr lang="zh-CN" altLang="en-US" sz="5400" dirty="0">
                <a:gradFill flip="none" rotWithShape="1">
                  <a:gsLst>
                    <a:gs pos="0">
                      <a:srgbClr val="FA8F12"/>
                    </a:gs>
                    <a:gs pos="100000">
                      <a:srgbClr val="EE491E"/>
                    </a:gs>
                  </a:gsLst>
                  <a:lin ang="2700000" scaled="1"/>
                  <a:tileRect/>
                </a:gradFill>
                <a:latin typeface="思源黑体 CN Regular" panose="020B0500000000000000" pitchFamily="34" charset="-122"/>
                <a:ea typeface="思源黑体 CN Regular" panose="020B0500000000000000" pitchFamily="34" charset="-122"/>
              </a:rPr>
              <a:t>节</a:t>
            </a:r>
          </a:p>
        </p:txBody>
      </p:sp>
      <p:grpSp>
        <p:nvGrpSpPr>
          <p:cNvPr id="26" name="组合 25">
            <a:extLst>
              <a:ext uri="{FF2B5EF4-FFF2-40B4-BE49-F238E27FC236}">
                <a16:creationId xmlns:a16="http://schemas.microsoft.com/office/drawing/2014/main" id="{5FD9E58B-F9BD-44C2-BD55-41CB312862F2}"/>
              </a:ext>
            </a:extLst>
          </p:cNvPr>
          <p:cNvGrpSpPr/>
          <p:nvPr/>
        </p:nvGrpSpPr>
        <p:grpSpPr>
          <a:xfrm>
            <a:off x="657959" y="2877622"/>
            <a:ext cx="6050031" cy="1739579"/>
            <a:chOff x="851560" y="2877622"/>
            <a:chExt cx="6050031" cy="1739579"/>
          </a:xfrm>
        </p:grpSpPr>
        <p:sp>
          <p:nvSpPr>
            <p:cNvPr id="27" name="文本框 26">
              <a:extLst>
                <a:ext uri="{FF2B5EF4-FFF2-40B4-BE49-F238E27FC236}">
                  <a16:creationId xmlns:a16="http://schemas.microsoft.com/office/drawing/2014/main" id="{CE701923-ABCD-41AE-80D6-5F89C84B1AC6}"/>
                </a:ext>
              </a:extLst>
            </p:cNvPr>
            <p:cNvSpPr txBox="1"/>
            <p:nvPr/>
          </p:nvSpPr>
          <p:spPr>
            <a:xfrm>
              <a:off x="934697" y="4386369"/>
              <a:ext cx="5875193" cy="230832"/>
            </a:xfrm>
            <a:prstGeom prst="rect">
              <a:avLst/>
            </a:prstGeom>
            <a:noFill/>
          </p:spPr>
          <p:txBody>
            <a:bodyPr wrap="square" rtlCol="0">
              <a:spAutoFit/>
            </a:bodyPr>
            <a:lstStyle/>
            <a:p>
              <a:pPr algn="dist"/>
              <a:r>
                <a:rPr lang="en-US" altLang="zh-CN" sz="900" dirty="0">
                  <a:solidFill>
                    <a:schemeClr val="tx1">
                      <a:lumMod val="85000"/>
                      <a:lumOff val="15000"/>
                    </a:schemeClr>
                  </a:solidFill>
                  <a:latin typeface="思源黑体 CN Regular" panose="020B0500000000000000" pitchFamily="34" charset="-122"/>
                  <a:ea typeface="思源黑体 CN Regular" panose="020B0500000000000000" pitchFamily="34" charset="-122"/>
                </a:rPr>
                <a:t>GENE CONTROL OF CHARACTERS</a:t>
              </a:r>
              <a:endParaRPr lang="zh-CN" altLang="en-US" sz="900" dirty="0">
                <a:solidFill>
                  <a:schemeClr val="tx1">
                    <a:lumMod val="85000"/>
                    <a:lumOff val="15000"/>
                  </a:schemeClr>
                </a:solidFill>
                <a:latin typeface="思源黑体 CN Regular" panose="020B0500000000000000" pitchFamily="34" charset="-122"/>
                <a:ea typeface="思源黑体 CN Regular" panose="020B0500000000000000" pitchFamily="34" charset="-122"/>
              </a:endParaRPr>
            </a:p>
          </p:txBody>
        </p:sp>
        <p:grpSp>
          <p:nvGrpSpPr>
            <p:cNvPr id="28" name="组合 27">
              <a:extLst>
                <a:ext uri="{FF2B5EF4-FFF2-40B4-BE49-F238E27FC236}">
                  <a16:creationId xmlns:a16="http://schemas.microsoft.com/office/drawing/2014/main" id="{E02F6AA6-4063-43D2-85A2-2FB49C35CC90}"/>
                </a:ext>
              </a:extLst>
            </p:cNvPr>
            <p:cNvGrpSpPr/>
            <p:nvPr/>
          </p:nvGrpSpPr>
          <p:grpSpPr>
            <a:xfrm>
              <a:off x="851560" y="2877622"/>
              <a:ext cx="6050031" cy="1344769"/>
              <a:chOff x="851560" y="2877622"/>
              <a:chExt cx="6050031" cy="1344769"/>
            </a:xfrm>
          </p:grpSpPr>
          <p:sp>
            <p:nvSpPr>
              <p:cNvPr id="29" name="文本框 28">
                <a:extLst>
                  <a:ext uri="{FF2B5EF4-FFF2-40B4-BE49-F238E27FC236}">
                    <a16:creationId xmlns:a16="http://schemas.microsoft.com/office/drawing/2014/main" id="{8D8AAE0A-0C34-47D9-B10E-3DC9DF0257F8}"/>
                  </a:ext>
                </a:extLst>
              </p:cNvPr>
              <p:cNvSpPr txBox="1"/>
              <p:nvPr/>
            </p:nvSpPr>
            <p:spPr>
              <a:xfrm>
                <a:off x="851560" y="2877622"/>
                <a:ext cx="6050031" cy="923330"/>
              </a:xfrm>
              <a:prstGeom prst="rect">
                <a:avLst/>
              </a:prstGeom>
              <a:noFill/>
            </p:spPr>
            <p:txBody>
              <a:bodyPr wrap="square" rtlCol="0">
                <a:spAutoFit/>
              </a:bodyPr>
              <a:lstStyle/>
              <a:p>
                <a:r>
                  <a:rPr lang="zh-CN" altLang="en-US" sz="5400" dirty="0">
                    <a:solidFill>
                      <a:schemeClr val="tx1">
                        <a:lumMod val="75000"/>
                        <a:lumOff val="25000"/>
                      </a:schemeClr>
                    </a:solidFill>
                    <a:latin typeface="思源黑体 CN Heavy" panose="020B0A00000000000000" pitchFamily="34" charset="-122"/>
                    <a:ea typeface="思源黑体 CN Heavy" panose="020B0A00000000000000" pitchFamily="34" charset="-122"/>
                  </a:rPr>
                  <a:t>基因对性状的控制</a:t>
                </a:r>
              </a:p>
            </p:txBody>
          </p:sp>
          <p:sp>
            <p:nvSpPr>
              <p:cNvPr id="30" name="矩形: 圆角 29">
                <a:extLst>
                  <a:ext uri="{FF2B5EF4-FFF2-40B4-BE49-F238E27FC236}">
                    <a16:creationId xmlns:a16="http://schemas.microsoft.com/office/drawing/2014/main" id="{518B5655-BDE0-4E88-9948-9ECB214B8313}"/>
                  </a:ext>
                </a:extLst>
              </p:cNvPr>
              <p:cNvSpPr/>
              <p:nvPr/>
            </p:nvSpPr>
            <p:spPr>
              <a:xfrm rot="10800000" flipH="1">
                <a:off x="1020002" y="4176672"/>
                <a:ext cx="5789887" cy="45719"/>
              </a:xfrm>
              <a:prstGeom prst="roundRect">
                <a:avLst>
                  <a:gd name="adj" fmla="val 50000"/>
                </a:avLst>
              </a:prstGeom>
              <a:gradFill flip="none" rotWithShape="1">
                <a:gsLst>
                  <a:gs pos="100000">
                    <a:srgbClr val="EE491E"/>
                  </a:gs>
                  <a:gs pos="0">
                    <a:srgbClr val="FA8F1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dirty="0">
                  <a:latin typeface="思源黑体 CN Regular" panose="020B0500000000000000" pitchFamily="34" charset="-122"/>
                  <a:ea typeface="思源黑体 CN Regular" panose="020B0500000000000000" pitchFamily="34" charset="-122"/>
                </a:endParaRPr>
              </a:p>
            </p:txBody>
          </p:sp>
        </p:grpSp>
      </p:grpSp>
      <p:grpSp>
        <p:nvGrpSpPr>
          <p:cNvPr id="31" name="组合 30">
            <a:extLst>
              <a:ext uri="{FF2B5EF4-FFF2-40B4-BE49-F238E27FC236}">
                <a16:creationId xmlns:a16="http://schemas.microsoft.com/office/drawing/2014/main" id="{8E4A0F89-A820-439B-98E4-C883D09C5C16}"/>
              </a:ext>
            </a:extLst>
          </p:cNvPr>
          <p:cNvGrpSpPr/>
          <p:nvPr/>
        </p:nvGrpSpPr>
        <p:grpSpPr>
          <a:xfrm>
            <a:off x="824449" y="5120649"/>
            <a:ext cx="3372317" cy="1211275"/>
            <a:chOff x="1018050" y="5120649"/>
            <a:chExt cx="3372317" cy="1211275"/>
          </a:xfrm>
        </p:grpSpPr>
        <p:sp>
          <p:nvSpPr>
            <p:cNvPr id="32" name="矩形 31">
              <a:extLst>
                <a:ext uri="{FF2B5EF4-FFF2-40B4-BE49-F238E27FC236}">
                  <a16:creationId xmlns:a16="http://schemas.microsoft.com/office/drawing/2014/main" id="{F43D7959-1259-49AA-9986-A66FD93E23CE}"/>
                </a:ext>
              </a:extLst>
            </p:cNvPr>
            <p:cNvSpPr/>
            <p:nvPr/>
          </p:nvSpPr>
          <p:spPr>
            <a:xfrm>
              <a:off x="1018050" y="5120649"/>
              <a:ext cx="1342981" cy="307777"/>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altLang="zh-CN" sz="1400">
                  <a:solidFill>
                    <a:schemeClr val="tx1">
                      <a:lumMod val="95000"/>
                      <a:lumOff val="5000"/>
                    </a:schemeClr>
                  </a:solidFill>
                  <a:latin typeface="思源黑体 CN Regular" panose="020B0500000000000000" pitchFamily="34" charset="-122"/>
                  <a:ea typeface="思源黑体 CN Regular" panose="020B0500000000000000" pitchFamily="34" charset="-122"/>
                </a:rPr>
                <a:t>xippt</a:t>
              </a:r>
              <a:endParaRPr lang="zh-CN" altLang="en-US" sz="1400" dirty="0">
                <a:solidFill>
                  <a:schemeClr val="tx1">
                    <a:lumMod val="95000"/>
                    <a:lumOff val="5000"/>
                  </a:schemeClr>
                </a:solidFill>
                <a:latin typeface="思源黑体 CN Regular" panose="020B0500000000000000" pitchFamily="34" charset="-122"/>
                <a:ea typeface="思源黑体 CN Regular" panose="020B0500000000000000" pitchFamily="34" charset="-122"/>
              </a:endParaRPr>
            </a:p>
          </p:txBody>
        </p:sp>
        <p:sp>
          <p:nvSpPr>
            <p:cNvPr id="33" name="文本框 32">
              <a:extLst>
                <a:ext uri="{FF2B5EF4-FFF2-40B4-BE49-F238E27FC236}">
                  <a16:creationId xmlns:a16="http://schemas.microsoft.com/office/drawing/2014/main" id="{BDCFB4D1-EAF9-4050-B84C-B706E8A76F79}"/>
                </a:ext>
              </a:extLst>
            </p:cNvPr>
            <p:cNvSpPr txBox="1"/>
            <p:nvPr/>
          </p:nvSpPr>
          <p:spPr>
            <a:xfrm>
              <a:off x="2684120" y="5120649"/>
              <a:ext cx="1706247" cy="307777"/>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400" i="0" u="none" strike="noStrike" kern="1200" cap="none" normalizeH="0" baseline="0" noProof="0" dirty="0">
                  <a:ln>
                    <a:noFill/>
                  </a:ln>
                  <a:solidFill>
                    <a:schemeClr val="tx1">
                      <a:lumMod val="95000"/>
                      <a:lumOff val="5000"/>
                    </a:schemeClr>
                  </a:solidFill>
                  <a:effectLst/>
                  <a:uLnTx/>
                  <a:uFillTx/>
                  <a:latin typeface="思源黑体 CN Regular" panose="020B0500000000000000" pitchFamily="34" charset="-122"/>
                  <a:ea typeface="思源黑体 CN Regular" panose="020B0500000000000000" pitchFamily="34" charset="-122"/>
                </a:rPr>
                <a:t>授课时间：</a:t>
              </a:r>
              <a:r>
                <a:rPr kumimoji="0" lang="en-US" altLang="zh-CN" sz="1400" i="0" u="none" strike="noStrike" kern="1200" cap="none" normalizeH="0" baseline="0" noProof="0" dirty="0">
                  <a:ln>
                    <a:noFill/>
                  </a:ln>
                  <a:solidFill>
                    <a:schemeClr val="tx1">
                      <a:lumMod val="95000"/>
                      <a:lumOff val="5000"/>
                    </a:schemeClr>
                  </a:solidFill>
                  <a:effectLst/>
                  <a:uLnTx/>
                  <a:uFillTx/>
                  <a:latin typeface="思源黑体 CN Regular" panose="020B0500000000000000" pitchFamily="34" charset="-122"/>
                  <a:ea typeface="思源黑体 CN Regular" panose="020B0500000000000000" pitchFamily="34" charset="-122"/>
                </a:rPr>
                <a:t>20XX</a:t>
              </a:r>
              <a:endParaRPr kumimoji="0" lang="zh-CN" altLang="en-US" sz="1400" i="0" u="none" strike="noStrike" kern="1200" cap="none" normalizeH="0" baseline="0" noProof="0" dirty="0">
                <a:ln>
                  <a:noFill/>
                </a:ln>
                <a:solidFill>
                  <a:schemeClr val="tx1">
                    <a:lumMod val="95000"/>
                    <a:lumOff val="5000"/>
                  </a:schemeClr>
                </a:solidFill>
                <a:effectLst/>
                <a:uLnTx/>
                <a:uFillTx/>
                <a:latin typeface="思源黑体 CN Regular" panose="020B0500000000000000" pitchFamily="34" charset="-122"/>
                <a:ea typeface="思源黑体 CN Regular" panose="020B0500000000000000" pitchFamily="34" charset="-122"/>
              </a:endParaRPr>
            </a:p>
          </p:txBody>
        </p:sp>
        <p:sp>
          <p:nvSpPr>
            <p:cNvPr id="34" name="矩形: 圆角 33">
              <a:extLst>
                <a:ext uri="{FF2B5EF4-FFF2-40B4-BE49-F238E27FC236}">
                  <a16:creationId xmlns:a16="http://schemas.microsoft.com/office/drawing/2014/main" id="{4DD29A28-A85A-4AA8-9588-7E83E26239A7}"/>
                </a:ext>
              </a:extLst>
            </p:cNvPr>
            <p:cNvSpPr/>
            <p:nvPr/>
          </p:nvSpPr>
          <p:spPr>
            <a:xfrm rot="10800000" flipV="1">
              <a:off x="1018517" y="6295924"/>
              <a:ext cx="426902" cy="36000"/>
            </a:xfrm>
            <a:prstGeom prst="roundRect">
              <a:avLst>
                <a:gd name="adj" fmla="val 50000"/>
              </a:avLst>
            </a:prstGeom>
            <a:gradFill flip="none" rotWithShape="1">
              <a:gsLst>
                <a:gs pos="100000">
                  <a:srgbClr val="EE491E"/>
                </a:gs>
                <a:gs pos="0">
                  <a:srgbClr val="FA8F1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思源黑体 CN Regular" panose="020B0500000000000000" pitchFamily="34" charset="-122"/>
                <a:ea typeface="思源黑体 CN Regular" panose="020B0500000000000000" pitchFamily="34" charset="-122"/>
              </a:endParaRPr>
            </a:p>
          </p:txBody>
        </p:sp>
      </p:grpSp>
    </p:spTree>
    <p:extLst>
      <p:ext uri="{BB962C8B-B14F-4D97-AF65-F5344CB8AC3E}">
        <p14:creationId xmlns:p14="http://schemas.microsoft.com/office/powerpoint/2010/main" val="30432913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矩形 100354"/>
          <p:cNvSpPr>
            <a:spLocks noChangeArrowheads="1"/>
          </p:cNvSpPr>
          <p:nvPr/>
        </p:nvSpPr>
        <p:spPr bwMode="auto">
          <a:xfrm>
            <a:off x="582305" y="1667511"/>
            <a:ext cx="7952095" cy="96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如果模板是</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，生理过程可能是</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333399"/>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复制或</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333399"/>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转录。</a:t>
            </a:r>
          </a:p>
          <a:p>
            <a:pPr defTabSz="1219170">
              <a:lnSpc>
                <a:spcPct val="150000"/>
              </a:lnSpc>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如果模板是</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，生理过程可能是</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333399"/>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复制或</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333399"/>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逆转录或翻译。</a:t>
            </a:r>
          </a:p>
        </p:txBody>
      </p:sp>
      <p:sp>
        <p:nvSpPr>
          <p:cNvPr id="100356" name="矩形 100355"/>
          <p:cNvSpPr>
            <a:spLocks noChangeArrowheads="1"/>
          </p:cNvSpPr>
          <p:nvPr/>
        </p:nvSpPr>
        <p:spPr bwMode="auto">
          <a:xfrm>
            <a:off x="582305" y="3300100"/>
            <a:ext cx="9768195" cy="189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zh-CN" altLang="en-US" sz="2000" kern="0" dirty="0">
                <a:solidFill>
                  <a:srgbClr val="5D6BE8"/>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从原料分析</a:t>
            </a:r>
          </a:p>
          <a:p>
            <a:pPr defTabSz="1219170">
              <a:lnSpc>
                <a:spcPct val="150000"/>
              </a:lnSpc>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如果原料为脱氧核苷酸，产物一定是</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 </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，生理过程可能是</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复制或逆转录。</a:t>
            </a:r>
          </a:p>
          <a:p>
            <a:pPr defTabSz="1219170">
              <a:lnSpc>
                <a:spcPct val="150000"/>
              </a:lnSpc>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如果原料为核糖核苷酸，产物一定是</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 </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，生理过程可能是</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转录或</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a:t>
            </a:r>
          </a:p>
          <a:p>
            <a:pPr defTabSz="1219170">
              <a:lnSpc>
                <a:spcPct val="150000"/>
              </a:lnSpc>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③</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如果原料为氨基酸，产物一定是蛋白质（或多肽），生理过程是翻译。</a:t>
            </a:r>
          </a:p>
        </p:txBody>
      </p:sp>
      <p:sp>
        <p:nvSpPr>
          <p:cNvPr id="5" name="矩形 4">
            <a:extLst>
              <a:ext uri="{FF2B5EF4-FFF2-40B4-BE49-F238E27FC236}">
                <a16:creationId xmlns:a16="http://schemas.microsoft.com/office/drawing/2014/main" id="{F9992B7C-CC5D-4FE4-A6E1-1FD869F21BAE}"/>
              </a:ext>
            </a:extLst>
          </p:cNvPr>
          <p:cNvSpPr/>
          <p:nvPr/>
        </p:nvSpPr>
        <p:spPr>
          <a:xfrm>
            <a:off x="582305" y="183634"/>
            <a:ext cx="4493538"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遗传信息的传递方向和产物分析</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 calcmode="lin" valueType="num">
                                      <p:cBhvr additive="base">
                                        <p:cTn id="7" dur="500" fill="hold"/>
                                        <p:tgtEl>
                                          <p:spTgt spid="100355"/>
                                        </p:tgtEl>
                                        <p:attrNameLst>
                                          <p:attrName>ppt_x</p:attrName>
                                        </p:attrNameLst>
                                      </p:cBhvr>
                                      <p:tavLst>
                                        <p:tav tm="0">
                                          <p:val>
                                            <p:strVal val="#ppt_x"/>
                                          </p:val>
                                        </p:tav>
                                        <p:tav tm="100000">
                                          <p:val>
                                            <p:strVal val="#ppt_x"/>
                                          </p:val>
                                        </p:tav>
                                      </p:tavLst>
                                    </p:anim>
                                    <p:anim calcmode="lin" valueType="num">
                                      <p:cBhvr additive="base">
                                        <p:cTn id="8" dur="500" fill="hold"/>
                                        <p:tgtEl>
                                          <p:spTgt spid="1003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6"/>
                                        </p:tgtEl>
                                        <p:attrNameLst>
                                          <p:attrName>style.visibility</p:attrName>
                                        </p:attrNameLst>
                                      </p:cBhvr>
                                      <p:to>
                                        <p:strVal val="visible"/>
                                      </p:to>
                                    </p:set>
                                    <p:anim calcmode="lin" valueType="num">
                                      <p:cBhvr additive="base">
                                        <p:cTn id="13" dur="500" fill="hold"/>
                                        <p:tgtEl>
                                          <p:spTgt spid="100356"/>
                                        </p:tgtEl>
                                        <p:attrNameLst>
                                          <p:attrName>ppt_x</p:attrName>
                                        </p:attrNameLst>
                                      </p:cBhvr>
                                      <p:tavLst>
                                        <p:tav tm="0">
                                          <p:val>
                                            <p:strVal val="#ppt_x"/>
                                          </p:val>
                                        </p:tav>
                                        <p:tav tm="100000">
                                          <p:val>
                                            <p:strVal val="#ppt_x"/>
                                          </p:val>
                                        </p:tav>
                                      </p:tavLst>
                                    </p:anim>
                                    <p:anim calcmode="lin" valueType="num">
                                      <p:cBhvr additive="base">
                                        <p:cTn id="14"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2" name="矩形 63491"/>
          <p:cNvSpPr>
            <a:spLocks noChangeArrowheads="1"/>
          </p:cNvSpPr>
          <p:nvPr/>
        </p:nvSpPr>
        <p:spPr bwMode="auto">
          <a:xfrm>
            <a:off x="1117600" y="888071"/>
            <a:ext cx="9956800" cy="96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zh-CN" altLang="en-US" sz="2000" kern="0" dirty="0">
                <a:solidFill>
                  <a:srgbClr val="000000">
                    <a:lumMod val="50000"/>
                  </a:srgbClr>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上节课我们只讲到在基因的指导下合成了蛋白质，那基因控制蛋白质的合成到底与基因控制生物的性状特征有什么关系呢？与生物的遗传有什么关系呢？ </a:t>
            </a:r>
          </a:p>
        </p:txBody>
      </p:sp>
      <p:sp>
        <p:nvSpPr>
          <p:cNvPr id="4" name="矩形 3">
            <a:extLst>
              <a:ext uri="{FF2B5EF4-FFF2-40B4-BE49-F238E27FC236}">
                <a16:creationId xmlns:a16="http://schemas.microsoft.com/office/drawing/2014/main" id="{D5933463-4875-4C79-B59B-BA921EF54B90}"/>
              </a:ext>
            </a:extLst>
          </p:cNvPr>
          <p:cNvSpPr/>
          <p:nvPr/>
        </p:nvSpPr>
        <p:spPr>
          <a:xfrm>
            <a:off x="582305" y="183634"/>
            <a:ext cx="4564070"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二、基因、蛋白质与性状的关系 </a:t>
            </a:r>
          </a:p>
        </p:txBody>
      </p:sp>
      <p:sp>
        <p:nvSpPr>
          <p:cNvPr id="5" name="文本框 2054">
            <a:extLst>
              <a:ext uri="{FF2B5EF4-FFF2-40B4-BE49-F238E27FC236}">
                <a16:creationId xmlns:a16="http://schemas.microsoft.com/office/drawing/2014/main" id="{71A46DE2-1918-46D2-A9E8-11E041D19C09}"/>
              </a:ext>
            </a:extLst>
          </p:cNvPr>
          <p:cNvSpPr txBox="1">
            <a:spLocks noChangeArrowheads="1"/>
          </p:cNvSpPr>
          <p:nvPr/>
        </p:nvSpPr>
        <p:spPr bwMode="auto">
          <a:xfrm>
            <a:off x="1125094" y="1975816"/>
            <a:ext cx="49123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1</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、基因对性状的间接控制</a:t>
            </a:r>
          </a:p>
        </p:txBody>
      </p:sp>
      <p:grpSp>
        <p:nvGrpSpPr>
          <p:cNvPr id="3" name="组合 2">
            <a:extLst>
              <a:ext uri="{FF2B5EF4-FFF2-40B4-BE49-F238E27FC236}">
                <a16:creationId xmlns:a16="http://schemas.microsoft.com/office/drawing/2014/main" id="{1590FE2B-5FBD-42E6-8819-FF543F99B7AB}"/>
              </a:ext>
            </a:extLst>
          </p:cNvPr>
          <p:cNvGrpSpPr/>
          <p:nvPr/>
        </p:nvGrpSpPr>
        <p:grpSpPr>
          <a:xfrm>
            <a:off x="2696760" y="2489395"/>
            <a:ext cx="2941066" cy="4045703"/>
            <a:chOff x="2696760" y="2489395"/>
            <a:chExt cx="2941066" cy="4045703"/>
          </a:xfrm>
        </p:grpSpPr>
        <p:pic>
          <p:nvPicPr>
            <p:cNvPr id="7" name="图片 6" descr="黄皱">
              <a:extLst>
                <a:ext uri="{FF2B5EF4-FFF2-40B4-BE49-F238E27FC236}">
                  <a16:creationId xmlns:a16="http://schemas.microsoft.com/office/drawing/2014/main" id="{E9951930-61F4-4530-BB87-5D054382A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607" y="2489395"/>
              <a:ext cx="787373" cy="78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2059">
              <a:extLst>
                <a:ext uri="{FF2B5EF4-FFF2-40B4-BE49-F238E27FC236}">
                  <a16:creationId xmlns:a16="http://schemas.microsoft.com/office/drawing/2014/main" id="{1F9E43C6-55CD-4A33-92F9-6435A617F432}"/>
                </a:ext>
              </a:extLst>
            </p:cNvPr>
            <p:cNvSpPr/>
            <p:nvPr/>
          </p:nvSpPr>
          <p:spPr>
            <a:xfrm>
              <a:off x="2696760" y="3447144"/>
              <a:ext cx="2941066" cy="712110"/>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en-US" altLang="zh-CN"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   DNA</a:t>
              </a:r>
              <a:r>
                <a:rPr lang="zh-CN" altLang="en-US"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中插入了一段外来的</a:t>
              </a:r>
              <a:r>
                <a:rPr lang="en-US" altLang="zh-CN"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DNA</a:t>
              </a:r>
              <a:r>
                <a:rPr lang="zh-CN" altLang="en-US"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序列，打乱了编码淀粉分支酶的</a:t>
              </a:r>
              <a:r>
                <a:rPr lang="zh-CN" altLang="en-US" sz="1400" kern="0" noProof="1">
                  <a:solidFill>
                    <a:srgbClr val="CC0066"/>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基因</a:t>
              </a:r>
              <a:endParaRPr lang="zh-CN" altLang="en-US" sz="1400" kern="0" noProof="1">
                <a:solidFill>
                  <a:srgbClr val="CC0066"/>
                </a:solidFill>
                <a:effectLst>
                  <a:outerShdw blurRad="38100" dist="38100" dir="2700000">
                    <a:srgbClr val="C0C0C0"/>
                  </a:outerShdw>
                </a:effectLst>
                <a:latin typeface="思源黑体 CN Light" panose="020B0300000000000000" pitchFamily="34" charset="-122"/>
                <a:ea typeface="思源黑体 CN Light" panose="020B0300000000000000" pitchFamily="34" charset="-122"/>
                <a:cs typeface="Times New Roman" panose="02020603050405020304" pitchFamily="18" charset="0"/>
                <a:sym typeface="+mn-ea"/>
              </a:endParaRPr>
            </a:p>
          </p:txBody>
        </p:sp>
        <p:sp>
          <p:nvSpPr>
            <p:cNvPr id="10" name="下箭头 2060">
              <a:extLst>
                <a:ext uri="{FF2B5EF4-FFF2-40B4-BE49-F238E27FC236}">
                  <a16:creationId xmlns:a16="http://schemas.microsoft.com/office/drawing/2014/main" id="{4A7E0FAD-4D45-4389-91BC-33E93742FAF3}"/>
                </a:ext>
              </a:extLst>
            </p:cNvPr>
            <p:cNvSpPr>
              <a:spLocks noChangeArrowheads="1"/>
            </p:cNvSpPr>
            <p:nvPr/>
          </p:nvSpPr>
          <p:spPr bwMode="auto">
            <a:xfrm>
              <a:off x="4009240" y="4177946"/>
              <a:ext cx="316107" cy="355475"/>
            </a:xfrm>
            <a:prstGeom prst="downArrow">
              <a:avLst>
                <a:gd name="adj1" fmla="val 50000"/>
                <a:gd name="adj2" fmla="val 28108"/>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11" name="圆角矩形 2061">
              <a:extLst>
                <a:ext uri="{FF2B5EF4-FFF2-40B4-BE49-F238E27FC236}">
                  <a16:creationId xmlns:a16="http://schemas.microsoft.com/office/drawing/2014/main" id="{4C5F9016-3553-4D19-871E-EEAE28B6B6C6}"/>
                </a:ext>
              </a:extLst>
            </p:cNvPr>
            <p:cNvSpPr/>
            <p:nvPr/>
          </p:nvSpPr>
          <p:spPr>
            <a:xfrm>
              <a:off x="2696760" y="4552113"/>
              <a:ext cx="2941066" cy="356634"/>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1400" kern="0" noProof="1">
                  <a:solidFill>
                    <a:srgbClr val="CC0066"/>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淀粉分支酶</a:t>
              </a:r>
              <a:r>
                <a:rPr lang="zh-CN" altLang="en-US"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不能正常合成</a:t>
              </a:r>
              <a:endParaRPr lang="zh-CN" altLang="en-US" sz="1400" kern="0" noProof="1">
                <a:solidFill>
                  <a:sysClr val="windowText" lastClr="000000"/>
                </a:solidFill>
                <a:effectLst>
                  <a:outerShdw blurRad="38100" dist="38100" dir="2700000">
                    <a:srgbClr val="C0C0C0"/>
                  </a:outerShdw>
                </a:effectLst>
                <a:latin typeface="思源黑体 CN Light" panose="020B0300000000000000" pitchFamily="34" charset="-122"/>
                <a:ea typeface="思源黑体 CN Light" panose="020B0300000000000000" pitchFamily="34" charset="-122"/>
                <a:cs typeface="Times New Roman" panose="02020603050405020304" pitchFamily="18" charset="0"/>
                <a:sym typeface="+mn-ea"/>
              </a:endParaRPr>
            </a:p>
          </p:txBody>
        </p:sp>
        <p:sp>
          <p:nvSpPr>
            <p:cNvPr id="12" name="下箭头 2062">
              <a:extLst>
                <a:ext uri="{FF2B5EF4-FFF2-40B4-BE49-F238E27FC236}">
                  <a16:creationId xmlns:a16="http://schemas.microsoft.com/office/drawing/2014/main" id="{A7B9CB90-7009-456D-8A0B-B7AF855F5498}"/>
                </a:ext>
              </a:extLst>
            </p:cNvPr>
            <p:cNvSpPr>
              <a:spLocks noChangeArrowheads="1"/>
            </p:cNvSpPr>
            <p:nvPr/>
          </p:nvSpPr>
          <p:spPr bwMode="auto">
            <a:xfrm>
              <a:off x="4009240" y="4927439"/>
              <a:ext cx="316107" cy="356634"/>
            </a:xfrm>
            <a:prstGeom prst="downArrow">
              <a:avLst>
                <a:gd name="adj1" fmla="val 50000"/>
                <a:gd name="adj2" fmla="val 28200"/>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13" name="圆角矩形 2063">
              <a:extLst>
                <a:ext uri="{FF2B5EF4-FFF2-40B4-BE49-F238E27FC236}">
                  <a16:creationId xmlns:a16="http://schemas.microsoft.com/office/drawing/2014/main" id="{41B5A2D4-2270-4402-9FBD-F2A894899207}"/>
                </a:ext>
              </a:extLst>
            </p:cNvPr>
            <p:cNvSpPr/>
            <p:nvPr/>
          </p:nvSpPr>
          <p:spPr>
            <a:xfrm>
              <a:off x="2696760" y="5302765"/>
              <a:ext cx="2941066" cy="355475"/>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1400" kern="0" noProof="1">
                  <a:solidFill>
                    <a:srgbClr val="CC0066"/>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蔗糖不合成为淀粉</a:t>
              </a:r>
              <a:r>
                <a:rPr lang="zh-CN" altLang="en-US"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，蔗糖含量升高</a:t>
              </a:r>
              <a:endParaRPr lang="zh-CN" altLang="en-US" sz="1400" kern="0" noProof="1">
                <a:solidFill>
                  <a:sysClr val="windowText" lastClr="000000"/>
                </a:solidFill>
                <a:effectLst>
                  <a:outerShdw blurRad="38100" dist="38100" dir="2700000">
                    <a:srgbClr val="C0C0C0"/>
                  </a:outerShdw>
                </a:effectLst>
                <a:latin typeface="思源黑体 CN Light" panose="020B0300000000000000" pitchFamily="34" charset="-122"/>
                <a:ea typeface="思源黑体 CN Light" panose="020B0300000000000000" pitchFamily="34" charset="-122"/>
                <a:cs typeface="Times New Roman" panose="02020603050405020304" pitchFamily="18" charset="0"/>
                <a:sym typeface="+mn-ea"/>
              </a:endParaRPr>
            </a:p>
          </p:txBody>
        </p:sp>
        <p:sp>
          <p:nvSpPr>
            <p:cNvPr id="14" name="下箭头 2064">
              <a:extLst>
                <a:ext uri="{FF2B5EF4-FFF2-40B4-BE49-F238E27FC236}">
                  <a16:creationId xmlns:a16="http://schemas.microsoft.com/office/drawing/2014/main" id="{49A413A3-0265-4B42-8D80-C390B72EA5BF}"/>
                </a:ext>
              </a:extLst>
            </p:cNvPr>
            <p:cNvSpPr>
              <a:spLocks noChangeArrowheads="1"/>
            </p:cNvSpPr>
            <p:nvPr/>
          </p:nvSpPr>
          <p:spPr bwMode="auto">
            <a:xfrm>
              <a:off x="4009240" y="5676932"/>
              <a:ext cx="316107" cy="314948"/>
            </a:xfrm>
            <a:prstGeom prst="downArrow">
              <a:avLst>
                <a:gd name="adj1" fmla="val 50000"/>
                <a:gd name="adj2" fmla="val 25000"/>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15" name="圆角矩形 2065">
              <a:extLst>
                <a:ext uri="{FF2B5EF4-FFF2-40B4-BE49-F238E27FC236}">
                  <a16:creationId xmlns:a16="http://schemas.microsoft.com/office/drawing/2014/main" id="{A0D9972A-D487-4E3D-BCB4-C6680646A571}"/>
                </a:ext>
              </a:extLst>
            </p:cNvPr>
            <p:cNvSpPr/>
            <p:nvPr/>
          </p:nvSpPr>
          <p:spPr>
            <a:xfrm>
              <a:off x="2696760" y="6010570"/>
              <a:ext cx="2941066" cy="524528"/>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淀粉含量低的豌豆由于失水而显得皱缩（</a:t>
              </a:r>
              <a:r>
                <a:rPr lang="zh-CN" altLang="en-US" sz="1400" kern="0" noProof="1">
                  <a:solidFill>
                    <a:srgbClr val="CC0066"/>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性状：皱粒</a:t>
              </a:r>
              <a:r>
                <a:rPr lang="zh-CN" altLang="en-US"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a:t>
              </a:r>
              <a:endParaRPr lang="zh-CN" altLang="en-US" sz="1400" kern="0" noProof="1">
                <a:solidFill>
                  <a:sysClr val="windowText" lastClr="000000"/>
                </a:solidFill>
                <a:effectLst>
                  <a:outerShdw blurRad="38100" dist="38100" dir="2700000">
                    <a:srgbClr val="C0C0C0"/>
                  </a:outerShdw>
                </a:effectLst>
                <a:latin typeface="思源黑体 CN Light" panose="020B0300000000000000" pitchFamily="34" charset="-122"/>
                <a:ea typeface="思源黑体 CN Light" panose="020B0300000000000000" pitchFamily="34" charset="-122"/>
                <a:cs typeface="Times New Roman" panose="02020603050405020304" pitchFamily="18" charset="0"/>
                <a:sym typeface="+mn-ea"/>
              </a:endParaRPr>
            </a:p>
          </p:txBody>
        </p:sp>
      </p:grpSp>
      <p:grpSp>
        <p:nvGrpSpPr>
          <p:cNvPr id="24" name="组合 23">
            <a:extLst>
              <a:ext uri="{FF2B5EF4-FFF2-40B4-BE49-F238E27FC236}">
                <a16:creationId xmlns:a16="http://schemas.microsoft.com/office/drawing/2014/main" id="{737FEA51-D0AD-41EB-A6DD-FE6F3D9E1D6F}"/>
              </a:ext>
            </a:extLst>
          </p:cNvPr>
          <p:cNvGrpSpPr/>
          <p:nvPr/>
        </p:nvGrpSpPr>
        <p:grpSpPr>
          <a:xfrm>
            <a:off x="6370647" y="2476658"/>
            <a:ext cx="3046436" cy="4058440"/>
            <a:chOff x="6370647" y="2476658"/>
            <a:chExt cx="3046436" cy="4058440"/>
          </a:xfrm>
        </p:grpSpPr>
        <p:pic>
          <p:nvPicPr>
            <p:cNvPr id="6" name="图片 5" descr="黄圆">
              <a:extLst>
                <a:ext uri="{FF2B5EF4-FFF2-40B4-BE49-F238E27FC236}">
                  <a16:creationId xmlns:a16="http://schemas.microsoft.com/office/drawing/2014/main" id="{7ED8B049-FF51-4105-8F9E-A3C6B31EE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600" y="2476658"/>
              <a:ext cx="788531" cy="78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圆角矩形 2066">
              <a:extLst>
                <a:ext uri="{FF2B5EF4-FFF2-40B4-BE49-F238E27FC236}">
                  <a16:creationId xmlns:a16="http://schemas.microsoft.com/office/drawing/2014/main" id="{FB4C3FC1-68FA-4045-A54F-ED8C6F94FB2B}"/>
                </a:ext>
              </a:extLst>
            </p:cNvPr>
            <p:cNvSpPr/>
            <p:nvPr/>
          </p:nvSpPr>
          <p:spPr>
            <a:xfrm>
              <a:off x="6370647" y="3434738"/>
              <a:ext cx="3046436" cy="712110"/>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endParaRPr lang="en-US" altLang="zh-CN"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endParaRPr>
            </a:p>
            <a:p>
              <a:pPr algn="ctr" defTabSz="1219170">
                <a:defRPr/>
              </a:pPr>
              <a:r>
                <a:rPr lang="zh-CN" altLang="en-US"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编码淀粉分支酶的</a:t>
              </a:r>
              <a:r>
                <a:rPr lang="zh-CN" altLang="en-US" sz="1400" kern="0" noProof="1">
                  <a:solidFill>
                    <a:srgbClr val="CC0066"/>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基因</a:t>
              </a:r>
              <a:r>
                <a:rPr lang="zh-CN" altLang="en-US"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正常</a:t>
              </a:r>
              <a:endParaRPr lang="zh-CN" altLang="en-US" sz="1400" kern="0" noProof="1">
                <a:solidFill>
                  <a:sysClr val="windowText" lastClr="000000"/>
                </a:solidFill>
                <a:effectLst>
                  <a:outerShdw blurRad="38100" dist="38100" dir="2700000">
                    <a:srgbClr val="C0C0C0"/>
                  </a:outerShdw>
                </a:effectLst>
                <a:latin typeface="思源黑体 CN Light" panose="020B0300000000000000" pitchFamily="34" charset="-122"/>
                <a:ea typeface="思源黑体 CN Light" panose="020B0300000000000000" pitchFamily="34" charset="-122"/>
                <a:cs typeface="Times New Roman" panose="02020603050405020304" pitchFamily="18" charset="0"/>
                <a:sym typeface="+mn-ea"/>
              </a:endParaRPr>
            </a:p>
          </p:txBody>
        </p:sp>
        <p:sp>
          <p:nvSpPr>
            <p:cNvPr id="17" name="下箭头 2067">
              <a:extLst>
                <a:ext uri="{FF2B5EF4-FFF2-40B4-BE49-F238E27FC236}">
                  <a16:creationId xmlns:a16="http://schemas.microsoft.com/office/drawing/2014/main" id="{854A2B56-1F51-4299-82BC-543B176D1AD2}"/>
                </a:ext>
              </a:extLst>
            </p:cNvPr>
            <p:cNvSpPr>
              <a:spLocks noChangeArrowheads="1"/>
            </p:cNvSpPr>
            <p:nvPr/>
          </p:nvSpPr>
          <p:spPr bwMode="auto">
            <a:xfrm>
              <a:off x="7730022" y="4164713"/>
              <a:ext cx="327686" cy="355475"/>
            </a:xfrm>
            <a:prstGeom prst="downArrow">
              <a:avLst>
                <a:gd name="adj1" fmla="val 50000"/>
                <a:gd name="adj2" fmla="val 27115"/>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18" name="圆角矩形 2068">
              <a:extLst>
                <a:ext uri="{FF2B5EF4-FFF2-40B4-BE49-F238E27FC236}">
                  <a16:creationId xmlns:a16="http://schemas.microsoft.com/office/drawing/2014/main" id="{4F4A6821-88F8-4C73-AE16-9ADD14C4CE60}"/>
                </a:ext>
              </a:extLst>
            </p:cNvPr>
            <p:cNvSpPr/>
            <p:nvPr/>
          </p:nvSpPr>
          <p:spPr>
            <a:xfrm>
              <a:off x="6370647" y="4538053"/>
              <a:ext cx="3046436" cy="356634"/>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1400" kern="0" noProof="1">
                  <a:solidFill>
                    <a:srgbClr val="CC0066"/>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淀粉分支酶</a:t>
              </a:r>
              <a:r>
                <a:rPr lang="zh-CN" altLang="en-US"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正常合成</a:t>
              </a:r>
              <a:endParaRPr lang="zh-CN" altLang="en-US" sz="1400" kern="0" noProof="1">
                <a:solidFill>
                  <a:sysClr val="windowText" lastClr="000000"/>
                </a:solidFill>
                <a:effectLst>
                  <a:outerShdw blurRad="38100" dist="38100" dir="2700000">
                    <a:srgbClr val="C0C0C0"/>
                  </a:outerShdw>
                </a:effectLst>
                <a:latin typeface="思源黑体 CN Light" panose="020B0300000000000000" pitchFamily="34" charset="-122"/>
                <a:ea typeface="思源黑体 CN Light" panose="020B0300000000000000" pitchFamily="34" charset="-122"/>
                <a:cs typeface="Times New Roman" panose="02020603050405020304" pitchFamily="18" charset="0"/>
                <a:sym typeface="+mn-ea"/>
              </a:endParaRPr>
            </a:p>
          </p:txBody>
        </p:sp>
        <p:sp>
          <p:nvSpPr>
            <p:cNvPr id="19" name="下箭头 2069">
              <a:extLst>
                <a:ext uri="{FF2B5EF4-FFF2-40B4-BE49-F238E27FC236}">
                  <a16:creationId xmlns:a16="http://schemas.microsoft.com/office/drawing/2014/main" id="{3201D8C5-242D-437D-9F62-5096F79497FC}"/>
                </a:ext>
              </a:extLst>
            </p:cNvPr>
            <p:cNvSpPr>
              <a:spLocks noChangeArrowheads="1"/>
            </p:cNvSpPr>
            <p:nvPr/>
          </p:nvSpPr>
          <p:spPr bwMode="auto">
            <a:xfrm>
              <a:off x="7730022" y="4912552"/>
              <a:ext cx="327686" cy="356634"/>
            </a:xfrm>
            <a:prstGeom prst="downArrow">
              <a:avLst>
                <a:gd name="adj1" fmla="val 50000"/>
                <a:gd name="adj2" fmla="val 27203"/>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20" name="圆角矩形 2070">
              <a:extLst>
                <a:ext uri="{FF2B5EF4-FFF2-40B4-BE49-F238E27FC236}">
                  <a16:creationId xmlns:a16="http://schemas.microsoft.com/office/drawing/2014/main" id="{6F8942F0-2235-4448-9FAB-6BA3FAC601AB}"/>
                </a:ext>
              </a:extLst>
            </p:cNvPr>
            <p:cNvSpPr/>
            <p:nvPr/>
          </p:nvSpPr>
          <p:spPr>
            <a:xfrm>
              <a:off x="6370647" y="5287051"/>
              <a:ext cx="3046436" cy="355475"/>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1400" kern="0" noProof="1">
                  <a:solidFill>
                    <a:srgbClr val="CC0066"/>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蔗糖合成为淀粉</a:t>
              </a:r>
              <a:r>
                <a:rPr lang="zh-CN" altLang="en-US"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，淀粉含量升高</a:t>
              </a:r>
              <a:endParaRPr lang="zh-CN" altLang="en-US" sz="1400" kern="0" noProof="1">
                <a:solidFill>
                  <a:sysClr val="windowText" lastClr="000000"/>
                </a:solidFill>
                <a:effectLst>
                  <a:outerShdw blurRad="38100" dist="38100" dir="2700000">
                    <a:srgbClr val="C0C0C0"/>
                  </a:outerShdw>
                </a:effectLst>
                <a:latin typeface="思源黑体 CN Light" panose="020B0300000000000000" pitchFamily="34" charset="-122"/>
                <a:ea typeface="思源黑体 CN Light" panose="020B0300000000000000" pitchFamily="34" charset="-122"/>
                <a:cs typeface="Times New Roman" panose="02020603050405020304" pitchFamily="18" charset="0"/>
                <a:sym typeface="+mn-ea"/>
              </a:endParaRPr>
            </a:p>
          </p:txBody>
        </p:sp>
        <p:sp>
          <p:nvSpPr>
            <p:cNvPr id="21" name="下箭头 2071">
              <a:extLst>
                <a:ext uri="{FF2B5EF4-FFF2-40B4-BE49-F238E27FC236}">
                  <a16:creationId xmlns:a16="http://schemas.microsoft.com/office/drawing/2014/main" id="{3276ECD6-3028-44D4-856A-4581915EB45A}"/>
                </a:ext>
              </a:extLst>
            </p:cNvPr>
            <p:cNvSpPr>
              <a:spLocks noChangeArrowheads="1"/>
            </p:cNvSpPr>
            <p:nvPr/>
          </p:nvSpPr>
          <p:spPr bwMode="auto">
            <a:xfrm>
              <a:off x="7730022" y="5660391"/>
              <a:ext cx="327686" cy="355475"/>
            </a:xfrm>
            <a:prstGeom prst="downArrow">
              <a:avLst>
                <a:gd name="adj1" fmla="val 50000"/>
                <a:gd name="adj2" fmla="val 27115"/>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22" name="圆角矩形 2072">
              <a:extLst>
                <a:ext uri="{FF2B5EF4-FFF2-40B4-BE49-F238E27FC236}">
                  <a16:creationId xmlns:a16="http://schemas.microsoft.com/office/drawing/2014/main" id="{3652D2AB-4E15-4BEF-AB76-57710E3DB3E8}"/>
                </a:ext>
              </a:extLst>
            </p:cNvPr>
            <p:cNvSpPr/>
            <p:nvPr/>
          </p:nvSpPr>
          <p:spPr>
            <a:xfrm>
              <a:off x="6370647" y="6033728"/>
              <a:ext cx="3046436" cy="501370"/>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1400" kern="0" noProof="1">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淀粉含量高，有效保留水分，豌豆显得圆鼓鼓</a:t>
              </a:r>
              <a:r>
                <a:rPr lang="zh-CN" altLang="en-US" sz="1400" kern="0" noProof="1">
                  <a:solidFill>
                    <a:srgbClr val="CC0066"/>
                  </a:solidFill>
                  <a:latin typeface="思源黑体 CN Light" panose="020B0300000000000000" pitchFamily="34" charset="-122"/>
                  <a:ea typeface="思源黑体 CN Light" panose="020B0300000000000000" pitchFamily="34" charset="-122"/>
                  <a:cs typeface="Times New Roman" panose="02020603050405020304" pitchFamily="18" charset="0"/>
                  <a:sym typeface="+mn-ea"/>
                </a:rPr>
                <a:t>（性状：圆粒）</a:t>
              </a:r>
              <a:endParaRPr lang="zh-CN" altLang="en-US" sz="1400" kern="0" noProof="1">
                <a:solidFill>
                  <a:srgbClr val="CC0066"/>
                </a:solidFill>
                <a:effectLst>
                  <a:outerShdw blurRad="38100" dist="38100" dir="2700000">
                    <a:srgbClr val="C0C0C0"/>
                  </a:outerShdw>
                </a:effectLst>
                <a:latin typeface="思源黑体 CN Light" panose="020B0300000000000000" pitchFamily="34" charset="-122"/>
                <a:ea typeface="思源黑体 CN Light" panose="020B0300000000000000" pitchFamily="34" charset="-122"/>
                <a:cs typeface="Times New Roman" panose="02020603050405020304" pitchFamily="18" charset="0"/>
                <a:sym typeface="+mn-ea"/>
              </a:endParaRPr>
            </a:p>
          </p:txBody>
        </p:sp>
      </p:grpSp>
      <p:sp>
        <p:nvSpPr>
          <p:cNvPr id="23" name="文本框 22">
            <a:extLst>
              <a:ext uri="{FF2B5EF4-FFF2-40B4-BE49-F238E27FC236}">
                <a16:creationId xmlns:a16="http://schemas.microsoft.com/office/drawing/2014/main" id="{7C012010-96CB-4A8D-9D58-99C29EB53F6A}"/>
              </a:ext>
            </a:extLst>
          </p:cNvPr>
          <p:cNvSpPr txBox="1">
            <a:spLocks noChangeArrowheads="1"/>
          </p:cNvSpPr>
          <p:nvPr/>
        </p:nvSpPr>
        <p:spPr bwMode="auto">
          <a:xfrm>
            <a:off x="4228959" y="1960751"/>
            <a:ext cx="17229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000" kern="0" dirty="0">
                <a:solidFill>
                  <a:srgbClr val="000000">
                    <a:lumMod val="95000"/>
                    <a:lumOff val="5000"/>
                  </a:srgbClr>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豌豆粒型</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diamond(in)">
                                      <p:cBhvr>
                                        <p:cTn id="7" dur="2000"/>
                                        <p:tgtEl>
                                          <p:spTgt spid="634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FA1E726F-C1F0-4369-8F61-F7EFA32D24FA}"/>
              </a:ext>
            </a:extLst>
          </p:cNvPr>
          <p:cNvGrpSpPr/>
          <p:nvPr/>
        </p:nvGrpSpPr>
        <p:grpSpPr>
          <a:xfrm>
            <a:off x="1216535" y="1584161"/>
            <a:ext cx="4453029" cy="4280417"/>
            <a:chOff x="1114935" y="1165061"/>
            <a:chExt cx="4453029" cy="4280417"/>
          </a:xfrm>
        </p:grpSpPr>
        <p:sp>
          <p:nvSpPr>
            <p:cNvPr id="11272" name="圆角矩形 11271"/>
            <p:cNvSpPr/>
            <p:nvPr/>
          </p:nvSpPr>
          <p:spPr>
            <a:xfrm>
              <a:off x="1114935" y="1165061"/>
              <a:ext cx="4453028" cy="595427"/>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3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控制酶形成的</a:t>
              </a:r>
              <a:r>
                <a:rPr lang="zh-CN" altLang="en-US" sz="23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基因</a:t>
              </a:r>
              <a:r>
                <a:rPr lang="zh-CN" altLang="en-US" sz="23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异常</a:t>
              </a:r>
              <a:endParaRPr lang="zh-CN" altLang="en-US" sz="2393" b="1" kern="0" noProof="1">
                <a:solidFill>
                  <a:sysClr val="windowText" lastClr="000000"/>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1273" name="下箭头 11272"/>
            <p:cNvSpPr>
              <a:spLocks noChangeArrowheads="1"/>
            </p:cNvSpPr>
            <p:nvPr/>
          </p:nvSpPr>
          <p:spPr bwMode="auto">
            <a:xfrm>
              <a:off x="3102329" y="1779754"/>
              <a:ext cx="478241" cy="593843"/>
            </a:xfrm>
            <a:prstGeom prst="downArrow">
              <a:avLst>
                <a:gd name="adj1" fmla="val 50000"/>
                <a:gd name="adj2" fmla="val 31037"/>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3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1274" name="圆角矩形 11273"/>
            <p:cNvSpPr/>
            <p:nvPr/>
          </p:nvSpPr>
          <p:spPr>
            <a:xfrm>
              <a:off x="1114936" y="2392863"/>
              <a:ext cx="4453028" cy="595427"/>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3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酪氨酸酶</a:t>
              </a:r>
              <a:r>
                <a:rPr lang="zh-CN" altLang="en-US" sz="23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不能正常合成</a:t>
              </a:r>
              <a:endParaRPr lang="zh-CN" altLang="en-US" sz="2393" b="1" kern="0" noProof="1">
                <a:solidFill>
                  <a:sysClr val="windowText" lastClr="000000"/>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1275" name="下箭头 11274"/>
            <p:cNvSpPr>
              <a:spLocks noChangeArrowheads="1"/>
            </p:cNvSpPr>
            <p:nvPr/>
          </p:nvSpPr>
          <p:spPr bwMode="auto">
            <a:xfrm>
              <a:off x="3102329" y="3007556"/>
              <a:ext cx="478241" cy="593843"/>
            </a:xfrm>
            <a:prstGeom prst="downArrow">
              <a:avLst>
                <a:gd name="adj1" fmla="val 50000"/>
                <a:gd name="adj2" fmla="val 31037"/>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3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1276" name="圆角矩形 11275"/>
            <p:cNvSpPr/>
            <p:nvPr/>
          </p:nvSpPr>
          <p:spPr>
            <a:xfrm>
              <a:off x="1114935" y="3620665"/>
              <a:ext cx="4453028" cy="593843"/>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3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酪氨酸不能正常转化为黑色素</a:t>
              </a:r>
              <a:endParaRPr lang="zh-CN" altLang="en-US" sz="2393" b="1" kern="0" noProof="1">
                <a:solidFill>
                  <a:srgbClr val="CC0066"/>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1277" name="下箭头 11276"/>
            <p:cNvSpPr>
              <a:spLocks noChangeArrowheads="1"/>
            </p:cNvSpPr>
            <p:nvPr/>
          </p:nvSpPr>
          <p:spPr bwMode="auto">
            <a:xfrm>
              <a:off x="3102329" y="4233774"/>
              <a:ext cx="478241" cy="593843"/>
            </a:xfrm>
            <a:prstGeom prst="downArrow">
              <a:avLst>
                <a:gd name="adj1" fmla="val 50000"/>
                <a:gd name="adj2" fmla="val 31037"/>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3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1278" name="圆角矩形 11277"/>
            <p:cNvSpPr/>
            <p:nvPr/>
          </p:nvSpPr>
          <p:spPr>
            <a:xfrm>
              <a:off x="1114935" y="4846885"/>
              <a:ext cx="4453028" cy="598593"/>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3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缺乏黑色素而表现为</a:t>
              </a:r>
              <a:r>
                <a:rPr lang="zh-CN" altLang="en-US" sz="23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白化病</a:t>
              </a:r>
              <a:endParaRPr lang="zh-CN" altLang="en-US" sz="2393" b="1" kern="0" noProof="1">
                <a:solidFill>
                  <a:srgbClr val="CC0066"/>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grpSp>
      <p:grpSp>
        <p:nvGrpSpPr>
          <p:cNvPr id="2" name="组合 1">
            <a:extLst>
              <a:ext uri="{FF2B5EF4-FFF2-40B4-BE49-F238E27FC236}">
                <a16:creationId xmlns:a16="http://schemas.microsoft.com/office/drawing/2014/main" id="{3AFA49A3-D25C-4DE7-9AFB-48A14BB55A57}"/>
              </a:ext>
            </a:extLst>
          </p:cNvPr>
          <p:cNvGrpSpPr/>
          <p:nvPr/>
        </p:nvGrpSpPr>
        <p:grpSpPr>
          <a:xfrm>
            <a:off x="6426632" y="1584161"/>
            <a:ext cx="4166400" cy="4280417"/>
            <a:chOff x="6096000" y="1165061"/>
            <a:chExt cx="4166400" cy="4280417"/>
          </a:xfrm>
        </p:grpSpPr>
        <p:sp>
          <p:nvSpPr>
            <p:cNvPr id="11280" name="圆角矩形 11279"/>
            <p:cNvSpPr/>
            <p:nvPr/>
          </p:nvSpPr>
          <p:spPr>
            <a:xfrm>
              <a:off x="6168054" y="1165061"/>
              <a:ext cx="4022293" cy="595427"/>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3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控制酶形成的</a:t>
              </a:r>
              <a:r>
                <a:rPr lang="zh-CN" altLang="en-US" sz="23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基因</a:t>
              </a:r>
              <a:r>
                <a:rPr lang="zh-CN" altLang="en-US" sz="23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正常</a:t>
              </a:r>
              <a:endParaRPr lang="zh-CN" altLang="en-US" sz="2393" b="1" kern="0" noProof="1">
                <a:solidFill>
                  <a:sysClr val="windowText" lastClr="000000"/>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1281" name="下箭头 11280"/>
            <p:cNvSpPr>
              <a:spLocks noChangeArrowheads="1"/>
            </p:cNvSpPr>
            <p:nvPr/>
          </p:nvSpPr>
          <p:spPr bwMode="auto">
            <a:xfrm>
              <a:off x="7951165" y="1779754"/>
              <a:ext cx="456071" cy="593843"/>
            </a:xfrm>
            <a:prstGeom prst="downArrow">
              <a:avLst>
                <a:gd name="adj1" fmla="val 50000"/>
                <a:gd name="adj2" fmla="val 32546"/>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3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1282" name="圆角矩形 11281"/>
            <p:cNvSpPr/>
            <p:nvPr/>
          </p:nvSpPr>
          <p:spPr>
            <a:xfrm>
              <a:off x="6168054" y="2392863"/>
              <a:ext cx="4022293" cy="595427"/>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3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酪氨酸酶</a:t>
              </a:r>
              <a:r>
                <a:rPr lang="zh-CN" altLang="en-US" sz="23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正常合成</a:t>
              </a:r>
              <a:endParaRPr lang="zh-CN" altLang="en-US" sz="2393" b="1" kern="0" noProof="1">
                <a:solidFill>
                  <a:sysClr val="windowText" lastClr="000000"/>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1283" name="下箭头 11282"/>
            <p:cNvSpPr>
              <a:spLocks noChangeArrowheads="1"/>
            </p:cNvSpPr>
            <p:nvPr/>
          </p:nvSpPr>
          <p:spPr bwMode="auto">
            <a:xfrm>
              <a:off x="7951165" y="3007556"/>
              <a:ext cx="456071" cy="593843"/>
            </a:xfrm>
            <a:prstGeom prst="downArrow">
              <a:avLst>
                <a:gd name="adj1" fmla="val 50000"/>
                <a:gd name="adj2" fmla="val 32546"/>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3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1284" name="圆角矩形 11283"/>
            <p:cNvSpPr/>
            <p:nvPr/>
          </p:nvSpPr>
          <p:spPr>
            <a:xfrm>
              <a:off x="6096000" y="3620665"/>
              <a:ext cx="4166400" cy="593843"/>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3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酪氨酸能正常转化为黑色素</a:t>
              </a:r>
              <a:endParaRPr lang="zh-CN" altLang="en-US" sz="2393" b="1" kern="0" noProof="1">
                <a:solidFill>
                  <a:srgbClr val="CC0066"/>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1285" name="下箭头 11284"/>
            <p:cNvSpPr>
              <a:spLocks noChangeArrowheads="1"/>
            </p:cNvSpPr>
            <p:nvPr/>
          </p:nvSpPr>
          <p:spPr bwMode="auto">
            <a:xfrm>
              <a:off x="7951165" y="4233774"/>
              <a:ext cx="456071" cy="593843"/>
            </a:xfrm>
            <a:prstGeom prst="downArrow">
              <a:avLst>
                <a:gd name="adj1" fmla="val 50000"/>
                <a:gd name="adj2" fmla="val 32546"/>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3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1286" name="圆角矩形 11285"/>
            <p:cNvSpPr/>
            <p:nvPr/>
          </p:nvSpPr>
          <p:spPr>
            <a:xfrm>
              <a:off x="6096000" y="4846885"/>
              <a:ext cx="4166400" cy="598593"/>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3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表现正常</a:t>
              </a:r>
              <a:endParaRPr lang="zh-CN" altLang="en-US" sz="2393" b="1" kern="0" noProof="1">
                <a:solidFill>
                  <a:srgbClr val="CC0066"/>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grpSp>
      <p:sp>
        <p:nvSpPr>
          <p:cNvPr id="17" name="矩形 16">
            <a:extLst>
              <a:ext uri="{FF2B5EF4-FFF2-40B4-BE49-F238E27FC236}">
                <a16:creationId xmlns:a16="http://schemas.microsoft.com/office/drawing/2014/main" id="{7370EE62-0CB2-41BA-9EEE-FB9677896BD6}"/>
              </a:ext>
            </a:extLst>
          </p:cNvPr>
          <p:cNvSpPr/>
          <p:nvPr/>
        </p:nvSpPr>
        <p:spPr>
          <a:xfrm>
            <a:off x="582305" y="183634"/>
            <a:ext cx="1723549"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人的白化病</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1" name="文本框 37900"/>
          <p:cNvSpPr txBox="1">
            <a:spLocks noChangeArrowheads="1"/>
          </p:cNvSpPr>
          <p:nvPr/>
        </p:nvSpPr>
        <p:spPr bwMode="auto">
          <a:xfrm>
            <a:off x="582305" y="854287"/>
            <a:ext cx="11239500" cy="62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200000"/>
              </a:lnSpc>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 </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基因通过控制</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______</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合成来控制代谢过程，进而控制生物体的</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_____</a:t>
            </a:r>
          </a:p>
        </p:txBody>
      </p:sp>
      <p:sp>
        <p:nvSpPr>
          <p:cNvPr id="37902" name="矩形 37901"/>
          <p:cNvSpPr>
            <a:spLocks noChangeArrowheads="1"/>
          </p:cNvSpPr>
          <p:nvPr/>
        </p:nvSpPr>
        <p:spPr bwMode="auto">
          <a:xfrm>
            <a:off x="2346397" y="1016467"/>
            <a:ext cx="12082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酶的</a:t>
            </a:r>
          </a:p>
        </p:txBody>
      </p:sp>
      <p:sp>
        <p:nvSpPr>
          <p:cNvPr id="37903" name="矩形 37902"/>
          <p:cNvSpPr>
            <a:spLocks noChangeArrowheads="1"/>
          </p:cNvSpPr>
          <p:nvPr/>
        </p:nvSpPr>
        <p:spPr bwMode="auto">
          <a:xfrm>
            <a:off x="7593754" y="1015887"/>
            <a:ext cx="1436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性状</a:t>
            </a:r>
          </a:p>
        </p:txBody>
      </p:sp>
      <p:sp>
        <p:nvSpPr>
          <p:cNvPr id="6" name="矩形 5">
            <a:extLst>
              <a:ext uri="{FF2B5EF4-FFF2-40B4-BE49-F238E27FC236}">
                <a16:creationId xmlns:a16="http://schemas.microsoft.com/office/drawing/2014/main" id="{3D87B67F-4D53-406F-ADF8-8A77E22D46C6}"/>
              </a:ext>
            </a:extLst>
          </p:cNvPr>
          <p:cNvSpPr/>
          <p:nvPr/>
        </p:nvSpPr>
        <p:spPr>
          <a:xfrm>
            <a:off x="582305" y="183634"/>
            <a:ext cx="6032421"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由这二个实例大家可以总结出什么共同点？</a:t>
            </a:r>
          </a:p>
        </p:txBody>
      </p:sp>
      <p:grpSp>
        <p:nvGrpSpPr>
          <p:cNvPr id="2" name="组合 1">
            <a:extLst>
              <a:ext uri="{FF2B5EF4-FFF2-40B4-BE49-F238E27FC236}">
                <a16:creationId xmlns:a16="http://schemas.microsoft.com/office/drawing/2014/main" id="{58A5D91C-0B11-436E-90FF-AAFFBECE2D73}"/>
              </a:ext>
            </a:extLst>
          </p:cNvPr>
          <p:cNvGrpSpPr/>
          <p:nvPr/>
        </p:nvGrpSpPr>
        <p:grpSpPr>
          <a:xfrm>
            <a:off x="2950532" y="1741746"/>
            <a:ext cx="5585406" cy="4707864"/>
            <a:chOff x="2007196" y="196913"/>
            <a:chExt cx="7680365" cy="6473677"/>
          </a:xfrm>
        </p:grpSpPr>
        <p:pic>
          <p:nvPicPr>
            <p:cNvPr id="7" name="图片 42016" descr="镰刀型红细胞和正常红细胞 ">
              <a:extLst>
                <a:ext uri="{FF2B5EF4-FFF2-40B4-BE49-F238E27FC236}">
                  <a16:creationId xmlns:a16="http://schemas.microsoft.com/office/drawing/2014/main" id="{96D01A41-088E-4481-A858-7E9187DDA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196" y="4429823"/>
              <a:ext cx="7173619" cy="224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AB766DF1-837B-4D0B-B7AD-022037A7A879}"/>
                </a:ext>
              </a:extLst>
            </p:cNvPr>
            <p:cNvSpPr txBox="1">
              <a:spLocks noChangeArrowheads="1"/>
            </p:cNvSpPr>
            <p:nvPr/>
          </p:nvSpPr>
          <p:spPr bwMode="auto">
            <a:xfrm>
              <a:off x="2289073" y="1892926"/>
              <a:ext cx="1365047" cy="4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mRNA</a:t>
              </a:r>
              <a:endPar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9" name="文本框 8">
              <a:extLst>
                <a:ext uri="{FF2B5EF4-FFF2-40B4-BE49-F238E27FC236}">
                  <a16:creationId xmlns:a16="http://schemas.microsoft.com/office/drawing/2014/main" id="{98041BF7-6AF9-4E74-9F5D-4C8837C4CA5F}"/>
                </a:ext>
              </a:extLst>
            </p:cNvPr>
            <p:cNvSpPr txBox="1">
              <a:spLocks noChangeArrowheads="1"/>
            </p:cNvSpPr>
            <p:nvPr/>
          </p:nvSpPr>
          <p:spPr bwMode="auto">
            <a:xfrm>
              <a:off x="2289073" y="2898141"/>
              <a:ext cx="1610360" cy="4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氨基酸</a:t>
              </a:r>
            </a:p>
          </p:txBody>
        </p:sp>
        <p:sp>
          <p:nvSpPr>
            <p:cNvPr id="10" name="文本框 9">
              <a:extLst>
                <a:ext uri="{FF2B5EF4-FFF2-40B4-BE49-F238E27FC236}">
                  <a16:creationId xmlns:a16="http://schemas.microsoft.com/office/drawing/2014/main" id="{4F7D2B52-B15A-44BE-845D-75D87100EC46}"/>
                </a:ext>
              </a:extLst>
            </p:cNvPr>
            <p:cNvSpPr txBox="1">
              <a:spLocks noChangeArrowheads="1"/>
            </p:cNvSpPr>
            <p:nvPr/>
          </p:nvSpPr>
          <p:spPr bwMode="auto">
            <a:xfrm>
              <a:off x="2289073" y="3832815"/>
              <a:ext cx="2297776" cy="4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结构蛋白质</a:t>
              </a:r>
            </a:p>
          </p:txBody>
        </p:sp>
        <p:sp>
          <p:nvSpPr>
            <p:cNvPr id="11" name="文本框 10">
              <a:extLst>
                <a:ext uri="{FF2B5EF4-FFF2-40B4-BE49-F238E27FC236}">
                  <a16:creationId xmlns:a16="http://schemas.microsoft.com/office/drawing/2014/main" id="{5EC2A180-528A-4554-9E66-EB56B6E2CA57}"/>
                </a:ext>
              </a:extLst>
            </p:cNvPr>
            <p:cNvSpPr txBox="1">
              <a:spLocks noChangeArrowheads="1"/>
            </p:cNvSpPr>
            <p:nvPr/>
          </p:nvSpPr>
          <p:spPr bwMode="auto">
            <a:xfrm>
              <a:off x="5161688" y="3904075"/>
              <a:ext cx="1148097" cy="4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正常</a:t>
              </a:r>
            </a:p>
          </p:txBody>
        </p:sp>
        <p:sp>
          <p:nvSpPr>
            <p:cNvPr id="12" name="文本框 11">
              <a:extLst>
                <a:ext uri="{FF2B5EF4-FFF2-40B4-BE49-F238E27FC236}">
                  <a16:creationId xmlns:a16="http://schemas.microsoft.com/office/drawing/2014/main" id="{511E2CB6-6364-4D88-9238-091A3315BD30}"/>
                </a:ext>
              </a:extLst>
            </p:cNvPr>
            <p:cNvSpPr txBox="1">
              <a:spLocks noChangeArrowheads="1"/>
            </p:cNvSpPr>
            <p:nvPr/>
          </p:nvSpPr>
          <p:spPr bwMode="auto">
            <a:xfrm>
              <a:off x="8287677" y="3984838"/>
              <a:ext cx="1005573" cy="4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异常</a:t>
              </a:r>
            </a:p>
          </p:txBody>
        </p:sp>
        <p:sp>
          <p:nvSpPr>
            <p:cNvPr id="13" name="文本框 12">
              <a:extLst>
                <a:ext uri="{FF2B5EF4-FFF2-40B4-BE49-F238E27FC236}">
                  <a16:creationId xmlns:a16="http://schemas.microsoft.com/office/drawing/2014/main" id="{E4F3D4D8-723E-42DE-BF67-4F5D8D350F0A}"/>
                </a:ext>
              </a:extLst>
            </p:cNvPr>
            <p:cNvSpPr txBox="1">
              <a:spLocks noChangeArrowheads="1"/>
            </p:cNvSpPr>
            <p:nvPr/>
          </p:nvSpPr>
          <p:spPr bwMode="auto">
            <a:xfrm>
              <a:off x="7928133" y="2979420"/>
              <a:ext cx="1724660" cy="4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缬氨酸</a:t>
              </a:r>
            </a:p>
          </p:txBody>
        </p:sp>
        <p:sp>
          <p:nvSpPr>
            <p:cNvPr id="14" name="文本框 13">
              <a:extLst>
                <a:ext uri="{FF2B5EF4-FFF2-40B4-BE49-F238E27FC236}">
                  <a16:creationId xmlns:a16="http://schemas.microsoft.com/office/drawing/2014/main" id="{521F769A-89C7-47BF-B7DC-5413A514D58B}"/>
                </a:ext>
              </a:extLst>
            </p:cNvPr>
            <p:cNvSpPr txBox="1">
              <a:spLocks noChangeArrowheads="1"/>
            </p:cNvSpPr>
            <p:nvPr/>
          </p:nvSpPr>
          <p:spPr bwMode="auto">
            <a:xfrm>
              <a:off x="5043712" y="2898503"/>
              <a:ext cx="1384050" cy="4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谷氨酸</a:t>
              </a:r>
            </a:p>
          </p:txBody>
        </p:sp>
        <p:grpSp>
          <p:nvGrpSpPr>
            <p:cNvPr id="15" name="组合 14">
              <a:extLst>
                <a:ext uri="{FF2B5EF4-FFF2-40B4-BE49-F238E27FC236}">
                  <a16:creationId xmlns:a16="http://schemas.microsoft.com/office/drawing/2014/main" id="{44038646-1D9D-4061-805B-483C17EA4ACE}"/>
                </a:ext>
              </a:extLst>
            </p:cNvPr>
            <p:cNvGrpSpPr/>
            <p:nvPr/>
          </p:nvGrpSpPr>
          <p:grpSpPr bwMode="auto">
            <a:xfrm>
              <a:off x="2289074" y="337852"/>
              <a:ext cx="4308920" cy="973902"/>
              <a:chOff x="159" y="89"/>
              <a:chExt cx="2721" cy="615"/>
            </a:xfrm>
          </p:grpSpPr>
          <p:sp>
            <p:nvSpPr>
              <p:cNvPr id="16" name="文本框 41993">
                <a:extLst>
                  <a:ext uri="{FF2B5EF4-FFF2-40B4-BE49-F238E27FC236}">
                    <a16:creationId xmlns:a16="http://schemas.microsoft.com/office/drawing/2014/main" id="{DC3FE371-A014-46BE-ADA9-1FD88F6C0C6C}"/>
                  </a:ext>
                </a:extLst>
              </p:cNvPr>
              <p:cNvSpPr txBox="1">
                <a:spLocks noChangeArrowheads="1"/>
              </p:cNvSpPr>
              <p:nvPr/>
            </p:nvSpPr>
            <p:spPr bwMode="auto">
              <a:xfrm>
                <a:off x="159" y="288"/>
                <a:ext cx="862"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endPar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7" name="文本框 41994">
                <a:extLst>
                  <a:ext uri="{FF2B5EF4-FFF2-40B4-BE49-F238E27FC236}">
                    <a16:creationId xmlns:a16="http://schemas.microsoft.com/office/drawing/2014/main" id="{2096E8E8-F070-4192-A6B0-8A5BC9320EEB}"/>
                  </a:ext>
                </a:extLst>
              </p:cNvPr>
              <p:cNvSpPr txBox="1">
                <a:spLocks noChangeArrowheads="1"/>
              </p:cNvSpPr>
              <p:nvPr/>
            </p:nvSpPr>
            <p:spPr bwMode="auto">
              <a:xfrm>
                <a:off x="1792" y="89"/>
                <a:ext cx="108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ＧＡＡ</a:t>
                </a:r>
              </a:p>
              <a:p>
                <a:pPr algn="ctr" defTabSz="1219170">
                  <a:spcBef>
                    <a:spcPct val="50000"/>
                  </a:spcBef>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ＣＴＴ</a:t>
                </a:r>
              </a:p>
            </p:txBody>
          </p:sp>
          <p:sp>
            <p:nvSpPr>
              <p:cNvPr id="18" name="直接连接符 41995">
                <a:extLst>
                  <a:ext uri="{FF2B5EF4-FFF2-40B4-BE49-F238E27FC236}">
                    <a16:creationId xmlns:a16="http://schemas.microsoft.com/office/drawing/2014/main" id="{07FDCD56-7D24-44E9-9195-8F62225EAC5C}"/>
                  </a:ext>
                </a:extLst>
              </p:cNvPr>
              <p:cNvSpPr>
                <a:spLocks noChangeShapeType="1"/>
              </p:cNvSpPr>
              <p:nvPr/>
            </p:nvSpPr>
            <p:spPr bwMode="auto">
              <a:xfrm>
                <a:off x="2018" y="389"/>
                <a:ext cx="635"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algn="ct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sp>
          <p:nvSpPr>
            <p:cNvPr id="20" name="直接连接符 19">
              <a:extLst>
                <a:ext uri="{FF2B5EF4-FFF2-40B4-BE49-F238E27FC236}">
                  <a16:creationId xmlns:a16="http://schemas.microsoft.com/office/drawing/2014/main" id="{538930D5-A90D-43D3-A310-5A81E66E0E0E}"/>
                </a:ext>
              </a:extLst>
            </p:cNvPr>
            <p:cNvSpPr>
              <a:spLocks noChangeShapeType="1"/>
            </p:cNvSpPr>
            <p:nvPr/>
          </p:nvSpPr>
          <p:spPr bwMode="auto">
            <a:xfrm>
              <a:off x="5735736" y="1318088"/>
              <a:ext cx="0" cy="646101"/>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gn="ct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nvGrpSpPr>
            <p:cNvPr id="21" name="组合 20">
              <a:extLst>
                <a:ext uri="{FF2B5EF4-FFF2-40B4-BE49-F238E27FC236}">
                  <a16:creationId xmlns:a16="http://schemas.microsoft.com/office/drawing/2014/main" id="{0F755B14-A80A-4181-BBC5-7895A16054E1}"/>
                </a:ext>
              </a:extLst>
            </p:cNvPr>
            <p:cNvGrpSpPr/>
            <p:nvPr/>
          </p:nvGrpSpPr>
          <p:grpSpPr bwMode="auto">
            <a:xfrm>
              <a:off x="7929787" y="348940"/>
              <a:ext cx="1722935" cy="973902"/>
              <a:chOff x="4309" y="2296"/>
              <a:chExt cx="1088" cy="615"/>
            </a:xfrm>
          </p:grpSpPr>
          <p:sp>
            <p:nvSpPr>
              <p:cNvPr id="22" name="文本框 41999">
                <a:extLst>
                  <a:ext uri="{FF2B5EF4-FFF2-40B4-BE49-F238E27FC236}">
                    <a16:creationId xmlns:a16="http://schemas.microsoft.com/office/drawing/2014/main" id="{0248DB0D-5F2D-4CD5-8AEE-BAE7733FECB8}"/>
                  </a:ext>
                </a:extLst>
              </p:cNvPr>
              <p:cNvSpPr txBox="1">
                <a:spLocks noChangeArrowheads="1"/>
              </p:cNvSpPr>
              <p:nvPr/>
            </p:nvSpPr>
            <p:spPr bwMode="auto">
              <a:xfrm>
                <a:off x="4309" y="2296"/>
                <a:ext cx="108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Ｇ</a:t>
                </a:r>
                <a:r>
                  <a:rPr lang="zh-CN" altLang="en-US" sz="16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Ｔ</a:t>
                </a: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Ａ</a:t>
                </a:r>
              </a:p>
              <a:p>
                <a:pPr algn="ctr" defTabSz="1219170">
                  <a:spcBef>
                    <a:spcPct val="50000"/>
                  </a:spcBef>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Ｃ</a:t>
                </a:r>
                <a:r>
                  <a:rPr lang="zh-CN" altLang="en-US" sz="16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Ａ</a:t>
                </a: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Ｔ</a:t>
                </a:r>
              </a:p>
            </p:txBody>
          </p:sp>
          <p:sp>
            <p:nvSpPr>
              <p:cNvPr id="23" name="直接连接符 42000">
                <a:extLst>
                  <a:ext uri="{FF2B5EF4-FFF2-40B4-BE49-F238E27FC236}">
                    <a16:creationId xmlns:a16="http://schemas.microsoft.com/office/drawing/2014/main" id="{518AD628-6AE5-40E2-89A5-D9D37382949E}"/>
                  </a:ext>
                </a:extLst>
              </p:cNvPr>
              <p:cNvSpPr>
                <a:spLocks noChangeShapeType="1"/>
              </p:cNvSpPr>
              <p:nvPr/>
            </p:nvSpPr>
            <p:spPr bwMode="auto">
              <a:xfrm>
                <a:off x="4535" y="2596"/>
                <a:ext cx="635"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algn="ct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grpSp>
          <p:nvGrpSpPr>
            <p:cNvPr id="25" name="组合 24">
              <a:extLst>
                <a:ext uri="{FF2B5EF4-FFF2-40B4-BE49-F238E27FC236}">
                  <a16:creationId xmlns:a16="http://schemas.microsoft.com/office/drawing/2014/main" id="{6F871872-EAE2-4BFC-94C4-E7C6B60E533A}"/>
                </a:ext>
              </a:extLst>
            </p:cNvPr>
            <p:cNvGrpSpPr/>
            <p:nvPr/>
          </p:nvGrpSpPr>
          <p:grpSpPr bwMode="auto">
            <a:xfrm>
              <a:off x="4729371" y="1965776"/>
              <a:ext cx="2011147" cy="465573"/>
              <a:chOff x="2471" y="3658"/>
              <a:chExt cx="1270" cy="294"/>
            </a:xfrm>
          </p:grpSpPr>
          <p:sp>
            <p:nvSpPr>
              <p:cNvPr id="26" name="文本框 42003">
                <a:extLst>
                  <a:ext uri="{FF2B5EF4-FFF2-40B4-BE49-F238E27FC236}">
                    <a16:creationId xmlns:a16="http://schemas.microsoft.com/office/drawing/2014/main" id="{BBABF7C1-A0CA-4B46-872D-D4EAD9E0AA48}"/>
                  </a:ext>
                </a:extLst>
              </p:cNvPr>
              <p:cNvSpPr txBox="1">
                <a:spLocks noChangeArrowheads="1"/>
              </p:cNvSpPr>
              <p:nvPr/>
            </p:nvSpPr>
            <p:spPr bwMode="auto">
              <a:xfrm>
                <a:off x="2471" y="3658"/>
                <a:ext cx="127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ＧＡＡ</a:t>
                </a:r>
              </a:p>
            </p:txBody>
          </p:sp>
          <p:sp>
            <p:nvSpPr>
              <p:cNvPr id="27" name="直接连接符 42004">
                <a:extLst>
                  <a:ext uri="{FF2B5EF4-FFF2-40B4-BE49-F238E27FC236}">
                    <a16:creationId xmlns:a16="http://schemas.microsoft.com/office/drawing/2014/main" id="{3979B3B9-B71C-4B06-91DB-58873C42BE43}"/>
                  </a:ext>
                </a:extLst>
              </p:cNvPr>
              <p:cNvSpPr>
                <a:spLocks noChangeShapeType="1"/>
              </p:cNvSpPr>
              <p:nvPr/>
            </p:nvSpPr>
            <p:spPr bwMode="auto">
              <a:xfrm>
                <a:off x="2766" y="3703"/>
                <a:ext cx="681"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algn="ct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sp>
          <p:nvSpPr>
            <p:cNvPr id="28" name="直接连接符 27">
              <a:extLst>
                <a:ext uri="{FF2B5EF4-FFF2-40B4-BE49-F238E27FC236}">
                  <a16:creationId xmlns:a16="http://schemas.microsoft.com/office/drawing/2014/main" id="{441CFA17-4085-451E-AFC7-955109FF4D9B}"/>
                </a:ext>
              </a:extLst>
            </p:cNvPr>
            <p:cNvSpPr>
              <a:spLocks noChangeShapeType="1"/>
            </p:cNvSpPr>
            <p:nvPr/>
          </p:nvSpPr>
          <p:spPr bwMode="auto">
            <a:xfrm>
              <a:off x="5735736" y="2396505"/>
              <a:ext cx="0" cy="57484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gn="ct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29" name="直接连接符 28">
              <a:extLst>
                <a:ext uri="{FF2B5EF4-FFF2-40B4-BE49-F238E27FC236}">
                  <a16:creationId xmlns:a16="http://schemas.microsoft.com/office/drawing/2014/main" id="{36616774-B853-4A9A-B837-62D441CBCBBC}"/>
                </a:ext>
              </a:extLst>
            </p:cNvPr>
            <p:cNvSpPr>
              <a:spLocks noChangeShapeType="1"/>
            </p:cNvSpPr>
            <p:nvPr/>
          </p:nvSpPr>
          <p:spPr bwMode="auto">
            <a:xfrm>
              <a:off x="5735736" y="3329235"/>
              <a:ext cx="0" cy="647683"/>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gn="ct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nvGrpSpPr>
            <p:cNvPr id="30" name="组合 29">
              <a:extLst>
                <a:ext uri="{FF2B5EF4-FFF2-40B4-BE49-F238E27FC236}">
                  <a16:creationId xmlns:a16="http://schemas.microsoft.com/office/drawing/2014/main" id="{C9F140B8-AD24-4C7B-A0DD-DB706EE39635}"/>
                </a:ext>
              </a:extLst>
            </p:cNvPr>
            <p:cNvGrpSpPr/>
            <p:nvPr/>
          </p:nvGrpSpPr>
          <p:grpSpPr bwMode="auto">
            <a:xfrm>
              <a:off x="6691426" y="196913"/>
              <a:ext cx="1292201" cy="619180"/>
              <a:chOff x="2848" y="0"/>
              <a:chExt cx="816" cy="391"/>
            </a:xfrm>
          </p:grpSpPr>
          <p:sp>
            <p:nvSpPr>
              <p:cNvPr id="31" name="文本框 42008">
                <a:extLst>
                  <a:ext uri="{FF2B5EF4-FFF2-40B4-BE49-F238E27FC236}">
                    <a16:creationId xmlns:a16="http://schemas.microsoft.com/office/drawing/2014/main" id="{743357A2-2C55-47A1-9265-F2F86CC7D320}"/>
                  </a:ext>
                </a:extLst>
              </p:cNvPr>
              <p:cNvSpPr txBox="1">
                <a:spLocks noChangeArrowheads="1"/>
              </p:cNvSpPr>
              <p:nvPr/>
            </p:nvSpPr>
            <p:spPr bwMode="auto">
              <a:xfrm>
                <a:off x="2998" y="0"/>
                <a:ext cx="51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突变</a:t>
                </a:r>
              </a:p>
            </p:txBody>
          </p:sp>
          <p:sp>
            <p:nvSpPr>
              <p:cNvPr id="32" name="直接连接符 42009">
                <a:extLst>
                  <a:ext uri="{FF2B5EF4-FFF2-40B4-BE49-F238E27FC236}">
                    <a16:creationId xmlns:a16="http://schemas.microsoft.com/office/drawing/2014/main" id="{3B0CAF89-E510-4F81-97E7-E402F8BFF1CE}"/>
                  </a:ext>
                </a:extLst>
              </p:cNvPr>
              <p:cNvSpPr>
                <a:spLocks noChangeShapeType="1"/>
              </p:cNvSpPr>
              <p:nvPr/>
            </p:nvSpPr>
            <p:spPr bwMode="auto">
              <a:xfrm>
                <a:off x="2848" y="391"/>
                <a:ext cx="816"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gn="ct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sp>
          <p:nvSpPr>
            <p:cNvPr id="33" name="直接连接符 32">
              <a:extLst>
                <a:ext uri="{FF2B5EF4-FFF2-40B4-BE49-F238E27FC236}">
                  <a16:creationId xmlns:a16="http://schemas.microsoft.com/office/drawing/2014/main" id="{47A93F2B-D4B4-4D4F-8FBC-317F764190D6}"/>
                </a:ext>
              </a:extLst>
            </p:cNvPr>
            <p:cNvSpPr>
              <a:spLocks noChangeShapeType="1"/>
            </p:cNvSpPr>
            <p:nvPr/>
          </p:nvSpPr>
          <p:spPr bwMode="auto">
            <a:xfrm>
              <a:off x="8790463" y="1470112"/>
              <a:ext cx="0" cy="646101"/>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gn="ct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nvGrpSpPr>
            <p:cNvPr id="34" name="组合 33">
              <a:extLst>
                <a:ext uri="{FF2B5EF4-FFF2-40B4-BE49-F238E27FC236}">
                  <a16:creationId xmlns:a16="http://schemas.microsoft.com/office/drawing/2014/main" id="{BB35CFEB-5598-409F-B04B-223CCFD5D97C}"/>
                </a:ext>
              </a:extLst>
            </p:cNvPr>
            <p:cNvGrpSpPr/>
            <p:nvPr/>
          </p:nvGrpSpPr>
          <p:grpSpPr bwMode="auto">
            <a:xfrm>
              <a:off x="7891781" y="2117800"/>
              <a:ext cx="1795780" cy="465573"/>
              <a:chOff x="2562" y="3476"/>
              <a:chExt cx="1134" cy="294"/>
            </a:xfrm>
          </p:grpSpPr>
          <p:sp>
            <p:nvSpPr>
              <p:cNvPr id="35" name="文本框 42012">
                <a:extLst>
                  <a:ext uri="{FF2B5EF4-FFF2-40B4-BE49-F238E27FC236}">
                    <a16:creationId xmlns:a16="http://schemas.microsoft.com/office/drawing/2014/main" id="{F2737F84-F873-4D5A-8D70-EA832BA12346}"/>
                  </a:ext>
                </a:extLst>
              </p:cNvPr>
              <p:cNvSpPr txBox="1">
                <a:spLocks noChangeArrowheads="1"/>
              </p:cNvSpPr>
              <p:nvPr/>
            </p:nvSpPr>
            <p:spPr bwMode="auto">
              <a:xfrm>
                <a:off x="2562" y="3476"/>
                <a:ext cx="113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16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ＧＵＡ</a:t>
                </a:r>
              </a:p>
            </p:txBody>
          </p:sp>
          <p:sp>
            <p:nvSpPr>
              <p:cNvPr id="36" name="直接连接符 42013">
                <a:extLst>
                  <a:ext uri="{FF2B5EF4-FFF2-40B4-BE49-F238E27FC236}">
                    <a16:creationId xmlns:a16="http://schemas.microsoft.com/office/drawing/2014/main" id="{4274F43A-6609-40BF-9692-7CFD2FA965ED}"/>
                  </a:ext>
                </a:extLst>
              </p:cNvPr>
              <p:cNvSpPr>
                <a:spLocks noChangeShapeType="1"/>
              </p:cNvSpPr>
              <p:nvPr/>
            </p:nvSpPr>
            <p:spPr bwMode="auto">
              <a:xfrm>
                <a:off x="2744" y="3521"/>
                <a:ext cx="771"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algn="ct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sp>
          <p:nvSpPr>
            <p:cNvPr id="37" name="直接连接符 36">
              <a:extLst>
                <a:ext uri="{FF2B5EF4-FFF2-40B4-BE49-F238E27FC236}">
                  <a16:creationId xmlns:a16="http://schemas.microsoft.com/office/drawing/2014/main" id="{1790DFC1-81E0-474D-B35A-3BDFBBB8BF12}"/>
                </a:ext>
              </a:extLst>
            </p:cNvPr>
            <p:cNvSpPr>
              <a:spLocks noChangeShapeType="1"/>
            </p:cNvSpPr>
            <p:nvPr/>
          </p:nvSpPr>
          <p:spPr bwMode="auto">
            <a:xfrm>
              <a:off x="8790463" y="2548530"/>
              <a:ext cx="0" cy="501995"/>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gn="ct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38" name="直接连接符 37">
              <a:extLst>
                <a:ext uri="{FF2B5EF4-FFF2-40B4-BE49-F238E27FC236}">
                  <a16:creationId xmlns:a16="http://schemas.microsoft.com/office/drawing/2014/main" id="{4309F1E0-1699-49B9-875A-6C2223D2D600}"/>
                </a:ext>
              </a:extLst>
            </p:cNvPr>
            <p:cNvSpPr>
              <a:spLocks noChangeShapeType="1"/>
            </p:cNvSpPr>
            <p:nvPr/>
          </p:nvSpPr>
          <p:spPr bwMode="auto">
            <a:xfrm>
              <a:off x="8790463" y="3409998"/>
              <a:ext cx="0" cy="647685"/>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pPr algn="ct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slide(fromTop)">
                                      <p:cBhvr>
                                        <p:cTn id="7" dur="500"/>
                                        <p:tgtEl>
                                          <p:spTgt spid="3790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7902"/>
                                        </p:tgtEl>
                                        <p:attrNameLst>
                                          <p:attrName>style.visibility</p:attrName>
                                        </p:attrNameLst>
                                      </p:cBhvr>
                                      <p:to>
                                        <p:strVal val="visible"/>
                                      </p:to>
                                    </p:set>
                                    <p:animEffect transition="in" filter="slide(fromTop)">
                                      <p:cBhvr>
                                        <p:cTn id="12" dur="500"/>
                                        <p:tgtEl>
                                          <p:spTgt spid="3790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7903"/>
                                        </p:tgtEl>
                                        <p:attrNameLst>
                                          <p:attrName>style.visibility</p:attrName>
                                        </p:attrNameLst>
                                      </p:cBhvr>
                                      <p:to>
                                        <p:strVal val="visible"/>
                                      </p:to>
                                    </p:set>
                                    <p:animEffect transition="in" filter="slide(fromTop)">
                                      <p:cBhvr>
                                        <p:cTn id="17" dur="500"/>
                                        <p:tgtEl>
                                          <p:spTgt spid="37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1" grpId="0"/>
      <p:bldP spid="37902" grpId="0"/>
      <p:bldP spid="379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4337"/>
          <p:cNvSpPr>
            <a:spLocks noGrp="1"/>
          </p:cNvSpPr>
          <p:nvPr>
            <p:ph type="title" idx="4294967295"/>
          </p:nvPr>
        </p:nvSpPr>
        <p:spPr>
          <a:xfrm>
            <a:off x="1177118" y="991379"/>
            <a:ext cx="3105150" cy="836613"/>
          </a:xfrm>
          <a:prstGeom prst="rect">
            <a:avLst/>
          </a:prstGeom>
        </p:spPr>
        <p:txBody>
          <a:bodyPr/>
          <a:lstStyle/>
          <a:p>
            <a:pPr>
              <a:defRPr/>
            </a:pPr>
            <a:r>
              <a:rPr lang="zh-CN" altLang="en-US" sz="200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rPr>
              <a:t>镰刀型细胞贫血症 </a:t>
            </a:r>
          </a:p>
        </p:txBody>
      </p:sp>
      <p:sp>
        <p:nvSpPr>
          <p:cNvPr id="14340" name="圆角矩形 14339"/>
          <p:cNvSpPr/>
          <p:nvPr/>
        </p:nvSpPr>
        <p:spPr>
          <a:xfrm>
            <a:off x="2575701" y="1777327"/>
            <a:ext cx="7183120" cy="604928"/>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7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控制血红蛋白形成的</a:t>
            </a:r>
            <a:r>
              <a:rPr lang="zh-CN" altLang="en-US" sz="27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基因中一个碱基对变化</a:t>
            </a:r>
            <a:endParaRPr lang="zh-CN" altLang="en-US" sz="2793" b="1" kern="0" noProof="1">
              <a:solidFill>
                <a:srgbClr val="CC0066"/>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4341" name="下箭头 14340"/>
          <p:cNvSpPr>
            <a:spLocks noChangeArrowheads="1"/>
          </p:cNvSpPr>
          <p:nvPr/>
        </p:nvSpPr>
        <p:spPr bwMode="auto">
          <a:xfrm>
            <a:off x="5879842" y="2412079"/>
            <a:ext cx="574839" cy="604928"/>
          </a:xfrm>
          <a:prstGeom prst="downArrow">
            <a:avLst>
              <a:gd name="adj1" fmla="val 50000"/>
              <a:gd name="adj2" fmla="val 25000"/>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4342" name="圆角矩形 14341"/>
          <p:cNvSpPr/>
          <p:nvPr/>
        </p:nvSpPr>
        <p:spPr>
          <a:xfrm>
            <a:off x="3940747" y="3046831"/>
            <a:ext cx="4453028" cy="604928"/>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7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血红蛋白的结构发生变化</a:t>
            </a:r>
            <a:endParaRPr lang="zh-CN" altLang="en-US" sz="2793" b="1" kern="0" noProof="1">
              <a:solidFill>
                <a:srgbClr val="CC0066"/>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4343" name="下箭头 14342"/>
          <p:cNvSpPr>
            <a:spLocks noChangeArrowheads="1"/>
          </p:cNvSpPr>
          <p:nvPr/>
        </p:nvSpPr>
        <p:spPr bwMode="auto">
          <a:xfrm>
            <a:off x="5880633" y="3681583"/>
            <a:ext cx="573256" cy="604928"/>
          </a:xfrm>
          <a:prstGeom prst="downArrow">
            <a:avLst>
              <a:gd name="adj1" fmla="val 50000"/>
              <a:gd name="adj2" fmla="val 25000"/>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4344" name="圆角矩形 14343"/>
          <p:cNvSpPr/>
          <p:nvPr/>
        </p:nvSpPr>
        <p:spPr>
          <a:xfrm>
            <a:off x="4730954" y="4316335"/>
            <a:ext cx="2872615" cy="603344"/>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7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红细胞</a:t>
            </a:r>
            <a:r>
              <a:rPr lang="zh-CN" altLang="en-US" sz="27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呈镰刀状</a:t>
            </a:r>
            <a:endParaRPr lang="zh-CN" altLang="en-US" sz="2793" b="1" kern="0" noProof="1">
              <a:solidFill>
                <a:srgbClr val="CC0066"/>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4345" name="下箭头 14344"/>
          <p:cNvSpPr>
            <a:spLocks noChangeArrowheads="1"/>
          </p:cNvSpPr>
          <p:nvPr/>
        </p:nvSpPr>
        <p:spPr bwMode="auto">
          <a:xfrm>
            <a:off x="5844211" y="4949503"/>
            <a:ext cx="646101" cy="604928"/>
          </a:xfrm>
          <a:prstGeom prst="downArrow">
            <a:avLst>
              <a:gd name="adj1" fmla="val 50000"/>
              <a:gd name="adj2" fmla="val 25000"/>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4346" name="圆角矩形 14345"/>
          <p:cNvSpPr/>
          <p:nvPr/>
        </p:nvSpPr>
        <p:spPr>
          <a:xfrm>
            <a:off x="3473591" y="5584254"/>
            <a:ext cx="5387340" cy="608095"/>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7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红细胞容易破裂，患溶血性贫血</a:t>
            </a:r>
            <a:endParaRPr lang="zh-CN" altLang="en-US" sz="2793" b="1" kern="0" noProof="1">
              <a:solidFill>
                <a:sysClr val="windowText" lastClr="000000"/>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1" name="矩形 10">
            <a:extLst>
              <a:ext uri="{FF2B5EF4-FFF2-40B4-BE49-F238E27FC236}">
                <a16:creationId xmlns:a16="http://schemas.microsoft.com/office/drawing/2014/main" id="{17EAAE04-5310-4046-A0D2-1D0C5FAF0193}"/>
              </a:ext>
            </a:extLst>
          </p:cNvPr>
          <p:cNvSpPr/>
          <p:nvPr/>
        </p:nvSpPr>
        <p:spPr>
          <a:xfrm>
            <a:off x="582305" y="183634"/>
            <a:ext cx="3751348" cy="461665"/>
          </a:xfrm>
          <a:prstGeom prst="rect">
            <a:avLst/>
          </a:prstGeom>
        </p:spPr>
        <p:txBody>
          <a:bodyPr wrap="none">
            <a:spAutoFit/>
          </a:bodyPr>
          <a:lstStyle/>
          <a:p>
            <a:r>
              <a:rPr lang="en-US" altLang="zh-CN"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2</a:t>
            </a: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、基因对性状的直接控制</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dissolve">
                                      <p:cBhvr>
                                        <p:cTn id="12" dur="500"/>
                                        <p:tgtEl>
                                          <p:spTgt spid="143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dissolve">
                                      <p:cBhvr>
                                        <p:cTn id="17" dur="500"/>
                                        <p:tgtEl>
                                          <p:spTgt spid="1434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dissolve">
                                      <p:cBhvr>
                                        <p:cTn id="22" dur="500"/>
                                        <p:tgtEl>
                                          <p:spTgt spid="1434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dissolve">
                                      <p:cBhvr>
                                        <p:cTn id="27" dur="500"/>
                                        <p:tgtEl>
                                          <p:spTgt spid="1434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345"/>
                                        </p:tgtEl>
                                        <p:attrNameLst>
                                          <p:attrName>style.visibility</p:attrName>
                                        </p:attrNameLst>
                                      </p:cBhvr>
                                      <p:to>
                                        <p:strVal val="visible"/>
                                      </p:to>
                                    </p:set>
                                    <p:animEffect transition="in" filter="dissolve">
                                      <p:cBhvr>
                                        <p:cTn id="32" dur="500"/>
                                        <p:tgtEl>
                                          <p:spTgt spid="1434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46"/>
                                        </p:tgtEl>
                                        <p:attrNameLst>
                                          <p:attrName>style.visibility</p:attrName>
                                        </p:attrNameLst>
                                      </p:cBhvr>
                                      <p:to>
                                        <p:strVal val="visible"/>
                                      </p:to>
                                    </p:set>
                                    <p:animEffect transition="in" filter="dissolve">
                                      <p:cBhvr>
                                        <p:cTn id="37"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ldLvl="0" animBg="1"/>
      <p:bldP spid="14342" grpId="0" bldLvl="0" animBg="1"/>
      <p:bldP spid="14344" grpId="0" bldLvl="0" animBg="1"/>
      <p:bldP spid="1434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圆角矩形 13315"/>
          <p:cNvSpPr/>
          <p:nvPr/>
        </p:nvSpPr>
        <p:spPr>
          <a:xfrm>
            <a:off x="3833065" y="1760465"/>
            <a:ext cx="4741239" cy="584340"/>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en-US" altLang="zh-CN" sz="27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CFTR</a:t>
            </a:r>
            <a:r>
              <a:rPr lang="zh-CN" altLang="en-US" sz="27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基因缺失了</a:t>
            </a:r>
            <a:r>
              <a:rPr lang="en-US" altLang="zh-CN" sz="27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3</a:t>
            </a:r>
            <a:r>
              <a:rPr lang="zh-CN" altLang="en-US" sz="2793" b="1" kern="0" noProof="1">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个碱基</a:t>
            </a:r>
            <a:endParaRPr lang="zh-CN" altLang="en-US" sz="2793" b="1" kern="0" noProof="1">
              <a:solidFill>
                <a:srgbClr val="CC0066"/>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3317" name="下箭头 13316"/>
          <p:cNvSpPr>
            <a:spLocks noChangeArrowheads="1"/>
          </p:cNvSpPr>
          <p:nvPr/>
        </p:nvSpPr>
        <p:spPr bwMode="auto">
          <a:xfrm>
            <a:off x="5883009" y="2345070"/>
            <a:ext cx="641351" cy="584341"/>
          </a:xfrm>
          <a:prstGeom prst="downArrow">
            <a:avLst>
              <a:gd name="adj1" fmla="val 50000"/>
              <a:gd name="adj2" fmla="val 25000"/>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3318" name="圆角矩形 13317"/>
          <p:cNvSpPr>
            <a:spLocks noChangeArrowheads="1"/>
          </p:cNvSpPr>
          <p:nvPr/>
        </p:nvSpPr>
        <p:spPr bwMode="auto">
          <a:xfrm>
            <a:off x="2575702" y="2929676"/>
            <a:ext cx="7255965" cy="584341"/>
          </a:xfrm>
          <a:prstGeom prst="roundRect">
            <a:avLst>
              <a:gd name="adj" fmla="val 16667"/>
            </a:avLst>
          </a:prstGeom>
          <a:solidFill>
            <a:srgbClr val="FFFFFF"/>
          </a:solidFill>
          <a:ln w="9525">
            <a:solidFill>
              <a:srgbClr val="000000"/>
            </a:solidFill>
            <a:round/>
          </a:ln>
        </p:spPr>
        <p:txBody>
          <a:bodyPr lIns="0" tIns="0" rIns="0" bIns="0"/>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793" kern="0" dirty="0">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结构蛋白</a:t>
            </a:r>
            <a:r>
              <a:rPr lang="en-US" altLang="zh-CN" sz="2793" kern="0" dirty="0">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(CFTR</a:t>
            </a:r>
            <a:r>
              <a:rPr lang="zh-CN" altLang="en-US" sz="2793" kern="0" dirty="0">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蛋白</a:t>
            </a:r>
            <a:r>
              <a:rPr lang="en-US" altLang="zh-CN" sz="2793" kern="0" dirty="0">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zh-CN" altLang="en-US" sz="2793" kern="0" dirty="0">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异常，导致功能异常</a:t>
            </a:r>
          </a:p>
        </p:txBody>
      </p:sp>
      <p:sp>
        <p:nvSpPr>
          <p:cNvPr id="13319" name="下箭头 13318"/>
          <p:cNvSpPr>
            <a:spLocks noChangeArrowheads="1"/>
          </p:cNvSpPr>
          <p:nvPr/>
        </p:nvSpPr>
        <p:spPr bwMode="auto">
          <a:xfrm>
            <a:off x="5883009" y="3514282"/>
            <a:ext cx="641351" cy="584340"/>
          </a:xfrm>
          <a:prstGeom prst="downArrow">
            <a:avLst>
              <a:gd name="adj1" fmla="val 50000"/>
              <a:gd name="adj2" fmla="val 25000"/>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3320" name="圆角矩形 13319"/>
          <p:cNvSpPr/>
          <p:nvPr/>
        </p:nvSpPr>
        <p:spPr>
          <a:xfrm>
            <a:off x="4049223" y="4098887"/>
            <a:ext cx="4308923" cy="582757"/>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7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患者支气管内黏液增多</a:t>
            </a:r>
            <a:endParaRPr lang="zh-CN" altLang="en-US" sz="2793" b="1" kern="0" noProof="1">
              <a:solidFill>
                <a:sysClr val="windowText" lastClr="000000"/>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3321" name="下箭头 13320"/>
          <p:cNvSpPr>
            <a:spLocks noChangeArrowheads="1"/>
          </p:cNvSpPr>
          <p:nvPr/>
        </p:nvSpPr>
        <p:spPr bwMode="auto">
          <a:xfrm>
            <a:off x="5883009" y="4681909"/>
            <a:ext cx="641351" cy="584340"/>
          </a:xfrm>
          <a:prstGeom prst="downArrow">
            <a:avLst>
              <a:gd name="adj1" fmla="val 50000"/>
              <a:gd name="adj2" fmla="val 25000"/>
            </a:avLst>
          </a:prstGeom>
          <a:solidFill>
            <a:srgbClr val="FFFFFF"/>
          </a:solidFill>
          <a:ln w="9525">
            <a:solidFill>
              <a:srgbClr val="000000"/>
            </a:solidFill>
            <a:miter lim="800000"/>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3322" name="圆角矩形 13321"/>
          <p:cNvSpPr/>
          <p:nvPr/>
        </p:nvSpPr>
        <p:spPr>
          <a:xfrm>
            <a:off x="3222594" y="5266512"/>
            <a:ext cx="5962180" cy="587508"/>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lIns="0" tIns="0" rIns="0" bIns="0"/>
          <a:lstStyle/>
          <a:p>
            <a:pPr algn="ctr" defTabSz="1219170">
              <a:defRPr/>
            </a:pPr>
            <a:r>
              <a:rPr lang="zh-CN" altLang="en-US" sz="2793" b="1" kern="0" noProof="1">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mn-ea"/>
              </a:rPr>
              <a:t>黏液清除困难，细菌繁殖，肺部感染</a:t>
            </a:r>
            <a:endParaRPr lang="zh-CN" altLang="en-US" sz="2793" b="1" kern="0" noProof="1">
              <a:solidFill>
                <a:sysClr val="windowText" lastClr="000000"/>
              </a:solidFill>
              <a:effectLst>
                <a:outerShdw blurRad="38100" dist="38100" dir="2700000">
                  <a:srgbClr val="C0C0C0"/>
                </a:outerShdw>
              </a:effectLst>
              <a:latin typeface="思源黑体 CN Bold" panose="020B0800000000000000" pitchFamily="34" charset="-122"/>
              <a:ea typeface="思源黑体 CN Bold" panose="020B0800000000000000" pitchFamily="34" charset="-122"/>
              <a:cs typeface="Times New Roman" panose="02020603050405020304" pitchFamily="18" charset="0"/>
              <a:sym typeface="+mn-ea"/>
            </a:endParaRPr>
          </a:p>
        </p:txBody>
      </p:sp>
      <p:sp>
        <p:nvSpPr>
          <p:cNvPr id="10" name="矩形 9">
            <a:extLst>
              <a:ext uri="{FF2B5EF4-FFF2-40B4-BE49-F238E27FC236}">
                <a16:creationId xmlns:a16="http://schemas.microsoft.com/office/drawing/2014/main" id="{EE292646-F9EF-4F43-B1A8-1BE0FB70D86A}"/>
              </a:ext>
            </a:extLst>
          </p:cNvPr>
          <p:cNvSpPr/>
          <p:nvPr/>
        </p:nvSpPr>
        <p:spPr>
          <a:xfrm>
            <a:off x="582305" y="183634"/>
            <a:ext cx="1723549"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囊性纤维病</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blinds(horizontal)">
                                      <p:cBhvr>
                                        <p:cTn id="12" dur="500"/>
                                        <p:tgtEl>
                                          <p:spTgt spid="133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blinds(horizontal)">
                                      <p:cBhvr>
                                        <p:cTn id="17" dur="500"/>
                                        <p:tgtEl>
                                          <p:spTgt spid="133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9"/>
                                        </p:tgtEl>
                                        <p:attrNameLst>
                                          <p:attrName>style.visibility</p:attrName>
                                        </p:attrNameLst>
                                      </p:cBhvr>
                                      <p:to>
                                        <p:strVal val="visible"/>
                                      </p:to>
                                    </p:set>
                                    <p:animEffect transition="in" filter="blinds(horizontal)">
                                      <p:cBhvr>
                                        <p:cTn id="22" dur="500"/>
                                        <p:tgtEl>
                                          <p:spTgt spid="133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20"/>
                                        </p:tgtEl>
                                        <p:attrNameLst>
                                          <p:attrName>style.visibility</p:attrName>
                                        </p:attrNameLst>
                                      </p:cBhvr>
                                      <p:to>
                                        <p:strVal val="visible"/>
                                      </p:to>
                                    </p:set>
                                    <p:animEffect transition="in" filter="blinds(horizontal)">
                                      <p:cBhvr>
                                        <p:cTn id="27" dur="500"/>
                                        <p:tgtEl>
                                          <p:spTgt spid="133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321"/>
                                        </p:tgtEl>
                                        <p:attrNameLst>
                                          <p:attrName>style.visibility</p:attrName>
                                        </p:attrNameLst>
                                      </p:cBhvr>
                                      <p:to>
                                        <p:strVal val="visible"/>
                                      </p:to>
                                    </p:set>
                                    <p:animEffect transition="in" filter="blinds(horizontal)">
                                      <p:cBhvr>
                                        <p:cTn id="32" dur="500"/>
                                        <p:tgtEl>
                                          <p:spTgt spid="133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322"/>
                                        </p:tgtEl>
                                        <p:attrNameLst>
                                          <p:attrName>style.visibility</p:attrName>
                                        </p:attrNameLst>
                                      </p:cBhvr>
                                      <p:to>
                                        <p:strVal val="visible"/>
                                      </p:to>
                                    </p:set>
                                    <p:animEffect transition="in" filter="blinds(horizontal)">
                                      <p:cBhvr>
                                        <p:cTn id="37"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animBg="1"/>
      <p:bldP spid="13318" grpId="0" bldLvl="0" animBg="1"/>
      <p:bldP spid="13320" grpId="0" bldLvl="0" animBg="1"/>
      <p:bldP spid="1332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矩形 81921"/>
          <p:cNvSpPr>
            <a:spLocks noChangeArrowheads="1"/>
          </p:cNvSpPr>
          <p:nvPr/>
        </p:nvSpPr>
        <p:spPr bwMode="auto">
          <a:xfrm>
            <a:off x="412281" y="3952659"/>
            <a:ext cx="184731" cy="66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endParaRPr lang="zh-CN" altLang="zh-CN"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26627" name="矩形 81922"/>
          <p:cNvSpPr>
            <a:spLocks noChangeArrowheads="1"/>
          </p:cNvSpPr>
          <p:nvPr/>
        </p:nvSpPr>
        <p:spPr bwMode="auto">
          <a:xfrm>
            <a:off x="407530" y="3109117"/>
            <a:ext cx="912142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81924" name="左大括号 81923"/>
          <p:cNvSpPr/>
          <p:nvPr/>
        </p:nvSpPr>
        <p:spPr bwMode="auto">
          <a:xfrm>
            <a:off x="1951521" y="2567533"/>
            <a:ext cx="71260" cy="863052"/>
          </a:xfrm>
          <a:prstGeom prst="leftBrace">
            <a:avLst>
              <a:gd name="adj1" fmla="val 100871"/>
              <a:gd name="adj2" fmla="val 50000"/>
            </a:avLst>
          </a:prstGeom>
          <a:noFill/>
          <a:ln w="38100">
            <a:solidFill>
              <a:srgbClr val="000000"/>
            </a:solidFill>
            <a:rou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81925" name="矩形 81924"/>
          <p:cNvSpPr>
            <a:spLocks noChangeArrowheads="1"/>
          </p:cNvSpPr>
          <p:nvPr/>
        </p:nvSpPr>
        <p:spPr bwMode="auto">
          <a:xfrm>
            <a:off x="874685" y="2567533"/>
            <a:ext cx="1076835" cy="5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基因</a:t>
            </a:r>
          </a:p>
        </p:txBody>
      </p:sp>
      <p:sp>
        <p:nvSpPr>
          <p:cNvPr id="81926" name="直接连接符 81925"/>
          <p:cNvSpPr>
            <a:spLocks noChangeShapeType="1"/>
          </p:cNvSpPr>
          <p:nvPr/>
        </p:nvSpPr>
        <p:spPr bwMode="auto">
          <a:xfrm>
            <a:off x="2166887" y="2638793"/>
            <a:ext cx="574839"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793"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81927" name="矩形 81926"/>
          <p:cNvSpPr>
            <a:spLocks noChangeArrowheads="1"/>
          </p:cNvSpPr>
          <p:nvPr/>
        </p:nvSpPr>
        <p:spPr bwMode="auto">
          <a:xfrm>
            <a:off x="2597622" y="2279322"/>
            <a:ext cx="2155252" cy="5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结构蛋白</a:t>
            </a:r>
          </a:p>
        </p:txBody>
      </p:sp>
      <p:sp>
        <p:nvSpPr>
          <p:cNvPr id="81928" name="直接连接符 81927"/>
          <p:cNvSpPr>
            <a:spLocks noChangeShapeType="1"/>
          </p:cNvSpPr>
          <p:nvPr/>
        </p:nvSpPr>
        <p:spPr bwMode="auto">
          <a:xfrm>
            <a:off x="4537507" y="2638793"/>
            <a:ext cx="574840"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793"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81929" name="矩形 81928"/>
          <p:cNvSpPr>
            <a:spLocks noChangeArrowheads="1"/>
          </p:cNvSpPr>
          <p:nvPr/>
        </p:nvSpPr>
        <p:spPr bwMode="auto">
          <a:xfrm>
            <a:off x="4681612" y="2279322"/>
            <a:ext cx="2706339" cy="5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细胞结构</a:t>
            </a:r>
          </a:p>
        </p:txBody>
      </p:sp>
      <p:sp>
        <p:nvSpPr>
          <p:cNvPr id="81930" name="直接连接符 81929"/>
          <p:cNvSpPr>
            <a:spLocks noChangeShapeType="1"/>
          </p:cNvSpPr>
          <p:nvPr/>
        </p:nvSpPr>
        <p:spPr bwMode="auto">
          <a:xfrm>
            <a:off x="6908127" y="2638793"/>
            <a:ext cx="574839"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793"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81931" name="矩形 81930"/>
          <p:cNvSpPr>
            <a:spLocks noChangeArrowheads="1"/>
          </p:cNvSpPr>
          <p:nvPr/>
        </p:nvSpPr>
        <p:spPr bwMode="auto">
          <a:xfrm>
            <a:off x="7338861" y="2279322"/>
            <a:ext cx="2118831" cy="5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生物性状</a:t>
            </a:r>
          </a:p>
        </p:txBody>
      </p:sp>
      <p:sp>
        <p:nvSpPr>
          <p:cNvPr id="81932" name="直接连接符 81931"/>
          <p:cNvSpPr>
            <a:spLocks noChangeShapeType="1"/>
          </p:cNvSpPr>
          <p:nvPr/>
        </p:nvSpPr>
        <p:spPr bwMode="auto">
          <a:xfrm>
            <a:off x="2166887" y="3357740"/>
            <a:ext cx="574839"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793"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81933" name="矩形 81932"/>
          <p:cNvSpPr>
            <a:spLocks noChangeArrowheads="1"/>
          </p:cNvSpPr>
          <p:nvPr/>
        </p:nvSpPr>
        <p:spPr bwMode="auto">
          <a:xfrm>
            <a:off x="2597621" y="3069529"/>
            <a:ext cx="2131499" cy="5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酶或激素</a:t>
            </a:r>
          </a:p>
        </p:txBody>
      </p:sp>
      <p:sp>
        <p:nvSpPr>
          <p:cNvPr id="81934" name="直接连接符 81933"/>
          <p:cNvSpPr>
            <a:spLocks noChangeShapeType="1"/>
          </p:cNvSpPr>
          <p:nvPr/>
        </p:nvSpPr>
        <p:spPr bwMode="auto">
          <a:xfrm>
            <a:off x="4537507" y="3357740"/>
            <a:ext cx="574840"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793"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81935" name="矩形 81934"/>
          <p:cNvSpPr>
            <a:spLocks noChangeArrowheads="1"/>
          </p:cNvSpPr>
          <p:nvPr/>
        </p:nvSpPr>
        <p:spPr bwMode="auto">
          <a:xfrm>
            <a:off x="4968241" y="3069529"/>
            <a:ext cx="2060239" cy="5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r>
              <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细胞代谢</a:t>
            </a:r>
          </a:p>
        </p:txBody>
      </p:sp>
      <p:sp>
        <p:nvSpPr>
          <p:cNvPr id="81936" name="直接连接符 81935"/>
          <p:cNvSpPr>
            <a:spLocks noChangeShapeType="1"/>
          </p:cNvSpPr>
          <p:nvPr/>
        </p:nvSpPr>
        <p:spPr bwMode="auto">
          <a:xfrm>
            <a:off x="6908127" y="3357740"/>
            <a:ext cx="574839"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793"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81937" name="矩形 81936"/>
          <p:cNvSpPr>
            <a:spLocks noChangeArrowheads="1"/>
          </p:cNvSpPr>
          <p:nvPr/>
        </p:nvSpPr>
        <p:spPr bwMode="auto">
          <a:xfrm>
            <a:off x="7375282" y="3069529"/>
            <a:ext cx="2118831" cy="5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生物性状</a:t>
            </a:r>
          </a:p>
        </p:txBody>
      </p:sp>
      <p:sp>
        <p:nvSpPr>
          <p:cNvPr id="81938" name="矩形 81937"/>
          <p:cNvSpPr>
            <a:spLocks noChangeArrowheads="1"/>
          </p:cNvSpPr>
          <p:nvPr/>
        </p:nvSpPr>
        <p:spPr bwMode="auto">
          <a:xfrm>
            <a:off x="2453515" y="2063953"/>
            <a:ext cx="2370620" cy="2083992"/>
          </a:xfrm>
          <a:prstGeom prst="rect">
            <a:avLst/>
          </a:prstGeom>
          <a:noFill/>
          <a:ln w="28575">
            <a:solidFill>
              <a:schemeClr val="tx1"/>
            </a:solidFill>
            <a:prstDash val="dashDot"/>
            <a:miter lim="800000"/>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81939" name="文本框 81938"/>
          <p:cNvSpPr txBox="1">
            <a:spLocks noChangeArrowheads="1"/>
          </p:cNvSpPr>
          <p:nvPr/>
        </p:nvSpPr>
        <p:spPr bwMode="auto">
          <a:xfrm>
            <a:off x="2687885" y="1604717"/>
            <a:ext cx="1939887" cy="5221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793" kern="0" dirty="0">
                <a:solidFill>
                  <a:srgbClr val="CC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蛋白质</a:t>
            </a:r>
          </a:p>
        </p:txBody>
      </p:sp>
      <p:sp>
        <p:nvSpPr>
          <p:cNvPr id="81940" name="文本框 81939"/>
          <p:cNvSpPr txBox="1">
            <a:spLocks noChangeArrowheads="1"/>
          </p:cNvSpPr>
          <p:nvPr/>
        </p:nvSpPr>
        <p:spPr bwMode="auto">
          <a:xfrm>
            <a:off x="5804371" y="1680729"/>
            <a:ext cx="3116485" cy="52213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793" kern="0" dirty="0">
                <a:solidFill>
                  <a:srgbClr val="FFFF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直接作用</a:t>
            </a:r>
          </a:p>
        </p:txBody>
      </p:sp>
      <p:sp>
        <p:nvSpPr>
          <p:cNvPr id="81941" name="文本框 81940"/>
          <p:cNvSpPr txBox="1">
            <a:spLocks noChangeArrowheads="1"/>
          </p:cNvSpPr>
          <p:nvPr/>
        </p:nvSpPr>
        <p:spPr bwMode="auto">
          <a:xfrm>
            <a:off x="5829708" y="3733049"/>
            <a:ext cx="3116485" cy="522131"/>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793" kern="0" dirty="0">
                <a:solidFill>
                  <a:srgbClr val="FFFF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间接作用</a:t>
            </a:r>
          </a:p>
        </p:txBody>
      </p:sp>
      <p:sp>
        <p:nvSpPr>
          <p:cNvPr id="81942" name="矩形 81941"/>
          <p:cNvSpPr>
            <a:spLocks noChangeArrowheads="1"/>
          </p:cNvSpPr>
          <p:nvPr/>
        </p:nvSpPr>
        <p:spPr bwMode="auto">
          <a:xfrm>
            <a:off x="1243660" y="4722785"/>
            <a:ext cx="9686909" cy="96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zh-CN" altLang="en-US" sz="20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总之：</a:t>
            </a:r>
            <a:r>
              <a:rPr lang="en-US" altLang="zh-CN" sz="20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a.</a:t>
            </a:r>
            <a:r>
              <a:rPr lang="zh-CN" altLang="en-US" sz="20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生物性状主要是由蛋白质体现      </a:t>
            </a:r>
            <a:r>
              <a:rPr lang="en-US" altLang="zh-CN" sz="20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b.</a:t>
            </a:r>
            <a:r>
              <a:rPr lang="zh-CN" altLang="en-US" sz="20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蛋白质的合成又受基因的控制</a:t>
            </a:r>
          </a:p>
          <a:p>
            <a:pPr defTabSz="1219170">
              <a:lnSpc>
                <a:spcPct val="150000"/>
              </a:lnSpc>
              <a:defRPr/>
            </a:pPr>
            <a:r>
              <a:rPr lang="zh-CN" altLang="en-US" sz="20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所以：生物的性状是由基因控制的 </a:t>
            </a:r>
          </a:p>
        </p:txBody>
      </p:sp>
      <p:sp>
        <p:nvSpPr>
          <p:cNvPr id="24" name="矩形 23">
            <a:extLst>
              <a:ext uri="{FF2B5EF4-FFF2-40B4-BE49-F238E27FC236}">
                <a16:creationId xmlns:a16="http://schemas.microsoft.com/office/drawing/2014/main" id="{2EC7F3D7-1D0D-4CB4-900E-14A43F43E64C}"/>
              </a:ext>
            </a:extLst>
          </p:cNvPr>
          <p:cNvSpPr/>
          <p:nvPr/>
        </p:nvSpPr>
        <p:spPr>
          <a:xfrm>
            <a:off x="582305" y="183634"/>
            <a:ext cx="2339102"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以上实例可知：</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blinds(horizontal)">
                                      <p:cBhvr>
                                        <p:cTn id="7" dur="500"/>
                                        <p:tgtEl>
                                          <p:spTgt spid="819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26"/>
                                        </p:tgtEl>
                                        <p:attrNameLst>
                                          <p:attrName>style.visibility</p:attrName>
                                        </p:attrNameLst>
                                      </p:cBhvr>
                                      <p:to>
                                        <p:strVal val="visible"/>
                                      </p:to>
                                    </p:set>
                                    <p:animEffect transition="in" filter="blinds(horizontal)">
                                      <p:cBhvr>
                                        <p:cTn id="12" dur="500"/>
                                        <p:tgtEl>
                                          <p:spTgt spid="819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27"/>
                                        </p:tgtEl>
                                        <p:attrNameLst>
                                          <p:attrName>style.visibility</p:attrName>
                                        </p:attrNameLst>
                                      </p:cBhvr>
                                      <p:to>
                                        <p:strVal val="visible"/>
                                      </p:to>
                                    </p:set>
                                    <p:animEffect transition="in" filter="blinds(horizontal)">
                                      <p:cBhvr>
                                        <p:cTn id="17" dur="500"/>
                                        <p:tgtEl>
                                          <p:spTgt spid="819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1928"/>
                                        </p:tgtEl>
                                        <p:attrNameLst>
                                          <p:attrName>style.visibility</p:attrName>
                                        </p:attrNameLst>
                                      </p:cBhvr>
                                      <p:to>
                                        <p:strVal val="visible"/>
                                      </p:to>
                                    </p:set>
                                    <p:animEffect transition="in" filter="blinds(horizontal)">
                                      <p:cBhvr>
                                        <p:cTn id="22" dur="500"/>
                                        <p:tgtEl>
                                          <p:spTgt spid="819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1929"/>
                                        </p:tgtEl>
                                        <p:attrNameLst>
                                          <p:attrName>style.visibility</p:attrName>
                                        </p:attrNameLst>
                                      </p:cBhvr>
                                      <p:to>
                                        <p:strVal val="visible"/>
                                      </p:to>
                                    </p:set>
                                    <p:animEffect transition="in" filter="blinds(horizontal)">
                                      <p:cBhvr>
                                        <p:cTn id="27" dur="500"/>
                                        <p:tgtEl>
                                          <p:spTgt spid="819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1930"/>
                                        </p:tgtEl>
                                        <p:attrNameLst>
                                          <p:attrName>style.visibility</p:attrName>
                                        </p:attrNameLst>
                                      </p:cBhvr>
                                      <p:to>
                                        <p:strVal val="visible"/>
                                      </p:to>
                                    </p:set>
                                    <p:animEffect transition="in" filter="blinds(horizontal)">
                                      <p:cBhvr>
                                        <p:cTn id="32" dur="500"/>
                                        <p:tgtEl>
                                          <p:spTgt spid="819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1931"/>
                                        </p:tgtEl>
                                        <p:attrNameLst>
                                          <p:attrName>style.visibility</p:attrName>
                                        </p:attrNameLst>
                                      </p:cBhvr>
                                      <p:to>
                                        <p:strVal val="visible"/>
                                      </p:to>
                                    </p:set>
                                    <p:animEffect transition="in" filter="blinds(horizontal)">
                                      <p:cBhvr>
                                        <p:cTn id="37" dur="500"/>
                                        <p:tgtEl>
                                          <p:spTgt spid="819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1932"/>
                                        </p:tgtEl>
                                        <p:attrNameLst>
                                          <p:attrName>style.visibility</p:attrName>
                                        </p:attrNameLst>
                                      </p:cBhvr>
                                      <p:to>
                                        <p:strVal val="visible"/>
                                      </p:to>
                                    </p:set>
                                    <p:animEffect transition="in" filter="blinds(horizontal)">
                                      <p:cBhvr>
                                        <p:cTn id="42" dur="500"/>
                                        <p:tgtEl>
                                          <p:spTgt spid="819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1933"/>
                                        </p:tgtEl>
                                        <p:attrNameLst>
                                          <p:attrName>style.visibility</p:attrName>
                                        </p:attrNameLst>
                                      </p:cBhvr>
                                      <p:to>
                                        <p:strVal val="visible"/>
                                      </p:to>
                                    </p:set>
                                    <p:animEffect transition="in" filter="blinds(horizontal)">
                                      <p:cBhvr>
                                        <p:cTn id="47" dur="500"/>
                                        <p:tgtEl>
                                          <p:spTgt spid="8193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81934"/>
                                        </p:tgtEl>
                                        <p:attrNameLst>
                                          <p:attrName>style.visibility</p:attrName>
                                        </p:attrNameLst>
                                      </p:cBhvr>
                                      <p:to>
                                        <p:strVal val="visible"/>
                                      </p:to>
                                    </p:set>
                                    <p:animEffect transition="in" filter="blinds(horizontal)">
                                      <p:cBhvr>
                                        <p:cTn id="52" dur="500"/>
                                        <p:tgtEl>
                                          <p:spTgt spid="8193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1935"/>
                                        </p:tgtEl>
                                        <p:attrNameLst>
                                          <p:attrName>style.visibility</p:attrName>
                                        </p:attrNameLst>
                                      </p:cBhvr>
                                      <p:to>
                                        <p:strVal val="visible"/>
                                      </p:to>
                                    </p:set>
                                    <p:animEffect transition="in" filter="blinds(horizontal)">
                                      <p:cBhvr>
                                        <p:cTn id="57" dur="500"/>
                                        <p:tgtEl>
                                          <p:spTgt spid="8193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1936"/>
                                        </p:tgtEl>
                                        <p:attrNameLst>
                                          <p:attrName>style.visibility</p:attrName>
                                        </p:attrNameLst>
                                      </p:cBhvr>
                                      <p:to>
                                        <p:strVal val="visible"/>
                                      </p:to>
                                    </p:set>
                                    <p:animEffect transition="in" filter="blinds(horizontal)">
                                      <p:cBhvr>
                                        <p:cTn id="62" dur="500"/>
                                        <p:tgtEl>
                                          <p:spTgt spid="8193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1937"/>
                                        </p:tgtEl>
                                        <p:attrNameLst>
                                          <p:attrName>style.visibility</p:attrName>
                                        </p:attrNameLst>
                                      </p:cBhvr>
                                      <p:to>
                                        <p:strVal val="visible"/>
                                      </p:to>
                                    </p:set>
                                    <p:animEffect transition="in" filter="blinds(horizontal)">
                                      <p:cBhvr>
                                        <p:cTn id="67" dur="500"/>
                                        <p:tgtEl>
                                          <p:spTgt spid="8193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499"/>
                                          </p:stCondLst>
                                        </p:cTn>
                                        <p:tgtEl>
                                          <p:spTgt spid="8192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81938"/>
                                        </p:tgtEl>
                                        <p:attrNameLst>
                                          <p:attrName>style.visibility</p:attrName>
                                        </p:attrNameLst>
                                      </p:cBhvr>
                                      <p:to>
                                        <p:strVal val="visible"/>
                                      </p:to>
                                    </p:set>
                                    <p:animEffect transition="in" filter="blinds(horizontal)">
                                      <p:cBhvr>
                                        <p:cTn id="76" dur="500"/>
                                        <p:tgtEl>
                                          <p:spTgt spid="8193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81939"/>
                                        </p:tgtEl>
                                        <p:attrNameLst>
                                          <p:attrName>style.visibility</p:attrName>
                                        </p:attrNameLst>
                                      </p:cBhvr>
                                      <p:to>
                                        <p:strVal val="visible"/>
                                      </p:to>
                                    </p:set>
                                    <p:animEffect transition="in" filter="blinds(horizontal)">
                                      <p:cBhvr>
                                        <p:cTn id="81" dur="500"/>
                                        <p:tgtEl>
                                          <p:spTgt spid="81939"/>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81940"/>
                                        </p:tgtEl>
                                        <p:attrNameLst>
                                          <p:attrName>style.visibility</p:attrName>
                                        </p:attrNameLst>
                                      </p:cBhvr>
                                      <p:to>
                                        <p:strVal val="visible"/>
                                      </p:to>
                                    </p:set>
                                    <p:animEffect transition="in" filter="box(in)">
                                      <p:cBhvr>
                                        <p:cTn id="86" dur="500"/>
                                        <p:tgtEl>
                                          <p:spTgt spid="81940"/>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81941"/>
                                        </p:tgtEl>
                                        <p:attrNameLst>
                                          <p:attrName>style.visibility</p:attrName>
                                        </p:attrNameLst>
                                      </p:cBhvr>
                                      <p:to>
                                        <p:strVal val="visible"/>
                                      </p:to>
                                    </p:set>
                                    <p:animEffect transition="in" filter="box(in)">
                                      <p:cBhvr>
                                        <p:cTn id="91" dur="500"/>
                                        <p:tgtEl>
                                          <p:spTgt spid="81941"/>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81942">
                                            <p:txEl>
                                              <p:pRg st="0" end="0"/>
                                            </p:txEl>
                                          </p:spTgt>
                                        </p:tgtEl>
                                        <p:attrNameLst>
                                          <p:attrName>style.visibility</p:attrName>
                                        </p:attrNameLst>
                                      </p:cBhvr>
                                      <p:to>
                                        <p:strVal val="visible"/>
                                      </p:to>
                                    </p:set>
                                    <p:animEffect transition="in" filter="dissolve">
                                      <p:cBhvr>
                                        <p:cTn id="96" dur="500"/>
                                        <p:tgtEl>
                                          <p:spTgt spid="81942">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81942">
                                            <p:txEl>
                                              <p:pRg st="1" end="1"/>
                                            </p:txEl>
                                          </p:spTgt>
                                        </p:tgtEl>
                                        <p:attrNameLst>
                                          <p:attrName>style.visibility</p:attrName>
                                        </p:attrNameLst>
                                      </p:cBhvr>
                                      <p:to>
                                        <p:strVal val="visible"/>
                                      </p:to>
                                    </p:set>
                                    <p:animEffect transition="in" filter="dissolve">
                                      <p:cBhvr>
                                        <p:cTn id="101" dur="500"/>
                                        <p:tgtEl>
                                          <p:spTgt spid="819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81927" grpId="0"/>
      <p:bldP spid="81929" grpId="0"/>
      <p:bldP spid="81931" grpId="0"/>
      <p:bldP spid="81933" grpId="0"/>
      <p:bldP spid="81935" grpId="0"/>
      <p:bldP spid="81937" grpId="0"/>
      <p:bldP spid="81939" grpId="0" bldLvl="0" animBg="1"/>
      <p:bldP spid="81940" grpId="0" bldLvl="0" animBg="1"/>
      <p:bldP spid="81941" grpId="0" bldLvl="0" animBg="1"/>
      <p:bldP spid="8194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文本框 82946"/>
          <p:cNvSpPr txBox="1">
            <a:spLocks noChangeArrowheads="1"/>
          </p:cNvSpPr>
          <p:nvPr/>
        </p:nvSpPr>
        <p:spPr bwMode="auto">
          <a:xfrm>
            <a:off x="582305" y="942843"/>
            <a:ext cx="11985413" cy="5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457189" indent="-457189" defTabSz="1219170">
              <a:lnSpc>
                <a:spcPct val="150000"/>
              </a:lnSpc>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1.</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通过控制酶的合成来控制代谢过程，从而</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间接</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控制生物性状。</a:t>
            </a:r>
          </a:p>
        </p:txBody>
      </p:sp>
      <p:sp>
        <p:nvSpPr>
          <p:cNvPr id="82948" name="文本框 82947"/>
          <p:cNvSpPr txBox="1">
            <a:spLocks noChangeArrowheads="1"/>
          </p:cNvSpPr>
          <p:nvPr/>
        </p:nvSpPr>
        <p:spPr bwMode="auto">
          <a:xfrm>
            <a:off x="582603" y="1732235"/>
            <a:ext cx="8742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2.</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通过控制蛋白质分子的结构</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直接</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控制性状。</a:t>
            </a:r>
          </a:p>
        </p:txBody>
      </p:sp>
      <p:sp>
        <p:nvSpPr>
          <p:cNvPr id="82949" name="矩形 82948"/>
          <p:cNvSpPr>
            <a:spLocks noChangeArrowheads="1"/>
          </p:cNvSpPr>
          <p:nvPr/>
        </p:nvSpPr>
        <p:spPr bwMode="auto">
          <a:xfrm>
            <a:off x="3366700" y="2448574"/>
            <a:ext cx="5458601" cy="55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4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4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蛋白质</a:t>
            </a:r>
            <a:r>
              <a:rPr lang="en-US" altLang="zh-CN" sz="24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zh-CN" altLang="en-US" sz="24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性状的关系：</a:t>
            </a:r>
          </a:p>
        </p:txBody>
      </p:sp>
      <p:sp>
        <p:nvSpPr>
          <p:cNvPr id="82950" name="矩形 82949"/>
          <p:cNvSpPr>
            <a:spLocks noChangeArrowheads="1"/>
          </p:cNvSpPr>
          <p:nvPr/>
        </p:nvSpPr>
        <p:spPr bwMode="auto">
          <a:xfrm>
            <a:off x="2607304" y="3220758"/>
            <a:ext cx="3420533" cy="41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457189" indent="-457189" algn="ctr" defTabSz="1219170">
              <a:spcBef>
                <a:spcPct val="20000"/>
              </a:spcBef>
              <a:defRPr/>
            </a:pPr>
            <a:r>
              <a:rPr lang="en-US" altLang="zh-CN"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的多样性</a:t>
            </a:r>
          </a:p>
        </p:txBody>
      </p:sp>
      <p:sp>
        <p:nvSpPr>
          <p:cNvPr id="82951" name="矩形 82950"/>
          <p:cNvSpPr>
            <a:spLocks noChangeArrowheads="1"/>
          </p:cNvSpPr>
          <p:nvPr/>
        </p:nvSpPr>
        <p:spPr bwMode="auto">
          <a:xfrm>
            <a:off x="2607304" y="4417946"/>
            <a:ext cx="3420533" cy="46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457189" indent="-457189" algn="ctr" defTabSz="1219170">
              <a:spcBef>
                <a:spcPct val="20000"/>
              </a:spcBef>
              <a:defRPr/>
            </a:pP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蛋白质的多样性</a:t>
            </a:r>
          </a:p>
        </p:txBody>
      </p:sp>
      <p:sp>
        <p:nvSpPr>
          <p:cNvPr id="82952" name="矩形 82951"/>
          <p:cNvSpPr>
            <a:spLocks noChangeArrowheads="1"/>
          </p:cNvSpPr>
          <p:nvPr/>
        </p:nvSpPr>
        <p:spPr bwMode="auto">
          <a:xfrm>
            <a:off x="2607304" y="5604047"/>
            <a:ext cx="3420533" cy="46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457189" indent="-457189" algn="ctr" defTabSz="1219170">
              <a:spcBef>
                <a:spcPct val="20000"/>
              </a:spcBef>
              <a:defRPr/>
            </a:pP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生物界的多样性</a:t>
            </a:r>
          </a:p>
        </p:txBody>
      </p:sp>
      <p:sp>
        <p:nvSpPr>
          <p:cNvPr id="82953" name="直接连接符 82952"/>
          <p:cNvSpPr>
            <a:spLocks noChangeShapeType="1"/>
          </p:cNvSpPr>
          <p:nvPr/>
        </p:nvSpPr>
        <p:spPr bwMode="auto">
          <a:xfrm>
            <a:off x="4316778" y="4886686"/>
            <a:ext cx="1584" cy="728447"/>
          </a:xfrm>
          <a:prstGeom prst="line">
            <a:avLst/>
          </a:prstGeom>
          <a:noFill/>
          <a:ln w="57150">
            <a:solidFill>
              <a:srgbClr val="000000"/>
            </a:solidFill>
            <a:round/>
            <a:tailEnd type="stealth" w="med" len="med"/>
          </a:ln>
          <a:extLst>
            <a:ext uri="{909E8E84-426E-40DD-AFC4-6F175D3DCCD1}">
              <a14:hiddenFill xmlns:a14="http://schemas.microsoft.com/office/drawing/2010/main">
                <a:noFill/>
              </a14:hiddenFill>
            </a:ext>
          </a:extLst>
        </p:spPr>
        <p:txBody>
          <a:bodyPr/>
          <a:lstStyle/>
          <a:p>
            <a:pPr algn="ctr" defTabSz="1219170">
              <a:defRPr/>
            </a:pPr>
            <a:endParaRPr lang="zh-CN" altLang="en-US" sz="20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82954" name="直接连接符 82953"/>
          <p:cNvSpPr>
            <a:spLocks noChangeShapeType="1"/>
          </p:cNvSpPr>
          <p:nvPr/>
        </p:nvSpPr>
        <p:spPr bwMode="auto">
          <a:xfrm>
            <a:off x="4316778" y="3733839"/>
            <a:ext cx="1584" cy="728447"/>
          </a:xfrm>
          <a:prstGeom prst="line">
            <a:avLst/>
          </a:prstGeom>
          <a:noFill/>
          <a:ln w="57150">
            <a:solidFill>
              <a:srgbClr val="000000"/>
            </a:solidFill>
            <a:round/>
            <a:tailEnd type="stealth" w="med" len="med"/>
          </a:ln>
          <a:extLst>
            <a:ext uri="{909E8E84-426E-40DD-AFC4-6F175D3DCCD1}">
              <a14:hiddenFill xmlns:a14="http://schemas.microsoft.com/office/drawing/2010/main">
                <a:noFill/>
              </a14:hiddenFill>
            </a:ext>
          </a:extLst>
        </p:spPr>
        <p:txBody>
          <a:bodyPr/>
          <a:lstStyle/>
          <a:p>
            <a:pPr algn="ctr" defTabSz="1219170">
              <a:defRPr/>
            </a:pPr>
            <a:endParaRPr lang="zh-CN" altLang="en-US" sz="20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82955" name="矩形 82954"/>
          <p:cNvSpPr>
            <a:spLocks noChangeArrowheads="1"/>
          </p:cNvSpPr>
          <p:nvPr/>
        </p:nvSpPr>
        <p:spPr bwMode="auto">
          <a:xfrm>
            <a:off x="4444328" y="3816184"/>
            <a:ext cx="1444225" cy="46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457189" indent="-457189" algn="ctr" defTabSz="1219170">
              <a:spcBef>
                <a:spcPct val="20000"/>
              </a:spcBef>
              <a:defRPr/>
            </a:pPr>
            <a:r>
              <a:rPr lang="zh-CN" altLang="en-US"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决定</a:t>
            </a:r>
          </a:p>
        </p:txBody>
      </p:sp>
      <p:sp>
        <p:nvSpPr>
          <p:cNvPr id="82956" name="矩形 82955"/>
          <p:cNvSpPr>
            <a:spLocks noChangeArrowheads="1"/>
          </p:cNvSpPr>
          <p:nvPr/>
        </p:nvSpPr>
        <p:spPr bwMode="auto">
          <a:xfrm>
            <a:off x="4450661" y="5032375"/>
            <a:ext cx="1444225" cy="46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457189" indent="-457189" algn="ctr" defTabSz="1219170">
              <a:spcBef>
                <a:spcPct val="20000"/>
              </a:spcBef>
              <a:defRPr/>
            </a:pPr>
            <a:r>
              <a:rPr lang="zh-CN" altLang="en-US"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导致</a:t>
            </a:r>
          </a:p>
        </p:txBody>
      </p:sp>
      <p:sp>
        <p:nvSpPr>
          <p:cNvPr id="82957" name="矩形 82956"/>
          <p:cNvSpPr>
            <a:spLocks noChangeArrowheads="1"/>
          </p:cNvSpPr>
          <p:nvPr/>
        </p:nvSpPr>
        <p:spPr bwMode="auto">
          <a:xfrm>
            <a:off x="6211147" y="3292255"/>
            <a:ext cx="2160000" cy="540000"/>
          </a:xfrm>
          <a:prstGeom prst="rect">
            <a:avLst/>
          </a:prstGeom>
          <a:solidFill>
            <a:srgbClr val="F2F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457189" indent="-457189" algn="ctr" defTabSz="1219170">
              <a:spcBef>
                <a:spcPct val="20000"/>
              </a:spcBef>
              <a:defRPr/>
            </a:pP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根本原因</a:t>
            </a:r>
          </a:p>
        </p:txBody>
      </p:sp>
      <p:sp>
        <p:nvSpPr>
          <p:cNvPr id="82958" name="矩形 82957"/>
          <p:cNvSpPr>
            <a:spLocks noChangeArrowheads="1"/>
          </p:cNvSpPr>
          <p:nvPr/>
        </p:nvSpPr>
        <p:spPr bwMode="auto">
          <a:xfrm>
            <a:off x="6211147" y="4418322"/>
            <a:ext cx="2160000" cy="540000"/>
          </a:xfrm>
          <a:prstGeom prst="rect">
            <a:avLst/>
          </a:prstGeom>
          <a:solidFill>
            <a:srgbClr val="F2F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457189" indent="-457189" algn="ctr" defTabSz="1219170">
              <a:spcBef>
                <a:spcPct val="20000"/>
              </a:spcBef>
              <a:defRPr/>
            </a:pP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直接原因</a:t>
            </a:r>
          </a:p>
        </p:txBody>
      </p:sp>
      <p:sp>
        <p:nvSpPr>
          <p:cNvPr id="82959" name="矩形 82958"/>
          <p:cNvSpPr>
            <a:spLocks noChangeArrowheads="1"/>
          </p:cNvSpPr>
          <p:nvPr/>
        </p:nvSpPr>
        <p:spPr bwMode="auto">
          <a:xfrm>
            <a:off x="6211147" y="5532535"/>
            <a:ext cx="2160000" cy="540000"/>
          </a:xfrm>
          <a:prstGeom prst="rect">
            <a:avLst/>
          </a:prstGeom>
          <a:solidFill>
            <a:srgbClr val="F2FD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457189" indent="-457189" algn="ctr" defTabSz="1219170">
              <a:spcBef>
                <a:spcPct val="20000"/>
              </a:spcBef>
              <a:defRPr/>
            </a:pP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表现形式</a:t>
            </a:r>
          </a:p>
        </p:txBody>
      </p:sp>
      <p:sp>
        <p:nvSpPr>
          <p:cNvPr id="16" name="矩形 15">
            <a:extLst>
              <a:ext uri="{FF2B5EF4-FFF2-40B4-BE49-F238E27FC236}">
                <a16:creationId xmlns:a16="http://schemas.microsoft.com/office/drawing/2014/main" id="{C95D6A6A-106C-4778-B27E-9B714773C1DA}"/>
              </a:ext>
            </a:extLst>
          </p:cNvPr>
          <p:cNvSpPr/>
          <p:nvPr/>
        </p:nvSpPr>
        <p:spPr>
          <a:xfrm>
            <a:off x="582305" y="183634"/>
            <a:ext cx="3570208"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小结：基因对性状的控制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 calcmode="lin" valueType="num">
                                      <p:cBhvr>
                                        <p:cTn id="7" dur="1000" fill="hold"/>
                                        <p:tgtEl>
                                          <p:spTgt spid="82947"/>
                                        </p:tgtEl>
                                        <p:attrNameLst>
                                          <p:attrName>ppt_x</p:attrName>
                                        </p:attrNameLst>
                                      </p:cBhvr>
                                      <p:tavLst>
                                        <p:tav tm="0">
                                          <p:val>
                                            <p:strVal val="#ppt_x-.2"/>
                                          </p:val>
                                        </p:tav>
                                        <p:tav tm="100000">
                                          <p:val>
                                            <p:strVal val="#ppt_x"/>
                                          </p:val>
                                        </p:tav>
                                      </p:tavLst>
                                    </p:anim>
                                    <p:anim calcmode="lin" valueType="num">
                                      <p:cBhvr>
                                        <p:cTn id="8" dur="1000" fill="hold"/>
                                        <p:tgtEl>
                                          <p:spTgt spid="829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94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2948"/>
                                        </p:tgtEl>
                                        <p:attrNameLst>
                                          <p:attrName>style.visibility</p:attrName>
                                        </p:attrNameLst>
                                      </p:cBhvr>
                                      <p:to>
                                        <p:strVal val="visible"/>
                                      </p:to>
                                    </p:set>
                                    <p:anim calcmode="lin" valueType="num">
                                      <p:cBhvr>
                                        <p:cTn id="14" dur="1000" fill="hold"/>
                                        <p:tgtEl>
                                          <p:spTgt spid="82948"/>
                                        </p:tgtEl>
                                        <p:attrNameLst>
                                          <p:attrName>ppt_x</p:attrName>
                                        </p:attrNameLst>
                                      </p:cBhvr>
                                      <p:tavLst>
                                        <p:tav tm="0">
                                          <p:val>
                                            <p:strVal val="#ppt_x-.2"/>
                                          </p:val>
                                        </p:tav>
                                        <p:tav tm="100000">
                                          <p:val>
                                            <p:strVal val="#ppt_x"/>
                                          </p:val>
                                        </p:tav>
                                      </p:tavLst>
                                    </p:anim>
                                    <p:anim calcmode="lin" valueType="num">
                                      <p:cBhvr>
                                        <p:cTn id="15" dur="1000" fill="hold"/>
                                        <p:tgtEl>
                                          <p:spTgt spid="8294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294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2949"/>
                                        </p:tgtEl>
                                        <p:attrNameLst>
                                          <p:attrName>style.visibility</p:attrName>
                                        </p:attrNameLst>
                                      </p:cBhvr>
                                      <p:to>
                                        <p:strVal val="visible"/>
                                      </p:to>
                                    </p:set>
                                    <p:animEffect transition="in" filter="checkerboard(across)">
                                      <p:cBhvr>
                                        <p:cTn id="21" dur="500"/>
                                        <p:tgtEl>
                                          <p:spTgt spid="829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2950">
                                            <p:txEl>
                                              <p:pRg st="0" end="0"/>
                                            </p:txEl>
                                          </p:spTgt>
                                        </p:tgtEl>
                                        <p:attrNameLst>
                                          <p:attrName>style.visibility</p:attrName>
                                        </p:attrNameLst>
                                      </p:cBhvr>
                                      <p:to>
                                        <p:strVal val="visible"/>
                                      </p:to>
                                    </p:set>
                                    <p:animEffect transition="in" filter="wipe(up)">
                                      <p:cBhvr>
                                        <p:cTn id="26" dur="500"/>
                                        <p:tgtEl>
                                          <p:spTgt spid="82950">
                                            <p:txEl>
                                              <p:pRg st="0" end="0"/>
                                            </p:txEl>
                                          </p:spTgt>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82954"/>
                                        </p:tgtEl>
                                        <p:attrNameLst>
                                          <p:attrName>style.visibility</p:attrName>
                                        </p:attrNameLst>
                                      </p:cBhvr>
                                      <p:to>
                                        <p:strVal val="visible"/>
                                      </p:to>
                                    </p:set>
                                    <p:animEffect transition="in" filter="wipe(up)">
                                      <p:cBhvr>
                                        <p:cTn id="30" dur="500"/>
                                        <p:tgtEl>
                                          <p:spTgt spid="82954"/>
                                        </p:tgtEl>
                                      </p:cBhvr>
                                    </p:animEffec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82955"/>
                                        </p:tgtEl>
                                        <p:attrNameLst>
                                          <p:attrName>style.visibility</p:attrName>
                                        </p:attrNameLst>
                                      </p:cBhvr>
                                      <p:to>
                                        <p:strVal val="visible"/>
                                      </p:to>
                                    </p:se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82951"/>
                                        </p:tgtEl>
                                        <p:attrNameLst>
                                          <p:attrName>style.visibility</p:attrName>
                                        </p:attrNameLst>
                                      </p:cBhvr>
                                      <p:to>
                                        <p:strVal val="visible"/>
                                      </p:to>
                                    </p:set>
                                    <p:animEffect transition="in" filter="wipe(left)">
                                      <p:cBhvr>
                                        <p:cTn id="37" dur="500"/>
                                        <p:tgtEl>
                                          <p:spTgt spid="829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2953"/>
                                        </p:tgtEl>
                                        <p:attrNameLst>
                                          <p:attrName>style.visibility</p:attrName>
                                        </p:attrNameLst>
                                      </p:cBhvr>
                                      <p:to>
                                        <p:strVal val="visible"/>
                                      </p:to>
                                    </p:set>
                                    <p:animEffect transition="in" filter="wipe(up)">
                                      <p:cBhvr>
                                        <p:cTn id="42" dur="500"/>
                                        <p:tgtEl>
                                          <p:spTgt spid="82953"/>
                                        </p:tgtEl>
                                      </p:cBhvr>
                                    </p:animEffec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82956"/>
                                        </p:tgtEl>
                                        <p:attrNameLst>
                                          <p:attrName>style.visibility</p:attrName>
                                        </p:attrNameLst>
                                      </p:cBhvr>
                                      <p:to>
                                        <p:strVal val="visible"/>
                                      </p:to>
                                    </p:se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82952"/>
                                        </p:tgtEl>
                                        <p:attrNameLst>
                                          <p:attrName>style.visibility</p:attrName>
                                        </p:attrNameLst>
                                      </p:cBhvr>
                                      <p:to>
                                        <p:strVal val="visible"/>
                                      </p:to>
                                    </p:set>
                                    <p:animEffect transition="in" filter="wipe(left)">
                                      <p:cBhvr>
                                        <p:cTn id="49" dur="500"/>
                                        <p:tgtEl>
                                          <p:spTgt spid="8295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295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8295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2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82948" grpId="0"/>
      <p:bldP spid="82949" grpId="0"/>
      <p:bldP spid="82950" grpId="0" build="p" bldLvl="3"/>
      <p:bldP spid="82951" grpId="0"/>
      <p:bldP spid="82952" grpId="0"/>
      <p:bldP spid="82955" grpId="0"/>
      <p:bldP spid="82956" grpId="0"/>
      <p:bldP spid="82957" grpId="0" bldLvl="0" animBg="1"/>
      <p:bldP spid="82958" grpId="0" bldLvl="0" animBg="1"/>
      <p:bldP spid="8295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675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0" y="2373563"/>
            <a:ext cx="2428067" cy="387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文本框 67586"/>
          <p:cNvSpPr txBox="1">
            <a:spLocks noChangeArrowheads="1"/>
          </p:cNvSpPr>
          <p:nvPr/>
        </p:nvSpPr>
        <p:spPr bwMode="auto">
          <a:xfrm>
            <a:off x="428414" y="1381301"/>
            <a:ext cx="10493586" cy="281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lnSpc>
                <a:spcPct val="150000"/>
              </a:lnSpc>
            </a:pPr>
            <a:r>
              <a:rPr lang="zh-CN" altLang="en-US" sz="2000" b="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同一株水毛茛，裸露在空气中的叶和浸在水中的叶，表现出了两种不同的形态。</a:t>
            </a:r>
          </a:p>
          <a:p>
            <a:pPr defTabSz="1219170">
              <a:lnSpc>
                <a:spcPct val="150000"/>
              </a:lnSpc>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en-US" altLang="zh-CN" sz="2000" kern="0" dirty="0">
                <a:solidFill>
                  <a:srgbClr val="FF9933"/>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讨论：</a:t>
            </a:r>
          </a:p>
          <a:p>
            <a:pPr defTabSz="1219170">
              <a:lnSpc>
                <a:spcPct val="150000"/>
              </a:lnSpc>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1.</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这两种叶形有什么区别？</a:t>
            </a:r>
          </a:p>
          <a:p>
            <a:pPr defTabSz="1219170">
              <a:lnSpc>
                <a:spcPct val="150000"/>
              </a:lnSpc>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水中的叶比空气中的叶要狭小细长一些</a:t>
            </a:r>
          </a:p>
          <a:p>
            <a:pPr defTabSz="1219170">
              <a:lnSpc>
                <a:spcPct val="150000"/>
              </a:lnSpc>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2.</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这两种形态的叶，其细胞的基因组成一样吗？</a:t>
            </a:r>
          </a:p>
          <a:p>
            <a:pPr defTabSz="1219170">
              <a:lnSpc>
                <a:spcPct val="150000"/>
              </a:lnSpc>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　　</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3.</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你能提出什么问题吗？</a:t>
            </a:r>
          </a:p>
        </p:txBody>
      </p:sp>
      <p:sp>
        <p:nvSpPr>
          <p:cNvPr id="67589" name="文本框 67588"/>
          <p:cNvSpPr txBox="1">
            <a:spLocks noChangeArrowheads="1"/>
          </p:cNvSpPr>
          <p:nvPr/>
        </p:nvSpPr>
        <p:spPr bwMode="auto">
          <a:xfrm>
            <a:off x="914401" y="4416181"/>
            <a:ext cx="6807199" cy="43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20000"/>
              </a:lnSpc>
              <a:defRPr/>
            </a:pPr>
            <a:r>
              <a:rPr lang="zh-CN" altLang="en-US" sz="2000" b="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为什么细胞的基因组成相同，而性状却表现出明显不同？</a:t>
            </a:r>
          </a:p>
        </p:txBody>
      </p:sp>
      <p:sp>
        <p:nvSpPr>
          <p:cNvPr id="36870" name="矩形 2"/>
          <p:cNvSpPr>
            <a:spLocks noChangeArrowheads="1"/>
          </p:cNvSpPr>
          <p:nvPr/>
        </p:nvSpPr>
        <p:spPr bwMode="auto">
          <a:xfrm>
            <a:off x="3882156" y="3644164"/>
            <a:ext cx="867545" cy="5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lnSpc>
                <a:spcPct val="120000"/>
              </a:lnSpc>
            </a:pPr>
            <a:r>
              <a:rPr lang="zh-CN" altLang="en-US" sz="2667" kern="0" dirty="0">
                <a:solidFill>
                  <a:srgbClr val="FF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一样</a:t>
            </a:r>
          </a:p>
        </p:txBody>
      </p:sp>
      <p:sp>
        <p:nvSpPr>
          <p:cNvPr id="7" name="矩形 6">
            <a:extLst>
              <a:ext uri="{FF2B5EF4-FFF2-40B4-BE49-F238E27FC236}">
                <a16:creationId xmlns:a16="http://schemas.microsoft.com/office/drawing/2014/main" id="{B51FE936-3166-49AE-BF1C-FBE6B68A347C}"/>
              </a:ext>
            </a:extLst>
          </p:cNvPr>
          <p:cNvSpPr/>
          <p:nvPr/>
        </p:nvSpPr>
        <p:spPr>
          <a:xfrm>
            <a:off x="582305" y="183634"/>
            <a:ext cx="1415772"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问题探究</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587">
                                            <p:txEl>
                                              <p:pRg st="3" end="3"/>
                                            </p:txEl>
                                          </p:spTgt>
                                        </p:tgtEl>
                                        <p:attrNameLst>
                                          <p:attrName>style.visibility</p:attrName>
                                        </p:attrNameLst>
                                      </p:cBhvr>
                                      <p:to>
                                        <p:strVal val="visible"/>
                                      </p:to>
                                    </p:set>
                                    <p:animEffect transition="in" filter="wipe(left)">
                                      <p:cBhvr>
                                        <p:cTn id="7" dur="500"/>
                                        <p:tgtEl>
                                          <p:spTgt spid="6758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7587">
                                            <p:txEl>
                                              <p:pRg st="5" end="5"/>
                                            </p:txEl>
                                          </p:spTgt>
                                        </p:tgtEl>
                                        <p:attrNameLst>
                                          <p:attrName>style.visibility</p:attrName>
                                        </p:attrNameLst>
                                      </p:cBhvr>
                                      <p:to>
                                        <p:strVal val="visible"/>
                                      </p:to>
                                    </p:set>
                                    <p:animEffect transition="in" filter="wipe(left)">
                                      <p:cBhvr>
                                        <p:cTn id="12" dur="500"/>
                                        <p:tgtEl>
                                          <p:spTgt spid="6758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文本框 24579"/>
          <p:cNvSpPr txBox="1">
            <a:spLocks noChangeArrowheads="1"/>
          </p:cNvSpPr>
          <p:nvPr/>
        </p:nvSpPr>
        <p:spPr bwMode="auto">
          <a:xfrm>
            <a:off x="863601" y="1065954"/>
            <a:ext cx="10071099" cy="96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spcBef>
                <a:spcPct val="50000"/>
              </a:spcBef>
              <a:defRPr/>
            </a:pP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假设</a:t>
            </a:r>
            <a:r>
              <a:rPr lang="zh-CN" altLang="en-US" sz="2000" b="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翅的发育需要经过酶催化的反应，而酶是在基因指导下合成的，酶的活性受温度、</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pH</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等条件影响</a:t>
            </a:r>
            <a:r>
              <a:rPr lang="zh-CN" altLang="en-US" sz="2000" b="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p>
        </p:txBody>
      </p:sp>
      <p:sp>
        <p:nvSpPr>
          <p:cNvPr id="24581" name="文本框 24580"/>
          <p:cNvSpPr txBox="1">
            <a:spLocks noChangeArrowheads="1"/>
          </p:cNvSpPr>
          <p:nvPr/>
        </p:nvSpPr>
        <p:spPr bwMode="auto">
          <a:xfrm>
            <a:off x="863601" y="2231566"/>
            <a:ext cx="9685867" cy="5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spcBef>
                <a:spcPct val="50000"/>
              </a:spcBef>
              <a:defRPr/>
            </a:pP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结论</a:t>
            </a:r>
            <a:r>
              <a:rPr lang="zh-CN" altLang="en-US" sz="2000" b="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基因控制生物体的性状，而性状的形成同时还受到环境的影响。</a:t>
            </a:r>
          </a:p>
        </p:txBody>
      </p:sp>
      <p:grpSp>
        <p:nvGrpSpPr>
          <p:cNvPr id="2" name="组合 1">
            <a:extLst>
              <a:ext uri="{FF2B5EF4-FFF2-40B4-BE49-F238E27FC236}">
                <a16:creationId xmlns:a16="http://schemas.microsoft.com/office/drawing/2014/main" id="{2DD4A50B-3812-4B32-992F-C3B8736C2464}"/>
              </a:ext>
            </a:extLst>
          </p:cNvPr>
          <p:cNvGrpSpPr/>
          <p:nvPr/>
        </p:nvGrpSpPr>
        <p:grpSpPr>
          <a:xfrm>
            <a:off x="1929601" y="2935513"/>
            <a:ext cx="6033441" cy="542224"/>
            <a:chOff x="1929601" y="3911993"/>
            <a:chExt cx="6033441" cy="542224"/>
          </a:xfrm>
        </p:grpSpPr>
        <p:sp>
          <p:nvSpPr>
            <p:cNvPr id="24582" name="文本框 24581"/>
            <p:cNvSpPr txBox="1">
              <a:spLocks noChangeArrowheads="1"/>
            </p:cNvSpPr>
            <p:nvPr/>
          </p:nvSpPr>
          <p:spPr bwMode="auto">
            <a:xfrm>
              <a:off x="1929601" y="3930996"/>
              <a:ext cx="30183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8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性状</a:t>
              </a:r>
              <a:r>
                <a:rPr lang="en-US" altLang="zh-CN" sz="28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zh-CN" altLang="en-US" sz="28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表现型</a:t>
              </a:r>
              <a:r>
                <a:rPr lang="en-US" altLang="zh-CN" sz="28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zh-CN" altLang="en-US" sz="28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p>
          </p:txBody>
        </p:sp>
        <p:sp>
          <p:nvSpPr>
            <p:cNvPr id="24583" name="文本框 24582"/>
            <p:cNvSpPr txBox="1">
              <a:spLocks noChangeArrowheads="1"/>
            </p:cNvSpPr>
            <p:nvPr/>
          </p:nvSpPr>
          <p:spPr bwMode="auto">
            <a:xfrm>
              <a:off x="4300220" y="3930997"/>
              <a:ext cx="17245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8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基因</a:t>
              </a:r>
            </a:p>
          </p:txBody>
        </p:sp>
        <p:sp>
          <p:nvSpPr>
            <p:cNvPr id="24584" name="文本框 24583"/>
            <p:cNvSpPr txBox="1">
              <a:spLocks noChangeArrowheads="1"/>
            </p:cNvSpPr>
            <p:nvPr/>
          </p:nvSpPr>
          <p:spPr bwMode="auto">
            <a:xfrm>
              <a:off x="5305794" y="3911993"/>
              <a:ext cx="11496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800" b="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p>
          </p:txBody>
        </p:sp>
        <p:sp>
          <p:nvSpPr>
            <p:cNvPr id="24585" name="文本框 24584"/>
            <p:cNvSpPr txBox="1">
              <a:spLocks noChangeArrowheads="1"/>
            </p:cNvSpPr>
            <p:nvPr/>
          </p:nvSpPr>
          <p:spPr bwMode="auto">
            <a:xfrm>
              <a:off x="5951895" y="3927828"/>
              <a:ext cx="20111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8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外界环境</a:t>
              </a:r>
            </a:p>
          </p:txBody>
        </p:sp>
      </p:grpSp>
      <p:sp>
        <p:nvSpPr>
          <p:cNvPr id="24586" name="矩形 24585"/>
          <p:cNvSpPr>
            <a:spLocks noChangeArrowheads="1"/>
          </p:cNvSpPr>
          <p:nvPr/>
        </p:nvSpPr>
        <p:spPr bwMode="auto">
          <a:xfrm>
            <a:off x="863601" y="3676289"/>
            <a:ext cx="8750299" cy="505395"/>
          </a:xfrm>
          <a:prstGeom prst="rect">
            <a:avLst/>
          </a:prstGeom>
          <a:noFill/>
          <a:ln>
            <a:noFill/>
          </a:ln>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性状的形成往往是内因（基因）与外因（环境因素等）相互作用的结果</a:t>
            </a:r>
          </a:p>
        </p:txBody>
      </p:sp>
      <p:sp>
        <p:nvSpPr>
          <p:cNvPr id="10" name="矩形 9">
            <a:extLst>
              <a:ext uri="{FF2B5EF4-FFF2-40B4-BE49-F238E27FC236}">
                <a16:creationId xmlns:a16="http://schemas.microsoft.com/office/drawing/2014/main" id="{0711FC7A-72D8-4B68-8EAC-3DA7D8A9C7A3}"/>
              </a:ext>
            </a:extLst>
          </p:cNvPr>
          <p:cNvSpPr>
            <a:spLocks noChangeArrowheads="1"/>
          </p:cNvSpPr>
          <p:nvPr/>
        </p:nvSpPr>
        <p:spPr bwMode="auto">
          <a:xfrm>
            <a:off x="830596" y="4896558"/>
            <a:ext cx="9431004" cy="5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人的身高是由多个基因决定的，其中每一个基因对人的身高都有一定的作用。 </a:t>
            </a:r>
          </a:p>
        </p:txBody>
      </p:sp>
      <p:sp>
        <p:nvSpPr>
          <p:cNvPr id="11" name="文本框 10">
            <a:extLst>
              <a:ext uri="{FF2B5EF4-FFF2-40B4-BE49-F238E27FC236}">
                <a16:creationId xmlns:a16="http://schemas.microsoft.com/office/drawing/2014/main" id="{D5AB055D-C746-40B8-825D-71677480262D}"/>
              </a:ext>
            </a:extLst>
          </p:cNvPr>
          <p:cNvSpPr txBox="1">
            <a:spLocks noChangeArrowheads="1"/>
          </p:cNvSpPr>
          <p:nvPr/>
        </p:nvSpPr>
        <p:spPr bwMode="auto">
          <a:xfrm>
            <a:off x="830596" y="5457206"/>
            <a:ext cx="5314495" cy="5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spcBef>
                <a:spcPct val="50000"/>
              </a:spcBef>
              <a:defRPr/>
            </a:pP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结论：</a:t>
            </a:r>
            <a:r>
              <a:rPr lang="zh-CN" altLang="en-US" sz="2000" kern="0" dirty="0">
                <a:solidFill>
                  <a:srgbClr val="333399"/>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有的性状是由多个基因控制的。</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additive="base">
                                        <p:cTn id="13" dur="500" fill="hold"/>
                                        <p:tgtEl>
                                          <p:spTgt spid="24581"/>
                                        </p:tgtEl>
                                        <p:attrNameLst>
                                          <p:attrName>ppt_x</p:attrName>
                                        </p:attrNameLst>
                                      </p:cBhvr>
                                      <p:tavLst>
                                        <p:tav tm="0">
                                          <p:val>
                                            <p:strVal val="0-#ppt_w/2"/>
                                          </p:val>
                                        </p:tav>
                                        <p:tav tm="100000">
                                          <p:val>
                                            <p:strVal val="#ppt_x"/>
                                          </p:val>
                                        </p:tav>
                                      </p:tavLst>
                                    </p:anim>
                                    <p:anim calcmode="lin" valueType="num">
                                      <p:cBhvr additive="base">
                                        <p:cTn id="14"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4586"/>
                                        </p:tgtEl>
                                        <p:attrNameLst>
                                          <p:attrName>style.visibility</p:attrName>
                                        </p:attrNameLst>
                                      </p:cBhvr>
                                      <p:to>
                                        <p:strVal val="visible"/>
                                      </p:to>
                                    </p:set>
                                    <p:animEffect transition="in" filter="blinds(horizontal)">
                                      <p:cBhvr>
                                        <p:cTn id="19" dur="500"/>
                                        <p:tgtEl>
                                          <p:spTgt spid="2458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6"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文本框 50178"/>
          <p:cNvSpPr txBox="1">
            <a:spLocks noChangeArrowheads="1"/>
          </p:cNvSpPr>
          <p:nvPr/>
        </p:nvSpPr>
        <p:spPr bwMode="auto">
          <a:xfrm>
            <a:off x="1788582" y="4314780"/>
            <a:ext cx="2577678" cy="523220"/>
          </a:xfrm>
          <a:prstGeom prst="rect">
            <a:avLst/>
          </a:prstGeom>
          <a:solidFill>
            <a:schemeClr val="bg1"/>
          </a:solidFill>
          <a:ln w="28575">
            <a:solidFill>
              <a:srgbClr val="CC0099"/>
            </a:solidFill>
            <a:miter lim="800000"/>
          </a:ln>
          <a:effectLst>
            <a:outerShdw dist="107763" dir="13500000" algn="ctr" rotWithShape="0">
              <a:schemeClr val="bg2">
                <a:alpha val="50000"/>
              </a:schemeClr>
            </a:outerShdw>
          </a:effec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8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中心法则图解</a:t>
            </a:r>
          </a:p>
        </p:txBody>
      </p:sp>
      <p:sp>
        <p:nvSpPr>
          <p:cNvPr id="50180" name="文本框 50179"/>
          <p:cNvSpPr txBox="1">
            <a:spLocks noChangeArrowheads="1"/>
          </p:cNvSpPr>
          <p:nvPr/>
        </p:nvSpPr>
        <p:spPr bwMode="auto">
          <a:xfrm>
            <a:off x="1167553" y="3484275"/>
            <a:ext cx="7991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4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遗传信息的传递规律（流动方向）</a:t>
            </a:r>
          </a:p>
        </p:txBody>
      </p:sp>
      <p:sp>
        <p:nvSpPr>
          <p:cNvPr id="50181" name="直接连接符 50180"/>
          <p:cNvSpPr>
            <a:spLocks noChangeShapeType="1"/>
          </p:cNvSpPr>
          <p:nvPr/>
        </p:nvSpPr>
        <p:spPr bwMode="auto">
          <a:xfrm>
            <a:off x="3818063" y="5770113"/>
            <a:ext cx="1332733" cy="0"/>
          </a:xfrm>
          <a:prstGeom prst="line">
            <a:avLst/>
          </a:prstGeom>
          <a:noFill/>
          <a:ln w="38100">
            <a:solidFill>
              <a:srgbClr val="FF0066"/>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50182" name="文本框 50181"/>
          <p:cNvSpPr txBox="1">
            <a:spLocks noChangeArrowheads="1"/>
          </p:cNvSpPr>
          <p:nvPr/>
        </p:nvSpPr>
        <p:spPr bwMode="auto">
          <a:xfrm>
            <a:off x="3769776" y="5193032"/>
            <a:ext cx="1373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400" kern="0" dirty="0">
                <a:solidFill>
                  <a:srgbClr val="FF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转录</a:t>
            </a:r>
          </a:p>
        </p:txBody>
      </p:sp>
      <p:sp>
        <p:nvSpPr>
          <p:cNvPr id="50183" name="任意多边形 50182"/>
          <p:cNvSpPr>
            <a:spLocks noChangeArrowheads="1"/>
          </p:cNvSpPr>
          <p:nvPr/>
        </p:nvSpPr>
        <p:spPr bwMode="auto">
          <a:xfrm>
            <a:off x="2627509" y="5240691"/>
            <a:ext cx="911783" cy="939129"/>
          </a:xfrm>
          <a:custGeom>
            <a:avLst/>
            <a:gdLst>
              <a:gd name="T0" fmla="*/ 861960 w 21600"/>
              <a:gd name="T1" fmla="*/ 228621 h 21600"/>
              <a:gd name="T2" fmla="*/ 495254 w 21600"/>
              <a:gd name="T3" fmla="*/ 34572 h 21600"/>
              <a:gd name="T4" fmla="*/ 32057 w 21600"/>
              <a:gd name="T5" fmla="*/ 533400 h 21600"/>
              <a:gd name="T6" fmla="*/ 495254 w 21600"/>
              <a:gd name="T7" fmla="*/ 1032228 h 21600"/>
              <a:gd name="T8" fmla="*/ 893466 w 21600"/>
              <a:gd name="T9" fmla="*/ 788395 h 21600"/>
              <a:gd name="T10" fmla="*/ 921029 w 21600"/>
              <a:gd name="T11" fmla="*/ 805977 h 21600"/>
              <a:gd name="T12" fmla="*/ 495300 w 21600"/>
              <a:gd name="T13" fmla="*/ 1066800 h 21600"/>
              <a:gd name="T14" fmla="*/ 0 w 21600"/>
              <a:gd name="T15" fmla="*/ 533400 h 21600"/>
              <a:gd name="T16" fmla="*/ 495300 w 21600"/>
              <a:gd name="T17" fmla="*/ 0 h 21600"/>
              <a:gd name="T18" fmla="*/ 887413 w 21600"/>
              <a:gd name="T19" fmla="*/ 207483 h 21600"/>
              <a:gd name="T20" fmla="*/ 985418 w 21600"/>
              <a:gd name="T21" fmla="*/ 125991 h 21600"/>
              <a:gd name="T22" fmla="*/ 960148 w 21600"/>
              <a:gd name="T23" fmla="*/ 337277 h 21600"/>
              <a:gd name="T24" fmla="*/ 763954 w 21600"/>
              <a:gd name="T25" fmla="*/ 310063 h 21600"/>
              <a:gd name="T26" fmla="*/ 861960 w 21600"/>
              <a:gd name="T27" fmla="*/ 228621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8795" y="4629"/>
                </a:moveTo>
                <a:cubicBezTo>
                  <a:pt x="16948" y="2239"/>
                  <a:pt x="14053" y="700"/>
                  <a:pt x="10799" y="700"/>
                </a:cubicBezTo>
                <a:cubicBezTo>
                  <a:pt x="5221" y="700"/>
                  <a:pt x="699" y="5222"/>
                  <a:pt x="699" y="10800"/>
                </a:cubicBezTo>
                <a:cubicBezTo>
                  <a:pt x="699" y="16378"/>
                  <a:pt x="5221" y="20900"/>
                  <a:pt x="10799" y="20900"/>
                </a:cubicBezTo>
                <a:cubicBezTo>
                  <a:pt x="14491" y="20900"/>
                  <a:pt x="17720" y="18919"/>
                  <a:pt x="19482" y="15963"/>
                </a:cubicBezTo>
                <a:lnTo>
                  <a:pt x="20083" y="16319"/>
                </a:lnTo>
                <a:cubicBezTo>
                  <a:pt x="18200" y="19482"/>
                  <a:pt x="14747" y="21600"/>
                  <a:pt x="10800" y="21600"/>
                </a:cubicBezTo>
                <a:cubicBezTo>
                  <a:pt x="4835" y="21600"/>
                  <a:pt x="0" y="16765"/>
                  <a:pt x="0" y="10800"/>
                </a:cubicBezTo>
                <a:cubicBezTo>
                  <a:pt x="0" y="4835"/>
                  <a:pt x="4835" y="0"/>
                  <a:pt x="10800" y="0"/>
                </a:cubicBezTo>
                <a:cubicBezTo>
                  <a:pt x="14280" y="0"/>
                  <a:pt x="17375" y="1646"/>
                  <a:pt x="19350" y="4201"/>
                </a:cubicBezTo>
                <a:lnTo>
                  <a:pt x="21487" y="2551"/>
                </a:lnTo>
                <a:lnTo>
                  <a:pt x="20936" y="6829"/>
                </a:lnTo>
                <a:lnTo>
                  <a:pt x="16658" y="6278"/>
                </a:lnTo>
                <a:lnTo>
                  <a:pt x="18795" y="4629"/>
                </a:lnTo>
                <a:close/>
              </a:path>
            </a:pathLst>
          </a:custGeom>
          <a:solidFill>
            <a:srgbClr val="FF0066"/>
          </a:solidFill>
          <a:ln w="9525">
            <a:solidFill>
              <a:srgbClr val="FF0066"/>
            </a:solidFill>
            <a:miter lim="800000"/>
          </a:ln>
        </p:spPr>
        <p:txBody>
          <a:bodyPr wrap="none" anchor="ctr"/>
          <a:lstStyle/>
          <a:p>
            <a:pPr defTabSz="1219170">
              <a:defRPr/>
            </a:pPr>
            <a:endParaRPr lang="zh-CN" altLang="en-US" sz="24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50184" name="文本框 50183"/>
          <p:cNvSpPr txBox="1">
            <a:spLocks noChangeArrowheads="1"/>
          </p:cNvSpPr>
          <p:nvPr/>
        </p:nvSpPr>
        <p:spPr bwMode="auto">
          <a:xfrm>
            <a:off x="2580501" y="5539281"/>
            <a:ext cx="1473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en-US" altLang="zh-CN" sz="2400" kern="0" dirty="0">
                <a:solidFill>
                  <a:srgbClr val="00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p>
        </p:txBody>
      </p:sp>
      <p:sp>
        <p:nvSpPr>
          <p:cNvPr id="50185" name="文本框 50184"/>
          <p:cNvSpPr txBox="1">
            <a:spLocks noChangeArrowheads="1"/>
          </p:cNvSpPr>
          <p:nvPr/>
        </p:nvSpPr>
        <p:spPr bwMode="auto">
          <a:xfrm>
            <a:off x="4915337" y="5539281"/>
            <a:ext cx="1391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en-US" altLang="zh-CN" sz="2400" kern="0" dirty="0">
                <a:solidFill>
                  <a:srgbClr val="00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p>
        </p:txBody>
      </p:sp>
      <p:sp>
        <p:nvSpPr>
          <p:cNvPr id="50186" name="直接连接符 50185"/>
          <p:cNvSpPr>
            <a:spLocks noChangeShapeType="1"/>
          </p:cNvSpPr>
          <p:nvPr/>
        </p:nvSpPr>
        <p:spPr bwMode="auto">
          <a:xfrm>
            <a:off x="6071383" y="5770113"/>
            <a:ext cx="1332733" cy="0"/>
          </a:xfrm>
          <a:prstGeom prst="line">
            <a:avLst/>
          </a:prstGeom>
          <a:noFill/>
          <a:ln w="38100">
            <a:solidFill>
              <a:srgbClr val="FF0066"/>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6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50187" name="文本框 50186"/>
          <p:cNvSpPr txBox="1">
            <a:spLocks noChangeArrowheads="1"/>
          </p:cNvSpPr>
          <p:nvPr/>
        </p:nvSpPr>
        <p:spPr bwMode="auto">
          <a:xfrm>
            <a:off x="5964462" y="5193032"/>
            <a:ext cx="1521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400" kern="0" dirty="0">
                <a:solidFill>
                  <a:srgbClr val="FF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翻译</a:t>
            </a:r>
          </a:p>
        </p:txBody>
      </p:sp>
      <p:sp>
        <p:nvSpPr>
          <p:cNvPr id="50188" name="文本框 50187"/>
          <p:cNvSpPr txBox="1">
            <a:spLocks noChangeArrowheads="1"/>
          </p:cNvSpPr>
          <p:nvPr/>
        </p:nvSpPr>
        <p:spPr bwMode="auto">
          <a:xfrm>
            <a:off x="7168658" y="5539281"/>
            <a:ext cx="173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400" kern="0" dirty="0">
                <a:solidFill>
                  <a:srgbClr val="00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蛋白质</a:t>
            </a:r>
          </a:p>
        </p:txBody>
      </p:sp>
      <p:sp>
        <p:nvSpPr>
          <p:cNvPr id="50194" name="文本框 50193"/>
          <p:cNvSpPr txBox="1">
            <a:spLocks noChangeArrowheads="1"/>
          </p:cNvSpPr>
          <p:nvPr/>
        </p:nvSpPr>
        <p:spPr bwMode="auto">
          <a:xfrm>
            <a:off x="1167553" y="1138474"/>
            <a:ext cx="4616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400" kern="0" dirty="0">
                <a:solidFill>
                  <a:sysClr val="windowText" lastClr="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1</a:t>
            </a:r>
            <a:r>
              <a:rPr lang="zh-CN" altLang="en-US" sz="2400" kern="0" dirty="0">
                <a:solidFill>
                  <a:sysClr val="windowText" lastClr="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、提出者：克里克</a:t>
            </a:r>
          </a:p>
        </p:txBody>
      </p:sp>
      <p:sp>
        <p:nvSpPr>
          <p:cNvPr id="50195" name="文本框 50194"/>
          <p:cNvSpPr txBox="1">
            <a:spLocks noChangeArrowheads="1"/>
          </p:cNvSpPr>
          <p:nvPr/>
        </p:nvSpPr>
        <p:spPr bwMode="auto">
          <a:xfrm>
            <a:off x="1167553" y="1727754"/>
            <a:ext cx="508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400" kern="0" dirty="0">
                <a:solidFill>
                  <a:sysClr val="windowText" lastClr="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2</a:t>
            </a:r>
            <a:r>
              <a:rPr lang="zh-CN" altLang="en-US" sz="2400" kern="0" dirty="0">
                <a:solidFill>
                  <a:sysClr val="windowText" lastClr="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、中心法则的概念：</a:t>
            </a:r>
          </a:p>
        </p:txBody>
      </p:sp>
      <p:sp>
        <p:nvSpPr>
          <p:cNvPr id="50196" name="文本框 50195"/>
          <p:cNvSpPr txBox="1">
            <a:spLocks noChangeArrowheads="1"/>
          </p:cNvSpPr>
          <p:nvPr/>
        </p:nvSpPr>
        <p:spPr bwMode="auto">
          <a:xfrm>
            <a:off x="1788582" y="2361456"/>
            <a:ext cx="7991687" cy="88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spcBef>
                <a:spcPct val="50000"/>
              </a:spcBef>
              <a:defRPr/>
            </a:pP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宋体" panose="02010600030101010101" pitchFamily="2" charset="-122"/>
                <a:sym typeface="Arial" panose="020B0604020202020204"/>
              </a:rPr>
              <a:t>遗传信息从</a:t>
            </a:r>
            <a:r>
              <a:rPr lang="en-US" altLang="zh-CN" b="0" kern="0" dirty="0">
                <a:solidFill>
                  <a:sysClr val="windowText" lastClr="000000"/>
                </a:solidFill>
                <a:latin typeface="思源黑体 CN Light" panose="020B0300000000000000" pitchFamily="34" charset="-122"/>
                <a:ea typeface="思源黑体 CN Light" panose="020B0300000000000000" pitchFamily="34" charset="-122"/>
                <a:cs typeface="宋体" panose="02010600030101010101" pitchFamily="2" charset="-122"/>
                <a:sym typeface="Arial" panose="020B0604020202020204"/>
              </a:rPr>
              <a:t>DNA</a:t>
            </a: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宋体" panose="02010600030101010101" pitchFamily="2" charset="-122"/>
                <a:sym typeface="Arial" panose="020B0604020202020204"/>
              </a:rPr>
              <a:t>传递给</a:t>
            </a:r>
            <a:r>
              <a:rPr lang="en-US" altLang="zh-CN" b="0" kern="0" dirty="0">
                <a:solidFill>
                  <a:sysClr val="windowText" lastClr="000000"/>
                </a:solidFill>
                <a:latin typeface="思源黑体 CN Light" panose="020B0300000000000000" pitchFamily="34" charset="-122"/>
                <a:ea typeface="思源黑体 CN Light" panose="020B0300000000000000" pitchFamily="34" charset="-122"/>
                <a:cs typeface="宋体" panose="02010600030101010101" pitchFamily="2" charset="-122"/>
                <a:sym typeface="Arial" panose="020B0604020202020204"/>
              </a:rPr>
              <a:t>RNA</a:t>
            </a: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宋体" panose="02010600030101010101" pitchFamily="2" charset="-122"/>
                <a:sym typeface="Arial" panose="020B0604020202020204"/>
              </a:rPr>
              <a:t>，再从</a:t>
            </a:r>
            <a:r>
              <a:rPr lang="en-US" altLang="zh-CN" b="0" kern="0" dirty="0">
                <a:solidFill>
                  <a:sysClr val="windowText" lastClr="000000"/>
                </a:solidFill>
                <a:latin typeface="思源黑体 CN Light" panose="020B0300000000000000" pitchFamily="34" charset="-122"/>
                <a:ea typeface="思源黑体 CN Light" panose="020B0300000000000000" pitchFamily="34" charset="-122"/>
                <a:cs typeface="宋体" panose="02010600030101010101" pitchFamily="2" charset="-122"/>
                <a:sym typeface="Arial" panose="020B0604020202020204"/>
              </a:rPr>
              <a:t>RNA</a:t>
            </a: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宋体" panose="02010600030101010101" pitchFamily="2" charset="-122"/>
                <a:sym typeface="Arial" panose="020B0604020202020204"/>
              </a:rPr>
              <a:t>传递给蛋白质的转录和翻译的过程，以及遗传信息</a:t>
            </a:r>
            <a:r>
              <a:rPr lang="en-US" altLang="zh-CN" b="0" kern="0" dirty="0">
                <a:solidFill>
                  <a:sysClr val="windowText" lastClr="000000"/>
                </a:solidFill>
                <a:latin typeface="思源黑体 CN Light" panose="020B0300000000000000" pitchFamily="34" charset="-122"/>
                <a:ea typeface="思源黑体 CN Light" panose="020B0300000000000000" pitchFamily="34" charset="-122"/>
                <a:cs typeface="宋体" panose="02010600030101010101" pitchFamily="2" charset="-122"/>
                <a:sym typeface="Arial" panose="020B0604020202020204"/>
              </a:rPr>
              <a:t>DNA</a:t>
            </a: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宋体" panose="02010600030101010101" pitchFamily="2" charset="-122"/>
                <a:sym typeface="Arial" panose="020B0604020202020204"/>
              </a:rPr>
              <a:t>的复制过程，叫做“中心法则”</a:t>
            </a:r>
          </a:p>
        </p:txBody>
      </p:sp>
      <p:sp>
        <p:nvSpPr>
          <p:cNvPr id="16" name="矩形 15">
            <a:extLst>
              <a:ext uri="{FF2B5EF4-FFF2-40B4-BE49-F238E27FC236}">
                <a16:creationId xmlns:a16="http://schemas.microsoft.com/office/drawing/2014/main" id="{3A343ACF-E214-419C-96F1-8B4139AF227A}"/>
              </a:ext>
            </a:extLst>
          </p:cNvPr>
          <p:cNvSpPr/>
          <p:nvPr/>
        </p:nvSpPr>
        <p:spPr>
          <a:xfrm>
            <a:off x="582305" y="183634"/>
            <a:ext cx="4185761"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一、中心法则的提出及其发展</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94"/>
                                        </p:tgtEl>
                                        <p:attrNameLst>
                                          <p:attrName>style.visibility</p:attrName>
                                        </p:attrNameLst>
                                      </p:cBhvr>
                                      <p:to>
                                        <p:strVal val="visible"/>
                                      </p:to>
                                    </p:set>
                                    <p:anim calcmode="lin" valueType="num">
                                      <p:cBhvr additive="base">
                                        <p:cTn id="7" dur="500" fill="hold"/>
                                        <p:tgtEl>
                                          <p:spTgt spid="50194"/>
                                        </p:tgtEl>
                                        <p:attrNameLst>
                                          <p:attrName>ppt_x</p:attrName>
                                        </p:attrNameLst>
                                      </p:cBhvr>
                                      <p:tavLst>
                                        <p:tav tm="0">
                                          <p:val>
                                            <p:strVal val="#ppt_x"/>
                                          </p:val>
                                        </p:tav>
                                        <p:tav tm="100000">
                                          <p:val>
                                            <p:strVal val="#ppt_x"/>
                                          </p:val>
                                        </p:tav>
                                      </p:tavLst>
                                    </p:anim>
                                    <p:anim calcmode="lin" valueType="num">
                                      <p:cBhvr additive="base">
                                        <p:cTn id="8" dur="500" fill="hold"/>
                                        <p:tgtEl>
                                          <p:spTgt spid="50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95"/>
                                        </p:tgtEl>
                                        <p:attrNameLst>
                                          <p:attrName>style.visibility</p:attrName>
                                        </p:attrNameLst>
                                      </p:cBhvr>
                                      <p:to>
                                        <p:strVal val="visible"/>
                                      </p:to>
                                    </p:set>
                                    <p:anim calcmode="lin" valueType="num">
                                      <p:cBhvr additive="base">
                                        <p:cTn id="13" dur="500" fill="hold"/>
                                        <p:tgtEl>
                                          <p:spTgt spid="50195"/>
                                        </p:tgtEl>
                                        <p:attrNameLst>
                                          <p:attrName>ppt_x</p:attrName>
                                        </p:attrNameLst>
                                      </p:cBhvr>
                                      <p:tavLst>
                                        <p:tav tm="0">
                                          <p:val>
                                            <p:strVal val="#ppt_x"/>
                                          </p:val>
                                        </p:tav>
                                        <p:tav tm="100000">
                                          <p:val>
                                            <p:strVal val="#ppt_x"/>
                                          </p:val>
                                        </p:tav>
                                      </p:tavLst>
                                    </p:anim>
                                    <p:anim calcmode="lin" valueType="num">
                                      <p:cBhvr additive="base">
                                        <p:cTn id="14" dur="500" fill="hold"/>
                                        <p:tgtEl>
                                          <p:spTgt spid="501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196">
                                            <p:txEl>
                                              <p:pRg st="0" end="0"/>
                                            </p:txEl>
                                          </p:spTgt>
                                        </p:tgtEl>
                                        <p:attrNameLst>
                                          <p:attrName>style.visibility</p:attrName>
                                        </p:attrNameLst>
                                      </p:cBhvr>
                                      <p:to>
                                        <p:strVal val="visible"/>
                                      </p:to>
                                    </p:set>
                                    <p:anim calcmode="lin" valueType="num">
                                      <p:cBhvr additive="base">
                                        <p:cTn id="19" dur="500" fill="hold"/>
                                        <p:tgtEl>
                                          <p:spTgt spid="5019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0180"/>
                                        </p:tgtEl>
                                        <p:attrNameLst>
                                          <p:attrName>style.visibility</p:attrName>
                                        </p:attrNameLst>
                                      </p:cBhvr>
                                      <p:to>
                                        <p:strVal val="visible"/>
                                      </p:to>
                                    </p:set>
                                    <p:animEffect transition="in" filter="strips(downLeft)">
                                      <p:cBhvr>
                                        <p:cTn id="25" dur="500"/>
                                        <p:tgtEl>
                                          <p:spTgt spid="5018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50179"/>
                                        </p:tgtEl>
                                        <p:attrNameLst>
                                          <p:attrName>style.visibility</p:attrName>
                                        </p:attrNameLst>
                                      </p:cBhvr>
                                      <p:to>
                                        <p:strVal val="visible"/>
                                      </p:to>
                                    </p:set>
                                    <p:animEffect transition="in" filter="strips(downLeft)">
                                      <p:cBhvr>
                                        <p:cTn id="30"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ldLvl="0" animBg="1"/>
      <p:bldP spid="50180" grpId="0"/>
      <p:bldP spid="50194" grpId="0"/>
      <p:bldP spid="501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矩形 91139"/>
          <p:cNvSpPr>
            <a:spLocks noChangeArrowheads="1"/>
          </p:cNvSpPr>
          <p:nvPr/>
        </p:nvSpPr>
        <p:spPr bwMode="auto">
          <a:xfrm>
            <a:off x="677334" y="1805861"/>
            <a:ext cx="10369127" cy="18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30000"/>
              </a:lnSpc>
              <a:spcBef>
                <a:spcPct val="50000"/>
              </a:spcBef>
              <a:defRPr/>
            </a:pPr>
            <a:r>
              <a:rPr lang="en-US" altLang="zh-CN"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2</a:t>
            </a:r>
            <a:r>
              <a:rPr lang="zh-CN" altLang="en-US"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、特点</a:t>
            </a:r>
            <a:r>
              <a:rPr lang="zh-CN" altLang="en-US" sz="2400" kern="0" dirty="0">
                <a:solidFill>
                  <a:srgbClr val="C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endParaRPr lang="en-US" altLang="zh-CN" sz="2400" kern="0" dirty="0">
              <a:solidFill>
                <a:srgbClr val="C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a:p>
            <a:pPr defTabSz="1219170">
              <a:lnSpc>
                <a:spcPct val="130000"/>
              </a:lnSpc>
              <a:spcBef>
                <a:spcPct val="50000"/>
              </a:spcBef>
              <a:defRPr/>
            </a:pP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en-US" altLang="zh-CN"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1</a:t>
            </a: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）后代只表现母本的性状，不符合孟德尔遗传规律。</a:t>
            </a:r>
            <a:endParaRPr lang="en-US" altLang="zh-CN"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a:p>
            <a:pPr defTabSz="1219170">
              <a:lnSpc>
                <a:spcPct val="130000"/>
              </a:lnSpc>
              <a:spcBef>
                <a:spcPct val="50000"/>
              </a:spcBef>
              <a:defRPr/>
            </a:pP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en-US" altLang="zh-CN"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2</a:t>
            </a: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）后代不出现一定的分离比。</a:t>
            </a:r>
          </a:p>
        </p:txBody>
      </p:sp>
      <p:sp>
        <p:nvSpPr>
          <p:cNvPr id="91142" name="文本框 91141"/>
          <p:cNvSpPr txBox="1">
            <a:spLocks noChangeArrowheads="1"/>
          </p:cNvSpPr>
          <p:nvPr/>
        </p:nvSpPr>
        <p:spPr bwMode="auto">
          <a:xfrm>
            <a:off x="677334" y="1039707"/>
            <a:ext cx="7329593" cy="58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spcBef>
                <a:spcPct val="50000"/>
              </a:spcBef>
              <a:defRPr/>
            </a:pPr>
            <a:r>
              <a:rPr lang="en-US" altLang="zh-CN"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1</a:t>
            </a:r>
            <a:r>
              <a:rPr lang="zh-CN" altLang="en-US"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、分布</a:t>
            </a:r>
            <a:r>
              <a:rPr lang="en-US" altLang="zh-CN"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en-US" altLang="zh-CN"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线粒体、叶绿体的</a:t>
            </a:r>
            <a:r>
              <a:rPr lang="en-US" altLang="zh-CN"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中</a:t>
            </a:r>
          </a:p>
        </p:txBody>
      </p:sp>
      <p:sp>
        <p:nvSpPr>
          <p:cNvPr id="91143" name="文本框 91142"/>
          <p:cNvSpPr txBox="1">
            <a:spLocks noChangeArrowheads="1"/>
          </p:cNvSpPr>
          <p:nvPr/>
        </p:nvSpPr>
        <p:spPr bwMode="auto">
          <a:xfrm>
            <a:off x="677334" y="3846210"/>
            <a:ext cx="108474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3</a:t>
            </a:r>
            <a:r>
              <a:rPr lang="zh-CN" altLang="en-US"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、细胞质遗传</a:t>
            </a: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：由细胞质控制的性状只能通过母亲遗传给后代，</a:t>
            </a:r>
            <a:endParaRPr lang="en-US" altLang="zh-CN"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a:p>
            <a:pPr defTabSz="1219170">
              <a:spcBef>
                <a:spcPct val="50000"/>
              </a:spcBef>
              <a:defRPr/>
            </a:pPr>
            <a:r>
              <a:rPr lang="en-US" altLang="zh-CN"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称为细胞质遗传（也叫母系遗传）。</a:t>
            </a:r>
          </a:p>
        </p:txBody>
      </p:sp>
      <p:sp>
        <p:nvSpPr>
          <p:cNvPr id="91144" name="文本框 91143"/>
          <p:cNvSpPr txBox="1">
            <a:spLocks noChangeArrowheads="1"/>
          </p:cNvSpPr>
          <p:nvPr/>
        </p:nvSpPr>
        <p:spPr bwMode="auto">
          <a:xfrm>
            <a:off x="677334" y="5039981"/>
            <a:ext cx="10736580" cy="58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spcBef>
                <a:spcPct val="50000"/>
              </a:spcBef>
              <a:defRPr/>
            </a:pPr>
            <a:r>
              <a:rPr lang="en-US" altLang="zh-CN"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4</a:t>
            </a:r>
            <a:r>
              <a:rPr lang="zh-CN" altLang="en-US"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、举例：</a:t>
            </a:r>
            <a:r>
              <a:rPr lang="zh-CN" altLang="en-US" sz="24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线粒体肌病、神经性肌肉衰弱、运动失调及眼视网膜炎等。</a:t>
            </a:r>
          </a:p>
        </p:txBody>
      </p:sp>
      <p:sp>
        <p:nvSpPr>
          <p:cNvPr id="8" name="矩形 7">
            <a:extLst>
              <a:ext uri="{FF2B5EF4-FFF2-40B4-BE49-F238E27FC236}">
                <a16:creationId xmlns:a16="http://schemas.microsoft.com/office/drawing/2014/main" id="{C3740614-DC99-41C6-96C0-AE6D8E607C7E}"/>
              </a:ext>
            </a:extLst>
          </p:cNvPr>
          <p:cNvSpPr/>
          <p:nvPr/>
        </p:nvSpPr>
        <p:spPr>
          <a:xfrm>
            <a:off x="582305" y="183634"/>
            <a:ext cx="2409634"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三．细胞质基因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42">
                                            <p:txEl>
                                              <p:pRg st="0" end="0"/>
                                            </p:txEl>
                                          </p:spTgt>
                                        </p:tgtEl>
                                        <p:attrNameLst>
                                          <p:attrName>style.visibility</p:attrName>
                                        </p:attrNameLst>
                                      </p:cBhvr>
                                      <p:to>
                                        <p:strVal val="visible"/>
                                      </p:to>
                                    </p:set>
                                    <p:anim calcmode="lin" valueType="num">
                                      <p:cBhvr additive="base">
                                        <p:cTn id="7" dur="500" fill="hold"/>
                                        <p:tgtEl>
                                          <p:spTgt spid="911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1140"/>
                                        </p:tgtEl>
                                        <p:attrNameLst>
                                          <p:attrName>style.visibility</p:attrName>
                                        </p:attrNameLst>
                                      </p:cBhvr>
                                      <p:to>
                                        <p:strVal val="visible"/>
                                      </p:to>
                                    </p:set>
                                    <p:animEffect transition="in" filter="blinds(horizontal)">
                                      <p:cBhvr>
                                        <p:cTn id="13" dur="500"/>
                                        <p:tgtEl>
                                          <p:spTgt spid="9114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1143">
                                            <p:txEl>
                                              <p:pRg st="0" end="0"/>
                                            </p:txEl>
                                          </p:spTgt>
                                        </p:tgtEl>
                                        <p:attrNameLst>
                                          <p:attrName>style.visibility</p:attrName>
                                        </p:attrNameLst>
                                      </p:cBhvr>
                                      <p:to>
                                        <p:strVal val="visible"/>
                                      </p:to>
                                    </p:set>
                                    <p:anim calcmode="lin" valueType="num">
                                      <p:cBhvr additive="base">
                                        <p:cTn id="18" dur="500" fill="hold"/>
                                        <p:tgtEl>
                                          <p:spTgt spid="9114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11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1143">
                                            <p:txEl>
                                              <p:pRg st="1" end="1"/>
                                            </p:txEl>
                                          </p:spTgt>
                                        </p:tgtEl>
                                        <p:attrNameLst>
                                          <p:attrName>style.visibility</p:attrName>
                                        </p:attrNameLst>
                                      </p:cBhvr>
                                      <p:to>
                                        <p:strVal val="visible"/>
                                      </p:to>
                                    </p:set>
                                    <p:anim calcmode="lin" valueType="num">
                                      <p:cBhvr additive="base">
                                        <p:cTn id="24" dur="500" fill="hold"/>
                                        <p:tgtEl>
                                          <p:spTgt spid="9114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11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1144">
                                            <p:txEl>
                                              <p:pRg st="0" end="0"/>
                                            </p:txEl>
                                          </p:spTgt>
                                        </p:tgtEl>
                                        <p:attrNameLst>
                                          <p:attrName>style.visibility</p:attrName>
                                        </p:attrNameLst>
                                      </p:cBhvr>
                                      <p:to>
                                        <p:strVal val="visible"/>
                                      </p:to>
                                    </p:set>
                                    <p:anim calcmode="lin" valueType="num">
                                      <p:cBhvr additive="base">
                                        <p:cTn id="30" dur="500" fill="hold"/>
                                        <p:tgtEl>
                                          <p:spTgt spid="9114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11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78" name="内容占位符 21577"/>
          <p:cNvGraphicFramePr>
            <a:graphicFrameLocks noGrp="1"/>
          </p:cNvGraphicFramePr>
          <p:nvPr>
            <p:ph idx="4294967295"/>
            <p:custDataLst>
              <p:tags r:id="rId1"/>
            </p:custDataLst>
            <p:extLst>
              <p:ext uri="{D42A27DB-BD31-4B8C-83A1-F6EECF244321}">
                <p14:modId xmlns:p14="http://schemas.microsoft.com/office/powerpoint/2010/main" val="3446475894"/>
              </p:ext>
            </p:extLst>
          </p:nvPr>
        </p:nvGraphicFramePr>
        <p:xfrm>
          <a:off x="901700" y="1054177"/>
          <a:ext cx="10401302" cy="5249603"/>
        </p:xfrm>
        <a:graphic>
          <a:graphicData uri="http://schemas.openxmlformats.org/drawingml/2006/table">
            <a:tbl>
              <a:tblPr/>
              <a:tblGrid>
                <a:gridCol w="2242066">
                  <a:extLst>
                    <a:ext uri="{9D8B030D-6E8A-4147-A177-3AD203B41FA5}">
                      <a16:colId xmlns:a16="http://schemas.microsoft.com/office/drawing/2014/main" val="20000"/>
                    </a:ext>
                  </a:extLst>
                </a:gridCol>
                <a:gridCol w="3855112">
                  <a:extLst>
                    <a:ext uri="{9D8B030D-6E8A-4147-A177-3AD203B41FA5}">
                      <a16:colId xmlns:a16="http://schemas.microsoft.com/office/drawing/2014/main" val="20001"/>
                    </a:ext>
                  </a:extLst>
                </a:gridCol>
                <a:gridCol w="4304124">
                  <a:extLst>
                    <a:ext uri="{9D8B030D-6E8A-4147-A177-3AD203B41FA5}">
                      <a16:colId xmlns:a16="http://schemas.microsoft.com/office/drawing/2014/main" val="20002"/>
                    </a:ext>
                  </a:extLst>
                </a:gridCol>
              </a:tblGrid>
              <a:tr h="60404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6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84173" marR="84173" marT="42093" marB="42093"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latin typeface="思源黑体 CN Bold" panose="020B0800000000000000" pitchFamily="34" charset="-122"/>
                          <a:ea typeface="思源黑体 CN Bold" panose="020B0800000000000000" pitchFamily="34" charset="-122"/>
                          <a:cs typeface="Times New Roman" panose="02020603050405020304" pitchFamily="18" charset="0"/>
                        </a:rPr>
                        <a:t>细胞质基因</a:t>
                      </a:r>
                    </a:p>
                  </a:txBody>
                  <a:tcPr marL="84173" marR="84173" marT="42093" marB="42093"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latin typeface="思源黑体 CN Bold" panose="020B0800000000000000" pitchFamily="34" charset="-122"/>
                          <a:ea typeface="思源黑体 CN Bold" panose="020B0800000000000000" pitchFamily="34" charset="-122"/>
                          <a:cs typeface="Times New Roman" panose="02020603050405020304" pitchFamily="18" charset="0"/>
                        </a:rPr>
                        <a:t>细胞核基因</a:t>
                      </a:r>
                    </a:p>
                  </a:txBody>
                  <a:tcPr marL="84173" marR="84173" marT="42093" marB="42093"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223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rPr>
                        <a:t>存在部位</a:t>
                      </a:r>
                    </a:p>
                  </a:txBody>
                  <a:tcPr marL="84173" marR="84173" marT="42093" marB="42093"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6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84173" marR="84173" marT="42093" marB="42093"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6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84173" marR="84173" marT="42093" marB="42093"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5364">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rPr>
                        <a:t>是否与蛋白质结合</a:t>
                      </a:r>
                    </a:p>
                  </a:txBody>
                  <a:tcPr marL="84173" marR="84173" marT="42093" marB="42093"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6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84173" marR="84173" marT="42093" marB="42093"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6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84173" marR="84173" marT="42093" marB="42093"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0359">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rPr>
                        <a:t>基因数量</a:t>
                      </a:r>
                    </a:p>
                  </a:txBody>
                  <a:tcPr marL="84173" marR="84173" marT="42093" marB="42093"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6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84173" marR="84173" marT="42093" marB="42093"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6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84173" marR="84173" marT="42093" marB="42093"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2238">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rPr>
                        <a:t>遗传方式</a:t>
                      </a:r>
                    </a:p>
                  </a:txBody>
                  <a:tcPr marL="84173" marR="84173" marT="42093" marB="42093"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6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84173" marR="84173" marT="42093" marB="42093"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6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84173" marR="84173" marT="42093" marB="42093"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5364">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rPr>
                        <a:t>功能</a:t>
                      </a:r>
                    </a:p>
                  </a:txBody>
                  <a:tcPr marL="84173" marR="84173" marT="42093" marB="42093"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6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84173" marR="84173" marT="42093" marB="42093"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6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84173" marR="84173" marT="42093" marB="42093"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1565" name="矩形 21564"/>
          <p:cNvSpPr>
            <a:spLocks noChangeArrowheads="1"/>
          </p:cNvSpPr>
          <p:nvPr/>
        </p:nvSpPr>
        <p:spPr bwMode="auto">
          <a:xfrm>
            <a:off x="3582153" y="1940435"/>
            <a:ext cx="28726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spcBef>
                <a:spcPct val="20000"/>
              </a:spcBef>
            </a:pPr>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叶绿体、线粒体</a:t>
            </a:r>
          </a:p>
        </p:txBody>
      </p:sp>
      <p:sp>
        <p:nvSpPr>
          <p:cNvPr id="21566" name="矩形 21565"/>
          <p:cNvSpPr>
            <a:spLocks noChangeArrowheads="1"/>
          </p:cNvSpPr>
          <p:nvPr/>
        </p:nvSpPr>
        <p:spPr bwMode="auto">
          <a:xfrm>
            <a:off x="8622239" y="1940435"/>
            <a:ext cx="11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spcBef>
                <a:spcPct val="20000"/>
              </a:spcBef>
            </a:pPr>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细胞核中</a:t>
            </a:r>
          </a:p>
        </p:txBody>
      </p:sp>
      <p:sp>
        <p:nvSpPr>
          <p:cNvPr id="21568" name="矩形 21567"/>
          <p:cNvSpPr>
            <a:spLocks noChangeArrowheads="1"/>
          </p:cNvSpPr>
          <p:nvPr/>
        </p:nvSpPr>
        <p:spPr bwMode="auto">
          <a:xfrm>
            <a:off x="3384206" y="2854161"/>
            <a:ext cx="32685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spcBef>
                <a:spcPct val="20000"/>
              </a:spcBef>
            </a:pPr>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否，</a:t>
            </a:r>
            <a:r>
              <a:rPr lang="en-US" altLang="zh-CN"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DNA</a:t>
            </a:r>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分子裸露</a:t>
            </a:r>
          </a:p>
        </p:txBody>
      </p:sp>
      <p:sp>
        <p:nvSpPr>
          <p:cNvPr id="21569" name="矩形 21568"/>
          <p:cNvSpPr>
            <a:spLocks noChangeArrowheads="1"/>
          </p:cNvSpPr>
          <p:nvPr/>
        </p:nvSpPr>
        <p:spPr bwMode="auto">
          <a:xfrm>
            <a:off x="7612991" y="2854161"/>
            <a:ext cx="3152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spcBef>
                <a:spcPct val="20000"/>
              </a:spcBef>
            </a:pPr>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与蛋白质合成为染色体</a:t>
            </a:r>
          </a:p>
        </p:txBody>
      </p:sp>
      <p:sp>
        <p:nvSpPr>
          <p:cNvPr id="21571" name="矩形 21570"/>
          <p:cNvSpPr>
            <a:spLocks noChangeArrowheads="1"/>
          </p:cNvSpPr>
          <p:nvPr/>
        </p:nvSpPr>
        <p:spPr bwMode="auto">
          <a:xfrm>
            <a:off x="4807505" y="3788474"/>
            <a:ext cx="4219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少</a:t>
            </a:r>
          </a:p>
        </p:txBody>
      </p:sp>
      <p:sp>
        <p:nvSpPr>
          <p:cNvPr id="21572" name="矩形 21571"/>
          <p:cNvSpPr>
            <a:spLocks noChangeArrowheads="1"/>
          </p:cNvSpPr>
          <p:nvPr/>
        </p:nvSpPr>
        <p:spPr bwMode="auto">
          <a:xfrm>
            <a:off x="8978106" y="3788474"/>
            <a:ext cx="4219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多</a:t>
            </a:r>
          </a:p>
        </p:txBody>
      </p:sp>
      <p:sp>
        <p:nvSpPr>
          <p:cNvPr id="21573" name="矩形 21572"/>
          <p:cNvSpPr>
            <a:spLocks noChangeArrowheads="1"/>
          </p:cNvSpPr>
          <p:nvPr/>
        </p:nvSpPr>
        <p:spPr bwMode="auto">
          <a:xfrm>
            <a:off x="3976464" y="4794047"/>
            <a:ext cx="2083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spcBef>
                <a:spcPct val="20000"/>
              </a:spcBef>
            </a:pPr>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母系遗传</a:t>
            </a:r>
          </a:p>
        </p:txBody>
      </p:sp>
      <p:sp>
        <p:nvSpPr>
          <p:cNvPr id="21574" name="矩形 21573"/>
          <p:cNvSpPr>
            <a:spLocks noChangeArrowheads="1"/>
          </p:cNvSpPr>
          <p:nvPr/>
        </p:nvSpPr>
        <p:spPr bwMode="auto">
          <a:xfrm>
            <a:off x="7411492" y="4794047"/>
            <a:ext cx="35551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遵循孟德尔遗传规律</a:t>
            </a:r>
          </a:p>
        </p:txBody>
      </p:sp>
      <p:sp>
        <p:nvSpPr>
          <p:cNvPr id="21575" name="矩形 21574"/>
          <p:cNvSpPr>
            <a:spLocks noChangeArrowheads="1"/>
          </p:cNvSpPr>
          <p:nvPr/>
        </p:nvSpPr>
        <p:spPr bwMode="auto">
          <a:xfrm>
            <a:off x="3922623" y="5539317"/>
            <a:ext cx="2191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半自主复制</a:t>
            </a:r>
          </a:p>
          <a:p>
            <a:pPr algn="ctr" defTabSz="1219170"/>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转录、翻译</a:t>
            </a:r>
          </a:p>
        </p:txBody>
      </p:sp>
      <p:sp>
        <p:nvSpPr>
          <p:cNvPr id="21577" name="矩形 21576"/>
          <p:cNvSpPr>
            <a:spLocks noChangeArrowheads="1"/>
          </p:cNvSpPr>
          <p:nvPr/>
        </p:nvSpPr>
        <p:spPr bwMode="auto">
          <a:xfrm>
            <a:off x="7483545" y="5677816"/>
            <a:ext cx="3411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spcBef>
                <a:spcPct val="20000"/>
              </a:spcBef>
            </a:pPr>
            <a:r>
              <a:rPr lang="zh-CN" altLang="en-US" b="0" kern="0" dirty="0">
                <a:solidFill>
                  <a:srgbClr val="000000"/>
                </a:solidFill>
                <a:latin typeface="思源黑体 CN Light" panose="020B0300000000000000" pitchFamily="34" charset="-122"/>
                <a:ea typeface="思源黑体 CN Light" panose="020B0300000000000000" pitchFamily="34" charset="-122"/>
                <a:cs typeface="Arial" panose="020B0604020202020204"/>
                <a:sym typeface="Arial" panose="020B0604020202020204"/>
              </a:rPr>
              <a:t>复制、转录、翻译</a:t>
            </a:r>
          </a:p>
        </p:txBody>
      </p:sp>
      <p:sp>
        <p:nvSpPr>
          <p:cNvPr id="14" name="矩形 13">
            <a:extLst>
              <a:ext uri="{FF2B5EF4-FFF2-40B4-BE49-F238E27FC236}">
                <a16:creationId xmlns:a16="http://schemas.microsoft.com/office/drawing/2014/main" id="{DE5B3485-06FC-4A5C-AFC3-984842719FDB}"/>
              </a:ext>
            </a:extLst>
          </p:cNvPr>
          <p:cNvSpPr/>
          <p:nvPr/>
        </p:nvSpPr>
        <p:spPr>
          <a:xfrm>
            <a:off x="582305" y="183634"/>
            <a:ext cx="4982454" cy="461665"/>
          </a:xfrm>
          <a:prstGeom prst="rect">
            <a:avLst/>
          </a:prstGeom>
        </p:spPr>
        <p:txBody>
          <a:bodyPr wrap="none">
            <a:spAutoFit/>
          </a:bodyPr>
          <a:lstStyle/>
          <a:p>
            <a:r>
              <a:rPr lang="en-US" altLang="zh-CN"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5</a:t>
            </a: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、细胞质基因与细胞核基因的区别</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66"/>
                                        </p:tgtEl>
                                        <p:attrNameLst>
                                          <p:attrName>style.visibility</p:attrName>
                                        </p:attrNameLst>
                                      </p:cBhvr>
                                      <p:to>
                                        <p:strVal val="visible"/>
                                      </p:to>
                                    </p:set>
                                    <p:animEffect transition="in" filter="blinds(horizontal)">
                                      <p:cBhvr>
                                        <p:cTn id="7" dur="500"/>
                                        <p:tgtEl>
                                          <p:spTgt spid="215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69"/>
                                        </p:tgtEl>
                                        <p:attrNameLst>
                                          <p:attrName>style.visibility</p:attrName>
                                        </p:attrNameLst>
                                      </p:cBhvr>
                                      <p:to>
                                        <p:strVal val="visible"/>
                                      </p:to>
                                    </p:set>
                                    <p:animEffect transition="in" filter="blinds(horizontal)">
                                      <p:cBhvr>
                                        <p:cTn id="12" dur="500"/>
                                        <p:tgtEl>
                                          <p:spTgt spid="215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72"/>
                                        </p:tgtEl>
                                        <p:attrNameLst>
                                          <p:attrName>style.visibility</p:attrName>
                                        </p:attrNameLst>
                                      </p:cBhvr>
                                      <p:to>
                                        <p:strVal val="visible"/>
                                      </p:to>
                                    </p:set>
                                    <p:animEffect transition="in" filter="blinds(horizontal)">
                                      <p:cBhvr>
                                        <p:cTn id="17" dur="500"/>
                                        <p:tgtEl>
                                          <p:spTgt spid="2157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74"/>
                                        </p:tgtEl>
                                        <p:attrNameLst>
                                          <p:attrName>style.visibility</p:attrName>
                                        </p:attrNameLst>
                                      </p:cBhvr>
                                      <p:to>
                                        <p:strVal val="visible"/>
                                      </p:to>
                                    </p:set>
                                    <p:animEffect transition="in" filter="blinds(horizontal)">
                                      <p:cBhvr>
                                        <p:cTn id="22" dur="500"/>
                                        <p:tgtEl>
                                          <p:spTgt spid="2157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577"/>
                                        </p:tgtEl>
                                        <p:attrNameLst>
                                          <p:attrName>style.visibility</p:attrName>
                                        </p:attrNameLst>
                                      </p:cBhvr>
                                      <p:to>
                                        <p:strVal val="visible"/>
                                      </p:to>
                                    </p:set>
                                    <p:animEffect transition="in" filter="blinds(horizontal)">
                                      <p:cBhvr>
                                        <p:cTn id="27" dur="500"/>
                                        <p:tgtEl>
                                          <p:spTgt spid="2157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565"/>
                                        </p:tgtEl>
                                        <p:attrNameLst>
                                          <p:attrName>style.visibility</p:attrName>
                                        </p:attrNameLst>
                                      </p:cBhvr>
                                      <p:to>
                                        <p:strVal val="visible"/>
                                      </p:to>
                                    </p:set>
                                    <p:animEffect transition="in" filter="blinds(horizontal)">
                                      <p:cBhvr>
                                        <p:cTn id="32" dur="500"/>
                                        <p:tgtEl>
                                          <p:spTgt spid="215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568"/>
                                        </p:tgtEl>
                                        <p:attrNameLst>
                                          <p:attrName>style.visibility</p:attrName>
                                        </p:attrNameLst>
                                      </p:cBhvr>
                                      <p:to>
                                        <p:strVal val="visible"/>
                                      </p:to>
                                    </p:set>
                                    <p:animEffect transition="in" filter="wipe(down)">
                                      <p:cBhvr>
                                        <p:cTn id="37" dur="500"/>
                                        <p:tgtEl>
                                          <p:spTgt spid="215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571"/>
                                        </p:tgtEl>
                                        <p:attrNameLst>
                                          <p:attrName>style.visibility</p:attrName>
                                        </p:attrNameLst>
                                      </p:cBhvr>
                                      <p:to>
                                        <p:strVal val="visible"/>
                                      </p:to>
                                    </p:set>
                                    <p:animEffect transition="in" filter="wipe(down)">
                                      <p:cBhvr>
                                        <p:cTn id="42" dur="500"/>
                                        <p:tgtEl>
                                          <p:spTgt spid="215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573"/>
                                        </p:tgtEl>
                                        <p:attrNameLst>
                                          <p:attrName>style.visibility</p:attrName>
                                        </p:attrNameLst>
                                      </p:cBhvr>
                                      <p:to>
                                        <p:strVal val="visible"/>
                                      </p:to>
                                    </p:set>
                                    <p:animEffect transition="in" filter="wipe(down)">
                                      <p:cBhvr>
                                        <p:cTn id="47" dur="500"/>
                                        <p:tgtEl>
                                          <p:spTgt spid="2157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575"/>
                                        </p:tgtEl>
                                        <p:attrNameLst>
                                          <p:attrName>style.visibility</p:attrName>
                                        </p:attrNameLst>
                                      </p:cBhvr>
                                      <p:to>
                                        <p:strVal val="visible"/>
                                      </p:to>
                                    </p:set>
                                    <p:animEffect transition="in" filter="wipe(down)">
                                      <p:cBhvr>
                                        <p:cTn id="52" dur="500"/>
                                        <p:tgtEl>
                                          <p:spTgt spid="21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65" grpId="0"/>
      <p:bldP spid="21566" grpId="0"/>
      <p:bldP spid="21568" grpId="0"/>
      <p:bldP spid="21569" grpId="0"/>
      <p:bldP spid="21571" grpId="0"/>
      <p:bldP spid="21572" grpId="0"/>
      <p:bldP spid="21573" grpId="0"/>
      <p:bldP spid="21574" grpId="0"/>
      <p:bldP spid="21575" grpId="0"/>
      <p:bldP spid="215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矩形 48133"/>
          <p:cNvSpPr>
            <a:spLocks noChangeArrowheads="1"/>
          </p:cNvSpPr>
          <p:nvPr/>
        </p:nvSpPr>
        <p:spPr bwMode="auto">
          <a:xfrm>
            <a:off x="1073780" y="4676862"/>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三、基因型和表现型的关系</a:t>
            </a:r>
          </a:p>
        </p:txBody>
      </p:sp>
      <p:sp>
        <p:nvSpPr>
          <p:cNvPr id="38919" name="矩形 48134"/>
          <p:cNvSpPr>
            <a:spLocks noChangeArrowheads="1"/>
          </p:cNvSpPr>
          <p:nvPr/>
        </p:nvSpPr>
        <p:spPr bwMode="auto">
          <a:xfrm>
            <a:off x="1073780" y="5180441"/>
            <a:ext cx="40318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四、生物性状是由多个基因控制的</a:t>
            </a:r>
          </a:p>
        </p:txBody>
      </p:sp>
      <p:sp>
        <p:nvSpPr>
          <p:cNvPr id="38920" name="矩形 48135"/>
          <p:cNvSpPr>
            <a:spLocks noChangeArrowheads="1"/>
          </p:cNvSpPr>
          <p:nvPr/>
        </p:nvSpPr>
        <p:spPr bwMode="auto">
          <a:xfrm>
            <a:off x="1073780" y="5682435"/>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五、细胞质基因</a:t>
            </a:r>
          </a:p>
        </p:txBody>
      </p:sp>
      <p:grpSp>
        <p:nvGrpSpPr>
          <p:cNvPr id="5" name="组合 4">
            <a:extLst>
              <a:ext uri="{FF2B5EF4-FFF2-40B4-BE49-F238E27FC236}">
                <a16:creationId xmlns:a16="http://schemas.microsoft.com/office/drawing/2014/main" id="{628D04A3-8CE4-439C-9EB1-AB808071FDA0}"/>
              </a:ext>
            </a:extLst>
          </p:cNvPr>
          <p:cNvGrpSpPr/>
          <p:nvPr/>
        </p:nvGrpSpPr>
        <p:grpSpPr>
          <a:xfrm>
            <a:off x="1073780" y="1058334"/>
            <a:ext cx="7516981" cy="1895319"/>
            <a:chOff x="1073780" y="1058334"/>
            <a:chExt cx="7516981" cy="1895319"/>
          </a:xfrm>
        </p:grpSpPr>
        <p:sp>
          <p:nvSpPr>
            <p:cNvPr id="38916" name="矩形 48131"/>
            <p:cNvSpPr>
              <a:spLocks noChangeArrowheads="1"/>
            </p:cNvSpPr>
            <p:nvPr/>
          </p:nvSpPr>
          <p:spPr bwMode="auto">
            <a:xfrm>
              <a:off x="1073780" y="1058334"/>
              <a:ext cx="5529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一、中心法则的提出及其发展</a:t>
              </a:r>
            </a:p>
          </p:txBody>
        </p:sp>
        <p:grpSp>
          <p:nvGrpSpPr>
            <p:cNvPr id="2" name="组合 1">
              <a:extLst>
                <a:ext uri="{FF2B5EF4-FFF2-40B4-BE49-F238E27FC236}">
                  <a16:creationId xmlns:a16="http://schemas.microsoft.com/office/drawing/2014/main" id="{697259A7-D26B-45BD-8FD2-1955E46FA4F9}"/>
                </a:ext>
              </a:extLst>
            </p:cNvPr>
            <p:cNvGrpSpPr/>
            <p:nvPr/>
          </p:nvGrpSpPr>
          <p:grpSpPr>
            <a:xfrm>
              <a:off x="2610081" y="1659008"/>
              <a:ext cx="5980680" cy="1294645"/>
              <a:chOff x="2608168" y="1679144"/>
              <a:chExt cx="6278100" cy="1270703"/>
            </a:xfrm>
          </p:grpSpPr>
          <p:grpSp>
            <p:nvGrpSpPr>
              <p:cNvPr id="46087" name="组合 48136"/>
              <p:cNvGrpSpPr/>
              <p:nvPr/>
            </p:nvGrpSpPr>
            <p:grpSpPr bwMode="auto">
              <a:xfrm>
                <a:off x="3023855" y="1815221"/>
                <a:ext cx="912143" cy="804459"/>
                <a:chOff x="604" y="2543"/>
                <a:chExt cx="528" cy="771"/>
              </a:xfrm>
            </p:grpSpPr>
            <p:sp>
              <p:nvSpPr>
                <p:cNvPr id="38952" name="椭圆 48137"/>
                <p:cNvSpPr>
                  <a:spLocks noChangeArrowheads="1"/>
                </p:cNvSpPr>
                <p:nvPr/>
              </p:nvSpPr>
              <p:spPr bwMode="auto">
                <a:xfrm>
                  <a:off x="604" y="2543"/>
                  <a:ext cx="492" cy="771"/>
                </a:xfrm>
                <a:prstGeom prst="ellipse">
                  <a:avLst/>
                </a:prstGeom>
                <a:noFill/>
                <a:ln w="63500">
                  <a:solidFill>
                    <a:srgbClr val="FF9900"/>
                  </a:solidFill>
                  <a:round/>
                  <a:tailEnd type="none" w="lg" len="me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38953" name="等腰三角形 48138"/>
                <p:cNvSpPr>
                  <a:spLocks noChangeArrowheads="1"/>
                </p:cNvSpPr>
                <p:nvPr/>
              </p:nvSpPr>
              <p:spPr bwMode="auto">
                <a:xfrm rot="9658011">
                  <a:off x="971" y="2619"/>
                  <a:ext cx="161" cy="127"/>
                </a:xfrm>
                <a:prstGeom prst="triangle">
                  <a:avLst>
                    <a:gd name="adj" fmla="val 50537"/>
                  </a:avLst>
                </a:prstGeom>
                <a:solidFill>
                  <a:srgbClr val="FF9900"/>
                </a:solidFill>
                <a:ln w="63500">
                  <a:solidFill>
                    <a:srgbClr val="FF9900"/>
                  </a:solidFill>
                  <a:miter lim="800000"/>
                  <a:tailEnd type="none" w="lg" len="med"/>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grpSp>
          <p:sp>
            <p:nvSpPr>
              <p:cNvPr id="38922" name="文本框 48139"/>
              <p:cNvSpPr txBox="1">
                <a:spLocks noChangeArrowheads="1"/>
              </p:cNvSpPr>
              <p:nvPr/>
            </p:nvSpPr>
            <p:spPr bwMode="auto">
              <a:xfrm>
                <a:off x="3126490" y="2036289"/>
                <a:ext cx="661310" cy="362502"/>
              </a:xfrm>
              <a:prstGeom prst="rect">
                <a:avLst/>
              </a:prstGeom>
              <a:noFill/>
              <a:ln>
                <a:noFill/>
              </a:ln>
            </p:spPr>
            <p:txBody>
              <a:bodyPr wrap="none" lIns="0" tIns="0" rIns="0" bIns="0">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DNA</a:t>
                </a:r>
              </a:p>
            </p:txBody>
          </p:sp>
          <p:sp>
            <p:nvSpPr>
              <p:cNvPr id="38923" name="文本框 48140"/>
              <p:cNvSpPr txBox="1">
                <a:spLocks noChangeArrowheads="1"/>
              </p:cNvSpPr>
              <p:nvPr/>
            </p:nvSpPr>
            <p:spPr bwMode="auto">
              <a:xfrm>
                <a:off x="4298638" y="1679144"/>
                <a:ext cx="891556" cy="36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0" tIns="0" rIns="0" bIns="0">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转录</a:t>
                </a:r>
              </a:p>
            </p:txBody>
          </p:sp>
          <p:sp>
            <p:nvSpPr>
              <p:cNvPr id="38924" name="文本框 48141"/>
              <p:cNvSpPr txBox="1">
                <a:spLocks noChangeArrowheads="1"/>
              </p:cNvSpPr>
              <p:nvPr/>
            </p:nvSpPr>
            <p:spPr bwMode="auto">
              <a:xfrm>
                <a:off x="2608168" y="1855738"/>
                <a:ext cx="432317" cy="72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0" tIns="0" rIns="0" bIns="0">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复制</a:t>
                </a:r>
              </a:p>
            </p:txBody>
          </p:sp>
          <p:sp>
            <p:nvSpPr>
              <p:cNvPr id="38925" name="直接连接符 48142"/>
              <p:cNvSpPr>
                <a:spLocks noChangeShapeType="1"/>
              </p:cNvSpPr>
              <p:nvPr/>
            </p:nvSpPr>
            <p:spPr bwMode="auto">
              <a:xfrm>
                <a:off x="4015177" y="2063953"/>
                <a:ext cx="1374548" cy="0"/>
              </a:xfrm>
              <a:prstGeom prst="line">
                <a:avLst/>
              </a:prstGeom>
              <a:noFill/>
              <a:ln w="63500">
                <a:solidFill>
                  <a:srgbClr val="FF9900"/>
                </a:solidFill>
                <a:round/>
                <a:tailEnd type="triangle" w="lg" len="med"/>
              </a:ln>
              <a:extLst>
                <a:ext uri="{909E8E84-426E-40DD-AFC4-6F175D3DCCD1}">
                  <a14:hiddenFill xmlns:a14="http://schemas.microsoft.com/office/drawing/2010/main">
                    <a:noFill/>
                  </a14:hiddenFill>
                </a:ext>
              </a:extLst>
            </p:spPr>
            <p:txBody>
              <a:bodyPr/>
              <a:lstStyle/>
              <a:p>
                <a:pPr defTabSz="1219170">
                  <a:defRPr/>
                </a:pPr>
                <a:endPar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38926" name="直接连接符 48143"/>
              <p:cNvSpPr>
                <a:spLocks noChangeShapeType="1"/>
              </p:cNvSpPr>
              <p:nvPr/>
            </p:nvSpPr>
            <p:spPr bwMode="auto">
              <a:xfrm>
                <a:off x="4027845" y="2182723"/>
                <a:ext cx="1372964" cy="0"/>
              </a:xfrm>
              <a:prstGeom prst="line">
                <a:avLst/>
              </a:prstGeom>
              <a:noFill/>
              <a:ln w="63500">
                <a:solidFill>
                  <a:srgbClr val="0000FF"/>
                </a:solidFill>
                <a:round/>
                <a:headEnd type="triangle" w="med" len="med"/>
                <a:tailEnd type="none" w="lg" len="med"/>
              </a:ln>
              <a:extLst>
                <a:ext uri="{909E8E84-426E-40DD-AFC4-6F175D3DCCD1}">
                  <a14:hiddenFill xmlns:a14="http://schemas.microsoft.com/office/drawing/2010/main">
                    <a:noFill/>
                  </a14:hiddenFill>
                </a:ext>
              </a:extLst>
            </p:spPr>
            <p:txBody>
              <a:bodyPr/>
              <a:lstStyle/>
              <a:p>
                <a:pPr defTabSz="1219170">
                  <a:defRPr/>
                </a:pPr>
                <a:endPar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38927" name="文本框 48144"/>
              <p:cNvSpPr txBox="1">
                <a:spLocks noChangeArrowheads="1"/>
              </p:cNvSpPr>
              <p:nvPr/>
            </p:nvSpPr>
            <p:spPr bwMode="auto">
              <a:xfrm>
                <a:off x="4166408" y="2253984"/>
                <a:ext cx="1156013" cy="36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0" tIns="0" rIns="0" bIns="0">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逆转录</a:t>
                </a:r>
              </a:p>
            </p:txBody>
          </p:sp>
          <p:grpSp>
            <p:nvGrpSpPr>
              <p:cNvPr id="46094" name="组合 48145"/>
              <p:cNvGrpSpPr/>
              <p:nvPr/>
            </p:nvGrpSpPr>
            <p:grpSpPr bwMode="auto">
              <a:xfrm>
                <a:off x="5438815" y="1829667"/>
                <a:ext cx="791791" cy="747852"/>
                <a:chOff x="604" y="2619"/>
                <a:chExt cx="528" cy="802"/>
              </a:xfrm>
            </p:grpSpPr>
            <p:sp>
              <p:nvSpPr>
                <p:cNvPr id="38950" name="椭圆 48146"/>
                <p:cNvSpPr>
                  <a:spLocks noChangeArrowheads="1"/>
                </p:cNvSpPr>
                <p:nvPr/>
              </p:nvSpPr>
              <p:spPr bwMode="auto">
                <a:xfrm>
                  <a:off x="604" y="2650"/>
                  <a:ext cx="492" cy="771"/>
                </a:xfrm>
                <a:prstGeom prst="ellipse">
                  <a:avLst/>
                </a:prstGeom>
                <a:noFill/>
                <a:ln w="63500">
                  <a:solidFill>
                    <a:srgbClr val="3333FF"/>
                  </a:solidFill>
                  <a:round/>
                  <a:tailEnd type="none" w="lg" len="me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38951" name="等腰三角形 48147"/>
                <p:cNvSpPr>
                  <a:spLocks noChangeArrowheads="1"/>
                </p:cNvSpPr>
                <p:nvPr/>
              </p:nvSpPr>
              <p:spPr bwMode="auto">
                <a:xfrm rot="9658011">
                  <a:off x="971" y="2619"/>
                  <a:ext cx="161" cy="127"/>
                </a:xfrm>
                <a:prstGeom prst="triangle">
                  <a:avLst>
                    <a:gd name="adj" fmla="val 50537"/>
                  </a:avLst>
                </a:prstGeom>
                <a:solidFill>
                  <a:srgbClr val="FF9900"/>
                </a:solidFill>
                <a:ln w="63500">
                  <a:solidFill>
                    <a:srgbClr val="3333FF"/>
                  </a:solidFill>
                  <a:miter lim="800000"/>
                  <a:tailEnd type="none" w="lg" len="med"/>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grpSp>
          <p:sp>
            <p:nvSpPr>
              <p:cNvPr id="46095" name="文本框 48148"/>
              <p:cNvSpPr txBox="1">
                <a:spLocks noChangeArrowheads="1"/>
              </p:cNvSpPr>
              <p:nvPr/>
            </p:nvSpPr>
            <p:spPr bwMode="auto">
              <a:xfrm>
                <a:off x="5449899" y="2036289"/>
                <a:ext cx="641117" cy="36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r>
                  <a:rPr lang="en-US" altLang="zh-CN"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RNA</a:t>
                </a:r>
              </a:p>
            </p:txBody>
          </p:sp>
          <p:sp>
            <p:nvSpPr>
              <p:cNvPr id="46096" name="文本框 48149"/>
              <p:cNvSpPr txBox="1">
                <a:spLocks noChangeArrowheads="1"/>
              </p:cNvSpPr>
              <p:nvPr/>
            </p:nvSpPr>
            <p:spPr bwMode="auto">
              <a:xfrm>
                <a:off x="7891780" y="2036289"/>
                <a:ext cx="994488" cy="36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r>
                  <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蛋白质</a:t>
                </a:r>
              </a:p>
            </p:txBody>
          </p:sp>
          <p:sp>
            <p:nvSpPr>
              <p:cNvPr id="38931" name="文本框 48150"/>
              <p:cNvSpPr txBox="1">
                <a:spLocks noChangeArrowheads="1"/>
              </p:cNvSpPr>
              <p:nvPr/>
            </p:nvSpPr>
            <p:spPr bwMode="auto">
              <a:xfrm>
                <a:off x="6657522" y="1703241"/>
                <a:ext cx="894724" cy="36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0" tIns="0" rIns="0" bIns="0">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翻译</a:t>
                </a:r>
              </a:p>
            </p:txBody>
          </p:sp>
          <p:sp>
            <p:nvSpPr>
              <p:cNvPr id="38932" name="直接连接符 48151"/>
              <p:cNvSpPr>
                <a:spLocks noChangeShapeType="1"/>
              </p:cNvSpPr>
              <p:nvPr/>
            </p:nvSpPr>
            <p:spPr bwMode="auto">
              <a:xfrm>
                <a:off x="6460225" y="2217540"/>
                <a:ext cx="1374548" cy="0"/>
              </a:xfrm>
              <a:prstGeom prst="line">
                <a:avLst/>
              </a:prstGeom>
              <a:noFill/>
              <a:ln w="63500">
                <a:solidFill>
                  <a:srgbClr val="FF9900"/>
                </a:solidFill>
                <a:round/>
                <a:tailEnd type="triangle" w="lg" len="med"/>
              </a:ln>
              <a:extLst>
                <a:ext uri="{909E8E84-426E-40DD-AFC4-6F175D3DCCD1}">
                  <a14:hiddenFill xmlns:a14="http://schemas.microsoft.com/office/drawing/2010/main">
                    <a:noFill/>
                  </a14:hiddenFill>
                </a:ext>
              </a:extLst>
            </p:spPr>
            <p:txBody>
              <a:bodyPr/>
              <a:lstStyle/>
              <a:p>
                <a:pPr defTabSz="1219170">
                  <a:defRPr/>
                </a:pPr>
                <a:endParaRPr lang="zh-CN" altLang="en-US" sz="24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38933" name="文本框 48152"/>
              <p:cNvSpPr txBox="1">
                <a:spLocks noChangeArrowheads="1"/>
              </p:cNvSpPr>
              <p:nvPr/>
            </p:nvSpPr>
            <p:spPr bwMode="auto">
              <a:xfrm>
                <a:off x="4981064" y="2647762"/>
                <a:ext cx="1724520" cy="30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0" tIns="0" rIns="0" bIns="0">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en-US" altLang="zh-CN" sz="20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RNA</a:t>
                </a:r>
                <a:r>
                  <a:rPr lang="zh-CN" altLang="en-US" sz="20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复制</a:t>
                </a:r>
              </a:p>
            </p:txBody>
          </p:sp>
        </p:grpSp>
      </p:grpSp>
      <p:grpSp>
        <p:nvGrpSpPr>
          <p:cNvPr id="6" name="组合 5">
            <a:extLst>
              <a:ext uri="{FF2B5EF4-FFF2-40B4-BE49-F238E27FC236}">
                <a16:creationId xmlns:a16="http://schemas.microsoft.com/office/drawing/2014/main" id="{CB850F7B-FAA9-48C9-8B5E-8641475E4A0E}"/>
              </a:ext>
            </a:extLst>
          </p:cNvPr>
          <p:cNvGrpSpPr/>
          <p:nvPr/>
        </p:nvGrpSpPr>
        <p:grpSpPr>
          <a:xfrm>
            <a:off x="1073780" y="3025189"/>
            <a:ext cx="8913451" cy="1374968"/>
            <a:chOff x="1073780" y="3025189"/>
            <a:chExt cx="8913451" cy="1374968"/>
          </a:xfrm>
        </p:grpSpPr>
        <p:sp>
          <p:nvSpPr>
            <p:cNvPr id="38917" name="矩形 48132"/>
            <p:cNvSpPr>
              <a:spLocks noChangeArrowheads="1"/>
            </p:cNvSpPr>
            <p:nvPr/>
          </p:nvSpPr>
          <p:spPr bwMode="auto">
            <a:xfrm>
              <a:off x="1073780" y="3025189"/>
              <a:ext cx="3775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二、基因、蛋白质和性状的关系</a:t>
              </a:r>
            </a:p>
          </p:txBody>
        </p:sp>
        <p:grpSp>
          <p:nvGrpSpPr>
            <p:cNvPr id="4" name="组合 3">
              <a:extLst>
                <a:ext uri="{FF2B5EF4-FFF2-40B4-BE49-F238E27FC236}">
                  <a16:creationId xmlns:a16="http://schemas.microsoft.com/office/drawing/2014/main" id="{05FF3519-4AAE-466A-B40A-B58720957E36}"/>
                </a:ext>
              </a:extLst>
            </p:cNvPr>
            <p:cNvGrpSpPr/>
            <p:nvPr/>
          </p:nvGrpSpPr>
          <p:grpSpPr>
            <a:xfrm>
              <a:off x="2575561" y="3522598"/>
              <a:ext cx="7411670" cy="877559"/>
              <a:chOff x="2575561" y="3522598"/>
              <a:chExt cx="7411670" cy="877559"/>
            </a:xfrm>
          </p:grpSpPr>
          <p:sp>
            <p:nvSpPr>
              <p:cNvPr id="38935" name="文本框 48156"/>
              <p:cNvSpPr txBox="1">
                <a:spLocks noChangeArrowheads="1"/>
              </p:cNvSpPr>
              <p:nvPr/>
            </p:nvSpPr>
            <p:spPr bwMode="auto">
              <a:xfrm>
                <a:off x="2575561" y="3780156"/>
                <a:ext cx="9026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b="0" kern="0" dirty="0">
                    <a:solidFill>
                      <a:srgbClr val="000099"/>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基因</a:t>
                </a:r>
              </a:p>
            </p:txBody>
          </p:sp>
          <p:sp>
            <p:nvSpPr>
              <p:cNvPr id="38936" name="左大括号 48157"/>
              <p:cNvSpPr/>
              <p:nvPr/>
            </p:nvSpPr>
            <p:spPr bwMode="auto">
              <a:xfrm>
                <a:off x="3833181" y="3692041"/>
                <a:ext cx="63343" cy="579591"/>
              </a:xfrm>
              <a:prstGeom prst="leftBrace">
                <a:avLst>
                  <a:gd name="adj1" fmla="val 76250"/>
                  <a:gd name="adj2" fmla="val 50000"/>
                </a:avLst>
              </a:prstGeom>
              <a:noFill/>
              <a:ln w="25400">
                <a:solidFill>
                  <a:srgbClr val="800000"/>
                </a:solidFill>
                <a:rou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000"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38937" name="文本框 48158"/>
              <p:cNvSpPr txBox="1">
                <a:spLocks noChangeArrowheads="1"/>
              </p:cNvSpPr>
              <p:nvPr/>
            </p:nvSpPr>
            <p:spPr bwMode="auto">
              <a:xfrm>
                <a:off x="3950434" y="3522598"/>
                <a:ext cx="17846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b="0" kern="0" dirty="0">
                    <a:solidFill>
                      <a:srgbClr val="000099"/>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酶或激素</a:t>
                </a:r>
              </a:p>
            </p:txBody>
          </p:sp>
          <p:sp>
            <p:nvSpPr>
              <p:cNvPr id="38938" name="文本框 48159"/>
              <p:cNvSpPr txBox="1">
                <a:spLocks noChangeArrowheads="1"/>
              </p:cNvSpPr>
              <p:nvPr/>
            </p:nvSpPr>
            <p:spPr bwMode="auto">
              <a:xfrm>
                <a:off x="3950434" y="4000047"/>
                <a:ext cx="18591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b="0" kern="0" dirty="0">
                    <a:solidFill>
                      <a:srgbClr val="000099"/>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结构蛋白</a:t>
                </a:r>
              </a:p>
            </p:txBody>
          </p:sp>
          <p:sp>
            <p:nvSpPr>
              <p:cNvPr id="38939" name="文本框 48160"/>
              <p:cNvSpPr txBox="1">
                <a:spLocks noChangeArrowheads="1"/>
              </p:cNvSpPr>
              <p:nvPr/>
            </p:nvSpPr>
            <p:spPr bwMode="auto">
              <a:xfrm>
                <a:off x="5771552" y="3522598"/>
                <a:ext cx="17973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b="0" kern="0" dirty="0">
                    <a:solidFill>
                      <a:srgbClr val="000099"/>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细胞代谢</a:t>
                </a:r>
              </a:p>
            </p:txBody>
          </p:sp>
          <p:sp>
            <p:nvSpPr>
              <p:cNvPr id="38940" name="文本框 48161"/>
              <p:cNvSpPr txBox="1">
                <a:spLocks noChangeArrowheads="1"/>
              </p:cNvSpPr>
              <p:nvPr/>
            </p:nvSpPr>
            <p:spPr bwMode="auto">
              <a:xfrm>
                <a:off x="5771552" y="4000047"/>
                <a:ext cx="19161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b="0" kern="0" dirty="0">
                    <a:solidFill>
                      <a:srgbClr val="000099"/>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细胞结构</a:t>
                </a:r>
              </a:p>
            </p:txBody>
          </p:sp>
          <p:sp>
            <p:nvSpPr>
              <p:cNvPr id="38941" name="文本框 48162"/>
              <p:cNvSpPr txBox="1">
                <a:spLocks noChangeArrowheads="1"/>
              </p:cNvSpPr>
              <p:nvPr/>
            </p:nvSpPr>
            <p:spPr bwMode="auto">
              <a:xfrm>
                <a:off x="7904823" y="3522598"/>
                <a:ext cx="2060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b="0" kern="0" dirty="0">
                    <a:solidFill>
                      <a:srgbClr val="000099"/>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生物性状</a:t>
                </a:r>
              </a:p>
            </p:txBody>
          </p:sp>
          <p:sp>
            <p:nvSpPr>
              <p:cNvPr id="38942" name="直接连接符 48163"/>
              <p:cNvSpPr>
                <a:spLocks noChangeShapeType="1"/>
              </p:cNvSpPr>
              <p:nvPr/>
            </p:nvSpPr>
            <p:spPr bwMode="auto">
              <a:xfrm>
                <a:off x="5236166" y="3722653"/>
                <a:ext cx="386393" cy="0"/>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0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38943" name="直接连接符 48164"/>
              <p:cNvSpPr>
                <a:spLocks noChangeShapeType="1"/>
              </p:cNvSpPr>
              <p:nvPr/>
            </p:nvSpPr>
            <p:spPr bwMode="auto">
              <a:xfrm>
                <a:off x="5236166" y="4200102"/>
                <a:ext cx="386393" cy="0"/>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0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38944" name="文本框 48165"/>
              <p:cNvSpPr txBox="1">
                <a:spLocks noChangeArrowheads="1"/>
              </p:cNvSpPr>
              <p:nvPr/>
            </p:nvSpPr>
            <p:spPr bwMode="auto">
              <a:xfrm>
                <a:off x="7904823" y="3964417"/>
                <a:ext cx="2082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b="0" kern="0" dirty="0">
                    <a:solidFill>
                      <a:srgbClr val="000099"/>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生物性状</a:t>
                </a:r>
              </a:p>
            </p:txBody>
          </p:sp>
          <p:sp>
            <p:nvSpPr>
              <p:cNvPr id="38945" name="直接连接符 48166"/>
              <p:cNvSpPr>
                <a:spLocks noChangeShapeType="1"/>
              </p:cNvSpPr>
              <p:nvPr/>
            </p:nvSpPr>
            <p:spPr bwMode="auto">
              <a:xfrm>
                <a:off x="7256993" y="3722653"/>
                <a:ext cx="386393" cy="0"/>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0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38946" name="直接连接符 48167"/>
              <p:cNvSpPr>
                <a:spLocks noChangeShapeType="1"/>
              </p:cNvSpPr>
              <p:nvPr/>
            </p:nvSpPr>
            <p:spPr bwMode="auto">
              <a:xfrm>
                <a:off x="7256993" y="4200102"/>
                <a:ext cx="386393" cy="0"/>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0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38947" name="直接连接符 48168"/>
              <p:cNvSpPr>
                <a:spLocks noChangeShapeType="1"/>
              </p:cNvSpPr>
              <p:nvPr/>
            </p:nvSpPr>
            <p:spPr bwMode="auto">
              <a:xfrm>
                <a:off x="3446788" y="3980252"/>
                <a:ext cx="386393" cy="0"/>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00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grpSp>
      </p:grpSp>
      <p:sp>
        <p:nvSpPr>
          <p:cNvPr id="38" name="矩形 37">
            <a:extLst>
              <a:ext uri="{FF2B5EF4-FFF2-40B4-BE49-F238E27FC236}">
                <a16:creationId xmlns:a16="http://schemas.microsoft.com/office/drawing/2014/main" id="{E2879507-4156-45D8-AF4B-2E4B503FA638}"/>
              </a:ext>
            </a:extLst>
          </p:cNvPr>
          <p:cNvSpPr/>
          <p:nvPr/>
        </p:nvSpPr>
        <p:spPr>
          <a:xfrm>
            <a:off x="582305" y="183634"/>
            <a:ext cx="1415772"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知识小结</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8918"/>
                                        </p:tgtEl>
                                        <p:attrNameLst>
                                          <p:attrName>style.visibility</p:attrName>
                                        </p:attrNameLst>
                                      </p:cBhvr>
                                      <p:to>
                                        <p:strVal val="visible"/>
                                      </p:to>
                                    </p:set>
                                    <p:animEffect transition="in" filter="fade">
                                      <p:cBhvr>
                                        <p:cTn id="19" dur="500"/>
                                        <p:tgtEl>
                                          <p:spTgt spid="38918"/>
                                        </p:tgtEl>
                                      </p:cBhvr>
                                    </p:animEffect>
                                    <p:anim calcmode="lin" valueType="num">
                                      <p:cBhvr>
                                        <p:cTn id="20" dur="500" fill="hold"/>
                                        <p:tgtEl>
                                          <p:spTgt spid="38918"/>
                                        </p:tgtEl>
                                        <p:attrNameLst>
                                          <p:attrName>ppt_x</p:attrName>
                                        </p:attrNameLst>
                                      </p:cBhvr>
                                      <p:tavLst>
                                        <p:tav tm="0">
                                          <p:val>
                                            <p:strVal val="#ppt_x"/>
                                          </p:val>
                                        </p:tav>
                                        <p:tav tm="100000">
                                          <p:val>
                                            <p:strVal val="#ppt_x"/>
                                          </p:val>
                                        </p:tav>
                                      </p:tavLst>
                                    </p:anim>
                                    <p:anim calcmode="lin" valueType="num">
                                      <p:cBhvr>
                                        <p:cTn id="21" dur="500" fill="hold"/>
                                        <p:tgtEl>
                                          <p:spTgt spid="389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8919"/>
                                        </p:tgtEl>
                                        <p:attrNameLst>
                                          <p:attrName>style.visibility</p:attrName>
                                        </p:attrNameLst>
                                      </p:cBhvr>
                                      <p:to>
                                        <p:strVal val="visible"/>
                                      </p:to>
                                    </p:set>
                                    <p:animEffect transition="in" filter="fade">
                                      <p:cBhvr>
                                        <p:cTn id="25" dur="500"/>
                                        <p:tgtEl>
                                          <p:spTgt spid="38919"/>
                                        </p:tgtEl>
                                      </p:cBhvr>
                                    </p:animEffect>
                                    <p:anim calcmode="lin" valueType="num">
                                      <p:cBhvr>
                                        <p:cTn id="26" dur="500" fill="hold"/>
                                        <p:tgtEl>
                                          <p:spTgt spid="38919"/>
                                        </p:tgtEl>
                                        <p:attrNameLst>
                                          <p:attrName>ppt_x</p:attrName>
                                        </p:attrNameLst>
                                      </p:cBhvr>
                                      <p:tavLst>
                                        <p:tav tm="0">
                                          <p:val>
                                            <p:strVal val="#ppt_x"/>
                                          </p:val>
                                        </p:tav>
                                        <p:tav tm="100000">
                                          <p:val>
                                            <p:strVal val="#ppt_x"/>
                                          </p:val>
                                        </p:tav>
                                      </p:tavLst>
                                    </p:anim>
                                    <p:anim calcmode="lin" valueType="num">
                                      <p:cBhvr>
                                        <p:cTn id="27" dur="500" fill="hold"/>
                                        <p:tgtEl>
                                          <p:spTgt spid="3891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8920"/>
                                        </p:tgtEl>
                                        <p:attrNameLst>
                                          <p:attrName>style.visibility</p:attrName>
                                        </p:attrNameLst>
                                      </p:cBhvr>
                                      <p:to>
                                        <p:strVal val="visible"/>
                                      </p:to>
                                    </p:set>
                                    <p:animEffect transition="in" filter="fade">
                                      <p:cBhvr>
                                        <p:cTn id="31" dur="500"/>
                                        <p:tgtEl>
                                          <p:spTgt spid="38920"/>
                                        </p:tgtEl>
                                      </p:cBhvr>
                                    </p:animEffect>
                                    <p:anim calcmode="lin" valueType="num">
                                      <p:cBhvr>
                                        <p:cTn id="32" dur="500" fill="hold"/>
                                        <p:tgtEl>
                                          <p:spTgt spid="38920"/>
                                        </p:tgtEl>
                                        <p:attrNameLst>
                                          <p:attrName>ppt_x</p:attrName>
                                        </p:attrNameLst>
                                      </p:cBhvr>
                                      <p:tavLst>
                                        <p:tav tm="0">
                                          <p:val>
                                            <p:strVal val="#ppt_x"/>
                                          </p:val>
                                        </p:tav>
                                        <p:tav tm="100000">
                                          <p:val>
                                            <p:strVal val="#ppt_x"/>
                                          </p:val>
                                        </p:tav>
                                      </p:tavLst>
                                    </p:anim>
                                    <p:anim calcmode="lin" valueType="num">
                                      <p:cBhvr>
                                        <p:cTn id="33" dur="500" fill="hold"/>
                                        <p:tgtEl>
                                          <p:spTgt spid="389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19" grpId="0"/>
      <p:bldP spid="389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18435"/>
          <p:cNvSpPr txBox="1">
            <a:spLocks noChangeArrowheads="1"/>
          </p:cNvSpPr>
          <p:nvPr/>
        </p:nvSpPr>
        <p:spPr bwMode="auto">
          <a:xfrm>
            <a:off x="582305" y="1033747"/>
            <a:ext cx="10383520" cy="21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12" tIns="48256" rIns="96512" bIns="48256">
            <a:spAutoFit/>
          </a:bodyPr>
          <a:lstStyle>
            <a:lvl1pPr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91134">
              <a:lnSpc>
                <a:spcPct val="150000"/>
              </a:lnSpc>
              <a:defRPr/>
            </a:pPr>
            <a:r>
              <a:rPr lang="en-US" altLang="zh-CN"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1</a:t>
            </a:r>
            <a:r>
              <a:rPr lang="zh-CN" altLang="en-US"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、揭示生物体内遗传信息传递一般规律的是（        ）</a:t>
            </a:r>
          </a:p>
          <a:p>
            <a:pPr defTabSz="1291134">
              <a:lnSpc>
                <a:spcPct val="150000"/>
              </a:lnSpc>
              <a:defRPr/>
            </a:pP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      </a:t>
            </a:r>
            <a:r>
              <a:rPr lang="en-US" altLang="zh-CN"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A</a:t>
            </a: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．基因的遗传定律</a:t>
            </a:r>
          </a:p>
          <a:p>
            <a:pPr defTabSz="1291134">
              <a:lnSpc>
                <a:spcPct val="150000"/>
              </a:lnSpc>
              <a:defRPr/>
            </a:pP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      </a:t>
            </a:r>
            <a:r>
              <a:rPr lang="en-US" altLang="zh-CN"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B</a:t>
            </a: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．碱基互补配对原则</a:t>
            </a:r>
          </a:p>
          <a:p>
            <a:pPr defTabSz="1291134">
              <a:lnSpc>
                <a:spcPct val="150000"/>
              </a:lnSpc>
              <a:defRPr/>
            </a:pP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      </a:t>
            </a:r>
            <a:r>
              <a:rPr lang="en-US" altLang="zh-CN"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C</a:t>
            </a: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．中心法则</a:t>
            </a:r>
          </a:p>
          <a:p>
            <a:pPr defTabSz="1291134">
              <a:lnSpc>
                <a:spcPct val="150000"/>
              </a:lnSpc>
              <a:defRPr/>
            </a:pP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      </a:t>
            </a:r>
            <a:r>
              <a:rPr lang="en-US" altLang="zh-CN"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D</a:t>
            </a:r>
            <a:r>
              <a:rPr lang="zh-CN" altLang="en-US" b="0"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．自然选择学说</a:t>
            </a:r>
          </a:p>
        </p:txBody>
      </p:sp>
      <p:sp>
        <p:nvSpPr>
          <p:cNvPr id="18438" name="矩形 18437"/>
          <p:cNvSpPr>
            <a:spLocks noChangeArrowheads="1"/>
          </p:cNvSpPr>
          <p:nvPr/>
        </p:nvSpPr>
        <p:spPr bwMode="auto">
          <a:xfrm>
            <a:off x="5377402" y="929006"/>
            <a:ext cx="491913" cy="58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en-US" altLang="zh-CN"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C</a:t>
            </a:r>
          </a:p>
        </p:txBody>
      </p:sp>
      <p:sp>
        <p:nvSpPr>
          <p:cNvPr id="5" name="矩形 4">
            <a:extLst>
              <a:ext uri="{FF2B5EF4-FFF2-40B4-BE49-F238E27FC236}">
                <a16:creationId xmlns:a16="http://schemas.microsoft.com/office/drawing/2014/main" id="{03923C35-EC01-4C35-8452-E0B673444538}"/>
              </a:ext>
            </a:extLst>
          </p:cNvPr>
          <p:cNvSpPr/>
          <p:nvPr/>
        </p:nvSpPr>
        <p:spPr>
          <a:xfrm>
            <a:off x="582305" y="183634"/>
            <a:ext cx="1415772"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基础训练</a:t>
            </a:r>
          </a:p>
        </p:txBody>
      </p:sp>
      <p:sp>
        <p:nvSpPr>
          <p:cNvPr id="6" name="文本框 18435">
            <a:extLst>
              <a:ext uri="{FF2B5EF4-FFF2-40B4-BE49-F238E27FC236}">
                <a16:creationId xmlns:a16="http://schemas.microsoft.com/office/drawing/2014/main" id="{A1C35D45-6A97-46A6-891D-67A09689C52A}"/>
              </a:ext>
            </a:extLst>
          </p:cNvPr>
          <p:cNvSpPr txBox="1">
            <a:spLocks noChangeArrowheads="1"/>
          </p:cNvSpPr>
          <p:nvPr/>
        </p:nvSpPr>
        <p:spPr bwMode="auto">
          <a:xfrm>
            <a:off x="582305" y="3268076"/>
            <a:ext cx="10383520" cy="8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12" tIns="48256" rIns="96512" bIns="48256">
            <a:spAutoFit/>
          </a:bodyPr>
          <a:lstStyle>
            <a:lvl1pPr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91134">
              <a:lnSpc>
                <a:spcPct val="150000"/>
              </a:lnSpc>
              <a:defRPr/>
            </a:pPr>
            <a:r>
              <a:rPr lang="en-US" altLang="zh-CN"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2</a:t>
            </a:r>
            <a:r>
              <a:rPr lang="zh-CN" altLang="en-US"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、如下图是设想的一条生物合成途径的示意图。若将缺乏此途径中必需的某种酶的微生物置于含</a:t>
            </a:r>
            <a:r>
              <a:rPr lang="en-US" altLang="zh-CN"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X</a:t>
            </a:r>
            <a:r>
              <a:rPr lang="zh-CN" altLang="en-US"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的培养基中生长，发现微生物内有大量的</a:t>
            </a:r>
            <a:r>
              <a:rPr lang="en-US" altLang="zh-CN"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M</a:t>
            </a:r>
            <a:r>
              <a:rPr lang="zh-CN" altLang="en-US"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和</a:t>
            </a:r>
            <a:r>
              <a:rPr lang="en-US" altLang="zh-CN"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L</a:t>
            </a:r>
            <a:r>
              <a:rPr lang="zh-CN" altLang="en-US"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，但没有</a:t>
            </a:r>
            <a:r>
              <a:rPr lang="en-US" altLang="zh-CN"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Z</a:t>
            </a:r>
            <a:r>
              <a:rPr lang="zh-CN" altLang="en-US"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，试问基因突变影响到哪种酶（       ）</a:t>
            </a:r>
          </a:p>
        </p:txBody>
      </p:sp>
      <p:grpSp>
        <p:nvGrpSpPr>
          <p:cNvPr id="2" name="组合 1">
            <a:extLst>
              <a:ext uri="{FF2B5EF4-FFF2-40B4-BE49-F238E27FC236}">
                <a16:creationId xmlns:a16="http://schemas.microsoft.com/office/drawing/2014/main" id="{06DF2596-5A02-4873-AB27-F59B5F016D94}"/>
              </a:ext>
            </a:extLst>
          </p:cNvPr>
          <p:cNvGrpSpPr/>
          <p:nvPr/>
        </p:nvGrpSpPr>
        <p:grpSpPr>
          <a:xfrm>
            <a:off x="4737830" y="4570575"/>
            <a:ext cx="5624877" cy="1646907"/>
            <a:chOff x="4737830" y="4570575"/>
            <a:chExt cx="5624877" cy="1646907"/>
          </a:xfrm>
        </p:grpSpPr>
        <p:sp>
          <p:nvSpPr>
            <p:cNvPr id="7" name="文本框 19466">
              <a:extLst>
                <a:ext uri="{FF2B5EF4-FFF2-40B4-BE49-F238E27FC236}">
                  <a16:creationId xmlns:a16="http://schemas.microsoft.com/office/drawing/2014/main" id="{9BA561AA-597E-45FA-B063-20E7AB6F2015}"/>
                </a:ext>
              </a:extLst>
            </p:cNvPr>
            <p:cNvSpPr txBox="1">
              <a:spLocks noChangeArrowheads="1"/>
            </p:cNvSpPr>
            <p:nvPr/>
          </p:nvSpPr>
          <p:spPr bwMode="auto">
            <a:xfrm>
              <a:off x="7781408" y="5832409"/>
              <a:ext cx="790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spcBef>
                  <a:spcPct val="50000"/>
                </a:spcBef>
              </a:pPr>
              <a:r>
                <a:rPr lang="en-US" altLang="zh-CN"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M</a:t>
              </a:r>
            </a:p>
          </p:txBody>
        </p:sp>
        <p:grpSp>
          <p:nvGrpSpPr>
            <p:cNvPr id="8" name="组合 19481">
              <a:extLst>
                <a:ext uri="{FF2B5EF4-FFF2-40B4-BE49-F238E27FC236}">
                  <a16:creationId xmlns:a16="http://schemas.microsoft.com/office/drawing/2014/main" id="{C9C4A598-899F-4642-917F-C260309C9276}"/>
                </a:ext>
              </a:extLst>
            </p:cNvPr>
            <p:cNvGrpSpPr/>
            <p:nvPr/>
          </p:nvGrpSpPr>
          <p:grpSpPr bwMode="auto">
            <a:xfrm>
              <a:off x="4737830" y="4570575"/>
              <a:ext cx="5624877" cy="1646907"/>
              <a:chOff x="1156" y="1611"/>
              <a:chExt cx="3085" cy="782"/>
            </a:xfrm>
          </p:grpSpPr>
          <p:sp>
            <p:nvSpPr>
              <p:cNvPr id="9" name="文本框 19461">
                <a:extLst>
                  <a:ext uri="{FF2B5EF4-FFF2-40B4-BE49-F238E27FC236}">
                    <a16:creationId xmlns:a16="http://schemas.microsoft.com/office/drawing/2014/main" id="{B3FEF7E9-4A5C-478C-808F-32E025059685}"/>
                  </a:ext>
                </a:extLst>
              </p:cNvPr>
              <p:cNvSpPr txBox="1">
                <a:spLocks noChangeArrowheads="1"/>
              </p:cNvSpPr>
              <p:nvPr/>
            </p:nvSpPr>
            <p:spPr bwMode="auto">
              <a:xfrm>
                <a:off x="2064" y="1706"/>
                <a:ext cx="49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spcBef>
                    <a:spcPct val="50000"/>
                  </a:spcBef>
                </a:pPr>
                <a:r>
                  <a:rPr lang="en-US" altLang="zh-CN"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Y</a:t>
                </a:r>
              </a:p>
            </p:txBody>
          </p:sp>
          <p:sp>
            <p:nvSpPr>
              <p:cNvPr id="10" name="文本框 19465">
                <a:extLst>
                  <a:ext uri="{FF2B5EF4-FFF2-40B4-BE49-F238E27FC236}">
                    <a16:creationId xmlns:a16="http://schemas.microsoft.com/office/drawing/2014/main" id="{2C9495C0-3E91-4EC2-A159-0AA9C1B56E10}"/>
                  </a:ext>
                </a:extLst>
              </p:cNvPr>
              <p:cNvSpPr txBox="1">
                <a:spLocks noChangeArrowheads="1"/>
              </p:cNvSpPr>
              <p:nvPr/>
            </p:nvSpPr>
            <p:spPr bwMode="auto">
              <a:xfrm>
                <a:off x="3742" y="1706"/>
                <a:ext cx="49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spcBef>
                    <a:spcPct val="50000"/>
                  </a:spcBef>
                </a:pPr>
                <a:r>
                  <a:rPr lang="en-US" altLang="zh-CN"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L</a:t>
                </a:r>
              </a:p>
            </p:txBody>
          </p:sp>
          <p:sp>
            <p:nvSpPr>
              <p:cNvPr id="11" name="直接连接符 19467">
                <a:extLst>
                  <a:ext uri="{FF2B5EF4-FFF2-40B4-BE49-F238E27FC236}">
                    <a16:creationId xmlns:a16="http://schemas.microsoft.com/office/drawing/2014/main" id="{7219F43B-8364-4FFE-9856-798B3A2460C9}"/>
                  </a:ext>
                </a:extLst>
              </p:cNvPr>
              <p:cNvSpPr>
                <a:spLocks noChangeShapeType="1"/>
              </p:cNvSpPr>
              <p:nvPr/>
            </p:nvSpPr>
            <p:spPr bwMode="auto">
              <a:xfrm>
                <a:off x="1383" y="1842"/>
                <a:ext cx="59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pPr defTabSz="121917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grpSp>
            <p:nvGrpSpPr>
              <p:cNvPr id="12" name="组合 19480">
                <a:extLst>
                  <a:ext uri="{FF2B5EF4-FFF2-40B4-BE49-F238E27FC236}">
                    <a16:creationId xmlns:a16="http://schemas.microsoft.com/office/drawing/2014/main" id="{047035CF-5D9A-432D-B8E7-F6020BD430A9}"/>
                  </a:ext>
                </a:extLst>
              </p:cNvPr>
              <p:cNvGrpSpPr/>
              <p:nvPr/>
            </p:nvGrpSpPr>
            <p:grpSpPr bwMode="auto">
              <a:xfrm>
                <a:off x="1156" y="1611"/>
                <a:ext cx="2903" cy="782"/>
                <a:chOff x="1156" y="1611"/>
                <a:chExt cx="2903" cy="782"/>
              </a:xfrm>
            </p:grpSpPr>
            <p:sp>
              <p:nvSpPr>
                <p:cNvPr id="13" name="直接连接符 19470">
                  <a:extLst>
                    <a:ext uri="{FF2B5EF4-FFF2-40B4-BE49-F238E27FC236}">
                      <a16:creationId xmlns:a16="http://schemas.microsoft.com/office/drawing/2014/main" id="{B133784C-04B4-4D92-B01F-4A022EB6DBF6}"/>
                    </a:ext>
                  </a:extLst>
                </p:cNvPr>
                <p:cNvSpPr>
                  <a:spLocks noChangeShapeType="1"/>
                </p:cNvSpPr>
                <p:nvPr/>
              </p:nvSpPr>
              <p:spPr bwMode="auto">
                <a:xfrm rot="1800000">
                  <a:off x="2245" y="2160"/>
                  <a:ext cx="726"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pPr defTabSz="121917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grpSp>
              <p:nvGrpSpPr>
                <p:cNvPr id="14" name="组合 19479">
                  <a:extLst>
                    <a:ext uri="{FF2B5EF4-FFF2-40B4-BE49-F238E27FC236}">
                      <a16:creationId xmlns:a16="http://schemas.microsoft.com/office/drawing/2014/main" id="{68CD3B1D-4C4B-4694-A7D2-CBC9CE5908C5}"/>
                    </a:ext>
                  </a:extLst>
                </p:cNvPr>
                <p:cNvGrpSpPr/>
                <p:nvPr/>
              </p:nvGrpSpPr>
              <p:grpSpPr bwMode="auto">
                <a:xfrm>
                  <a:off x="1156" y="1611"/>
                  <a:ext cx="2903" cy="782"/>
                  <a:chOff x="1156" y="1611"/>
                  <a:chExt cx="2903" cy="782"/>
                </a:xfrm>
              </p:grpSpPr>
              <p:sp>
                <p:nvSpPr>
                  <p:cNvPr id="15" name="文本框 19460">
                    <a:extLst>
                      <a:ext uri="{FF2B5EF4-FFF2-40B4-BE49-F238E27FC236}">
                        <a16:creationId xmlns:a16="http://schemas.microsoft.com/office/drawing/2014/main" id="{4419F0A3-8E72-4B44-96D2-552556A22FA9}"/>
                      </a:ext>
                    </a:extLst>
                  </p:cNvPr>
                  <p:cNvSpPr txBox="1">
                    <a:spLocks noChangeArrowheads="1"/>
                  </p:cNvSpPr>
                  <p:nvPr/>
                </p:nvSpPr>
                <p:spPr bwMode="auto">
                  <a:xfrm>
                    <a:off x="1156" y="1706"/>
                    <a:ext cx="49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spcBef>
                        <a:spcPct val="50000"/>
                      </a:spcBef>
                    </a:pPr>
                    <a:r>
                      <a:rPr lang="en-US" altLang="zh-CN"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X</a:t>
                    </a:r>
                  </a:p>
                </p:txBody>
              </p:sp>
              <p:sp>
                <p:nvSpPr>
                  <p:cNvPr id="16" name="文本框 19464">
                    <a:extLst>
                      <a:ext uri="{FF2B5EF4-FFF2-40B4-BE49-F238E27FC236}">
                        <a16:creationId xmlns:a16="http://schemas.microsoft.com/office/drawing/2014/main" id="{FAEA2E1C-DFE2-4BC3-8577-24A0248AE119}"/>
                      </a:ext>
                    </a:extLst>
                  </p:cNvPr>
                  <p:cNvSpPr txBox="1">
                    <a:spLocks noChangeArrowheads="1"/>
                  </p:cNvSpPr>
                  <p:nvPr/>
                </p:nvSpPr>
                <p:spPr bwMode="auto">
                  <a:xfrm>
                    <a:off x="2970" y="1706"/>
                    <a:ext cx="50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spcBef>
                        <a:spcPct val="50000"/>
                      </a:spcBef>
                    </a:pPr>
                    <a:r>
                      <a:rPr lang="en-US" altLang="zh-CN"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Z</a:t>
                    </a:r>
                  </a:p>
                </p:txBody>
              </p:sp>
              <p:sp>
                <p:nvSpPr>
                  <p:cNvPr id="17" name="直接连接符 19468">
                    <a:extLst>
                      <a:ext uri="{FF2B5EF4-FFF2-40B4-BE49-F238E27FC236}">
                        <a16:creationId xmlns:a16="http://schemas.microsoft.com/office/drawing/2014/main" id="{CA73A6AF-58A0-4132-B013-EDE8E1C76D74}"/>
                      </a:ext>
                    </a:extLst>
                  </p:cNvPr>
                  <p:cNvSpPr>
                    <a:spLocks noChangeShapeType="1"/>
                  </p:cNvSpPr>
                  <p:nvPr/>
                </p:nvSpPr>
                <p:spPr bwMode="auto">
                  <a:xfrm>
                    <a:off x="2381" y="1842"/>
                    <a:ext cx="499"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pPr defTabSz="121917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8" name="直接连接符 19469">
                    <a:extLst>
                      <a:ext uri="{FF2B5EF4-FFF2-40B4-BE49-F238E27FC236}">
                        <a16:creationId xmlns:a16="http://schemas.microsoft.com/office/drawing/2014/main" id="{0BC47C99-735A-4080-A783-B438C57DCBD3}"/>
                      </a:ext>
                    </a:extLst>
                  </p:cNvPr>
                  <p:cNvSpPr>
                    <a:spLocks noChangeShapeType="1"/>
                  </p:cNvSpPr>
                  <p:nvPr/>
                </p:nvSpPr>
                <p:spPr bwMode="auto">
                  <a:xfrm>
                    <a:off x="3243" y="1842"/>
                    <a:ext cx="499"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pPr defTabSz="121917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19" name="直接连接符 19471">
                    <a:extLst>
                      <a:ext uri="{FF2B5EF4-FFF2-40B4-BE49-F238E27FC236}">
                        <a16:creationId xmlns:a16="http://schemas.microsoft.com/office/drawing/2014/main" id="{58D09E05-E307-4DA4-A16F-DA630C40CAAC}"/>
                      </a:ext>
                    </a:extLst>
                  </p:cNvPr>
                  <p:cNvSpPr>
                    <a:spLocks noChangeShapeType="1"/>
                  </p:cNvSpPr>
                  <p:nvPr/>
                </p:nvSpPr>
                <p:spPr bwMode="auto">
                  <a:xfrm rot="19800000" flipV="1">
                    <a:off x="3061" y="2160"/>
                    <a:ext cx="725"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pPr defTabSz="1219170"/>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20" name="文本框 19472">
                    <a:extLst>
                      <a:ext uri="{FF2B5EF4-FFF2-40B4-BE49-F238E27FC236}">
                        <a16:creationId xmlns:a16="http://schemas.microsoft.com/office/drawing/2014/main" id="{D7C3A4AD-A4F2-42B2-B6BF-3C87C8B3ACAF}"/>
                      </a:ext>
                    </a:extLst>
                  </p:cNvPr>
                  <p:cNvSpPr txBox="1">
                    <a:spLocks noChangeArrowheads="1"/>
                  </p:cNvSpPr>
                  <p:nvPr/>
                </p:nvSpPr>
                <p:spPr bwMode="auto">
                  <a:xfrm>
                    <a:off x="1383" y="1616"/>
                    <a:ext cx="77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spcBef>
                        <a:spcPct val="50000"/>
                      </a:spcBef>
                    </a:pPr>
                    <a:r>
                      <a:rPr lang="en-US" altLang="zh-CN"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B </a:t>
                    </a:r>
                    <a:r>
                      <a:rPr lang="zh-CN" altLang="en-US"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酶</a:t>
                    </a:r>
                  </a:p>
                </p:txBody>
              </p:sp>
              <p:sp>
                <p:nvSpPr>
                  <p:cNvPr id="21" name="文本框 19473">
                    <a:extLst>
                      <a:ext uri="{FF2B5EF4-FFF2-40B4-BE49-F238E27FC236}">
                        <a16:creationId xmlns:a16="http://schemas.microsoft.com/office/drawing/2014/main" id="{0A46A22D-EEF6-4A8F-A0EE-1D4AB44CCE56}"/>
                      </a:ext>
                    </a:extLst>
                  </p:cNvPr>
                  <p:cNvSpPr txBox="1">
                    <a:spLocks noChangeArrowheads="1"/>
                  </p:cNvSpPr>
                  <p:nvPr/>
                </p:nvSpPr>
                <p:spPr bwMode="auto">
                  <a:xfrm>
                    <a:off x="2381" y="1611"/>
                    <a:ext cx="77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spcBef>
                        <a:spcPct val="50000"/>
                      </a:spcBef>
                    </a:pPr>
                    <a:r>
                      <a:rPr lang="en-US" altLang="zh-CN"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C </a:t>
                    </a:r>
                    <a:r>
                      <a:rPr lang="zh-CN" altLang="en-US"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酶</a:t>
                    </a:r>
                  </a:p>
                </p:txBody>
              </p:sp>
              <p:sp>
                <p:nvSpPr>
                  <p:cNvPr id="22" name="文本框 19474">
                    <a:extLst>
                      <a:ext uri="{FF2B5EF4-FFF2-40B4-BE49-F238E27FC236}">
                        <a16:creationId xmlns:a16="http://schemas.microsoft.com/office/drawing/2014/main" id="{5BD12CB1-6F95-4885-B974-9B8087C0C6D9}"/>
                      </a:ext>
                    </a:extLst>
                  </p:cNvPr>
                  <p:cNvSpPr txBox="1">
                    <a:spLocks noChangeArrowheads="1"/>
                  </p:cNvSpPr>
                  <p:nvPr/>
                </p:nvSpPr>
                <p:spPr bwMode="auto">
                  <a:xfrm>
                    <a:off x="3287" y="1616"/>
                    <a:ext cx="77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spcBef>
                        <a:spcPct val="50000"/>
                      </a:spcBef>
                    </a:pPr>
                    <a:r>
                      <a:rPr lang="en-US" altLang="zh-CN"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E </a:t>
                    </a:r>
                    <a:r>
                      <a:rPr lang="zh-CN" altLang="en-US"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酶</a:t>
                    </a:r>
                  </a:p>
                </p:txBody>
              </p:sp>
              <p:sp>
                <p:nvSpPr>
                  <p:cNvPr id="23" name="文本框 19475">
                    <a:extLst>
                      <a:ext uri="{FF2B5EF4-FFF2-40B4-BE49-F238E27FC236}">
                        <a16:creationId xmlns:a16="http://schemas.microsoft.com/office/drawing/2014/main" id="{0545ED34-31EC-492C-A420-B04017AA9F42}"/>
                      </a:ext>
                    </a:extLst>
                  </p:cNvPr>
                  <p:cNvSpPr txBox="1">
                    <a:spLocks noChangeArrowheads="1"/>
                  </p:cNvSpPr>
                  <p:nvPr/>
                </p:nvSpPr>
                <p:spPr bwMode="auto">
                  <a:xfrm rot="1800000">
                    <a:off x="2259" y="2218"/>
                    <a:ext cx="77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spcBef>
                        <a:spcPct val="50000"/>
                      </a:spcBef>
                    </a:pPr>
                    <a:r>
                      <a:rPr lang="en-US" altLang="zh-CN"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 </a:t>
                    </a:r>
                    <a:r>
                      <a:rPr lang="zh-CN" altLang="en-US"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酶</a:t>
                    </a:r>
                  </a:p>
                </p:txBody>
              </p:sp>
              <p:sp>
                <p:nvSpPr>
                  <p:cNvPr id="24" name="文本框 19476">
                    <a:extLst>
                      <a:ext uri="{FF2B5EF4-FFF2-40B4-BE49-F238E27FC236}">
                        <a16:creationId xmlns:a16="http://schemas.microsoft.com/office/drawing/2014/main" id="{C99E3073-DE76-430A-9641-858162AB1480}"/>
                      </a:ext>
                    </a:extLst>
                  </p:cNvPr>
                  <p:cNvSpPr txBox="1">
                    <a:spLocks noChangeArrowheads="1"/>
                  </p:cNvSpPr>
                  <p:nvPr/>
                </p:nvSpPr>
                <p:spPr bwMode="auto">
                  <a:xfrm rot="19800000">
                    <a:off x="3272" y="2079"/>
                    <a:ext cx="77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9170">
                      <a:spcBef>
                        <a:spcPct val="50000"/>
                      </a:spcBef>
                    </a:pPr>
                    <a:r>
                      <a:rPr lang="en-US" altLang="zh-CN"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 </a:t>
                    </a:r>
                    <a:r>
                      <a:rPr lang="zh-CN" altLang="en-US"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酶</a:t>
                    </a:r>
                  </a:p>
                </p:txBody>
              </p:sp>
            </p:grpSp>
          </p:grpSp>
        </p:grpSp>
      </p:grpSp>
      <p:sp>
        <p:nvSpPr>
          <p:cNvPr id="25" name="文本框 19477">
            <a:extLst>
              <a:ext uri="{FF2B5EF4-FFF2-40B4-BE49-F238E27FC236}">
                <a16:creationId xmlns:a16="http://schemas.microsoft.com/office/drawing/2014/main" id="{4F8D22DE-0A6C-4AFA-BB53-D3CD964644A2}"/>
              </a:ext>
            </a:extLst>
          </p:cNvPr>
          <p:cNvSpPr txBox="1">
            <a:spLocks noChangeArrowheads="1"/>
          </p:cNvSpPr>
          <p:nvPr/>
        </p:nvSpPr>
        <p:spPr bwMode="auto">
          <a:xfrm>
            <a:off x="908070" y="5432652"/>
            <a:ext cx="768604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A</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 </a:t>
            </a: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E</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酶         </a:t>
            </a: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B</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 </a:t>
            </a: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B</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酶   </a:t>
            </a:r>
          </a:p>
          <a:p>
            <a:pPr defTabSz="1219170">
              <a:spcBef>
                <a:spcPct val="50000"/>
              </a:spcBef>
              <a:defRPr/>
            </a:pP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C</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 </a:t>
            </a: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C</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酶         </a:t>
            </a: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D</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a:t>
            </a: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A</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酶和</a:t>
            </a: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D</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酶</a:t>
            </a:r>
          </a:p>
        </p:txBody>
      </p:sp>
      <p:sp>
        <p:nvSpPr>
          <p:cNvPr id="27" name="矩形 26">
            <a:extLst>
              <a:ext uri="{FF2B5EF4-FFF2-40B4-BE49-F238E27FC236}">
                <a16:creationId xmlns:a16="http://schemas.microsoft.com/office/drawing/2014/main" id="{EE9D045D-C79C-443F-B0DC-4BC97E2E1F58}"/>
              </a:ext>
            </a:extLst>
          </p:cNvPr>
          <p:cNvSpPr>
            <a:spLocks noChangeArrowheads="1"/>
          </p:cNvSpPr>
          <p:nvPr/>
        </p:nvSpPr>
        <p:spPr bwMode="auto">
          <a:xfrm>
            <a:off x="9357563" y="3605818"/>
            <a:ext cx="491913" cy="58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en-US" altLang="zh-CN"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C</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1+#ppt_w/2"/>
                                          </p:val>
                                        </p:tav>
                                        <p:tav tm="100000">
                                          <p:val>
                                            <p:strVal val="#ppt_x"/>
                                          </p:val>
                                        </p:tav>
                                      </p:tavLst>
                                    </p:anim>
                                    <p:anim calcmode="lin" valueType="num">
                                      <p:cBhvr additive="base">
                                        <p:cTn id="8"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18435"/>
          <p:cNvSpPr txBox="1">
            <a:spLocks noChangeArrowheads="1"/>
          </p:cNvSpPr>
          <p:nvPr/>
        </p:nvSpPr>
        <p:spPr bwMode="auto">
          <a:xfrm>
            <a:off x="582305" y="1033747"/>
            <a:ext cx="10383520" cy="171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12" tIns="48256" rIns="96512" bIns="48256">
            <a:spAutoFit/>
          </a:bodyPr>
          <a:lstStyle>
            <a:lvl1pPr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91134">
              <a:lnSpc>
                <a:spcPct val="150000"/>
              </a:lnSpc>
              <a:defRPr/>
            </a:pPr>
            <a:r>
              <a:rPr lang="en-US" altLang="zh-CN"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3</a:t>
            </a:r>
            <a:r>
              <a:rPr lang="zh-CN" altLang="en-US"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、下图所示的过程，正常情况下在动植物细胞中都不可能发生的是（          ） </a:t>
            </a:r>
            <a:endParaRPr lang="en-US" altLang="zh-CN"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a:p>
            <a:pPr lvl="1" defTabSz="1291134">
              <a:lnSpc>
                <a:spcPct val="150000"/>
              </a:lnSpc>
              <a:defRPr/>
            </a:pP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A</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、①②   	   </a:t>
            </a: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B</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、③④⑥     </a:t>
            </a:r>
          </a:p>
          <a:p>
            <a:pPr lvl="1" defTabSz="1291134">
              <a:lnSpc>
                <a:spcPct val="150000"/>
              </a:lnSpc>
              <a:defRPr/>
            </a:pP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C</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、⑤⑥                            </a:t>
            </a: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D</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、②④ </a:t>
            </a:r>
          </a:p>
          <a:p>
            <a:pPr defTabSz="1291134">
              <a:lnSpc>
                <a:spcPct val="150000"/>
              </a:lnSpc>
              <a:defRPr/>
            </a:pPr>
            <a:endParaRPr lang="zh-CN" altLang="en-US"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8438" name="矩形 18437"/>
          <p:cNvSpPr>
            <a:spLocks noChangeArrowheads="1"/>
          </p:cNvSpPr>
          <p:nvPr/>
        </p:nvSpPr>
        <p:spPr bwMode="auto">
          <a:xfrm>
            <a:off x="7759939" y="929006"/>
            <a:ext cx="491913" cy="58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en-US" altLang="zh-CN"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B</a:t>
            </a:r>
          </a:p>
        </p:txBody>
      </p:sp>
      <p:sp>
        <p:nvSpPr>
          <p:cNvPr id="5" name="矩形 4">
            <a:extLst>
              <a:ext uri="{FF2B5EF4-FFF2-40B4-BE49-F238E27FC236}">
                <a16:creationId xmlns:a16="http://schemas.microsoft.com/office/drawing/2014/main" id="{03923C35-EC01-4C35-8452-E0B673444538}"/>
              </a:ext>
            </a:extLst>
          </p:cNvPr>
          <p:cNvSpPr/>
          <p:nvPr/>
        </p:nvSpPr>
        <p:spPr>
          <a:xfrm>
            <a:off x="582305" y="183634"/>
            <a:ext cx="1415772"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基础训练</a:t>
            </a:r>
          </a:p>
        </p:txBody>
      </p:sp>
      <p:sp>
        <p:nvSpPr>
          <p:cNvPr id="6" name="文本框 18435">
            <a:extLst>
              <a:ext uri="{FF2B5EF4-FFF2-40B4-BE49-F238E27FC236}">
                <a16:creationId xmlns:a16="http://schemas.microsoft.com/office/drawing/2014/main" id="{A1C35D45-6A97-46A6-891D-67A09689C52A}"/>
              </a:ext>
            </a:extLst>
          </p:cNvPr>
          <p:cNvSpPr txBox="1">
            <a:spLocks noChangeArrowheads="1"/>
          </p:cNvSpPr>
          <p:nvPr/>
        </p:nvSpPr>
        <p:spPr bwMode="auto">
          <a:xfrm>
            <a:off x="582305" y="3268076"/>
            <a:ext cx="10383520" cy="8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512" tIns="48256" rIns="96512" bIns="48256">
            <a:spAutoFit/>
          </a:bodyPr>
          <a:lstStyle>
            <a:lvl1pPr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defTabSz="968375">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defTabSz="968375"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91134">
              <a:lnSpc>
                <a:spcPct val="150000"/>
              </a:lnSpc>
              <a:defRPr/>
            </a:pPr>
            <a:r>
              <a:rPr lang="en-US" altLang="zh-CN"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4</a:t>
            </a:r>
            <a:r>
              <a:rPr lang="zh-CN" altLang="en-US"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、甜豌豆的紫花对白花是一对相对性状，由非同源染色体上的两个相对基因共同控制，只有当同时存在两个显性基因（</a:t>
            </a:r>
            <a:r>
              <a:rPr lang="en-US" altLang="zh-CN"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a:t>
            </a:r>
            <a:r>
              <a:rPr lang="zh-CN" altLang="en-US"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和</a:t>
            </a:r>
            <a:r>
              <a:rPr lang="en-US" altLang="zh-CN"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B</a:t>
            </a:r>
            <a:r>
              <a:rPr lang="zh-CN" altLang="en-US"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）时，花中的紫色素才能合成，下列说法正确的是（       ）</a:t>
            </a:r>
          </a:p>
        </p:txBody>
      </p:sp>
      <p:sp>
        <p:nvSpPr>
          <p:cNvPr id="25" name="文本框 19477">
            <a:extLst>
              <a:ext uri="{FF2B5EF4-FFF2-40B4-BE49-F238E27FC236}">
                <a16:creationId xmlns:a16="http://schemas.microsoft.com/office/drawing/2014/main" id="{4F8D22DE-0A6C-4AFA-BB53-D3CD964644A2}"/>
              </a:ext>
            </a:extLst>
          </p:cNvPr>
          <p:cNvSpPr txBox="1">
            <a:spLocks noChangeArrowheads="1"/>
          </p:cNvSpPr>
          <p:nvPr/>
        </p:nvSpPr>
        <p:spPr bwMode="auto">
          <a:xfrm>
            <a:off x="908070" y="4336795"/>
            <a:ext cx="399750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A</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．一种性状只能由一种基因控制</a:t>
            </a:r>
          </a:p>
          <a:p>
            <a:pPr defTabSz="1219170">
              <a:spcBef>
                <a:spcPct val="50000"/>
              </a:spcBef>
              <a:defRPr/>
            </a:pP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B</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．生物体的性状完全由基因控制</a:t>
            </a:r>
          </a:p>
          <a:p>
            <a:pPr defTabSz="1219170">
              <a:spcBef>
                <a:spcPct val="50000"/>
              </a:spcBef>
              <a:defRPr/>
            </a:pP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C</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．每种性状都是由两个基因控制的</a:t>
            </a:r>
          </a:p>
          <a:p>
            <a:pPr defTabSz="1219170">
              <a:spcBef>
                <a:spcPct val="50000"/>
              </a:spcBef>
              <a:defRPr/>
            </a:pPr>
            <a:r>
              <a:rPr lang="en-US" altLang="zh-CN"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D</a:t>
            </a:r>
            <a:r>
              <a:rPr lang="zh-CN" altLang="en-US" b="0"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．基因之间存在着相互作用</a:t>
            </a:r>
          </a:p>
        </p:txBody>
      </p:sp>
      <p:sp>
        <p:nvSpPr>
          <p:cNvPr id="27" name="矩形 26">
            <a:extLst>
              <a:ext uri="{FF2B5EF4-FFF2-40B4-BE49-F238E27FC236}">
                <a16:creationId xmlns:a16="http://schemas.microsoft.com/office/drawing/2014/main" id="{EE9D045D-C79C-443F-B0DC-4BC97E2E1F58}"/>
              </a:ext>
            </a:extLst>
          </p:cNvPr>
          <p:cNvSpPr>
            <a:spLocks noChangeArrowheads="1"/>
          </p:cNvSpPr>
          <p:nvPr/>
        </p:nvSpPr>
        <p:spPr bwMode="auto">
          <a:xfrm>
            <a:off x="8466854" y="3617332"/>
            <a:ext cx="491913" cy="58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lnSpc>
                <a:spcPct val="150000"/>
              </a:lnSpc>
              <a:defRPr/>
            </a:pPr>
            <a:r>
              <a:rPr lang="en-US" altLang="zh-CN" sz="24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a:t>
            </a:r>
          </a:p>
        </p:txBody>
      </p:sp>
      <p:pic>
        <p:nvPicPr>
          <p:cNvPr id="28" name="图片 44034" descr="生物 0236 副本">
            <a:extLst>
              <a:ext uri="{FF2B5EF4-FFF2-40B4-BE49-F238E27FC236}">
                <a16:creationId xmlns:a16="http://schemas.microsoft.com/office/drawing/2014/main" id="{427B3079-6F1A-46AC-94C1-1D0C59259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769" y="1499698"/>
            <a:ext cx="3894431" cy="92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6394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1+#ppt_w/2"/>
                                          </p:val>
                                        </p:tav>
                                        <p:tav tm="100000">
                                          <p:val>
                                            <p:strVal val="#ppt_x"/>
                                          </p:val>
                                        </p:tav>
                                      </p:tavLst>
                                    </p:anim>
                                    <p:anim calcmode="lin" valueType="num">
                                      <p:cBhvr additive="base">
                                        <p:cTn id="8"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E3451E0E-6A54-41F3-AB1A-7E134B1B95A8}"/>
              </a:ext>
            </a:extLst>
          </p:cNvPr>
          <p:cNvSpPr/>
          <p:nvPr/>
        </p:nvSpPr>
        <p:spPr>
          <a:xfrm flipH="1">
            <a:off x="8447314" y="0"/>
            <a:ext cx="3744686" cy="6858000"/>
          </a:xfrm>
          <a:prstGeom prst="rect">
            <a:avLst/>
          </a:pr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Light" panose="020B0300000000000000" pitchFamily="34" charset="-122"/>
              <a:ea typeface="思源黑体 CN Light" panose="020B0300000000000000" pitchFamily="34" charset="-122"/>
            </a:endParaRPr>
          </a:p>
        </p:txBody>
      </p:sp>
      <p:sp>
        <p:nvSpPr>
          <p:cNvPr id="4" name="文本框 3" hidden="1">
            <a:extLst>
              <a:ext uri="{FF2B5EF4-FFF2-40B4-BE49-F238E27FC236}">
                <a16:creationId xmlns:a16="http://schemas.microsoft.com/office/drawing/2014/main" id="{E089F8C8-E300-4DBA-8331-03BFA7B25106}"/>
              </a:ext>
            </a:extLst>
          </p:cNvPr>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8" name="矩形 7">
            <a:extLst>
              <a:ext uri="{FF2B5EF4-FFF2-40B4-BE49-F238E27FC236}">
                <a16:creationId xmlns:a16="http://schemas.microsoft.com/office/drawing/2014/main" id="{9EE0B240-FF7A-448B-BDD0-42414A756732}"/>
              </a:ext>
            </a:extLst>
          </p:cNvPr>
          <p:cNvSpPr/>
          <p:nvPr/>
        </p:nvSpPr>
        <p:spPr>
          <a:xfrm flipH="1">
            <a:off x="6809890" y="426720"/>
            <a:ext cx="4657128" cy="601470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B0800000000000000" pitchFamily="34" charset="-122"/>
            </a:endParaRPr>
          </a:p>
        </p:txBody>
      </p:sp>
      <p:pic>
        <p:nvPicPr>
          <p:cNvPr id="3" name="图片 2">
            <a:extLst>
              <a:ext uri="{FF2B5EF4-FFF2-40B4-BE49-F238E27FC236}">
                <a16:creationId xmlns:a16="http://schemas.microsoft.com/office/drawing/2014/main" id="{12CD78CE-29FD-432E-AC2B-F35094DFC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0"/>
            <a:ext cx="3699933" cy="5549900"/>
          </a:xfrm>
          <a:prstGeom prst="rect">
            <a:avLst/>
          </a:prstGeom>
          <a:ln w="25400">
            <a:solidFill>
              <a:schemeClr val="tx1">
                <a:lumMod val="75000"/>
                <a:lumOff val="25000"/>
              </a:schemeClr>
            </a:solidFill>
          </a:ln>
        </p:spPr>
      </p:pic>
      <p:sp>
        <p:nvSpPr>
          <p:cNvPr id="10" name="矩形 9">
            <a:extLst>
              <a:ext uri="{FF2B5EF4-FFF2-40B4-BE49-F238E27FC236}">
                <a16:creationId xmlns:a16="http://schemas.microsoft.com/office/drawing/2014/main" id="{E699E118-FCA8-44EC-8450-C88EFC7B9840}"/>
              </a:ext>
            </a:extLst>
          </p:cNvPr>
          <p:cNvSpPr/>
          <p:nvPr/>
        </p:nvSpPr>
        <p:spPr>
          <a:xfrm rot="16200000" flipH="1">
            <a:off x="7298148" y="4241447"/>
            <a:ext cx="660908" cy="2497396"/>
          </a:xfrm>
          <a:prstGeom prst="rect">
            <a:avLst/>
          </a:pr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Light" panose="020B0300000000000000" pitchFamily="34" charset="-122"/>
              <a:ea typeface="思源黑体 CN Light" panose="020B0300000000000000" pitchFamily="34" charset="-122"/>
            </a:endParaRPr>
          </a:p>
        </p:txBody>
      </p:sp>
      <p:sp>
        <p:nvSpPr>
          <p:cNvPr id="11" name="文本框 10">
            <a:extLst>
              <a:ext uri="{FF2B5EF4-FFF2-40B4-BE49-F238E27FC236}">
                <a16:creationId xmlns:a16="http://schemas.microsoft.com/office/drawing/2014/main" id="{E3C224EC-0384-48DF-AA3B-7A10FE9E9143}"/>
              </a:ext>
            </a:extLst>
          </p:cNvPr>
          <p:cNvSpPr txBox="1"/>
          <p:nvPr/>
        </p:nvSpPr>
        <p:spPr>
          <a:xfrm rot="16200000" flipH="1">
            <a:off x="7382382" y="4410482"/>
            <a:ext cx="492443" cy="2159325"/>
          </a:xfrm>
          <a:prstGeom prst="rect">
            <a:avLst/>
          </a:prstGeom>
          <a:noFill/>
        </p:spPr>
        <p:txBody>
          <a:bodyPr vert="eaVert" wrap="square" rtlCol="0">
            <a:spAutoFit/>
          </a:bodyPr>
          <a:lstStyle/>
          <a:p>
            <a:pPr lvl="0" algn="dist">
              <a:defRPr/>
            </a:pPr>
            <a:r>
              <a:rPr lang="en-US" altLang="zh-CN" sz="20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cs typeface="Arial" panose="020B0604020202020204" pitchFamily="34" charset="0"/>
              </a:rPr>
              <a:t>TRAIN</a:t>
            </a:r>
          </a:p>
        </p:txBody>
      </p:sp>
      <p:sp>
        <p:nvSpPr>
          <p:cNvPr id="23" name="矩形: 圆角 22">
            <a:extLst>
              <a:ext uri="{FF2B5EF4-FFF2-40B4-BE49-F238E27FC236}">
                <a16:creationId xmlns:a16="http://schemas.microsoft.com/office/drawing/2014/main" id="{2C8D49F5-2017-4616-B16F-4CF6BB23C009}"/>
              </a:ext>
            </a:extLst>
          </p:cNvPr>
          <p:cNvSpPr/>
          <p:nvPr/>
        </p:nvSpPr>
        <p:spPr>
          <a:xfrm>
            <a:off x="825574" y="-631350"/>
            <a:ext cx="1152525" cy="1729921"/>
          </a:xfrm>
          <a:prstGeom prst="roundRect">
            <a:avLst>
              <a:gd name="adj" fmla="val 9368"/>
            </a:avLst>
          </a:pr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4" name="文本框 23">
            <a:extLst>
              <a:ext uri="{FF2B5EF4-FFF2-40B4-BE49-F238E27FC236}">
                <a16:creationId xmlns:a16="http://schemas.microsoft.com/office/drawing/2014/main" id="{A8855654-3282-4679-8A69-85BECA633050}"/>
              </a:ext>
            </a:extLst>
          </p:cNvPr>
          <p:cNvSpPr txBox="1"/>
          <p:nvPr/>
        </p:nvSpPr>
        <p:spPr>
          <a:xfrm>
            <a:off x="908297" y="365410"/>
            <a:ext cx="987077" cy="646331"/>
          </a:xfrm>
          <a:prstGeom prst="rect">
            <a:avLst/>
          </a:prstGeom>
          <a:noFill/>
        </p:spPr>
        <p:txBody>
          <a:bodyPr wrap="square" rtlCol="0">
            <a:spAutoFit/>
          </a:bodyPr>
          <a:lstStyle/>
          <a:p>
            <a:pPr algn="ctr"/>
            <a:r>
              <a:rPr lang="en-US" altLang="zh-CN" dirty="0">
                <a:solidFill>
                  <a:schemeClr val="bg1"/>
                </a:solidFill>
                <a:latin typeface="站酷小薇LOGO体" panose="02010600010101010101" pitchFamily="2" charset="-122"/>
                <a:ea typeface="站酷小薇LOGO体" panose="02010600010101010101" pitchFamily="2" charset="-122"/>
              </a:rPr>
              <a:t>YOUR</a:t>
            </a:r>
          </a:p>
          <a:p>
            <a:pPr algn="ctr"/>
            <a:r>
              <a:rPr lang="en-US" altLang="zh-CN" dirty="0">
                <a:solidFill>
                  <a:schemeClr val="bg1"/>
                </a:solidFill>
                <a:latin typeface="站酷小薇LOGO体" panose="02010600010101010101" pitchFamily="2" charset="-122"/>
                <a:ea typeface="站酷小薇LOGO体" panose="02010600010101010101" pitchFamily="2" charset="-122"/>
              </a:rPr>
              <a:t>LOGO </a:t>
            </a:r>
            <a:endParaRPr lang="zh-CN" altLang="en-US" dirty="0">
              <a:solidFill>
                <a:schemeClr val="bg1"/>
              </a:solidFill>
              <a:latin typeface="站酷小薇LOGO体" panose="02010600010101010101" pitchFamily="2" charset="-122"/>
              <a:ea typeface="站酷小薇LOGO体" panose="02010600010101010101" pitchFamily="2" charset="-122"/>
            </a:endParaRPr>
          </a:p>
        </p:txBody>
      </p:sp>
      <p:sp>
        <p:nvSpPr>
          <p:cNvPr id="25" name="文本框 24">
            <a:extLst>
              <a:ext uri="{FF2B5EF4-FFF2-40B4-BE49-F238E27FC236}">
                <a16:creationId xmlns:a16="http://schemas.microsoft.com/office/drawing/2014/main" id="{3A8BCCB4-52D5-4317-B3B5-539582E815E9}"/>
              </a:ext>
            </a:extLst>
          </p:cNvPr>
          <p:cNvSpPr txBox="1"/>
          <p:nvPr/>
        </p:nvSpPr>
        <p:spPr>
          <a:xfrm>
            <a:off x="687847" y="1788269"/>
            <a:ext cx="4389052" cy="1015663"/>
          </a:xfrm>
          <a:prstGeom prst="rect">
            <a:avLst/>
          </a:prstGeom>
          <a:noFill/>
        </p:spPr>
        <p:txBody>
          <a:bodyPr wrap="square" rtlCol="0">
            <a:spAutoFit/>
          </a:bodyPr>
          <a:lstStyle/>
          <a:p>
            <a:r>
              <a:rPr lang="en-US" altLang="zh-CN" sz="6000" dirty="0">
                <a:gradFill flip="none" rotWithShape="1">
                  <a:gsLst>
                    <a:gs pos="0">
                      <a:srgbClr val="FA8F12"/>
                    </a:gs>
                    <a:gs pos="100000">
                      <a:srgbClr val="EE491E"/>
                    </a:gs>
                  </a:gsLst>
                  <a:lin ang="2700000" scaled="1"/>
                  <a:tileRect/>
                </a:gradFill>
                <a:latin typeface="思源黑体 CN Regular" panose="020B0500000000000000" pitchFamily="34" charset="-122"/>
                <a:ea typeface="思源黑体 CN Regular" panose="020B0500000000000000" pitchFamily="34" charset="-122"/>
              </a:rPr>
              <a:t>THANK YOU</a:t>
            </a:r>
            <a:endParaRPr lang="zh-CN" altLang="en-US" sz="6000" dirty="0">
              <a:gradFill flip="none" rotWithShape="1">
                <a:gsLst>
                  <a:gs pos="0">
                    <a:srgbClr val="FA8F12"/>
                  </a:gs>
                  <a:gs pos="100000">
                    <a:srgbClr val="EE491E"/>
                  </a:gs>
                </a:gsLst>
                <a:lin ang="2700000" scaled="1"/>
                <a:tileRect/>
              </a:gradFill>
              <a:latin typeface="思源黑体 CN Regular" panose="020B0500000000000000" pitchFamily="34" charset="-122"/>
              <a:ea typeface="思源黑体 CN Regular" panose="020B0500000000000000" pitchFamily="34" charset="-122"/>
            </a:endParaRPr>
          </a:p>
        </p:txBody>
      </p:sp>
      <p:grpSp>
        <p:nvGrpSpPr>
          <p:cNvPr id="26" name="组合 25">
            <a:extLst>
              <a:ext uri="{FF2B5EF4-FFF2-40B4-BE49-F238E27FC236}">
                <a16:creationId xmlns:a16="http://schemas.microsoft.com/office/drawing/2014/main" id="{5FD9E58B-F9BD-44C2-BD55-41CB312862F2}"/>
              </a:ext>
            </a:extLst>
          </p:cNvPr>
          <p:cNvGrpSpPr/>
          <p:nvPr/>
        </p:nvGrpSpPr>
        <p:grpSpPr>
          <a:xfrm>
            <a:off x="703268" y="3042751"/>
            <a:ext cx="6050031" cy="1589839"/>
            <a:chOff x="896869" y="3042751"/>
            <a:chExt cx="6050031" cy="1589839"/>
          </a:xfrm>
        </p:grpSpPr>
        <p:sp>
          <p:nvSpPr>
            <p:cNvPr id="27" name="文本框 26">
              <a:extLst>
                <a:ext uri="{FF2B5EF4-FFF2-40B4-BE49-F238E27FC236}">
                  <a16:creationId xmlns:a16="http://schemas.microsoft.com/office/drawing/2014/main" id="{CE701923-ABCD-41AE-80D6-5F89C84B1AC6}"/>
                </a:ext>
              </a:extLst>
            </p:cNvPr>
            <p:cNvSpPr txBox="1"/>
            <p:nvPr/>
          </p:nvSpPr>
          <p:spPr>
            <a:xfrm>
              <a:off x="934697" y="4386369"/>
              <a:ext cx="5875193" cy="246221"/>
            </a:xfrm>
            <a:prstGeom prst="rect">
              <a:avLst/>
            </a:prstGeom>
            <a:noFill/>
          </p:spPr>
          <p:txBody>
            <a:bodyPr wrap="square" rtlCol="0">
              <a:spAutoFit/>
            </a:bodyPr>
            <a:lstStyle/>
            <a:p>
              <a:pPr algn="dist"/>
              <a:r>
                <a:rPr lang="en-US" altLang="zh-CN" sz="1000" dirty="0">
                  <a:solidFill>
                    <a:schemeClr val="tx1">
                      <a:lumMod val="85000"/>
                      <a:lumOff val="15000"/>
                    </a:schemeClr>
                  </a:solidFill>
                  <a:latin typeface="思源黑体 CN Regular" panose="020B0500000000000000" pitchFamily="34" charset="-122"/>
                  <a:ea typeface="思源黑体 CN Regular" panose="020B0500000000000000" pitchFamily="34" charset="-122"/>
                </a:rPr>
                <a:t>THANK YOU FOR LISTENING</a:t>
              </a:r>
              <a:endParaRPr lang="zh-CN" altLang="en-US" sz="1000" dirty="0">
                <a:solidFill>
                  <a:schemeClr val="tx1">
                    <a:lumMod val="85000"/>
                    <a:lumOff val="15000"/>
                  </a:schemeClr>
                </a:solidFill>
                <a:latin typeface="思源黑体 CN Regular" panose="020B0500000000000000" pitchFamily="34" charset="-122"/>
                <a:ea typeface="思源黑体 CN Regular" panose="020B0500000000000000" pitchFamily="34" charset="-122"/>
              </a:endParaRPr>
            </a:p>
          </p:txBody>
        </p:sp>
        <p:grpSp>
          <p:nvGrpSpPr>
            <p:cNvPr id="28" name="组合 27">
              <a:extLst>
                <a:ext uri="{FF2B5EF4-FFF2-40B4-BE49-F238E27FC236}">
                  <a16:creationId xmlns:a16="http://schemas.microsoft.com/office/drawing/2014/main" id="{E02F6AA6-4063-43D2-85A2-2FB49C35CC90}"/>
                </a:ext>
              </a:extLst>
            </p:cNvPr>
            <p:cNvGrpSpPr/>
            <p:nvPr/>
          </p:nvGrpSpPr>
          <p:grpSpPr>
            <a:xfrm>
              <a:off x="896869" y="3042751"/>
              <a:ext cx="6050031" cy="1179640"/>
              <a:chOff x="896869" y="3042751"/>
              <a:chExt cx="6050031" cy="1179640"/>
            </a:xfrm>
          </p:grpSpPr>
          <p:sp>
            <p:nvSpPr>
              <p:cNvPr id="29" name="文本框 28">
                <a:extLst>
                  <a:ext uri="{FF2B5EF4-FFF2-40B4-BE49-F238E27FC236}">
                    <a16:creationId xmlns:a16="http://schemas.microsoft.com/office/drawing/2014/main" id="{8D8AAE0A-0C34-47D9-B10E-3DC9DF0257F8}"/>
                  </a:ext>
                </a:extLst>
              </p:cNvPr>
              <p:cNvSpPr txBox="1"/>
              <p:nvPr/>
            </p:nvSpPr>
            <p:spPr>
              <a:xfrm>
                <a:off x="896869" y="3042751"/>
                <a:ext cx="6050031" cy="769441"/>
              </a:xfrm>
              <a:prstGeom prst="rect">
                <a:avLst/>
              </a:prstGeom>
              <a:noFill/>
            </p:spPr>
            <p:txBody>
              <a:bodyPr wrap="square" rtlCol="0">
                <a:spAutoFit/>
              </a:bodyPr>
              <a:lstStyle/>
              <a:p>
                <a:r>
                  <a:rPr lang="zh-CN" altLang="en-US" sz="4400" dirty="0">
                    <a:solidFill>
                      <a:schemeClr val="tx1">
                        <a:lumMod val="75000"/>
                        <a:lumOff val="25000"/>
                      </a:schemeClr>
                    </a:solidFill>
                    <a:latin typeface="思源黑体 CN Heavy" panose="020B0A00000000000000" pitchFamily="34" charset="-122"/>
                    <a:ea typeface="思源黑体 CN Heavy" panose="020B0A00000000000000" pitchFamily="34" charset="-122"/>
                  </a:rPr>
                  <a:t>谢谢各位同学们的倾听</a:t>
                </a:r>
              </a:p>
            </p:txBody>
          </p:sp>
          <p:sp>
            <p:nvSpPr>
              <p:cNvPr id="30" name="矩形: 圆角 29">
                <a:extLst>
                  <a:ext uri="{FF2B5EF4-FFF2-40B4-BE49-F238E27FC236}">
                    <a16:creationId xmlns:a16="http://schemas.microsoft.com/office/drawing/2014/main" id="{518B5655-BDE0-4E88-9948-9ECB214B8313}"/>
                  </a:ext>
                </a:extLst>
              </p:cNvPr>
              <p:cNvSpPr/>
              <p:nvPr/>
            </p:nvSpPr>
            <p:spPr>
              <a:xfrm rot="10800000" flipH="1">
                <a:off x="1020002" y="4176672"/>
                <a:ext cx="5789887" cy="45719"/>
              </a:xfrm>
              <a:prstGeom prst="roundRect">
                <a:avLst>
                  <a:gd name="adj" fmla="val 50000"/>
                </a:avLst>
              </a:prstGeom>
              <a:gradFill flip="none" rotWithShape="1">
                <a:gsLst>
                  <a:gs pos="100000">
                    <a:srgbClr val="EE491E"/>
                  </a:gs>
                  <a:gs pos="0">
                    <a:srgbClr val="FA8F1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latin typeface="思源黑体 CN Regular" panose="020B0500000000000000" pitchFamily="34" charset="-122"/>
                  <a:ea typeface="思源黑体 CN Regular" panose="020B0500000000000000" pitchFamily="34" charset="-122"/>
                </a:endParaRPr>
              </a:p>
            </p:txBody>
          </p:sp>
        </p:grpSp>
      </p:grpSp>
      <p:grpSp>
        <p:nvGrpSpPr>
          <p:cNvPr id="31" name="组合 30">
            <a:extLst>
              <a:ext uri="{FF2B5EF4-FFF2-40B4-BE49-F238E27FC236}">
                <a16:creationId xmlns:a16="http://schemas.microsoft.com/office/drawing/2014/main" id="{8E4A0F89-A820-439B-98E4-C883D09C5C16}"/>
              </a:ext>
            </a:extLst>
          </p:cNvPr>
          <p:cNvGrpSpPr/>
          <p:nvPr/>
        </p:nvGrpSpPr>
        <p:grpSpPr>
          <a:xfrm>
            <a:off x="824449" y="5120649"/>
            <a:ext cx="3372317" cy="1211275"/>
            <a:chOff x="1018050" y="5120649"/>
            <a:chExt cx="3372317" cy="1211275"/>
          </a:xfrm>
        </p:grpSpPr>
        <p:sp>
          <p:nvSpPr>
            <p:cNvPr id="32" name="矩形 31">
              <a:extLst>
                <a:ext uri="{FF2B5EF4-FFF2-40B4-BE49-F238E27FC236}">
                  <a16:creationId xmlns:a16="http://schemas.microsoft.com/office/drawing/2014/main" id="{F43D7959-1259-49AA-9986-A66FD93E23CE}"/>
                </a:ext>
              </a:extLst>
            </p:cNvPr>
            <p:cNvSpPr/>
            <p:nvPr/>
          </p:nvSpPr>
          <p:spPr>
            <a:xfrm>
              <a:off x="1018050" y="5120649"/>
              <a:ext cx="1342981" cy="307777"/>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altLang="zh-CN" sz="1400">
                  <a:solidFill>
                    <a:schemeClr val="tx1">
                      <a:lumMod val="95000"/>
                      <a:lumOff val="5000"/>
                    </a:schemeClr>
                  </a:solidFill>
                  <a:latin typeface="思源黑体 CN Regular" panose="020B0500000000000000" pitchFamily="34" charset="-122"/>
                  <a:ea typeface="思源黑体 CN Regular" panose="020B0500000000000000" pitchFamily="34" charset="-122"/>
                </a:rPr>
                <a:t>xippt</a:t>
              </a:r>
              <a:endParaRPr lang="zh-CN" altLang="en-US" sz="1400" dirty="0">
                <a:solidFill>
                  <a:schemeClr val="tx1">
                    <a:lumMod val="95000"/>
                    <a:lumOff val="5000"/>
                  </a:schemeClr>
                </a:solidFill>
                <a:latin typeface="思源黑体 CN Regular" panose="020B0500000000000000" pitchFamily="34" charset="-122"/>
                <a:ea typeface="思源黑体 CN Regular" panose="020B0500000000000000" pitchFamily="34" charset="-122"/>
              </a:endParaRPr>
            </a:p>
          </p:txBody>
        </p:sp>
        <p:sp>
          <p:nvSpPr>
            <p:cNvPr id="33" name="文本框 32">
              <a:extLst>
                <a:ext uri="{FF2B5EF4-FFF2-40B4-BE49-F238E27FC236}">
                  <a16:creationId xmlns:a16="http://schemas.microsoft.com/office/drawing/2014/main" id="{BDCFB4D1-EAF9-4050-B84C-B706E8A76F79}"/>
                </a:ext>
              </a:extLst>
            </p:cNvPr>
            <p:cNvSpPr txBox="1"/>
            <p:nvPr/>
          </p:nvSpPr>
          <p:spPr>
            <a:xfrm>
              <a:off x="2684120" y="5120649"/>
              <a:ext cx="1706247" cy="307777"/>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400" i="0" u="none" strike="noStrike" kern="1200" cap="none" normalizeH="0" baseline="0" noProof="0" dirty="0">
                  <a:ln>
                    <a:noFill/>
                  </a:ln>
                  <a:solidFill>
                    <a:schemeClr val="tx1">
                      <a:lumMod val="95000"/>
                      <a:lumOff val="5000"/>
                    </a:schemeClr>
                  </a:solidFill>
                  <a:effectLst/>
                  <a:uLnTx/>
                  <a:uFillTx/>
                  <a:latin typeface="思源黑体 CN Regular" panose="020B0500000000000000" pitchFamily="34" charset="-122"/>
                  <a:ea typeface="思源黑体 CN Regular" panose="020B0500000000000000" pitchFamily="34" charset="-122"/>
                </a:rPr>
                <a:t>授课时间：</a:t>
              </a:r>
              <a:r>
                <a:rPr kumimoji="0" lang="en-US" altLang="zh-CN" sz="1400" i="0" u="none" strike="noStrike" kern="1200" cap="none" normalizeH="0" baseline="0" noProof="0" dirty="0">
                  <a:ln>
                    <a:noFill/>
                  </a:ln>
                  <a:solidFill>
                    <a:schemeClr val="tx1">
                      <a:lumMod val="95000"/>
                      <a:lumOff val="5000"/>
                    </a:schemeClr>
                  </a:solidFill>
                  <a:effectLst/>
                  <a:uLnTx/>
                  <a:uFillTx/>
                  <a:latin typeface="思源黑体 CN Regular" panose="020B0500000000000000" pitchFamily="34" charset="-122"/>
                  <a:ea typeface="思源黑体 CN Regular" panose="020B0500000000000000" pitchFamily="34" charset="-122"/>
                </a:rPr>
                <a:t>20XX</a:t>
              </a:r>
              <a:endParaRPr kumimoji="0" lang="zh-CN" altLang="en-US" sz="1400" i="0" u="none" strike="noStrike" kern="1200" cap="none" normalizeH="0" baseline="0" noProof="0" dirty="0">
                <a:ln>
                  <a:noFill/>
                </a:ln>
                <a:solidFill>
                  <a:schemeClr val="tx1">
                    <a:lumMod val="95000"/>
                    <a:lumOff val="5000"/>
                  </a:schemeClr>
                </a:solidFill>
                <a:effectLst/>
                <a:uLnTx/>
                <a:uFillTx/>
                <a:latin typeface="思源黑体 CN Regular" panose="020B0500000000000000" pitchFamily="34" charset="-122"/>
                <a:ea typeface="思源黑体 CN Regular" panose="020B0500000000000000" pitchFamily="34" charset="-122"/>
              </a:endParaRPr>
            </a:p>
          </p:txBody>
        </p:sp>
        <p:sp>
          <p:nvSpPr>
            <p:cNvPr id="34" name="矩形: 圆角 33">
              <a:extLst>
                <a:ext uri="{FF2B5EF4-FFF2-40B4-BE49-F238E27FC236}">
                  <a16:creationId xmlns:a16="http://schemas.microsoft.com/office/drawing/2014/main" id="{4DD29A28-A85A-4AA8-9588-7E83E26239A7}"/>
                </a:ext>
              </a:extLst>
            </p:cNvPr>
            <p:cNvSpPr/>
            <p:nvPr/>
          </p:nvSpPr>
          <p:spPr>
            <a:xfrm rot="10800000" flipV="1">
              <a:off x="1018517" y="6295924"/>
              <a:ext cx="426902" cy="36000"/>
            </a:xfrm>
            <a:prstGeom prst="roundRect">
              <a:avLst>
                <a:gd name="adj" fmla="val 50000"/>
              </a:avLst>
            </a:prstGeom>
            <a:gradFill flip="none" rotWithShape="1">
              <a:gsLst>
                <a:gs pos="100000">
                  <a:srgbClr val="EE491E"/>
                </a:gs>
                <a:gs pos="0">
                  <a:srgbClr val="FA8F1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思源黑体 CN Regular" panose="020B0500000000000000" pitchFamily="34" charset="-122"/>
                <a:ea typeface="思源黑体 CN Regular" panose="020B0500000000000000" pitchFamily="34" charset="-122"/>
              </a:endParaRPr>
            </a:p>
          </p:txBody>
        </p:sp>
      </p:grpSp>
    </p:spTree>
    <p:extLst>
      <p:ext uri="{BB962C8B-B14F-4D97-AF65-F5344CB8AC3E}">
        <p14:creationId xmlns:p14="http://schemas.microsoft.com/office/powerpoint/2010/main" val="32584118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74753"/>
          <p:cNvSpPr txBox="1">
            <a:spLocks noChangeArrowheads="1"/>
          </p:cNvSpPr>
          <p:nvPr/>
        </p:nvSpPr>
        <p:spPr bwMode="auto">
          <a:xfrm>
            <a:off x="582305" y="1115227"/>
            <a:ext cx="11038195" cy="96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spcBef>
                <a:spcPct val="50000"/>
              </a:spcBef>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1</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1965</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年，科学家在</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RNA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病毒里发现了一种</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RNA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复制酶，像</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DNA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复制酶能对</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DNA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进行复制一样，</a:t>
            </a:r>
            <a:r>
              <a:rPr lang="en-US" altLang="zh-CN" sz="2000" kern="0" dirty="0">
                <a:solidFill>
                  <a:srgbClr val="0000FF"/>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RNA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复制酶能对</a:t>
            </a:r>
            <a:r>
              <a:rPr lang="en-US" altLang="zh-CN" sz="2000" kern="0" dirty="0">
                <a:solidFill>
                  <a:srgbClr val="0000FF"/>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RNA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进行复制</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a:t>
            </a:r>
          </a:p>
        </p:txBody>
      </p:sp>
      <p:sp>
        <p:nvSpPr>
          <p:cNvPr id="8195" name="文本框 74754"/>
          <p:cNvSpPr txBox="1">
            <a:spLocks noChangeArrowheads="1"/>
          </p:cNvSpPr>
          <p:nvPr/>
        </p:nvSpPr>
        <p:spPr bwMode="auto">
          <a:xfrm>
            <a:off x="582305" y="2746446"/>
            <a:ext cx="10893508" cy="5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spcBef>
                <a:spcPct val="50000"/>
              </a:spcBef>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2</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1970</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年，科学家在致癌的</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RNA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病毒中发现</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逆转录酶</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，它能以</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RNA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为模板合成</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DNA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a:t>
            </a:r>
          </a:p>
        </p:txBody>
      </p:sp>
      <p:sp>
        <p:nvSpPr>
          <p:cNvPr id="8196" name="文本框 74755"/>
          <p:cNvSpPr txBox="1">
            <a:spLocks noChangeArrowheads="1"/>
          </p:cNvSpPr>
          <p:nvPr/>
        </p:nvSpPr>
        <p:spPr bwMode="auto">
          <a:xfrm>
            <a:off x="582305" y="3916000"/>
            <a:ext cx="11056864" cy="142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spcBef>
                <a:spcPct val="50000"/>
              </a:spcBef>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3</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1982</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年  ，科学家发现疯牛病是由一种结构异常的蛋白质在脑细胞内大量增殖引起的。这种因错误折叠而形成的结构</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异常的蛋白质，可能促使与其具有相同氨基酸序列的蛋白质发生同样的折叠错误</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宋体" panose="02010600030101010101" pitchFamily="2" charset="-122"/>
                <a:sym typeface="Arial" panose="020B0604020202020204"/>
              </a:rPr>
              <a:t>，从而导致大量结构异常的蛋白质形成。</a:t>
            </a:r>
          </a:p>
        </p:txBody>
      </p:sp>
      <p:sp>
        <p:nvSpPr>
          <p:cNvPr id="7" name="矩形 6">
            <a:extLst>
              <a:ext uri="{FF2B5EF4-FFF2-40B4-BE49-F238E27FC236}">
                <a16:creationId xmlns:a16="http://schemas.microsoft.com/office/drawing/2014/main" id="{CC110DAD-9106-4983-8484-68EA9197DB20}"/>
              </a:ext>
            </a:extLst>
          </p:cNvPr>
          <p:cNvSpPr/>
          <p:nvPr/>
        </p:nvSpPr>
        <p:spPr>
          <a:xfrm>
            <a:off x="582305" y="183634"/>
            <a:ext cx="1415772"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资料分析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anim calcmode="lin" valueType="num">
                                      <p:cBhvr>
                                        <p:cTn id="8" dur="500" fill="hold"/>
                                        <p:tgtEl>
                                          <p:spTgt spid="8194"/>
                                        </p:tgtEl>
                                        <p:attrNameLst>
                                          <p:attrName>ppt_x</p:attrName>
                                        </p:attrNameLst>
                                      </p:cBhvr>
                                      <p:tavLst>
                                        <p:tav tm="0">
                                          <p:val>
                                            <p:strVal val="#ppt_x"/>
                                          </p:val>
                                        </p:tav>
                                        <p:tav tm="100000">
                                          <p:val>
                                            <p:strVal val="#ppt_x"/>
                                          </p:val>
                                        </p:tav>
                                      </p:tavLst>
                                    </p:anim>
                                    <p:anim calcmode="lin" valueType="num">
                                      <p:cBhvr>
                                        <p:cTn id="9" dur="500" fill="hold"/>
                                        <p:tgtEl>
                                          <p:spTgt spid="819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fade">
                                      <p:cBhvr>
                                        <p:cTn id="13" dur="500"/>
                                        <p:tgtEl>
                                          <p:spTgt spid="8195"/>
                                        </p:tgtEl>
                                      </p:cBhvr>
                                    </p:animEffect>
                                    <p:anim calcmode="lin" valueType="num">
                                      <p:cBhvr>
                                        <p:cTn id="14" dur="500" fill="hold"/>
                                        <p:tgtEl>
                                          <p:spTgt spid="8195"/>
                                        </p:tgtEl>
                                        <p:attrNameLst>
                                          <p:attrName>ppt_x</p:attrName>
                                        </p:attrNameLst>
                                      </p:cBhvr>
                                      <p:tavLst>
                                        <p:tav tm="0">
                                          <p:val>
                                            <p:strVal val="#ppt_x"/>
                                          </p:val>
                                        </p:tav>
                                        <p:tav tm="100000">
                                          <p:val>
                                            <p:strVal val="#ppt_x"/>
                                          </p:val>
                                        </p:tav>
                                      </p:tavLst>
                                    </p:anim>
                                    <p:anim calcmode="lin" valueType="num">
                                      <p:cBhvr>
                                        <p:cTn id="15" dur="500" fill="hold"/>
                                        <p:tgtEl>
                                          <p:spTgt spid="819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anim calcmode="lin" valueType="num">
                                      <p:cBhvr>
                                        <p:cTn id="20" dur="500" fill="hold"/>
                                        <p:tgtEl>
                                          <p:spTgt spid="8196"/>
                                        </p:tgtEl>
                                        <p:attrNameLst>
                                          <p:attrName>ppt_x</p:attrName>
                                        </p:attrNameLst>
                                      </p:cBhvr>
                                      <p:tavLst>
                                        <p:tav tm="0">
                                          <p:val>
                                            <p:strVal val="#ppt_x"/>
                                          </p:val>
                                        </p:tav>
                                        <p:tav tm="100000">
                                          <p:val>
                                            <p:strVal val="#ppt_x"/>
                                          </p:val>
                                        </p:tav>
                                      </p:tavLst>
                                    </p:anim>
                                    <p:anim calcmode="lin" valueType="num">
                                      <p:cBhvr>
                                        <p:cTn id="21" dur="5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直接连接符 53251"/>
          <p:cNvSpPr>
            <a:spLocks noChangeShapeType="1"/>
          </p:cNvSpPr>
          <p:nvPr/>
        </p:nvSpPr>
        <p:spPr bwMode="auto">
          <a:xfrm>
            <a:off x="2701673" y="2418885"/>
            <a:ext cx="1444225" cy="0"/>
          </a:xfrm>
          <a:prstGeom prst="line">
            <a:avLst/>
          </a:prstGeom>
          <a:noFill/>
          <a:ln w="38100">
            <a:solidFill>
              <a:srgbClr val="FF0066"/>
            </a:solidFill>
            <a:round/>
            <a:tailEnd type="arrow" w="med" len="med"/>
          </a:ln>
          <a:extLst>
            <a:ext uri="{909E8E84-426E-40DD-AFC4-6F175D3DCCD1}">
              <a14:hiddenFill xmlns:a14="http://schemas.microsoft.com/office/drawing/2010/main">
                <a:noFill/>
              </a14:hiddenFill>
            </a:ext>
          </a:extLst>
        </p:spPr>
        <p:txBody>
          <a:bodyPr/>
          <a:lstStyle/>
          <a:p>
            <a:pPr defTabSz="1219170"/>
            <a:endParaRPr lang="zh-CN" altLang="en-US" sz="133"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3253" name="文本框 53252"/>
          <p:cNvSpPr txBox="1">
            <a:spLocks noChangeArrowheads="1"/>
          </p:cNvSpPr>
          <p:nvPr/>
        </p:nvSpPr>
        <p:spPr bwMode="auto">
          <a:xfrm>
            <a:off x="2853508" y="1886615"/>
            <a:ext cx="121581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pPr>
            <a:r>
              <a:rPr lang="zh-CN" altLang="en-US" sz="2667" kern="0" dirty="0">
                <a:solidFill>
                  <a:srgbClr val="FF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转录</a:t>
            </a:r>
          </a:p>
        </p:txBody>
      </p:sp>
      <p:sp>
        <p:nvSpPr>
          <p:cNvPr id="53254" name="任意多边形 53253"/>
          <p:cNvSpPr>
            <a:spLocks noChangeArrowheads="1"/>
          </p:cNvSpPr>
          <p:nvPr/>
        </p:nvSpPr>
        <p:spPr bwMode="auto">
          <a:xfrm>
            <a:off x="1376075" y="1895082"/>
            <a:ext cx="1217507" cy="1064260"/>
          </a:xfrm>
          <a:custGeom>
            <a:avLst/>
            <a:gdLst>
              <a:gd name="T0" fmla="*/ 1812910039 w 21600"/>
              <a:gd name="T1" fmla="*/ 557666589 h 21600"/>
              <a:gd name="T2" fmla="*/ 1041638785 w 21600"/>
              <a:gd name="T3" fmla="*/ 84330194 h 21600"/>
              <a:gd name="T4" fmla="*/ 67423630 w 21600"/>
              <a:gd name="T5" fmla="*/ 1301102519 h 21600"/>
              <a:gd name="T6" fmla="*/ 1041638785 w 21600"/>
              <a:gd name="T7" fmla="*/ 2147483646 h 21600"/>
              <a:gd name="T8" fmla="*/ 1879174804 w 21600"/>
              <a:gd name="T9" fmla="*/ 1923102234 h 21600"/>
              <a:gd name="T10" fmla="*/ 1937146413 w 21600"/>
              <a:gd name="T11" fmla="*/ 1965989372 h 21600"/>
              <a:gd name="T12" fmla="*/ 1041735506 w 21600"/>
              <a:gd name="T13" fmla="*/ 2147483646 h 21600"/>
              <a:gd name="T14" fmla="*/ 0 w 21600"/>
              <a:gd name="T15" fmla="*/ 1301102519 h 21600"/>
              <a:gd name="T16" fmla="*/ 1041735506 w 21600"/>
              <a:gd name="T17" fmla="*/ 0 h 21600"/>
              <a:gd name="T18" fmla="*/ 1866443851 w 21600"/>
              <a:gd name="T19" fmla="*/ 506105477 h 21600"/>
              <a:gd name="T20" fmla="*/ 2072572027 w 21600"/>
              <a:gd name="T21" fmla="*/ 307325127 h 21600"/>
              <a:gd name="T22" fmla="*/ 2019423127 w 21600"/>
              <a:gd name="T23" fmla="*/ 822707072 h 21600"/>
              <a:gd name="T24" fmla="*/ 1606779754 w 21600"/>
              <a:gd name="T25" fmla="*/ 756324998 h 21600"/>
              <a:gd name="T26" fmla="*/ 1812910039 w 21600"/>
              <a:gd name="T27" fmla="*/ 557666589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8795" y="4629"/>
                </a:moveTo>
                <a:cubicBezTo>
                  <a:pt x="16948" y="2239"/>
                  <a:pt x="14053" y="700"/>
                  <a:pt x="10799" y="700"/>
                </a:cubicBezTo>
                <a:cubicBezTo>
                  <a:pt x="5221" y="700"/>
                  <a:pt x="699" y="5222"/>
                  <a:pt x="699" y="10800"/>
                </a:cubicBezTo>
                <a:cubicBezTo>
                  <a:pt x="699" y="16378"/>
                  <a:pt x="5221" y="20900"/>
                  <a:pt x="10799" y="20900"/>
                </a:cubicBezTo>
                <a:cubicBezTo>
                  <a:pt x="14491" y="20900"/>
                  <a:pt x="17720" y="18919"/>
                  <a:pt x="19482" y="15963"/>
                </a:cubicBezTo>
                <a:lnTo>
                  <a:pt x="20083" y="16319"/>
                </a:lnTo>
                <a:cubicBezTo>
                  <a:pt x="18200" y="19482"/>
                  <a:pt x="14747" y="21600"/>
                  <a:pt x="10800" y="21600"/>
                </a:cubicBezTo>
                <a:cubicBezTo>
                  <a:pt x="4835" y="21600"/>
                  <a:pt x="0" y="16765"/>
                  <a:pt x="0" y="10800"/>
                </a:cubicBezTo>
                <a:cubicBezTo>
                  <a:pt x="0" y="4835"/>
                  <a:pt x="4835" y="0"/>
                  <a:pt x="10800" y="0"/>
                </a:cubicBezTo>
                <a:cubicBezTo>
                  <a:pt x="14280" y="0"/>
                  <a:pt x="17375" y="1646"/>
                  <a:pt x="19350" y="4201"/>
                </a:cubicBezTo>
                <a:lnTo>
                  <a:pt x="21487" y="2551"/>
                </a:lnTo>
                <a:lnTo>
                  <a:pt x="20936" y="6829"/>
                </a:lnTo>
                <a:lnTo>
                  <a:pt x="16658" y="6278"/>
                </a:lnTo>
                <a:lnTo>
                  <a:pt x="18795" y="4629"/>
                </a:lnTo>
                <a:close/>
              </a:path>
            </a:pathLst>
          </a:custGeom>
          <a:solidFill>
            <a:srgbClr val="FF0066"/>
          </a:solidFill>
          <a:ln w="9525">
            <a:solidFill>
              <a:srgbClr val="FF0066"/>
            </a:solidFill>
            <a:miter lim="800000"/>
          </a:ln>
        </p:spPr>
        <p:txBody>
          <a:bodyPr wrap="none" anchor="ctr"/>
          <a:lstStyle/>
          <a:p>
            <a:pPr defTabSz="1219170"/>
            <a:endParaRPr lang="zh-CN" altLang="en-US" sz="267"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3255" name="文本框 53254"/>
          <p:cNvSpPr txBox="1">
            <a:spLocks noChangeArrowheads="1"/>
          </p:cNvSpPr>
          <p:nvPr/>
        </p:nvSpPr>
        <p:spPr bwMode="auto">
          <a:xfrm>
            <a:off x="1376921" y="2115215"/>
            <a:ext cx="12987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pPr>
            <a:r>
              <a:rPr lang="en-US" altLang="zh-CN" sz="3200" kern="0" dirty="0">
                <a:solidFill>
                  <a:srgbClr val="00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p>
        </p:txBody>
      </p:sp>
      <p:sp>
        <p:nvSpPr>
          <p:cNvPr id="53256" name="任意多边形 53255"/>
          <p:cNvSpPr>
            <a:spLocks noChangeArrowheads="1"/>
          </p:cNvSpPr>
          <p:nvPr/>
        </p:nvSpPr>
        <p:spPr bwMode="auto">
          <a:xfrm>
            <a:off x="4336022" y="1852749"/>
            <a:ext cx="988060" cy="1106593"/>
          </a:xfrm>
          <a:custGeom>
            <a:avLst/>
            <a:gdLst>
              <a:gd name="T0" fmla="*/ 1812910039 w 21600"/>
              <a:gd name="T1" fmla="*/ 557666589 h 21600"/>
              <a:gd name="T2" fmla="*/ 1041638785 w 21600"/>
              <a:gd name="T3" fmla="*/ 84330194 h 21600"/>
              <a:gd name="T4" fmla="*/ 67423630 w 21600"/>
              <a:gd name="T5" fmla="*/ 1301102519 h 21600"/>
              <a:gd name="T6" fmla="*/ 1041638785 w 21600"/>
              <a:gd name="T7" fmla="*/ 2147483646 h 21600"/>
              <a:gd name="T8" fmla="*/ 1879174804 w 21600"/>
              <a:gd name="T9" fmla="*/ 1923102234 h 21600"/>
              <a:gd name="T10" fmla="*/ 1937146413 w 21600"/>
              <a:gd name="T11" fmla="*/ 1965989372 h 21600"/>
              <a:gd name="T12" fmla="*/ 1041735506 w 21600"/>
              <a:gd name="T13" fmla="*/ 2147483646 h 21600"/>
              <a:gd name="T14" fmla="*/ 0 w 21600"/>
              <a:gd name="T15" fmla="*/ 1301102519 h 21600"/>
              <a:gd name="T16" fmla="*/ 1041735506 w 21600"/>
              <a:gd name="T17" fmla="*/ 0 h 21600"/>
              <a:gd name="T18" fmla="*/ 1866443851 w 21600"/>
              <a:gd name="T19" fmla="*/ 506105477 h 21600"/>
              <a:gd name="T20" fmla="*/ 2072572027 w 21600"/>
              <a:gd name="T21" fmla="*/ 307325127 h 21600"/>
              <a:gd name="T22" fmla="*/ 2019423127 w 21600"/>
              <a:gd name="T23" fmla="*/ 822707072 h 21600"/>
              <a:gd name="T24" fmla="*/ 1606779754 w 21600"/>
              <a:gd name="T25" fmla="*/ 756324998 h 21600"/>
              <a:gd name="T26" fmla="*/ 1812910039 w 21600"/>
              <a:gd name="T27" fmla="*/ 557666589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8795" y="4629"/>
                </a:moveTo>
                <a:cubicBezTo>
                  <a:pt x="16948" y="2239"/>
                  <a:pt x="14053" y="700"/>
                  <a:pt x="10799" y="700"/>
                </a:cubicBezTo>
                <a:cubicBezTo>
                  <a:pt x="5221" y="700"/>
                  <a:pt x="699" y="5222"/>
                  <a:pt x="699" y="10800"/>
                </a:cubicBezTo>
                <a:cubicBezTo>
                  <a:pt x="699" y="16378"/>
                  <a:pt x="5221" y="20900"/>
                  <a:pt x="10799" y="20900"/>
                </a:cubicBezTo>
                <a:cubicBezTo>
                  <a:pt x="14491" y="20900"/>
                  <a:pt x="17720" y="18919"/>
                  <a:pt x="19482" y="15963"/>
                </a:cubicBezTo>
                <a:lnTo>
                  <a:pt x="20083" y="16319"/>
                </a:lnTo>
                <a:cubicBezTo>
                  <a:pt x="18200" y="19482"/>
                  <a:pt x="14747" y="21600"/>
                  <a:pt x="10800" y="21600"/>
                </a:cubicBezTo>
                <a:cubicBezTo>
                  <a:pt x="4835" y="21600"/>
                  <a:pt x="0" y="16765"/>
                  <a:pt x="0" y="10800"/>
                </a:cubicBezTo>
                <a:cubicBezTo>
                  <a:pt x="0" y="4835"/>
                  <a:pt x="4835" y="0"/>
                  <a:pt x="10800" y="0"/>
                </a:cubicBezTo>
                <a:cubicBezTo>
                  <a:pt x="14280" y="0"/>
                  <a:pt x="17375" y="1646"/>
                  <a:pt x="19350" y="4201"/>
                </a:cubicBezTo>
                <a:lnTo>
                  <a:pt x="21487" y="2551"/>
                </a:lnTo>
                <a:lnTo>
                  <a:pt x="20936" y="6829"/>
                </a:lnTo>
                <a:lnTo>
                  <a:pt x="16658" y="6278"/>
                </a:lnTo>
                <a:lnTo>
                  <a:pt x="18795" y="4629"/>
                </a:lnTo>
                <a:close/>
              </a:path>
            </a:pathLst>
          </a:custGeom>
          <a:solidFill>
            <a:srgbClr val="0000FF"/>
          </a:solidFill>
          <a:ln w="9525">
            <a:solidFill>
              <a:srgbClr val="0000FF"/>
            </a:solidFill>
            <a:miter lim="800000"/>
          </a:ln>
        </p:spPr>
        <p:txBody>
          <a:bodyPr wrap="none" anchor="ctr"/>
          <a:lstStyle/>
          <a:p>
            <a:pPr defTabSz="1219170"/>
            <a:endParaRPr lang="zh-CN" altLang="en-US" sz="267"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3257" name="文本框 53256"/>
          <p:cNvSpPr txBox="1">
            <a:spLocks noChangeArrowheads="1"/>
          </p:cNvSpPr>
          <p:nvPr/>
        </p:nvSpPr>
        <p:spPr bwMode="auto">
          <a:xfrm>
            <a:off x="4407141" y="2162628"/>
            <a:ext cx="11819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pPr>
            <a:r>
              <a:rPr lang="en-US" altLang="zh-CN" sz="3200" kern="0" dirty="0">
                <a:solidFill>
                  <a:srgbClr val="00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p>
        </p:txBody>
      </p:sp>
      <p:sp>
        <p:nvSpPr>
          <p:cNvPr id="53258" name="直接连接符 53257"/>
          <p:cNvSpPr>
            <a:spLocks noChangeShapeType="1"/>
          </p:cNvSpPr>
          <p:nvPr/>
        </p:nvSpPr>
        <p:spPr bwMode="auto">
          <a:xfrm>
            <a:off x="5514112" y="2418885"/>
            <a:ext cx="1444225" cy="0"/>
          </a:xfrm>
          <a:prstGeom prst="line">
            <a:avLst/>
          </a:prstGeom>
          <a:noFill/>
          <a:ln w="38100">
            <a:solidFill>
              <a:srgbClr val="FF0066"/>
            </a:solidFill>
            <a:round/>
            <a:tailEnd type="arrow" w="med" len="med"/>
          </a:ln>
          <a:extLst>
            <a:ext uri="{909E8E84-426E-40DD-AFC4-6F175D3DCCD1}">
              <a14:hiddenFill xmlns:a14="http://schemas.microsoft.com/office/drawing/2010/main">
                <a:noFill/>
              </a14:hiddenFill>
            </a:ext>
          </a:extLst>
        </p:spPr>
        <p:txBody>
          <a:bodyPr/>
          <a:lstStyle/>
          <a:p>
            <a:pPr defTabSz="1219170"/>
            <a:endParaRPr lang="zh-CN" altLang="en-US" sz="133"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3259" name="文本框 53258"/>
          <p:cNvSpPr txBox="1">
            <a:spLocks noChangeArrowheads="1"/>
          </p:cNvSpPr>
          <p:nvPr/>
        </p:nvSpPr>
        <p:spPr bwMode="auto">
          <a:xfrm>
            <a:off x="5590123" y="1886803"/>
            <a:ext cx="106416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pPr>
            <a:r>
              <a:rPr lang="zh-CN" altLang="en-US" sz="2667" kern="0" dirty="0">
                <a:solidFill>
                  <a:srgbClr val="FF0066"/>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翻译</a:t>
            </a:r>
          </a:p>
        </p:txBody>
      </p:sp>
      <p:sp>
        <p:nvSpPr>
          <p:cNvPr id="53260" name="文本框 53259"/>
          <p:cNvSpPr txBox="1">
            <a:spLocks noChangeArrowheads="1"/>
          </p:cNvSpPr>
          <p:nvPr/>
        </p:nvSpPr>
        <p:spPr bwMode="auto">
          <a:xfrm>
            <a:off x="7522029" y="2162628"/>
            <a:ext cx="17128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3200" kern="0" dirty="0">
                <a:solidFill>
                  <a:srgbClr val="000000">
                    <a:lumMod val="95000"/>
                    <a:lumOff val="5000"/>
                  </a:srgbClr>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蛋白质</a:t>
            </a:r>
          </a:p>
        </p:txBody>
      </p:sp>
      <p:sp>
        <p:nvSpPr>
          <p:cNvPr id="53261" name="直接连接符 53260"/>
          <p:cNvSpPr>
            <a:spLocks noChangeShapeType="1"/>
          </p:cNvSpPr>
          <p:nvPr/>
        </p:nvSpPr>
        <p:spPr bwMode="auto">
          <a:xfrm flipH="1">
            <a:off x="2701673" y="2570909"/>
            <a:ext cx="1444225" cy="0"/>
          </a:xfrm>
          <a:prstGeom prst="line">
            <a:avLst/>
          </a:prstGeom>
          <a:noFill/>
          <a:ln w="38100">
            <a:solidFill>
              <a:srgbClr val="0000FF"/>
            </a:solidFill>
            <a:round/>
            <a:tailEnd type="arrow" w="med" len="med"/>
          </a:ln>
          <a:extLst>
            <a:ext uri="{909E8E84-426E-40DD-AFC4-6F175D3DCCD1}">
              <a14:hiddenFill xmlns:a14="http://schemas.microsoft.com/office/drawing/2010/main">
                <a:noFill/>
              </a14:hiddenFill>
            </a:ext>
          </a:extLst>
        </p:spPr>
        <p:txBody>
          <a:bodyPr/>
          <a:lstStyle/>
          <a:p>
            <a:pPr defTabSz="1219170"/>
            <a:endParaRPr lang="zh-CN" altLang="en-US" sz="133" kern="0" dirty="0">
              <a:solidFill>
                <a:sysClr val="windowText" lastClr="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endParaRPr>
          </a:p>
        </p:txBody>
      </p:sp>
      <p:sp>
        <p:nvSpPr>
          <p:cNvPr id="53262" name="文本框 53261"/>
          <p:cNvSpPr txBox="1">
            <a:spLocks noChangeArrowheads="1"/>
          </p:cNvSpPr>
          <p:nvPr/>
        </p:nvSpPr>
        <p:spPr bwMode="auto">
          <a:xfrm>
            <a:off x="2777685" y="2570910"/>
            <a:ext cx="1292201"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pPr>
            <a:r>
              <a:rPr lang="zh-CN" altLang="en-US" sz="2667"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逆转录</a:t>
            </a:r>
          </a:p>
        </p:txBody>
      </p:sp>
      <p:sp>
        <p:nvSpPr>
          <p:cNvPr id="53263" name="文本框 53262"/>
          <p:cNvSpPr txBox="1">
            <a:spLocks noChangeArrowheads="1"/>
          </p:cNvSpPr>
          <p:nvPr/>
        </p:nvSpPr>
        <p:spPr bwMode="auto">
          <a:xfrm>
            <a:off x="1371842" y="3353295"/>
            <a:ext cx="9593580" cy="148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spcBef>
                <a:spcPct val="50000"/>
              </a:spcBef>
              <a:defRPr/>
            </a:pPr>
            <a:r>
              <a:rPr lang="zh-CN" altLang="en-US" sz="32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中心法则实质蕴涵着</a:t>
            </a:r>
            <a:r>
              <a:rPr lang="en-US" altLang="zh-CN" sz="32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______</a:t>
            </a:r>
            <a:r>
              <a:rPr lang="zh-CN" altLang="en-US" sz="32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和</a:t>
            </a:r>
            <a:r>
              <a:rPr lang="en-US" altLang="zh-CN" sz="32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________</a:t>
            </a:r>
            <a:r>
              <a:rPr lang="zh-CN" altLang="en-US" sz="32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这两类生物大分子之间的相互</a:t>
            </a:r>
            <a:r>
              <a:rPr lang="en-US" altLang="zh-CN" sz="32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______</a:t>
            </a:r>
            <a:r>
              <a:rPr lang="zh-CN" altLang="en-US" sz="3200" kern="0" dirty="0">
                <a:solidFill>
                  <a:srgbClr val="000000"/>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和相互作用。</a:t>
            </a:r>
          </a:p>
        </p:txBody>
      </p:sp>
      <p:sp>
        <p:nvSpPr>
          <p:cNvPr id="53264" name="矩形 53263"/>
          <p:cNvSpPr>
            <a:spLocks noChangeArrowheads="1"/>
          </p:cNvSpPr>
          <p:nvPr/>
        </p:nvSpPr>
        <p:spPr bwMode="auto">
          <a:xfrm>
            <a:off x="5324427" y="3307324"/>
            <a:ext cx="1284284" cy="75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zh-CN" altLang="en-US" sz="3200" kern="0" dirty="0">
                <a:solidFill>
                  <a:srgbClr val="0000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核酸</a:t>
            </a:r>
          </a:p>
        </p:txBody>
      </p:sp>
      <p:sp>
        <p:nvSpPr>
          <p:cNvPr id="53265" name="矩形 53264"/>
          <p:cNvSpPr>
            <a:spLocks noChangeArrowheads="1"/>
          </p:cNvSpPr>
          <p:nvPr/>
        </p:nvSpPr>
        <p:spPr bwMode="auto">
          <a:xfrm>
            <a:off x="6958336" y="3307560"/>
            <a:ext cx="1748272" cy="75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zh-CN" altLang="en-US" sz="3200" kern="0" dirty="0">
                <a:solidFill>
                  <a:srgbClr val="0000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蛋白质</a:t>
            </a:r>
          </a:p>
        </p:txBody>
      </p:sp>
      <p:sp>
        <p:nvSpPr>
          <p:cNvPr id="53266" name="矩形 53265"/>
          <p:cNvSpPr>
            <a:spLocks noChangeArrowheads="1"/>
          </p:cNvSpPr>
          <p:nvPr/>
        </p:nvSpPr>
        <p:spPr bwMode="auto">
          <a:xfrm>
            <a:off x="5116634" y="3950257"/>
            <a:ext cx="1512319" cy="75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zh-CN" altLang="en-US" sz="3200" kern="0" dirty="0">
                <a:solidFill>
                  <a:srgbClr val="0000FF"/>
                </a:solidFill>
                <a:latin typeface="思源黑体 CN Bold" panose="020B0800000000000000" pitchFamily="34" charset="-122"/>
                <a:ea typeface="思源黑体 CN Bold" panose="020B0800000000000000" pitchFamily="34" charset="-122"/>
                <a:cs typeface="Arial" panose="020B0604020202020204"/>
                <a:sym typeface="Arial" panose="020B0604020202020204"/>
              </a:rPr>
              <a:t>联系</a:t>
            </a:r>
          </a:p>
        </p:txBody>
      </p:sp>
      <p:sp>
        <p:nvSpPr>
          <p:cNvPr id="18" name="矩形 17">
            <a:extLst>
              <a:ext uri="{FF2B5EF4-FFF2-40B4-BE49-F238E27FC236}">
                <a16:creationId xmlns:a16="http://schemas.microsoft.com/office/drawing/2014/main" id="{A321A7A4-760E-4D88-8105-26D06C99BED4}"/>
              </a:ext>
            </a:extLst>
          </p:cNvPr>
          <p:cNvSpPr/>
          <p:nvPr/>
        </p:nvSpPr>
        <p:spPr>
          <a:xfrm>
            <a:off x="582305" y="183634"/>
            <a:ext cx="2828018" cy="461665"/>
          </a:xfrm>
          <a:prstGeom prst="rect">
            <a:avLst/>
          </a:prstGeom>
        </p:spPr>
        <p:txBody>
          <a:bodyPr wrap="none">
            <a:spAutoFit/>
          </a:bodyPr>
          <a:lstStyle/>
          <a:p>
            <a:r>
              <a:rPr lang="en-US" altLang="zh-CN"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3</a:t>
            </a: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、中心法则的发展</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slide(fromLeft)">
                                      <p:cBhvr>
                                        <p:cTn id="7" dur="500"/>
                                        <p:tgtEl>
                                          <p:spTgt spid="5325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slide(fromLeft)">
                                      <p:cBhvr>
                                        <p:cTn id="12" dur="500"/>
                                        <p:tgtEl>
                                          <p:spTgt spid="5325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slide(fromLeft)">
                                      <p:cBhvr>
                                        <p:cTn id="17" dur="500"/>
                                        <p:tgtEl>
                                          <p:spTgt spid="5325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3257"/>
                                        </p:tgtEl>
                                        <p:attrNameLst>
                                          <p:attrName>style.visibility</p:attrName>
                                        </p:attrNameLst>
                                      </p:cBhvr>
                                      <p:to>
                                        <p:strVal val="visible"/>
                                      </p:to>
                                    </p:set>
                                    <p:animEffect transition="in" filter="slide(fromLeft)">
                                      <p:cBhvr>
                                        <p:cTn id="22" dur="500"/>
                                        <p:tgtEl>
                                          <p:spTgt spid="5325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53253"/>
                                        </p:tgtEl>
                                        <p:attrNameLst>
                                          <p:attrName>style.visibility</p:attrName>
                                        </p:attrNameLst>
                                      </p:cBhvr>
                                      <p:to>
                                        <p:strVal val="visible"/>
                                      </p:to>
                                    </p:set>
                                    <p:animEffect transition="in" filter="slide(fromLeft)">
                                      <p:cBhvr>
                                        <p:cTn id="27" dur="500"/>
                                        <p:tgtEl>
                                          <p:spTgt spid="5325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53258"/>
                                        </p:tgtEl>
                                        <p:attrNameLst>
                                          <p:attrName>style.visibility</p:attrName>
                                        </p:attrNameLst>
                                      </p:cBhvr>
                                      <p:to>
                                        <p:strVal val="visible"/>
                                      </p:to>
                                    </p:set>
                                    <p:animEffect transition="in" filter="slide(fromLeft)">
                                      <p:cBhvr>
                                        <p:cTn id="32" dur="500"/>
                                        <p:tgtEl>
                                          <p:spTgt spid="5325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53260"/>
                                        </p:tgtEl>
                                        <p:attrNameLst>
                                          <p:attrName>style.visibility</p:attrName>
                                        </p:attrNameLst>
                                      </p:cBhvr>
                                      <p:to>
                                        <p:strVal val="visible"/>
                                      </p:to>
                                    </p:set>
                                    <p:animEffect transition="in" filter="slide(fromLeft)">
                                      <p:cBhvr>
                                        <p:cTn id="37" dur="500"/>
                                        <p:tgtEl>
                                          <p:spTgt spid="5326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53259"/>
                                        </p:tgtEl>
                                        <p:attrNameLst>
                                          <p:attrName>style.visibility</p:attrName>
                                        </p:attrNameLst>
                                      </p:cBhvr>
                                      <p:to>
                                        <p:strVal val="visible"/>
                                      </p:to>
                                    </p:set>
                                    <p:animEffect transition="in" filter="slide(fromLeft)">
                                      <p:cBhvr>
                                        <p:cTn id="42" dur="500"/>
                                        <p:tgtEl>
                                          <p:spTgt spid="53259"/>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grpId="0" nodeType="clickEffect">
                                  <p:stCondLst>
                                    <p:cond delay="0"/>
                                  </p:stCondLst>
                                  <p:childTnLst>
                                    <p:set>
                                      <p:cBhvr>
                                        <p:cTn id="46" dur="1" fill="hold">
                                          <p:stCondLst>
                                            <p:cond delay="0"/>
                                          </p:stCondLst>
                                        </p:cTn>
                                        <p:tgtEl>
                                          <p:spTgt spid="53256"/>
                                        </p:tgtEl>
                                        <p:attrNameLst>
                                          <p:attrName>style.visibility</p:attrName>
                                        </p:attrNameLst>
                                      </p:cBhvr>
                                      <p:to>
                                        <p:strVal val="visible"/>
                                      </p:to>
                                    </p:set>
                                    <p:animEffect transition="in" filter="slide(fromLeft)">
                                      <p:cBhvr>
                                        <p:cTn id="47" dur="500"/>
                                        <p:tgtEl>
                                          <p:spTgt spid="53256"/>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53261"/>
                                        </p:tgtEl>
                                        <p:attrNameLst>
                                          <p:attrName>style.visibility</p:attrName>
                                        </p:attrNameLst>
                                      </p:cBhvr>
                                      <p:to>
                                        <p:strVal val="visible"/>
                                      </p:to>
                                    </p:set>
                                    <p:animEffect transition="in" filter="slide(fromRight)">
                                      <p:cBhvr>
                                        <p:cTn id="52" dur="500"/>
                                        <p:tgtEl>
                                          <p:spTgt spid="53261"/>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2" fill="hold" grpId="0" nodeType="clickEffect">
                                  <p:stCondLst>
                                    <p:cond delay="0"/>
                                  </p:stCondLst>
                                  <p:childTnLst>
                                    <p:set>
                                      <p:cBhvr>
                                        <p:cTn id="56" dur="1" fill="hold">
                                          <p:stCondLst>
                                            <p:cond delay="0"/>
                                          </p:stCondLst>
                                        </p:cTn>
                                        <p:tgtEl>
                                          <p:spTgt spid="53262"/>
                                        </p:tgtEl>
                                        <p:attrNameLst>
                                          <p:attrName>style.visibility</p:attrName>
                                        </p:attrNameLst>
                                      </p:cBhvr>
                                      <p:to>
                                        <p:strVal val="visible"/>
                                      </p:to>
                                    </p:set>
                                    <p:animEffect transition="in" filter="slide(fromRight)">
                                      <p:cBhvr>
                                        <p:cTn id="57" dur="500"/>
                                        <p:tgtEl>
                                          <p:spTgt spid="53262"/>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53263"/>
                                        </p:tgtEl>
                                        <p:attrNameLst>
                                          <p:attrName>style.visibility</p:attrName>
                                        </p:attrNameLst>
                                      </p:cBhvr>
                                      <p:to>
                                        <p:strVal val="visible"/>
                                      </p:to>
                                    </p:set>
                                    <p:animEffect transition="in" filter="slide(fromBottom)">
                                      <p:cBhvr>
                                        <p:cTn id="62" dur="500"/>
                                        <p:tgtEl>
                                          <p:spTgt spid="5326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53264"/>
                                        </p:tgtEl>
                                        <p:attrNameLst>
                                          <p:attrName>style.visibility</p:attrName>
                                        </p:attrNameLst>
                                      </p:cBhvr>
                                      <p:to>
                                        <p:strVal val="visible"/>
                                      </p:to>
                                    </p:set>
                                    <p:animEffect transition="in" filter="slide(fromBottom)">
                                      <p:cBhvr>
                                        <p:cTn id="67" dur="500"/>
                                        <p:tgtEl>
                                          <p:spTgt spid="53264"/>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53265"/>
                                        </p:tgtEl>
                                        <p:attrNameLst>
                                          <p:attrName>style.visibility</p:attrName>
                                        </p:attrNameLst>
                                      </p:cBhvr>
                                      <p:to>
                                        <p:strVal val="visible"/>
                                      </p:to>
                                    </p:set>
                                    <p:animEffect transition="in" filter="slide(fromBottom)">
                                      <p:cBhvr>
                                        <p:cTn id="72" dur="500"/>
                                        <p:tgtEl>
                                          <p:spTgt spid="53265"/>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53266"/>
                                        </p:tgtEl>
                                        <p:attrNameLst>
                                          <p:attrName>style.visibility</p:attrName>
                                        </p:attrNameLst>
                                      </p:cBhvr>
                                      <p:to>
                                        <p:strVal val="visible"/>
                                      </p:to>
                                    </p:set>
                                    <p:animEffect transition="in" filter="slide(fromBottom)">
                                      <p:cBhvr>
                                        <p:cTn id="77" dur="500"/>
                                        <p:tgtEl>
                                          <p:spTgt spid="53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ldLvl="0" animBg="1"/>
      <p:bldP spid="53253" grpId="0"/>
      <p:bldP spid="53254" grpId="0" bldLvl="0" animBg="1"/>
      <p:bldP spid="53255" grpId="0"/>
      <p:bldP spid="53256" grpId="0" bldLvl="0" animBg="1"/>
      <p:bldP spid="53257" grpId="0"/>
      <p:bldP spid="53258" grpId="0" bldLvl="0" animBg="1"/>
      <p:bldP spid="53259" grpId="0"/>
      <p:bldP spid="53260" grpId="0"/>
      <p:bldP spid="53261" grpId="0" bldLvl="0" animBg="1"/>
      <p:bldP spid="53262" grpId="0"/>
      <p:bldP spid="53263" grpId="0"/>
      <p:bldP spid="53264" grpId="0"/>
      <p:bldP spid="53265" grpId="0"/>
      <p:bldP spid="532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组合 75778"/>
          <p:cNvGrpSpPr/>
          <p:nvPr/>
        </p:nvGrpSpPr>
        <p:grpSpPr bwMode="auto">
          <a:xfrm>
            <a:off x="1558715" y="1172838"/>
            <a:ext cx="7144174" cy="1216318"/>
            <a:chOff x="476" y="845"/>
            <a:chExt cx="4757" cy="861"/>
          </a:xfrm>
        </p:grpSpPr>
        <p:sp>
          <p:nvSpPr>
            <p:cNvPr id="11279" name="直接连接符 75779"/>
            <p:cNvSpPr>
              <a:spLocks noChangeShapeType="1"/>
            </p:cNvSpPr>
            <p:nvPr/>
          </p:nvSpPr>
          <p:spPr bwMode="auto">
            <a:xfrm>
              <a:off x="3682" y="1302"/>
              <a:ext cx="672" cy="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nvGrpSpPr>
            <p:cNvPr id="18448" name="组合 75780"/>
            <p:cNvGrpSpPr/>
            <p:nvPr/>
          </p:nvGrpSpPr>
          <p:grpSpPr bwMode="auto">
            <a:xfrm>
              <a:off x="2630" y="925"/>
              <a:ext cx="771" cy="781"/>
              <a:chOff x="2472" y="1570"/>
              <a:chExt cx="726" cy="768"/>
            </a:xfrm>
          </p:grpSpPr>
          <p:sp>
            <p:nvSpPr>
              <p:cNvPr id="11298" name="椭圆 75781"/>
              <p:cNvSpPr>
                <a:spLocks noChangeArrowheads="1"/>
              </p:cNvSpPr>
              <p:nvPr/>
            </p:nvSpPr>
            <p:spPr bwMode="auto">
              <a:xfrm>
                <a:off x="2472" y="1570"/>
                <a:ext cx="720" cy="768"/>
              </a:xfrm>
              <a:prstGeom prst="ellipse">
                <a:avLst/>
              </a:prstGeom>
              <a:noFill/>
              <a:ln w="76200">
                <a:solidFill>
                  <a:srgbClr val="FF0066"/>
                </a:solidFill>
                <a:prstDash val="sysDot"/>
                <a:rou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1299" name="直接连接符 75782"/>
              <p:cNvSpPr>
                <a:spLocks noChangeShapeType="1"/>
              </p:cNvSpPr>
              <p:nvPr/>
            </p:nvSpPr>
            <p:spPr bwMode="auto">
              <a:xfrm>
                <a:off x="3198" y="1840"/>
                <a:ext cx="0" cy="4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sp>
          <p:nvSpPr>
            <p:cNvPr id="11281" name="文本框 75783"/>
            <p:cNvSpPr txBox="1">
              <a:spLocks noChangeArrowheads="1"/>
            </p:cNvSpPr>
            <p:nvPr/>
          </p:nvSpPr>
          <p:spPr bwMode="auto">
            <a:xfrm>
              <a:off x="4308" y="1071"/>
              <a:ext cx="92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蛋白质</a:t>
              </a:r>
            </a:p>
          </p:txBody>
        </p:sp>
        <p:sp>
          <p:nvSpPr>
            <p:cNvPr id="11282" name="椭圆 75784"/>
            <p:cNvSpPr>
              <a:spLocks noChangeArrowheads="1"/>
            </p:cNvSpPr>
            <p:nvPr/>
          </p:nvSpPr>
          <p:spPr bwMode="auto">
            <a:xfrm>
              <a:off x="814" y="893"/>
              <a:ext cx="720" cy="768"/>
            </a:xfrm>
            <a:prstGeom prst="ellipse">
              <a:avLst/>
            </a:prstGeom>
            <a:noFill/>
            <a:ln w="38100">
              <a:solidFill>
                <a:srgbClr val="000000"/>
              </a:solidFill>
              <a:rou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nvGrpSpPr>
            <p:cNvPr id="18451" name="组合 75785"/>
            <p:cNvGrpSpPr/>
            <p:nvPr/>
          </p:nvGrpSpPr>
          <p:grpSpPr bwMode="auto">
            <a:xfrm>
              <a:off x="969" y="1113"/>
              <a:ext cx="778" cy="291"/>
              <a:chOff x="422" y="1773"/>
              <a:chExt cx="778" cy="291"/>
            </a:xfrm>
          </p:grpSpPr>
          <p:sp useBgFill="1">
            <p:nvSpPr>
              <p:cNvPr id="11296" name="矩形 75786"/>
              <p:cNvSpPr>
                <a:spLocks noChangeArrowheads="1"/>
              </p:cNvSpPr>
              <p:nvPr/>
            </p:nvSpPr>
            <p:spPr bwMode="auto">
              <a:xfrm>
                <a:off x="672" y="1824"/>
                <a:ext cx="528" cy="240"/>
              </a:xfrm>
              <a:prstGeom prst="rect">
                <a:avLst/>
              </a:prstGeom>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1297" name="文本框 75787"/>
              <p:cNvSpPr txBox="1">
                <a:spLocks noChangeArrowheads="1"/>
              </p:cNvSpPr>
              <p:nvPr/>
            </p:nvSpPr>
            <p:spPr bwMode="auto">
              <a:xfrm>
                <a:off x="422" y="1773"/>
                <a:ext cx="77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p>
            </p:txBody>
          </p:sp>
        </p:grpSp>
        <p:sp>
          <p:nvSpPr>
            <p:cNvPr id="11284" name="文本框 75788"/>
            <p:cNvSpPr txBox="1">
              <a:spLocks noChangeArrowheads="1"/>
            </p:cNvSpPr>
            <p:nvPr/>
          </p:nvSpPr>
          <p:spPr bwMode="auto">
            <a:xfrm>
              <a:off x="2829" y="1121"/>
              <a:ext cx="78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p>
          </p:txBody>
        </p:sp>
        <p:sp>
          <p:nvSpPr>
            <p:cNvPr id="11285" name="矩形 75789"/>
            <p:cNvSpPr>
              <a:spLocks noChangeArrowheads="1"/>
            </p:cNvSpPr>
            <p:nvPr/>
          </p:nvSpPr>
          <p:spPr bwMode="auto">
            <a:xfrm>
              <a:off x="1837" y="1425"/>
              <a:ext cx="90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逆转录</a:t>
              </a:r>
            </a:p>
          </p:txBody>
        </p:sp>
        <p:sp>
          <p:nvSpPr>
            <p:cNvPr id="11286" name="矩形 75790"/>
            <p:cNvSpPr>
              <a:spLocks noChangeArrowheads="1"/>
            </p:cNvSpPr>
            <p:nvPr/>
          </p:nvSpPr>
          <p:spPr bwMode="auto">
            <a:xfrm>
              <a:off x="1928" y="849"/>
              <a:ext cx="77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转录</a:t>
              </a:r>
            </a:p>
          </p:txBody>
        </p:sp>
        <p:sp>
          <p:nvSpPr>
            <p:cNvPr id="11287" name="矩形 75791"/>
            <p:cNvSpPr>
              <a:spLocks noChangeArrowheads="1"/>
            </p:cNvSpPr>
            <p:nvPr/>
          </p:nvSpPr>
          <p:spPr bwMode="auto">
            <a:xfrm>
              <a:off x="3787" y="890"/>
              <a:ext cx="77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翻译</a:t>
              </a:r>
            </a:p>
          </p:txBody>
        </p:sp>
        <p:sp>
          <p:nvSpPr>
            <p:cNvPr id="11288" name="矩形 75792"/>
            <p:cNvSpPr>
              <a:spLocks noChangeArrowheads="1"/>
            </p:cNvSpPr>
            <p:nvPr/>
          </p:nvSpPr>
          <p:spPr bwMode="auto">
            <a:xfrm>
              <a:off x="476" y="974"/>
              <a:ext cx="385"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a:t>
              </a:r>
            </a:p>
          </p:txBody>
        </p:sp>
        <p:sp>
          <p:nvSpPr>
            <p:cNvPr id="11289" name="直接连接符 75793"/>
            <p:cNvSpPr>
              <a:spLocks noChangeShapeType="1"/>
            </p:cNvSpPr>
            <p:nvPr/>
          </p:nvSpPr>
          <p:spPr bwMode="auto">
            <a:xfrm>
              <a:off x="1726" y="1252"/>
              <a:ext cx="768" cy="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1290" name="直接连接符 75794"/>
            <p:cNvSpPr>
              <a:spLocks noChangeShapeType="1"/>
            </p:cNvSpPr>
            <p:nvPr/>
          </p:nvSpPr>
          <p:spPr bwMode="auto">
            <a:xfrm flipH="1">
              <a:off x="1741" y="1389"/>
              <a:ext cx="771" cy="0"/>
            </a:xfrm>
            <a:prstGeom prst="line">
              <a:avLst/>
            </a:prstGeom>
            <a:noFill/>
            <a:ln w="76200">
              <a:solidFill>
                <a:srgbClr val="FF0066"/>
              </a:solidFill>
              <a:prstDash val="sysDot"/>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1291" name="矩形 75795"/>
            <p:cNvSpPr>
              <a:spLocks noChangeArrowheads="1"/>
            </p:cNvSpPr>
            <p:nvPr/>
          </p:nvSpPr>
          <p:spPr bwMode="auto">
            <a:xfrm>
              <a:off x="748" y="1107"/>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a:t>
              </a:r>
            </a:p>
          </p:txBody>
        </p:sp>
        <p:sp>
          <p:nvSpPr>
            <p:cNvPr id="11292" name="矩形 75796"/>
            <p:cNvSpPr>
              <a:spLocks noChangeArrowheads="1"/>
            </p:cNvSpPr>
            <p:nvPr/>
          </p:nvSpPr>
          <p:spPr bwMode="auto">
            <a:xfrm>
              <a:off x="1677" y="845"/>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a:t>
              </a:r>
            </a:p>
          </p:txBody>
        </p:sp>
        <p:sp>
          <p:nvSpPr>
            <p:cNvPr id="11293" name="矩形 75797"/>
            <p:cNvSpPr>
              <a:spLocks noChangeArrowheads="1"/>
            </p:cNvSpPr>
            <p:nvPr/>
          </p:nvSpPr>
          <p:spPr bwMode="auto">
            <a:xfrm>
              <a:off x="3560" y="890"/>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③</a:t>
              </a:r>
            </a:p>
          </p:txBody>
        </p:sp>
        <p:sp>
          <p:nvSpPr>
            <p:cNvPr id="11294" name="矩形 75798"/>
            <p:cNvSpPr>
              <a:spLocks noChangeArrowheads="1"/>
            </p:cNvSpPr>
            <p:nvPr/>
          </p:nvSpPr>
          <p:spPr bwMode="auto">
            <a:xfrm>
              <a:off x="2608" y="1153"/>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④</a:t>
              </a:r>
            </a:p>
          </p:txBody>
        </p:sp>
        <p:sp>
          <p:nvSpPr>
            <p:cNvPr id="11295" name="矩形 75799"/>
            <p:cNvSpPr>
              <a:spLocks noChangeArrowheads="1"/>
            </p:cNvSpPr>
            <p:nvPr/>
          </p:nvSpPr>
          <p:spPr bwMode="auto">
            <a:xfrm>
              <a:off x="1610" y="1434"/>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⑤</a:t>
              </a:r>
            </a:p>
          </p:txBody>
        </p:sp>
      </p:grpSp>
      <p:grpSp>
        <p:nvGrpSpPr>
          <p:cNvPr id="7" name="组合 6">
            <a:extLst>
              <a:ext uri="{FF2B5EF4-FFF2-40B4-BE49-F238E27FC236}">
                <a16:creationId xmlns:a16="http://schemas.microsoft.com/office/drawing/2014/main" id="{1912AE0C-5949-4ACC-BD72-F64EEFFB218B}"/>
              </a:ext>
            </a:extLst>
          </p:cNvPr>
          <p:cNvGrpSpPr/>
          <p:nvPr/>
        </p:nvGrpSpPr>
        <p:grpSpPr>
          <a:xfrm>
            <a:off x="1568027" y="2831612"/>
            <a:ext cx="10443633" cy="2457315"/>
            <a:chOff x="958427" y="2781146"/>
            <a:chExt cx="10443633" cy="2457315"/>
          </a:xfrm>
        </p:grpSpPr>
        <p:grpSp>
          <p:nvGrpSpPr>
            <p:cNvPr id="2" name="组合 1">
              <a:extLst>
                <a:ext uri="{FF2B5EF4-FFF2-40B4-BE49-F238E27FC236}">
                  <a16:creationId xmlns:a16="http://schemas.microsoft.com/office/drawing/2014/main" id="{3D3F496A-5EA4-4B4C-B115-95BB01722C4A}"/>
                </a:ext>
              </a:extLst>
            </p:cNvPr>
            <p:cNvGrpSpPr/>
            <p:nvPr/>
          </p:nvGrpSpPr>
          <p:grpSpPr>
            <a:xfrm>
              <a:off x="958427" y="2781146"/>
              <a:ext cx="5936827" cy="400110"/>
              <a:chOff x="958427" y="2781146"/>
              <a:chExt cx="5936827" cy="400110"/>
            </a:xfrm>
          </p:grpSpPr>
          <p:sp>
            <p:nvSpPr>
              <p:cNvPr id="75801" name="矩形 75800"/>
              <p:cNvSpPr>
                <a:spLocks noChangeArrowheads="1"/>
              </p:cNvSpPr>
              <p:nvPr/>
            </p:nvSpPr>
            <p:spPr bwMode="auto">
              <a:xfrm>
                <a:off x="958427" y="2781146"/>
                <a:ext cx="2986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①DNA→DNA</a:t>
                </a:r>
              </a:p>
            </p:txBody>
          </p:sp>
          <p:sp>
            <p:nvSpPr>
              <p:cNvPr id="75806" name="矩形 75805"/>
              <p:cNvSpPr>
                <a:spLocks noChangeArrowheads="1"/>
              </p:cNvSpPr>
              <p:nvPr/>
            </p:nvSpPr>
            <p:spPr bwMode="auto">
              <a:xfrm>
                <a:off x="4093634" y="2781146"/>
                <a:ext cx="28016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的复制</a:t>
                </a:r>
              </a:p>
            </p:txBody>
          </p:sp>
        </p:grpSp>
        <p:grpSp>
          <p:nvGrpSpPr>
            <p:cNvPr id="3" name="组合 2">
              <a:extLst>
                <a:ext uri="{FF2B5EF4-FFF2-40B4-BE49-F238E27FC236}">
                  <a16:creationId xmlns:a16="http://schemas.microsoft.com/office/drawing/2014/main" id="{EFF70172-AA0B-47ED-A5AD-4FDEB96B3EB9}"/>
                </a:ext>
              </a:extLst>
            </p:cNvPr>
            <p:cNvGrpSpPr/>
            <p:nvPr/>
          </p:nvGrpSpPr>
          <p:grpSpPr>
            <a:xfrm>
              <a:off x="958427" y="3295447"/>
              <a:ext cx="9140614" cy="400110"/>
              <a:chOff x="958427" y="3268732"/>
              <a:chExt cx="9140614" cy="400110"/>
            </a:xfrm>
          </p:grpSpPr>
          <p:sp>
            <p:nvSpPr>
              <p:cNvPr id="75802" name="矩形 75801"/>
              <p:cNvSpPr>
                <a:spLocks noChangeArrowheads="1"/>
              </p:cNvSpPr>
              <p:nvPr/>
            </p:nvSpPr>
            <p:spPr bwMode="auto">
              <a:xfrm>
                <a:off x="958427" y="3268732"/>
                <a:ext cx="28425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②DNA→RNA</a:t>
                </a:r>
              </a:p>
            </p:txBody>
          </p:sp>
          <p:sp>
            <p:nvSpPr>
              <p:cNvPr id="75807" name="矩形 75806"/>
              <p:cNvSpPr>
                <a:spLocks noChangeArrowheads="1"/>
              </p:cNvSpPr>
              <p:nvPr/>
            </p:nvSpPr>
            <p:spPr bwMode="auto">
              <a:xfrm>
                <a:off x="4093634" y="3268732"/>
                <a:ext cx="60054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遗传信息从</a:t>
                </a: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传递给</a:t>
                </a: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mRNA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的转录</a:t>
                </a:r>
              </a:p>
            </p:txBody>
          </p:sp>
        </p:grpSp>
        <p:grpSp>
          <p:nvGrpSpPr>
            <p:cNvPr id="4" name="组合 3">
              <a:extLst>
                <a:ext uri="{FF2B5EF4-FFF2-40B4-BE49-F238E27FC236}">
                  <a16:creationId xmlns:a16="http://schemas.microsoft.com/office/drawing/2014/main" id="{BBAFF27F-60C9-4561-BA63-B489EF81A106}"/>
                </a:ext>
              </a:extLst>
            </p:cNvPr>
            <p:cNvGrpSpPr/>
            <p:nvPr/>
          </p:nvGrpSpPr>
          <p:grpSpPr>
            <a:xfrm>
              <a:off x="958427" y="3809748"/>
              <a:ext cx="10443633" cy="400110"/>
              <a:chOff x="958427" y="3798707"/>
              <a:chExt cx="10443633" cy="400110"/>
            </a:xfrm>
          </p:grpSpPr>
          <p:sp>
            <p:nvSpPr>
              <p:cNvPr id="75803" name="矩形 75802"/>
              <p:cNvSpPr>
                <a:spLocks noChangeArrowheads="1"/>
              </p:cNvSpPr>
              <p:nvPr/>
            </p:nvSpPr>
            <p:spPr bwMode="auto">
              <a:xfrm>
                <a:off x="958427" y="3798707"/>
                <a:ext cx="2986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③RNA→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蛋白质</a:t>
                </a:r>
              </a:p>
            </p:txBody>
          </p:sp>
          <p:sp>
            <p:nvSpPr>
              <p:cNvPr id="75808" name="矩形 75807"/>
              <p:cNvSpPr>
                <a:spLocks noChangeArrowheads="1"/>
              </p:cNvSpPr>
              <p:nvPr/>
            </p:nvSpPr>
            <p:spPr bwMode="auto">
              <a:xfrm>
                <a:off x="4093633" y="3798707"/>
                <a:ext cx="73084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以</a:t>
                </a: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mRNA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为模板合成蛋白质，体现生物性状</a:t>
                </a:r>
              </a:p>
            </p:txBody>
          </p:sp>
        </p:grpSp>
        <p:grpSp>
          <p:nvGrpSpPr>
            <p:cNvPr id="5" name="组合 4">
              <a:extLst>
                <a:ext uri="{FF2B5EF4-FFF2-40B4-BE49-F238E27FC236}">
                  <a16:creationId xmlns:a16="http://schemas.microsoft.com/office/drawing/2014/main" id="{AE88022F-6062-48E4-8C30-889C0E6E53B0}"/>
                </a:ext>
              </a:extLst>
            </p:cNvPr>
            <p:cNvGrpSpPr/>
            <p:nvPr/>
          </p:nvGrpSpPr>
          <p:grpSpPr>
            <a:xfrm>
              <a:off x="958427" y="4324049"/>
              <a:ext cx="6582833" cy="400110"/>
              <a:chOff x="958427" y="4322048"/>
              <a:chExt cx="6582833" cy="400110"/>
            </a:xfrm>
          </p:grpSpPr>
          <p:sp>
            <p:nvSpPr>
              <p:cNvPr id="75805" name="矩形 75804"/>
              <p:cNvSpPr>
                <a:spLocks noChangeArrowheads="1"/>
              </p:cNvSpPr>
              <p:nvPr/>
            </p:nvSpPr>
            <p:spPr bwMode="auto">
              <a:xfrm>
                <a:off x="958427" y="4322048"/>
                <a:ext cx="2987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④RNA→RNA</a:t>
                </a:r>
              </a:p>
            </p:txBody>
          </p:sp>
          <p:sp>
            <p:nvSpPr>
              <p:cNvPr id="75809" name="矩形 75808"/>
              <p:cNvSpPr>
                <a:spLocks noChangeArrowheads="1"/>
              </p:cNvSpPr>
              <p:nvPr/>
            </p:nvSpPr>
            <p:spPr bwMode="auto">
              <a:xfrm>
                <a:off x="4093807" y="4322048"/>
                <a:ext cx="3447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也可以自我复制</a:t>
                </a:r>
              </a:p>
            </p:txBody>
          </p:sp>
        </p:grpSp>
        <p:grpSp>
          <p:nvGrpSpPr>
            <p:cNvPr id="6" name="组合 5">
              <a:extLst>
                <a:ext uri="{FF2B5EF4-FFF2-40B4-BE49-F238E27FC236}">
                  <a16:creationId xmlns:a16="http://schemas.microsoft.com/office/drawing/2014/main" id="{A8C936F9-6238-4D4F-9818-8CA092DACB19}"/>
                </a:ext>
              </a:extLst>
            </p:cNvPr>
            <p:cNvGrpSpPr/>
            <p:nvPr/>
          </p:nvGrpSpPr>
          <p:grpSpPr>
            <a:xfrm>
              <a:off x="958427" y="4838351"/>
              <a:ext cx="10443633" cy="400110"/>
              <a:chOff x="958427" y="4838351"/>
              <a:chExt cx="10443633" cy="400110"/>
            </a:xfrm>
          </p:grpSpPr>
          <p:sp>
            <p:nvSpPr>
              <p:cNvPr id="75804" name="矩形 75803"/>
              <p:cNvSpPr>
                <a:spLocks noChangeArrowheads="1"/>
              </p:cNvSpPr>
              <p:nvPr/>
            </p:nvSpPr>
            <p:spPr bwMode="auto">
              <a:xfrm>
                <a:off x="958427" y="4838351"/>
                <a:ext cx="3057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⑤RNA→DNA</a:t>
                </a:r>
              </a:p>
            </p:txBody>
          </p:sp>
          <p:sp>
            <p:nvSpPr>
              <p:cNvPr id="75810" name="矩形 75809"/>
              <p:cNvSpPr>
                <a:spLocks noChangeArrowheads="1"/>
              </p:cNvSpPr>
              <p:nvPr/>
            </p:nvSpPr>
            <p:spPr bwMode="auto">
              <a:xfrm>
                <a:off x="4091940" y="4838351"/>
                <a:ext cx="7310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在逆转录酶的作用下以</a:t>
                </a: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为模板合成</a:t>
                </a: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zh-CN" altLang="en-US" sz="2000" b="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p>
            </p:txBody>
          </p:sp>
        </p:grpSp>
      </p:grpSp>
      <p:sp>
        <p:nvSpPr>
          <p:cNvPr id="75811" name="文本框 75810"/>
          <p:cNvSpPr txBox="1">
            <a:spLocks noChangeArrowheads="1"/>
          </p:cNvSpPr>
          <p:nvPr/>
        </p:nvSpPr>
        <p:spPr bwMode="auto">
          <a:xfrm>
            <a:off x="1568027" y="5617353"/>
            <a:ext cx="7144173" cy="80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20000"/>
              </a:lnSpc>
              <a:defRPr/>
            </a:pP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其中</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④⑤</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只发生在</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病毒在宿主细胞内进行增殖的过程中；</a:t>
            </a:r>
            <a:endPar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a:p>
            <a:pPr defTabSz="1219170">
              <a:lnSpc>
                <a:spcPct val="120000"/>
              </a:lnSpc>
              <a:defRPr/>
            </a:pP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高等动植物体内只能发生</a:t>
            </a: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①②③</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p>
        </p:txBody>
      </p:sp>
      <p:sp>
        <p:nvSpPr>
          <p:cNvPr id="37" name="矩形 36">
            <a:extLst>
              <a:ext uri="{FF2B5EF4-FFF2-40B4-BE49-F238E27FC236}">
                <a16:creationId xmlns:a16="http://schemas.microsoft.com/office/drawing/2014/main" id="{340D5404-87A8-4BBC-87C1-B28C1C18783D}"/>
              </a:ext>
            </a:extLst>
          </p:cNvPr>
          <p:cNvSpPr/>
          <p:nvPr/>
        </p:nvSpPr>
        <p:spPr>
          <a:xfrm>
            <a:off x="582305" y="183634"/>
            <a:ext cx="3443571" cy="461665"/>
          </a:xfrm>
          <a:prstGeom prst="rect">
            <a:avLst/>
          </a:prstGeom>
        </p:spPr>
        <p:txBody>
          <a:bodyPr wrap="none">
            <a:spAutoFit/>
          </a:bodyPr>
          <a:lstStyle/>
          <a:p>
            <a:r>
              <a:rPr lang="en-US" altLang="zh-CN"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4</a:t>
            </a: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、对中心法则的理解：</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5811"/>
                                        </p:tgtEl>
                                        <p:attrNameLst>
                                          <p:attrName>style.visibility</p:attrName>
                                        </p:attrNameLst>
                                      </p:cBhvr>
                                      <p:to>
                                        <p:strVal val="visible"/>
                                      </p:to>
                                    </p:set>
                                    <p:animEffect transition="in" filter="fade">
                                      <p:cBhvr>
                                        <p:cTn id="7" dur="500"/>
                                        <p:tgtEl>
                                          <p:spTgt spid="75811"/>
                                        </p:tgtEl>
                                      </p:cBhvr>
                                    </p:animEffect>
                                    <p:anim calcmode="lin" valueType="num">
                                      <p:cBhvr>
                                        <p:cTn id="8" dur="500" fill="hold"/>
                                        <p:tgtEl>
                                          <p:spTgt spid="75811"/>
                                        </p:tgtEl>
                                        <p:attrNameLst>
                                          <p:attrName>ppt_x</p:attrName>
                                        </p:attrNameLst>
                                      </p:cBhvr>
                                      <p:tavLst>
                                        <p:tav tm="0">
                                          <p:val>
                                            <p:strVal val="#ppt_x"/>
                                          </p:val>
                                        </p:tav>
                                        <p:tav tm="100000">
                                          <p:val>
                                            <p:strVal val="#ppt_x"/>
                                          </p:val>
                                        </p:tav>
                                      </p:tavLst>
                                    </p:anim>
                                    <p:anim calcmode="lin" valueType="num">
                                      <p:cBhvr>
                                        <p:cTn id="9" dur="500" fill="hold"/>
                                        <p:tgtEl>
                                          <p:spTgt spid="758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435"/>
                                        </p:tgtEl>
                                        <p:attrNameLst>
                                          <p:attrName>style.visibility</p:attrName>
                                        </p:attrNameLst>
                                      </p:cBhvr>
                                      <p:to>
                                        <p:strVal val="visible"/>
                                      </p:to>
                                    </p:set>
                                    <p:animEffect transition="in" filter="fade">
                                      <p:cBhvr>
                                        <p:cTn id="13" dur="500"/>
                                        <p:tgtEl>
                                          <p:spTgt spid="18435"/>
                                        </p:tgtEl>
                                      </p:cBhvr>
                                    </p:animEffect>
                                    <p:anim calcmode="lin" valueType="num">
                                      <p:cBhvr>
                                        <p:cTn id="14" dur="500" fill="hold"/>
                                        <p:tgtEl>
                                          <p:spTgt spid="18435"/>
                                        </p:tgtEl>
                                        <p:attrNameLst>
                                          <p:attrName>ppt_x</p:attrName>
                                        </p:attrNameLst>
                                      </p:cBhvr>
                                      <p:tavLst>
                                        <p:tav tm="0">
                                          <p:val>
                                            <p:strVal val="#ppt_x"/>
                                          </p:val>
                                        </p:tav>
                                        <p:tav tm="100000">
                                          <p:val>
                                            <p:strVal val="#ppt_x"/>
                                          </p:val>
                                        </p:tav>
                                      </p:tavLst>
                                    </p:anim>
                                    <p:anim calcmode="lin" valueType="num">
                                      <p:cBhvr>
                                        <p:cTn id="15" dur="500" fill="hold"/>
                                        <p:tgtEl>
                                          <p:spTgt spid="184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DAA2628-7B78-4A6C-9B4D-55E8874E1B4E}"/>
              </a:ext>
            </a:extLst>
          </p:cNvPr>
          <p:cNvGrpSpPr/>
          <p:nvPr/>
        </p:nvGrpSpPr>
        <p:grpSpPr>
          <a:xfrm>
            <a:off x="1558715" y="2825575"/>
            <a:ext cx="10679853" cy="1504396"/>
            <a:chOff x="1558715" y="2825575"/>
            <a:chExt cx="10679853" cy="1504396"/>
          </a:xfrm>
        </p:grpSpPr>
        <p:sp>
          <p:nvSpPr>
            <p:cNvPr id="76803" name="矩形 76802"/>
            <p:cNvSpPr>
              <a:spLocks noChangeArrowheads="1"/>
            </p:cNvSpPr>
            <p:nvPr/>
          </p:nvSpPr>
          <p:spPr bwMode="auto">
            <a:xfrm>
              <a:off x="1558715" y="2825575"/>
              <a:ext cx="10679853" cy="96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对遗传信息的</a:t>
              </a:r>
              <a:r>
                <a:rPr lang="zh-CN" altLang="en-US" sz="20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传递</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功能，它是通过</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复制完成的</a:t>
              </a:r>
              <a:endPar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a:p>
              <a:pPr defTabSz="1219170">
                <a:lnSpc>
                  <a:spcPct val="150000"/>
                </a:lnSpc>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    </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发生于亲代产生子代的生殖过程或细胞增殖过程中。</a:t>
              </a:r>
            </a:p>
          </p:txBody>
        </p:sp>
        <p:sp>
          <p:nvSpPr>
            <p:cNvPr id="76827" name="矩形 76826"/>
            <p:cNvSpPr>
              <a:spLocks noChangeArrowheads="1"/>
            </p:cNvSpPr>
            <p:nvPr/>
          </p:nvSpPr>
          <p:spPr bwMode="auto">
            <a:xfrm>
              <a:off x="1558715" y="3824576"/>
              <a:ext cx="10474113" cy="5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对遗传信息的</a:t>
              </a:r>
              <a:r>
                <a:rPr lang="zh-CN" altLang="en-US" sz="20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表达</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功能</a:t>
              </a: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它是通过转录和翻译完成的，发生在个体发育过程中。</a:t>
              </a:r>
            </a:p>
          </p:txBody>
        </p:sp>
      </p:grpSp>
      <p:grpSp>
        <p:nvGrpSpPr>
          <p:cNvPr id="2" name="组合 1">
            <a:extLst>
              <a:ext uri="{FF2B5EF4-FFF2-40B4-BE49-F238E27FC236}">
                <a16:creationId xmlns:a16="http://schemas.microsoft.com/office/drawing/2014/main" id="{7949FF21-14BB-4E04-B2E5-AEF2DAA6ACAA}"/>
              </a:ext>
            </a:extLst>
          </p:cNvPr>
          <p:cNvGrpSpPr/>
          <p:nvPr/>
        </p:nvGrpSpPr>
        <p:grpSpPr>
          <a:xfrm>
            <a:off x="1156539" y="4759541"/>
            <a:ext cx="7481460" cy="1444347"/>
            <a:chOff x="625687" y="4759541"/>
            <a:chExt cx="7481460" cy="1444347"/>
          </a:xfrm>
        </p:grpSpPr>
        <p:sp>
          <p:nvSpPr>
            <p:cNvPr id="76802" name="矩形 76801"/>
            <p:cNvSpPr>
              <a:spLocks noChangeArrowheads="1"/>
            </p:cNvSpPr>
            <p:nvPr/>
          </p:nvSpPr>
          <p:spPr bwMode="auto">
            <a:xfrm>
              <a:off x="625687" y="4759541"/>
              <a:ext cx="6537019" cy="5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50000"/>
                </a:lnSpc>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6</a:t>
              </a:r>
              <a:r>
                <a:rPr lang="zh-CN" altLang="en-US"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、有碱基互补配对原则阶段：</a:t>
              </a:r>
            </a:p>
          </p:txBody>
        </p:sp>
        <p:sp>
          <p:nvSpPr>
            <p:cNvPr id="76828" name="矩形 76827"/>
            <p:cNvSpPr>
              <a:spLocks noChangeArrowheads="1"/>
            </p:cNvSpPr>
            <p:nvPr/>
          </p:nvSpPr>
          <p:spPr bwMode="auto">
            <a:xfrm>
              <a:off x="1077807" y="5373296"/>
              <a:ext cx="2430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a:t>
              </a:r>
            </a:p>
          </p:txBody>
        </p:sp>
        <p:sp>
          <p:nvSpPr>
            <p:cNvPr id="76829" name="矩形 76828"/>
            <p:cNvSpPr>
              <a:spLocks noChangeArrowheads="1"/>
            </p:cNvSpPr>
            <p:nvPr/>
          </p:nvSpPr>
          <p:spPr bwMode="auto">
            <a:xfrm>
              <a:off x="4245988" y="5373045"/>
              <a:ext cx="1558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转录</a:t>
              </a:r>
            </a:p>
          </p:txBody>
        </p:sp>
        <p:sp>
          <p:nvSpPr>
            <p:cNvPr id="76830" name="矩形 76829"/>
            <p:cNvSpPr>
              <a:spLocks noChangeArrowheads="1"/>
            </p:cNvSpPr>
            <p:nvPr/>
          </p:nvSpPr>
          <p:spPr bwMode="auto">
            <a:xfrm>
              <a:off x="6548904" y="5373045"/>
              <a:ext cx="1558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③</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翻译</a:t>
              </a:r>
            </a:p>
          </p:txBody>
        </p:sp>
        <p:sp>
          <p:nvSpPr>
            <p:cNvPr id="76831" name="矩形 76830"/>
            <p:cNvSpPr>
              <a:spLocks noChangeArrowheads="1"/>
            </p:cNvSpPr>
            <p:nvPr/>
          </p:nvSpPr>
          <p:spPr bwMode="auto">
            <a:xfrm>
              <a:off x="1077807" y="5803403"/>
              <a:ext cx="3097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④</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a:t>
              </a:r>
            </a:p>
          </p:txBody>
        </p:sp>
        <p:sp>
          <p:nvSpPr>
            <p:cNvPr id="76832" name="矩形 76831"/>
            <p:cNvSpPr>
              <a:spLocks noChangeArrowheads="1"/>
            </p:cNvSpPr>
            <p:nvPr/>
          </p:nvSpPr>
          <p:spPr bwMode="auto">
            <a:xfrm>
              <a:off x="4245988" y="5803778"/>
              <a:ext cx="20016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⑤</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逆转录</a:t>
              </a:r>
            </a:p>
          </p:txBody>
        </p:sp>
      </p:grpSp>
      <p:sp>
        <p:nvSpPr>
          <p:cNvPr id="33" name="矩形 32">
            <a:extLst>
              <a:ext uri="{FF2B5EF4-FFF2-40B4-BE49-F238E27FC236}">
                <a16:creationId xmlns:a16="http://schemas.microsoft.com/office/drawing/2014/main" id="{F2304CAD-3153-4247-8C26-CD2559927668}"/>
              </a:ext>
            </a:extLst>
          </p:cNvPr>
          <p:cNvSpPr/>
          <p:nvPr/>
        </p:nvSpPr>
        <p:spPr>
          <a:xfrm>
            <a:off x="582305" y="183634"/>
            <a:ext cx="5630067" cy="461665"/>
          </a:xfrm>
          <a:prstGeom prst="rect">
            <a:avLst/>
          </a:prstGeom>
        </p:spPr>
        <p:txBody>
          <a:bodyPr wrap="none">
            <a:spAutoFit/>
          </a:bodyPr>
          <a:lstStyle/>
          <a:p>
            <a:r>
              <a:rPr lang="en-US" altLang="zh-CN"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5</a:t>
            </a: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、中心法则体现了</a:t>
            </a:r>
            <a:r>
              <a:rPr lang="en-US" altLang="zh-CN"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DNA</a:t>
            </a: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的两大基本功能</a:t>
            </a:r>
          </a:p>
        </p:txBody>
      </p:sp>
      <p:grpSp>
        <p:nvGrpSpPr>
          <p:cNvPr id="35" name="组合 75778">
            <a:extLst>
              <a:ext uri="{FF2B5EF4-FFF2-40B4-BE49-F238E27FC236}">
                <a16:creationId xmlns:a16="http://schemas.microsoft.com/office/drawing/2014/main" id="{16855E31-3C18-4AFA-9AC1-19776E8A35C8}"/>
              </a:ext>
            </a:extLst>
          </p:cNvPr>
          <p:cNvGrpSpPr/>
          <p:nvPr/>
        </p:nvGrpSpPr>
        <p:grpSpPr bwMode="auto">
          <a:xfrm>
            <a:off x="1558715" y="1172838"/>
            <a:ext cx="7144174" cy="1216318"/>
            <a:chOff x="476" y="845"/>
            <a:chExt cx="4757" cy="861"/>
          </a:xfrm>
        </p:grpSpPr>
        <p:sp>
          <p:nvSpPr>
            <p:cNvPr id="36" name="直接连接符 75779">
              <a:extLst>
                <a:ext uri="{FF2B5EF4-FFF2-40B4-BE49-F238E27FC236}">
                  <a16:creationId xmlns:a16="http://schemas.microsoft.com/office/drawing/2014/main" id="{97338E13-6753-4431-B0D0-8B058B9A9C6B}"/>
                </a:ext>
              </a:extLst>
            </p:cNvPr>
            <p:cNvSpPr>
              <a:spLocks noChangeShapeType="1"/>
            </p:cNvSpPr>
            <p:nvPr/>
          </p:nvSpPr>
          <p:spPr bwMode="auto">
            <a:xfrm>
              <a:off x="3682" y="1302"/>
              <a:ext cx="672" cy="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nvGrpSpPr>
            <p:cNvPr id="37" name="组合 75780">
              <a:extLst>
                <a:ext uri="{FF2B5EF4-FFF2-40B4-BE49-F238E27FC236}">
                  <a16:creationId xmlns:a16="http://schemas.microsoft.com/office/drawing/2014/main" id="{94B3A431-1B4C-4DD0-9436-3EB772243DBE}"/>
                </a:ext>
              </a:extLst>
            </p:cNvPr>
            <p:cNvGrpSpPr/>
            <p:nvPr/>
          </p:nvGrpSpPr>
          <p:grpSpPr bwMode="auto">
            <a:xfrm>
              <a:off x="2630" y="925"/>
              <a:ext cx="771" cy="781"/>
              <a:chOff x="2472" y="1570"/>
              <a:chExt cx="726" cy="768"/>
            </a:xfrm>
          </p:grpSpPr>
          <p:sp>
            <p:nvSpPr>
              <p:cNvPr id="55" name="椭圆 75781">
                <a:extLst>
                  <a:ext uri="{FF2B5EF4-FFF2-40B4-BE49-F238E27FC236}">
                    <a16:creationId xmlns:a16="http://schemas.microsoft.com/office/drawing/2014/main" id="{568CA300-30C9-46B8-969B-4D6B1C42AE9F}"/>
                  </a:ext>
                </a:extLst>
              </p:cNvPr>
              <p:cNvSpPr>
                <a:spLocks noChangeArrowheads="1"/>
              </p:cNvSpPr>
              <p:nvPr/>
            </p:nvSpPr>
            <p:spPr bwMode="auto">
              <a:xfrm>
                <a:off x="2472" y="1570"/>
                <a:ext cx="720" cy="768"/>
              </a:xfrm>
              <a:prstGeom prst="ellipse">
                <a:avLst/>
              </a:prstGeom>
              <a:noFill/>
              <a:ln w="76200">
                <a:solidFill>
                  <a:srgbClr val="FF0066"/>
                </a:solidFill>
                <a:prstDash val="sysDot"/>
                <a:rou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56" name="直接连接符 75782">
                <a:extLst>
                  <a:ext uri="{FF2B5EF4-FFF2-40B4-BE49-F238E27FC236}">
                    <a16:creationId xmlns:a16="http://schemas.microsoft.com/office/drawing/2014/main" id="{22BA95A1-18DE-4236-AC2B-E07117C08E86}"/>
                  </a:ext>
                </a:extLst>
              </p:cNvPr>
              <p:cNvSpPr>
                <a:spLocks noChangeShapeType="1"/>
              </p:cNvSpPr>
              <p:nvPr/>
            </p:nvSpPr>
            <p:spPr bwMode="auto">
              <a:xfrm>
                <a:off x="3198" y="1840"/>
                <a:ext cx="0" cy="4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sp>
          <p:nvSpPr>
            <p:cNvPr id="38" name="文本框 75783">
              <a:extLst>
                <a:ext uri="{FF2B5EF4-FFF2-40B4-BE49-F238E27FC236}">
                  <a16:creationId xmlns:a16="http://schemas.microsoft.com/office/drawing/2014/main" id="{5379E644-A991-42DC-80D5-1AF454E21415}"/>
                </a:ext>
              </a:extLst>
            </p:cNvPr>
            <p:cNvSpPr txBox="1">
              <a:spLocks noChangeArrowheads="1"/>
            </p:cNvSpPr>
            <p:nvPr/>
          </p:nvSpPr>
          <p:spPr bwMode="auto">
            <a:xfrm>
              <a:off x="4308" y="1071"/>
              <a:ext cx="92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蛋白质</a:t>
              </a:r>
            </a:p>
          </p:txBody>
        </p:sp>
        <p:sp>
          <p:nvSpPr>
            <p:cNvPr id="39" name="椭圆 75784">
              <a:extLst>
                <a:ext uri="{FF2B5EF4-FFF2-40B4-BE49-F238E27FC236}">
                  <a16:creationId xmlns:a16="http://schemas.microsoft.com/office/drawing/2014/main" id="{FAD5A38A-0738-408B-9025-505D6AD2D781}"/>
                </a:ext>
              </a:extLst>
            </p:cNvPr>
            <p:cNvSpPr>
              <a:spLocks noChangeArrowheads="1"/>
            </p:cNvSpPr>
            <p:nvPr/>
          </p:nvSpPr>
          <p:spPr bwMode="auto">
            <a:xfrm>
              <a:off x="814" y="893"/>
              <a:ext cx="720" cy="768"/>
            </a:xfrm>
            <a:prstGeom prst="ellipse">
              <a:avLst/>
            </a:prstGeom>
            <a:noFill/>
            <a:ln w="38100">
              <a:solidFill>
                <a:srgbClr val="000000"/>
              </a:solidFill>
              <a:rou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nvGrpSpPr>
            <p:cNvPr id="40" name="组合 75785">
              <a:extLst>
                <a:ext uri="{FF2B5EF4-FFF2-40B4-BE49-F238E27FC236}">
                  <a16:creationId xmlns:a16="http://schemas.microsoft.com/office/drawing/2014/main" id="{1CA543CB-EA80-439E-8997-9BEDD621AF38}"/>
                </a:ext>
              </a:extLst>
            </p:cNvPr>
            <p:cNvGrpSpPr/>
            <p:nvPr/>
          </p:nvGrpSpPr>
          <p:grpSpPr bwMode="auto">
            <a:xfrm>
              <a:off x="969" y="1113"/>
              <a:ext cx="778" cy="291"/>
              <a:chOff x="422" y="1773"/>
              <a:chExt cx="778" cy="291"/>
            </a:xfrm>
          </p:grpSpPr>
          <p:sp useBgFill="1">
            <p:nvSpPr>
              <p:cNvPr id="53" name="矩形 75786">
                <a:extLst>
                  <a:ext uri="{FF2B5EF4-FFF2-40B4-BE49-F238E27FC236}">
                    <a16:creationId xmlns:a16="http://schemas.microsoft.com/office/drawing/2014/main" id="{6BF99C04-4D1A-4A45-9DDB-B6D6FF5ADEF8}"/>
                  </a:ext>
                </a:extLst>
              </p:cNvPr>
              <p:cNvSpPr>
                <a:spLocks noChangeArrowheads="1"/>
              </p:cNvSpPr>
              <p:nvPr/>
            </p:nvSpPr>
            <p:spPr bwMode="auto">
              <a:xfrm>
                <a:off x="672" y="1824"/>
                <a:ext cx="528" cy="240"/>
              </a:xfrm>
              <a:prstGeom prst="rect">
                <a:avLst/>
              </a:prstGeom>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54" name="文本框 75787">
                <a:extLst>
                  <a:ext uri="{FF2B5EF4-FFF2-40B4-BE49-F238E27FC236}">
                    <a16:creationId xmlns:a16="http://schemas.microsoft.com/office/drawing/2014/main" id="{C03B7D54-C36B-4467-9F8F-1AD994B16AC7}"/>
                  </a:ext>
                </a:extLst>
              </p:cNvPr>
              <p:cNvSpPr txBox="1">
                <a:spLocks noChangeArrowheads="1"/>
              </p:cNvSpPr>
              <p:nvPr/>
            </p:nvSpPr>
            <p:spPr bwMode="auto">
              <a:xfrm>
                <a:off x="422" y="1773"/>
                <a:ext cx="77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p>
            </p:txBody>
          </p:sp>
        </p:grpSp>
        <p:sp>
          <p:nvSpPr>
            <p:cNvPr id="41" name="文本框 75788">
              <a:extLst>
                <a:ext uri="{FF2B5EF4-FFF2-40B4-BE49-F238E27FC236}">
                  <a16:creationId xmlns:a16="http://schemas.microsoft.com/office/drawing/2014/main" id="{CFEE703B-29AC-4B3A-ADA7-8F320BA4BEA9}"/>
                </a:ext>
              </a:extLst>
            </p:cNvPr>
            <p:cNvSpPr txBox="1">
              <a:spLocks noChangeArrowheads="1"/>
            </p:cNvSpPr>
            <p:nvPr/>
          </p:nvSpPr>
          <p:spPr bwMode="auto">
            <a:xfrm>
              <a:off x="2829" y="1121"/>
              <a:ext cx="78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p>
          </p:txBody>
        </p:sp>
        <p:sp>
          <p:nvSpPr>
            <p:cNvPr id="42" name="矩形 75789">
              <a:extLst>
                <a:ext uri="{FF2B5EF4-FFF2-40B4-BE49-F238E27FC236}">
                  <a16:creationId xmlns:a16="http://schemas.microsoft.com/office/drawing/2014/main" id="{D9771A32-4C1B-4C32-B047-2C5B96FD0E21}"/>
                </a:ext>
              </a:extLst>
            </p:cNvPr>
            <p:cNvSpPr>
              <a:spLocks noChangeArrowheads="1"/>
            </p:cNvSpPr>
            <p:nvPr/>
          </p:nvSpPr>
          <p:spPr bwMode="auto">
            <a:xfrm>
              <a:off x="1837" y="1425"/>
              <a:ext cx="90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逆转录</a:t>
              </a:r>
            </a:p>
          </p:txBody>
        </p:sp>
        <p:sp>
          <p:nvSpPr>
            <p:cNvPr id="43" name="矩形 75790">
              <a:extLst>
                <a:ext uri="{FF2B5EF4-FFF2-40B4-BE49-F238E27FC236}">
                  <a16:creationId xmlns:a16="http://schemas.microsoft.com/office/drawing/2014/main" id="{7242241D-1004-408E-A314-77511D7FA6E8}"/>
                </a:ext>
              </a:extLst>
            </p:cNvPr>
            <p:cNvSpPr>
              <a:spLocks noChangeArrowheads="1"/>
            </p:cNvSpPr>
            <p:nvPr/>
          </p:nvSpPr>
          <p:spPr bwMode="auto">
            <a:xfrm>
              <a:off x="1928" y="849"/>
              <a:ext cx="77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转录</a:t>
              </a:r>
            </a:p>
          </p:txBody>
        </p:sp>
        <p:sp>
          <p:nvSpPr>
            <p:cNvPr id="44" name="矩形 75791">
              <a:extLst>
                <a:ext uri="{FF2B5EF4-FFF2-40B4-BE49-F238E27FC236}">
                  <a16:creationId xmlns:a16="http://schemas.microsoft.com/office/drawing/2014/main" id="{4739D54A-1743-4F66-939F-843693C9141C}"/>
                </a:ext>
              </a:extLst>
            </p:cNvPr>
            <p:cNvSpPr>
              <a:spLocks noChangeArrowheads="1"/>
            </p:cNvSpPr>
            <p:nvPr/>
          </p:nvSpPr>
          <p:spPr bwMode="auto">
            <a:xfrm>
              <a:off x="3787" y="890"/>
              <a:ext cx="77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翻译</a:t>
              </a:r>
            </a:p>
          </p:txBody>
        </p:sp>
        <p:sp>
          <p:nvSpPr>
            <p:cNvPr id="45" name="矩形 75792">
              <a:extLst>
                <a:ext uri="{FF2B5EF4-FFF2-40B4-BE49-F238E27FC236}">
                  <a16:creationId xmlns:a16="http://schemas.microsoft.com/office/drawing/2014/main" id="{38046FBA-2186-4E96-BD42-4E5E40D1A973}"/>
                </a:ext>
              </a:extLst>
            </p:cNvPr>
            <p:cNvSpPr>
              <a:spLocks noChangeArrowheads="1"/>
            </p:cNvSpPr>
            <p:nvPr/>
          </p:nvSpPr>
          <p:spPr bwMode="auto">
            <a:xfrm>
              <a:off x="476" y="974"/>
              <a:ext cx="385"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a:t>
              </a:r>
            </a:p>
          </p:txBody>
        </p:sp>
        <p:sp>
          <p:nvSpPr>
            <p:cNvPr id="46" name="直接连接符 75793">
              <a:extLst>
                <a:ext uri="{FF2B5EF4-FFF2-40B4-BE49-F238E27FC236}">
                  <a16:creationId xmlns:a16="http://schemas.microsoft.com/office/drawing/2014/main" id="{9D09C75F-2A14-4BCC-AB31-D1F88470CBE8}"/>
                </a:ext>
              </a:extLst>
            </p:cNvPr>
            <p:cNvSpPr>
              <a:spLocks noChangeShapeType="1"/>
            </p:cNvSpPr>
            <p:nvPr/>
          </p:nvSpPr>
          <p:spPr bwMode="auto">
            <a:xfrm>
              <a:off x="1726" y="1252"/>
              <a:ext cx="768" cy="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47" name="直接连接符 75794">
              <a:extLst>
                <a:ext uri="{FF2B5EF4-FFF2-40B4-BE49-F238E27FC236}">
                  <a16:creationId xmlns:a16="http://schemas.microsoft.com/office/drawing/2014/main" id="{F062DDBE-9A3C-430C-B623-E5A1C73EF038}"/>
                </a:ext>
              </a:extLst>
            </p:cNvPr>
            <p:cNvSpPr>
              <a:spLocks noChangeShapeType="1"/>
            </p:cNvSpPr>
            <p:nvPr/>
          </p:nvSpPr>
          <p:spPr bwMode="auto">
            <a:xfrm flipH="1">
              <a:off x="1741" y="1389"/>
              <a:ext cx="771" cy="0"/>
            </a:xfrm>
            <a:prstGeom prst="line">
              <a:avLst/>
            </a:prstGeom>
            <a:noFill/>
            <a:ln w="76200">
              <a:solidFill>
                <a:srgbClr val="FF0066"/>
              </a:solidFill>
              <a:prstDash val="sysDot"/>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48" name="矩形 75795">
              <a:extLst>
                <a:ext uri="{FF2B5EF4-FFF2-40B4-BE49-F238E27FC236}">
                  <a16:creationId xmlns:a16="http://schemas.microsoft.com/office/drawing/2014/main" id="{2CD9B302-BFF8-4D77-B81E-5B763A1BD738}"/>
                </a:ext>
              </a:extLst>
            </p:cNvPr>
            <p:cNvSpPr>
              <a:spLocks noChangeArrowheads="1"/>
            </p:cNvSpPr>
            <p:nvPr/>
          </p:nvSpPr>
          <p:spPr bwMode="auto">
            <a:xfrm>
              <a:off x="748" y="1107"/>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a:t>
              </a:r>
            </a:p>
          </p:txBody>
        </p:sp>
        <p:sp>
          <p:nvSpPr>
            <p:cNvPr id="49" name="矩形 75796">
              <a:extLst>
                <a:ext uri="{FF2B5EF4-FFF2-40B4-BE49-F238E27FC236}">
                  <a16:creationId xmlns:a16="http://schemas.microsoft.com/office/drawing/2014/main" id="{1D36B3F4-2E76-4FBB-8D2D-F1AB6B23E284}"/>
                </a:ext>
              </a:extLst>
            </p:cNvPr>
            <p:cNvSpPr>
              <a:spLocks noChangeArrowheads="1"/>
            </p:cNvSpPr>
            <p:nvPr/>
          </p:nvSpPr>
          <p:spPr bwMode="auto">
            <a:xfrm>
              <a:off x="1677" y="845"/>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a:t>
              </a:r>
            </a:p>
          </p:txBody>
        </p:sp>
        <p:sp>
          <p:nvSpPr>
            <p:cNvPr id="50" name="矩形 75797">
              <a:extLst>
                <a:ext uri="{FF2B5EF4-FFF2-40B4-BE49-F238E27FC236}">
                  <a16:creationId xmlns:a16="http://schemas.microsoft.com/office/drawing/2014/main" id="{D145E41F-4076-4F41-A7B9-34E95C59152C}"/>
                </a:ext>
              </a:extLst>
            </p:cNvPr>
            <p:cNvSpPr>
              <a:spLocks noChangeArrowheads="1"/>
            </p:cNvSpPr>
            <p:nvPr/>
          </p:nvSpPr>
          <p:spPr bwMode="auto">
            <a:xfrm>
              <a:off x="3560" y="890"/>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③</a:t>
              </a:r>
            </a:p>
          </p:txBody>
        </p:sp>
        <p:sp>
          <p:nvSpPr>
            <p:cNvPr id="51" name="矩形 75798">
              <a:extLst>
                <a:ext uri="{FF2B5EF4-FFF2-40B4-BE49-F238E27FC236}">
                  <a16:creationId xmlns:a16="http://schemas.microsoft.com/office/drawing/2014/main" id="{33E8865A-F62A-47F5-926E-D15F17EA0F49}"/>
                </a:ext>
              </a:extLst>
            </p:cNvPr>
            <p:cNvSpPr>
              <a:spLocks noChangeArrowheads="1"/>
            </p:cNvSpPr>
            <p:nvPr/>
          </p:nvSpPr>
          <p:spPr bwMode="auto">
            <a:xfrm>
              <a:off x="2608" y="1153"/>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④</a:t>
              </a:r>
            </a:p>
          </p:txBody>
        </p:sp>
        <p:sp>
          <p:nvSpPr>
            <p:cNvPr id="52" name="矩形 75799">
              <a:extLst>
                <a:ext uri="{FF2B5EF4-FFF2-40B4-BE49-F238E27FC236}">
                  <a16:creationId xmlns:a16="http://schemas.microsoft.com/office/drawing/2014/main" id="{8E3B987D-0C19-4386-93FA-1812A42EE47E}"/>
                </a:ext>
              </a:extLst>
            </p:cNvPr>
            <p:cNvSpPr>
              <a:spLocks noChangeArrowheads="1"/>
            </p:cNvSpPr>
            <p:nvPr/>
          </p:nvSpPr>
          <p:spPr bwMode="auto">
            <a:xfrm>
              <a:off x="1610" y="1434"/>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⑤</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内容占位符 77825"/>
          <p:cNvGraphicFramePr>
            <a:graphicFrameLocks noGrp="1"/>
          </p:cNvGraphicFramePr>
          <p:nvPr>
            <p:ph idx="4294967295"/>
            <p:custDataLst>
              <p:tags r:id="rId1"/>
            </p:custDataLst>
            <p:extLst>
              <p:ext uri="{D42A27DB-BD31-4B8C-83A1-F6EECF244321}">
                <p14:modId xmlns:p14="http://schemas.microsoft.com/office/powerpoint/2010/main" val="2216541464"/>
              </p:ext>
            </p:extLst>
          </p:nvPr>
        </p:nvGraphicFramePr>
        <p:xfrm>
          <a:off x="547688" y="2703514"/>
          <a:ext cx="11075212" cy="3481386"/>
        </p:xfrm>
        <a:graphic>
          <a:graphicData uri="http://schemas.openxmlformats.org/drawingml/2006/table">
            <a:tbl>
              <a:tblPr/>
              <a:tblGrid>
                <a:gridCol w="1191030">
                  <a:extLst>
                    <a:ext uri="{9D8B030D-6E8A-4147-A177-3AD203B41FA5}">
                      <a16:colId xmlns:a16="http://schemas.microsoft.com/office/drawing/2014/main" val="20000"/>
                    </a:ext>
                  </a:extLst>
                </a:gridCol>
                <a:gridCol w="1889220">
                  <a:extLst>
                    <a:ext uri="{9D8B030D-6E8A-4147-A177-3AD203B41FA5}">
                      <a16:colId xmlns:a16="http://schemas.microsoft.com/office/drawing/2014/main" val="20001"/>
                    </a:ext>
                  </a:extLst>
                </a:gridCol>
                <a:gridCol w="1899689">
                  <a:extLst>
                    <a:ext uri="{9D8B030D-6E8A-4147-A177-3AD203B41FA5}">
                      <a16:colId xmlns:a16="http://schemas.microsoft.com/office/drawing/2014/main" val="20002"/>
                    </a:ext>
                  </a:extLst>
                </a:gridCol>
                <a:gridCol w="1699171">
                  <a:extLst>
                    <a:ext uri="{9D8B030D-6E8A-4147-A177-3AD203B41FA5}">
                      <a16:colId xmlns:a16="http://schemas.microsoft.com/office/drawing/2014/main" val="20003"/>
                    </a:ext>
                  </a:extLst>
                </a:gridCol>
                <a:gridCol w="2184764">
                  <a:extLst>
                    <a:ext uri="{9D8B030D-6E8A-4147-A177-3AD203B41FA5}">
                      <a16:colId xmlns:a16="http://schemas.microsoft.com/office/drawing/2014/main" val="20004"/>
                    </a:ext>
                  </a:extLst>
                </a:gridCol>
                <a:gridCol w="2211338">
                  <a:extLst>
                    <a:ext uri="{9D8B030D-6E8A-4147-A177-3AD203B41FA5}">
                      <a16:colId xmlns:a16="http://schemas.microsoft.com/office/drawing/2014/main" val="20005"/>
                    </a:ext>
                  </a:extLst>
                </a:gridCol>
              </a:tblGrid>
              <a:tr h="1006111">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700" b="1" dirty="0">
                          <a:latin typeface="思源黑体 CN Bold" panose="020B0800000000000000" pitchFamily="34" charset="-122"/>
                          <a:ea typeface="思源黑体 CN Bold" panose="020B0800000000000000" pitchFamily="34" charset="-122"/>
                        </a:rPr>
                        <a:t> </a:t>
                      </a: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700" b="1" dirty="0">
                          <a:latin typeface="思源黑体 CN Bold" panose="020B0800000000000000" pitchFamily="34" charset="-122"/>
                          <a:ea typeface="思源黑体 CN Bold" panose="020B0800000000000000" pitchFamily="34" charset="-122"/>
                        </a:rPr>
                        <a:t> </a:t>
                      </a: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700" b="1" dirty="0">
                          <a:latin typeface="思源黑体 CN Bold" panose="020B0800000000000000" pitchFamily="34" charset="-122"/>
                          <a:ea typeface="思源黑体 CN Bold" panose="020B0800000000000000" pitchFamily="34" charset="-122"/>
                        </a:rPr>
                        <a:t> </a:t>
                      </a: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700" b="1" dirty="0">
                          <a:latin typeface="思源黑体 CN Bold" panose="020B0800000000000000" pitchFamily="34" charset="-122"/>
                          <a:ea typeface="思源黑体 CN Bold" panose="020B0800000000000000" pitchFamily="34" charset="-122"/>
                        </a:rPr>
                        <a:t> </a:t>
                      </a:r>
                    </a:p>
                    <a:p>
                      <a:pPr marL="0" lvl="0" indent="0" algn="ctr">
                        <a:buNone/>
                      </a:pPr>
                      <a:endParaRPr lang="en-US" altLang="zh-CN" sz="2700" b="1"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700" b="1" dirty="0">
                          <a:latin typeface="思源黑体 CN Bold" panose="020B0800000000000000" pitchFamily="34" charset="-122"/>
                          <a:ea typeface="思源黑体 CN Bold" panose="020B0800000000000000" pitchFamily="34" charset="-122"/>
                        </a:rPr>
                        <a:t> </a:t>
                      </a:r>
                    </a:p>
                  </a:txBody>
                  <a:tcPr marL="91213" marR="91213" marT="45592" marB="4559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6589">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0884">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7802">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3200" dirty="0">
                        <a:latin typeface="思源黑体 CN Bold" panose="020B0800000000000000" pitchFamily="34" charset="-122"/>
                        <a:ea typeface="思源黑体 CN Bold" panose="020B0800000000000000" pitchFamily="34" charset="-122"/>
                      </a:endParaRPr>
                    </a:p>
                  </a:txBody>
                  <a:tcPr marL="91213" marR="91213" marT="45592" marB="4559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351" name="矩形 77862"/>
          <p:cNvSpPr>
            <a:spLocks noChangeArrowheads="1"/>
          </p:cNvSpPr>
          <p:nvPr/>
        </p:nvSpPr>
        <p:spPr bwMode="auto">
          <a:xfrm>
            <a:off x="1719887" y="2998469"/>
            <a:ext cx="1949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a:t>
            </a:r>
          </a:p>
        </p:txBody>
      </p:sp>
      <p:sp>
        <p:nvSpPr>
          <p:cNvPr id="13352" name="矩形 77863"/>
          <p:cNvSpPr>
            <a:spLocks noChangeArrowheads="1"/>
          </p:cNvSpPr>
          <p:nvPr/>
        </p:nvSpPr>
        <p:spPr bwMode="auto">
          <a:xfrm>
            <a:off x="3801706" y="2998469"/>
            <a:ext cx="1558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转录</a:t>
            </a:r>
          </a:p>
        </p:txBody>
      </p:sp>
      <p:sp>
        <p:nvSpPr>
          <p:cNvPr id="13353" name="矩形 77864"/>
          <p:cNvSpPr>
            <a:spLocks noChangeArrowheads="1"/>
          </p:cNvSpPr>
          <p:nvPr/>
        </p:nvSpPr>
        <p:spPr bwMode="auto">
          <a:xfrm>
            <a:off x="5572648" y="2998469"/>
            <a:ext cx="15582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③</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翻译</a:t>
            </a:r>
          </a:p>
        </p:txBody>
      </p:sp>
      <p:sp>
        <p:nvSpPr>
          <p:cNvPr id="13354" name="矩形 77865"/>
          <p:cNvSpPr>
            <a:spLocks noChangeArrowheads="1"/>
          </p:cNvSpPr>
          <p:nvPr/>
        </p:nvSpPr>
        <p:spPr bwMode="auto">
          <a:xfrm>
            <a:off x="7215795" y="2998469"/>
            <a:ext cx="2226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④</a:t>
            </a: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a:t>
            </a:r>
          </a:p>
        </p:txBody>
      </p:sp>
      <p:sp>
        <p:nvSpPr>
          <p:cNvPr id="13355" name="矩形 77866"/>
          <p:cNvSpPr>
            <a:spLocks noChangeArrowheads="1"/>
          </p:cNvSpPr>
          <p:nvPr/>
        </p:nvSpPr>
        <p:spPr bwMode="auto">
          <a:xfrm>
            <a:off x="9731406" y="2998469"/>
            <a:ext cx="1607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⑤</a:t>
            </a: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逆转录</a:t>
            </a:r>
          </a:p>
        </p:txBody>
      </p:sp>
      <p:sp>
        <p:nvSpPr>
          <p:cNvPr id="13356" name="矩形 77867"/>
          <p:cNvSpPr>
            <a:spLocks noChangeArrowheads="1"/>
          </p:cNvSpPr>
          <p:nvPr/>
        </p:nvSpPr>
        <p:spPr bwMode="auto">
          <a:xfrm>
            <a:off x="419100" y="3859531"/>
            <a:ext cx="1268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原料</a:t>
            </a:r>
          </a:p>
        </p:txBody>
      </p:sp>
      <p:sp>
        <p:nvSpPr>
          <p:cNvPr id="13357" name="矩形 77868"/>
          <p:cNvSpPr>
            <a:spLocks noChangeArrowheads="1"/>
          </p:cNvSpPr>
          <p:nvPr/>
        </p:nvSpPr>
        <p:spPr bwMode="auto">
          <a:xfrm>
            <a:off x="490643" y="4709945"/>
            <a:ext cx="11252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模板</a:t>
            </a:r>
          </a:p>
        </p:txBody>
      </p:sp>
      <p:sp>
        <p:nvSpPr>
          <p:cNvPr id="13358" name="矩形 77869"/>
          <p:cNvSpPr>
            <a:spLocks noChangeArrowheads="1"/>
          </p:cNvSpPr>
          <p:nvPr/>
        </p:nvSpPr>
        <p:spPr bwMode="auto">
          <a:xfrm>
            <a:off x="491067" y="5617353"/>
            <a:ext cx="11243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产物</a:t>
            </a:r>
          </a:p>
        </p:txBody>
      </p:sp>
      <p:sp>
        <p:nvSpPr>
          <p:cNvPr id="77871" name="矩形 77870"/>
          <p:cNvSpPr>
            <a:spLocks noChangeArrowheads="1"/>
          </p:cNvSpPr>
          <p:nvPr/>
        </p:nvSpPr>
        <p:spPr bwMode="auto">
          <a:xfrm>
            <a:off x="1463770" y="3859531"/>
            <a:ext cx="24612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脱氧核苷酸</a:t>
            </a:r>
          </a:p>
        </p:txBody>
      </p:sp>
      <p:sp>
        <p:nvSpPr>
          <p:cNvPr id="77872" name="矩形 77871"/>
          <p:cNvSpPr>
            <a:spLocks noChangeArrowheads="1"/>
          </p:cNvSpPr>
          <p:nvPr/>
        </p:nvSpPr>
        <p:spPr bwMode="auto">
          <a:xfrm>
            <a:off x="3456877" y="3859531"/>
            <a:ext cx="2247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0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核糖核苷酸</a:t>
            </a:r>
          </a:p>
        </p:txBody>
      </p:sp>
      <p:sp>
        <p:nvSpPr>
          <p:cNvPr id="77873" name="矩形 77872"/>
          <p:cNvSpPr>
            <a:spLocks noChangeArrowheads="1"/>
          </p:cNvSpPr>
          <p:nvPr/>
        </p:nvSpPr>
        <p:spPr bwMode="auto">
          <a:xfrm>
            <a:off x="9297247" y="3859531"/>
            <a:ext cx="24756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脱氧核苷酸</a:t>
            </a:r>
          </a:p>
        </p:txBody>
      </p:sp>
      <p:sp>
        <p:nvSpPr>
          <p:cNvPr id="77874" name="矩形 77873"/>
          <p:cNvSpPr>
            <a:spLocks noChangeArrowheads="1"/>
          </p:cNvSpPr>
          <p:nvPr/>
        </p:nvSpPr>
        <p:spPr bwMode="auto">
          <a:xfrm>
            <a:off x="7128901" y="3859531"/>
            <a:ext cx="240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0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核糖核苷酸</a:t>
            </a:r>
          </a:p>
        </p:txBody>
      </p:sp>
      <p:sp>
        <p:nvSpPr>
          <p:cNvPr id="77875" name="矩形 77874"/>
          <p:cNvSpPr>
            <a:spLocks noChangeArrowheads="1"/>
          </p:cNvSpPr>
          <p:nvPr/>
        </p:nvSpPr>
        <p:spPr bwMode="auto">
          <a:xfrm>
            <a:off x="5393343" y="3859531"/>
            <a:ext cx="19168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氨基酸</a:t>
            </a:r>
          </a:p>
        </p:txBody>
      </p:sp>
      <p:sp>
        <p:nvSpPr>
          <p:cNvPr id="77876" name="矩形 77875"/>
          <p:cNvSpPr>
            <a:spLocks noChangeArrowheads="1"/>
          </p:cNvSpPr>
          <p:nvPr/>
        </p:nvSpPr>
        <p:spPr bwMode="auto">
          <a:xfrm>
            <a:off x="1519227" y="4709945"/>
            <a:ext cx="23503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两母链</a:t>
            </a:r>
          </a:p>
        </p:txBody>
      </p:sp>
      <p:sp>
        <p:nvSpPr>
          <p:cNvPr id="77877" name="矩形 77876"/>
          <p:cNvSpPr>
            <a:spLocks noChangeArrowheads="1"/>
          </p:cNvSpPr>
          <p:nvPr/>
        </p:nvSpPr>
        <p:spPr bwMode="auto">
          <a:xfrm>
            <a:off x="3497094" y="4709945"/>
            <a:ext cx="2167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en-US" altLang="zh-CN" sz="20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r>
              <a:rPr lang="zh-CN" altLang="en-US" sz="20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模板链</a:t>
            </a:r>
          </a:p>
        </p:txBody>
      </p:sp>
      <p:sp>
        <p:nvSpPr>
          <p:cNvPr id="77878" name="矩形 77877"/>
          <p:cNvSpPr>
            <a:spLocks noChangeArrowheads="1"/>
          </p:cNvSpPr>
          <p:nvPr/>
        </p:nvSpPr>
        <p:spPr bwMode="auto">
          <a:xfrm>
            <a:off x="7485348" y="4709945"/>
            <a:ext cx="16874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0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链</a:t>
            </a:r>
          </a:p>
        </p:txBody>
      </p:sp>
      <p:sp>
        <p:nvSpPr>
          <p:cNvPr id="77879" name="矩形 77878"/>
          <p:cNvSpPr>
            <a:spLocks noChangeArrowheads="1"/>
          </p:cNvSpPr>
          <p:nvPr/>
        </p:nvSpPr>
        <p:spPr bwMode="auto">
          <a:xfrm>
            <a:off x="9816919" y="4709945"/>
            <a:ext cx="1436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链</a:t>
            </a:r>
          </a:p>
        </p:txBody>
      </p:sp>
      <p:sp>
        <p:nvSpPr>
          <p:cNvPr id="77880" name="矩形 77879"/>
          <p:cNvSpPr>
            <a:spLocks noChangeArrowheads="1"/>
          </p:cNvSpPr>
          <p:nvPr/>
        </p:nvSpPr>
        <p:spPr bwMode="auto">
          <a:xfrm>
            <a:off x="5440756" y="4709945"/>
            <a:ext cx="18220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mRNA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链</a:t>
            </a:r>
          </a:p>
        </p:txBody>
      </p:sp>
      <p:sp>
        <p:nvSpPr>
          <p:cNvPr id="77881" name="矩形 77880"/>
          <p:cNvSpPr>
            <a:spLocks noChangeArrowheads="1"/>
          </p:cNvSpPr>
          <p:nvPr/>
        </p:nvSpPr>
        <p:spPr bwMode="auto">
          <a:xfrm>
            <a:off x="2049240" y="5617353"/>
            <a:ext cx="12903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p>
        </p:txBody>
      </p:sp>
      <p:sp>
        <p:nvSpPr>
          <p:cNvPr id="77882" name="矩形 77881"/>
          <p:cNvSpPr>
            <a:spLocks noChangeArrowheads="1"/>
          </p:cNvSpPr>
          <p:nvPr/>
        </p:nvSpPr>
        <p:spPr bwMode="auto">
          <a:xfrm>
            <a:off x="3550857" y="5617353"/>
            <a:ext cx="2059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0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mRNA</a:t>
            </a:r>
          </a:p>
        </p:txBody>
      </p:sp>
      <p:sp>
        <p:nvSpPr>
          <p:cNvPr id="77883" name="矩形 77882"/>
          <p:cNvSpPr>
            <a:spLocks noChangeArrowheads="1"/>
          </p:cNvSpPr>
          <p:nvPr/>
        </p:nvSpPr>
        <p:spPr bwMode="auto">
          <a:xfrm>
            <a:off x="9997447" y="5617353"/>
            <a:ext cx="1075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p>
        </p:txBody>
      </p:sp>
      <p:sp>
        <p:nvSpPr>
          <p:cNvPr id="77884" name="矩形 77883"/>
          <p:cNvSpPr>
            <a:spLocks noChangeArrowheads="1"/>
          </p:cNvSpPr>
          <p:nvPr/>
        </p:nvSpPr>
        <p:spPr bwMode="auto">
          <a:xfrm>
            <a:off x="7826265" y="5617353"/>
            <a:ext cx="10055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000" kern="0" dirty="0">
                <a:solidFill>
                  <a:srgbClr val="FF33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p>
        </p:txBody>
      </p:sp>
      <p:sp>
        <p:nvSpPr>
          <p:cNvPr id="77885" name="矩形 77884"/>
          <p:cNvSpPr>
            <a:spLocks noChangeArrowheads="1"/>
          </p:cNvSpPr>
          <p:nvPr/>
        </p:nvSpPr>
        <p:spPr bwMode="auto">
          <a:xfrm>
            <a:off x="5518649" y="5617353"/>
            <a:ext cx="16662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多肽链</a:t>
            </a:r>
          </a:p>
        </p:txBody>
      </p:sp>
      <p:sp>
        <p:nvSpPr>
          <p:cNvPr id="49" name="矩形 48">
            <a:extLst>
              <a:ext uri="{FF2B5EF4-FFF2-40B4-BE49-F238E27FC236}">
                <a16:creationId xmlns:a16="http://schemas.microsoft.com/office/drawing/2014/main" id="{990E9683-5F86-4979-9567-EDD169C828B3}"/>
              </a:ext>
            </a:extLst>
          </p:cNvPr>
          <p:cNvSpPr/>
          <p:nvPr/>
        </p:nvSpPr>
        <p:spPr>
          <a:xfrm>
            <a:off x="582305" y="183634"/>
            <a:ext cx="5027338" cy="461665"/>
          </a:xfrm>
          <a:prstGeom prst="rect">
            <a:avLst/>
          </a:prstGeom>
        </p:spPr>
        <p:txBody>
          <a:bodyPr wrap="none">
            <a:spAutoFit/>
          </a:bodyPr>
          <a:lstStyle/>
          <a:p>
            <a:r>
              <a:rPr lang="en-US" altLang="zh-CN"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7</a:t>
            </a: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、上述① ② ③ ④ ⑤ 过程有何区别</a:t>
            </a:r>
          </a:p>
        </p:txBody>
      </p:sp>
      <p:grpSp>
        <p:nvGrpSpPr>
          <p:cNvPr id="50" name="组合 75778">
            <a:extLst>
              <a:ext uri="{FF2B5EF4-FFF2-40B4-BE49-F238E27FC236}">
                <a16:creationId xmlns:a16="http://schemas.microsoft.com/office/drawing/2014/main" id="{21FF3620-7B98-44F0-BA1E-29DBC65CE3BD}"/>
              </a:ext>
            </a:extLst>
          </p:cNvPr>
          <p:cNvGrpSpPr/>
          <p:nvPr/>
        </p:nvGrpSpPr>
        <p:grpSpPr bwMode="auto">
          <a:xfrm>
            <a:off x="1558715" y="1172838"/>
            <a:ext cx="7144174" cy="1216318"/>
            <a:chOff x="476" y="845"/>
            <a:chExt cx="4757" cy="861"/>
          </a:xfrm>
        </p:grpSpPr>
        <p:sp>
          <p:nvSpPr>
            <p:cNvPr id="51" name="直接连接符 75779">
              <a:extLst>
                <a:ext uri="{FF2B5EF4-FFF2-40B4-BE49-F238E27FC236}">
                  <a16:creationId xmlns:a16="http://schemas.microsoft.com/office/drawing/2014/main" id="{52A8D9B4-0C7A-49C1-9C34-A5926579B65B}"/>
                </a:ext>
              </a:extLst>
            </p:cNvPr>
            <p:cNvSpPr>
              <a:spLocks noChangeShapeType="1"/>
            </p:cNvSpPr>
            <p:nvPr/>
          </p:nvSpPr>
          <p:spPr bwMode="auto">
            <a:xfrm>
              <a:off x="3682" y="1302"/>
              <a:ext cx="672" cy="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nvGrpSpPr>
            <p:cNvPr id="52" name="组合 75780">
              <a:extLst>
                <a:ext uri="{FF2B5EF4-FFF2-40B4-BE49-F238E27FC236}">
                  <a16:creationId xmlns:a16="http://schemas.microsoft.com/office/drawing/2014/main" id="{042F7BF4-59DB-4892-8AC4-F85890D6FE2D}"/>
                </a:ext>
              </a:extLst>
            </p:cNvPr>
            <p:cNvGrpSpPr/>
            <p:nvPr/>
          </p:nvGrpSpPr>
          <p:grpSpPr bwMode="auto">
            <a:xfrm>
              <a:off x="2630" y="925"/>
              <a:ext cx="771" cy="781"/>
              <a:chOff x="2472" y="1570"/>
              <a:chExt cx="726" cy="768"/>
            </a:xfrm>
          </p:grpSpPr>
          <p:sp>
            <p:nvSpPr>
              <p:cNvPr id="70" name="椭圆 75781">
                <a:extLst>
                  <a:ext uri="{FF2B5EF4-FFF2-40B4-BE49-F238E27FC236}">
                    <a16:creationId xmlns:a16="http://schemas.microsoft.com/office/drawing/2014/main" id="{A7391EAC-5C60-4E84-B154-ADEAE2CF1733}"/>
                  </a:ext>
                </a:extLst>
              </p:cNvPr>
              <p:cNvSpPr>
                <a:spLocks noChangeArrowheads="1"/>
              </p:cNvSpPr>
              <p:nvPr/>
            </p:nvSpPr>
            <p:spPr bwMode="auto">
              <a:xfrm>
                <a:off x="2472" y="1570"/>
                <a:ext cx="720" cy="768"/>
              </a:xfrm>
              <a:prstGeom prst="ellipse">
                <a:avLst/>
              </a:prstGeom>
              <a:noFill/>
              <a:ln w="76200">
                <a:solidFill>
                  <a:srgbClr val="FF0066"/>
                </a:solidFill>
                <a:prstDash val="sysDot"/>
                <a:rou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71" name="直接连接符 75782">
                <a:extLst>
                  <a:ext uri="{FF2B5EF4-FFF2-40B4-BE49-F238E27FC236}">
                    <a16:creationId xmlns:a16="http://schemas.microsoft.com/office/drawing/2014/main" id="{2B3F75D8-183F-45A0-B6BD-FFFE250BB38D}"/>
                  </a:ext>
                </a:extLst>
              </p:cNvPr>
              <p:cNvSpPr>
                <a:spLocks noChangeShapeType="1"/>
              </p:cNvSpPr>
              <p:nvPr/>
            </p:nvSpPr>
            <p:spPr bwMode="auto">
              <a:xfrm>
                <a:off x="3198" y="1840"/>
                <a:ext cx="0" cy="4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sp>
          <p:nvSpPr>
            <p:cNvPr id="53" name="文本框 75783">
              <a:extLst>
                <a:ext uri="{FF2B5EF4-FFF2-40B4-BE49-F238E27FC236}">
                  <a16:creationId xmlns:a16="http://schemas.microsoft.com/office/drawing/2014/main" id="{9ACC5402-21C9-47AC-97BF-5942CA8C1D9C}"/>
                </a:ext>
              </a:extLst>
            </p:cNvPr>
            <p:cNvSpPr txBox="1">
              <a:spLocks noChangeArrowheads="1"/>
            </p:cNvSpPr>
            <p:nvPr/>
          </p:nvSpPr>
          <p:spPr bwMode="auto">
            <a:xfrm>
              <a:off x="4308" y="1071"/>
              <a:ext cx="925"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蛋白质</a:t>
              </a:r>
            </a:p>
          </p:txBody>
        </p:sp>
        <p:sp>
          <p:nvSpPr>
            <p:cNvPr id="54" name="椭圆 75784">
              <a:extLst>
                <a:ext uri="{FF2B5EF4-FFF2-40B4-BE49-F238E27FC236}">
                  <a16:creationId xmlns:a16="http://schemas.microsoft.com/office/drawing/2014/main" id="{7E57BB83-8444-4FBE-8A5E-DA87507E4946}"/>
                </a:ext>
              </a:extLst>
            </p:cNvPr>
            <p:cNvSpPr>
              <a:spLocks noChangeArrowheads="1"/>
            </p:cNvSpPr>
            <p:nvPr/>
          </p:nvSpPr>
          <p:spPr bwMode="auto">
            <a:xfrm>
              <a:off x="814" y="893"/>
              <a:ext cx="720" cy="768"/>
            </a:xfrm>
            <a:prstGeom prst="ellipse">
              <a:avLst/>
            </a:prstGeom>
            <a:noFill/>
            <a:ln w="38100">
              <a:solidFill>
                <a:srgbClr val="000000"/>
              </a:solidFill>
              <a:round/>
            </a:ln>
            <a:extLst>
              <a:ext uri="{909E8E84-426E-40DD-AFC4-6F175D3DCCD1}">
                <a14:hiddenFill xmlns:a14="http://schemas.microsoft.com/office/drawing/2010/main">
                  <a:solidFill>
                    <a:srgbClr val="FFFFFF"/>
                  </a:solidFill>
                </a14:hiddenFill>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nvGrpSpPr>
            <p:cNvPr id="55" name="组合 75785">
              <a:extLst>
                <a:ext uri="{FF2B5EF4-FFF2-40B4-BE49-F238E27FC236}">
                  <a16:creationId xmlns:a16="http://schemas.microsoft.com/office/drawing/2014/main" id="{9F73DF09-043D-4532-B7B5-ACAF48FEB188}"/>
                </a:ext>
              </a:extLst>
            </p:cNvPr>
            <p:cNvGrpSpPr/>
            <p:nvPr/>
          </p:nvGrpSpPr>
          <p:grpSpPr bwMode="auto">
            <a:xfrm>
              <a:off x="969" y="1113"/>
              <a:ext cx="778" cy="291"/>
              <a:chOff x="422" y="1773"/>
              <a:chExt cx="778" cy="291"/>
            </a:xfrm>
          </p:grpSpPr>
          <p:sp useBgFill="1">
            <p:nvSpPr>
              <p:cNvPr id="68" name="矩形 75786">
                <a:extLst>
                  <a:ext uri="{FF2B5EF4-FFF2-40B4-BE49-F238E27FC236}">
                    <a16:creationId xmlns:a16="http://schemas.microsoft.com/office/drawing/2014/main" id="{EBC97753-56EE-492A-AA57-B483F15A2FA4}"/>
                  </a:ext>
                </a:extLst>
              </p:cNvPr>
              <p:cNvSpPr>
                <a:spLocks noChangeArrowheads="1"/>
              </p:cNvSpPr>
              <p:nvPr/>
            </p:nvSpPr>
            <p:spPr bwMode="auto">
              <a:xfrm>
                <a:off x="672" y="1824"/>
                <a:ext cx="528" cy="240"/>
              </a:xfrm>
              <a:prstGeom prst="rect">
                <a:avLst/>
              </a:prstGeom>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1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69" name="文本框 75787">
                <a:extLst>
                  <a:ext uri="{FF2B5EF4-FFF2-40B4-BE49-F238E27FC236}">
                    <a16:creationId xmlns:a16="http://schemas.microsoft.com/office/drawing/2014/main" id="{10258809-07DC-4293-BC2E-B54DFA695A05}"/>
                  </a:ext>
                </a:extLst>
              </p:cNvPr>
              <p:cNvSpPr txBox="1">
                <a:spLocks noChangeArrowheads="1"/>
              </p:cNvSpPr>
              <p:nvPr/>
            </p:nvSpPr>
            <p:spPr bwMode="auto">
              <a:xfrm>
                <a:off x="422" y="1773"/>
                <a:ext cx="77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p>
            </p:txBody>
          </p:sp>
        </p:grpSp>
        <p:sp>
          <p:nvSpPr>
            <p:cNvPr id="56" name="文本框 75788">
              <a:extLst>
                <a:ext uri="{FF2B5EF4-FFF2-40B4-BE49-F238E27FC236}">
                  <a16:creationId xmlns:a16="http://schemas.microsoft.com/office/drawing/2014/main" id="{C1716782-1108-44AE-93F0-846C9EC8BE84}"/>
                </a:ext>
              </a:extLst>
            </p:cNvPr>
            <p:cNvSpPr txBox="1">
              <a:spLocks noChangeArrowheads="1"/>
            </p:cNvSpPr>
            <p:nvPr/>
          </p:nvSpPr>
          <p:spPr bwMode="auto">
            <a:xfrm>
              <a:off x="2829" y="1121"/>
              <a:ext cx="78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p>
          </p:txBody>
        </p:sp>
        <p:sp>
          <p:nvSpPr>
            <p:cNvPr id="57" name="矩形 75789">
              <a:extLst>
                <a:ext uri="{FF2B5EF4-FFF2-40B4-BE49-F238E27FC236}">
                  <a16:creationId xmlns:a16="http://schemas.microsoft.com/office/drawing/2014/main" id="{C66A7C5D-3319-4B0F-8EAD-CBA02B07FFB0}"/>
                </a:ext>
              </a:extLst>
            </p:cNvPr>
            <p:cNvSpPr>
              <a:spLocks noChangeArrowheads="1"/>
            </p:cNvSpPr>
            <p:nvPr/>
          </p:nvSpPr>
          <p:spPr bwMode="auto">
            <a:xfrm>
              <a:off x="1837" y="1425"/>
              <a:ext cx="90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逆转录</a:t>
              </a:r>
            </a:p>
          </p:txBody>
        </p:sp>
        <p:sp>
          <p:nvSpPr>
            <p:cNvPr id="58" name="矩形 75790">
              <a:extLst>
                <a:ext uri="{FF2B5EF4-FFF2-40B4-BE49-F238E27FC236}">
                  <a16:creationId xmlns:a16="http://schemas.microsoft.com/office/drawing/2014/main" id="{BB66BF24-57DD-48B4-BF9C-2A74C9524936}"/>
                </a:ext>
              </a:extLst>
            </p:cNvPr>
            <p:cNvSpPr>
              <a:spLocks noChangeArrowheads="1"/>
            </p:cNvSpPr>
            <p:nvPr/>
          </p:nvSpPr>
          <p:spPr bwMode="auto">
            <a:xfrm>
              <a:off x="1928" y="849"/>
              <a:ext cx="77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转录</a:t>
              </a:r>
            </a:p>
          </p:txBody>
        </p:sp>
        <p:sp>
          <p:nvSpPr>
            <p:cNvPr id="59" name="矩形 75791">
              <a:extLst>
                <a:ext uri="{FF2B5EF4-FFF2-40B4-BE49-F238E27FC236}">
                  <a16:creationId xmlns:a16="http://schemas.microsoft.com/office/drawing/2014/main" id="{65452A36-81DB-482B-A977-7D9F1CD6F674}"/>
                </a:ext>
              </a:extLst>
            </p:cNvPr>
            <p:cNvSpPr>
              <a:spLocks noChangeArrowheads="1"/>
            </p:cNvSpPr>
            <p:nvPr/>
          </p:nvSpPr>
          <p:spPr bwMode="auto">
            <a:xfrm>
              <a:off x="3787" y="890"/>
              <a:ext cx="77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翻译</a:t>
              </a:r>
            </a:p>
          </p:txBody>
        </p:sp>
        <p:sp>
          <p:nvSpPr>
            <p:cNvPr id="60" name="矩形 75792">
              <a:extLst>
                <a:ext uri="{FF2B5EF4-FFF2-40B4-BE49-F238E27FC236}">
                  <a16:creationId xmlns:a16="http://schemas.microsoft.com/office/drawing/2014/main" id="{357A5159-B2AF-4E3A-9817-92639DE9996C}"/>
                </a:ext>
              </a:extLst>
            </p:cNvPr>
            <p:cNvSpPr>
              <a:spLocks noChangeArrowheads="1"/>
            </p:cNvSpPr>
            <p:nvPr/>
          </p:nvSpPr>
          <p:spPr bwMode="auto">
            <a:xfrm>
              <a:off x="476" y="974"/>
              <a:ext cx="385"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复制</a:t>
              </a:r>
            </a:p>
          </p:txBody>
        </p:sp>
        <p:sp>
          <p:nvSpPr>
            <p:cNvPr id="61" name="直接连接符 75793">
              <a:extLst>
                <a:ext uri="{FF2B5EF4-FFF2-40B4-BE49-F238E27FC236}">
                  <a16:creationId xmlns:a16="http://schemas.microsoft.com/office/drawing/2014/main" id="{DAC133B1-CDDE-417D-8C19-BF1C10D3EBA6}"/>
                </a:ext>
              </a:extLst>
            </p:cNvPr>
            <p:cNvSpPr>
              <a:spLocks noChangeShapeType="1"/>
            </p:cNvSpPr>
            <p:nvPr/>
          </p:nvSpPr>
          <p:spPr bwMode="auto">
            <a:xfrm>
              <a:off x="1726" y="1252"/>
              <a:ext cx="768" cy="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62" name="直接连接符 75794">
              <a:extLst>
                <a:ext uri="{FF2B5EF4-FFF2-40B4-BE49-F238E27FC236}">
                  <a16:creationId xmlns:a16="http://schemas.microsoft.com/office/drawing/2014/main" id="{D5BB220D-8C5A-4E89-954D-D430ECEF7F86}"/>
                </a:ext>
              </a:extLst>
            </p:cNvPr>
            <p:cNvSpPr>
              <a:spLocks noChangeShapeType="1"/>
            </p:cNvSpPr>
            <p:nvPr/>
          </p:nvSpPr>
          <p:spPr bwMode="auto">
            <a:xfrm flipH="1">
              <a:off x="1741" y="1389"/>
              <a:ext cx="771" cy="0"/>
            </a:xfrm>
            <a:prstGeom prst="line">
              <a:avLst/>
            </a:prstGeom>
            <a:noFill/>
            <a:ln w="76200">
              <a:solidFill>
                <a:srgbClr val="FF0066"/>
              </a:solidFill>
              <a:prstDash val="sysDot"/>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100"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63" name="矩形 75795">
              <a:extLst>
                <a:ext uri="{FF2B5EF4-FFF2-40B4-BE49-F238E27FC236}">
                  <a16:creationId xmlns:a16="http://schemas.microsoft.com/office/drawing/2014/main" id="{86F7B764-D8E2-4649-B764-85795E31056F}"/>
                </a:ext>
              </a:extLst>
            </p:cNvPr>
            <p:cNvSpPr>
              <a:spLocks noChangeArrowheads="1"/>
            </p:cNvSpPr>
            <p:nvPr/>
          </p:nvSpPr>
          <p:spPr bwMode="auto">
            <a:xfrm>
              <a:off x="748" y="1107"/>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a:t>
              </a:r>
            </a:p>
          </p:txBody>
        </p:sp>
        <p:sp>
          <p:nvSpPr>
            <p:cNvPr id="64" name="矩形 75796">
              <a:extLst>
                <a:ext uri="{FF2B5EF4-FFF2-40B4-BE49-F238E27FC236}">
                  <a16:creationId xmlns:a16="http://schemas.microsoft.com/office/drawing/2014/main" id="{7C3CD8D3-BEFE-4D9F-AFF8-1962796894C9}"/>
                </a:ext>
              </a:extLst>
            </p:cNvPr>
            <p:cNvSpPr>
              <a:spLocks noChangeArrowheads="1"/>
            </p:cNvSpPr>
            <p:nvPr/>
          </p:nvSpPr>
          <p:spPr bwMode="auto">
            <a:xfrm>
              <a:off x="1677" y="845"/>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a:t>
              </a:r>
            </a:p>
          </p:txBody>
        </p:sp>
        <p:sp>
          <p:nvSpPr>
            <p:cNvPr id="65" name="矩形 75797">
              <a:extLst>
                <a:ext uri="{FF2B5EF4-FFF2-40B4-BE49-F238E27FC236}">
                  <a16:creationId xmlns:a16="http://schemas.microsoft.com/office/drawing/2014/main" id="{60673203-6711-455C-8ADE-E5AC0D74DE15}"/>
                </a:ext>
              </a:extLst>
            </p:cNvPr>
            <p:cNvSpPr>
              <a:spLocks noChangeArrowheads="1"/>
            </p:cNvSpPr>
            <p:nvPr/>
          </p:nvSpPr>
          <p:spPr bwMode="auto">
            <a:xfrm>
              <a:off x="3560" y="890"/>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③</a:t>
              </a:r>
            </a:p>
          </p:txBody>
        </p:sp>
        <p:sp>
          <p:nvSpPr>
            <p:cNvPr id="66" name="矩形 75798">
              <a:extLst>
                <a:ext uri="{FF2B5EF4-FFF2-40B4-BE49-F238E27FC236}">
                  <a16:creationId xmlns:a16="http://schemas.microsoft.com/office/drawing/2014/main" id="{9F95C1EE-C392-4F62-8BF2-078C2FD13233}"/>
                </a:ext>
              </a:extLst>
            </p:cNvPr>
            <p:cNvSpPr>
              <a:spLocks noChangeArrowheads="1"/>
            </p:cNvSpPr>
            <p:nvPr/>
          </p:nvSpPr>
          <p:spPr bwMode="auto">
            <a:xfrm>
              <a:off x="2608" y="1153"/>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④</a:t>
              </a:r>
            </a:p>
          </p:txBody>
        </p:sp>
        <p:sp>
          <p:nvSpPr>
            <p:cNvPr id="67" name="矩形 75799">
              <a:extLst>
                <a:ext uri="{FF2B5EF4-FFF2-40B4-BE49-F238E27FC236}">
                  <a16:creationId xmlns:a16="http://schemas.microsoft.com/office/drawing/2014/main" id="{3AF71BCB-0163-48D0-9323-F47BF8938268}"/>
                </a:ext>
              </a:extLst>
            </p:cNvPr>
            <p:cNvSpPr>
              <a:spLocks noChangeArrowheads="1"/>
            </p:cNvSpPr>
            <p:nvPr/>
          </p:nvSpPr>
          <p:spPr bwMode="auto">
            <a:xfrm>
              <a:off x="1610" y="1434"/>
              <a:ext cx="41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⑤</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7871"/>
                                        </p:tgtEl>
                                        <p:attrNameLst>
                                          <p:attrName>style.visibility</p:attrName>
                                        </p:attrNameLst>
                                      </p:cBhvr>
                                      <p:to>
                                        <p:strVal val="visible"/>
                                      </p:to>
                                    </p:set>
                                    <p:animEffect transition="in" filter="fade">
                                      <p:cBhvr>
                                        <p:cTn id="7" dur="1000"/>
                                        <p:tgtEl>
                                          <p:spTgt spid="77871"/>
                                        </p:tgtEl>
                                      </p:cBhvr>
                                    </p:animEffect>
                                    <p:anim calcmode="lin" valueType="num">
                                      <p:cBhvr>
                                        <p:cTn id="8" dur="1000" fill="hold"/>
                                        <p:tgtEl>
                                          <p:spTgt spid="77871"/>
                                        </p:tgtEl>
                                        <p:attrNameLst>
                                          <p:attrName>ppt_x</p:attrName>
                                        </p:attrNameLst>
                                      </p:cBhvr>
                                      <p:tavLst>
                                        <p:tav tm="0">
                                          <p:val>
                                            <p:strVal val="#ppt_x"/>
                                          </p:val>
                                        </p:tav>
                                        <p:tav tm="100000">
                                          <p:val>
                                            <p:strVal val="#ppt_x"/>
                                          </p:val>
                                        </p:tav>
                                      </p:tavLst>
                                    </p:anim>
                                    <p:anim calcmode="lin" valueType="num">
                                      <p:cBhvr>
                                        <p:cTn id="9" dur="1000" fill="hold"/>
                                        <p:tgtEl>
                                          <p:spTgt spid="7787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7876"/>
                                        </p:tgtEl>
                                        <p:attrNameLst>
                                          <p:attrName>style.visibility</p:attrName>
                                        </p:attrNameLst>
                                      </p:cBhvr>
                                      <p:to>
                                        <p:strVal val="visible"/>
                                      </p:to>
                                    </p:set>
                                    <p:animEffect transition="in" filter="fade">
                                      <p:cBhvr>
                                        <p:cTn id="12" dur="1000"/>
                                        <p:tgtEl>
                                          <p:spTgt spid="77876"/>
                                        </p:tgtEl>
                                      </p:cBhvr>
                                    </p:animEffect>
                                    <p:anim calcmode="lin" valueType="num">
                                      <p:cBhvr>
                                        <p:cTn id="13" dur="1000" fill="hold"/>
                                        <p:tgtEl>
                                          <p:spTgt spid="77876"/>
                                        </p:tgtEl>
                                        <p:attrNameLst>
                                          <p:attrName>ppt_x</p:attrName>
                                        </p:attrNameLst>
                                      </p:cBhvr>
                                      <p:tavLst>
                                        <p:tav tm="0">
                                          <p:val>
                                            <p:strVal val="#ppt_x"/>
                                          </p:val>
                                        </p:tav>
                                        <p:tav tm="100000">
                                          <p:val>
                                            <p:strVal val="#ppt_x"/>
                                          </p:val>
                                        </p:tav>
                                      </p:tavLst>
                                    </p:anim>
                                    <p:anim calcmode="lin" valueType="num">
                                      <p:cBhvr>
                                        <p:cTn id="14" dur="1000" fill="hold"/>
                                        <p:tgtEl>
                                          <p:spTgt spid="7787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7881"/>
                                        </p:tgtEl>
                                        <p:attrNameLst>
                                          <p:attrName>style.visibility</p:attrName>
                                        </p:attrNameLst>
                                      </p:cBhvr>
                                      <p:to>
                                        <p:strVal val="visible"/>
                                      </p:to>
                                    </p:set>
                                    <p:animEffect transition="in" filter="fade">
                                      <p:cBhvr>
                                        <p:cTn id="17" dur="1000"/>
                                        <p:tgtEl>
                                          <p:spTgt spid="77881"/>
                                        </p:tgtEl>
                                      </p:cBhvr>
                                    </p:animEffect>
                                    <p:anim calcmode="lin" valueType="num">
                                      <p:cBhvr>
                                        <p:cTn id="18" dur="1000" fill="hold"/>
                                        <p:tgtEl>
                                          <p:spTgt spid="77881"/>
                                        </p:tgtEl>
                                        <p:attrNameLst>
                                          <p:attrName>ppt_x</p:attrName>
                                        </p:attrNameLst>
                                      </p:cBhvr>
                                      <p:tavLst>
                                        <p:tav tm="0">
                                          <p:val>
                                            <p:strVal val="#ppt_x"/>
                                          </p:val>
                                        </p:tav>
                                        <p:tav tm="100000">
                                          <p:val>
                                            <p:strVal val="#ppt_x"/>
                                          </p:val>
                                        </p:tav>
                                      </p:tavLst>
                                    </p:anim>
                                    <p:anim calcmode="lin" valueType="num">
                                      <p:cBhvr>
                                        <p:cTn id="19" dur="1000" fill="hold"/>
                                        <p:tgtEl>
                                          <p:spTgt spid="7788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77872"/>
                                        </p:tgtEl>
                                        <p:attrNameLst>
                                          <p:attrName>style.visibility</p:attrName>
                                        </p:attrNameLst>
                                      </p:cBhvr>
                                      <p:to>
                                        <p:strVal val="visible"/>
                                      </p:to>
                                    </p:set>
                                    <p:animEffect transition="in" filter="fade">
                                      <p:cBhvr>
                                        <p:cTn id="24" dur="1000"/>
                                        <p:tgtEl>
                                          <p:spTgt spid="77872"/>
                                        </p:tgtEl>
                                      </p:cBhvr>
                                    </p:animEffect>
                                    <p:anim calcmode="lin" valueType="num">
                                      <p:cBhvr>
                                        <p:cTn id="25" dur="1000" fill="hold"/>
                                        <p:tgtEl>
                                          <p:spTgt spid="77872"/>
                                        </p:tgtEl>
                                        <p:attrNameLst>
                                          <p:attrName>ppt_x</p:attrName>
                                        </p:attrNameLst>
                                      </p:cBhvr>
                                      <p:tavLst>
                                        <p:tav tm="0">
                                          <p:val>
                                            <p:strVal val="#ppt_x"/>
                                          </p:val>
                                        </p:tav>
                                        <p:tav tm="100000">
                                          <p:val>
                                            <p:strVal val="#ppt_x"/>
                                          </p:val>
                                        </p:tav>
                                      </p:tavLst>
                                    </p:anim>
                                    <p:anim calcmode="lin" valueType="num">
                                      <p:cBhvr>
                                        <p:cTn id="26" dur="1000" fill="hold"/>
                                        <p:tgtEl>
                                          <p:spTgt spid="7787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77877"/>
                                        </p:tgtEl>
                                        <p:attrNameLst>
                                          <p:attrName>style.visibility</p:attrName>
                                        </p:attrNameLst>
                                      </p:cBhvr>
                                      <p:to>
                                        <p:strVal val="visible"/>
                                      </p:to>
                                    </p:set>
                                    <p:animEffect transition="in" filter="fade">
                                      <p:cBhvr>
                                        <p:cTn id="29" dur="1000"/>
                                        <p:tgtEl>
                                          <p:spTgt spid="77877"/>
                                        </p:tgtEl>
                                      </p:cBhvr>
                                    </p:animEffect>
                                    <p:anim calcmode="lin" valueType="num">
                                      <p:cBhvr>
                                        <p:cTn id="30" dur="1000" fill="hold"/>
                                        <p:tgtEl>
                                          <p:spTgt spid="77877"/>
                                        </p:tgtEl>
                                        <p:attrNameLst>
                                          <p:attrName>ppt_x</p:attrName>
                                        </p:attrNameLst>
                                      </p:cBhvr>
                                      <p:tavLst>
                                        <p:tav tm="0">
                                          <p:val>
                                            <p:strVal val="#ppt_x"/>
                                          </p:val>
                                        </p:tav>
                                        <p:tav tm="100000">
                                          <p:val>
                                            <p:strVal val="#ppt_x"/>
                                          </p:val>
                                        </p:tav>
                                      </p:tavLst>
                                    </p:anim>
                                    <p:anim calcmode="lin" valueType="num">
                                      <p:cBhvr>
                                        <p:cTn id="31" dur="1000" fill="hold"/>
                                        <p:tgtEl>
                                          <p:spTgt spid="7787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7882"/>
                                        </p:tgtEl>
                                        <p:attrNameLst>
                                          <p:attrName>style.visibility</p:attrName>
                                        </p:attrNameLst>
                                      </p:cBhvr>
                                      <p:to>
                                        <p:strVal val="visible"/>
                                      </p:to>
                                    </p:set>
                                    <p:animEffect transition="in" filter="fade">
                                      <p:cBhvr>
                                        <p:cTn id="34" dur="1000"/>
                                        <p:tgtEl>
                                          <p:spTgt spid="77882"/>
                                        </p:tgtEl>
                                      </p:cBhvr>
                                    </p:animEffect>
                                    <p:anim calcmode="lin" valueType="num">
                                      <p:cBhvr>
                                        <p:cTn id="35" dur="1000" fill="hold"/>
                                        <p:tgtEl>
                                          <p:spTgt spid="77882"/>
                                        </p:tgtEl>
                                        <p:attrNameLst>
                                          <p:attrName>ppt_x</p:attrName>
                                        </p:attrNameLst>
                                      </p:cBhvr>
                                      <p:tavLst>
                                        <p:tav tm="0">
                                          <p:val>
                                            <p:strVal val="#ppt_x"/>
                                          </p:val>
                                        </p:tav>
                                        <p:tav tm="100000">
                                          <p:val>
                                            <p:strVal val="#ppt_x"/>
                                          </p:val>
                                        </p:tav>
                                      </p:tavLst>
                                    </p:anim>
                                    <p:anim calcmode="lin" valueType="num">
                                      <p:cBhvr>
                                        <p:cTn id="36" dur="1000" fill="hold"/>
                                        <p:tgtEl>
                                          <p:spTgt spid="7788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7875"/>
                                        </p:tgtEl>
                                        <p:attrNameLst>
                                          <p:attrName>style.visibility</p:attrName>
                                        </p:attrNameLst>
                                      </p:cBhvr>
                                      <p:to>
                                        <p:strVal val="visible"/>
                                      </p:to>
                                    </p:set>
                                    <p:animEffect transition="in" filter="fade">
                                      <p:cBhvr>
                                        <p:cTn id="41" dur="1000"/>
                                        <p:tgtEl>
                                          <p:spTgt spid="77875"/>
                                        </p:tgtEl>
                                      </p:cBhvr>
                                    </p:animEffect>
                                    <p:anim calcmode="lin" valueType="num">
                                      <p:cBhvr>
                                        <p:cTn id="42" dur="1000" fill="hold"/>
                                        <p:tgtEl>
                                          <p:spTgt spid="77875"/>
                                        </p:tgtEl>
                                        <p:attrNameLst>
                                          <p:attrName>ppt_x</p:attrName>
                                        </p:attrNameLst>
                                      </p:cBhvr>
                                      <p:tavLst>
                                        <p:tav tm="0">
                                          <p:val>
                                            <p:strVal val="#ppt_x"/>
                                          </p:val>
                                        </p:tav>
                                        <p:tav tm="100000">
                                          <p:val>
                                            <p:strVal val="#ppt_x"/>
                                          </p:val>
                                        </p:tav>
                                      </p:tavLst>
                                    </p:anim>
                                    <p:anim calcmode="lin" valueType="num">
                                      <p:cBhvr>
                                        <p:cTn id="43" dur="1000" fill="hold"/>
                                        <p:tgtEl>
                                          <p:spTgt spid="7787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77880"/>
                                        </p:tgtEl>
                                        <p:attrNameLst>
                                          <p:attrName>style.visibility</p:attrName>
                                        </p:attrNameLst>
                                      </p:cBhvr>
                                      <p:to>
                                        <p:strVal val="visible"/>
                                      </p:to>
                                    </p:set>
                                    <p:animEffect transition="in" filter="fade">
                                      <p:cBhvr>
                                        <p:cTn id="46" dur="1000"/>
                                        <p:tgtEl>
                                          <p:spTgt spid="77880"/>
                                        </p:tgtEl>
                                      </p:cBhvr>
                                    </p:animEffect>
                                    <p:anim calcmode="lin" valueType="num">
                                      <p:cBhvr>
                                        <p:cTn id="47" dur="1000" fill="hold"/>
                                        <p:tgtEl>
                                          <p:spTgt spid="77880"/>
                                        </p:tgtEl>
                                        <p:attrNameLst>
                                          <p:attrName>ppt_x</p:attrName>
                                        </p:attrNameLst>
                                      </p:cBhvr>
                                      <p:tavLst>
                                        <p:tav tm="0">
                                          <p:val>
                                            <p:strVal val="#ppt_x"/>
                                          </p:val>
                                        </p:tav>
                                        <p:tav tm="100000">
                                          <p:val>
                                            <p:strVal val="#ppt_x"/>
                                          </p:val>
                                        </p:tav>
                                      </p:tavLst>
                                    </p:anim>
                                    <p:anim calcmode="lin" valueType="num">
                                      <p:cBhvr>
                                        <p:cTn id="48" dur="1000" fill="hold"/>
                                        <p:tgtEl>
                                          <p:spTgt spid="7788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77885"/>
                                        </p:tgtEl>
                                        <p:attrNameLst>
                                          <p:attrName>style.visibility</p:attrName>
                                        </p:attrNameLst>
                                      </p:cBhvr>
                                      <p:to>
                                        <p:strVal val="visible"/>
                                      </p:to>
                                    </p:set>
                                    <p:animEffect transition="in" filter="fade">
                                      <p:cBhvr>
                                        <p:cTn id="51" dur="1000"/>
                                        <p:tgtEl>
                                          <p:spTgt spid="77885"/>
                                        </p:tgtEl>
                                      </p:cBhvr>
                                    </p:animEffect>
                                    <p:anim calcmode="lin" valueType="num">
                                      <p:cBhvr>
                                        <p:cTn id="52" dur="1000" fill="hold"/>
                                        <p:tgtEl>
                                          <p:spTgt spid="77885"/>
                                        </p:tgtEl>
                                        <p:attrNameLst>
                                          <p:attrName>ppt_x</p:attrName>
                                        </p:attrNameLst>
                                      </p:cBhvr>
                                      <p:tavLst>
                                        <p:tav tm="0">
                                          <p:val>
                                            <p:strVal val="#ppt_x"/>
                                          </p:val>
                                        </p:tav>
                                        <p:tav tm="100000">
                                          <p:val>
                                            <p:strVal val="#ppt_x"/>
                                          </p:val>
                                        </p:tav>
                                      </p:tavLst>
                                    </p:anim>
                                    <p:anim calcmode="lin" valueType="num">
                                      <p:cBhvr>
                                        <p:cTn id="53" dur="1000" fill="hold"/>
                                        <p:tgtEl>
                                          <p:spTgt spid="7788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77874"/>
                                        </p:tgtEl>
                                        <p:attrNameLst>
                                          <p:attrName>style.visibility</p:attrName>
                                        </p:attrNameLst>
                                      </p:cBhvr>
                                      <p:to>
                                        <p:strVal val="visible"/>
                                      </p:to>
                                    </p:set>
                                    <p:animEffect transition="in" filter="fade">
                                      <p:cBhvr>
                                        <p:cTn id="58" dur="1000"/>
                                        <p:tgtEl>
                                          <p:spTgt spid="77874"/>
                                        </p:tgtEl>
                                      </p:cBhvr>
                                    </p:animEffect>
                                    <p:anim calcmode="lin" valueType="num">
                                      <p:cBhvr>
                                        <p:cTn id="59" dur="1000" fill="hold"/>
                                        <p:tgtEl>
                                          <p:spTgt spid="77874"/>
                                        </p:tgtEl>
                                        <p:attrNameLst>
                                          <p:attrName>ppt_x</p:attrName>
                                        </p:attrNameLst>
                                      </p:cBhvr>
                                      <p:tavLst>
                                        <p:tav tm="0">
                                          <p:val>
                                            <p:strVal val="#ppt_x"/>
                                          </p:val>
                                        </p:tav>
                                        <p:tav tm="100000">
                                          <p:val>
                                            <p:strVal val="#ppt_x"/>
                                          </p:val>
                                        </p:tav>
                                      </p:tavLst>
                                    </p:anim>
                                    <p:anim calcmode="lin" valueType="num">
                                      <p:cBhvr>
                                        <p:cTn id="60" dur="1000" fill="hold"/>
                                        <p:tgtEl>
                                          <p:spTgt spid="7787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7878"/>
                                        </p:tgtEl>
                                        <p:attrNameLst>
                                          <p:attrName>style.visibility</p:attrName>
                                        </p:attrNameLst>
                                      </p:cBhvr>
                                      <p:to>
                                        <p:strVal val="visible"/>
                                      </p:to>
                                    </p:set>
                                    <p:animEffect transition="in" filter="fade">
                                      <p:cBhvr>
                                        <p:cTn id="63" dur="1000"/>
                                        <p:tgtEl>
                                          <p:spTgt spid="77878"/>
                                        </p:tgtEl>
                                      </p:cBhvr>
                                    </p:animEffect>
                                    <p:anim calcmode="lin" valueType="num">
                                      <p:cBhvr>
                                        <p:cTn id="64" dur="1000" fill="hold"/>
                                        <p:tgtEl>
                                          <p:spTgt spid="77878"/>
                                        </p:tgtEl>
                                        <p:attrNameLst>
                                          <p:attrName>ppt_x</p:attrName>
                                        </p:attrNameLst>
                                      </p:cBhvr>
                                      <p:tavLst>
                                        <p:tav tm="0">
                                          <p:val>
                                            <p:strVal val="#ppt_x"/>
                                          </p:val>
                                        </p:tav>
                                        <p:tav tm="100000">
                                          <p:val>
                                            <p:strVal val="#ppt_x"/>
                                          </p:val>
                                        </p:tav>
                                      </p:tavLst>
                                    </p:anim>
                                    <p:anim calcmode="lin" valueType="num">
                                      <p:cBhvr>
                                        <p:cTn id="65" dur="1000" fill="hold"/>
                                        <p:tgtEl>
                                          <p:spTgt spid="77878"/>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7884"/>
                                        </p:tgtEl>
                                        <p:attrNameLst>
                                          <p:attrName>style.visibility</p:attrName>
                                        </p:attrNameLst>
                                      </p:cBhvr>
                                      <p:to>
                                        <p:strVal val="visible"/>
                                      </p:to>
                                    </p:set>
                                    <p:animEffect transition="in" filter="fade">
                                      <p:cBhvr>
                                        <p:cTn id="68" dur="1000"/>
                                        <p:tgtEl>
                                          <p:spTgt spid="77884"/>
                                        </p:tgtEl>
                                      </p:cBhvr>
                                    </p:animEffect>
                                    <p:anim calcmode="lin" valueType="num">
                                      <p:cBhvr>
                                        <p:cTn id="69" dur="1000" fill="hold"/>
                                        <p:tgtEl>
                                          <p:spTgt spid="77884"/>
                                        </p:tgtEl>
                                        <p:attrNameLst>
                                          <p:attrName>ppt_x</p:attrName>
                                        </p:attrNameLst>
                                      </p:cBhvr>
                                      <p:tavLst>
                                        <p:tav tm="0">
                                          <p:val>
                                            <p:strVal val="#ppt_x"/>
                                          </p:val>
                                        </p:tav>
                                        <p:tav tm="100000">
                                          <p:val>
                                            <p:strVal val="#ppt_x"/>
                                          </p:val>
                                        </p:tav>
                                      </p:tavLst>
                                    </p:anim>
                                    <p:anim calcmode="lin" valueType="num">
                                      <p:cBhvr>
                                        <p:cTn id="70" dur="1000" fill="hold"/>
                                        <p:tgtEl>
                                          <p:spTgt spid="7788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7873"/>
                                        </p:tgtEl>
                                        <p:attrNameLst>
                                          <p:attrName>style.visibility</p:attrName>
                                        </p:attrNameLst>
                                      </p:cBhvr>
                                      <p:to>
                                        <p:strVal val="visible"/>
                                      </p:to>
                                    </p:set>
                                    <p:animEffect transition="in" filter="fade">
                                      <p:cBhvr>
                                        <p:cTn id="75" dur="1000"/>
                                        <p:tgtEl>
                                          <p:spTgt spid="77873"/>
                                        </p:tgtEl>
                                      </p:cBhvr>
                                    </p:animEffect>
                                    <p:anim calcmode="lin" valueType="num">
                                      <p:cBhvr>
                                        <p:cTn id="76" dur="1000" fill="hold"/>
                                        <p:tgtEl>
                                          <p:spTgt spid="77873"/>
                                        </p:tgtEl>
                                        <p:attrNameLst>
                                          <p:attrName>ppt_x</p:attrName>
                                        </p:attrNameLst>
                                      </p:cBhvr>
                                      <p:tavLst>
                                        <p:tav tm="0">
                                          <p:val>
                                            <p:strVal val="#ppt_x"/>
                                          </p:val>
                                        </p:tav>
                                        <p:tav tm="100000">
                                          <p:val>
                                            <p:strVal val="#ppt_x"/>
                                          </p:val>
                                        </p:tav>
                                      </p:tavLst>
                                    </p:anim>
                                    <p:anim calcmode="lin" valueType="num">
                                      <p:cBhvr>
                                        <p:cTn id="77" dur="1000" fill="hold"/>
                                        <p:tgtEl>
                                          <p:spTgt spid="77873"/>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7879"/>
                                        </p:tgtEl>
                                        <p:attrNameLst>
                                          <p:attrName>style.visibility</p:attrName>
                                        </p:attrNameLst>
                                      </p:cBhvr>
                                      <p:to>
                                        <p:strVal val="visible"/>
                                      </p:to>
                                    </p:set>
                                    <p:animEffect transition="in" filter="fade">
                                      <p:cBhvr>
                                        <p:cTn id="80" dur="1000"/>
                                        <p:tgtEl>
                                          <p:spTgt spid="77879"/>
                                        </p:tgtEl>
                                      </p:cBhvr>
                                    </p:animEffect>
                                    <p:anim calcmode="lin" valueType="num">
                                      <p:cBhvr>
                                        <p:cTn id="81" dur="1000" fill="hold"/>
                                        <p:tgtEl>
                                          <p:spTgt spid="77879"/>
                                        </p:tgtEl>
                                        <p:attrNameLst>
                                          <p:attrName>ppt_x</p:attrName>
                                        </p:attrNameLst>
                                      </p:cBhvr>
                                      <p:tavLst>
                                        <p:tav tm="0">
                                          <p:val>
                                            <p:strVal val="#ppt_x"/>
                                          </p:val>
                                        </p:tav>
                                        <p:tav tm="100000">
                                          <p:val>
                                            <p:strVal val="#ppt_x"/>
                                          </p:val>
                                        </p:tav>
                                      </p:tavLst>
                                    </p:anim>
                                    <p:anim calcmode="lin" valueType="num">
                                      <p:cBhvr>
                                        <p:cTn id="82" dur="1000" fill="hold"/>
                                        <p:tgtEl>
                                          <p:spTgt spid="77879"/>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77883"/>
                                        </p:tgtEl>
                                        <p:attrNameLst>
                                          <p:attrName>style.visibility</p:attrName>
                                        </p:attrNameLst>
                                      </p:cBhvr>
                                      <p:to>
                                        <p:strVal val="visible"/>
                                      </p:to>
                                    </p:set>
                                    <p:animEffect transition="in" filter="fade">
                                      <p:cBhvr>
                                        <p:cTn id="85" dur="1000"/>
                                        <p:tgtEl>
                                          <p:spTgt spid="77883"/>
                                        </p:tgtEl>
                                      </p:cBhvr>
                                    </p:animEffect>
                                    <p:anim calcmode="lin" valueType="num">
                                      <p:cBhvr>
                                        <p:cTn id="86" dur="1000" fill="hold"/>
                                        <p:tgtEl>
                                          <p:spTgt spid="77883"/>
                                        </p:tgtEl>
                                        <p:attrNameLst>
                                          <p:attrName>ppt_x</p:attrName>
                                        </p:attrNameLst>
                                      </p:cBhvr>
                                      <p:tavLst>
                                        <p:tav tm="0">
                                          <p:val>
                                            <p:strVal val="#ppt_x"/>
                                          </p:val>
                                        </p:tav>
                                        <p:tav tm="100000">
                                          <p:val>
                                            <p:strVal val="#ppt_x"/>
                                          </p:val>
                                        </p:tav>
                                      </p:tavLst>
                                    </p:anim>
                                    <p:anim calcmode="lin" valueType="num">
                                      <p:cBhvr>
                                        <p:cTn id="87" dur="1000" fill="hold"/>
                                        <p:tgtEl>
                                          <p:spTgt spid="778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71" grpId="0"/>
      <p:bldP spid="77872" grpId="0"/>
      <p:bldP spid="77873" grpId="0"/>
      <p:bldP spid="77874" grpId="0"/>
      <p:bldP spid="77875" grpId="0"/>
      <p:bldP spid="77876" grpId="0"/>
      <p:bldP spid="77877" grpId="0"/>
      <p:bldP spid="77878" grpId="0"/>
      <p:bldP spid="77879" grpId="0"/>
      <p:bldP spid="77880" grpId="0"/>
      <p:bldP spid="77881" grpId="0"/>
      <p:bldP spid="77882" grpId="0"/>
      <p:bldP spid="77883" grpId="0"/>
      <p:bldP spid="77884" grpId="0"/>
      <p:bldP spid="778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78849"/>
          <p:cNvSpPr>
            <a:spLocks noChangeArrowheads="1"/>
          </p:cNvSpPr>
          <p:nvPr/>
        </p:nvSpPr>
        <p:spPr bwMode="auto">
          <a:xfrm>
            <a:off x="757768" y="1124647"/>
            <a:ext cx="11850793" cy="43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08" tIns="45604" rIns="91208" bIns="45604" anchor="ctr">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lnSpc>
                <a:spcPct val="120000"/>
              </a:lnSpc>
              <a:defRPr/>
            </a:pPr>
            <a:r>
              <a:rPr lang="zh-CN" altLang="en-US" sz="2000"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讨论并回答下列生物能进行的遗传信息的传递与表达过程（用序号表示） </a:t>
            </a:r>
          </a:p>
        </p:txBody>
      </p:sp>
      <p:graphicFrame>
        <p:nvGraphicFramePr>
          <p:cNvPr id="78851" name="表格 78850"/>
          <p:cNvGraphicFramePr/>
          <p:nvPr>
            <p:custDataLst>
              <p:tags r:id="rId1"/>
            </p:custDataLst>
            <p:extLst>
              <p:ext uri="{D42A27DB-BD31-4B8C-83A1-F6EECF244321}">
                <p14:modId xmlns:p14="http://schemas.microsoft.com/office/powerpoint/2010/main" val="1370302406"/>
              </p:ext>
            </p:extLst>
          </p:nvPr>
        </p:nvGraphicFramePr>
        <p:xfrm>
          <a:off x="1372023" y="3270593"/>
          <a:ext cx="9447953" cy="2885439"/>
        </p:xfrm>
        <a:graphic>
          <a:graphicData uri="http://schemas.openxmlformats.org/drawingml/2006/table">
            <a:tbl>
              <a:tblPr/>
              <a:tblGrid>
                <a:gridCol w="1293707">
                  <a:extLst>
                    <a:ext uri="{9D8B030D-6E8A-4147-A177-3AD203B41FA5}">
                      <a16:colId xmlns:a16="http://schemas.microsoft.com/office/drawing/2014/main" val="20000"/>
                    </a:ext>
                  </a:extLst>
                </a:gridCol>
                <a:gridCol w="2899833">
                  <a:extLst>
                    <a:ext uri="{9D8B030D-6E8A-4147-A177-3AD203B41FA5}">
                      <a16:colId xmlns:a16="http://schemas.microsoft.com/office/drawing/2014/main" val="20001"/>
                    </a:ext>
                  </a:extLst>
                </a:gridCol>
                <a:gridCol w="5254413">
                  <a:extLst>
                    <a:ext uri="{9D8B030D-6E8A-4147-A177-3AD203B41FA5}">
                      <a16:colId xmlns:a16="http://schemas.microsoft.com/office/drawing/2014/main" val="20002"/>
                    </a:ext>
                  </a:extLst>
                </a:gridCol>
              </a:tblGrid>
              <a:tr h="596053">
                <a:tc grid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0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rPr>
                        <a:t>生物种类</a:t>
                      </a:r>
                      <a:endPar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91216" marR="91216" marT="45620" marB="4562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0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rPr>
                        <a:t>遗传信息的传递与表达过程</a:t>
                      </a:r>
                      <a:endPar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91216" marR="91216" marT="45620" marB="4562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60">
                <a:tc grid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20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rPr>
                        <a:t>DNA</a:t>
                      </a:r>
                      <a:r>
                        <a:rPr lang="zh-CN" altLang="en-US" sz="20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rPr>
                        <a:t>病毒</a:t>
                      </a:r>
                      <a:endPar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91216" marR="91216" marT="45620" marB="4562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91216" marR="91216" marT="45620" marB="4562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2553">
                <a:tc row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20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rPr>
                        <a:t>RNA</a:t>
                      </a:r>
                      <a:r>
                        <a:rPr lang="zh-CN" altLang="en-US" sz="20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rPr>
                        <a:t>病毒</a:t>
                      </a:r>
                      <a:endPar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91216" marR="91216" marT="45620" marB="4562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rPr>
                        <a:t>大多数</a:t>
                      </a:r>
                      <a:r>
                        <a:rPr lang="en-US" altLang="zh-CN" sz="2000" b="1" dirty="0">
                          <a:latin typeface="思源黑体 CN Bold" panose="020B0800000000000000" pitchFamily="34" charset="-122"/>
                          <a:ea typeface="思源黑体 CN Bold" panose="020B0800000000000000" pitchFamily="34" charset="-122"/>
                          <a:cs typeface="Times New Roman" panose="02020603050405020304" pitchFamily="18" charset="0"/>
                        </a:rPr>
                        <a:t>RNA</a:t>
                      </a:r>
                      <a:r>
                        <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rPr>
                        <a:t>病毒</a:t>
                      </a:r>
                    </a:p>
                  </a:txBody>
                  <a:tcPr marL="91216" marR="91216" marT="45620" marB="4562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91216" marR="91216" marT="45620" marB="4562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928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rPr>
                        <a:t>逆转录病毒</a:t>
                      </a:r>
                    </a:p>
                  </a:txBody>
                  <a:tcPr marL="91216" marR="91216" marT="45620" marB="4562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91216" marR="91216" marT="45620" marB="4562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9393">
                <a:tc grid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2000" b="1"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rPr>
                        <a:t>原核、真核生物</a:t>
                      </a:r>
                      <a:endPar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91216" marR="91216" marT="45620" marB="4562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latin typeface="思源黑体 CN Bold" panose="020B0800000000000000" pitchFamily="34" charset="-122"/>
                        <a:ea typeface="思源黑体 CN Bold" panose="020B0800000000000000" pitchFamily="34" charset="-122"/>
                        <a:cs typeface="Times New Roman" panose="02020603050405020304" pitchFamily="18" charset="0"/>
                      </a:endParaRPr>
                    </a:p>
                  </a:txBody>
                  <a:tcPr marL="91216" marR="91216" marT="45620" marB="4562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21529" name="组合 78872"/>
          <p:cNvGrpSpPr/>
          <p:nvPr/>
        </p:nvGrpSpPr>
        <p:grpSpPr bwMode="auto">
          <a:xfrm>
            <a:off x="2289074" y="1638393"/>
            <a:ext cx="6935548" cy="1216286"/>
            <a:chOff x="0" y="10"/>
            <a:chExt cx="3864" cy="696"/>
          </a:xfrm>
        </p:grpSpPr>
        <p:grpSp>
          <p:nvGrpSpPr>
            <p:cNvPr id="21535" name="组合 78873"/>
            <p:cNvGrpSpPr/>
            <p:nvPr/>
          </p:nvGrpSpPr>
          <p:grpSpPr bwMode="auto">
            <a:xfrm>
              <a:off x="0" y="10"/>
              <a:ext cx="720" cy="696"/>
              <a:chOff x="0" y="0"/>
              <a:chExt cx="720" cy="696"/>
            </a:xfrm>
          </p:grpSpPr>
          <p:sp>
            <p:nvSpPr>
              <p:cNvPr id="14384" name="椭圆 78874"/>
              <p:cNvSpPr>
                <a:spLocks noChangeArrowheads="1"/>
              </p:cNvSpPr>
              <p:nvPr/>
            </p:nvSpPr>
            <p:spPr bwMode="auto">
              <a:xfrm>
                <a:off x="0" y="0"/>
                <a:ext cx="696" cy="696"/>
              </a:xfrm>
              <a:prstGeom prst="ellipse">
                <a:avLst/>
              </a:prstGeom>
              <a:solidFill>
                <a:srgbClr val="FFFFFF"/>
              </a:solidFill>
              <a:ln w="9525">
                <a:solidFill>
                  <a:srgbClr val="000000"/>
                </a:solidFill>
                <a:round/>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4385" name="矩形 78875"/>
              <p:cNvSpPr>
                <a:spLocks noChangeArrowheads="1"/>
              </p:cNvSpPr>
              <p:nvPr/>
            </p:nvSpPr>
            <p:spPr bwMode="auto">
              <a:xfrm>
                <a:off x="574" y="120"/>
                <a:ext cx="146" cy="4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4386" name="未知"/>
              <p:cNvSpPr>
                <a:spLocks noChangeAspect="1" noChangeArrowheads="1"/>
              </p:cNvSpPr>
              <p:nvPr/>
            </p:nvSpPr>
            <p:spPr bwMode="auto">
              <a:xfrm>
                <a:off x="628" y="166"/>
                <a:ext cx="27" cy="43"/>
              </a:xfrm>
              <a:custGeom>
                <a:avLst/>
                <a:gdLst>
                  <a:gd name="T0" fmla="*/ 0 w 360"/>
                  <a:gd name="T1" fmla="*/ 0 h 780"/>
                  <a:gd name="T2" fmla="*/ 20 w 360"/>
                  <a:gd name="T3" fmla="*/ 18 h 780"/>
                  <a:gd name="T4" fmla="*/ 25 w 360"/>
                  <a:gd name="T5" fmla="*/ 43 h 780"/>
                  <a:gd name="T6" fmla="*/ 0 60000 65536"/>
                  <a:gd name="T7" fmla="*/ 0 60000 65536"/>
                  <a:gd name="T8" fmla="*/ 0 60000 65536"/>
                </a:gdLst>
                <a:ahLst/>
                <a:cxnLst>
                  <a:cxn ang="T6">
                    <a:pos x="T0" y="T1"/>
                  </a:cxn>
                  <a:cxn ang="T7">
                    <a:pos x="T2" y="T3"/>
                  </a:cxn>
                  <a:cxn ang="T8">
                    <a:pos x="T4" y="T5"/>
                  </a:cxn>
                </a:cxnLst>
                <a:rect l="0" t="0" r="r" b="b"/>
                <a:pathLst>
                  <a:path w="360" h="780">
                    <a:moveTo>
                      <a:pt x="0" y="0"/>
                    </a:moveTo>
                    <a:cubicBezTo>
                      <a:pt x="47" y="55"/>
                      <a:pt x="216" y="145"/>
                      <a:pt x="281" y="332"/>
                    </a:cubicBezTo>
                    <a:cubicBezTo>
                      <a:pt x="346" y="519"/>
                      <a:pt x="344" y="687"/>
                      <a:pt x="360" y="780"/>
                    </a:cubicBezTo>
                  </a:path>
                </a:pathLst>
              </a:custGeom>
              <a:noFill/>
              <a:ln w="9525">
                <a:solidFill>
                  <a:srgbClr val="000000"/>
                </a:solidFill>
                <a:round/>
                <a:tailEnd type="triangle" w="sm" len="med"/>
              </a:ln>
              <a:extLst>
                <a:ext uri="{909E8E84-426E-40DD-AFC4-6F175D3DCCD1}">
                  <a14:hiddenFill xmlns:a14="http://schemas.microsoft.com/office/drawing/2010/main">
                    <a:solidFill>
                      <a:srgbClr val="FFFFFF"/>
                    </a:solidFill>
                  </a14:hiddenFill>
                </a:ext>
              </a:extLst>
            </p:spPr>
            <p:txBody>
              <a:bodyPr/>
              <a:lstStyle/>
              <a:p>
                <a:pPr defTabSz="1219170">
                  <a:defRPr/>
                </a:pPr>
                <a:endParaRPr lang="zh-CN" altLang="en-US" sz="2793"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grpSp>
          <p:nvGrpSpPr>
            <p:cNvPr id="21536" name="组合 78877"/>
            <p:cNvGrpSpPr/>
            <p:nvPr/>
          </p:nvGrpSpPr>
          <p:grpSpPr bwMode="auto">
            <a:xfrm>
              <a:off x="1610" y="10"/>
              <a:ext cx="720" cy="696"/>
              <a:chOff x="0" y="0"/>
              <a:chExt cx="720" cy="696"/>
            </a:xfrm>
          </p:grpSpPr>
          <p:sp>
            <p:nvSpPr>
              <p:cNvPr id="14381" name="椭圆 78878"/>
              <p:cNvSpPr>
                <a:spLocks noChangeArrowheads="1"/>
              </p:cNvSpPr>
              <p:nvPr/>
            </p:nvSpPr>
            <p:spPr bwMode="auto">
              <a:xfrm>
                <a:off x="0" y="0"/>
                <a:ext cx="695" cy="696"/>
              </a:xfrm>
              <a:prstGeom prst="ellipse">
                <a:avLst/>
              </a:prstGeom>
              <a:solidFill>
                <a:srgbClr val="FFFFFF"/>
              </a:solidFill>
              <a:ln w="9525">
                <a:solidFill>
                  <a:srgbClr val="000000"/>
                </a:solidFill>
                <a:prstDash val="dash"/>
                <a:round/>
              </a:ln>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4382" name="矩形 78879"/>
              <p:cNvSpPr>
                <a:spLocks noChangeArrowheads="1"/>
              </p:cNvSpPr>
              <p:nvPr/>
            </p:nvSpPr>
            <p:spPr bwMode="auto">
              <a:xfrm>
                <a:off x="572" y="120"/>
                <a:ext cx="146" cy="4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endPar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4383" name="未知"/>
              <p:cNvSpPr>
                <a:spLocks noChangeAspect="1" noChangeArrowheads="1"/>
              </p:cNvSpPr>
              <p:nvPr/>
            </p:nvSpPr>
            <p:spPr bwMode="auto">
              <a:xfrm>
                <a:off x="626" y="166"/>
                <a:ext cx="27" cy="43"/>
              </a:xfrm>
              <a:custGeom>
                <a:avLst/>
                <a:gdLst>
                  <a:gd name="T0" fmla="*/ 0 w 360"/>
                  <a:gd name="T1" fmla="*/ 0 h 780"/>
                  <a:gd name="T2" fmla="*/ 20 w 360"/>
                  <a:gd name="T3" fmla="*/ 18 h 780"/>
                  <a:gd name="T4" fmla="*/ 25 w 360"/>
                  <a:gd name="T5" fmla="*/ 43 h 780"/>
                  <a:gd name="T6" fmla="*/ 0 60000 65536"/>
                  <a:gd name="T7" fmla="*/ 0 60000 65536"/>
                  <a:gd name="T8" fmla="*/ 0 60000 65536"/>
                </a:gdLst>
                <a:ahLst/>
                <a:cxnLst>
                  <a:cxn ang="T6">
                    <a:pos x="T0" y="T1"/>
                  </a:cxn>
                  <a:cxn ang="T7">
                    <a:pos x="T2" y="T3"/>
                  </a:cxn>
                  <a:cxn ang="T8">
                    <a:pos x="T4" y="T5"/>
                  </a:cxn>
                </a:cxnLst>
                <a:rect l="0" t="0" r="r" b="b"/>
                <a:pathLst>
                  <a:path w="360" h="780">
                    <a:moveTo>
                      <a:pt x="0" y="0"/>
                    </a:moveTo>
                    <a:cubicBezTo>
                      <a:pt x="47" y="55"/>
                      <a:pt x="216" y="145"/>
                      <a:pt x="281" y="332"/>
                    </a:cubicBezTo>
                    <a:cubicBezTo>
                      <a:pt x="346" y="519"/>
                      <a:pt x="344" y="687"/>
                      <a:pt x="360" y="780"/>
                    </a:cubicBezTo>
                  </a:path>
                </a:pathLst>
              </a:custGeom>
              <a:noFill/>
              <a:ln w="9525">
                <a:solidFill>
                  <a:srgbClr val="000000"/>
                </a:solidFill>
                <a:round/>
                <a:tailEnd type="triangle" w="sm" len="med"/>
              </a:ln>
              <a:extLst>
                <a:ext uri="{909E8E84-426E-40DD-AFC4-6F175D3DCCD1}">
                  <a14:hiddenFill xmlns:a14="http://schemas.microsoft.com/office/drawing/2010/main">
                    <a:solidFill>
                      <a:srgbClr val="FFFFFF"/>
                    </a:solidFill>
                  </a14:hiddenFill>
                </a:ext>
              </a:extLst>
            </p:spPr>
            <p:txBody>
              <a:bodyPr/>
              <a:lstStyle/>
              <a:p>
                <a:pPr defTabSz="1219170">
                  <a:defRPr/>
                </a:pPr>
                <a:endParaRPr lang="zh-CN" altLang="en-US" sz="2793"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sp>
          <p:nvSpPr>
            <p:cNvPr id="14370" name="文本框 78881"/>
            <p:cNvSpPr txBox="1">
              <a:spLocks noChangeArrowheads="1"/>
            </p:cNvSpPr>
            <p:nvPr/>
          </p:nvSpPr>
          <p:spPr bwMode="auto">
            <a:xfrm>
              <a:off x="31" y="190"/>
              <a:ext cx="21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a:t>
              </a:r>
            </a:p>
          </p:txBody>
        </p:sp>
        <p:sp>
          <p:nvSpPr>
            <p:cNvPr id="14371" name="文本框 78882"/>
            <p:cNvSpPr txBox="1">
              <a:spLocks noChangeArrowheads="1"/>
            </p:cNvSpPr>
            <p:nvPr/>
          </p:nvSpPr>
          <p:spPr bwMode="auto">
            <a:xfrm>
              <a:off x="1132" y="13"/>
              <a:ext cx="21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a:t>
              </a:r>
            </a:p>
          </p:txBody>
        </p:sp>
        <p:sp>
          <p:nvSpPr>
            <p:cNvPr id="14372" name="文本框 78883"/>
            <p:cNvSpPr txBox="1">
              <a:spLocks noChangeArrowheads="1"/>
            </p:cNvSpPr>
            <p:nvPr/>
          </p:nvSpPr>
          <p:spPr bwMode="auto">
            <a:xfrm>
              <a:off x="2653" y="13"/>
              <a:ext cx="21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③</a:t>
              </a:r>
            </a:p>
          </p:txBody>
        </p:sp>
        <p:sp>
          <p:nvSpPr>
            <p:cNvPr id="14373" name="文本框 78884"/>
            <p:cNvSpPr txBox="1">
              <a:spLocks noChangeArrowheads="1"/>
            </p:cNvSpPr>
            <p:nvPr/>
          </p:nvSpPr>
          <p:spPr bwMode="auto">
            <a:xfrm>
              <a:off x="1132" y="430"/>
              <a:ext cx="21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⑤</a:t>
              </a:r>
            </a:p>
          </p:txBody>
        </p:sp>
        <p:sp>
          <p:nvSpPr>
            <p:cNvPr id="14374" name="文本框 78885"/>
            <p:cNvSpPr txBox="1">
              <a:spLocks noChangeArrowheads="1"/>
            </p:cNvSpPr>
            <p:nvPr/>
          </p:nvSpPr>
          <p:spPr bwMode="auto">
            <a:xfrm>
              <a:off x="1617" y="248"/>
              <a:ext cx="21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④</a:t>
              </a:r>
            </a:p>
          </p:txBody>
        </p:sp>
        <p:sp>
          <p:nvSpPr>
            <p:cNvPr id="14375" name="文本框 78886"/>
            <p:cNvSpPr txBox="1">
              <a:spLocks noChangeArrowheads="1"/>
            </p:cNvSpPr>
            <p:nvPr/>
          </p:nvSpPr>
          <p:spPr bwMode="auto">
            <a:xfrm>
              <a:off x="249" y="185"/>
              <a:ext cx="48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DNA</a:t>
              </a:r>
            </a:p>
          </p:txBody>
        </p:sp>
        <p:sp>
          <p:nvSpPr>
            <p:cNvPr id="14376" name="文本框 78887"/>
            <p:cNvSpPr txBox="1">
              <a:spLocks noChangeArrowheads="1"/>
            </p:cNvSpPr>
            <p:nvPr/>
          </p:nvSpPr>
          <p:spPr bwMode="auto">
            <a:xfrm>
              <a:off x="1865" y="248"/>
              <a:ext cx="48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defRPr/>
              </a:pPr>
              <a:r>
                <a:rPr lang="en-US" altLang="zh-CN"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p>
          </p:txBody>
        </p:sp>
        <p:sp>
          <p:nvSpPr>
            <p:cNvPr id="14377" name="文本框 78888"/>
            <p:cNvSpPr txBox="1">
              <a:spLocks noChangeArrowheads="1"/>
            </p:cNvSpPr>
            <p:nvPr/>
          </p:nvSpPr>
          <p:spPr bwMode="auto">
            <a:xfrm>
              <a:off x="3233" y="185"/>
              <a:ext cx="63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zh-CN" altLang="en-US" sz="2793" kern="0" dirty="0">
                  <a:solidFill>
                    <a:srgbClr val="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蛋白质</a:t>
              </a:r>
            </a:p>
          </p:txBody>
        </p:sp>
        <p:sp>
          <p:nvSpPr>
            <p:cNvPr id="14378" name="直接连接符 78889"/>
            <p:cNvSpPr>
              <a:spLocks noChangeShapeType="1"/>
            </p:cNvSpPr>
            <p:nvPr/>
          </p:nvSpPr>
          <p:spPr bwMode="auto">
            <a:xfrm>
              <a:off x="854" y="302"/>
              <a:ext cx="720" cy="0"/>
            </a:xfrm>
            <a:prstGeom prst="line">
              <a:avLst/>
            </a:prstGeom>
            <a:noFill/>
            <a:ln w="9525">
              <a:solidFill>
                <a:srgbClr val="000000"/>
              </a:solidFill>
              <a:round/>
              <a:tailEnd type="triangle" w="sm" len="sm"/>
            </a:ln>
            <a:extLst>
              <a:ext uri="{909E8E84-426E-40DD-AFC4-6F175D3DCCD1}">
                <a14:hiddenFill xmlns:a14="http://schemas.microsoft.com/office/drawing/2010/main">
                  <a:noFill/>
                </a14:hiddenFill>
              </a:ext>
            </a:extLst>
          </p:spPr>
          <p:txBody>
            <a:bodyPr/>
            <a:lstStyle/>
            <a:p>
              <a:pPr defTabSz="1219170">
                <a:defRPr/>
              </a:pPr>
              <a:endParaRPr lang="zh-CN" altLang="en-US" sz="2793"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4379" name="直接连接符 78890"/>
            <p:cNvSpPr>
              <a:spLocks noChangeShapeType="1"/>
            </p:cNvSpPr>
            <p:nvPr/>
          </p:nvSpPr>
          <p:spPr bwMode="auto">
            <a:xfrm>
              <a:off x="802" y="398"/>
              <a:ext cx="718" cy="0"/>
            </a:xfrm>
            <a:prstGeom prst="line">
              <a:avLst/>
            </a:prstGeom>
            <a:noFill/>
            <a:ln w="9525">
              <a:solidFill>
                <a:srgbClr val="000000"/>
              </a:solidFill>
              <a:prstDash val="dash"/>
              <a:round/>
              <a:headEnd type="triangle" w="sm" len="sm"/>
            </a:ln>
            <a:extLst>
              <a:ext uri="{909E8E84-426E-40DD-AFC4-6F175D3DCCD1}">
                <a14:hiddenFill xmlns:a14="http://schemas.microsoft.com/office/drawing/2010/main">
                  <a:noFill/>
                </a14:hiddenFill>
              </a:ext>
            </a:extLst>
          </p:spPr>
          <p:txBody>
            <a:bodyPr/>
            <a:lstStyle/>
            <a:p>
              <a:pPr defTabSz="1219170">
                <a:defRPr/>
              </a:pPr>
              <a:endParaRPr lang="zh-CN" altLang="en-US" sz="2793"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sp>
          <p:nvSpPr>
            <p:cNvPr id="14380" name="直接连接符 78891"/>
            <p:cNvSpPr>
              <a:spLocks noChangeShapeType="1"/>
            </p:cNvSpPr>
            <p:nvPr/>
          </p:nvSpPr>
          <p:spPr bwMode="auto">
            <a:xfrm>
              <a:off x="2446" y="322"/>
              <a:ext cx="720" cy="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pPr defTabSz="1219170">
                <a:defRPr/>
              </a:pPr>
              <a:endParaRPr lang="zh-CN" altLang="en-US" sz="2793" kern="0" dirty="0">
                <a:solidFill>
                  <a:sysClr val="windowText" lastClr="00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endParaRPr>
            </a:p>
          </p:txBody>
        </p:sp>
      </p:grpSp>
      <p:sp>
        <p:nvSpPr>
          <p:cNvPr id="78893" name="文本框 78892"/>
          <p:cNvSpPr txBox="1">
            <a:spLocks noChangeArrowheads="1"/>
          </p:cNvSpPr>
          <p:nvPr/>
        </p:nvSpPr>
        <p:spPr bwMode="auto">
          <a:xfrm>
            <a:off x="5973890" y="3926352"/>
            <a:ext cx="2872615" cy="39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①②③</a:t>
            </a:r>
          </a:p>
        </p:txBody>
      </p:sp>
      <p:sp>
        <p:nvSpPr>
          <p:cNvPr id="78894" name="文本框 78893"/>
          <p:cNvSpPr txBox="1">
            <a:spLocks noChangeArrowheads="1"/>
          </p:cNvSpPr>
          <p:nvPr/>
        </p:nvSpPr>
        <p:spPr bwMode="auto">
          <a:xfrm>
            <a:off x="5973891" y="4496221"/>
            <a:ext cx="2226513" cy="39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④③</a:t>
            </a:r>
          </a:p>
        </p:txBody>
      </p:sp>
      <p:sp>
        <p:nvSpPr>
          <p:cNvPr id="78895" name="文本框 78894"/>
          <p:cNvSpPr txBox="1">
            <a:spLocks noChangeArrowheads="1"/>
          </p:cNvSpPr>
          <p:nvPr/>
        </p:nvSpPr>
        <p:spPr bwMode="auto">
          <a:xfrm>
            <a:off x="5973890" y="5066090"/>
            <a:ext cx="3159243" cy="39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⑤①②③</a:t>
            </a:r>
          </a:p>
        </p:txBody>
      </p:sp>
      <p:sp>
        <p:nvSpPr>
          <p:cNvPr id="78896" name="文本框 78895"/>
          <p:cNvSpPr txBox="1">
            <a:spLocks noChangeArrowheads="1"/>
          </p:cNvSpPr>
          <p:nvPr/>
        </p:nvSpPr>
        <p:spPr bwMode="auto">
          <a:xfrm>
            <a:off x="5973890" y="5635960"/>
            <a:ext cx="2731676" cy="39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sz="2000" kern="0" dirty="0">
                <a:solidFill>
                  <a:srgbClr val="FF0000"/>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①②③</a:t>
            </a:r>
          </a:p>
        </p:txBody>
      </p:sp>
      <p:sp>
        <p:nvSpPr>
          <p:cNvPr id="29" name="矩形 28">
            <a:extLst>
              <a:ext uri="{FF2B5EF4-FFF2-40B4-BE49-F238E27FC236}">
                <a16:creationId xmlns:a16="http://schemas.microsoft.com/office/drawing/2014/main" id="{4A1A9F2F-A6AF-4285-A690-7993163ABF4A}"/>
              </a:ext>
            </a:extLst>
          </p:cNvPr>
          <p:cNvSpPr/>
          <p:nvPr/>
        </p:nvSpPr>
        <p:spPr>
          <a:xfrm>
            <a:off x="582305" y="183634"/>
            <a:ext cx="800219" cy="461665"/>
          </a:xfrm>
          <a:prstGeom prst="rect">
            <a:avLst/>
          </a:prstGeom>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思考</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93"/>
                                        </p:tgtEl>
                                        <p:attrNameLst>
                                          <p:attrName>style.visibility</p:attrName>
                                        </p:attrNameLst>
                                      </p:cBhvr>
                                      <p:to>
                                        <p:strVal val="visible"/>
                                      </p:to>
                                    </p:set>
                                    <p:animEffect transition="in" filter="blinds(horizontal)">
                                      <p:cBhvr>
                                        <p:cTn id="7" dur="500"/>
                                        <p:tgtEl>
                                          <p:spTgt spid="788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94"/>
                                        </p:tgtEl>
                                        <p:attrNameLst>
                                          <p:attrName>style.visibility</p:attrName>
                                        </p:attrNameLst>
                                      </p:cBhvr>
                                      <p:to>
                                        <p:strVal val="visible"/>
                                      </p:to>
                                    </p:set>
                                    <p:animEffect transition="in" filter="blinds(horizontal)">
                                      <p:cBhvr>
                                        <p:cTn id="12" dur="500"/>
                                        <p:tgtEl>
                                          <p:spTgt spid="7889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895"/>
                                        </p:tgtEl>
                                        <p:attrNameLst>
                                          <p:attrName>style.visibility</p:attrName>
                                        </p:attrNameLst>
                                      </p:cBhvr>
                                      <p:to>
                                        <p:strVal val="visible"/>
                                      </p:to>
                                    </p:set>
                                    <p:animEffect transition="in" filter="blinds(horizontal)">
                                      <p:cBhvr>
                                        <p:cTn id="17" dur="500"/>
                                        <p:tgtEl>
                                          <p:spTgt spid="7889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8896"/>
                                        </p:tgtEl>
                                        <p:attrNameLst>
                                          <p:attrName>style.visibility</p:attrName>
                                        </p:attrNameLst>
                                      </p:cBhvr>
                                      <p:to>
                                        <p:strVal val="visible"/>
                                      </p:to>
                                    </p:set>
                                    <p:animEffect transition="in" filter="blinds(horizontal)">
                                      <p:cBhvr>
                                        <p:cTn id="22" dur="500"/>
                                        <p:tgtEl>
                                          <p:spTgt spid="78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3" grpId="0"/>
      <p:bldP spid="78894" grpId="0"/>
      <p:bldP spid="78895" grpId="0"/>
      <p:bldP spid="788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文本占位符 79873"/>
          <p:cNvSpPr>
            <a:spLocks noGrp="1" noChangeArrowheads="1"/>
          </p:cNvSpPr>
          <p:nvPr>
            <p:ph idx="4294967295"/>
          </p:nvPr>
        </p:nvSpPr>
        <p:spPr>
          <a:xfrm>
            <a:off x="794518" y="936625"/>
            <a:ext cx="8218488" cy="636588"/>
          </a:xfrm>
          <a:prstGeom prst="rect">
            <a:avLst/>
          </a:prstGeom>
        </p:spPr>
        <p:txBody>
          <a:bodyPr/>
          <a:lstStyle/>
          <a:p>
            <a:pPr>
              <a:buClr>
                <a:schemeClr val="accent6">
                  <a:lumMod val="75000"/>
                </a:schemeClr>
              </a:buClr>
              <a:buNone/>
              <a:defRPr/>
            </a:pPr>
            <a:r>
              <a:rPr lang="zh-CN" altLang="en-US" sz="2000" b="1"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rPr>
              <a:t>①以</a:t>
            </a:r>
            <a:r>
              <a:rPr lang="en-US" altLang="zh-CN" sz="2000" b="1"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rPr>
              <a:t>DNA</a:t>
            </a:r>
            <a:r>
              <a:rPr lang="zh-CN" altLang="en-US" sz="2000" b="1"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rPr>
              <a:t>为遗传物质的生物遗传信息的传递：</a:t>
            </a:r>
          </a:p>
        </p:txBody>
      </p:sp>
      <p:sp>
        <p:nvSpPr>
          <p:cNvPr id="79875" name="矩形 79874"/>
          <p:cNvSpPr>
            <a:spLocks noChangeArrowheads="1"/>
          </p:cNvSpPr>
          <p:nvPr/>
        </p:nvSpPr>
        <p:spPr bwMode="auto">
          <a:xfrm>
            <a:off x="794518" y="2722723"/>
            <a:ext cx="8476904" cy="39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②</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以</a:t>
            </a: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为遗传物质的生物遗传信息的传递：</a:t>
            </a:r>
          </a:p>
        </p:txBody>
      </p:sp>
      <p:grpSp>
        <p:nvGrpSpPr>
          <p:cNvPr id="79876" name="组合 79875"/>
          <p:cNvGrpSpPr/>
          <p:nvPr/>
        </p:nvGrpSpPr>
        <p:grpSpPr bwMode="auto">
          <a:xfrm>
            <a:off x="1829021" y="3279816"/>
            <a:ext cx="3911882" cy="1029000"/>
            <a:chOff x="185" y="0"/>
            <a:chExt cx="2900" cy="782"/>
          </a:xfrm>
        </p:grpSpPr>
        <p:sp>
          <p:nvSpPr>
            <p:cNvPr id="15390" name="AutoShape 6"/>
            <p:cNvSpPr>
              <a:spLocks noChangeArrowheads="1"/>
            </p:cNvSpPr>
            <p:nvPr/>
          </p:nvSpPr>
          <p:spPr bwMode="auto">
            <a:xfrm>
              <a:off x="185" y="99"/>
              <a:ext cx="646" cy="683"/>
            </a:xfrm>
            <a:custGeom>
              <a:avLst/>
              <a:gdLst>
                <a:gd name="T0" fmla="*/ 723 w 21600"/>
                <a:gd name="T1" fmla="*/ 192 h 21600"/>
                <a:gd name="T2" fmla="*/ 416 w 21600"/>
                <a:gd name="T3" fmla="*/ 29 h 21600"/>
                <a:gd name="T4" fmla="*/ 27 w 21600"/>
                <a:gd name="T5" fmla="*/ 448 h 21600"/>
                <a:gd name="T6" fmla="*/ 416 w 21600"/>
                <a:gd name="T7" fmla="*/ 866 h 21600"/>
                <a:gd name="T8" fmla="*/ 749 w 21600"/>
                <a:gd name="T9" fmla="*/ 661 h 21600"/>
                <a:gd name="T10" fmla="*/ 773 w 21600"/>
                <a:gd name="T11" fmla="*/ 676 h 21600"/>
                <a:gd name="T12" fmla="*/ 416 w 21600"/>
                <a:gd name="T13" fmla="*/ 895 h 21600"/>
                <a:gd name="T14" fmla="*/ 0 w 21600"/>
                <a:gd name="T15" fmla="*/ 448 h 21600"/>
                <a:gd name="T16" fmla="*/ 416 w 21600"/>
                <a:gd name="T17" fmla="*/ 0 h 21600"/>
                <a:gd name="T18" fmla="*/ 744 w 21600"/>
                <a:gd name="T19" fmla="*/ 174 h 21600"/>
                <a:gd name="T20" fmla="*/ 827 w 21600"/>
                <a:gd name="T21" fmla="*/ 106 h 21600"/>
                <a:gd name="T22" fmla="*/ 805 w 21600"/>
                <a:gd name="T23" fmla="*/ 283 h 21600"/>
                <a:gd name="T24" fmla="*/ 641 w 21600"/>
                <a:gd name="T25" fmla="*/ 260 h 21600"/>
                <a:gd name="T26" fmla="*/ 723 w 21600"/>
                <a:gd name="T27" fmla="*/ 192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8795" y="4629"/>
                  </a:moveTo>
                  <a:cubicBezTo>
                    <a:pt x="16883" y="2151"/>
                    <a:pt x="13930" y="700"/>
                    <a:pt x="10800" y="700"/>
                  </a:cubicBezTo>
                  <a:cubicBezTo>
                    <a:pt x="5221" y="700"/>
                    <a:pt x="700" y="5221"/>
                    <a:pt x="700" y="10800"/>
                  </a:cubicBezTo>
                  <a:cubicBezTo>
                    <a:pt x="700" y="16378"/>
                    <a:pt x="5221" y="20900"/>
                    <a:pt x="10800" y="20900"/>
                  </a:cubicBezTo>
                  <a:cubicBezTo>
                    <a:pt x="14362" y="20900"/>
                    <a:pt x="17661" y="19023"/>
                    <a:pt x="19481" y="15961"/>
                  </a:cubicBezTo>
                  <a:lnTo>
                    <a:pt x="20083" y="16319"/>
                  </a:lnTo>
                  <a:cubicBezTo>
                    <a:pt x="18136" y="19593"/>
                    <a:pt x="14609" y="21599"/>
                    <a:pt x="10800" y="21600"/>
                  </a:cubicBezTo>
                  <a:cubicBezTo>
                    <a:pt x="4835" y="21600"/>
                    <a:pt x="0" y="16764"/>
                    <a:pt x="0" y="10800"/>
                  </a:cubicBezTo>
                  <a:cubicBezTo>
                    <a:pt x="0" y="4835"/>
                    <a:pt x="4835" y="0"/>
                    <a:pt x="10800" y="0"/>
                  </a:cubicBezTo>
                  <a:cubicBezTo>
                    <a:pt x="14147" y="-1"/>
                    <a:pt x="17304" y="1551"/>
                    <a:pt x="19349" y="4201"/>
                  </a:cubicBezTo>
                  <a:lnTo>
                    <a:pt x="21487" y="2551"/>
                  </a:lnTo>
                  <a:lnTo>
                    <a:pt x="20935" y="6829"/>
                  </a:lnTo>
                  <a:lnTo>
                    <a:pt x="16658" y="6278"/>
                  </a:lnTo>
                  <a:lnTo>
                    <a:pt x="18795" y="4629"/>
                  </a:lnTo>
                  <a:close/>
                </a:path>
              </a:pathLst>
            </a:custGeom>
            <a:solidFill>
              <a:schemeClr val="tx1"/>
            </a:solidFill>
            <a:ln w="9525">
              <a:solidFill>
                <a:schemeClr val="tx1"/>
              </a:solidFill>
              <a:miter lim="800000"/>
            </a:ln>
          </p:spPr>
          <p:txBody>
            <a:bodyPr wrap="none" lIns="91208" tIns="45604" rIns="91208" bIns="45604" anchor="ctr"/>
            <a:lstStyle/>
            <a:p>
              <a:pPr defTabSz="1219170">
                <a:defRPr/>
              </a:pPr>
              <a:endParaRPr lang="zh-CN" altLang="en-US"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15391" name="Text Box 7"/>
            <p:cNvSpPr txBox="1">
              <a:spLocks noChangeArrowheads="1"/>
            </p:cNvSpPr>
            <p:nvPr/>
          </p:nvSpPr>
          <p:spPr bwMode="auto">
            <a:xfrm>
              <a:off x="227" y="272"/>
              <a:ext cx="96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en-US" altLang="zh-CN"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RNA</a:t>
              </a:r>
            </a:p>
          </p:txBody>
        </p:sp>
        <p:sp>
          <p:nvSpPr>
            <p:cNvPr id="15392" name="Text Box 8"/>
            <p:cNvSpPr txBox="1">
              <a:spLocks noChangeArrowheads="1"/>
            </p:cNvSpPr>
            <p:nvPr/>
          </p:nvSpPr>
          <p:spPr bwMode="auto">
            <a:xfrm>
              <a:off x="1885" y="271"/>
              <a:ext cx="120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蛋白质</a:t>
              </a:r>
            </a:p>
          </p:txBody>
        </p:sp>
        <p:sp>
          <p:nvSpPr>
            <p:cNvPr id="15393" name="Line 9"/>
            <p:cNvSpPr>
              <a:spLocks noChangeShapeType="1"/>
            </p:cNvSpPr>
            <p:nvPr/>
          </p:nvSpPr>
          <p:spPr bwMode="auto">
            <a:xfrm>
              <a:off x="1134" y="488"/>
              <a:ext cx="914" cy="0"/>
            </a:xfrm>
            <a:prstGeom prst="line">
              <a:avLst/>
            </a:prstGeom>
            <a:noFill/>
            <a:ln w="76200">
              <a:solidFill>
                <a:schemeClr val="tx1"/>
              </a:solidFill>
              <a:round/>
              <a:tailEnd type="arrow" w="med" len="med"/>
            </a:ln>
            <a:extLst>
              <a:ext uri="{909E8E84-426E-40DD-AFC4-6F175D3DCCD1}">
                <a14:hiddenFill xmlns:a14="http://schemas.microsoft.com/office/drawing/2010/main">
                  <a:noFill/>
                </a14:hiddenFill>
              </a:ext>
            </a:extLst>
          </p:spPr>
          <p:txBody>
            <a:bodyPr/>
            <a:lstStyle/>
            <a:p>
              <a:pPr defTabSz="1219170">
                <a:defRPr/>
              </a:pPr>
              <a:endParaRPr lang="zh-CN" altLang="en-US"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15394" name="Text Box 11"/>
            <p:cNvSpPr txBox="1">
              <a:spLocks noChangeArrowheads="1"/>
            </p:cNvSpPr>
            <p:nvPr/>
          </p:nvSpPr>
          <p:spPr bwMode="auto">
            <a:xfrm>
              <a:off x="1044" y="0"/>
              <a:ext cx="100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翻译</a:t>
              </a:r>
            </a:p>
          </p:txBody>
        </p:sp>
      </p:grpSp>
      <p:grpSp>
        <p:nvGrpSpPr>
          <p:cNvPr id="79882" name="组合 79881"/>
          <p:cNvGrpSpPr/>
          <p:nvPr/>
        </p:nvGrpSpPr>
        <p:grpSpPr bwMode="auto">
          <a:xfrm>
            <a:off x="1511520" y="5294459"/>
            <a:ext cx="7183245" cy="776142"/>
            <a:chOff x="0" y="0"/>
            <a:chExt cx="5327" cy="635"/>
          </a:xfrm>
        </p:grpSpPr>
        <p:grpSp>
          <p:nvGrpSpPr>
            <p:cNvPr id="22546" name="组合 79882"/>
            <p:cNvGrpSpPr/>
            <p:nvPr/>
          </p:nvGrpSpPr>
          <p:grpSpPr bwMode="auto">
            <a:xfrm>
              <a:off x="0" y="0"/>
              <a:ext cx="5327" cy="518"/>
              <a:chOff x="0" y="0"/>
              <a:chExt cx="5327" cy="518"/>
            </a:xfrm>
          </p:grpSpPr>
          <p:sp>
            <p:nvSpPr>
              <p:cNvPr id="15380" name="Text Box 8"/>
              <p:cNvSpPr txBox="1">
                <a:spLocks noChangeArrowheads="1"/>
              </p:cNvSpPr>
              <p:nvPr/>
            </p:nvSpPr>
            <p:spPr bwMode="auto">
              <a:xfrm>
                <a:off x="1587" y="262"/>
                <a:ext cx="8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en-US" altLang="zh-CN"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DNA</a:t>
                </a:r>
              </a:p>
            </p:txBody>
          </p:sp>
          <p:sp>
            <p:nvSpPr>
              <p:cNvPr id="15381" name="Line 9"/>
              <p:cNvSpPr>
                <a:spLocks noChangeShapeType="1"/>
              </p:cNvSpPr>
              <p:nvPr/>
            </p:nvSpPr>
            <p:spPr bwMode="auto">
              <a:xfrm>
                <a:off x="2268" y="408"/>
                <a:ext cx="726" cy="0"/>
              </a:xfrm>
              <a:prstGeom prst="line">
                <a:avLst/>
              </a:prstGeom>
              <a:noFill/>
              <a:ln w="76200">
                <a:solidFill>
                  <a:schemeClr val="tx1"/>
                </a:solidFill>
                <a:round/>
                <a:tailEnd type="arrow" w="med" len="med"/>
              </a:ln>
              <a:extLst>
                <a:ext uri="{909E8E84-426E-40DD-AFC4-6F175D3DCCD1}">
                  <a14:hiddenFill xmlns:a14="http://schemas.microsoft.com/office/drawing/2010/main">
                    <a:noFill/>
                  </a14:hiddenFill>
                </a:ext>
              </a:extLst>
            </p:spPr>
            <p:txBody>
              <a:bodyPr/>
              <a:lstStyle/>
              <a:p>
                <a:pPr defTabSz="1219170">
                  <a:defRPr/>
                </a:pPr>
                <a:endParaRPr lang="zh-CN" altLang="en-US"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15382" name="Text Box 16"/>
              <p:cNvSpPr txBox="1">
                <a:spLocks noChangeArrowheads="1"/>
              </p:cNvSpPr>
              <p:nvPr/>
            </p:nvSpPr>
            <p:spPr bwMode="auto">
              <a:xfrm>
                <a:off x="2041" y="0"/>
                <a:ext cx="9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转录</a:t>
                </a:r>
              </a:p>
            </p:txBody>
          </p:sp>
          <p:sp>
            <p:nvSpPr>
              <p:cNvPr id="15383" name="Text Box 11"/>
              <p:cNvSpPr txBox="1">
                <a:spLocks noChangeArrowheads="1"/>
              </p:cNvSpPr>
              <p:nvPr/>
            </p:nvSpPr>
            <p:spPr bwMode="auto">
              <a:xfrm>
                <a:off x="0" y="285"/>
                <a:ext cx="9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en-US" altLang="zh-CN"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RNA</a:t>
                </a:r>
              </a:p>
            </p:txBody>
          </p:sp>
          <p:sp>
            <p:nvSpPr>
              <p:cNvPr id="15384" name="Text Box 12"/>
              <p:cNvSpPr txBox="1">
                <a:spLocks noChangeArrowheads="1"/>
              </p:cNvSpPr>
              <p:nvPr/>
            </p:nvSpPr>
            <p:spPr bwMode="auto">
              <a:xfrm>
                <a:off x="4127" y="181"/>
                <a:ext cx="12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蛋白质</a:t>
                </a:r>
              </a:p>
            </p:txBody>
          </p:sp>
          <p:sp>
            <p:nvSpPr>
              <p:cNvPr id="15385" name="Line 14"/>
              <p:cNvSpPr>
                <a:spLocks noChangeShapeType="1"/>
              </p:cNvSpPr>
              <p:nvPr/>
            </p:nvSpPr>
            <p:spPr bwMode="auto">
              <a:xfrm>
                <a:off x="3583" y="363"/>
                <a:ext cx="726" cy="0"/>
              </a:xfrm>
              <a:prstGeom prst="line">
                <a:avLst/>
              </a:prstGeom>
              <a:noFill/>
              <a:ln w="76200">
                <a:solidFill>
                  <a:schemeClr val="tx1"/>
                </a:solidFill>
                <a:round/>
                <a:tailEnd type="arrow" w="med" len="med"/>
              </a:ln>
              <a:extLst>
                <a:ext uri="{909E8E84-426E-40DD-AFC4-6F175D3DCCD1}">
                  <a14:hiddenFill xmlns:a14="http://schemas.microsoft.com/office/drawing/2010/main">
                    <a:noFill/>
                  </a14:hiddenFill>
                </a:ext>
              </a:extLst>
            </p:spPr>
            <p:txBody>
              <a:bodyPr/>
              <a:lstStyle/>
              <a:p>
                <a:pPr defTabSz="1219170">
                  <a:defRPr/>
                </a:pPr>
                <a:endParaRPr lang="zh-CN" altLang="en-US"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15386" name="Text Box 17"/>
              <p:cNvSpPr txBox="1">
                <a:spLocks noChangeArrowheads="1"/>
              </p:cNvSpPr>
              <p:nvPr/>
            </p:nvSpPr>
            <p:spPr bwMode="auto">
              <a:xfrm>
                <a:off x="3401" y="0"/>
                <a:ext cx="10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翻译</a:t>
                </a:r>
              </a:p>
            </p:txBody>
          </p:sp>
          <p:sp>
            <p:nvSpPr>
              <p:cNvPr id="15387" name="Text Box 11"/>
              <p:cNvSpPr txBox="1">
                <a:spLocks noChangeArrowheads="1"/>
              </p:cNvSpPr>
              <p:nvPr/>
            </p:nvSpPr>
            <p:spPr bwMode="auto">
              <a:xfrm>
                <a:off x="2857" y="181"/>
                <a:ext cx="9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en-US" altLang="zh-CN"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RNA</a:t>
                </a:r>
              </a:p>
            </p:txBody>
          </p:sp>
          <p:sp>
            <p:nvSpPr>
              <p:cNvPr id="15388" name="Line 14"/>
              <p:cNvSpPr>
                <a:spLocks noChangeShapeType="1"/>
              </p:cNvSpPr>
              <p:nvPr/>
            </p:nvSpPr>
            <p:spPr bwMode="auto">
              <a:xfrm>
                <a:off x="726" y="453"/>
                <a:ext cx="912" cy="0"/>
              </a:xfrm>
              <a:prstGeom prst="line">
                <a:avLst/>
              </a:prstGeom>
              <a:noFill/>
              <a:ln w="76200">
                <a:solidFill>
                  <a:schemeClr val="tx1"/>
                </a:solidFill>
                <a:round/>
                <a:tailEnd type="arrow" w="med" len="med"/>
              </a:ln>
              <a:extLst>
                <a:ext uri="{909E8E84-426E-40DD-AFC4-6F175D3DCCD1}">
                  <a14:hiddenFill xmlns:a14="http://schemas.microsoft.com/office/drawing/2010/main">
                    <a:noFill/>
                  </a14:hiddenFill>
                </a:ext>
              </a:extLst>
            </p:spPr>
            <p:txBody>
              <a:bodyPr/>
              <a:lstStyle/>
              <a:p>
                <a:pPr defTabSz="1219170">
                  <a:defRPr/>
                </a:pPr>
                <a:endParaRPr lang="zh-CN" altLang="en-US"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15389" name="Text Box 16"/>
              <p:cNvSpPr txBox="1">
                <a:spLocks noChangeArrowheads="1"/>
              </p:cNvSpPr>
              <p:nvPr/>
            </p:nvSpPr>
            <p:spPr bwMode="auto">
              <a:xfrm>
                <a:off x="635" y="45"/>
                <a:ext cx="9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逆转录</a:t>
                </a:r>
              </a:p>
            </p:txBody>
          </p:sp>
        </p:grpSp>
        <p:sp>
          <p:nvSpPr>
            <p:cNvPr id="15379" name="任意多边形 79893"/>
            <p:cNvSpPr>
              <a:spLocks noChangeArrowheads="1"/>
            </p:cNvSpPr>
            <p:nvPr/>
          </p:nvSpPr>
          <p:spPr bwMode="auto">
            <a:xfrm>
              <a:off x="1632" y="181"/>
              <a:ext cx="454" cy="454"/>
            </a:xfrm>
            <a:custGeom>
              <a:avLst/>
              <a:gdLst>
                <a:gd name="T0" fmla="*/ 395 w 21600"/>
                <a:gd name="T1" fmla="*/ 97 h 21600"/>
                <a:gd name="T2" fmla="*/ 227 w 21600"/>
                <a:gd name="T3" fmla="*/ 15 h 21600"/>
                <a:gd name="T4" fmla="*/ 15 w 21600"/>
                <a:gd name="T5" fmla="*/ 227 h 21600"/>
                <a:gd name="T6" fmla="*/ 227 w 21600"/>
                <a:gd name="T7" fmla="*/ 439 h 21600"/>
                <a:gd name="T8" fmla="*/ 409 w 21600"/>
                <a:gd name="T9" fmla="*/ 336 h 21600"/>
                <a:gd name="T10" fmla="*/ 422 w 21600"/>
                <a:gd name="T11" fmla="*/ 343 h 21600"/>
                <a:gd name="T12" fmla="*/ 227 w 21600"/>
                <a:gd name="T13" fmla="*/ 454 h 21600"/>
                <a:gd name="T14" fmla="*/ 0 w 21600"/>
                <a:gd name="T15" fmla="*/ 227 h 21600"/>
                <a:gd name="T16" fmla="*/ 227 w 21600"/>
                <a:gd name="T17" fmla="*/ 0 h 21600"/>
                <a:gd name="T18" fmla="*/ 407 w 21600"/>
                <a:gd name="T19" fmla="*/ 88 h 21600"/>
                <a:gd name="T20" fmla="*/ 452 w 21600"/>
                <a:gd name="T21" fmla="*/ 54 h 21600"/>
                <a:gd name="T22" fmla="*/ 440 w 21600"/>
                <a:gd name="T23" fmla="*/ 144 h 21600"/>
                <a:gd name="T24" fmla="*/ 350 w 21600"/>
                <a:gd name="T25" fmla="*/ 132 h 21600"/>
                <a:gd name="T26" fmla="*/ 395 w 21600"/>
                <a:gd name="T27" fmla="*/ 9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8795" y="4629"/>
                  </a:moveTo>
                  <a:cubicBezTo>
                    <a:pt x="16948" y="2239"/>
                    <a:pt x="14053" y="700"/>
                    <a:pt x="10799" y="700"/>
                  </a:cubicBezTo>
                  <a:cubicBezTo>
                    <a:pt x="5221" y="700"/>
                    <a:pt x="699" y="5222"/>
                    <a:pt x="699" y="10800"/>
                  </a:cubicBezTo>
                  <a:cubicBezTo>
                    <a:pt x="699" y="16378"/>
                    <a:pt x="5221" y="20900"/>
                    <a:pt x="10799" y="20900"/>
                  </a:cubicBezTo>
                  <a:cubicBezTo>
                    <a:pt x="14491" y="20900"/>
                    <a:pt x="17720" y="18919"/>
                    <a:pt x="19482" y="15963"/>
                  </a:cubicBezTo>
                  <a:lnTo>
                    <a:pt x="20083" y="16319"/>
                  </a:lnTo>
                  <a:cubicBezTo>
                    <a:pt x="18200" y="19482"/>
                    <a:pt x="14747" y="21600"/>
                    <a:pt x="10800" y="21600"/>
                  </a:cubicBezTo>
                  <a:cubicBezTo>
                    <a:pt x="4835" y="21600"/>
                    <a:pt x="0" y="16765"/>
                    <a:pt x="0" y="10800"/>
                  </a:cubicBezTo>
                  <a:cubicBezTo>
                    <a:pt x="0" y="4835"/>
                    <a:pt x="4835" y="0"/>
                    <a:pt x="10800" y="0"/>
                  </a:cubicBezTo>
                  <a:cubicBezTo>
                    <a:pt x="14280" y="0"/>
                    <a:pt x="17375" y="1646"/>
                    <a:pt x="19350" y="4201"/>
                  </a:cubicBezTo>
                  <a:lnTo>
                    <a:pt x="21487" y="2551"/>
                  </a:lnTo>
                  <a:lnTo>
                    <a:pt x="20936" y="6829"/>
                  </a:lnTo>
                  <a:lnTo>
                    <a:pt x="16658" y="6278"/>
                  </a:lnTo>
                  <a:lnTo>
                    <a:pt x="18795" y="4629"/>
                  </a:lnTo>
                  <a:close/>
                </a:path>
              </a:pathLst>
            </a:custGeom>
            <a:solidFill>
              <a:srgbClr val="000000"/>
            </a:solidFill>
            <a:ln w="9525">
              <a:solidFill>
                <a:schemeClr val="tx1"/>
              </a:solidFill>
              <a:miter lim="800000"/>
            </a:ln>
          </p:spPr>
          <p:txBody>
            <a:bodyPr wrap="none" lIns="91208" tIns="45604" rIns="91208" bIns="45604" anchor="ctr"/>
            <a:lstStyle/>
            <a:p>
              <a:pPr defTabSz="1219170">
                <a:defRPr/>
              </a:pPr>
              <a:endParaRPr lang="zh-CN" altLang="en-US"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grpSp>
      <p:grpSp>
        <p:nvGrpSpPr>
          <p:cNvPr id="79895" name="组合 79894"/>
          <p:cNvGrpSpPr/>
          <p:nvPr/>
        </p:nvGrpSpPr>
        <p:grpSpPr bwMode="auto">
          <a:xfrm>
            <a:off x="1829020" y="1430521"/>
            <a:ext cx="6248763" cy="984822"/>
            <a:chOff x="0" y="0"/>
            <a:chExt cx="4634" cy="808"/>
          </a:xfrm>
        </p:grpSpPr>
        <p:grpSp>
          <p:nvGrpSpPr>
            <p:cNvPr id="22537" name="组合 79895"/>
            <p:cNvGrpSpPr/>
            <p:nvPr/>
          </p:nvGrpSpPr>
          <p:grpSpPr bwMode="auto">
            <a:xfrm>
              <a:off x="0" y="0"/>
              <a:ext cx="4634" cy="533"/>
              <a:chOff x="0" y="0"/>
              <a:chExt cx="4634" cy="533"/>
            </a:xfrm>
          </p:grpSpPr>
          <p:sp>
            <p:nvSpPr>
              <p:cNvPr id="15371" name="Line 3"/>
              <p:cNvSpPr>
                <a:spLocks noChangeShapeType="1"/>
              </p:cNvSpPr>
              <p:nvPr/>
            </p:nvSpPr>
            <p:spPr bwMode="auto">
              <a:xfrm flipV="1">
                <a:off x="2631" y="464"/>
                <a:ext cx="1034" cy="3"/>
              </a:xfrm>
              <a:prstGeom prst="line">
                <a:avLst/>
              </a:prstGeom>
              <a:noFill/>
              <a:ln w="57150">
                <a:solidFill>
                  <a:schemeClr val="tx1"/>
                </a:solidFill>
                <a:round/>
                <a:tailEnd type="arrow" w="med" len="med"/>
              </a:ln>
              <a:extLst>
                <a:ext uri="{909E8E84-426E-40DD-AFC4-6F175D3DCCD1}">
                  <a14:hiddenFill xmlns:a14="http://schemas.microsoft.com/office/drawing/2010/main">
                    <a:noFill/>
                  </a14:hiddenFill>
                </a:ext>
              </a:extLst>
            </p:spPr>
            <p:txBody>
              <a:bodyPr/>
              <a:lstStyle/>
              <a:p>
                <a:pPr defTabSz="1219170">
                  <a:defRPr/>
                </a:pPr>
                <a:endParaRPr lang="zh-CN" altLang="en-US"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15372" name="Text Box 4"/>
              <p:cNvSpPr txBox="1">
                <a:spLocks noChangeArrowheads="1"/>
              </p:cNvSpPr>
              <p:nvPr/>
            </p:nvSpPr>
            <p:spPr bwMode="auto">
              <a:xfrm>
                <a:off x="1860" y="300"/>
                <a:ext cx="8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RNA</a:t>
                </a:r>
              </a:p>
            </p:txBody>
          </p:sp>
          <p:sp>
            <p:nvSpPr>
              <p:cNvPr id="15373" name="Text Box 5"/>
              <p:cNvSpPr txBox="1">
                <a:spLocks noChangeArrowheads="1"/>
              </p:cNvSpPr>
              <p:nvPr/>
            </p:nvSpPr>
            <p:spPr bwMode="auto">
              <a:xfrm>
                <a:off x="0" y="250"/>
                <a:ext cx="11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en-US" altLang="zh-CN"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DNA</a:t>
                </a:r>
              </a:p>
            </p:txBody>
          </p:sp>
          <p:sp>
            <p:nvSpPr>
              <p:cNvPr id="15374" name="Line 6"/>
              <p:cNvSpPr>
                <a:spLocks noChangeShapeType="1"/>
              </p:cNvSpPr>
              <p:nvPr/>
            </p:nvSpPr>
            <p:spPr bwMode="auto">
              <a:xfrm>
                <a:off x="771" y="481"/>
                <a:ext cx="1034" cy="0"/>
              </a:xfrm>
              <a:prstGeom prst="line">
                <a:avLst/>
              </a:prstGeom>
              <a:noFill/>
              <a:ln w="57150">
                <a:solidFill>
                  <a:schemeClr val="tx1"/>
                </a:solidFill>
                <a:round/>
                <a:tailEnd type="arrow" w="med" len="med"/>
              </a:ln>
              <a:extLst>
                <a:ext uri="{909E8E84-426E-40DD-AFC4-6F175D3DCCD1}">
                  <a14:hiddenFill xmlns:a14="http://schemas.microsoft.com/office/drawing/2010/main">
                    <a:noFill/>
                  </a14:hiddenFill>
                </a:ext>
              </a:extLst>
            </p:spPr>
            <p:txBody>
              <a:bodyPr/>
              <a:lstStyle/>
              <a:p>
                <a:pPr defTabSz="1219170">
                  <a:defRPr/>
                </a:pPr>
                <a:endParaRPr lang="zh-CN" altLang="en-US"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sp>
            <p:nvSpPr>
              <p:cNvPr id="15375" name="Text Box 7"/>
              <p:cNvSpPr txBox="1">
                <a:spLocks noChangeArrowheads="1"/>
              </p:cNvSpPr>
              <p:nvPr/>
            </p:nvSpPr>
            <p:spPr bwMode="auto">
              <a:xfrm>
                <a:off x="3674" y="300"/>
                <a:ext cx="9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spcBef>
                    <a:spcPct val="50000"/>
                  </a:spcBef>
                  <a:defRPr/>
                </a:pPr>
                <a:r>
                  <a:rPr lang="zh-CN" altLang="en-US"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蛋白质</a:t>
                </a:r>
              </a:p>
            </p:txBody>
          </p:sp>
          <p:sp>
            <p:nvSpPr>
              <p:cNvPr id="15376" name="Text Box 8"/>
              <p:cNvSpPr txBox="1">
                <a:spLocks noChangeArrowheads="1"/>
              </p:cNvSpPr>
              <p:nvPr/>
            </p:nvSpPr>
            <p:spPr bwMode="auto">
              <a:xfrm>
                <a:off x="785" y="32"/>
                <a:ext cx="93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转录</a:t>
                </a:r>
              </a:p>
            </p:txBody>
          </p:sp>
          <p:sp>
            <p:nvSpPr>
              <p:cNvPr id="15377" name="Text Box 9"/>
              <p:cNvSpPr txBox="1">
                <a:spLocks noChangeArrowheads="1"/>
              </p:cNvSpPr>
              <p:nvPr/>
            </p:nvSpPr>
            <p:spPr bwMode="auto">
              <a:xfrm>
                <a:off x="2643" y="0"/>
                <a:ext cx="11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4" rIns="91208" bIns="45604">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algn="ctr" defTabSz="1219170">
                  <a:spcBef>
                    <a:spcPct val="50000"/>
                  </a:spcBef>
                  <a:defRPr/>
                </a:pPr>
                <a:r>
                  <a:rPr lang="zh-CN" altLang="en-US" kern="0" dirty="0">
                    <a:solidFill>
                      <a:srgbClr val="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rPr>
                  <a:t>翻译</a:t>
                </a:r>
              </a:p>
            </p:txBody>
          </p:sp>
        </p:grpSp>
        <p:sp>
          <p:nvSpPr>
            <p:cNvPr id="15370" name="任意多边形 79903"/>
            <p:cNvSpPr>
              <a:spLocks noChangeArrowheads="1"/>
            </p:cNvSpPr>
            <p:nvPr/>
          </p:nvSpPr>
          <p:spPr bwMode="auto">
            <a:xfrm>
              <a:off x="0" y="136"/>
              <a:ext cx="624" cy="672"/>
            </a:xfrm>
            <a:custGeom>
              <a:avLst/>
              <a:gdLst>
                <a:gd name="T0" fmla="*/ 543 w 21600"/>
                <a:gd name="T1" fmla="*/ 144 h 21600"/>
                <a:gd name="T2" fmla="*/ 312 w 21600"/>
                <a:gd name="T3" fmla="*/ 22 h 21600"/>
                <a:gd name="T4" fmla="*/ 20 w 21600"/>
                <a:gd name="T5" fmla="*/ 336 h 21600"/>
                <a:gd name="T6" fmla="*/ 312 w 21600"/>
                <a:gd name="T7" fmla="*/ 650 h 21600"/>
                <a:gd name="T8" fmla="*/ 563 w 21600"/>
                <a:gd name="T9" fmla="*/ 497 h 21600"/>
                <a:gd name="T10" fmla="*/ 580 w 21600"/>
                <a:gd name="T11" fmla="*/ 508 h 21600"/>
                <a:gd name="T12" fmla="*/ 312 w 21600"/>
                <a:gd name="T13" fmla="*/ 672 h 21600"/>
                <a:gd name="T14" fmla="*/ 0 w 21600"/>
                <a:gd name="T15" fmla="*/ 336 h 21600"/>
                <a:gd name="T16" fmla="*/ 312 w 21600"/>
                <a:gd name="T17" fmla="*/ 0 h 21600"/>
                <a:gd name="T18" fmla="*/ 559 w 21600"/>
                <a:gd name="T19" fmla="*/ 131 h 21600"/>
                <a:gd name="T20" fmla="*/ 621 w 21600"/>
                <a:gd name="T21" fmla="*/ 79 h 21600"/>
                <a:gd name="T22" fmla="*/ 605 w 21600"/>
                <a:gd name="T23" fmla="*/ 212 h 21600"/>
                <a:gd name="T24" fmla="*/ 481 w 21600"/>
                <a:gd name="T25" fmla="*/ 195 h 21600"/>
                <a:gd name="T26" fmla="*/ 543 w 21600"/>
                <a:gd name="T27" fmla="*/ 144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8795" y="4629"/>
                  </a:moveTo>
                  <a:cubicBezTo>
                    <a:pt x="16948" y="2239"/>
                    <a:pt x="14053" y="700"/>
                    <a:pt x="10799" y="700"/>
                  </a:cubicBezTo>
                  <a:cubicBezTo>
                    <a:pt x="5221" y="700"/>
                    <a:pt x="699" y="5222"/>
                    <a:pt x="699" y="10800"/>
                  </a:cubicBezTo>
                  <a:cubicBezTo>
                    <a:pt x="699" y="16378"/>
                    <a:pt x="5221" y="20900"/>
                    <a:pt x="10799" y="20900"/>
                  </a:cubicBezTo>
                  <a:cubicBezTo>
                    <a:pt x="14491" y="20900"/>
                    <a:pt x="17720" y="18919"/>
                    <a:pt x="19482" y="15963"/>
                  </a:cubicBezTo>
                  <a:lnTo>
                    <a:pt x="20083" y="16319"/>
                  </a:lnTo>
                  <a:cubicBezTo>
                    <a:pt x="18200" y="19482"/>
                    <a:pt x="14747" y="21600"/>
                    <a:pt x="10800" y="21600"/>
                  </a:cubicBezTo>
                  <a:cubicBezTo>
                    <a:pt x="4835" y="21600"/>
                    <a:pt x="0" y="16765"/>
                    <a:pt x="0" y="10800"/>
                  </a:cubicBezTo>
                  <a:cubicBezTo>
                    <a:pt x="0" y="4835"/>
                    <a:pt x="4835" y="0"/>
                    <a:pt x="10800" y="0"/>
                  </a:cubicBezTo>
                  <a:cubicBezTo>
                    <a:pt x="14280" y="0"/>
                    <a:pt x="17375" y="1646"/>
                    <a:pt x="19350" y="4201"/>
                  </a:cubicBezTo>
                  <a:lnTo>
                    <a:pt x="21487" y="2551"/>
                  </a:lnTo>
                  <a:lnTo>
                    <a:pt x="20936" y="6829"/>
                  </a:lnTo>
                  <a:lnTo>
                    <a:pt x="16658" y="6278"/>
                  </a:lnTo>
                  <a:lnTo>
                    <a:pt x="18795" y="4629"/>
                  </a:lnTo>
                  <a:close/>
                </a:path>
              </a:pathLst>
            </a:custGeom>
            <a:solidFill>
              <a:srgbClr val="000000"/>
            </a:solidFill>
            <a:ln w="9525">
              <a:solidFill>
                <a:schemeClr val="tx1"/>
              </a:solidFill>
              <a:miter lim="800000"/>
            </a:ln>
          </p:spPr>
          <p:txBody>
            <a:bodyPr wrap="none" lIns="91208" tIns="45604" rIns="91208" bIns="45604" anchor="ctr"/>
            <a:lstStyle/>
            <a:p>
              <a:pPr defTabSz="1219170">
                <a:defRPr/>
              </a:pPr>
              <a:endParaRPr lang="zh-CN" altLang="en-US" kern="0" dirty="0">
                <a:solidFill>
                  <a:sysClr val="windowText" lastClr="000000"/>
                </a:solidFill>
                <a:latin typeface="思源黑体 CN Light" panose="020B0300000000000000" pitchFamily="34" charset="-122"/>
                <a:ea typeface="思源黑体 CN Light" panose="020B0300000000000000" pitchFamily="34" charset="-122"/>
                <a:cs typeface="Times New Roman" panose="02020603050405020304" pitchFamily="18" charset="0"/>
                <a:sym typeface="Arial" panose="020B0604020202020204"/>
              </a:endParaRPr>
            </a:p>
          </p:txBody>
        </p:sp>
      </p:grpSp>
      <p:sp>
        <p:nvSpPr>
          <p:cNvPr id="79906" name="文本框 79905"/>
          <p:cNvSpPr txBox="1">
            <a:spLocks noChangeArrowheads="1"/>
          </p:cNvSpPr>
          <p:nvPr/>
        </p:nvSpPr>
        <p:spPr bwMode="auto">
          <a:xfrm>
            <a:off x="794518" y="4792133"/>
            <a:ext cx="8217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b="1">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defTabSz="1219170">
              <a:defRPr/>
            </a:pP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③HIV</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等逆转录</a:t>
            </a:r>
            <a:r>
              <a:rPr lang="en-US" altLang="zh-CN"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RNA</a:t>
            </a:r>
            <a:r>
              <a:rPr lang="zh-CN" altLang="en-US" sz="2000" kern="0" dirty="0">
                <a:solidFill>
                  <a:srgbClr val="0000FF"/>
                </a:solidFill>
                <a:latin typeface="思源黑体 CN Bold" panose="020B0800000000000000" pitchFamily="34" charset="-122"/>
                <a:ea typeface="思源黑体 CN Bold" panose="020B0800000000000000" pitchFamily="34" charset="-122"/>
                <a:cs typeface="Times New Roman" panose="02020603050405020304" pitchFamily="18" charset="0"/>
                <a:sym typeface="Arial" panose="020B0604020202020204"/>
              </a:rPr>
              <a:t>病毒的遗传信息的传递：</a:t>
            </a:r>
          </a:p>
        </p:txBody>
      </p:sp>
      <p:sp>
        <p:nvSpPr>
          <p:cNvPr id="35" name="矩形 34">
            <a:extLst>
              <a:ext uri="{FF2B5EF4-FFF2-40B4-BE49-F238E27FC236}">
                <a16:creationId xmlns:a16="http://schemas.microsoft.com/office/drawing/2014/main" id="{45E6DAEF-F405-4DF3-B41E-F61855C01A49}"/>
              </a:ext>
            </a:extLst>
          </p:cNvPr>
          <p:cNvSpPr/>
          <p:nvPr/>
        </p:nvSpPr>
        <p:spPr>
          <a:xfrm>
            <a:off x="582305" y="183634"/>
            <a:ext cx="1596912" cy="461665"/>
          </a:xfrm>
          <a:prstGeom prst="rect">
            <a:avLst/>
          </a:prstGeom>
        </p:spPr>
        <p:txBody>
          <a:bodyPr wrap="none">
            <a:spAutoFit/>
          </a:bodyPr>
          <a:lstStyle/>
          <a:p>
            <a:r>
              <a:rPr lang="en-US" altLang="zh-CN"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8</a:t>
            </a: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、总结：</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blinds(horizontal)">
                                      <p:cBhvr>
                                        <p:cTn id="7" dur="500"/>
                                        <p:tgtEl>
                                          <p:spTgt spid="79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9895"/>
                                        </p:tgtEl>
                                        <p:attrNameLst>
                                          <p:attrName>style.visibility</p:attrName>
                                        </p:attrNameLst>
                                      </p:cBhvr>
                                      <p:to>
                                        <p:strVal val="visible"/>
                                      </p:to>
                                    </p:set>
                                    <p:animEffect transition="in" filter="blinds(horizontal)">
                                      <p:cBhvr>
                                        <p:cTn id="12" dur="500"/>
                                        <p:tgtEl>
                                          <p:spTgt spid="798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875"/>
                                        </p:tgtEl>
                                        <p:attrNameLst>
                                          <p:attrName>style.visibility</p:attrName>
                                        </p:attrNameLst>
                                      </p:cBhvr>
                                      <p:to>
                                        <p:strVal val="visible"/>
                                      </p:to>
                                    </p:set>
                                    <p:animEffect transition="in" filter="blinds(horizontal)">
                                      <p:cBhvr>
                                        <p:cTn id="17" dur="500"/>
                                        <p:tgtEl>
                                          <p:spTgt spid="798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9876"/>
                                        </p:tgtEl>
                                        <p:attrNameLst>
                                          <p:attrName>style.visibility</p:attrName>
                                        </p:attrNameLst>
                                      </p:cBhvr>
                                      <p:to>
                                        <p:strVal val="visible"/>
                                      </p:to>
                                    </p:set>
                                    <p:animEffect transition="in" filter="blinds(horizontal)">
                                      <p:cBhvr>
                                        <p:cTn id="22" dur="500"/>
                                        <p:tgtEl>
                                          <p:spTgt spid="79876"/>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79906"/>
                                        </p:tgtEl>
                                        <p:attrNameLst>
                                          <p:attrName>style.visibility</p:attrName>
                                        </p:attrNameLst>
                                      </p:cBhvr>
                                      <p:to>
                                        <p:strVal val="visible"/>
                                      </p:to>
                                    </p:set>
                                    <p:anim calcmode="lin" valueType="num">
                                      <p:cBhvr>
                                        <p:cTn id="27" dur="1000" fill="hold"/>
                                        <p:tgtEl>
                                          <p:spTgt spid="79906"/>
                                        </p:tgtEl>
                                        <p:attrNameLst>
                                          <p:attrName>ppt_x</p:attrName>
                                        </p:attrNameLst>
                                      </p:cBhvr>
                                      <p:tavLst>
                                        <p:tav tm="0">
                                          <p:val>
                                            <p:strVal val="#ppt_x-.2"/>
                                          </p:val>
                                        </p:tav>
                                        <p:tav tm="100000">
                                          <p:val>
                                            <p:strVal val="#ppt_x"/>
                                          </p:val>
                                        </p:tav>
                                      </p:tavLst>
                                    </p:anim>
                                    <p:anim calcmode="lin" valueType="num">
                                      <p:cBhvr>
                                        <p:cTn id="28" dur="1000" fill="hold"/>
                                        <p:tgtEl>
                                          <p:spTgt spid="7990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990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9882"/>
                                        </p:tgtEl>
                                        <p:attrNameLst>
                                          <p:attrName>style.visibility</p:attrName>
                                        </p:attrNameLst>
                                      </p:cBhvr>
                                      <p:to>
                                        <p:strVal val="visible"/>
                                      </p:to>
                                    </p:set>
                                    <p:animEffect transition="in" filter="blinds(horizontal)">
                                      <p:cBhvr>
                                        <p:cTn id="34" dur="500"/>
                                        <p:tgtEl>
                                          <p:spTgt spid="79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p:bldP spid="79875" grpId="0"/>
      <p:bldP spid="7990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8b47d69f-69d0-41e9-9b86-0cb41a982fde}"/>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60c9f820-9a9a-41ed-9295-8804dd6ed1fc}"/>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3aa202bc-438e-4090-bb86-838d4d598444}"/>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TotalTime>
  <Words>2025</Words>
  <Application>Microsoft Office PowerPoint</Application>
  <PresentationFormat>宽屏</PresentationFormat>
  <Paragraphs>363</Paragraphs>
  <Slides>26</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FandolFang R</vt:lpstr>
      <vt:lpstr>思源黑体 CN Bold</vt:lpstr>
      <vt:lpstr>思源黑体 CN Heavy</vt:lpstr>
      <vt:lpstr>思源黑体 CN Light</vt:lpstr>
      <vt:lpstr>思源黑体 CN Regular</vt:lpstr>
      <vt:lpstr>站酷小薇LOGO体</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镰刀型细胞贫血症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2</cp:revision>
  <dcterms:created xsi:type="dcterms:W3CDTF">2020-06-01T07:48:47Z</dcterms:created>
  <dcterms:modified xsi:type="dcterms:W3CDTF">2021-01-09T11:52:22Z</dcterms:modified>
</cp:coreProperties>
</file>