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sldIdLst>
    <p:sldId id="257" r:id="rId2"/>
    <p:sldId id="278" r:id="rId3"/>
    <p:sldId id="270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297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2" r:id="rId38"/>
    <p:sldId id="371" r:id="rId39"/>
    <p:sldId id="373" r:id="rId40"/>
    <p:sldId id="287" r:id="rId41"/>
    <p:sldId id="374" r:id="rId42"/>
  </p:sldIdLst>
  <p:sldSz cx="12192000" cy="6858000"/>
  <p:notesSz cx="6858000" cy="9144000"/>
  <p:embeddedFontLst>
    <p:embeddedFont>
      <p:font typeface="OPPOSans B" panose="02010600030101010101" charset="-122"/>
      <p:regular r:id="rId44"/>
    </p:embeddedFont>
    <p:embeddedFont>
      <p:font typeface="OPPOSans R" panose="02010600030101010101" charset="-122"/>
      <p:regular r:id="rId45"/>
    </p:embeddedFont>
    <p:embeddedFont>
      <p:font typeface="庞门正道标题体" panose="02010600030101010101" charset="-122"/>
      <p:regular r:id="rId46"/>
    </p:embeddedFont>
    <p:embeddedFont>
      <p:font typeface="思源黑体 CN Light" panose="02010600030101010101" charset="-122"/>
      <p:regular r:id="rId47"/>
    </p:embeddedFont>
  </p:embeddedFontLst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8">
          <p15:clr>
            <a:srgbClr val="A4A3A4"/>
          </p15:clr>
        </p15:guide>
        <p15:guide id="2" pos="3830">
          <p15:clr>
            <a:srgbClr val="A4A3A4"/>
          </p15:clr>
        </p15:guide>
        <p15:guide id="3" pos="438">
          <p15:clr>
            <a:srgbClr val="A4A3A4"/>
          </p15:clr>
        </p15:guide>
        <p15:guide id="4" pos="7287">
          <p15:clr>
            <a:srgbClr val="A4A3A4"/>
          </p15:clr>
        </p15:guide>
        <p15:guide id="5" orient="horz" pos="640">
          <p15:clr>
            <a:srgbClr val="A4A3A4"/>
          </p15:clr>
        </p15:guide>
        <p15:guide id="6" orient="horz" pos="686">
          <p15:clr>
            <a:srgbClr val="A4A3A4"/>
          </p15:clr>
        </p15:guide>
        <p15:guide id="7" orient="horz" pos="3928">
          <p15:clr>
            <a:srgbClr val="A4A3A4"/>
          </p15:clr>
        </p15:guide>
        <p15:guide id="8" orient="horz" pos="3861">
          <p15:clr>
            <a:srgbClr val="A4A3A4"/>
          </p15:clr>
        </p15:guide>
        <p15:guide id="9" orient="horz" pos="1162">
          <p15:clr>
            <a:srgbClr val="A4A3A4"/>
          </p15:clr>
        </p15:guide>
        <p15:guide id="10" pos="6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49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74" y="114"/>
      </p:cViewPr>
      <p:guideLst>
        <p:guide orient="horz" pos="2288"/>
        <p:guide pos="3830"/>
        <p:guide pos="438"/>
        <p:guide pos="7287"/>
        <p:guide orient="horz" pos="640"/>
        <p:guide orient="horz" pos="686"/>
        <p:guide orient="horz" pos="3928"/>
        <p:guide orient="horz" pos="3861"/>
        <p:guide orient="horz" pos="1162"/>
        <p:guide pos="6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8A4287C6-C80B-4FBC-AAC3-CF577F8F9B46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DD7ACC26-FD7F-4F70-9456-027AD03C82A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9441-13F9-432C-9E76-93ED93EB440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40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>
            <a:off x="247770" y="353214"/>
            <a:ext cx="685318" cy="532436"/>
          </a:xfrm>
          <a:custGeom>
            <a:avLst/>
            <a:gdLst>
              <a:gd name="connsiteX0" fmla="*/ 0 w 685318"/>
              <a:gd name="connsiteY0" fmla="*/ 0 h 532436"/>
              <a:gd name="connsiteX1" fmla="*/ 685318 w 685318"/>
              <a:gd name="connsiteY1" fmla="*/ 0 h 532436"/>
              <a:gd name="connsiteX2" fmla="*/ 419100 w 685318"/>
              <a:gd name="connsiteY2" fmla="*/ 266218 h 532436"/>
              <a:gd name="connsiteX3" fmla="*/ 685318 w 685318"/>
              <a:gd name="connsiteY3" fmla="*/ 532436 h 532436"/>
              <a:gd name="connsiteX4" fmla="*/ 0 w 685318"/>
              <a:gd name="connsiteY4" fmla="*/ 532436 h 53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318" h="532436">
                <a:moveTo>
                  <a:pt x="0" y="0"/>
                </a:moveTo>
                <a:lnTo>
                  <a:pt x="685318" y="0"/>
                </a:lnTo>
                <a:cubicBezTo>
                  <a:pt x="538290" y="0"/>
                  <a:pt x="419100" y="119190"/>
                  <a:pt x="419100" y="266218"/>
                </a:cubicBezTo>
                <a:cubicBezTo>
                  <a:pt x="419100" y="413246"/>
                  <a:pt x="538290" y="532436"/>
                  <a:pt x="685318" y="532436"/>
                </a:cubicBezTo>
                <a:lnTo>
                  <a:pt x="0" y="53243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838200" y="353214"/>
            <a:ext cx="9975574" cy="53243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353214"/>
            <a:ext cx="495541" cy="532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>
            <a:off x="247770" y="353214"/>
            <a:ext cx="685318" cy="532436"/>
          </a:xfrm>
          <a:custGeom>
            <a:avLst/>
            <a:gdLst>
              <a:gd name="connsiteX0" fmla="*/ 0 w 685318"/>
              <a:gd name="connsiteY0" fmla="*/ 0 h 532436"/>
              <a:gd name="connsiteX1" fmla="*/ 685318 w 685318"/>
              <a:gd name="connsiteY1" fmla="*/ 0 h 532436"/>
              <a:gd name="connsiteX2" fmla="*/ 419100 w 685318"/>
              <a:gd name="connsiteY2" fmla="*/ 266218 h 532436"/>
              <a:gd name="connsiteX3" fmla="*/ 685318 w 685318"/>
              <a:gd name="connsiteY3" fmla="*/ 532436 h 532436"/>
              <a:gd name="connsiteX4" fmla="*/ 0 w 685318"/>
              <a:gd name="connsiteY4" fmla="*/ 532436 h 53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318" h="532436">
                <a:moveTo>
                  <a:pt x="0" y="0"/>
                </a:moveTo>
                <a:lnTo>
                  <a:pt x="685318" y="0"/>
                </a:lnTo>
                <a:cubicBezTo>
                  <a:pt x="538290" y="0"/>
                  <a:pt x="419100" y="119190"/>
                  <a:pt x="419100" y="266218"/>
                </a:cubicBezTo>
                <a:cubicBezTo>
                  <a:pt x="419100" y="413246"/>
                  <a:pt x="538290" y="532436"/>
                  <a:pt x="685318" y="532436"/>
                </a:cubicBezTo>
                <a:lnTo>
                  <a:pt x="0" y="53243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353214"/>
            <a:ext cx="495541" cy="532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t="9532" r="2038" b="953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0" name="矩形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庞门正道标题体" panose="02010600030101010101" pitchFamily="2" charset="-122"/>
              <a:ea typeface="庞门正道标题体" panose="02010600030101010101" pitchFamily="2" charset="-122"/>
              <a:cs typeface="OPPOSans R" panose="00020600040101010101" pitchFamily="18" charset="-122"/>
              <a:sym typeface="庞门正道标题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30480" y="2378017"/>
            <a:ext cx="12222481" cy="4738306"/>
            <a:chOff x="-30480" y="2369127"/>
            <a:chExt cx="12222481" cy="4738306"/>
          </a:xfrm>
        </p:grpSpPr>
        <p:sp>
          <p:nvSpPr>
            <p:cNvPr id="9" name="矩形 9"/>
            <p:cNvSpPr/>
            <p:nvPr/>
          </p:nvSpPr>
          <p:spPr>
            <a:xfrm flipH="1">
              <a:off x="-30480" y="2618560"/>
              <a:ext cx="12222480" cy="4488873"/>
            </a:xfrm>
            <a:custGeom>
              <a:avLst/>
              <a:gdLst>
                <a:gd name="connsiteX0" fmla="*/ 0 w 12192000"/>
                <a:gd name="connsiteY0" fmla="*/ 0 h 2240280"/>
                <a:gd name="connsiteX1" fmla="*/ 12192000 w 12192000"/>
                <a:gd name="connsiteY1" fmla="*/ 0 h 2240280"/>
                <a:gd name="connsiteX2" fmla="*/ 12192000 w 12192000"/>
                <a:gd name="connsiteY2" fmla="*/ 2240280 h 2240280"/>
                <a:gd name="connsiteX3" fmla="*/ 0 w 12192000"/>
                <a:gd name="connsiteY3" fmla="*/ 2240280 h 2240280"/>
                <a:gd name="connsiteX4" fmla="*/ 0 w 12192000"/>
                <a:gd name="connsiteY4" fmla="*/ 0 h 2240280"/>
                <a:gd name="connsiteX0-1" fmla="*/ 670560 w 12192000"/>
                <a:gd name="connsiteY0-2" fmla="*/ 914400 h 2240280"/>
                <a:gd name="connsiteX1-3" fmla="*/ 12192000 w 12192000"/>
                <a:gd name="connsiteY1-4" fmla="*/ 0 h 2240280"/>
                <a:gd name="connsiteX2-5" fmla="*/ 12192000 w 12192000"/>
                <a:gd name="connsiteY2-6" fmla="*/ 2240280 h 2240280"/>
                <a:gd name="connsiteX3-7" fmla="*/ 0 w 12192000"/>
                <a:gd name="connsiteY3-8" fmla="*/ 2240280 h 2240280"/>
                <a:gd name="connsiteX4-9" fmla="*/ 670560 w 12192000"/>
                <a:gd name="connsiteY4-10" fmla="*/ 914400 h 2240280"/>
                <a:gd name="connsiteX0-11" fmla="*/ 0 w 12222480"/>
                <a:gd name="connsiteY0-12" fmla="*/ 640080 h 2240280"/>
                <a:gd name="connsiteX1-13" fmla="*/ 12222480 w 12222480"/>
                <a:gd name="connsiteY1-14" fmla="*/ 0 h 2240280"/>
                <a:gd name="connsiteX2-15" fmla="*/ 12222480 w 12222480"/>
                <a:gd name="connsiteY2-16" fmla="*/ 2240280 h 2240280"/>
                <a:gd name="connsiteX3-17" fmla="*/ 30480 w 12222480"/>
                <a:gd name="connsiteY3-18" fmla="*/ 2240280 h 2240280"/>
                <a:gd name="connsiteX4-19" fmla="*/ 0 w 12222480"/>
                <a:gd name="connsiteY4-20" fmla="*/ 640080 h 2240280"/>
                <a:gd name="connsiteX0-21" fmla="*/ 0 w 12222480"/>
                <a:gd name="connsiteY0-22" fmla="*/ 640080 h 2240280"/>
                <a:gd name="connsiteX1-23" fmla="*/ 12222480 w 12222480"/>
                <a:gd name="connsiteY1-24" fmla="*/ 0 h 2240280"/>
                <a:gd name="connsiteX2-25" fmla="*/ 12222480 w 12222480"/>
                <a:gd name="connsiteY2-26" fmla="*/ 2240280 h 2240280"/>
                <a:gd name="connsiteX3-27" fmla="*/ 30480 w 12222480"/>
                <a:gd name="connsiteY3-28" fmla="*/ 2240280 h 2240280"/>
                <a:gd name="connsiteX4-29" fmla="*/ 0 w 12222480"/>
                <a:gd name="connsiteY4-30" fmla="*/ 640080 h 2240280"/>
                <a:gd name="connsiteX0-31" fmla="*/ 0 w 12222480"/>
                <a:gd name="connsiteY0-32" fmla="*/ 1828800 h 3429000"/>
                <a:gd name="connsiteX1-33" fmla="*/ 12207240 w 12222480"/>
                <a:gd name="connsiteY1-34" fmla="*/ 0 h 3429000"/>
                <a:gd name="connsiteX2-35" fmla="*/ 12222480 w 12222480"/>
                <a:gd name="connsiteY2-36" fmla="*/ 3429000 h 3429000"/>
                <a:gd name="connsiteX3-37" fmla="*/ 30480 w 12222480"/>
                <a:gd name="connsiteY3-38" fmla="*/ 3429000 h 3429000"/>
                <a:gd name="connsiteX4-39" fmla="*/ 0 w 12222480"/>
                <a:gd name="connsiteY4-40" fmla="*/ 1828800 h 3429000"/>
                <a:gd name="connsiteX0-41" fmla="*/ 0 w 12222480"/>
                <a:gd name="connsiteY0-42" fmla="*/ 1828800 h 3429000"/>
                <a:gd name="connsiteX1-43" fmla="*/ 12207240 w 12222480"/>
                <a:gd name="connsiteY1-44" fmla="*/ 0 h 3429000"/>
                <a:gd name="connsiteX2-45" fmla="*/ 12222480 w 12222480"/>
                <a:gd name="connsiteY2-46" fmla="*/ 3429000 h 3429000"/>
                <a:gd name="connsiteX3-47" fmla="*/ 30480 w 12222480"/>
                <a:gd name="connsiteY3-48" fmla="*/ 3429000 h 3429000"/>
                <a:gd name="connsiteX4-49" fmla="*/ 0 w 12222480"/>
                <a:gd name="connsiteY4-50" fmla="*/ 1828800 h 3429000"/>
                <a:gd name="connsiteX0-51" fmla="*/ 0 w 12222480"/>
                <a:gd name="connsiteY0-52" fmla="*/ 1828800 h 3429000"/>
                <a:gd name="connsiteX1-53" fmla="*/ 12207240 w 12222480"/>
                <a:gd name="connsiteY1-54" fmla="*/ 0 h 3429000"/>
                <a:gd name="connsiteX2-55" fmla="*/ 12222480 w 12222480"/>
                <a:gd name="connsiteY2-56" fmla="*/ 3429000 h 3429000"/>
                <a:gd name="connsiteX3-57" fmla="*/ 30480 w 12222480"/>
                <a:gd name="connsiteY3-58" fmla="*/ 3429000 h 3429000"/>
                <a:gd name="connsiteX4-59" fmla="*/ 0 w 12222480"/>
                <a:gd name="connsiteY4-60" fmla="*/ 1828800 h 3429000"/>
                <a:gd name="connsiteX0-61" fmla="*/ 0 w 12222480"/>
                <a:gd name="connsiteY0-62" fmla="*/ 1828800 h 3429000"/>
                <a:gd name="connsiteX1-63" fmla="*/ 12207240 w 12222480"/>
                <a:gd name="connsiteY1-64" fmla="*/ 0 h 3429000"/>
                <a:gd name="connsiteX2-65" fmla="*/ 12222480 w 12222480"/>
                <a:gd name="connsiteY2-66" fmla="*/ 3429000 h 3429000"/>
                <a:gd name="connsiteX3-67" fmla="*/ 30480 w 12222480"/>
                <a:gd name="connsiteY3-68" fmla="*/ 3429000 h 3429000"/>
                <a:gd name="connsiteX4-69" fmla="*/ 0 w 12222480"/>
                <a:gd name="connsiteY4-70" fmla="*/ 1828800 h 3429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222480" h="3429000">
                  <a:moveTo>
                    <a:pt x="0" y="1828800"/>
                  </a:moveTo>
                  <a:cubicBezTo>
                    <a:pt x="4104640" y="2682240"/>
                    <a:pt x="9779000" y="1158240"/>
                    <a:pt x="12207240" y="0"/>
                  </a:cubicBezTo>
                  <a:lnTo>
                    <a:pt x="12222480" y="3429000"/>
                  </a:lnTo>
                  <a:lnTo>
                    <a:pt x="30480" y="3429000"/>
                  </a:lnTo>
                  <a:lnTo>
                    <a:pt x="0" y="18288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H="1">
              <a:off x="-30480" y="3511541"/>
              <a:ext cx="12222480" cy="2374929"/>
            </a:xfrm>
            <a:custGeom>
              <a:avLst/>
              <a:gdLst>
                <a:gd name="connsiteX0" fmla="*/ 0 w 12192000"/>
                <a:gd name="connsiteY0" fmla="*/ 0 h 2240280"/>
                <a:gd name="connsiteX1" fmla="*/ 12192000 w 12192000"/>
                <a:gd name="connsiteY1" fmla="*/ 0 h 2240280"/>
                <a:gd name="connsiteX2" fmla="*/ 12192000 w 12192000"/>
                <a:gd name="connsiteY2" fmla="*/ 2240280 h 2240280"/>
                <a:gd name="connsiteX3" fmla="*/ 0 w 12192000"/>
                <a:gd name="connsiteY3" fmla="*/ 2240280 h 2240280"/>
                <a:gd name="connsiteX4" fmla="*/ 0 w 12192000"/>
                <a:gd name="connsiteY4" fmla="*/ 0 h 2240280"/>
                <a:gd name="connsiteX0-1" fmla="*/ 670560 w 12192000"/>
                <a:gd name="connsiteY0-2" fmla="*/ 914400 h 2240280"/>
                <a:gd name="connsiteX1-3" fmla="*/ 12192000 w 12192000"/>
                <a:gd name="connsiteY1-4" fmla="*/ 0 h 2240280"/>
                <a:gd name="connsiteX2-5" fmla="*/ 12192000 w 12192000"/>
                <a:gd name="connsiteY2-6" fmla="*/ 2240280 h 2240280"/>
                <a:gd name="connsiteX3-7" fmla="*/ 0 w 12192000"/>
                <a:gd name="connsiteY3-8" fmla="*/ 2240280 h 2240280"/>
                <a:gd name="connsiteX4-9" fmla="*/ 670560 w 12192000"/>
                <a:gd name="connsiteY4-10" fmla="*/ 914400 h 2240280"/>
                <a:gd name="connsiteX0-11" fmla="*/ 0 w 12222480"/>
                <a:gd name="connsiteY0-12" fmla="*/ 640080 h 2240280"/>
                <a:gd name="connsiteX1-13" fmla="*/ 12222480 w 12222480"/>
                <a:gd name="connsiteY1-14" fmla="*/ 0 h 2240280"/>
                <a:gd name="connsiteX2-15" fmla="*/ 12222480 w 12222480"/>
                <a:gd name="connsiteY2-16" fmla="*/ 2240280 h 2240280"/>
                <a:gd name="connsiteX3-17" fmla="*/ 30480 w 12222480"/>
                <a:gd name="connsiteY3-18" fmla="*/ 2240280 h 2240280"/>
                <a:gd name="connsiteX4-19" fmla="*/ 0 w 12222480"/>
                <a:gd name="connsiteY4-20" fmla="*/ 640080 h 2240280"/>
                <a:gd name="connsiteX0-21" fmla="*/ 0 w 12222480"/>
                <a:gd name="connsiteY0-22" fmla="*/ 640080 h 2240280"/>
                <a:gd name="connsiteX1-23" fmla="*/ 12222480 w 12222480"/>
                <a:gd name="connsiteY1-24" fmla="*/ 0 h 2240280"/>
                <a:gd name="connsiteX2-25" fmla="*/ 12222480 w 12222480"/>
                <a:gd name="connsiteY2-26" fmla="*/ 2240280 h 2240280"/>
                <a:gd name="connsiteX3-27" fmla="*/ 30480 w 12222480"/>
                <a:gd name="connsiteY3-28" fmla="*/ 2240280 h 2240280"/>
                <a:gd name="connsiteX4-29" fmla="*/ 0 w 12222480"/>
                <a:gd name="connsiteY4-30" fmla="*/ 640080 h 2240280"/>
                <a:gd name="connsiteX0-31" fmla="*/ 0 w 12222480"/>
                <a:gd name="connsiteY0-32" fmla="*/ 1828800 h 3429000"/>
                <a:gd name="connsiteX1-33" fmla="*/ 12207240 w 12222480"/>
                <a:gd name="connsiteY1-34" fmla="*/ 0 h 3429000"/>
                <a:gd name="connsiteX2-35" fmla="*/ 12222480 w 12222480"/>
                <a:gd name="connsiteY2-36" fmla="*/ 3429000 h 3429000"/>
                <a:gd name="connsiteX3-37" fmla="*/ 30480 w 12222480"/>
                <a:gd name="connsiteY3-38" fmla="*/ 3429000 h 3429000"/>
                <a:gd name="connsiteX4-39" fmla="*/ 0 w 12222480"/>
                <a:gd name="connsiteY4-40" fmla="*/ 1828800 h 3429000"/>
                <a:gd name="connsiteX0-41" fmla="*/ 0 w 12222480"/>
                <a:gd name="connsiteY0-42" fmla="*/ 1828800 h 3429000"/>
                <a:gd name="connsiteX1-43" fmla="*/ 12207240 w 12222480"/>
                <a:gd name="connsiteY1-44" fmla="*/ 0 h 3429000"/>
                <a:gd name="connsiteX2-45" fmla="*/ 12222480 w 12222480"/>
                <a:gd name="connsiteY2-46" fmla="*/ 3429000 h 3429000"/>
                <a:gd name="connsiteX3-47" fmla="*/ 30480 w 12222480"/>
                <a:gd name="connsiteY3-48" fmla="*/ 3429000 h 3429000"/>
                <a:gd name="connsiteX4-49" fmla="*/ 0 w 12222480"/>
                <a:gd name="connsiteY4-50" fmla="*/ 1828800 h 3429000"/>
                <a:gd name="connsiteX0-51" fmla="*/ 0 w 12222480"/>
                <a:gd name="connsiteY0-52" fmla="*/ 1828800 h 3429000"/>
                <a:gd name="connsiteX1-53" fmla="*/ 12207240 w 12222480"/>
                <a:gd name="connsiteY1-54" fmla="*/ 0 h 3429000"/>
                <a:gd name="connsiteX2-55" fmla="*/ 12222480 w 12222480"/>
                <a:gd name="connsiteY2-56" fmla="*/ 3429000 h 3429000"/>
                <a:gd name="connsiteX3-57" fmla="*/ 30480 w 12222480"/>
                <a:gd name="connsiteY3-58" fmla="*/ 3429000 h 3429000"/>
                <a:gd name="connsiteX4-59" fmla="*/ 0 w 12222480"/>
                <a:gd name="connsiteY4-60" fmla="*/ 1828800 h 3429000"/>
                <a:gd name="connsiteX0-61" fmla="*/ 0 w 12222480"/>
                <a:gd name="connsiteY0-62" fmla="*/ 1828800 h 3429000"/>
                <a:gd name="connsiteX1-63" fmla="*/ 12207240 w 12222480"/>
                <a:gd name="connsiteY1-64" fmla="*/ 0 h 3429000"/>
                <a:gd name="connsiteX2-65" fmla="*/ 12222480 w 12222480"/>
                <a:gd name="connsiteY2-66" fmla="*/ 3429000 h 3429000"/>
                <a:gd name="connsiteX3-67" fmla="*/ 30480 w 12222480"/>
                <a:gd name="connsiteY3-68" fmla="*/ 3429000 h 3429000"/>
                <a:gd name="connsiteX4-69" fmla="*/ 0 w 12222480"/>
                <a:gd name="connsiteY4-70" fmla="*/ 1828800 h 3429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222480" h="3429000">
                  <a:moveTo>
                    <a:pt x="0" y="1828800"/>
                  </a:moveTo>
                  <a:cubicBezTo>
                    <a:pt x="4104640" y="2682240"/>
                    <a:pt x="9779000" y="1158240"/>
                    <a:pt x="12207240" y="0"/>
                  </a:cubicBezTo>
                  <a:lnTo>
                    <a:pt x="12222480" y="3429000"/>
                  </a:lnTo>
                  <a:lnTo>
                    <a:pt x="30480" y="3429000"/>
                  </a:lnTo>
                  <a:lnTo>
                    <a:pt x="0" y="182880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-30480" y="2369127"/>
              <a:ext cx="12222480" cy="4488873"/>
            </a:xfrm>
            <a:custGeom>
              <a:avLst/>
              <a:gdLst>
                <a:gd name="connsiteX0" fmla="*/ 0 w 12192000"/>
                <a:gd name="connsiteY0" fmla="*/ 0 h 2240280"/>
                <a:gd name="connsiteX1" fmla="*/ 12192000 w 12192000"/>
                <a:gd name="connsiteY1" fmla="*/ 0 h 2240280"/>
                <a:gd name="connsiteX2" fmla="*/ 12192000 w 12192000"/>
                <a:gd name="connsiteY2" fmla="*/ 2240280 h 2240280"/>
                <a:gd name="connsiteX3" fmla="*/ 0 w 12192000"/>
                <a:gd name="connsiteY3" fmla="*/ 2240280 h 2240280"/>
                <a:gd name="connsiteX4" fmla="*/ 0 w 12192000"/>
                <a:gd name="connsiteY4" fmla="*/ 0 h 2240280"/>
                <a:gd name="connsiteX0-1" fmla="*/ 670560 w 12192000"/>
                <a:gd name="connsiteY0-2" fmla="*/ 914400 h 2240280"/>
                <a:gd name="connsiteX1-3" fmla="*/ 12192000 w 12192000"/>
                <a:gd name="connsiteY1-4" fmla="*/ 0 h 2240280"/>
                <a:gd name="connsiteX2-5" fmla="*/ 12192000 w 12192000"/>
                <a:gd name="connsiteY2-6" fmla="*/ 2240280 h 2240280"/>
                <a:gd name="connsiteX3-7" fmla="*/ 0 w 12192000"/>
                <a:gd name="connsiteY3-8" fmla="*/ 2240280 h 2240280"/>
                <a:gd name="connsiteX4-9" fmla="*/ 670560 w 12192000"/>
                <a:gd name="connsiteY4-10" fmla="*/ 914400 h 2240280"/>
                <a:gd name="connsiteX0-11" fmla="*/ 0 w 12222480"/>
                <a:gd name="connsiteY0-12" fmla="*/ 640080 h 2240280"/>
                <a:gd name="connsiteX1-13" fmla="*/ 12222480 w 12222480"/>
                <a:gd name="connsiteY1-14" fmla="*/ 0 h 2240280"/>
                <a:gd name="connsiteX2-15" fmla="*/ 12222480 w 12222480"/>
                <a:gd name="connsiteY2-16" fmla="*/ 2240280 h 2240280"/>
                <a:gd name="connsiteX3-17" fmla="*/ 30480 w 12222480"/>
                <a:gd name="connsiteY3-18" fmla="*/ 2240280 h 2240280"/>
                <a:gd name="connsiteX4-19" fmla="*/ 0 w 12222480"/>
                <a:gd name="connsiteY4-20" fmla="*/ 640080 h 2240280"/>
                <a:gd name="connsiteX0-21" fmla="*/ 0 w 12222480"/>
                <a:gd name="connsiteY0-22" fmla="*/ 640080 h 2240280"/>
                <a:gd name="connsiteX1-23" fmla="*/ 12222480 w 12222480"/>
                <a:gd name="connsiteY1-24" fmla="*/ 0 h 2240280"/>
                <a:gd name="connsiteX2-25" fmla="*/ 12222480 w 12222480"/>
                <a:gd name="connsiteY2-26" fmla="*/ 2240280 h 2240280"/>
                <a:gd name="connsiteX3-27" fmla="*/ 30480 w 12222480"/>
                <a:gd name="connsiteY3-28" fmla="*/ 2240280 h 2240280"/>
                <a:gd name="connsiteX4-29" fmla="*/ 0 w 12222480"/>
                <a:gd name="connsiteY4-30" fmla="*/ 640080 h 2240280"/>
                <a:gd name="connsiteX0-31" fmla="*/ 0 w 12222480"/>
                <a:gd name="connsiteY0-32" fmla="*/ 1828800 h 3429000"/>
                <a:gd name="connsiteX1-33" fmla="*/ 12207240 w 12222480"/>
                <a:gd name="connsiteY1-34" fmla="*/ 0 h 3429000"/>
                <a:gd name="connsiteX2-35" fmla="*/ 12222480 w 12222480"/>
                <a:gd name="connsiteY2-36" fmla="*/ 3429000 h 3429000"/>
                <a:gd name="connsiteX3-37" fmla="*/ 30480 w 12222480"/>
                <a:gd name="connsiteY3-38" fmla="*/ 3429000 h 3429000"/>
                <a:gd name="connsiteX4-39" fmla="*/ 0 w 12222480"/>
                <a:gd name="connsiteY4-40" fmla="*/ 1828800 h 3429000"/>
                <a:gd name="connsiteX0-41" fmla="*/ 0 w 12222480"/>
                <a:gd name="connsiteY0-42" fmla="*/ 1828800 h 3429000"/>
                <a:gd name="connsiteX1-43" fmla="*/ 12207240 w 12222480"/>
                <a:gd name="connsiteY1-44" fmla="*/ 0 h 3429000"/>
                <a:gd name="connsiteX2-45" fmla="*/ 12222480 w 12222480"/>
                <a:gd name="connsiteY2-46" fmla="*/ 3429000 h 3429000"/>
                <a:gd name="connsiteX3-47" fmla="*/ 30480 w 12222480"/>
                <a:gd name="connsiteY3-48" fmla="*/ 3429000 h 3429000"/>
                <a:gd name="connsiteX4-49" fmla="*/ 0 w 12222480"/>
                <a:gd name="connsiteY4-50" fmla="*/ 1828800 h 3429000"/>
                <a:gd name="connsiteX0-51" fmla="*/ 0 w 12222480"/>
                <a:gd name="connsiteY0-52" fmla="*/ 1828800 h 3429000"/>
                <a:gd name="connsiteX1-53" fmla="*/ 12207240 w 12222480"/>
                <a:gd name="connsiteY1-54" fmla="*/ 0 h 3429000"/>
                <a:gd name="connsiteX2-55" fmla="*/ 12222480 w 12222480"/>
                <a:gd name="connsiteY2-56" fmla="*/ 3429000 h 3429000"/>
                <a:gd name="connsiteX3-57" fmla="*/ 30480 w 12222480"/>
                <a:gd name="connsiteY3-58" fmla="*/ 3429000 h 3429000"/>
                <a:gd name="connsiteX4-59" fmla="*/ 0 w 12222480"/>
                <a:gd name="connsiteY4-60" fmla="*/ 1828800 h 3429000"/>
                <a:gd name="connsiteX0-61" fmla="*/ 0 w 12222480"/>
                <a:gd name="connsiteY0-62" fmla="*/ 1828800 h 3429000"/>
                <a:gd name="connsiteX1-63" fmla="*/ 12207240 w 12222480"/>
                <a:gd name="connsiteY1-64" fmla="*/ 0 h 3429000"/>
                <a:gd name="connsiteX2-65" fmla="*/ 12222480 w 12222480"/>
                <a:gd name="connsiteY2-66" fmla="*/ 3429000 h 3429000"/>
                <a:gd name="connsiteX3-67" fmla="*/ 30480 w 12222480"/>
                <a:gd name="connsiteY3-68" fmla="*/ 3429000 h 3429000"/>
                <a:gd name="connsiteX4-69" fmla="*/ 0 w 12222480"/>
                <a:gd name="connsiteY4-70" fmla="*/ 1828800 h 3429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222480" h="3429000">
                  <a:moveTo>
                    <a:pt x="0" y="1828800"/>
                  </a:moveTo>
                  <a:cubicBezTo>
                    <a:pt x="4104640" y="2682240"/>
                    <a:pt x="9779000" y="1158240"/>
                    <a:pt x="12207240" y="0"/>
                  </a:cubicBezTo>
                  <a:lnTo>
                    <a:pt x="12222480" y="3429000"/>
                  </a:lnTo>
                  <a:lnTo>
                    <a:pt x="30480" y="3429000"/>
                  </a:lnTo>
                  <a:lnTo>
                    <a:pt x="0" y="18288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324602" y="4741922"/>
              <a:ext cx="55626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CELLS OF DIVERSITY AND UNITY</a:t>
              </a:r>
              <a:endParaRPr lang="zh-CN" altLang="en-US" sz="16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" name="Shape 40"/>
            <p:cNvSpPr/>
            <p:nvPr/>
          </p:nvSpPr>
          <p:spPr>
            <a:xfrm>
              <a:off x="8839200" y="2546349"/>
              <a:ext cx="3136583" cy="70788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9" rIns="60959">
              <a:spAutoFit/>
            </a:bodyPr>
            <a:lstStyle>
              <a:lvl1pPr>
                <a:defRPr sz="3600">
                  <a:solidFill>
                    <a:srgbClr val="B61C2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lvl="0" algn="just">
                <a:defRPr sz="1800">
                  <a:solidFill>
                    <a:srgbClr val="000000"/>
                  </a:solidFill>
                </a:defRPr>
              </a:pPr>
              <a:r>
                <a:rPr lang="zh-CN" altLang="en-US" sz="60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第</a:t>
              </a:r>
              <a:r>
                <a:rPr lang="en-US" altLang="zh-CN" sz="60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1</a:t>
              </a:r>
              <a:r>
                <a:rPr lang="zh-CN" altLang="en-US" sz="60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章  第</a:t>
              </a:r>
              <a:r>
                <a:rPr lang="en-US" altLang="zh-CN" sz="60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2</a:t>
              </a:r>
              <a:r>
                <a:rPr lang="zh-CN" altLang="en-US" sz="60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节</a:t>
              </a:r>
            </a:p>
          </p:txBody>
        </p:sp>
        <p:sp>
          <p:nvSpPr>
            <p:cNvPr id="21" name="Shape 40"/>
            <p:cNvSpPr/>
            <p:nvPr/>
          </p:nvSpPr>
          <p:spPr>
            <a:xfrm>
              <a:off x="2170430" y="3175577"/>
              <a:ext cx="9805670" cy="124142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9" rIns="60959">
              <a:spAutoFit/>
            </a:bodyPr>
            <a:lstStyle>
              <a:lvl1pPr>
                <a:defRPr sz="3600">
                  <a:solidFill>
                    <a:srgbClr val="B61C2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lvl="0" algn="dist">
                <a:defRPr sz="1800">
                  <a:solidFill>
                    <a:srgbClr val="000000"/>
                  </a:solidFill>
                </a:defRPr>
              </a:pPr>
              <a:r>
                <a:rPr lang="zh-CN" altLang="en-US" sz="11500" baseline="-25000" dirty="0">
                  <a:solidFill>
                    <a:schemeClr val="bg1"/>
                  </a:solidFill>
                  <a:effectLst>
                    <a:outerShdw blurRad="76200" dist="76200" dir="2700000" algn="tl">
                      <a:srgbClr val="000000">
                        <a:alpha val="12000"/>
                      </a:srgbClr>
                    </a:outerShdw>
                  </a:effectLst>
                  <a:latin typeface="庞门正道标题体" panose="02010600030101010101" pitchFamily="2" charset="-122"/>
                  <a:ea typeface="庞门正道标题体" panose="02010600030101010101" pitchFamily="2" charset="-122"/>
                  <a:cs typeface="OPPOSans R" panose="00020600040101010101" pitchFamily="18" charset="-122"/>
                  <a:sym typeface="庞门正道标题体" panose="02010600030101010101" pitchFamily="2" charset="-122"/>
                </a:rPr>
                <a:t>细胞的多样性与统一性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5694218" y="5288973"/>
              <a:ext cx="649778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0" scaled="0"/>
              </a:gra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60400" y="5425440"/>
              <a:ext cx="0" cy="121920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1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81000" y="6235700"/>
              <a:ext cx="3291840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2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1181100" y="3407401"/>
              <a:ext cx="208280" cy="20828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1412250" y="2731160"/>
              <a:ext cx="523220" cy="52322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87680" y="3785243"/>
              <a:ext cx="345440" cy="34544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907401" y="4245578"/>
              <a:ext cx="494010" cy="49401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348116" y="4684671"/>
              <a:ext cx="611426" cy="61142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5521960" y="4613563"/>
              <a:ext cx="345440" cy="34544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041261" y="5368442"/>
              <a:ext cx="715074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8800" dirty="0">
                  <a:solidFill>
                    <a:schemeClr val="bg1">
                      <a:alpha val="10000"/>
                    </a:schemeClr>
                  </a:solidFill>
                  <a:latin typeface="Roboto Bk" pitchFamily="2" charset="0"/>
                  <a:ea typeface="Roboto Bk" pitchFamily="2" charset="0"/>
                  <a:cs typeface="OPPOSans R" panose="00020600040101010101" pitchFamily="18" charset="-122"/>
                  <a:sym typeface="Roboto Bk" pitchFamily="2" charset="0"/>
                </a:rPr>
                <a:t>BIOLOGICAL</a:t>
              </a:r>
              <a:endParaRPr lang="zh-CN" altLang="en-US" sz="8800" dirty="0">
                <a:solidFill>
                  <a:schemeClr val="bg1">
                    <a:alpha val="10000"/>
                  </a:schemeClr>
                </a:solidFill>
                <a:latin typeface="Roboto Bk" pitchFamily="2" charset="0"/>
                <a:ea typeface="OPPOSans R" panose="00020600040101010101" pitchFamily="18" charset="-122"/>
                <a:cs typeface="OPPOSans R" panose="00020600040101010101" pitchFamily="18" charset="-122"/>
                <a:sym typeface="Roboto Bk" pitchFamily="2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32846" y="5887797"/>
              <a:ext cx="345440" cy="34544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60400" y="5735954"/>
              <a:ext cx="3482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人教版  生物</a:t>
              </a:r>
              <a:r>
                <a:rPr lang="en-US" altLang="zh-CN" sz="2400" dirty="0">
                  <a:solidFill>
                    <a:schemeClr val="bg1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(</a:t>
              </a:r>
              <a:r>
                <a:rPr lang="zh-CN" altLang="en-US" sz="2400" dirty="0">
                  <a:solidFill>
                    <a:schemeClr val="bg1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高中</a:t>
              </a:r>
              <a:r>
                <a:rPr lang="en-US" altLang="zh-CN" sz="2400" dirty="0">
                  <a:solidFill>
                    <a:schemeClr val="bg1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820738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蓝藻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280031" y="5328407"/>
            <a:ext cx="7631938" cy="461666"/>
            <a:chOff x="2280031" y="5507998"/>
            <a:chExt cx="7631938" cy="461666"/>
          </a:xfrm>
        </p:grpSpPr>
        <p:sp>
          <p:nvSpPr>
            <p:cNvPr id="3" name="矩形: 圆角 2"/>
            <p:cNvSpPr/>
            <p:nvPr/>
          </p:nvSpPr>
          <p:spPr>
            <a:xfrm>
              <a:off x="3695700" y="5507998"/>
              <a:ext cx="4800600" cy="46166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2280031" y="5507999"/>
              <a:ext cx="76319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CN" altLang="en-US" sz="2400" dirty="0">
                  <a:solidFill>
                    <a:schemeClr val="bg1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细菌和蓝藻都是原核生物</a:t>
              </a:r>
            </a:p>
          </p:txBody>
        </p:sp>
      </p:grpSp>
      <p:pic>
        <p:nvPicPr>
          <p:cNvPr id="17" name="Picture 2" descr="C:\Users\崔\Desktop\t0152b3d9cbf3f062af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62" y="1602223"/>
            <a:ext cx="4610681" cy="308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C:\Users\崔\Desktop\t01e37d8d8b29dd8b68.gif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" y="1602223"/>
            <a:ext cx="4610681" cy="308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820738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例题</a:t>
            </a:r>
          </a:p>
        </p:txBody>
      </p:sp>
      <p:sp>
        <p:nvSpPr>
          <p:cNvPr id="8" name="内容占位符 2"/>
          <p:cNvSpPr txBox="1">
            <a:spLocks noChangeArrowheads="1"/>
          </p:cNvSpPr>
          <p:nvPr/>
        </p:nvSpPr>
        <p:spPr>
          <a:xfrm>
            <a:off x="902653" y="1355452"/>
            <a:ext cx="11857567" cy="47222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下面关于硝化细菌和蓝藻共同点的叙述，正确的是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①都是原核生物 ②都是自养生物 </a:t>
            </a:r>
            <a:endParaRPr lang="en-US" altLang="zh-CN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③都是单细胞生物 ④都是需氧型生物 </a:t>
            </a:r>
            <a:endParaRPr lang="en-US" altLang="zh-CN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．只有①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．只有①②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．只有①②③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．①②③ 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989380" y="5210160"/>
            <a:ext cx="22999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答案：</a:t>
            </a:r>
            <a:r>
              <a:rPr lang="en-US" altLang="zh-CN" sz="32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</a:t>
            </a:r>
            <a:endParaRPr lang="zh-CN" altLang="en-US" sz="32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60401" y="2461597"/>
            <a:ext cx="10858500" cy="1934805"/>
          </a:xfrm>
          <a:prstGeom prst="rect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蓝藻无叶绿体，含有藻蓝素和叶绿素，能够进行光合作用，营养方式为自养 。</a:t>
            </a:r>
            <a:endParaRPr lang="en-US" altLang="zh-CN" sz="2400" b="1" dirty="0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en-US" sz="2400" b="1" dirty="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绝大多数细菌为异养（特例：硝化细菌 铁细菌 硫细菌 光合细菌 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2872581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常见的几种蓝藻</a:t>
            </a:r>
          </a:p>
        </p:txBody>
      </p:sp>
      <p:pic>
        <p:nvPicPr>
          <p:cNvPr id="6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920" y="1844675"/>
            <a:ext cx="3803651" cy="24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44675"/>
            <a:ext cx="3803651" cy="24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9"/>
          <p:cNvGrpSpPr/>
          <p:nvPr/>
        </p:nvGrpSpPr>
        <p:grpSpPr bwMode="auto">
          <a:xfrm>
            <a:off x="4316494" y="1844675"/>
            <a:ext cx="3624334" cy="2438713"/>
            <a:chOff x="151" y="0"/>
            <a:chExt cx="3052" cy="1928"/>
          </a:xfrm>
        </p:grpSpPr>
        <p:pic>
          <p:nvPicPr>
            <p:cNvPr id="13" name="Picture 12" descr="u=3229211480,2990736085&amp;gp=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0"/>
              <a:ext cx="2902" cy="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091" y="452"/>
              <a:ext cx="112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zh-CN" altLang="zh-CN" sz="3735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51517" y="4681245"/>
            <a:ext cx="1369483" cy="4616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颤藻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26585" y="4681245"/>
            <a:ext cx="1979084" cy="4616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蓝球藻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034250" y="4681245"/>
            <a:ext cx="1979084" cy="4616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念珠藻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2872581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常见的几种蓝藻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76301" y="2865224"/>
            <a:ext cx="531286" cy="830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sym typeface="OPPOSans R" panose="00020600040101010101" pitchFamily="18" charset="-122"/>
              </a:rPr>
              <a:t>蓝藻</a:t>
            </a:r>
          </a:p>
        </p:txBody>
      </p:sp>
      <p:sp>
        <p:nvSpPr>
          <p:cNvPr id="18" name="AutoShape 3"/>
          <p:cNvSpPr/>
          <p:nvPr/>
        </p:nvSpPr>
        <p:spPr bwMode="auto">
          <a:xfrm>
            <a:off x="1549401" y="2182970"/>
            <a:ext cx="478367" cy="2226513"/>
          </a:xfrm>
          <a:prstGeom prst="leftBrace">
            <a:avLst>
              <a:gd name="adj1" fmla="val 51728"/>
              <a:gd name="adj2" fmla="val 50000"/>
            </a:avLst>
          </a:prstGeom>
          <a:noFill/>
          <a:ln w="22225">
            <a:solidFill>
              <a:srgbClr val="00008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027766" y="1752235"/>
            <a:ext cx="2880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宏观（以细胞群出现时），如：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118781" y="4453312"/>
            <a:ext cx="3263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微观（单细胞）</a:t>
            </a:r>
          </a:p>
        </p:txBody>
      </p:sp>
      <p:sp>
        <p:nvSpPr>
          <p:cNvPr id="21" name="AutoShape 6"/>
          <p:cNvSpPr/>
          <p:nvPr/>
        </p:nvSpPr>
        <p:spPr bwMode="auto">
          <a:xfrm>
            <a:off x="4574119" y="1460711"/>
            <a:ext cx="287867" cy="1076835"/>
          </a:xfrm>
          <a:prstGeom prst="leftBrace">
            <a:avLst>
              <a:gd name="adj1" fmla="val 41574"/>
              <a:gd name="adj2" fmla="val 50000"/>
            </a:avLst>
          </a:prstGeom>
          <a:noFill/>
          <a:ln w="22225">
            <a:solidFill>
              <a:srgbClr val="00008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2" name="AutoShape 7"/>
          <p:cNvSpPr/>
          <p:nvPr/>
        </p:nvSpPr>
        <p:spPr bwMode="auto">
          <a:xfrm>
            <a:off x="4188886" y="3763381"/>
            <a:ext cx="385233" cy="1724520"/>
          </a:xfrm>
          <a:prstGeom prst="leftBrace">
            <a:avLst>
              <a:gd name="adj1" fmla="val 49752"/>
              <a:gd name="adj2" fmla="val 50000"/>
            </a:avLst>
          </a:prstGeom>
          <a:noFill/>
          <a:ln w="22225">
            <a:solidFill>
              <a:srgbClr val="00008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4959353" y="1387866"/>
            <a:ext cx="5088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水华：水体富营养化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959353" y="1962706"/>
            <a:ext cx="61446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发菜：状如发丝、呈黑色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715933" y="3619276"/>
            <a:ext cx="60028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拟核：由环状的</a:t>
            </a:r>
            <a:r>
              <a:rPr lang="en-US" altLang="zh-CN" sz="2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DNA</a:t>
            </a:r>
            <a:r>
              <a:rPr lang="zh-CN" altLang="en-US" sz="2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形成， </a:t>
            </a:r>
            <a:r>
              <a:rPr lang="zh-CN" altLang="en-US" sz="20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没有成形的细胞核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620683" y="5199690"/>
            <a:ext cx="19198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细胞质</a:t>
            </a:r>
          </a:p>
        </p:txBody>
      </p:sp>
      <p:sp>
        <p:nvSpPr>
          <p:cNvPr id="27" name="AutoShape 12"/>
          <p:cNvSpPr/>
          <p:nvPr/>
        </p:nvSpPr>
        <p:spPr bwMode="auto">
          <a:xfrm>
            <a:off x="5575299" y="4855525"/>
            <a:ext cx="383116" cy="1078419"/>
          </a:xfrm>
          <a:prstGeom prst="leftBrace">
            <a:avLst>
              <a:gd name="adj1" fmla="val 31284"/>
              <a:gd name="adj2" fmla="val 50000"/>
            </a:avLst>
          </a:prstGeom>
          <a:noFill/>
          <a:ln w="22225">
            <a:solidFill>
              <a:srgbClr val="00008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6151033" y="5635533"/>
            <a:ext cx="58568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藻蓝素和叶绿素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（能进行光合作用</a:t>
            </a: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—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自养生物）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6151033" y="4640161"/>
            <a:ext cx="21124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核糖体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bldLvl="0" animBg="1"/>
      <p:bldP spid="19" grpId="0"/>
      <p:bldP spid="20" grpId="0"/>
      <p:bldP spid="21" grpId="0" bldLvl="0" animBg="1"/>
      <p:bldP spid="22" grpId="0" bldLvl="0" animBg="1"/>
      <p:bldP spid="23" grpId="0"/>
      <p:bldP spid="24" grpId="0"/>
      <p:bldP spid="25" grpId="0"/>
      <p:bldP spid="26" grpId="0"/>
      <p:bldP spid="27" grpId="0" bldLvl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1351332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 放线菌</a:t>
            </a:r>
          </a:p>
        </p:txBody>
      </p:sp>
      <p:pic>
        <p:nvPicPr>
          <p:cNvPr id="16" name="Picture 2" descr="放线菌的菌丝（标尺：5μm）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313341"/>
            <a:ext cx="4533900" cy="327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b03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21" y="2313341"/>
            <a:ext cx="5646979" cy="327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1"/>
          <p:cNvSpPr>
            <a:spLocks noChangeArrowheads="1"/>
          </p:cNvSpPr>
          <p:nvPr/>
        </p:nvSpPr>
        <p:spPr bwMode="auto">
          <a:xfrm>
            <a:off x="330198" y="1451005"/>
            <a:ext cx="11258551" cy="51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放线菌</a:t>
            </a: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en-US" altLang="zh-CN" sz="20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Actinomycete</a:t>
            </a: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是一类主要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呈菌丝状生长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和以孢子繁殖的陆生性较强大的原核生物。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505460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原核细胞和真核细胞比较</a:t>
            </a: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78891" y="1518440"/>
          <a:ext cx="9634218" cy="4610898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1814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9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  <a:sym typeface="OPPOSans R" panose="00020600040101010101" pitchFamily="18" charset="-122"/>
                        </a:rPr>
                        <a:t>类别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  <a:sym typeface="OPPOSans R" panose="00020600040101010101" pitchFamily="18" charset="-122"/>
                        </a:rPr>
                        <a:t>原核细胞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  <a:sym typeface="OPPOSans R" panose="00020600040101010101" pitchFamily="18" charset="-122"/>
                        </a:rPr>
                        <a:t>真核细胞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OPPOSans R" panose="00020600040101010101" pitchFamily="18" charset="-122"/>
                        </a:rPr>
                        <a:t>细胞大小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OPPOSans R" panose="00020600040101010101" pitchFamily="18" charset="-122"/>
                        </a:rPr>
                        <a:t>较小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OPPOSans R" panose="00020600040101010101" pitchFamily="18" charset="-122"/>
                        </a:rPr>
                        <a:t>较大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7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OPPOSans R" panose="00020600040101010101" pitchFamily="18" charset="-122"/>
                        </a:rPr>
                        <a:t>细胞核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OPPOSans R" panose="00020600040101010101" pitchFamily="18" charset="-122"/>
                        </a:rPr>
                        <a:t>无成形的细胞核，无核膜，无染色体，只有</a:t>
                      </a: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OPPOSans R" panose="00020600040101010101" pitchFamily="18" charset="-122"/>
                        </a:rPr>
                        <a:t>1</a:t>
                      </a: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OPPOSans R" panose="00020600040101010101" pitchFamily="18" charset="-122"/>
                        </a:rPr>
                        <a:t>个环状</a:t>
                      </a: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OPPOSans R" panose="00020600040101010101" pitchFamily="18" charset="-122"/>
                        </a:rPr>
                        <a:t>DNA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OPPOSans R" panose="00020600040101010101" pitchFamily="18" charset="-122"/>
                        </a:rPr>
                        <a:t>有成形的真正的细胞核，有核膜和染色体（</a:t>
                      </a: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OPPOSans R" panose="00020600040101010101" pitchFamily="18" charset="-122"/>
                        </a:rPr>
                        <a:t>DNA</a:t>
                      </a: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OPPOSans R" panose="00020600040101010101" pitchFamily="18" charset="-122"/>
                        </a:rPr>
                        <a:t>和蛋白质组成）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OPPOSans R" panose="00020600040101010101" pitchFamily="18" charset="-122"/>
                        </a:rPr>
                        <a:t>细胞质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OPPOSans R" panose="00020600040101010101" pitchFamily="18" charset="-122"/>
                        </a:rPr>
                        <a:t>有核糖体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OPPOSans R" panose="00020600040101010101" pitchFamily="18" charset="-122"/>
                        </a:rPr>
                        <a:t>有核糖体、线粒体等，植物细胞还有叶绿体和液泡等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OPPOSans R" panose="00020600040101010101" pitchFamily="18" charset="-122"/>
                        </a:rPr>
                        <a:t>细胞壁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OPPOSans R" panose="00020600040101010101" pitchFamily="18" charset="-122"/>
                        </a:rPr>
                        <a:t>有（除支原体）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OPPOSans R" panose="00020600040101010101" pitchFamily="18" charset="-122"/>
                        </a:rPr>
                        <a:t>植物和真菌细胞有</a:t>
                      </a:r>
                      <a:endParaRPr kumimoji="0" lang="en-US" altLang="zh-CN" sz="20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OPPOSans R" panose="00020600040101010101" pitchFamily="18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OPPOSans R" panose="00020600040101010101" pitchFamily="18" charset="-122"/>
                        </a:rPr>
                        <a:t>动物细胞没有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OPPOSans R" panose="00020600040101010101" pitchFamily="18" charset="-122"/>
                        </a:rPr>
                        <a:t>生物类群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OPPOSans R" panose="00020600040101010101" pitchFamily="18" charset="-122"/>
                        </a:rPr>
                        <a:t>细菌、蓝藻等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OPPOSans R" panose="00020600040101010101" pitchFamily="18" charset="-122"/>
                        </a:rPr>
                        <a:t>真菌、植物、动物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121920" marR="121920"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915416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原核细胞和真核细胞的统一性表现在？</a:t>
            </a:r>
          </a:p>
        </p:txBody>
      </p:sp>
      <p:sp>
        <p:nvSpPr>
          <p:cNvPr id="4" name="内容占位符 5"/>
          <p:cNvSpPr txBox="1"/>
          <p:nvPr/>
        </p:nvSpPr>
        <p:spPr>
          <a:xfrm>
            <a:off x="365743" y="1749275"/>
            <a:ext cx="11353817" cy="2243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Tx/>
              <a:buNone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原核细胞具有与真核细胞相似的细胞膜和细胞质，虽然没有核膜包被的细胞核，也没有染色体，但有一个环状DNA分子，位于无明显边界的区域，这个区域叫做拟核。真核细胞染色体的主要成分也是DNA。DNA与细胞的遗传和代谢关系十分紧密。</a:t>
            </a:r>
          </a:p>
          <a:p>
            <a:pPr>
              <a:lnSpc>
                <a:spcPct val="200000"/>
              </a:lnSpc>
              <a:buFontTx/>
              <a:buNone/>
            </a:pPr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915416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原核细胞和真核细胞的差异性表现在？</a:t>
            </a:r>
          </a:p>
        </p:txBody>
      </p:sp>
      <p:sp>
        <p:nvSpPr>
          <p:cNvPr id="5" name="内容占位符 2"/>
          <p:cNvSpPr txBox="1">
            <a:spLocks noChangeArrowheads="1"/>
          </p:cNvSpPr>
          <p:nvPr/>
        </p:nvSpPr>
        <p:spPr>
          <a:xfrm>
            <a:off x="908098" y="1513464"/>
            <a:ext cx="10660015" cy="47222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原核细胞没有成形的细胞核，只有一个核区，又叫拟核，里面散乱分部着DNA分子。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原核生物只有核糖体一种细胞器，而真核生物有线粒体，叶绿体，内质网，高尔基体，中心体等细胞器。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 原核生物的细胞壁主要成分是肽聚糖，而真核生物的细胞壁的主要成分是纤维素和果胶。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 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原核细胞细胞较小无核膜，无核仁，核无染色体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915416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例题</a:t>
            </a:r>
          </a:p>
        </p:txBody>
      </p:sp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1041401" y="1275624"/>
            <a:ext cx="10477500" cy="431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下列生物中属于原核生物的一组是（      ）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①蓝藻 ②酵母菌 ③草履虫 ④小球藻 </a:t>
            </a:r>
            <a:endParaRPr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⑤水绵 ⑥青霉菌 ⑦葡萄球菌 ⑧发菜</a:t>
            </a:r>
            <a:endParaRPr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A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．①⑦⑧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B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．①②⑥⑧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C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．①③④⑦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D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．①②⑥⑦⑧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239125" y="5005748"/>
            <a:ext cx="21640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答案：</a:t>
            </a:r>
            <a:r>
              <a:rPr lang="en-US" altLang="zh-CN" sz="32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915416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例题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6" y="1347638"/>
            <a:ext cx="7321549" cy="155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1019175" y="2901131"/>
            <a:ext cx="11713633" cy="247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按要求对下列生物进行分类（只填序号）。 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①蓝藻②酵母菌③变形虫④小球藻⑤水绵⑥青霉菌⑦大肠杆菌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⑧流感病毒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⑨肺炎双球菌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(1)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具有核膜的一组生物是（   ）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(2)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含有核糖体，但无染色体的一组生物是（  ） 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631950" y="5712480"/>
            <a:ext cx="8928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答案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(1)②③④⑤⑥(2)①⑦⑨ </a:t>
            </a:r>
            <a:endParaRPr lang="zh-CN" altLang="en-US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6402" y="316657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l" rtl="0" latinLnBrk="1" hangingPunct="0">
              <a:defRPr/>
            </a:pPr>
            <a:r>
              <a:rPr lang="zh-CN" altLang="en-US" sz="3200" dirty="0">
                <a:solidFill>
                  <a:schemeClr val="accent4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课堂导入</a:t>
            </a:r>
          </a:p>
        </p:txBody>
      </p:sp>
      <p:sp>
        <p:nvSpPr>
          <p:cNvPr id="7" name="五边形 1"/>
          <p:cNvSpPr/>
          <p:nvPr/>
        </p:nvSpPr>
        <p:spPr>
          <a:xfrm>
            <a:off x="168078" y="334338"/>
            <a:ext cx="569573" cy="615551"/>
          </a:xfrm>
          <a:prstGeom prst="homePlate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rtl="0" latinLnBrk="1" hangingPunct="0"/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OPPOSans R" panose="00020600040101010101" pitchFamily="18" charset="-122"/>
                <a:sym typeface="Roboto Bk" pitchFamily="2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ea typeface="OPPOSans R" panose="00020600040101010101" pitchFamily="18" charset="-122"/>
              <a:cs typeface="OPPOSans R" panose="00020600040101010101" pitchFamily="18" charset="-122"/>
              <a:sym typeface="Roboto Bk" pitchFamily="2" charset="0"/>
            </a:endParaRPr>
          </a:p>
        </p:txBody>
      </p:sp>
      <p:pic>
        <p:nvPicPr>
          <p:cNvPr id="5" name="Picture 2" descr="C:\Users\崔\Desktop\t0183bf3090ffc207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" y="1887262"/>
            <a:ext cx="3939086" cy="308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崔\Desktop\docpic0007624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598" y="1887263"/>
            <a:ext cx="5803031" cy="308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915416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小结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46568" y="1888729"/>
            <a:ext cx="29760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非细胞结构</a:t>
            </a:r>
            <a:r>
              <a:rPr lang="en-US" altLang="zh-CN" sz="20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: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651319" y="4089906"/>
            <a:ext cx="29760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细胞结构：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086543" y="1876073"/>
            <a:ext cx="57615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病毒  (HIV 、 SARS、流感病毒、噬菌体等)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42613" y="3257014"/>
            <a:ext cx="29760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原核细胞：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252111" y="5052794"/>
            <a:ext cx="33591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真核细胞：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276785" y="2414075"/>
            <a:ext cx="4032249" cy="189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蓝藻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细菌 放线菌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支原体 衣原体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立克次氏体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276785" y="4593484"/>
            <a:ext cx="6460067" cy="189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所有动物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除蓝藻外的植物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真菌：如蘑菇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酵母菌 青霉菌</a:t>
            </a:r>
          </a:p>
        </p:txBody>
      </p:sp>
      <p:sp>
        <p:nvSpPr>
          <p:cNvPr id="16" name="AutoShape 9"/>
          <p:cNvSpPr/>
          <p:nvPr/>
        </p:nvSpPr>
        <p:spPr bwMode="auto">
          <a:xfrm>
            <a:off x="1556065" y="2078760"/>
            <a:ext cx="575733" cy="2226513"/>
          </a:xfrm>
          <a:prstGeom prst="leftBrace">
            <a:avLst>
              <a:gd name="adj1" fmla="val 42980"/>
              <a:gd name="adj2" fmla="val 50000"/>
            </a:avLst>
          </a:prstGeom>
          <a:noFill/>
          <a:ln w="19050">
            <a:solidFill>
              <a:schemeClr val="accent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" name="AutoShape 10"/>
          <p:cNvSpPr/>
          <p:nvPr/>
        </p:nvSpPr>
        <p:spPr bwMode="auto">
          <a:xfrm>
            <a:off x="4434732" y="3443805"/>
            <a:ext cx="480483" cy="1868625"/>
          </a:xfrm>
          <a:prstGeom prst="leftBrace">
            <a:avLst>
              <a:gd name="adj1" fmla="val 43222"/>
              <a:gd name="adj2" fmla="val 50000"/>
            </a:avLst>
          </a:prstGeom>
          <a:noFill/>
          <a:ln w="19050">
            <a:solidFill>
              <a:schemeClr val="accent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" name="AutoShape 11"/>
          <p:cNvSpPr/>
          <p:nvPr/>
        </p:nvSpPr>
        <p:spPr bwMode="auto">
          <a:xfrm>
            <a:off x="6698936" y="4736007"/>
            <a:ext cx="519213" cy="1653257"/>
          </a:xfrm>
          <a:prstGeom prst="leftBrace">
            <a:avLst>
              <a:gd name="adj1" fmla="val 23296"/>
              <a:gd name="adj2" fmla="val 50000"/>
            </a:avLst>
          </a:prstGeom>
          <a:noFill/>
          <a:ln w="19050">
            <a:solidFill>
              <a:schemeClr val="accent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" name="AutoShape 12"/>
          <p:cNvSpPr/>
          <p:nvPr/>
        </p:nvSpPr>
        <p:spPr bwMode="auto">
          <a:xfrm>
            <a:off x="6620168" y="2652574"/>
            <a:ext cx="480484" cy="1580413"/>
          </a:xfrm>
          <a:prstGeom prst="leftBrace">
            <a:avLst>
              <a:gd name="adj1" fmla="val 30508"/>
              <a:gd name="adj2" fmla="val 50000"/>
            </a:avLst>
          </a:prstGeom>
          <a:noFill/>
          <a:ln w="19050">
            <a:solidFill>
              <a:schemeClr val="accent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58133" y="2870549"/>
            <a:ext cx="553998" cy="830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sym typeface="OPPOSans R" panose="00020600040101010101" pitchFamily="18" charset="-122"/>
              </a:rPr>
              <a:t>生物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164147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细胞学说</a:t>
            </a:r>
          </a:p>
        </p:txBody>
      </p:sp>
      <p:sp>
        <p:nvSpPr>
          <p:cNvPr id="2" name="五边形 1"/>
          <p:cNvSpPr/>
          <p:nvPr/>
        </p:nvSpPr>
        <p:spPr>
          <a:xfrm>
            <a:off x="168078" y="334338"/>
            <a:ext cx="569573" cy="615551"/>
          </a:xfrm>
          <a:prstGeom prst="homePlate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rtl="0" latinLnBrk="1" hangingPunct="0"/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OPPOSans R" panose="00020600040101010101" pitchFamily="18" charset="-122"/>
                <a:sym typeface="Roboto Bk" pitchFamily="2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ea typeface="OPPOSans R" panose="00020600040101010101" pitchFamily="18" charset="-122"/>
              <a:cs typeface="OPPOSans R" panose="00020600040101010101" pitchFamily="18" charset="-122"/>
              <a:sym typeface="Roboto Bk" pitchFamily="2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/>
        </p:nvSpPr>
        <p:spPr bwMode="auto">
          <a:xfrm>
            <a:off x="937894" y="2384118"/>
            <a:ext cx="10560051" cy="319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细胞是一个有机体，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一切动植物都由细胞发育而来，并由细胞和细胞产物所构成。</a:t>
            </a:r>
            <a:endParaRPr lang="zh-CN" altLang="en-US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457200" indent="-457200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是一个相对独立的单位，既有它自己的生命，又对与其他细胞共同能够组成的整体的生命起作用。</a:t>
            </a:r>
          </a:p>
          <a:p>
            <a:pPr marL="457200" indent="-457200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新细胞可以从老细胞中产生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41400" y="1613842"/>
            <a:ext cx="2339102" cy="4616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sym typeface="OPPOSans R" panose="00020600040101010101" pitchFamily="18" charset="-122"/>
              </a:rPr>
              <a:t>施旺、施莱登：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3693319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课堂活动（小组讨论</a:t>
            </a:r>
            <a:endParaRPr sz="3200" b="0" dirty="0">
              <a:solidFill>
                <a:schemeClr val="bg1"/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R" panose="00020600040101010101" pitchFamily="18" charset="-122"/>
              <a:sym typeface="OPPOSans B" panose="00020600040101010101" pitchFamily="18" charset="-122"/>
            </a:endParaRPr>
          </a:p>
        </p:txBody>
      </p:sp>
      <p:sp>
        <p:nvSpPr>
          <p:cNvPr id="13" name="云形 12"/>
          <p:cNvSpPr/>
          <p:nvPr/>
        </p:nvSpPr>
        <p:spPr>
          <a:xfrm>
            <a:off x="1082041" y="1775010"/>
            <a:ext cx="10027920" cy="3701233"/>
          </a:xfrm>
          <a:prstGeom prst="cloud">
            <a:avLst/>
          </a:prstGeom>
          <a:solidFill>
            <a:srgbClr val="FFFFFF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latinLnBrk="1" hangingPunct="0">
              <a:lnSpc>
                <a:spcPct val="2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请同学们小组为单位，通过课本中给出的资料，了解细胞学说的过程，了解科技进步在细胞学说中发挥的作用，并谈谈在细胞学说发现的过程中你有启发。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3693319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课堂活动（小组讨论</a:t>
            </a:r>
            <a:endParaRPr sz="3200" b="0" dirty="0">
              <a:solidFill>
                <a:schemeClr val="bg1"/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R" panose="00020600040101010101" pitchFamily="18" charset="-122"/>
              <a:sym typeface="OPPOSans B" panose="00020600040101010101" pitchFamily="18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60400" y="1423696"/>
            <a:ext cx="10858499" cy="189802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33333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资料一：人体解剖观察实验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33333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问题1：比利时的维萨里《人体构造》在什么水平上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33333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揭示了人体结构。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33333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问题2：比夏认为器官是由什么结构组成？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60400" y="3567154"/>
            <a:ext cx="10842836" cy="143635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33333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资料二：显微镜下的发现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33333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问题</a:t>
            </a:r>
            <a:r>
              <a:rPr lang="en-US" altLang="zh-CN" sz="2000" dirty="0">
                <a:solidFill>
                  <a:srgbClr val="33333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dirty="0">
                <a:solidFill>
                  <a:srgbClr val="33333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</a:t>
            </a:r>
            <a:r>
              <a:rPr lang="en-US" altLang="zh-CN" sz="2000" dirty="0">
                <a:solidFill>
                  <a:srgbClr val="33333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1665</a:t>
            </a:r>
            <a:r>
              <a:rPr lang="zh-CN" altLang="en-US" sz="2000" dirty="0">
                <a:solidFill>
                  <a:srgbClr val="33333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年，虎克用显微镜观察植物的木栓组织是由什么构成的？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33333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问题</a:t>
            </a:r>
            <a:r>
              <a:rPr lang="en-US" altLang="zh-CN" sz="2000" dirty="0">
                <a:solidFill>
                  <a:srgbClr val="33333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dirty="0">
                <a:solidFill>
                  <a:srgbClr val="33333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：从资料一与资料二，分析出生物体的生命结构层次？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0400" y="5248946"/>
            <a:ext cx="10858499" cy="97469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33333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资料四：细胞学说在修正中前进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33333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问题：后人对细胞学说的那一个内容进行了修正？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04555" y="1535594"/>
          <a:ext cx="10782891" cy="4340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8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9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5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effectLst/>
                          <a:latin typeface="+mj-ea"/>
                          <a:ea typeface="+mj-ea"/>
                        </a:rPr>
                        <a:t>科学家</a:t>
                      </a:r>
                      <a:endParaRPr lang="zh-CN" sz="2800" b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effectLst/>
                          <a:latin typeface="+mj-ea"/>
                          <a:ea typeface="+mj-ea"/>
                        </a:rPr>
                        <a:t>贡献</a:t>
                      </a:r>
                      <a:endParaRPr lang="zh-CN" sz="2800" b="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effectLst/>
                          <a:latin typeface="+mj-ea"/>
                          <a:ea typeface="+mj-ea"/>
                        </a:rPr>
                        <a:t>不足</a:t>
                      </a:r>
                      <a:endParaRPr lang="zh-CN" sz="24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维萨里比夏</a:t>
                      </a:r>
                      <a:endParaRPr lang="zh-CN" sz="2000" dirty="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>
                          <a:effectLst/>
                        </a:rPr>
                        <a:t>丛器官组织水平研究生命</a:t>
                      </a:r>
                      <a:endParaRPr lang="zh-CN" sz="200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未深入到细胞水平</a:t>
                      </a:r>
                      <a:endParaRPr lang="zh-CN" sz="2000" dirty="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3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虎克</a:t>
                      </a:r>
                      <a:endParaRPr lang="zh-CN" sz="2000" dirty="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用显微镜发现细胞并命名细胞</a:t>
                      </a:r>
                      <a:endParaRPr lang="zh-CN" sz="2000" dirty="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>
                          <a:effectLst/>
                        </a:rPr>
                        <a:t>观察到的是死细胞</a:t>
                      </a:r>
                      <a:endParaRPr lang="zh-CN" sz="200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>
                          <a:effectLst/>
                        </a:rPr>
                        <a:t>列文虎克</a:t>
                      </a:r>
                      <a:endParaRPr lang="zh-CN" sz="200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用显微镜观察到活细胞</a:t>
                      </a:r>
                      <a:endParaRPr lang="zh-CN" sz="2000" dirty="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>
                          <a:effectLst/>
                        </a:rPr>
                        <a:t>未上升到理论水平</a:t>
                      </a:r>
                      <a:endParaRPr lang="zh-CN" sz="200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3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>
                          <a:effectLst/>
                        </a:rPr>
                        <a:t>马尔比基</a:t>
                      </a:r>
                      <a:endParaRPr lang="zh-CN" sz="200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用显微镜观察动植物的细微结构</a:t>
                      </a:r>
                      <a:endParaRPr lang="zh-CN" sz="2000" dirty="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>
                          <a:effectLst/>
                        </a:rPr>
                        <a:t>未用细胞来描述</a:t>
                      </a:r>
                      <a:endParaRPr lang="zh-CN" sz="200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3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>
                          <a:effectLst/>
                        </a:rPr>
                        <a:t>施莱登</a:t>
                      </a:r>
                      <a:endParaRPr lang="zh-CN" sz="200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细胞是构成植物体的基本单位</a:t>
                      </a:r>
                      <a:endParaRPr lang="zh-CN" sz="2000" dirty="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>
                          <a:effectLst/>
                        </a:rPr>
                        <a:t>末与动物界联系</a:t>
                      </a:r>
                      <a:endParaRPr lang="zh-CN" sz="200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3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>
                          <a:effectLst/>
                        </a:rPr>
                        <a:t>施旺</a:t>
                      </a:r>
                      <a:endParaRPr lang="zh-CN" sz="200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提出一切动植物都是由细胞构成的</a:t>
                      </a:r>
                      <a:endParaRPr lang="zh-CN" sz="2000" dirty="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未搞清细胞的来源过程</a:t>
                      </a:r>
                      <a:endParaRPr lang="zh-CN" sz="2000" dirty="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3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>
                          <a:effectLst/>
                        </a:rPr>
                        <a:t>耐格里</a:t>
                      </a:r>
                      <a:endParaRPr lang="zh-CN" sz="200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>
                          <a:effectLst/>
                        </a:rPr>
                        <a:t>观察到新细胞的产生是细胞分裂的结果</a:t>
                      </a:r>
                      <a:endParaRPr lang="zh-CN" sz="200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未上升到理论</a:t>
                      </a:r>
                      <a:endParaRPr lang="zh-CN" sz="2000" dirty="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3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魏尔肖</a:t>
                      </a:r>
                      <a:endParaRPr lang="zh-CN" sz="2000" dirty="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细胞通过分裂产生新细胞</a:t>
                      </a:r>
                      <a:endParaRPr lang="zh-CN" sz="2000" dirty="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未考虑非细胞结构生命的繁殖</a:t>
                      </a:r>
                      <a:endParaRPr lang="zh-CN" sz="2000" dirty="0">
                        <a:effectLst/>
                        <a:latin typeface="Roboto Lt" pitchFamily="2" charset="0"/>
                        <a:ea typeface="OPPOSans R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02985" marR="10298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Shape 120"/>
          <p:cNvSpPr/>
          <p:nvPr/>
        </p:nvSpPr>
        <p:spPr>
          <a:xfrm>
            <a:off x="1041400" y="395892"/>
            <a:ext cx="3693319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课堂活动（小组讨论</a:t>
            </a:r>
            <a:endParaRPr sz="3200" b="0" dirty="0">
              <a:solidFill>
                <a:schemeClr val="bg1"/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R" panose="00020600040101010101" pitchFamily="18" charset="-122"/>
              <a:sym typeface="OPPOSans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915416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例题</a:t>
            </a:r>
          </a:p>
        </p:txBody>
      </p:sp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1003935" y="1407102"/>
            <a:ext cx="12528551" cy="42164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．首先提出细胞是构成植物体基本单位观点的科学家是（　　）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．虎克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．列文虎克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．施莱登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．魏尔肖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．下列说法不符合施莱登和施旺观点的是（　　）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．一切动植物都由细胞和细胞产物所构成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B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．细胞是一个相对独立的单位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C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．新细胞可以从老细胞中产生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D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．按细胞有无成形的细胞核，可将细胞分为原核细胞和真核细胞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974844" y="5450898"/>
            <a:ext cx="2866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答案：</a:t>
            </a:r>
            <a:r>
              <a:rPr lang="en-US" altLang="zh-CN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1.C 2.D</a:t>
            </a:r>
            <a:endParaRPr lang="zh-CN" altLang="en-US" sz="28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 noChangeArrowheads="1"/>
          </p:cNvSpPr>
          <p:nvPr/>
        </p:nvSpPr>
        <p:spPr>
          <a:xfrm>
            <a:off x="1019175" y="1374831"/>
            <a:ext cx="11582400" cy="44928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细胞学说的建立过程是（　　）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①魏尔肖总结出“细胞通过分裂产生新细胞”　   </a:t>
            </a: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②虎克对细胞进行了命名　 </a:t>
            </a: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③维萨里揭示了人体在器官水平的结构　</a:t>
            </a: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④马尔比基用显微镜广泛观察了动植物的微细结构　</a:t>
            </a: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⑤施旺发表了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《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关于动植物的结构和一致性的显微研究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》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．①②③④⑤     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．⑤④③②①  </a:t>
            </a: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C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．③②④⑤①    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．②③④⑤①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Shape 120"/>
          <p:cNvSpPr/>
          <p:nvPr/>
        </p:nvSpPr>
        <p:spPr>
          <a:xfrm>
            <a:off x="1041400" y="395892"/>
            <a:ext cx="915416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例题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175627" y="5483497"/>
            <a:ext cx="1997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答案：</a:t>
            </a:r>
            <a:r>
              <a:rPr lang="en-US" altLang="zh-CN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endParaRPr lang="zh-CN" altLang="en-US" sz="28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915416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例题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175627" y="5483497"/>
            <a:ext cx="1997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答案：</a:t>
            </a:r>
            <a:r>
              <a:rPr lang="en-US" altLang="zh-CN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endParaRPr lang="zh-CN" altLang="en-US" sz="28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976351" y="1271082"/>
            <a:ext cx="10542549" cy="47222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．关于细胞学说及其建立的过程，下列表述错误的是（　　）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．细胞学说主要阐述了生物界的统一性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B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．显微镜是细胞学说建立过程中的重要工具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C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．细胞学说的建立需要理性思维和科学实验的结合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D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．施莱登和施旺所说的“新细胞从老细胞中产生”至今仍未被推翻 </a:t>
            </a:r>
          </a:p>
          <a:p>
            <a:pPr marL="0" indent="0">
              <a:lnSpc>
                <a:spcPct val="200000"/>
              </a:lnSpc>
              <a:buNone/>
            </a:pPr>
            <a:endParaRPr lang="zh-CN" altLang="en-US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0"/>
          <p:cNvSpPr/>
          <p:nvPr/>
        </p:nvSpPr>
        <p:spPr>
          <a:xfrm>
            <a:off x="1041400" y="395892"/>
            <a:ext cx="2462213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高倍镜的使用</a:t>
            </a:r>
          </a:p>
        </p:txBody>
      </p:sp>
      <p:sp>
        <p:nvSpPr>
          <p:cNvPr id="3" name="五边形 1"/>
          <p:cNvSpPr/>
          <p:nvPr/>
        </p:nvSpPr>
        <p:spPr>
          <a:xfrm>
            <a:off x="168078" y="334338"/>
            <a:ext cx="569573" cy="615551"/>
          </a:xfrm>
          <a:prstGeom prst="homePlate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rtl="0" latinLnBrk="1" hangingPunct="0"/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OPPOSans R" panose="00020600040101010101" pitchFamily="18" charset="-122"/>
                <a:sym typeface="Roboto Bk" pitchFamily="2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ea typeface="OPPOSans R" panose="00020600040101010101" pitchFamily="18" charset="-122"/>
              <a:cs typeface="OPPOSans R" panose="00020600040101010101" pitchFamily="18" charset="-122"/>
              <a:sym typeface="Roboto Bk" pitchFamily="2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839650" y="1356040"/>
            <a:ext cx="6512700" cy="5120319"/>
            <a:chOff x="2783700" y="1356040"/>
            <a:chExt cx="6512700" cy="512031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861" y="1356040"/>
              <a:ext cx="6502539" cy="5120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60" r="50000" b="77658"/>
            <a:stretch>
              <a:fillRect/>
            </a:stretch>
          </p:blipFill>
          <p:spPr bwMode="auto">
            <a:xfrm>
              <a:off x="2783700" y="1560976"/>
              <a:ext cx="3251270" cy="567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2834640" y="1526051"/>
              <a:ext cx="1493660" cy="567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0"/>
          <p:cNvSpPr/>
          <p:nvPr/>
        </p:nvSpPr>
        <p:spPr>
          <a:xfrm>
            <a:off x="1041400" y="395892"/>
            <a:ext cx="2462213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高倍镜的使用</a:t>
            </a:r>
          </a:p>
        </p:txBody>
      </p:sp>
      <p:sp>
        <p:nvSpPr>
          <p:cNvPr id="3" name="五边形 1"/>
          <p:cNvSpPr/>
          <p:nvPr/>
        </p:nvSpPr>
        <p:spPr>
          <a:xfrm>
            <a:off x="168078" y="334338"/>
            <a:ext cx="569573" cy="615551"/>
          </a:xfrm>
          <a:prstGeom prst="homePlate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rtl="0" latinLnBrk="1" hangingPunct="0"/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OPPOSans R" panose="00020600040101010101" pitchFamily="18" charset="-122"/>
                <a:sym typeface="Roboto Bk" pitchFamily="2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ea typeface="OPPOSans R" panose="00020600040101010101" pitchFamily="18" charset="-122"/>
              <a:cs typeface="OPPOSans R" panose="00020600040101010101" pitchFamily="18" charset="-122"/>
              <a:sym typeface="Roboto Bk" pitchFamily="2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84345" y="4424191"/>
            <a:ext cx="3570209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结论一：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目镜越长，放大倍数越小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目镜越短，放大倍数越大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20422" y="4424191"/>
            <a:ext cx="3570209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结论二：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物镜越长，放大倍数越大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物镜越短，放大倍数越小</a:t>
            </a:r>
          </a:p>
        </p:txBody>
      </p:sp>
      <p:pic>
        <p:nvPicPr>
          <p:cNvPr id="10" name="Picture 4" descr="71_2666_4e2a7ba45661566[1]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33" y="1595571"/>
            <a:ext cx="4382618" cy="263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u=2759588628,197801760&amp;fm=0&amp;gp=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600097"/>
            <a:ext cx="4382618" cy="263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3693319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真核生物和原核生物</a:t>
            </a:r>
          </a:p>
        </p:txBody>
      </p:sp>
      <p:sp>
        <p:nvSpPr>
          <p:cNvPr id="2" name="五边形 1"/>
          <p:cNvSpPr/>
          <p:nvPr/>
        </p:nvSpPr>
        <p:spPr>
          <a:xfrm>
            <a:off x="168078" y="334338"/>
            <a:ext cx="569573" cy="615551"/>
          </a:xfrm>
          <a:prstGeom prst="homePlate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rtl="0" latinLnBrk="1" hangingPunct="0"/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OPPOSans R" panose="00020600040101010101" pitchFamily="18" charset="-122"/>
                <a:sym typeface="Roboto Bk" pitchFamily="2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ea typeface="OPPOSans R" panose="00020600040101010101" pitchFamily="18" charset="-122"/>
              <a:cs typeface="OPPOSans R" panose="00020600040101010101" pitchFamily="18" charset="-122"/>
              <a:sym typeface="Roboto Bk" pitchFamily="2" charset="0"/>
            </a:endParaRPr>
          </a:p>
        </p:txBody>
      </p:sp>
      <p:sp>
        <p:nvSpPr>
          <p:cNvPr id="13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11213" y="4864440"/>
            <a:ext cx="40078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）原核生物是否具有染色体？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811213" y="5548414"/>
            <a:ext cx="5284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）原核细胞体内的</a:t>
            </a: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DNA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有何特点？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811214" y="2812515"/>
            <a:ext cx="5321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）原核生物的主要类群有哪些？</a:t>
            </a:r>
            <a:endParaRPr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11213" y="2128539"/>
            <a:ext cx="5284787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）真核生物的主要类群有哪些</a:t>
            </a:r>
          </a:p>
        </p:txBody>
      </p:sp>
      <p:sp>
        <p:nvSpPr>
          <p:cNvPr id="17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11213" y="1444565"/>
            <a:ext cx="4980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）原核生物和真核生物的主要区别是？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811213" y="3496490"/>
            <a:ext cx="60925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）认真阅读课本中关于蓝藻介绍，提炼关键信息</a:t>
            </a: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</a:t>
            </a:r>
          </a:p>
        </p:txBody>
      </p:sp>
      <p:sp>
        <p:nvSpPr>
          <p:cNvPr id="19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11213" y="4180465"/>
            <a:ext cx="37513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）原核生物是否都是自养？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0"/>
          <p:cNvSpPr/>
          <p:nvPr/>
        </p:nvSpPr>
        <p:spPr>
          <a:xfrm>
            <a:off x="1041400" y="395892"/>
            <a:ext cx="2462213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高倍镜的使用</a:t>
            </a:r>
          </a:p>
        </p:txBody>
      </p:sp>
      <p:sp>
        <p:nvSpPr>
          <p:cNvPr id="3" name="五边形 1"/>
          <p:cNvSpPr/>
          <p:nvPr/>
        </p:nvSpPr>
        <p:spPr>
          <a:xfrm>
            <a:off x="168078" y="334338"/>
            <a:ext cx="569573" cy="615551"/>
          </a:xfrm>
          <a:prstGeom prst="homePlate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rtl="0" latinLnBrk="1" hangingPunct="0"/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OPPOSans R" panose="00020600040101010101" pitchFamily="18" charset="-122"/>
                <a:sym typeface="Roboto Bk" pitchFamily="2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ea typeface="OPPOSans R" panose="00020600040101010101" pitchFamily="18" charset="-122"/>
              <a:cs typeface="OPPOSans R" panose="00020600040101010101" pitchFamily="18" charset="-122"/>
              <a:sym typeface="Roboto Bk" pitchFamily="2" charset="0"/>
            </a:endParaRPr>
          </a:p>
        </p:txBody>
      </p:sp>
      <p:sp>
        <p:nvSpPr>
          <p:cNvPr id="12" name="AutoShape 2"/>
          <p:cNvSpPr>
            <a:spLocks noGrp="1" noChangeArrowheads="1"/>
          </p:cNvSpPr>
          <p:nvPr/>
        </p:nvSpPr>
        <p:spPr bwMode="auto">
          <a:xfrm>
            <a:off x="3188758" y="1303836"/>
            <a:ext cx="5814484" cy="1140177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显微镜</a:t>
            </a:r>
            <a:r>
              <a:rPr lang="zh-TW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下的影像：上下左右相反</a:t>
            </a:r>
          </a:p>
        </p:txBody>
      </p:sp>
      <p:pic>
        <p:nvPicPr>
          <p:cNvPr id="13" name="Picture 3" descr="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788394"/>
            <a:ext cx="5534456" cy="287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p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58" y="2788394"/>
            <a:ext cx="3877733" cy="287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915416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例题</a:t>
            </a:r>
          </a:p>
        </p:txBody>
      </p:sp>
      <p:sp>
        <p:nvSpPr>
          <p:cNvPr id="5" name="内容占位符 2"/>
          <p:cNvSpPr txBox="1">
            <a:spLocks noChangeArrowheads="1"/>
          </p:cNvSpPr>
          <p:nvPr/>
        </p:nvSpPr>
        <p:spPr>
          <a:xfrm>
            <a:off x="561220" y="1398061"/>
            <a:ext cx="11006894" cy="53115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1．显微镜的放大倍数等于目镜的放大倍数与物镜的放大倍数的乘积。放大倍数指的物体的宽度和长度的放大倍数，而不是面积和体积的放大倍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例1．一个细小物体若被放大50倍，这里“被放大50倍”是指该细小物体的（     ）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A．体积         B．表面积       C．像的面积      D．长度或宽度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例2．如果使用10倍的目镜和10倍的物镜在视野中央观察到一个细胞，在只换40倍物镜的情况下，该细胞的物象比原先观察到的细胞直径放大了（      ）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A．4倍          B．16倍           C．100倍          D．400倍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959651" y="2461244"/>
            <a:ext cx="9932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endParaRPr lang="zh-CN" altLang="en-US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049427" y="4130040"/>
            <a:ext cx="9932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</a:t>
            </a:r>
            <a:endParaRPr lang="zh-CN" altLang="en-US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915416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例题</a:t>
            </a:r>
          </a:p>
        </p:txBody>
      </p:sp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660400" y="1452504"/>
            <a:ext cx="11292115" cy="47222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2．掌握目镜和物镜的结构特点以及镜头长短与放大倍数之间的关系。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目镜是无螺纹的，物镜是有螺纹的；镜头长度与放大倍数的关系：目镜的长度与放大倍数成反比，物镜的长度与放大倍数成正比；物镜越长与装片之间的距离就越短，物短与装片之间的距离就越长。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例1．有一架光学显微镜的镜盒内有2个镜头，甲的一端有螺纹，乙无螺纹，甲乙分别为（     ）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A．目镜、物镜 B．物镜、目镜 C．均为物镜 D．均为目镜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0747810" y="3723640"/>
            <a:ext cx="9932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endParaRPr lang="zh-CN" altLang="en-US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915416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例题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658813" y="1513464"/>
            <a:ext cx="10860087" cy="472223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3．显微镜成像的特点：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例1．如果在载玻片上写一个“b”，那么在视野中看到的是（  ）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A．b              B．d                C． p             D．q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答案：D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例2．在显微镜的低倍镜下看到一个细胞偏向左上方，在换高倍镜观察前应该把该细胞移到视野中央，具体说法是（   ）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A．向左上方移动载玻片             B．向右上方移动载玻片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C．向左下方移动载玻片             D．向右下方移动载玻片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答案：A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915416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例题</a:t>
            </a:r>
          </a:p>
        </p:txBody>
      </p:sp>
      <p:sp>
        <p:nvSpPr>
          <p:cNvPr id="3" name="内容占位符 2"/>
          <p:cNvSpPr txBox="1">
            <a:spLocks noChangeArrowheads="1"/>
          </p:cNvSpPr>
          <p:nvPr/>
        </p:nvSpPr>
        <p:spPr>
          <a:xfrm>
            <a:off x="660400" y="1384648"/>
            <a:ext cx="10515600" cy="4376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例3．将低倍镜换成高倍镜后，一个视野内（   ）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A．细胞数目增多，体积变大，视野变暗，视野变小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B．细胞数目减少，体积变小，视野变暗，视野变大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C．细胞数目增多，体积变小，视野变亮，视野变大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D．细胞数目减少，体积变大，视野变暗，视野变小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答案：D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zh-CN" altLang="en-US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915416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例题</a:t>
            </a:r>
          </a:p>
        </p:txBody>
      </p:sp>
      <p:sp>
        <p:nvSpPr>
          <p:cNvPr id="3" name="内容占位符 2"/>
          <p:cNvSpPr txBox="1">
            <a:spLocks noChangeArrowheads="1"/>
          </p:cNvSpPr>
          <p:nvPr/>
        </p:nvSpPr>
        <p:spPr>
          <a:xfrm>
            <a:off x="609600" y="1407102"/>
            <a:ext cx="10972800" cy="47222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 视野亮度的调节：光线强时，用小光圈、平面镜调节；光线弱时，用大光圈、凹面镜调节。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例1． 在光照明亮的教室里，用显微镜观察植物细胞时，在显微镜视野中能够清晰看到细胞壁，但看不清内容物。为便于观察此时应（   ）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A．改用凹面反光镜、放大光圈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B．改用凹面反光镜、缩小光圈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C．改用平面反光镜、放大光圈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D．改用平面反光镜、缩小光圈                                        </a:t>
            </a: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答案：D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 noChangeArrowheads="1"/>
          </p:cNvSpPr>
          <p:nvPr/>
        </p:nvSpPr>
        <p:spPr>
          <a:xfrm>
            <a:off x="897255" y="1271082"/>
            <a:ext cx="10972800" cy="47222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5. 放大倍数的变化与视野中细胞数量变化的关系。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第一种情况：一行细胞数量的变化，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可根据放大倍数与视野成反比的规律计算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第二种情况：圆形视野范围内细胞数量的变化，可根据看到的实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物范围与放大倍数的平方成反比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的规律计算。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43" y="4164377"/>
            <a:ext cx="2552700" cy="207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173" y="4164377"/>
            <a:ext cx="4161367" cy="194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120"/>
          <p:cNvSpPr/>
          <p:nvPr/>
        </p:nvSpPr>
        <p:spPr>
          <a:xfrm>
            <a:off x="1041400" y="395892"/>
            <a:ext cx="2462213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高倍镜的使用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0"/>
          <p:cNvSpPr/>
          <p:nvPr/>
        </p:nvSpPr>
        <p:spPr>
          <a:xfrm>
            <a:off x="1041400" y="395892"/>
            <a:ext cx="2462213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高倍镜的使用</a:t>
            </a:r>
          </a:p>
        </p:txBody>
      </p:sp>
      <p:sp>
        <p:nvSpPr>
          <p:cNvPr id="7" name="内容占位符 2"/>
          <p:cNvSpPr txBox="1">
            <a:spLocks noChangeArrowheads="1"/>
          </p:cNvSpPr>
          <p:nvPr/>
        </p:nvSpPr>
        <p:spPr>
          <a:xfrm>
            <a:off x="658813" y="1407102"/>
            <a:ext cx="11603567" cy="47222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6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6．分析视野中的污点的位置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转动</a:t>
            </a:r>
            <a:r>
              <a:rPr lang="zh-CN" altLang="en-US" sz="22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目镜</a:t>
            </a:r>
            <a:r>
              <a:rPr lang="zh-CN" altLang="en-US" sz="22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，若污点动，说明污点在目镜上；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若不动，再</a:t>
            </a:r>
            <a:r>
              <a:rPr lang="zh-CN" altLang="en-US" sz="22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移动玻片标本</a:t>
            </a:r>
            <a:r>
              <a:rPr lang="zh-CN" altLang="en-US" sz="22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，若污点动，说明污点在标本上；若不动，说明污点在物镜上。(也可用</a:t>
            </a:r>
            <a:r>
              <a:rPr lang="zh-CN" altLang="en-US" sz="22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低倍物镜换高倍物镜</a:t>
            </a:r>
            <a:r>
              <a:rPr lang="zh-CN" altLang="en-US" sz="22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，若污点消失，说明污点在物镜上，若污点还在，说明污点在目镜或玻片标本上，还需进一步确定)注意：</a:t>
            </a:r>
            <a:r>
              <a:rPr lang="zh-CN" altLang="en-US" sz="22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污点决不会在反光镜上。</a:t>
            </a:r>
            <a:endParaRPr lang="zh-CN" altLang="en-US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例1．某同学用显微镜观察玻片标本时，发现视野中有污物存在，移动玻片时污物不动；换上高倍物镜，污物仍存在。那么污物在(          )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A．玻片上             B．物镜上           C．目镜上         D．反光镜上                            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756952" y="4899129"/>
            <a:ext cx="9932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endParaRPr lang="zh-CN" altLang="en-US" sz="28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915416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高倍镜观察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63602" y="1201694"/>
            <a:ext cx="11808884" cy="301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①在低倍镜下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找到目标  </a:t>
            </a:r>
            <a:endParaRPr lang="en-US" altLang="zh-CN" sz="20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②将目标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移到视野中央</a:t>
            </a:r>
            <a:endParaRPr lang="en-US" altLang="zh-CN" sz="20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③转动转换器把低倍物镜移走，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换上高倍镜</a:t>
            </a:r>
            <a:endParaRPr lang="en-US" altLang="zh-CN" sz="20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④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调节细准焦螺旋和反光镜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，直到视野适宜、物像清晰为止</a:t>
            </a:r>
            <a:endParaRPr lang="en-US" altLang="zh-CN" sz="2000" b="1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58" y="3681620"/>
            <a:ext cx="10081684" cy="23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915416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小结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19175" y="2047380"/>
            <a:ext cx="10991001" cy="97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低倍镜的视野大，通过的光多，放大的倍数小；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高倍镜的视野小，通过的光少，放大的倍数高。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6408" y="3329690"/>
            <a:ext cx="114401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）为什么要先用低倍镜观察清楚后，把要放大观察的物像移至视野的中央，再换高倍镜观察？</a:t>
            </a:r>
            <a:endParaRPr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6408" y="3862612"/>
            <a:ext cx="11257329" cy="51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如果直接用高倍镜观察，往往由于观察的对象不在视野范围内而找不到。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6408" y="1659716"/>
            <a:ext cx="104583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）是低倍镜还是高倍镜的视野大，视野明亮？为什么？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3116" y="4669757"/>
            <a:ext cx="114257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）用转换器转过高倍镜后，转动粗准焦螺旋行不行？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75734" y="5281859"/>
            <a:ext cx="112331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不行。用高倍镜观察，只需微调即可。转动粗准焦螺旋，容易压坏玻片。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3693319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真核生物和原核生物</a:t>
            </a:r>
          </a:p>
        </p:txBody>
      </p:sp>
      <p:sp>
        <p:nvSpPr>
          <p:cNvPr id="2" name="五边形 1"/>
          <p:cNvSpPr/>
          <p:nvPr/>
        </p:nvSpPr>
        <p:spPr>
          <a:xfrm>
            <a:off x="168078" y="334338"/>
            <a:ext cx="569573" cy="615551"/>
          </a:xfrm>
          <a:prstGeom prst="homePlate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rtl="0" latinLnBrk="1" hangingPunct="0"/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OPPOSans R" panose="00020600040101010101" pitchFamily="18" charset="-122"/>
                <a:sym typeface="Roboto Bk" pitchFamily="2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ea typeface="OPPOSans R" panose="00020600040101010101" pitchFamily="18" charset="-122"/>
              <a:cs typeface="OPPOSans R" panose="00020600040101010101" pitchFamily="18" charset="-122"/>
              <a:sym typeface="Roboto Bk" pitchFamily="2" charset="0"/>
            </a:endParaRPr>
          </a:p>
        </p:txBody>
      </p:sp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901348" y="2023128"/>
            <a:ext cx="11109475" cy="1939885"/>
          </a:xfrm>
          <a:prstGeom prst="rect">
            <a:avLst/>
          </a:prstGeom>
        </p:spPr>
        <p:txBody>
          <a:bodyPr vert="horz" lIns="122767" tIns="61384" rIns="122767" bIns="6138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内部结构复杂，有多种细胞器（核糖体、线粒体）</a:t>
            </a:r>
          </a:p>
          <a:p>
            <a:pPr>
              <a:lnSpc>
                <a:spcPct val="10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有成形的细胞核，有核膜和核仁</a:t>
            </a:r>
          </a:p>
          <a:p>
            <a:pPr>
              <a:lnSpc>
                <a:spcPct val="10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DNA与蛋白质结合，形成染色体（质）</a:t>
            </a:r>
          </a:p>
        </p:txBody>
      </p:sp>
      <p:grpSp>
        <p:nvGrpSpPr>
          <p:cNvPr id="12" name="Group 14"/>
          <p:cNvGrpSpPr/>
          <p:nvPr/>
        </p:nvGrpSpPr>
        <p:grpSpPr bwMode="auto">
          <a:xfrm>
            <a:off x="2112429" y="3812537"/>
            <a:ext cx="7967142" cy="2490994"/>
            <a:chOff x="0" y="0"/>
            <a:chExt cx="11228" cy="4692"/>
          </a:xfrm>
        </p:grpSpPr>
        <p:pic>
          <p:nvPicPr>
            <p:cNvPr id="20" name="Picture 15" descr="动物细胞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7" b="9528"/>
            <a:stretch>
              <a:fillRect/>
            </a:stretch>
          </p:blipFill>
          <p:spPr bwMode="auto">
            <a:xfrm>
              <a:off x="7373" y="0"/>
              <a:ext cx="3855" cy="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6" descr="植物细胞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" r="44223" b="11751"/>
            <a:stretch>
              <a:fillRect/>
            </a:stretch>
          </p:blipFill>
          <p:spPr bwMode="auto">
            <a:xfrm>
              <a:off x="0" y="0"/>
              <a:ext cx="3628" cy="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4423" y="567"/>
              <a:ext cx="1127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000">
                  <a:solidFill>
                    <a:schemeClr val="tx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细胞膜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4423" y="3062"/>
              <a:ext cx="1127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000">
                  <a:solidFill>
                    <a:schemeClr val="tx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细胞质</a:t>
              </a:r>
            </a:p>
          </p:txBody>
        </p:sp>
        <p:sp>
          <p:nvSpPr>
            <p:cNvPr id="24" name="Rectangle 19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4423" y="1815"/>
              <a:ext cx="1127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000">
                  <a:solidFill>
                    <a:schemeClr val="tx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细胞核</a:t>
              </a:r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H="1" flipV="1">
              <a:off x="2383" y="342"/>
              <a:ext cx="2267" cy="6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H="1" flipV="1">
              <a:off x="2723" y="1702"/>
              <a:ext cx="1815" cy="4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H="1" flipV="1">
              <a:off x="3403" y="2610"/>
              <a:ext cx="1132" cy="7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 flipH="1">
              <a:off x="6238" y="115"/>
              <a:ext cx="2607" cy="79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H="1">
              <a:off x="6238" y="3290"/>
              <a:ext cx="2042" cy="225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H="1">
              <a:off x="6238" y="1702"/>
              <a:ext cx="2835" cy="565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906374" y="1444565"/>
            <a:ext cx="111044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由真核细胞构成的生物叫真核生物，如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植物、动物、真菌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915416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课堂小结</a:t>
            </a:r>
          </a:p>
        </p:txBody>
      </p:sp>
      <p:sp>
        <p:nvSpPr>
          <p:cNvPr id="3" name="矩形 2"/>
          <p:cNvSpPr/>
          <p:nvPr/>
        </p:nvSpPr>
        <p:spPr>
          <a:xfrm>
            <a:off x="554261" y="1028700"/>
            <a:ext cx="1096463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200000"/>
              </a:lnSpc>
            </a:pPr>
            <a:r>
              <a:rPr lang="zh-CN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原核细胞和真核细胞的主要区别：</a:t>
            </a:r>
          </a:p>
          <a:p>
            <a:pPr fontAlgn="ctr">
              <a:lnSpc>
                <a:spcPct val="200000"/>
              </a:lnSpc>
            </a:pP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、原核生物的没有核膜包被的成型的细胞核，即没有真正的细胞核。真核细胞有细胞核。</a:t>
            </a: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 </a:t>
            </a:r>
            <a:endParaRPr lang="zh-CN" altLang="zh-CN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fontAlgn="ctr">
              <a:lnSpc>
                <a:spcPct val="200000"/>
              </a:lnSpc>
            </a:pP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、原核细胞没有染色体。染色体是由</a:t>
            </a: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DNA</a:t>
            </a:r>
            <a:r>
              <a:rPr lang="zh-CN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和蛋白质构成的。而原核生物细胞内的</a:t>
            </a: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DNA</a:t>
            </a:r>
            <a:r>
              <a:rPr lang="zh-CN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不与蛋白质结合，所以说原核细胞没有染色体。真核细胞含有染色体。</a:t>
            </a:r>
          </a:p>
          <a:p>
            <a:pPr fontAlgn="ctr">
              <a:lnSpc>
                <a:spcPct val="200000"/>
              </a:lnSpc>
            </a:pP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、原核细胞没有像真核细胞那样的细胞器。原核细胞只具有一种细胞器，就是核糖体。真核细胞含有多个细胞器。</a:t>
            </a:r>
          </a:p>
          <a:p>
            <a:pPr fontAlgn="ctr">
              <a:lnSpc>
                <a:spcPct val="200000"/>
              </a:lnSpc>
            </a:pP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、原核生物的细胞几乎都有细胞壁。细胞壁的成分与真核植物的细胞壁的组成成分不同。 原核生物为肽聚糖、真核生物的植物的细胞壁成分是为纤维素和果胶。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3693319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真核生物和原核生物</a:t>
            </a:r>
          </a:p>
        </p:txBody>
      </p:sp>
      <p:sp>
        <p:nvSpPr>
          <p:cNvPr id="2" name="五边形 1"/>
          <p:cNvSpPr/>
          <p:nvPr/>
        </p:nvSpPr>
        <p:spPr>
          <a:xfrm>
            <a:off x="168078" y="334338"/>
            <a:ext cx="569573" cy="615551"/>
          </a:xfrm>
          <a:prstGeom prst="homePlate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rtl="0" latinLnBrk="1" hangingPunct="0"/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OPPOSans R" panose="00020600040101010101" pitchFamily="18" charset="-122"/>
                <a:sym typeface="Roboto Bk" pitchFamily="2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ea typeface="OPPOSans R" panose="00020600040101010101" pitchFamily="18" charset="-122"/>
              <a:cs typeface="OPPOSans R" panose="00020600040101010101" pitchFamily="18" charset="-122"/>
              <a:sym typeface="Roboto Bk" pitchFamily="2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3" y="1888811"/>
            <a:ext cx="3650732" cy="241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bki-20130827123629-5227888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67" y="1888811"/>
            <a:ext cx="4306383" cy="241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988" y="1888811"/>
            <a:ext cx="2585266" cy="241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178265" y="4640204"/>
            <a:ext cx="1150858" cy="51077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青霉菌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1651924" y="4640204"/>
            <a:ext cx="846653" cy="51077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蘑菇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9008811" y="4640204"/>
            <a:ext cx="1150858" cy="51077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酵母菌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3693319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真核生物和原核生物</a:t>
            </a:r>
          </a:p>
        </p:txBody>
      </p:sp>
      <p:sp>
        <p:nvSpPr>
          <p:cNvPr id="2" name="五边形 1"/>
          <p:cNvSpPr/>
          <p:nvPr/>
        </p:nvSpPr>
        <p:spPr>
          <a:xfrm>
            <a:off x="168078" y="334338"/>
            <a:ext cx="569573" cy="615551"/>
          </a:xfrm>
          <a:prstGeom prst="homePlate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rtl="0" latinLnBrk="1" hangingPunct="0"/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OPPOSans R" panose="00020600040101010101" pitchFamily="18" charset="-122"/>
                <a:sym typeface="Roboto Bk" pitchFamily="2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ea typeface="OPPOSans R" panose="00020600040101010101" pitchFamily="18" charset="-122"/>
              <a:cs typeface="OPPOSans R" panose="00020600040101010101" pitchFamily="18" charset="-122"/>
              <a:sym typeface="Roboto Bk" pitchFamily="2" charset="0"/>
            </a:endParaRPr>
          </a:p>
        </p:txBody>
      </p:sp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901348" y="2023128"/>
            <a:ext cx="11109475" cy="1939885"/>
          </a:xfrm>
          <a:prstGeom prst="rect">
            <a:avLst/>
          </a:prstGeom>
        </p:spPr>
        <p:txBody>
          <a:bodyPr vert="horz" lIns="122767" tIns="61384" rIns="122767" bIns="6138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内部结构简单，唯一的细胞器是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核糖体</a:t>
            </a:r>
          </a:p>
          <a:p>
            <a:pPr>
              <a:lnSpc>
                <a:spcPct val="10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无成形的细胞核，环状</a:t>
            </a: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DNA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分子分布在细胞内某个区域（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拟核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），无核膜</a:t>
            </a:r>
          </a:p>
          <a:p>
            <a:pPr>
              <a:lnSpc>
                <a:spcPct val="100000"/>
              </a:lnSpc>
            </a:pP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DNA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不与蛋白质结合，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无染色体（质）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906374" y="1444565"/>
            <a:ext cx="111044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由原核细胞构成的生物叫原核生物。原核生物种类有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细菌、蓝藻、放线菌、支原体、衣原体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等。</a:t>
            </a:r>
          </a:p>
        </p:txBody>
      </p:sp>
      <p:pic>
        <p:nvPicPr>
          <p:cNvPr id="18" name="Picture 3" descr="细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0"/>
          <a:stretch>
            <a:fillRect/>
          </a:stretch>
        </p:blipFill>
        <p:spPr bwMode="auto">
          <a:xfrm>
            <a:off x="3294516" y="3798825"/>
            <a:ext cx="5602969" cy="2011412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3693319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真核生物和原核生物</a:t>
            </a:r>
          </a:p>
        </p:txBody>
      </p:sp>
      <p:sp>
        <p:nvSpPr>
          <p:cNvPr id="2" name="五边形 1"/>
          <p:cNvSpPr/>
          <p:nvPr/>
        </p:nvSpPr>
        <p:spPr>
          <a:xfrm>
            <a:off x="168078" y="334338"/>
            <a:ext cx="569573" cy="615551"/>
          </a:xfrm>
          <a:prstGeom prst="homePlate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rtl="0" latinLnBrk="1" hangingPunct="0"/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OPPOSans R" panose="00020600040101010101" pitchFamily="18" charset="-122"/>
                <a:sym typeface="Roboto Bk" pitchFamily="2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ea typeface="OPPOSans R" panose="00020600040101010101" pitchFamily="18" charset="-122"/>
              <a:cs typeface="OPPOSans R" panose="00020600040101010101" pitchFamily="18" charset="-122"/>
              <a:sym typeface="Roboto Bk" pitchFamily="2" charset="0"/>
            </a:endParaRPr>
          </a:p>
        </p:txBody>
      </p: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1003300" y="1527013"/>
            <a:ext cx="3011488" cy="492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原核生物主要类群</a:t>
            </a:r>
          </a:p>
        </p:txBody>
      </p:sp>
      <p:sp>
        <p:nvSpPr>
          <p:cNvPr id="9" name="内容占位符 2"/>
          <p:cNvSpPr txBox="1">
            <a:spLocks noChangeArrowheads="1"/>
          </p:cNvSpPr>
          <p:nvPr/>
        </p:nvSpPr>
        <p:spPr>
          <a:xfrm>
            <a:off x="1003301" y="2165114"/>
            <a:ext cx="3468688" cy="35784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衣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原体（一）</a:t>
            </a:r>
            <a:endParaRPr lang="en-US" altLang="zh-CN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支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原体（只）</a:t>
            </a:r>
            <a:endParaRPr lang="en-US" altLang="zh-CN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菌（细）</a:t>
            </a:r>
            <a:endParaRPr lang="en-US" altLang="zh-CN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蓝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藻（蓝）</a:t>
            </a:r>
            <a:endParaRPr lang="en-US" altLang="zh-CN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放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线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菌（线）</a:t>
            </a:r>
            <a:endParaRPr lang="en-US" altLang="zh-CN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立克次氏体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1231106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支原体</a:t>
            </a:r>
          </a:p>
        </p:txBody>
      </p:sp>
      <p:pic>
        <p:nvPicPr>
          <p:cNvPr id="6" name="Picture 2" descr="2-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36" y="1443169"/>
            <a:ext cx="4008964" cy="35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1941005" y="5507999"/>
            <a:ext cx="7871460" cy="461665"/>
            <a:chOff x="1941005" y="5507999"/>
            <a:chExt cx="7871460" cy="461665"/>
          </a:xfrm>
        </p:grpSpPr>
        <p:sp>
          <p:nvSpPr>
            <p:cNvPr id="3" name="矩形: 圆角 2"/>
            <p:cNvSpPr/>
            <p:nvPr/>
          </p:nvSpPr>
          <p:spPr>
            <a:xfrm>
              <a:off x="1941005" y="5519886"/>
              <a:ext cx="7871460" cy="43789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2060766" y="5507999"/>
              <a:ext cx="76319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CN" altLang="en-US" sz="2400" dirty="0">
                  <a:solidFill>
                    <a:schemeClr val="bg1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支原体</a:t>
              </a:r>
              <a:r>
                <a:rPr lang="en-US" altLang="zh-CN" sz="2400" dirty="0">
                  <a:solidFill>
                    <a:schemeClr val="bg1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——</a:t>
              </a:r>
              <a:r>
                <a:rPr lang="zh-CN" altLang="en-US" sz="2400" dirty="0">
                  <a:solidFill>
                    <a:schemeClr val="bg1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最小、最简单的原核生物，没有细胞壁</a:t>
              </a:r>
            </a:p>
          </p:txBody>
        </p:sp>
      </p:grpSp>
      <p:pic>
        <p:nvPicPr>
          <p:cNvPr id="11" name="Picture 4" descr="yuyuanti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137" y="1443169"/>
            <a:ext cx="4008964" cy="35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820738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细菌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22236" y="5328408"/>
            <a:ext cx="8508998" cy="461665"/>
            <a:chOff x="1622236" y="5507999"/>
            <a:chExt cx="8508998" cy="461665"/>
          </a:xfrm>
        </p:grpSpPr>
        <p:sp>
          <p:nvSpPr>
            <p:cNvPr id="3" name="矩形: 圆角 2"/>
            <p:cNvSpPr/>
            <p:nvPr/>
          </p:nvSpPr>
          <p:spPr>
            <a:xfrm>
              <a:off x="1622236" y="5507999"/>
              <a:ext cx="8508998" cy="461664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2060766" y="5507999"/>
              <a:ext cx="76319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CN" altLang="en-US" sz="2400" dirty="0">
                  <a:solidFill>
                    <a:schemeClr val="bg1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小技巧</a:t>
              </a:r>
              <a:r>
                <a:rPr lang="en-US" altLang="zh-CN" sz="2400" dirty="0">
                  <a:solidFill>
                    <a:schemeClr val="bg1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:</a:t>
              </a:r>
              <a:r>
                <a:rPr lang="zh-CN" altLang="en-US" sz="2400" dirty="0">
                  <a:solidFill>
                    <a:schemeClr val="bg1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 凡是“菌”前面“球”、“弧”、“螺旋”都是细菌。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" y="1535410"/>
            <a:ext cx="11673170" cy="3077459"/>
            <a:chOff x="1" y="1535410"/>
            <a:chExt cx="11673170" cy="3077459"/>
          </a:xfrm>
        </p:grpSpPr>
        <p:pic>
          <p:nvPicPr>
            <p:cNvPr id="15" name="Picture 7" descr="image00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04"/>
            <a:stretch>
              <a:fillRect/>
            </a:stretch>
          </p:blipFill>
          <p:spPr bwMode="auto">
            <a:xfrm>
              <a:off x="8213670" y="1997075"/>
              <a:ext cx="3459501" cy="1904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1" y="1535410"/>
              <a:ext cx="18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pic>
          <p:nvPicPr>
            <p:cNvPr id="9" name="Picture 3" descr="image00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668" y="1997075"/>
              <a:ext cx="3459501" cy="1904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1129738" y="4212759"/>
              <a:ext cx="2305051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大肠杆菌</a:t>
              </a:r>
            </a:p>
          </p:txBody>
        </p:sp>
        <p:pic>
          <p:nvPicPr>
            <p:cNvPr id="13" name="Picture 5" descr="image00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669" y="1997075"/>
              <a:ext cx="3459501" cy="1904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4982633" y="4212759"/>
              <a:ext cx="2226733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霍乱弧菌</a:t>
              </a: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8824577" y="4212759"/>
              <a:ext cx="2237685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淋病球菌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25d2c19d-0422-4850-8b81-8e8493b66d3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25cdff67-b5a2-4db4-81a0-cb849b21e1d0}"/>
</p:tagLst>
</file>

<file path=ppt/theme/theme1.xml><?xml version="1.0" encoding="utf-8"?>
<a:theme xmlns:a="http://schemas.openxmlformats.org/drawingml/2006/main" name="办公资源网：www.bangongziyuan.com">
  <a:themeElements>
    <a:clrScheme name="绿-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0CF9B"/>
      </a:accent1>
      <a:accent2>
        <a:srgbClr val="0BD0D9"/>
      </a:accent2>
      <a:accent3>
        <a:srgbClr val="009D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PPO1">
      <a:majorFont>
        <a:latin typeface="Roboto"/>
        <a:ea typeface="OPPOSans B"/>
        <a:cs typeface=""/>
      </a:majorFont>
      <a:minorFont>
        <a:latin typeface="Roboto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2900</Words>
  <Application>Microsoft Office PowerPoint</Application>
  <PresentationFormat>宽屏</PresentationFormat>
  <Paragraphs>299</Paragraphs>
  <Slides>41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1" baseType="lpstr">
      <vt:lpstr>庞门正道标题体</vt:lpstr>
      <vt:lpstr>Arial</vt:lpstr>
      <vt:lpstr>Roboto Bk</vt:lpstr>
      <vt:lpstr>FandolFang R</vt:lpstr>
      <vt:lpstr>Roboto</vt:lpstr>
      <vt:lpstr>OPPOSans R</vt:lpstr>
      <vt:lpstr>OPPOSans B</vt:lpstr>
      <vt:lpstr>Roboto Lt</vt:lpstr>
      <vt:lpstr>思源黑体 CN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2020-06-24T02:00:55Z</dcterms:created>
  <dcterms:modified xsi:type="dcterms:W3CDTF">2021-01-09T11:53:30Z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