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375" r:id="rId2"/>
    <p:sldId id="278" r:id="rId3"/>
    <p:sldId id="387" r:id="rId4"/>
    <p:sldId id="409" r:id="rId5"/>
    <p:sldId id="410" r:id="rId6"/>
    <p:sldId id="297"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353" r:id="rId21"/>
    <p:sldId id="424" r:id="rId22"/>
    <p:sldId id="425" r:id="rId23"/>
    <p:sldId id="426" r:id="rId24"/>
    <p:sldId id="427" r:id="rId25"/>
    <p:sldId id="429" r:id="rId26"/>
    <p:sldId id="428" r:id="rId27"/>
    <p:sldId id="430" r:id="rId28"/>
    <p:sldId id="287" r:id="rId29"/>
    <p:sldId id="379" r:id="rId30"/>
  </p:sldIdLst>
  <p:sldSz cx="12192000" cy="6858000"/>
  <p:notesSz cx="6858000" cy="9144000"/>
  <p:embeddedFontLst>
    <p:embeddedFont>
      <p:font typeface="OPPOSans B" panose="02010600030101010101" charset="-122"/>
      <p:regular r:id="rId32"/>
    </p:embeddedFont>
    <p:embeddedFont>
      <p:font typeface="OPPOSans R" panose="02010600030101010101" charset="-122"/>
      <p:regular r:id="rId33"/>
    </p:embeddedFont>
    <p:embeddedFont>
      <p:font typeface="思源黑体 CN Light" panose="02010600030101010101" charset="-122"/>
      <p:regular r:id="rId34"/>
    </p:embeddedFont>
    <p:embeddedFont>
      <p:font typeface="优设标题黑" panose="02010600030101010101" charset="-122"/>
      <p:regular r:id="rId35"/>
    </p:embeddedFont>
  </p:embeddedFontLst>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8">
          <p15:clr>
            <a:srgbClr val="A4A3A4"/>
          </p15:clr>
        </p15:guide>
        <p15:guide id="2" pos="3795">
          <p15:clr>
            <a:srgbClr val="A4A3A4"/>
          </p15:clr>
        </p15:guide>
        <p15:guide id="3" pos="438">
          <p15:clr>
            <a:srgbClr val="A4A3A4"/>
          </p15:clr>
        </p15:guide>
        <p15:guide id="4" pos="7310">
          <p15:clr>
            <a:srgbClr val="A4A3A4"/>
          </p15:clr>
        </p15:guide>
        <p15:guide id="5" orient="horz" pos="618">
          <p15:clr>
            <a:srgbClr val="A4A3A4"/>
          </p15:clr>
        </p15:guide>
        <p15:guide id="6" orient="horz" pos="709">
          <p15:clr>
            <a:srgbClr val="A4A3A4"/>
          </p15:clr>
        </p15:guide>
        <p15:guide id="7" orient="horz" pos="3929">
          <p15:clr>
            <a:srgbClr val="A4A3A4"/>
          </p15:clr>
        </p15:guide>
        <p15:guide id="8" orient="horz" pos="3861">
          <p15:clr>
            <a:srgbClr val="A4A3A4"/>
          </p15:clr>
        </p15:guide>
        <p15:guide id="9" orient="horz" pos="1162">
          <p15:clr>
            <a:srgbClr val="A4A3A4"/>
          </p15:clr>
        </p15:guide>
        <p15:guide id="10" pos="5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733"/>
    <a:srgbClr val="3660C9"/>
    <a:srgbClr val="1B33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40" autoAdjust="0"/>
    <p:restoredTop sz="94660"/>
  </p:normalViewPr>
  <p:slideViewPr>
    <p:cSldViewPr snapToGrid="0" showGuides="1">
      <p:cViewPr varScale="1">
        <p:scale>
          <a:sx n="102" d="100"/>
          <a:sy n="102" d="100"/>
        </p:scale>
        <p:origin x="252" y="114"/>
      </p:cViewPr>
      <p:guideLst>
        <p:guide orient="horz" pos="2288"/>
        <p:guide pos="3795"/>
        <p:guide pos="438"/>
        <p:guide pos="7310"/>
        <p:guide orient="horz" pos="618"/>
        <p:guide orient="horz" pos="709"/>
        <p:guide orient="horz" pos="3929"/>
        <p:guide orient="horz" pos="3861"/>
        <p:guide orient="horz" pos="1162"/>
        <p:guide pos="5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8A4287C6-C80B-4FBC-AAC3-CF577F8F9B46}"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DD7ACC26-FD7F-4F70-9456-027AD03C82A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28</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50744EB-493E-4736-948D-B2CCEAE4FADD}" type="datetimeFigureOut">
              <a:rPr lang="zh-CN" altLang="en-US" smtClean="0"/>
              <a:t>2021/1/9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F699E36-8CDB-447D-ADAB-BC3D1728D05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8" name="矩形: 圆顶角 7" hidden="1"/>
          <p:cNvSpPr/>
          <p:nvPr userDrawn="1"/>
        </p:nvSpPr>
        <p:spPr>
          <a:xfrm rot="16200000" flipH="1">
            <a:off x="4803704" y="-3441766"/>
            <a:ext cx="593527" cy="8208985"/>
          </a:xfrm>
          <a:prstGeom prst="round2SameRect">
            <a:avLst>
              <a:gd name="adj1" fmla="val 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F50744EB-493E-4736-948D-B2CCEAE4FADD}" type="datetimeFigureOut">
              <a:rPr lang="zh-CN" altLang="en-US" smtClean="0"/>
              <a:t>2021/1/9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F699E36-8CDB-447D-ADAB-BC3D1728D05B}" type="slidenum">
              <a:rPr lang="zh-CN" altLang="en-US" smtClean="0"/>
              <a:t>‹#›</a:t>
            </a:fld>
            <a:endParaRPr lang="zh-CN" altLang="en-US"/>
          </a:p>
        </p:txBody>
      </p:sp>
      <p:sp>
        <p:nvSpPr>
          <p:cNvPr id="12" name="矩形: 圆顶角 11"/>
          <p:cNvSpPr/>
          <p:nvPr userDrawn="1"/>
        </p:nvSpPr>
        <p:spPr>
          <a:xfrm rot="5400000">
            <a:off x="19466" y="346498"/>
            <a:ext cx="593527" cy="632460"/>
          </a:xfrm>
          <a:prstGeom prst="round2SameRect">
            <a:avLst>
              <a:gd name="adj1" fmla="val 0"/>
              <a:gd name="adj2" fmla="val 50000"/>
            </a:avLst>
          </a:prstGeom>
          <a:solidFill>
            <a:srgbClr val="FEA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顶角 8"/>
          <p:cNvSpPr/>
          <p:nvPr userDrawn="1"/>
        </p:nvSpPr>
        <p:spPr>
          <a:xfrm rot="16200000" flipH="1">
            <a:off x="5038018" y="-3920215"/>
            <a:ext cx="593527" cy="9165883"/>
          </a:xfrm>
          <a:prstGeom prst="round2SameRect">
            <a:avLst>
              <a:gd name="adj1" fmla="val 0"/>
              <a:gd name="adj2" fmla="val 50000"/>
            </a:avLst>
          </a:prstGeom>
          <a:gradFill>
            <a:gsLst>
              <a:gs pos="48000">
                <a:schemeClr val="accent2"/>
              </a:gs>
              <a:gs pos="9300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8" name="矩形: 圆顶角 7"/>
          <p:cNvSpPr/>
          <p:nvPr userDrawn="1"/>
        </p:nvSpPr>
        <p:spPr>
          <a:xfrm rot="16200000" flipH="1">
            <a:off x="231765" y="306758"/>
            <a:ext cx="593527" cy="711944"/>
          </a:xfrm>
          <a:prstGeom prst="round2SameRect">
            <a:avLst>
              <a:gd name="adj1" fmla="val 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日期占位符 1"/>
          <p:cNvSpPr>
            <a:spLocks noGrp="1"/>
          </p:cNvSpPr>
          <p:nvPr>
            <p:ph type="dt" sz="half" idx="10"/>
          </p:nvPr>
        </p:nvSpPr>
        <p:spPr/>
        <p:txBody>
          <a:bodyPr/>
          <a:lstStyle/>
          <a:p>
            <a:fld id="{F50744EB-493E-4736-948D-B2CCEAE4FADD}" type="datetimeFigureOut">
              <a:rPr lang="zh-CN" altLang="en-US" smtClean="0"/>
              <a:t>2021/1/9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F699E36-8CDB-447D-ADAB-BC3D1728D05B}" type="slidenum">
              <a:rPr lang="zh-CN" altLang="en-US" smtClean="0"/>
              <a:t>‹#›</a:t>
            </a:fld>
            <a:endParaRPr lang="zh-CN" altLang="en-US"/>
          </a:p>
        </p:txBody>
      </p:sp>
      <p:sp>
        <p:nvSpPr>
          <p:cNvPr id="7" name="矩形: 圆顶角 6"/>
          <p:cNvSpPr/>
          <p:nvPr userDrawn="1"/>
        </p:nvSpPr>
        <p:spPr>
          <a:xfrm rot="16200000" flipH="1">
            <a:off x="59208" y="306759"/>
            <a:ext cx="593527" cy="711942"/>
          </a:xfrm>
          <a:prstGeom prst="round2SameRect">
            <a:avLst>
              <a:gd name="adj1" fmla="val 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744EB-493E-4736-948D-B2CCEAE4FADD}"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99E36-8CDB-447D-ADAB-BC3D1728D05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l="11111"/>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25" name="组合 24"/>
          <p:cNvGrpSpPr/>
          <p:nvPr/>
        </p:nvGrpSpPr>
        <p:grpSpPr>
          <a:xfrm>
            <a:off x="8282354" y="1318255"/>
            <a:ext cx="3909646" cy="671787"/>
            <a:chOff x="8282354" y="1318255"/>
            <a:chExt cx="3909646" cy="671787"/>
          </a:xfrm>
        </p:grpSpPr>
        <p:sp>
          <p:nvSpPr>
            <p:cNvPr id="21" name="矩形: 圆顶角 20"/>
            <p:cNvSpPr/>
            <p:nvPr/>
          </p:nvSpPr>
          <p:spPr>
            <a:xfrm rot="16200000">
              <a:off x="9901283" y="-300674"/>
              <a:ext cx="671787" cy="3909646"/>
            </a:xfrm>
            <a:prstGeom prst="round2SameRect">
              <a:avLst>
                <a:gd name="adj1" fmla="val 50000"/>
                <a:gd name="adj2" fmla="val 0"/>
              </a:avLst>
            </a:prstGeom>
            <a:solidFill>
              <a:srgbClr val="FEA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09978" y="1370784"/>
              <a:ext cx="3482022" cy="523220"/>
            </a:xfrm>
            <a:prstGeom prst="rect">
              <a:avLst/>
            </a:prstGeom>
            <a:noFill/>
          </p:spPr>
          <p:txBody>
            <a:bodyPr wrap="square" rtlCol="0">
              <a:spAutoFit/>
            </a:bodyPr>
            <a:lstStyle/>
            <a:p>
              <a:pPr algn="ctr"/>
              <a:r>
                <a:rPr lang="zh-CN" altLang="en-US" sz="2800" dirty="0">
                  <a:solidFill>
                    <a:schemeClr val="bg1"/>
                  </a:solidFill>
                  <a:effectLst>
                    <a:outerShdw blurRad="38100" dist="38100" dir="2700000" algn="tl">
                      <a:srgbClr val="000000">
                        <a:alpha val="43137"/>
                      </a:srgbClr>
                    </a:outerShdw>
                  </a:effectLst>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人教版  生物</a:t>
              </a:r>
              <a:r>
                <a:rPr lang="en-US" altLang="zh-CN" sz="2800" dirty="0">
                  <a:solidFill>
                    <a:schemeClr val="bg1"/>
                  </a:solidFill>
                  <a:effectLst>
                    <a:outerShdw blurRad="38100" dist="38100" dir="2700000" algn="tl">
                      <a:srgbClr val="000000">
                        <a:alpha val="43137"/>
                      </a:srgbClr>
                    </a:outerShdw>
                  </a:effectLst>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a:t>
              </a:r>
              <a:r>
                <a:rPr lang="zh-CN" altLang="en-US" sz="2800" dirty="0">
                  <a:solidFill>
                    <a:schemeClr val="bg1"/>
                  </a:solidFill>
                  <a:effectLst>
                    <a:outerShdw blurRad="38100" dist="38100" dir="2700000" algn="tl">
                      <a:srgbClr val="000000">
                        <a:alpha val="43137"/>
                      </a:srgbClr>
                    </a:outerShdw>
                  </a:effectLst>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高中</a:t>
              </a:r>
              <a:r>
                <a:rPr lang="en-US" altLang="zh-CN" sz="2800" dirty="0">
                  <a:solidFill>
                    <a:schemeClr val="bg1"/>
                  </a:solidFill>
                  <a:effectLst>
                    <a:outerShdw blurRad="38100" dist="38100" dir="2700000" algn="tl">
                      <a:srgbClr val="000000">
                        <a:alpha val="43137"/>
                      </a:srgbClr>
                    </a:outerShdw>
                  </a:effectLst>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a:t>
              </a:r>
            </a:p>
          </p:txBody>
        </p:sp>
      </p:grpSp>
      <p:grpSp>
        <p:nvGrpSpPr>
          <p:cNvPr id="26" name="组合 25"/>
          <p:cNvGrpSpPr/>
          <p:nvPr/>
        </p:nvGrpSpPr>
        <p:grpSpPr>
          <a:xfrm>
            <a:off x="2133597" y="2574504"/>
            <a:ext cx="10058403" cy="3042886"/>
            <a:chOff x="2133597" y="2574504"/>
            <a:chExt cx="10058403" cy="3042886"/>
          </a:xfrm>
        </p:grpSpPr>
        <p:sp>
          <p:nvSpPr>
            <p:cNvPr id="6" name="矩形: 圆顶角 5"/>
            <p:cNvSpPr/>
            <p:nvPr/>
          </p:nvSpPr>
          <p:spPr>
            <a:xfrm rot="16200000">
              <a:off x="5646572" y="-928040"/>
              <a:ext cx="3032454" cy="10058403"/>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顶角 13"/>
            <p:cNvSpPr/>
            <p:nvPr/>
          </p:nvSpPr>
          <p:spPr>
            <a:xfrm rot="16200000">
              <a:off x="5656545" y="-918066"/>
              <a:ext cx="3012508" cy="10058403"/>
            </a:xfrm>
            <a:prstGeom prst="round2SameRect">
              <a:avLst>
                <a:gd name="adj1" fmla="val 50000"/>
                <a:gd name="adj2" fmla="val 0"/>
              </a:avLst>
            </a:prstGeom>
            <a:gradFill>
              <a:gsLst>
                <a:gs pos="0">
                  <a:schemeClr val="bg1"/>
                </a:gs>
                <a:gs pos="15000">
                  <a:schemeClr val="bg1">
                    <a:alpha val="0"/>
                  </a:schemeClr>
                </a:gs>
              </a:gsLst>
              <a:lin ang="9600000" scaled="0"/>
            </a:gradFill>
            <a:ln w="25400">
              <a:gradFill>
                <a:gsLst>
                  <a:gs pos="0">
                    <a:schemeClr val="accent1">
                      <a:lumMod val="5000"/>
                      <a:lumOff val="95000"/>
                    </a:schemeClr>
                  </a:gs>
                  <a:gs pos="100000">
                    <a:schemeClr val="bg1">
                      <a:alpha val="0"/>
                    </a:schemeClr>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566507" y="5230094"/>
              <a:ext cx="9556327" cy="369332"/>
            </a:xfrm>
            <a:prstGeom prst="rect">
              <a:avLst/>
            </a:prstGeom>
            <a:noFill/>
          </p:spPr>
          <p:txBody>
            <a:bodyPr wrap="square" rtlCol="0">
              <a:spAutoFit/>
            </a:bodyPr>
            <a:lstStyle/>
            <a:p>
              <a:pPr algn="ctr"/>
              <a:r>
                <a:rPr lang="en-US" altLang="zh-CN"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LIFE ACTIVITIES OF THE MAIN CONTRACT-----PROTEIN</a:t>
              </a:r>
              <a:endParaRPr lang="zh-CN" altLang="en-US"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 name="Shape 40"/>
            <p:cNvSpPr/>
            <p:nvPr/>
          </p:nvSpPr>
          <p:spPr>
            <a:xfrm>
              <a:off x="5539272" y="2574504"/>
              <a:ext cx="3639780" cy="646331"/>
            </a:xfrm>
            <a:prstGeom prst="rect">
              <a:avLst/>
            </a:prstGeom>
            <a:ln w="12700">
              <a:miter lim="400000"/>
            </a:ln>
          </p:spPr>
          <p:txBody>
            <a:bodyPr wrap="square" lIns="60959" rIns="6095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zh-CN" altLang="en-US" sz="5400" baseline="-25000" dirty="0">
                  <a:solidFill>
                    <a:schemeClr val="bg1"/>
                  </a:solidFill>
                  <a:effectLst>
                    <a:outerShdw blurRad="38100" dist="38100" dir="2700000" algn="tl">
                      <a:srgbClr val="000000">
                        <a:alpha val="20000"/>
                      </a:srgbClr>
                    </a:outerShdw>
                  </a:effectLst>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第</a:t>
              </a:r>
              <a:r>
                <a:rPr lang="en-US" altLang="zh-CN" sz="5400" baseline="-25000" dirty="0">
                  <a:solidFill>
                    <a:schemeClr val="bg1"/>
                  </a:solidFill>
                  <a:effectLst>
                    <a:outerShdw blurRad="38100" dist="38100" dir="2700000" algn="tl">
                      <a:srgbClr val="000000">
                        <a:alpha val="20000"/>
                      </a:srgbClr>
                    </a:outerShdw>
                  </a:effectLst>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2</a:t>
              </a:r>
              <a:r>
                <a:rPr lang="zh-CN" altLang="en-US" sz="5400" baseline="-25000" dirty="0">
                  <a:solidFill>
                    <a:schemeClr val="bg1"/>
                  </a:solidFill>
                  <a:effectLst>
                    <a:outerShdw blurRad="38100" dist="38100" dir="2700000" algn="tl">
                      <a:srgbClr val="000000">
                        <a:alpha val="20000"/>
                      </a:srgbClr>
                    </a:outerShdw>
                  </a:effectLst>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章  第</a:t>
              </a:r>
              <a:r>
                <a:rPr lang="en-US" altLang="zh-CN" sz="5400" baseline="-25000" dirty="0">
                  <a:solidFill>
                    <a:schemeClr val="bg1"/>
                  </a:solidFill>
                  <a:effectLst>
                    <a:outerShdw blurRad="38100" dist="38100" dir="2700000" algn="tl">
                      <a:srgbClr val="000000">
                        <a:alpha val="20000"/>
                      </a:srgbClr>
                    </a:outerShdw>
                  </a:effectLst>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2</a:t>
              </a:r>
              <a:r>
                <a:rPr lang="zh-CN" altLang="en-US" sz="5400" baseline="-25000" dirty="0">
                  <a:solidFill>
                    <a:schemeClr val="bg1"/>
                  </a:solidFill>
                  <a:effectLst>
                    <a:outerShdw blurRad="38100" dist="38100" dir="2700000" algn="tl">
                      <a:srgbClr val="000000">
                        <a:alpha val="20000"/>
                      </a:srgbClr>
                    </a:outerShdw>
                  </a:effectLst>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节</a:t>
              </a:r>
            </a:p>
          </p:txBody>
        </p:sp>
        <p:sp>
          <p:nvSpPr>
            <p:cNvPr id="10" name="Shape 40"/>
            <p:cNvSpPr/>
            <p:nvPr/>
          </p:nvSpPr>
          <p:spPr>
            <a:xfrm>
              <a:off x="2742279" y="2906576"/>
              <a:ext cx="9204783" cy="2062103"/>
            </a:xfrm>
            <a:prstGeom prst="rect">
              <a:avLst/>
            </a:prstGeom>
            <a:ln w="12700">
              <a:miter lim="400000"/>
            </a:ln>
          </p:spPr>
          <p:txBody>
            <a:bodyPr wrap="square" lIns="60959" rIns="6095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zh-CN" altLang="en-US" sz="9600" baseline="-25000" dirty="0">
                  <a:solidFill>
                    <a:schemeClr val="bg1"/>
                  </a:solidFill>
                  <a:effectLst>
                    <a:outerShdw blurRad="76200" dist="76200" dir="2700000" algn="tl">
                      <a:srgbClr val="000000">
                        <a:alpha val="12000"/>
                      </a:srgbClr>
                    </a:outerShdw>
                  </a:effectLst>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rPr>
                <a:t>生命活动的主要承担者</a:t>
              </a:r>
              <a:endParaRPr lang="en-US" altLang="zh-CN" sz="9600" baseline="-25000" dirty="0">
                <a:solidFill>
                  <a:schemeClr val="bg1"/>
                </a:solidFill>
                <a:effectLst>
                  <a:outerShdw blurRad="76200" dist="76200" dir="2700000" algn="tl">
                    <a:srgbClr val="000000">
                      <a:alpha val="12000"/>
                    </a:srgbClr>
                  </a:outerShdw>
                </a:effectLst>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endParaRPr>
            </a:p>
            <a:p>
              <a:pPr lvl="0" algn="ctr">
                <a:defRPr sz="1800">
                  <a:solidFill>
                    <a:srgbClr val="000000"/>
                  </a:solidFill>
                </a:defRPr>
              </a:pPr>
              <a:r>
                <a:rPr lang="zh-CN" altLang="en-US" sz="9600" baseline="-25000" dirty="0">
                  <a:solidFill>
                    <a:schemeClr val="bg1"/>
                  </a:solidFill>
                  <a:effectLst>
                    <a:outerShdw blurRad="76200" dist="76200" dir="2700000" algn="tl">
                      <a:srgbClr val="000000">
                        <a:alpha val="12000"/>
                      </a:srgbClr>
                    </a:outerShdw>
                  </a:effectLst>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rPr>
                <a:t>蛋白质</a:t>
              </a:r>
            </a:p>
          </p:txBody>
        </p:sp>
        <p:cxnSp>
          <p:nvCxnSpPr>
            <p:cNvPr id="23" name="直接连接符 22"/>
            <p:cNvCxnSpPr/>
            <p:nvPr/>
          </p:nvCxnSpPr>
          <p:spPr>
            <a:xfrm flipH="1">
              <a:off x="3868615" y="2998787"/>
              <a:ext cx="1881554" cy="0"/>
            </a:xfrm>
            <a:prstGeom prst="line">
              <a:avLst/>
            </a:prstGeom>
            <a:ln>
              <a:gradFill>
                <a:gsLst>
                  <a:gs pos="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968154" y="2998787"/>
              <a:ext cx="1881554" cy="0"/>
            </a:xfrm>
            <a:prstGeom prst="line">
              <a:avLst/>
            </a:prstGeom>
            <a:ln>
              <a:gradFill>
                <a:gsLst>
                  <a:gs pos="0">
                    <a:schemeClr val="bg1"/>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500"/>
                                        <p:tgtEl>
                                          <p:spTgt spid="2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1041400" y="395892"/>
            <a:ext cx="2462213" cy="492443"/>
          </a:xfrm>
          <a:prstGeom prst="rect">
            <a:avLst/>
          </a:prstGeom>
          <a:noFill/>
          <a:ln w="12700" cap="flat">
            <a:noFill/>
            <a:miter lim="400000"/>
          </a:ln>
          <a:effectLst/>
        </p:spPr>
        <p:txBody>
          <a:bodyPr wrap="non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氨基酸的种类</a:t>
            </a:r>
          </a:p>
        </p:txBody>
      </p:sp>
      <p:sp>
        <p:nvSpPr>
          <p:cNvPr id="3" name="五边形 1"/>
          <p:cNvSpPr/>
          <p:nvPr/>
        </p:nvSpPr>
        <p:spPr>
          <a:xfrm>
            <a:off x="168078" y="334338"/>
            <a:ext cx="569573" cy="615551"/>
          </a:xfrm>
          <a:prstGeom prst="homePlate">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algn="ctr" rtl="0" latinLnBrk="1" hangingPunct="0"/>
            <a:r>
              <a:rPr lang="en-US" altLang="zh-CN" sz="3200" dirty="0">
                <a:solidFill>
                  <a:schemeClr val="bg1"/>
                </a:solidFill>
                <a:latin typeface="Roboto Bk" pitchFamily="2" charset="0"/>
                <a:ea typeface="Roboto Bk" pitchFamily="2" charset="0"/>
                <a:cs typeface="OPPOSans R" panose="00020600040101010101" pitchFamily="18" charset="-122"/>
                <a:sym typeface="Roboto Bk" pitchFamily="2" charset="0"/>
              </a:rPr>
              <a:t>2</a:t>
            </a:r>
            <a:endParaRPr lang="zh-CN" altLang="en-US" sz="3200" dirty="0">
              <a:solidFill>
                <a:schemeClr val="bg1"/>
              </a:solidFill>
              <a:latin typeface="Roboto Bk" pitchFamily="2" charset="0"/>
              <a:ea typeface="OPPOSans R" panose="00020600040101010101" pitchFamily="18" charset="-122"/>
              <a:cs typeface="OPPOSans R" panose="00020600040101010101" pitchFamily="18" charset="-122"/>
              <a:sym typeface="Roboto Bk" pitchFamily="2" charset="0"/>
            </a:endParaRPr>
          </a:p>
        </p:txBody>
      </p:sp>
      <p:sp>
        <p:nvSpPr>
          <p:cNvPr id="4" name="Text Box 3"/>
          <p:cNvSpPr txBox="1">
            <a:spLocks noChangeArrowheads="1"/>
          </p:cNvSpPr>
          <p:nvPr/>
        </p:nvSpPr>
        <p:spPr bwMode="auto">
          <a:xfrm>
            <a:off x="660400" y="1535380"/>
            <a:ext cx="10369549" cy="461665"/>
          </a:xfrm>
          <a:prstGeom prst="rect">
            <a:avLst/>
          </a:prstGeom>
          <a:noFill/>
          <a:ln w="9525">
            <a:noFill/>
            <a:miter lim="800000"/>
          </a:ln>
          <a:effectLst/>
        </p:spPr>
        <p:txBody>
          <a:bodyPr>
            <a:spAutoFit/>
          </a:bodyPr>
          <a:lstStyle/>
          <a:p>
            <a:pPr>
              <a:spcBef>
                <a:spcPct val="50000"/>
              </a:spcBef>
              <a:buFontTx/>
              <a:buNone/>
              <a:defRPr/>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组成蛋白质的化学元素：</a:t>
            </a:r>
          </a:p>
        </p:txBody>
      </p:sp>
      <p:sp>
        <p:nvSpPr>
          <p:cNvPr id="5" name="Text Box 4"/>
          <p:cNvSpPr txBox="1">
            <a:spLocks noChangeArrowheads="1"/>
          </p:cNvSpPr>
          <p:nvPr/>
        </p:nvSpPr>
        <p:spPr bwMode="auto">
          <a:xfrm>
            <a:off x="3816061" y="2640107"/>
            <a:ext cx="3744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zh-CN" altLang="en-US"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r>
              <a:rPr lang="zh-CN" altLang="en-US"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a:t>
            </a:r>
            <a:r>
              <a:rPr lang="zh-CN" altLang="en-US"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endParaRPr lang="en-US" altLang="zh-CN" b="1" dirty="0">
              <a:solidFill>
                <a:srgbClr val="66FF33"/>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 name="Rectangle 7"/>
          <p:cNvSpPr>
            <a:spLocks noChangeArrowheads="1"/>
          </p:cNvSpPr>
          <p:nvPr/>
        </p:nvSpPr>
        <p:spPr bwMode="auto">
          <a:xfrm>
            <a:off x="6231883" y="2640108"/>
            <a:ext cx="51837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P</a:t>
            </a: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S</a:t>
            </a: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endParaRPr lang="zh-CN" altLang="en-US" sz="2400" b="1" dirty="0">
              <a:solidFill>
                <a:srgbClr val="66FF33"/>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 name="Rectangle 8"/>
          <p:cNvSpPr>
            <a:spLocks noChangeArrowheads="1"/>
          </p:cNvSpPr>
          <p:nvPr/>
        </p:nvSpPr>
        <p:spPr bwMode="auto">
          <a:xfrm>
            <a:off x="3928051" y="3687264"/>
            <a:ext cx="60346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b="1" dirty="0">
                <a:solidFill>
                  <a:srgbClr val="0000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(Fe</a:t>
            </a:r>
            <a:r>
              <a:rPr lang="zh-CN" altLang="en-US" sz="2400" b="1" dirty="0">
                <a:solidFill>
                  <a:srgbClr val="0000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400" b="1" dirty="0">
                <a:solidFill>
                  <a:srgbClr val="0000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Cu</a:t>
            </a:r>
            <a:r>
              <a:rPr lang="zh-CN" altLang="en-US" sz="2400" b="1" dirty="0">
                <a:solidFill>
                  <a:srgbClr val="0000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400" b="1" dirty="0" err="1">
                <a:solidFill>
                  <a:srgbClr val="0000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Mn</a:t>
            </a:r>
            <a:r>
              <a:rPr lang="zh-CN" altLang="en-US" sz="2400" b="1" dirty="0">
                <a:solidFill>
                  <a:srgbClr val="0000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400" b="1" dirty="0">
                <a:solidFill>
                  <a:srgbClr val="0000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I</a:t>
            </a:r>
            <a:r>
              <a:rPr lang="zh-CN" altLang="en-US" sz="2400" b="1" dirty="0">
                <a:solidFill>
                  <a:srgbClr val="0000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400" b="1" dirty="0">
                <a:solidFill>
                  <a:srgbClr val="0000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Zn)</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087" r="16408"/>
          <a:stretch>
            <a:fillRect/>
          </a:stretch>
        </p:blipFill>
        <p:spPr bwMode="auto">
          <a:xfrm>
            <a:off x="886919" y="1844675"/>
            <a:ext cx="2570481" cy="257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3648502" y="1844675"/>
            <a:ext cx="8801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思考：细心的同学会发现，在我们食用的一些食品中添加了某些氨基酸。想一想，为什么有些食品中要添加这些氨基酸？</a:t>
            </a:r>
          </a:p>
        </p:txBody>
      </p:sp>
      <p:sp>
        <p:nvSpPr>
          <p:cNvPr id="5" name="Text Box 4"/>
          <p:cNvSpPr txBox="1">
            <a:spLocks noChangeArrowheads="1"/>
          </p:cNvSpPr>
          <p:nvPr/>
        </p:nvSpPr>
        <p:spPr bwMode="auto">
          <a:xfrm>
            <a:off x="1041400" y="4875004"/>
            <a:ext cx="24096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b="1" dirty="0">
                <a:solidFill>
                  <a:srgbClr val="FF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a:t>
            </a:r>
            <a:r>
              <a:rPr lang="en-US" altLang="zh-CN" b="1" dirty="0">
                <a:solidFill>
                  <a:srgbClr val="FF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a:t>
            </a:r>
            <a:r>
              <a:rPr lang="zh-CN" altLang="en-US" b="1" dirty="0">
                <a:solidFill>
                  <a:srgbClr val="FF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种）</a:t>
            </a:r>
          </a:p>
        </p:txBody>
      </p:sp>
      <p:sp>
        <p:nvSpPr>
          <p:cNvPr id="6" name="AutoShape 5"/>
          <p:cNvSpPr/>
          <p:nvPr/>
        </p:nvSpPr>
        <p:spPr bwMode="auto">
          <a:xfrm>
            <a:off x="4258633" y="3147838"/>
            <a:ext cx="287865" cy="2749469"/>
          </a:xfrm>
          <a:prstGeom prst="leftBrace">
            <a:avLst>
              <a:gd name="adj1" fmla="val 120354"/>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 name="Text Box 6"/>
          <p:cNvSpPr txBox="1">
            <a:spLocks noChangeArrowheads="1"/>
          </p:cNvSpPr>
          <p:nvPr/>
        </p:nvSpPr>
        <p:spPr bwMode="auto">
          <a:xfrm>
            <a:off x="4609045" y="2932471"/>
            <a:ext cx="7681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b="1" dirty="0">
                <a:solidFill>
                  <a:srgbClr val="0033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必需氨基酸</a:t>
            </a:r>
            <a:r>
              <a:rPr lang="en-US" altLang="zh-CN" sz="2000" b="1" dirty="0">
                <a:solidFill>
                  <a:srgbClr val="0033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8</a:t>
            </a:r>
            <a:r>
              <a:rPr lang="zh-CN" altLang="en-US" sz="2000" b="1" dirty="0">
                <a:solidFill>
                  <a:srgbClr val="0033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种（婴儿</a:t>
            </a:r>
            <a:r>
              <a:rPr lang="en-US" altLang="zh-CN" sz="2000" b="1" dirty="0">
                <a:solidFill>
                  <a:srgbClr val="0033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9</a:t>
            </a:r>
            <a:r>
              <a:rPr lang="zh-CN" altLang="en-US" sz="2000" b="1" dirty="0">
                <a:solidFill>
                  <a:srgbClr val="0033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种）</a:t>
            </a:r>
          </a:p>
        </p:txBody>
      </p:sp>
      <p:sp>
        <p:nvSpPr>
          <p:cNvPr id="9" name="Text Box 7"/>
          <p:cNvSpPr txBox="1">
            <a:spLocks noChangeArrowheads="1"/>
          </p:cNvSpPr>
          <p:nvPr/>
        </p:nvSpPr>
        <p:spPr bwMode="auto">
          <a:xfrm>
            <a:off x="4609045" y="5500281"/>
            <a:ext cx="2754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b="1" dirty="0">
                <a:solidFill>
                  <a:srgbClr val="0033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非必需氨基酸（</a:t>
            </a:r>
            <a:r>
              <a:rPr lang="en-US" altLang="zh-CN" sz="2000" b="1" dirty="0">
                <a:solidFill>
                  <a:srgbClr val="0033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12</a:t>
            </a:r>
            <a:r>
              <a:rPr lang="zh-CN" altLang="en-US" sz="2000" b="1" dirty="0">
                <a:solidFill>
                  <a:srgbClr val="0033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种）</a:t>
            </a:r>
          </a:p>
        </p:txBody>
      </p:sp>
      <p:sp>
        <p:nvSpPr>
          <p:cNvPr id="10" name="Rectangle 8"/>
          <p:cNvSpPr>
            <a:spLocks noChangeArrowheads="1"/>
          </p:cNvSpPr>
          <p:nvPr/>
        </p:nvSpPr>
        <p:spPr bwMode="auto">
          <a:xfrm>
            <a:off x="4609045" y="3758767"/>
            <a:ext cx="68800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甲</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硫氨酸、</a:t>
            </a: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缬</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氨酸、</a:t>
            </a: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赖</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氨酸、</a:t>
            </a: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异</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亮氨酸、</a:t>
            </a: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苯</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丙氨酸、</a:t>
            </a: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亮</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氨酸、</a:t>
            </a: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色</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氨酸、</a:t>
            </a: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苏</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氨酸</a:t>
            </a:r>
          </a:p>
        </p:txBody>
      </p:sp>
      <p:sp>
        <p:nvSpPr>
          <p:cNvPr id="11" name="Rectangle 9"/>
          <p:cNvSpPr>
            <a:spLocks noChangeArrowheads="1"/>
          </p:cNvSpPr>
          <p:nvPr/>
        </p:nvSpPr>
        <p:spPr bwMode="auto">
          <a:xfrm>
            <a:off x="4609045" y="4646483"/>
            <a:ext cx="460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甲携来一本亮色书</a:t>
            </a:r>
          </a:p>
        </p:txBody>
      </p:sp>
      <p:sp>
        <p:nvSpPr>
          <p:cNvPr id="12" name="Shape 120"/>
          <p:cNvSpPr/>
          <p:nvPr/>
        </p:nvSpPr>
        <p:spPr>
          <a:xfrm>
            <a:off x="1041400" y="395892"/>
            <a:ext cx="2462213" cy="492443"/>
          </a:xfrm>
          <a:prstGeom prst="rect">
            <a:avLst/>
          </a:prstGeom>
          <a:noFill/>
          <a:ln w="12700" cap="flat">
            <a:noFill/>
            <a:miter lim="400000"/>
          </a:ln>
          <a:effectLst/>
        </p:spPr>
        <p:txBody>
          <a:bodyPr wrap="non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氨基酸的种类</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Bottom)">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lide(fromBottom)">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8" presetClass="entr" presetSubtype="0" accel="50000" fill="hold" grpId="0" nodeType="clickEffect">
                                  <p:stCondLst>
                                    <p:cond delay="0"/>
                                  </p:stCondLst>
                                  <p:iterate type="lt">
                                    <p:tmPct val="50000"/>
                                  </p:iterate>
                                  <p:childTnLst>
                                    <p:set>
                                      <p:cBhvr>
                                        <p:cTn id="32" dur="1" fill="hold">
                                          <p:stCondLst>
                                            <p:cond delay="0"/>
                                          </p:stCondLst>
                                        </p:cTn>
                                        <p:tgtEl>
                                          <p:spTgt spid="11"/>
                                        </p:tgtEl>
                                        <p:attrNameLst>
                                          <p:attrName>style.visibility</p:attrName>
                                        </p:attrNameLst>
                                      </p:cBhvr>
                                      <p:to>
                                        <p:strVal val="visible"/>
                                      </p:to>
                                    </p:set>
                                    <p:set>
                                      <p:cBhvr>
                                        <p:cTn id="33" dur="455" fill="hold">
                                          <p:stCondLst>
                                            <p:cond delay="0"/>
                                          </p:stCondLst>
                                        </p:cTn>
                                        <p:tgtEl>
                                          <p:spTgt spid="11"/>
                                        </p:tgtEl>
                                        <p:attrNameLst>
                                          <p:attrName>style.rotation</p:attrName>
                                        </p:attrNameLst>
                                      </p:cBhvr>
                                      <p:to>
                                        <p:strVal val="-45.0"/>
                                      </p:to>
                                    </p:set>
                                    <p:anim calcmode="lin" valueType="num">
                                      <p:cBhvr>
                                        <p:cTn id="34"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1041400" y="395892"/>
            <a:ext cx="4514056" cy="492443"/>
          </a:xfrm>
          <a:prstGeom prst="rect">
            <a:avLst/>
          </a:prstGeom>
          <a:noFill/>
          <a:ln w="12700" cap="flat">
            <a:noFill/>
            <a:miter lim="400000"/>
          </a:ln>
          <a:effectLst/>
        </p:spPr>
        <p:txBody>
          <a:bodyPr wrap="non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氨基酸组成蛋白质的过程</a:t>
            </a:r>
          </a:p>
        </p:txBody>
      </p:sp>
      <p:sp>
        <p:nvSpPr>
          <p:cNvPr id="3" name="五边形 1"/>
          <p:cNvSpPr/>
          <p:nvPr/>
        </p:nvSpPr>
        <p:spPr>
          <a:xfrm>
            <a:off x="168078" y="334338"/>
            <a:ext cx="569573" cy="615551"/>
          </a:xfrm>
          <a:prstGeom prst="homePlate">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algn="ctr" rtl="0" latinLnBrk="1" hangingPunct="0"/>
            <a:r>
              <a:rPr lang="en-US" altLang="zh-CN" sz="3200" dirty="0">
                <a:solidFill>
                  <a:schemeClr val="bg1"/>
                </a:solidFill>
                <a:latin typeface="Roboto Bk" pitchFamily="2" charset="0"/>
                <a:ea typeface="Roboto Bk" pitchFamily="2" charset="0"/>
                <a:cs typeface="OPPOSans R" panose="00020600040101010101" pitchFamily="18" charset="-122"/>
                <a:sym typeface="Roboto Bk" pitchFamily="2" charset="0"/>
              </a:rPr>
              <a:t>3</a:t>
            </a:r>
            <a:endParaRPr lang="zh-CN" altLang="en-US" sz="3200" dirty="0">
              <a:solidFill>
                <a:schemeClr val="bg1"/>
              </a:solidFill>
              <a:latin typeface="Roboto Bk" pitchFamily="2" charset="0"/>
              <a:ea typeface="OPPOSans R" panose="00020600040101010101" pitchFamily="18" charset="-122"/>
              <a:cs typeface="OPPOSans R" panose="00020600040101010101" pitchFamily="18" charset="-122"/>
              <a:sym typeface="Roboto Bk" pitchFamily="2" charset="0"/>
            </a:endParaRPr>
          </a:p>
        </p:txBody>
      </p:sp>
      <p:sp>
        <p:nvSpPr>
          <p:cNvPr id="9" name="Rectangle 2"/>
          <p:cNvSpPr txBox="1">
            <a:spLocks noChangeArrowheads="1"/>
          </p:cNvSpPr>
          <p:nvPr/>
        </p:nvSpPr>
        <p:spPr>
          <a:xfrm>
            <a:off x="737651" y="1780537"/>
            <a:ext cx="6897589" cy="2163445"/>
          </a:xfrm>
          <a:prstGeom prst="rect">
            <a:avLst/>
          </a:prstGeom>
          <a:solidFill>
            <a:schemeClr val="bg1"/>
          </a:solidFill>
        </p:spPr>
        <p:txBody>
          <a:bodyPr/>
          <a:lstStyle>
            <a:lvl1pPr marL="342900" indent="-342900">
              <a:spcBef>
                <a:spcPts val="700"/>
              </a:spcBef>
              <a:buSzPct val="100000"/>
              <a:buChar char="•"/>
              <a:defRPr sz="3200">
                <a:latin typeface="Arial" panose="020B0604020202020204"/>
                <a:ea typeface="Arial" panose="020B0604020202020204"/>
                <a:cs typeface="Arial" panose="020B0604020202020204"/>
                <a:sym typeface="Arial" panose="020B0604020202020204"/>
              </a:defRPr>
            </a:lvl1pPr>
            <a:lvl2pPr marL="783590" indent="-326390">
              <a:spcBef>
                <a:spcPts val="700"/>
              </a:spcBef>
              <a:buSzPct val="100000"/>
              <a:buChar char="–"/>
              <a:defRPr sz="3200">
                <a:latin typeface="Arial" panose="020B0604020202020204"/>
                <a:ea typeface="Arial" panose="020B0604020202020204"/>
                <a:cs typeface="Arial" panose="020B0604020202020204"/>
                <a:sym typeface="Arial" panose="020B0604020202020204"/>
              </a:defRPr>
            </a:lvl2pPr>
            <a:lvl3pPr marL="1219200" indent="-304800">
              <a:spcBef>
                <a:spcPts val="700"/>
              </a:spcBef>
              <a:buSzPct val="100000"/>
              <a:buChar char="•"/>
              <a:defRPr sz="3200">
                <a:latin typeface="Arial" panose="020B0604020202020204"/>
                <a:ea typeface="Arial" panose="020B0604020202020204"/>
                <a:cs typeface="Arial" panose="020B0604020202020204"/>
                <a:sym typeface="Arial" panose="020B0604020202020204"/>
              </a:defRPr>
            </a:lvl3pPr>
            <a:lvl4pPr marL="1737360" indent="-365760">
              <a:spcBef>
                <a:spcPts val="700"/>
              </a:spcBef>
              <a:buSzPct val="100000"/>
              <a:buChar char="–"/>
              <a:defRPr sz="3200">
                <a:latin typeface="Arial" panose="020B0604020202020204"/>
                <a:ea typeface="Arial" panose="020B0604020202020204"/>
                <a:cs typeface="Arial" panose="020B0604020202020204"/>
                <a:sym typeface="Arial" panose="020B0604020202020204"/>
              </a:defRPr>
            </a:lvl4pPr>
            <a:lvl5pPr marL="2194560" indent="-365760">
              <a:spcBef>
                <a:spcPts val="700"/>
              </a:spcBef>
              <a:buSzPct val="100000"/>
              <a:buChar char="»"/>
              <a:defRPr sz="3200">
                <a:latin typeface="Arial" panose="020B0604020202020204"/>
                <a:ea typeface="Arial" panose="020B0604020202020204"/>
                <a:cs typeface="Arial" panose="020B0604020202020204"/>
                <a:sym typeface="Arial" panose="020B0604020202020204"/>
              </a:defRPr>
            </a:lvl5pPr>
            <a:lvl6pPr marL="26924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6pPr>
            <a:lvl7pPr marL="31496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7pPr>
            <a:lvl8pPr marL="36068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8pPr>
            <a:lvl9pPr marL="40640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9pPr>
          </a:lstStyle>
          <a:p>
            <a:pPr marL="0" indent="0">
              <a:lnSpc>
                <a:spcPct val="200000"/>
              </a:lnSpc>
              <a:buNone/>
            </a:pPr>
            <a:r>
              <a:rPr lang="en-US" altLang="zh-CN"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1965</a:t>
            </a:r>
            <a:r>
              <a:rPr lang="zh-CN" altLang="en-US"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年由我国科学家人工合成的世界上第一个有生物活性的结晶牛胰岛素，其分子量相对较小，是由</a:t>
            </a:r>
            <a:r>
              <a:rPr lang="en-US" altLang="zh-CN"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51</a:t>
            </a:r>
            <a:r>
              <a:rPr lang="zh-CN" altLang="en-US"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个氨基酸组成。</a:t>
            </a:r>
          </a:p>
        </p:txBody>
      </p:sp>
      <p:pic>
        <p:nvPicPr>
          <p:cNvPr id="10" name="Picture 3" descr="22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465" y="1352801"/>
            <a:ext cx="3438435" cy="488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660401" y="4133957"/>
            <a:ext cx="10858500" cy="502766"/>
          </a:xfrm>
          <a:prstGeom prst="rect">
            <a:avLst/>
          </a:prstGeom>
          <a:solidFill>
            <a:srgbClr val="FEA733"/>
          </a:solidFill>
          <a:ln>
            <a:noFill/>
          </a:ln>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2665"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那么在蛋白质中，氨基酸是如何组成蛋白质的呢？</a:t>
            </a:r>
            <a:endParaRPr lang="zh-CN" altLang="en-US" sz="2665"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slide(fromLeft)">
                                      <p:cBhvr>
                                        <p:cTn id="12" dur="500"/>
                                        <p:tgtEl>
                                          <p:spTgt spid="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slide(fromLef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1041400" y="395892"/>
            <a:ext cx="3282950" cy="492443"/>
          </a:xfrm>
          <a:prstGeom prst="rect">
            <a:avLst/>
          </a:prstGeom>
          <a:noFill/>
          <a:ln w="12700" cap="flat">
            <a:noFill/>
            <a:miter lim="400000"/>
          </a:ln>
          <a:effectLst/>
        </p:spPr>
        <p:txBody>
          <a:bodyPr wrap="non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氨基酸的结合方式</a:t>
            </a:r>
          </a:p>
        </p:txBody>
      </p:sp>
      <p:sp>
        <p:nvSpPr>
          <p:cNvPr id="8" name="Text Box 3"/>
          <p:cNvSpPr txBox="1">
            <a:spLocks noChangeArrowheads="1"/>
          </p:cNvSpPr>
          <p:nvPr/>
        </p:nvSpPr>
        <p:spPr bwMode="auto">
          <a:xfrm>
            <a:off x="3012018" y="3125743"/>
            <a:ext cx="67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12" name="Line 4"/>
          <p:cNvSpPr>
            <a:spLocks noChangeShapeType="1"/>
          </p:cNvSpPr>
          <p:nvPr/>
        </p:nvSpPr>
        <p:spPr bwMode="auto">
          <a:xfrm>
            <a:off x="2544234" y="3412373"/>
            <a:ext cx="480483" cy="1583"/>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3" name="Line 5"/>
          <p:cNvSpPr>
            <a:spLocks noChangeShapeType="1"/>
          </p:cNvSpPr>
          <p:nvPr/>
        </p:nvSpPr>
        <p:spPr bwMode="auto">
          <a:xfrm>
            <a:off x="3600452" y="3412373"/>
            <a:ext cx="480484" cy="1583"/>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4" name="Line 6"/>
          <p:cNvSpPr>
            <a:spLocks noChangeShapeType="1"/>
          </p:cNvSpPr>
          <p:nvPr/>
        </p:nvSpPr>
        <p:spPr bwMode="auto">
          <a:xfrm>
            <a:off x="3299883" y="3699001"/>
            <a:ext cx="2117" cy="359473"/>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5" name="Line 7"/>
          <p:cNvSpPr>
            <a:spLocks noChangeShapeType="1"/>
          </p:cNvSpPr>
          <p:nvPr/>
        </p:nvSpPr>
        <p:spPr bwMode="auto">
          <a:xfrm>
            <a:off x="3327402" y="2807444"/>
            <a:ext cx="2116" cy="35947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6" name="Text Box 8"/>
          <p:cNvSpPr txBox="1">
            <a:spLocks noChangeArrowheads="1"/>
          </p:cNvSpPr>
          <p:nvPr/>
        </p:nvSpPr>
        <p:spPr bwMode="auto">
          <a:xfrm>
            <a:off x="3012018" y="2341872"/>
            <a:ext cx="7683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17" name="Text Box 9"/>
          <p:cNvSpPr txBox="1">
            <a:spLocks noChangeArrowheads="1"/>
          </p:cNvSpPr>
          <p:nvPr/>
        </p:nvSpPr>
        <p:spPr bwMode="auto">
          <a:xfrm>
            <a:off x="3026834" y="4023634"/>
            <a:ext cx="1056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a:t>
            </a:r>
            <a:r>
              <a:rPr lang="en-US" altLang="zh-CN"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p:txBody>
      </p:sp>
      <p:sp>
        <p:nvSpPr>
          <p:cNvPr id="18" name="Text Box 10"/>
          <p:cNvSpPr txBox="1">
            <a:spLocks noChangeArrowheads="1"/>
          </p:cNvSpPr>
          <p:nvPr/>
        </p:nvSpPr>
        <p:spPr bwMode="auto">
          <a:xfrm>
            <a:off x="1437217" y="3132078"/>
            <a:ext cx="1439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NH</a:t>
            </a:r>
            <a:r>
              <a:rPr lang="en-US" altLang="zh-CN"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p>
        </p:txBody>
      </p:sp>
      <p:sp>
        <p:nvSpPr>
          <p:cNvPr id="19" name="Text Box 11"/>
          <p:cNvSpPr txBox="1">
            <a:spLocks noChangeArrowheads="1"/>
          </p:cNvSpPr>
          <p:nvPr/>
        </p:nvSpPr>
        <p:spPr bwMode="auto">
          <a:xfrm>
            <a:off x="4921250" y="3141579"/>
            <a:ext cx="12213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OH</a:t>
            </a:r>
          </a:p>
        </p:txBody>
      </p:sp>
      <p:sp>
        <p:nvSpPr>
          <p:cNvPr id="20" name="Text Box 12"/>
          <p:cNvSpPr txBox="1">
            <a:spLocks noChangeArrowheads="1"/>
          </p:cNvSpPr>
          <p:nvPr/>
        </p:nvSpPr>
        <p:spPr bwMode="auto">
          <a:xfrm>
            <a:off x="4130676" y="3246835"/>
            <a:ext cx="670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21" name="Text Box 13"/>
          <p:cNvSpPr txBox="1">
            <a:spLocks noChangeArrowheads="1"/>
          </p:cNvSpPr>
          <p:nvPr/>
        </p:nvSpPr>
        <p:spPr bwMode="auto">
          <a:xfrm>
            <a:off x="4125385" y="2341872"/>
            <a:ext cx="67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a:t>
            </a:r>
          </a:p>
        </p:txBody>
      </p:sp>
      <p:sp>
        <p:nvSpPr>
          <p:cNvPr id="22" name="Line 14"/>
          <p:cNvSpPr>
            <a:spLocks noChangeShapeType="1"/>
          </p:cNvSpPr>
          <p:nvPr/>
        </p:nvSpPr>
        <p:spPr bwMode="auto">
          <a:xfrm>
            <a:off x="4290483" y="2845450"/>
            <a:ext cx="0" cy="35947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3" name="Line 15"/>
          <p:cNvSpPr>
            <a:spLocks noChangeShapeType="1"/>
          </p:cNvSpPr>
          <p:nvPr/>
        </p:nvSpPr>
        <p:spPr bwMode="auto">
          <a:xfrm>
            <a:off x="4428067" y="2845450"/>
            <a:ext cx="0" cy="35947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4" name="Line 16"/>
          <p:cNvSpPr>
            <a:spLocks noChangeShapeType="1"/>
          </p:cNvSpPr>
          <p:nvPr/>
        </p:nvSpPr>
        <p:spPr bwMode="auto">
          <a:xfrm>
            <a:off x="4538134" y="3420290"/>
            <a:ext cx="480483"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5" name="Rectangle 17"/>
          <p:cNvSpPr>
            <a:spLocks noChangeArrowheads="1"/>
          </p:cNvSpPr>
          <p:nvPr/>
        </p:nvSpPr>
        <p:spPr bwMode="auto">
          <a:xfrm>
            <a:off x="4798485" y="2929380"/>
            <a:ext cx="2400300" cy="932729"/>
          </a:xfrm>
          <a:prstGeom prst="rect">
            <a:avLst/>
          </a:prstGeom>
          <a:solidFill>
            <a:srgbClr val="FEA733">
              <a:alpha val="38823"/>
            </a:srgbClr>
          </a:solidFill>
          <a:ln w="38100">
            <a:solidFill>
              <a:schemeClr val="accent2"/>
            </a:solidFill>
            <a:miter lim="800000"/>
          </a:ln>
        </p:spPr>
        <p:txBody>
          <a:bodyPr wrap="none" anchor="ct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6" name="Text Box 18"/>
          <p:cNvSpPr txBox="1">
            <a:spLocks noChangeArrowheads="1"/>
          </p:cNvSpPr>
          <p:nvPr/>
        </p:nvSpPr>
        <p:spPr bwMode="auto">
          <a:xfrm>
            <a:off x="5278968" y="4678154"/>
            <a:ext cx="14393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spcBef>
                <a:spcPct val="50000"/>
              </a:spcBef>
            </a:pPr>
            <a:r>
              <a:rPr lang="en-US"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r>
              <a:rPr lang="en-US" altLang="zh-CN" sz="2665"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en-US"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a:t>
            </a:r>
          </a:p>
        </p:txBody>
      </p:sp>
      <p:grpSp>
        <p:nvGrpSpPr>
          <p:cNvPr id="27" name="Group 19"/>
          <p:cNvGrpSpPr/>
          <p:nvPr/>
        </p:nvGrpSpPr>
        <p:grpSpPr bwMode="auto">
          <a:xfrm>
            <a:off x="7048500" y="2337121"/>
            <a:ext cx="4470400" cy="2144167"/>
            <a:chOff x="3127" y="842"/>
            <a:chExt cx="2112" cy="1354"/>
          </a:xfrm>
        </p:grpSpPr>
        <p:sp>
          <p:nvSpPr>
            <p:cNvPr id="28" name="Text Box 20"/>
            <p:cNvSpPr txBox="1">
              <a:spLocks noChangeArrowheads="1"/>
            </p:cNvSpPr>
            <p:nvPr/>
          </p:nvSpPr>
          <p:spPr bwMode="auto">
            <a:xfrm>
              <a:off x="3875" y="1337"/>
              <a:ext cx="318"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29" name="Line 21"/>
            <p:cNvSpPr>
              <a:spLocks noChangeShapeType="1"/>
            </p:cNvSpPr>
            <p:nvPr/>
          </p:nvSpPr>
          <p:spPr bwMode="auto">
            <a:xfrm>
              <a:off x="3612" y="1518"/>
              <a:ext cx="227"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0" name="Line 22"/>
            <p:cNvSpPr>
              <a:spLocks noChangeShapeType="1"/>
            </p:cNvSpPr>
            <p:nvPr/>
          </p:nvSpPr>
          <p:spPr bwMode="auto">
            <a:xfrm>
              <a:off x="4124" y="1518"/>
              <a:ext cx="227"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1" name="Line 23"/>
            <p:cNvSpPr>
              <a:spLocks noChangeShapeType="1"/>
            </p:cNvSpPr>
            <p:nvPr/>
          </p:nvSpPr>
          <p:spPr bwMode="auto">
            <a:xfrm>
              <a:off x="3969" y="1699"/>
              <a:ext cx="1"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2" name="Line 24"/>
            <p:cNvSpPr>
              <a:spLocks noChangeShapeType="1"/>
            </p:cNvSpPr>
            <p:nvPr/>
          </p:nvSpPr>
          <p:spPr bwMode="auto">
            <a:xfrm>
              <a:off x="3982" y="1136"/>
              <a:ext cx="1"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3" name="Text Box 25"/>
            <p:cNvSpPr txBox="1">
              <a:spLocks noChangeArrowheads="1"/>
            </p:cNvSpPr>
            <p:nvPr/>
          </p:nvSpPr>
          <p:spPr bwMode="auto">
            <a:xfrm>
              <a:off x="3886" y="842"/>
              <a:ext cx="36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34" name="Text Box 26"/>
            <p:cNvSpPr txBox="1">
              <a:spLocks noChangeArrowheads="1"/>
            </p:cNvSpPr>
            <p:nvPr/>
          </p:nvSpPr>
          <p:spPr bwMode="auto">
            <a:xfrm>
              <a:off x="4332" y="1337"/>
              <a:ext cx="907"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COOH</a:t>
              </a:r>
            </a:p>
          </p:txBody>
        </p:sp>
        <p:sp>
          <p:nvSpPr>
            <p:cNvPr id="35" name="Text Box 27"/>
            <p:cNvSpPr txBox="1">
              <a:spLocks noChangeArrowheads="1"/>
            </p:cNvSpPr>
            <p:nvPr/>
          </p:nvSpPr>
          <p:spPr bwMode="auto">
            <a:xfrm>
              <a:off x="3840" y="1904"/>
              <a:ext cx="63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a:t>
              </a:r>
              <a:r>
                <a:rPr lang="en-US" altLang="zh-CN"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p>
          </p:txBody>
        </p:sp>
        <p:sp>
          <p:nvSpPr>
            <p:cNvPr id="36" name="Text Box 28"/>
            <p:cNvSpPr txBox="1">
              <a:spLocks noChangeArrowheads="1"/>
            </p:cNvSpPr>
            <p:nvPr/>
          </p:nvSpPr>
          <p:spPr bwMode="auto">
            <a:xfrm>
              <a:off x="3347" y="845"/>
              <a:ext cx="36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37" name="Text Box 29"/>
            <p:cNvSpPr txBox="1">
              <a:spLocks noChangeArrowheads="1"/>
            </p:cNvSpPr>
            <p:nvPr/>
          </p:nvSpPr>
          <p:spPr bwMode="auto">
            <a:xfrm>
              <a:off x="3359" y="1384"/>
              <a:ext cx="36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p>
          </p:txBody>
        </p:sp>
        <p:sp>
          <p:nvSpPr>
            <p:cNvPr id="38" name="Line 30"/>
            <p:cNvSpPr>
              <a:spLocks noChangeShapeType="1"/>
            </p:cNvSpPr>
            <p:nvPr/>
          </p:nvSpPr>
          <p:spPr bwMode="auto">
            <a:xfrm>
              <a:off x="3127" y="1535"/>
              <a:ext cx="227"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9" name="Line 31"/>
            <p:cNvSpPr>
              <a:spLocks noChangeShapeType="1"/>
            </p:cNvSpPr>
            <p:nvPr/>
          </p:nvSpPr>
          <p:spPr bwMode="auto">
            <a:xfrm>
              <a:off x="3456" y="1162"/>
              <a:ext cx="1"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
        <p:nvSpPr>
          <p:cNvPr id="40" name="Text Box 32"/>
          <p:cNvSpPr txBox="1">
            <a:spLocks noChangeArrowheads="1"/>
          </p:cNvSpPr>
          <p:nvPr/>
        </p:nvSpPr>
        <p:spPr bwMode="auto">
          <a:xfrm>
            <a:off x="6474885" y="3143163"/>
            <a:ext cx="7683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25"/>
                                        </p:tgtEl>
                                      </p:cBhvr>
                                    </p:animEffect>
                                    <p:set>
                                      <p:cBhvr>
                                        <p:cTn id="12" dur="1" fill="hold">
                                          <p:stCondLst>
                                            <p:cond delay="19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4.16667E-6 3.33333E-6 L 0.03437 0.33379 " pathEditMode="relative" rAng="0" ptsTypes="AA">
                                      <p:cBhvr>
                                        <p:cTn id="16" dur="2000" fill="hold"/>
                                        <p:tgtEl>
                                          <p:spTgt spid="19"/>
                                        </p:tgtEl>
                                        <p:attrNameLst>
                                          <p:attrName>ppt_x</p:attrName>
                                          <p:attrName>ppt_y</p:attrName>
                                        </p:attrNameLst>
                                      </p:cBhvr>
                                      <p:rCtr x="1719" y="16690"/>
                                    </p:animMotion>
                                  </p:childTnLst>
                                </p:cTn>
                              </p:par>
                              <p:par>
                                <p:cTn id="17" presetID="42" presetClass="path" presetSubtype="0" accel="50000" decel="50000" fill="hold" grpId="0" nodeType="withEffect">
                                  <p:stCondLst>
                                    <p:cond delay="0"/>
                                  </p:stCondLst>
                                  <p:childTnLst>
                                    <p:animMotion origin="layout" path="M -2.08333E-7 1.85185E-6 L -0.05872 0.35463 " pathEditMode="relative" rAng="0" ptsTypes="AA">
                                      <p:cBhvr>
                                        <p:cTn id="18" dur="2000" fill="hold"/>
                                        <p:tgtEl>
                                          <p:spTgt spid="40"/>
                                        </p:tgtEl>
                                        <p:attrNameLst>
                                          <p:attrName>ppt_x</p:attrName>
                                          <p:attrName>ppt_y</p:attrName>
                                        </p:attrNameLst>
                                      </p:cBhvr>
                                      <p:rCtr x="-2943" y="17731"/>
                                    </p:animMotion>
                                  </p:childTnLst>
                                </p:cTn>
                              </p:par>
                            </p:childTnLst>
                          </p:cTn>
                        </p:par>
                        <p:par>
                          <p:cTn id="19" fill="hold">
                            <p:stCondLst>
                              <p:cond delay="2000"/>
                            </p:stCondLst>
                            <p:childTnLst>
                              <p:par>
                                <p:cTn id="20" presetID="10" presetClass="exit" presetSubtype="0" fill="hold" grpId="1" nodeType="afterEffect">
                                  <p:stCondLst>
                                    <p:cond delay="0"/>
                                  </p:stCondLst>
                                  <p:childTnLst>
                                    <p:animEffect transition="out" filter="fade">
                                      <p:cBhvr>
                                        <p:cTn id="21" dur="1000"/>
                                        <p:tgtEl>
                                          <p:spTgt spid="19"/>
                                        </p:tgtEl>
                                      </p:cBhvr>
                                    </p:animEffect>
                                    <p:set>
                                      <p:cBhvr>
                                        <p:cTn id="22" dur="1" fill="hold">
                                          <p:stCondLst>
                                            <p:cond delay="999"/>
                                          </p:stCondLst>
                                        </p:cTn>
                                        <p:tgtEl>
                                          <p:spTgt spid="19"/>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1000"/>
                                        <p:tgtEl>
                                          <p:spTgt spid="40"/>
                                        </p:tgtEl>
                                      </p:cBhvr>
                                    </p:animEffect>
                                    <p:set>
                                      <p:cBhvr>
                                        <p:cTn id="25" dur="1" fill="hold">
                                          <p:stCondLst>
                                            <p:cond delay="999"/>
                                          </p:stCondLst>
                                        </p:cTn>
                                        <p:tgtEl>
                                          <p:spTgt spid="4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nodeType="clickEffect">
                                  <p:stCondLst>
                                    <p:cond delay="0"/>
                                  </p:stCondLst>
                                  <p:childTnLst>
                                    <p:animMotion origin="layout" path="M -0.01992 -0.00579 L -0.19896 -0.00301 " pathEditMode="relative" rAng="0" ptsTypes="AA">
                                      <p:cBhvr>
                                        <p:cTn id="34" dur="2000" fill="hold"/>
                                        <p:tgtEl>
                                          <p:spTgt spid="27"/>
                                        </p:tgtEl>
                                        <p:attrNameLst>
                                          <p:attrName>ppt_x</p:attrName>
                                          <p:attrName>ppt_y</p:attrName>
                                        </p:attrNameLst>
                                      </p:cBhvr>
                                      <p:rCtr x="-8958" y="139"/>
                                    </p:animMotion>
                                  </p:childTnLst>
                                </p:cTn>
                              </p:par>
                              <p:par>
                                <p:cTn id="35" presetID="10" presetClass="exit" presetSubtype="0" fill="hold" grpId="0" nodeType="withEffect">
                                  <p:stCondLst>
                                    <p:cond delay="0"/>
                                  </p:stCondLst>
                                  <p:childTnLst>
                                    <p:animEffect transition="out" filter="fade">
                                      <p:cBhvr>
                                        <p:cTn id="36" dur="2000"/>
                                        <p:tgtEl>
                                          <p:spTgt spid="24"/>
                                        </p:tgtEl>
                                      </p:cBhvr>
                                    </p:animEffect>
                                    <p:set>
                                      <p:cBhvr>
                                        <p:cTn id="37" dur="1" fill="hold">
                                          <p:stCondLst>
                                            <p:cond delay="1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4" grpId="0" animBg="1"/>
      <p:bldP spid="25" grpId="0" animBg="1"/>
      <p:bldP spid="25" grpId="1" animBg="1"/>
      <p:bldP spid="26" grpId="0"/>
      <p:bldP spid="40" grpId="0"/>
      <p:bldP spid="4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1041400" y="395892"/>
            <a:ext cx="3282950" cy="492443"/>
          </a:xfrm>
          <a:prstGeom prst="rect">
            <a:avLst/>
          </a:prstGeom>
          <a:noFill/>
          <a:ln w="12700" cap="flat">
            <a:noFill/>
            <a:miter lim="400000"/>
          </a:ln>
          <a:effectLst/>
        </p:spPr>
        <p:txBody>
          <a:bodyPr wrap="non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氨基酸的结合方式</a:t>
            </a:r>
          </a:p>
        </p:txBody>
      </p:sp>
      <p:sp>
        <p:nvSpPr>
          <p:cNvPr id="41" name="Text Box 3"/>
          <p:cNvSpPr txBox="1">
            <a:spLocks noChangeArrowheads="1"/>
          </p:cNvSpPr>
          <p:nvPr/>
        </p:nvSpPr>
        <p:spPr bwMode="auto">
          <a:xfrm>
            <a:off x="3290889" y="3359151"/>
            <a:ext cx="6731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42" name="Line 4"/>
          <p:cNvSpPr>
            <a:spLocks noChangeShapeType="1"/>
          </p:cNvSpPr>
          <p:nvPr/>
        </p:nvSpPr>
        <p:spPr bwMode="auto">
          <a:xfrm>
            <a:off x="2823105" y="3645781"/>
            <a:ext cx="480483" cy="1583"/>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3" name="Line 5"/>
          <p:cNvSpPr>
            <a:spLocks noChangeShapeType="1"/>
          </p:cNvSpPr>
          <p:nvPr/>
        </p:nvSpPr>
        <p:spPr bwMode="auto">
          <a:xfrm>
            <a:off x="3879323" y="3645781"/>
            <a:ext cx="480484" cy="1583"/>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4" name="Line 6"/>
          <p:cNvSpPr>
            <a:spLocks noChangeShapeType="1"/>
          </p:cNvSpPr>
          <p:nvPr/>
        </p:nvSpPr>
        <p:spPr bwMode="auto">
          <a:xfrm>
            <a:off x="3616290" y="4051189"/>
            <a:ext cx="2117" cy="359473"/>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5" name="Line 7"/>
          <p:cNvSpPr>
            <a:spLocks noChangeShapeType="1"/>
          </p:cNvSpPr>
          <p:nvPr/>
        </p:nvSpPr>
        <p:spPr bwMode="auto">
          <a:xfrm>
            <a:off x="3606273" y="3040852"/>
            <a:ext cx="2116" cy="35947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6" name="Text Box 8"/>
          <p:cNvSpPr txBox="1">
            <a:spLocks noChangeArrowheads="1"/>
          </p:cNvSpPr>
          <p:nvPr/>
        </p:nvSpPr>
        <p:spPr bwMode="auto">
          <a:xfrm>
            <a:off x="3301473" y="2398211"/>
            <a:ext cx="768351"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47" name="Text Box 9"/>
          <p:cNvSpPr txBox="1">
            <a:spLocks noChangeArrowheads="1"/>
          </p:cNvSpPr>
          <p:nvPr/>
        </p:nvSpPr>
        <p:spPr bwMode="auto">
          <a:xfrm>
            <a:off x="3267607" y="4320091"/>
            <a:ext cx="1056216"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R1</a:t>
            </a:r>
          </a:p>
        </p:txBody>
      </p:sp>
      <p:sp>
        <p:nvSpPr>
          <p:cNvPr id="48" name="Text Box 10"/>
          <p:cNvSpPr txBox="1">
            <a:spLocks noChangeArrowheads="1"/>
          </p:cNvSpPr>
          <p:nvPr/>
        </p:nvSpPr>
        <p:spPr bwMode="auto">
          <a:xfrm>
            <a:off x="1716088" y="3365486"/>
            <a:ext cx="14393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NH2</a:t>
            </a:r>
          </a:p>
        </p:txBody>
      </p:sp>
      <p:sp>
        <p:nvSpPr>
          <p:cNvPr id="49" name="Text Box 11"/>
          <p:cNvSpPr txBox="1">
            <a:spLocks noChangeArrowheads="1"/>
          </p:cNvSpPr>
          <p:nvPr/>
        </p:nvSpPr>
        <p:spPr bwMode="auto">
          <a:xfrm>
            <a:off x="4444471" y="3400324"/>
            <a:ext cx="670984"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50" name="Text Box 12"/>
          <p:cNvSpPr txBox="1">
            <a:spLocks noChangeArrowheads="1"/>
          </p:cNvSpPr>
          <p:nvPr/>
        </p:nvSpPr>
        <p:spPr bwMode="auto">
          <a:xfrm>
            <a:off x="4413675" y="2576092"/>
            <a:ext cx="6731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a:t>
            </a:r>
          </a:p>
        </p:txBody>
      </p:sp>
      <p:sp>
        <p:nvSpPr>
          <p:cNvPr id="51" name="Line 13"/>
          <p:cNvSpPr>
            <a:spLocks noChangeShapeType="1"/>
          </p:cNvSpPr>
          <p:nvPr/>
        </p:nvSpPr>
        <p:spPr bwMode="auto">
          <a:xfrm>
            <a:off x="4569354" y="3078858"/>
            <a:ext cx="0" cy="35947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2" name="Line 14"/>
          <p:cNvSpPr>
            <a:spLocks noChangeShapeType="1"/>
          </p:cNvSpPr>
          <p:nvPr/>
        </p:nvSpPr>
        <p:spPr bwMode="auto">
          <a:xfrm>
            <a:off x="4706938" y="3078858"/>
            <a:ext cx="0" cy="35947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3" name="Rectangle 15"/>
          <p:cNvSpPr>
            <a:spLocks noChangeArrowheads="1"/>
          </p:cNvSpPr>
          <p:nvPr/>
        </p:nvSpPr>
        <p:spPr bwMode="auto">
          <a:xfrm>
            <a:off x="4219364" y="2462950"/>
            <a:ext cx="2015067" cy="1481940"/>
          </a:xfrm>
          <a:prstGeom prst="rect">
            <a:avLst/>
          </a:prstGeom>
          <a:solidFill>
            <a:srgbClr val="FEA733">
              <a:alpha val="38823"/>
            </a:srgbClr>
          </a:solidFill>
          <a:ln w="38100">
            <a:solidFill>
              <a:schemeClr val="accent2"/>
            </a:solidFill>
            <a:miter lim="800000"/>
          </a:ln>
        </p:spPr>
        <p:txBody>
          <a:bodyPr wrap="none" anchor="ct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nvGrpSpPr>
          <p:cNvPr id="54" name="Group 16"/>
          <p:cNvGrpSpPr/>
          <p:nvPr/>
        </p:nvGrpSpPr>
        <p:grpSpPr bwMode="auto">
          <a:xfrm>
            <a:off x="4884738" y="2409004"/>
            <a:ext cx="4470400" cy="2364287"/>
            <a:chOff x="3127" y="758"/>
            <a:chExt cx="2112" cy="1493"/>
          </a:xfrm>
        </p:grpSpPr>
        <p:sp>
          <p:nvSpPr>
            <p:cNvPr id="55" name="Text Box 17"/>
            <p:cNvSpPr txBox="1">
              <a:spLocks noChangeArrowheads="1"/>
            </p:cNvSpPr>
            <p:nvPr/>
          </p:nvSpPr>
          <p:spPr bwMode="auto">
            <a:xfrm>
              <a:off x="3833" y="1337"/>
              <a:ext cx="31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56" name="Line 18"/>
            <p:cNvSpPr>
              <a:spLocks noChangeShapeType="1"/>
            </p:cNvSpPr>
            <p:nvPr/>
          </p:nvSpPr>
          <p:spPr bwMode="auto">
            <a:xfrm>
              <a:off x="3612" y="1518"/>
              <a:ext cx="227"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7" name="Line 19"/>
            <p:cNvSpPr>
              <a:spLocks noChangeShapeType="1"/>
            </p:cNvSpPr>
            <p:nvPr/>
          </p:nvSpPr>
          <p:spPr bwMode="auto">
            <a:xfrm>
              <a:off x="4124" y="1518"/>
              <a:ext cx="227"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8" name="Line 20"/>
            <p:cNvSpPr>
              <a:spLocks noChangeShapeType="1"/>
            </p:cNvSpPr>
            <p:nvPr/>
          </p:nvSpPr>
          <p:spPr bwMode="auto">
            <a:xfrm>
              <a:off x="3994" y="1749"/>
              <a:ext cx="1"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9" name="Line 21"/>
            <p:cNvSpPr>
              <a:spLocks noChangeShapeType="1"/>
            </p:cNvSpPr>
            <p:nvPr/>
          </p:nvSpPr>
          <p:spPr bwMode="auto">
            <a:xfrm>
              <a:off x="3981" y="1157"/>
              <a:ext cx="2" cy="20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0" name="Text Box 22"/>
            <p:cNvSpPr txBox="1">
              <a:spLocks noChangeArrowheads="1"/>
            </p:cNvSpPr>
            <p:nvPr/>
          </p:nvSpPr>
          <p:spPr bwMode="auto">
            <a:xfrm>
              <a:off x="3850" y="758"/>
              <a:ext cx="36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61" name="Text Box 23"/>
            <p:cNvSpPr txBox="1">
              <a:spLocks noChangeArrowheads="1"/>
            </p:cNvSpPr>
            <p:nvPr/>
          </p:nvSpPr>
          <p:spPr bwMode="auto">
            <a:xfrm>
              <a:off x="4332" y="1337"/>
              <a:ext cx="90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COOH</a:t>
              </a:r>
            </a:p>
          </p:txBody>
        </p:sp>
        <p:sp>
          <p:nvSpPr>
            <p:cNvPr id="62" name="Text Box 24"/>
            <p:cNvSpPr txBox="1">
              <a:spLocks noChangeArrowheads="1"/>
            </p:cNvSpPr>
            <p:nvPr/>
          </p:nvSpPr>
          <p:spPr bwMode="auto">
            <a:xfrm>
              <a:off x="3840" y="1934"/>
              <a:ext cx="63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R2</a:t>
              </a:r>
            </a:p>
          </p:txBody>
        </p:sp>
        <p:sp>
          <p:nvSpPr>
            <p:cNvPr id="63" name="Text Box 25"/>
            <p:cNvSpPr txBox="1">
              <a:spLocks noChangeArrowheads="1"/>
            </p:cNvSpPr>
            <p:nvPr/>
          </p:nvSpPr>
          <p:spPr bwMode="auto">
            <a:xfrm>
              <a:off x="3321" y="845"/>
              <a:ext cx="36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64" name="Text Box 26"/>
            <p:cNvSpPr txBox="1">
              <a:spLocks noChangeArrowheads="1"/>
            </p:cNvSpPr>
            <p:nvPr/>
          </p:nvSpPr>
          <p:spPr bwMode="auto">
            <a:xfrm>
              <a:off x="3345" y="1372"/>
              <a:ext cx="36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p>
          </p:txBody>
        </p:sp>
        <p:sp>
          <p:nvSpPr>
            <p:cNvPr id="65" name="Line 27"/>
            <p:cNvSpPr>
              <a:spLocks noChangeShapeType="1"/>
            </p:cNvSpPr>
            <p:nvPr/>
          </p:nvSpPr>
          <p:spPr bwMode="auto">
            <a:xfrm>
              <a:off x="3127" y="1535"/>
              <a:ext cx="227"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6" name="Line 28"/>
            <p:cNvSpPr>
              <a:spLocks noChangeShapeType="1"/>
            </p:cNvSpPr>
            <p:nvPr/>
          </p:nvSpPr>
          <p:spPr bwMode="auto">
            <a:xfrm>
              <a:off x="3450" y="1192"/>
              <a:ext cx="1"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
        <p:nvSpPr>
          <p:cNvPr id="67" name="Text Box 29"/>
          <p:cNvSpPr txBox="1">
            <a:spLocks noChangeArrowheads="1"/>
          </p:cNvSpPr>
          <p:nvPr/>
        </p:nvSpPr>
        <p:spPr bwMode="auto">
          <a:xfrm>
            <a:off x="5748338" y="5734522"/>
            <a:ext cx="14393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H2O</a:t>
            </a:r>
          </a:p>
        </p:txBody>
      </p:sp>
      <p:sp>
        <p:nvSpPr>
          <p:cNvPr id="68" name="Text Box 30"/>
          <p:cNvSpPr txBox="1">
            <a:spLocks noChangeArrowheads="1"/>
          </p:cNvSpPr>
          <p:nvPr/>
        </p:nvSpPr>
        <p:spPr bwMode="auto">
          <a:xfrm>
            <a:off x="9355138" y="3359151"/>
            <a:ext cx="1248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二肽</a:t>
            </a:r>
          </a:p>
        </p:txBody>
      </p:sp>
      <p:sp>
        <p:nvSpPr>
          <p:cNvPr id="69" name="Text Box 31"/>
          <p:cNvSpPr txBox="1">
            <a:spLocks noChangeArrowheads="1"/>
          </p:cNvSpPr>
          <p:nvPr/>
        </p:nvSpPr>
        <p:spPr bwMode="auto">
          <a:xfrm>
            <a:off x="4500562" y="4068307"/>
            <a:ext cx="1439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肽键</a:t>
            </a:r>
          </a:p>
        </p:txBody>
      </p:sp>
      <p:sp>
        <p:nvSpPr>
          <p:cNvPr id="70" name="Text Box 32"/>
          <p:cNvSpPr txBox="1">
            <a:spLocks noChangeArrowheads="1"/>
          </p:cNvSpPr>
          <p:nvPr/>
        </p:nvSpPr>
        <p:spPr bwMode="auto">
          <a:xfrm>
            <a:off x="710675" y="1600151"/>
            <a:ext cx="18039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脱水缩合</a:t>
            </a:r>
          </a:p>
        </p:txBody>
      </p:sp>
      <p:sp>
        <p:nvSpPr>
          <p:cNvPr id="71" name="Oval 33"/>
          <p:cNvSpPr>
            <a:spLocks noChangeArrowheads="1"/>
          </p:cNvSpPr>
          <p:nvPr/>
        </p:nvSpPr>
        <p:spPr bwMode="auto">
          <a:xfrm>
            <a:off x="947738" y="2359913"/>
            <a:ext cx="10464800" cy="2728508"/>
          </a:xfrm>
          <a:prstGeom prst="ellipse">
            <a:avLst/>
          </a:prstGeom>
          <a:noFill/>
          <a:ln w="38100">
            <a:solidFill>
              <a:schemeClr val="accent2"/>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blinds(horizontal)">
                                      <p:cBhvr>
                                        <p:cTn id="10" dur="10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500" fill="hold"/>
                                        <p:tgtEl>
                                          <p:spTgt spid="71"/>
                                        </p:tgtEl>
                                        <p:attrNameLst>
                                          <p:attrName>ppt_w</p:attrName>
                                        </p:attrNameLst>
                                      </p:cBhvr>
                                      <p:tavLst>
                                        <p:tav tm="0">
                                          <p:val>
                                            <p:fltVal val="0"/>
                                          </p:val>
                                        </p:tav>
                                        <p:tav tm="100000">
                                          <p:val>
                                            <p:strVal val="#ppt_w"/>
                                          </p:val>
                                        </p:tav>
                                      </p:tavLst>
                                    </p:anim>
                                    <p:anim calcmode="lin" valueType="num">
                                      <p:cBhvr>
                                        <p:cTn id="16" dur="500" fill="hold"/>
                                        <p:tgtEl>
                                          <p:spTgt spid="71"/>
                                        </p:tgtEl>
                                        <p:attrNameLst>
                                          <p:attrName>ppt_h</p:attrName>
                                        </p:attrNameLst>
                                      </p:cBhvr>
                                      <p:tavLst>
                                        <p:tav tm="0">
                                          <p:val>
                                            <p:fltVal val="0"/>
                                          </p:val>
                                        </p:tav>
                                        <p:tav tm="100000">
                                          <p:val>
                                            <p:strVal val="#ppt_h"/>
                                          </p:val>
                                        </p:tav>
                                      </p:tavLst>
                                    </p:anim>
                                  </p:childTnLst>
                                </p:cTn>
                              </p:par>
                              <p:par>
                                <p:cTn id="17" presetID="12" presetClass="entr" presetSubtype="2"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slide(fromRight)">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 calcmode="lin" valueType="num">
                                      <p:cBhvr additive="base">
                                        <p:cTn id="24" dur="500" fill="hold"/>
                                        <p:tgtEl>
                                          <p:spTgt spid="70"/>
                                        </p:tgtEl>
                                        <p:attrNameLst>
                                          <p:attrName>ppt_x</p:attrName>
                                        </p:attrNameLst>
                                      </p:cBhvr>
                                      <p:tavLst>
                                        <p:tav tm="0">
                                          <p:val>
                                            <p:strVal val="#ppt_x"/>
                                          </p:val>
                                        </p:tav>
                                        <p:tav tm="100000">
                                          <p:val>
                                            <p:strVal val="#ppt_x"/>
                                          </p:val>
                                        </p:tav>
                                      </p:tavLst>
                                    </p:anim>
                                    <p:anim calcmode="lin" valueType="num">
                                      <p:cBhvr additive="base">
                                        <p:cTn id="25"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8" grpId="0"/>
      <p:bldP spid="69" grpId="0"/>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1041400" y="395892"/>
            <a:ext cx="3282950" cy="492443"/>
          </a:xfrm>
          <a:prstGeom prst="rect">
            <a:avLst/>
          </a:prstGeom>
          <a:noFill/>
          <a:ln w="12700" cap="flat">
            <a:noFill/>
            <a:miter lim="400000"/>
          </a:ln>
          <a:effectLst/>
        </p:spPr>
        <p:txBody>
          <a:bodyPr wrap="non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氨基酸的结合方式</a:t>
            </a:r>
          </a:p>
        </p:txBody>
      </p:sp>
      <p:sp>
        <p:nvSpPr>
          <p:cNvPr id="70" name="Text Box 32"/>
          <p:cNvSpPr txBox="1">
            <a:spLocks noChangeArrowheads="1"/>
          </p:cNvSpPr>
          <p:nvPr/>
        </p:nvSpPr>
        <p:spPr bwMode="auto">
          <a:xfrm>
            <a:off x="710675" y="1600151"/>
            <a:ext cx="18039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脱水缩合</a:t>
            </a:r>
          </a:p>
        </p:txBody>
      </p:sp>
      <p:sp>
        <p:nvSpPr>
          <p:cNvPr id="34" name="Rectangle 3"/>
          <p:cNvSpPr>
            <a:spLocks noChangeArrowheads="1"/>
          </p:cNvSpPr>
          <p:nvPr/>
        </p:nvSpPr>
        <p:spPr bwMode="auto">
          <a:xfrm>
            <a:off x="2599269" y="2764541"/>
            <a:ext cx="1919817" cy="1422056"/>
          </a:xfrm>
          <a:prstGeom prst="rect">
            <a:avLst/>
          </a:prstGeom>
          <a:solidFill>
            <a:srgbClr val="FEA733">
              <a:alpha val="38823"/>
            </a:srgbClr>
          </a:solidFill>
          <a:ln w="38100">
            <a:solidFill>
              <a:schemeClr val="accent2"/>
            </a:solidFill>
            <a:miter lim="800000"/>
          </a:ln>
        </p:spPr>
        <p:txBody>
          <a:bodyPr wrap="none" anchor="ct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5" name="Text Box 4"/>
          <p:cNvSpPr txBox="1">
            <a:spLocks noChangeArrowheads="1"/>
          </p:cNvSpPr>
          <p:nvPr/>
        </p:nvSpPr>
        <p:spPr bwMode="auto">
          <a:xfrm>
            <a:off x="2827869" y="4327536"/>
            <a:ext cx="1439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肽键</a:t>
            </a:r>
          </a:p>
        </p:txBody>
      </p:sp>
      <p:sp>
        <p:nvSpPr>
          <p:cNvPr id="36" name="Line 5"/>
          <p:cNvSpPr>
            <a:spLocks noChangeShapeType="1"/>
          </p:cNvSpPr>
          <p:nvPr/>
        </p:nvSpPr>
        <p:spPr bwMode="auto">
          <a:xfrm>
            <a:off x="8246535" y="3728941"/>
            <a:ext cx="469900" cy="158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nvGrpSpPr>
          <p:cNvPr id="37" name="Group 6"/>
          <p:cNvGrpSpPr/>
          <p:nvPr/>
        </p:nvGrpSpPr>
        <p:grpSpPr bwMode="auto">
          <a:xfrm>
            <a:off x="8602282" y="2674277"/>
            <a:ext cx="4019403" cy="2121908"/>
            <a:chOff x="3906" y="824"/>
            <a:chExt cx="1877" cy="1357"/>
          </a:xfrm>
        </p:grpSpPr>
        <p:sp>
          <p:nvSpPr>
            <p:cNvPr id="38" name="Text Box 7"/>
            <p:cNvSpPr txBox="1">
              <a:spLocks noChangeArrowheads="1"/>
            </p:cNvSpPr>
            <p:nvPr/>
          </p:nvSpPr>
          <p:spPr bwMode="auto">
            <a:xfrm>
              <a:off x="4443" y="1356"/>
              <a:ext cx="311"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39" name="Line 8"/>
            <p:cNvSpPr>
              <a:spLocks noChangeShapeType="1"/>
            </p:cNvSpPr>
            <p:nvPr/>
          </p:nvSpPr>
          <p:spPr bwMode="auto">
            <a:xfrm>
              <a:off x="4191" y="1500"/>
              <a:ext cx="222"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0" name="Line 9"/>
            <p:cNvSpPr>
              <a:spLocks noChangeShapeType="1"/>
            </p:cNvSpPr>
            <p:nvPr/>
          </p:nvSpPr>
          <p:spPr bwMode="auto">
            <a:xfrm>
              <a:off x="4692" y="1500"/>
              <a:ext cx="222"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72" name="Line 10"/>
            <p:cNvSpPr>
              <a:spLocks noChangeShapeType="1"/>
            </p:cNvSpPr>
            <p:nvPr/>
          </p:nvSpPr>
          <p:spPr bwMode="auto">
            <a:xfrm>
              <a:off x="4540" y="1681"/>
              <a:ext cx="1"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73" name="Line 11"/>
            <p:cNvSpPr>
              <a:spLocks noChangeShapeType="1"/>
            </p:cNvSpPr>
            <p:nvPr/>
          </p:nvSpPr>
          <p:spPr bwMode="auto">
            <a:xfrm>
              <a:off x="4553" y="1118"/>
              <a:ext cx="1"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74" name="Text Box 12"/>
            <p:cNvSpPr txBox="1">
              <a:spLocks noChangeArrowheads="1"/>
            </p:cNvSpPr>
            <p:nvPr/>
          </p:nvSpPr>
          <p:spPr bwMode="auto">
            <a:xfrm>
              <a:off x="4407" y="824"/>
              <a:ext cx="355"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75" name="Text Box 13"/>
            <p:cNvSpPr txBox="1">
              <a:spLocks noChangeArrowheads="1"/>
            </p:cNvSpPr>
            <p:nvPr/>
          </p:nvSpPr>
          <p:spPr bwMode="auto">
            <a:xfrm>
              <a:off x="4895" y="1319"/>
              <a:ext cx="888"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COOH</a:t>
              </a:r>
            </a:p>
          </p:txBody>
        </p:sp>
        <p:sp>
          <p:nvSpPr>
            <p:cNvPr id="76" name="Text Box 14"/>
            <p:cNvSpPr txBox="1">
              <a:spLocks noChangeArrowheads="1"/>
            </p:cNvSpPr>
            <p:nvPr/>
          </p:nvSpPr>
          <p:spPr bwMode="auto">
            <a:xfrm>
              <a:off x="4414" y="1886"/>
              <a:ext cx="621"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R2</a:t>
              </a:r>
            </a:p>
          </p:txBody>
        </p:sp>
        <p:sp>
          <p:nvSpPr>
            <p:cNvPr id="77" name="Text Box 15"/>
            <p:cNvSpPr txBox="1">
              <a:spLocks noChangeArrowheads="1"/>
            </p:cNvSpPr>
            <p:nvPr/>
          </p:nvSpPr>
          <p:spPr bwMode="auto">
            <a:xfrm>
              <a:off x="3906" y="827"/>
              <a:ext cx="355"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78" name="Text Box 16"/>
            <p:cNvSpPr txBox="1">
              <a:spLocks noChangeArrowheads="1"/>
            </p:cNvSpPr>
            <p:nvPr/>
          </p:nvSpPr>
          <p:spPr bwMode="auto">
            <a:xfrm>
              <a:off x="3950" y="1377"/>
              <a:ext cx="355"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p>
          </p:txBody>
        </p:sp>
        <p:sp>
          <p:nvSpPr>
            <p:cNvPr id="79" name="Line 17"/>
            <p:cNvSpPr>
              <a:spLocks noChangeShapeType="1"/>
            </p:cNvSpPr>
            <p:nvPr/>
          </p:nvSpPr>
          <p:spPr bwMode="auto">
            <a:xfrm>
              <a:off x="4038" y="1144"/>
              <a:ext cx="1"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
        <p:nvSpPr>
          <p:cNvPr id="80" name="Text Box 18"/>
          <p:cNvSpPr txBox="1">
            <a:spLocks noChangeArrowheads="1"/>
          </p:cNvSpPr>
          <p:nvPr/>
        </p:nvSpPr>
        <p:spPr bwMode="auto">
          <a:xfrm>
            <a:off x="6477002" y="3424895"/>
            <a:ext cx="1344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OH</a:t>
            </a:r>
          </a:p>
        </p:txBody>
      </p:sp>
      <p:sp>
        <p:nvSpPr>
          <p:cNvPr id="81" name="Text Box 19"/>
          <p:cNvSpPr txBox="1">
            <a:spLocks noChangeArrowheads="1"/>
          </p:cNvSpPr>
          <p:nvPr/>
        </p:nvSpPr>
        <p:spPr bwMode="auto">
          <a:xfrm>
            <a:off x="7704669" y="3424895"/>
            <a:ext cx="751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grpSp>
        <p:nvGrpSpPr>
          <p:cNvPr id="82" name="Group 20"/>
          <p:cNvGrpSpPr/>
          <p:nvPr/>
        </p:nvGrpSpPr>
        <p:grpSpPr bwMode="auto">
          <a:xfrm>
            <a:off x="332317" y="2644191"/>
            <a:ext cx="6220884" cy="2145750"/>
            <a:chOff x="-23" y="823"/>
            <a:chExt cx="2939" cy="1355"/>
          </a:xfrm>
        </p:grpSpPr>
        <p:sp>
          <p:nvSpPr>
            <p:cNvPr id="83" name="Text Box 21"/>
            <p:cNvSpPr txBox="1">
              <a:spLocks noChangeArrowheads="1"/>
            </p:cNvSpPr>
            <p:nvPr/>
          </p:nvSpPr>
          <p:spPr bwMode="auto">
            <a:xfrm>
              <a:off x="2527" y="1398"/>
              <a:ext cx="30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84" name="Text Box 22"/>
            <p:cNvSpPr txBox="1">
              <a:spLocks noChangeArrowheads="1"/>
            </p:cNvSpPr>
            <p:nvPr/>
          </p:nvSpPr>
          <p:spPr bwMode="auto">
            <a:xfrm>
              <a:off x="685" y="1345"/>
              <a:ext cx="31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85" name="Line 23"/>
            <p:cNvSpPr>
              <a:spLocks noChangeShapeType="1"/>
            </p:cNvSpPr>
            <p:nvPr/>
          </p:nvSpPr>
          <p:spPr bwMode="auto">
            <a:xfrm>
              <a:off x="493" y="1518"/>
              <a:ext cx="224"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6" name="Line 24"/>
            <p:cNvSpPr>
              <a:spLocks noChangeShapeType="1"/>
            </p:cNvSpPr>
            <p:nvPr/>
          </p:nvSpPr>
          <p:spPr bwMode="auto">
            <a:xfrm>
              <a:off x="918" y="1518"/>
              <a:ext cx="224"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7" name="Line 25"/>
            <p:cNvSpPr>
              <a:spLocks noChangeShapeType="1"/>
            </p:cNvSpPr>
            <p:nvPr/>
          </p:nvSpPr>
          <p:spPr bwMode="auto">
            <a:xfrm>
              <a:off x="828" y="1690"/>
              <a:ext cx="1" cy="21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8" name="Line 26"/>
            <p:cNvSpPr>
              <a:spLocks noChangeShapeType="1"/>
            </p:cNvSpPr>
            <p:nvPr/>
          </p:nvSpPr>
          <p:spPr bwMode="auto">
            <a:xfrm>
              <a:off x="828" y="1153"/>
              <a:ext cx="1" cy="21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9" name="Text Box 27"/>
            <p:cNvSpPr txBox="1">
              <a:spLocks noChangeArrowheads="1"/>
            </p:cNvSpPr>
            <p:nvPr/>
          </p:nvSpPr>
          <p:spPr bwMode="auto">
            <a:xfrm>
              <a:off x="694" y="873"/>
              <a:ext cx="358"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90" name="Text Box 28"/>
            <p:cNvSpPr txBox="1">
              <a:spLocks noChangeArrowheads="1"/>
            </p:cNvSpPr>
            <p:nvPr/>
          </p:nvSpPr>
          <p:spPr bwMode="auto">
            <a:xfrm>
              <a:off x="694" y="1886"/>
              <a:ext cx="49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R1</a:t>
              </a:r>
            </a:p>
          </p:txBody>
        </p:sp>
        <p:sp>
          <p:nvSpPr>
            <p:cNvPr id="91" name="Text Box 29"/>
            <p:cNvSpPr txBox="1">
              <a:spLocks noChangeArrowheads="1"/>
            </p:cNvSpPr>
            <p:nvPr/>
          </p:nvSpPr>
          <p:spPr bwMode="auto">
            <a:xfrm>
              <a:off x="-23" y="1349"/>
              <a:ext cx="67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NH2</a:t>
              </a:r>
            </a:p>
          </p:txBody>
        </p:sp>
        <p:sp>
          <p:nvSpPr>
            <p:cNvPr id="92" name="Text Box 30"/>
            <p:cNvSpPr txBox="1">
              <a:spLocks noChangeArrowheads="1"/>
            </p:cNvSpPr>
            <p:nvPr/>
          </p:nvSpPr>
          <p:spPr bwMode="auto">
            <a:xfrm>
              <a:off x="1123" y="1349"/>
              <a:ext cx="31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93" name="Text Box 31"/>
            <p:cNvSpPr txBox="1">
              <a:spLocks noChangeArrowheads="1"/>
            </p:cNvSpPr>
            <p:nvPr/>
          </p:nvSpPr>
          <p:spPr bwMode="auto">
            <a:xfrm>
              <a:off x="1123" y="873"/>
              <a:ext cx="31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a:t>
              </a:r>
            </a:p>
          </p:txBody>
        </p:sp>
        <p:sp>
          <p:nvSpPr>
            <p:cNvPr id="94" name="Line 32"/>
            <p:cNvSpPr>
              <a:spLocks noChangeShapeType="1"/>
            </p:cNvSpPr>
            <p:nvPr/>
          </p:nvSpPr>
          <p:spPr bwMode="auto">
            <a:xfrm>
              <a:off x="1307" y="1176"/>
              <a:ext cx="0" cy="21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5" name="Line 33"/>
            <p:cNvSpPr>
              <a:spLocks noChangeShapeType="1"/>
            </p:cNvSpPr>
            <p:nvPr/>
          </p:nvSpPr>
          <p:spPr bwMode="auto">
            <a:xfrm>
              <a:off x="1239" y="1176"/>
              <a:ext cx="0" cy="21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6" name="Text Box 34"/>
            <p:cNvSpPr txBox="1">
              <a:spLocks noChangeArrowheads="1"/>
            </p:cNvSpPr>
            <p:nvPr/>
          </p:nvSpPr>
          <p:spPr bwMode="auto">
            <a:xfrm>
              <a:off x="2045" y="1325"/>
              <a:ext cx="31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97" name="Line 35"/>
            <p:cNvSpPr>
              <a:spLocks noChangeShapeType="1"/>
            </p:cNvSpPr>
            <p:nvPr/>
          </p:nvSpPr>
          <p:spPr bwMode="auto">
            <a:xfrm>
              <a:off x="1839" y="1498"/>
              <a:ext cx="224"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8" name="Line 36"/>
            <p:cNvSpPr>
              <a:spLocks noChangeShapeType="1"/>
            </p:cNvSpPr>
            <p:nvPr/>
          </p:nvSpPr>
          <p:spPr bwMode="auto">
            <a:xfrm>
              <a:off x="2305" y="1498"/>
              <a:ext cx="224"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9" name="Line 37"/>
            <p:cNvSpPr>
              <a:spLocks noChangeShapeType="1"/>
            </p:cNvSpPr>
            <p:nvPr/>
          </p:nvSpPr>
          <p:spPr bwMode="auto">
            <a:xfrm>
              <a:off x="2197" y="1670"/>
              <a:ext cx="1" cy="21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0" name="Line 38"/>
            <p:cNvSpPr>
              <a:spLocks noChangeShapeType="1"/>
            </p:cNvSpPr>
            <p:nvPr/>
          </p:nvSpPr>
          <p:spPr bwMode="auto">
            <a:xfrm>
              <a:off x="2215" y="1133"/>
              <a:ext cx="1" cy="21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1" name="Text Box 39"/>
            <p:cNvSpPr txBox="1">
              <a:spLocks noChangeArrowheads="1"/>
            </p:cNvSpPr>
            <p:nvPr/>
          </p:nvSpPr>
          <p:spPr bwMode="auto">
            <a:xfrm>
              <a:off x="2063" y="853"/>
              <a:ext cx="358"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102" name="Text Box 40"/>
            <p:cNvSpPr txBox="1">
              <a:spLocks noChangeArrowheads="1"/>
            </p:cNvSpPr>
            <p:nvPr/>
          </p:nvSpPr>
          <p:spPr bwMode="auto">
            <a:xfrm>
              <a:off x="2064" y="1866"/>
              <a:ext cx="627"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R2</a:t>
              </a:r>
            </a:p>
          </p:txBody>
        </p:sp>
        <p:sp>
          <p:nvSpPr>
            <p:cNvPr id="103" name="Text Box 41"/>
            <p:cNvSpPr txBox="1">
              <a:spLocks noChangeArrowheads="1"/>
            </p:cNvSpPr>
            <p:nvPr/>
          </p:nvSpPr>
          <p:spPr bwMode="auto">
            <a:xfrm>
              <a:off x="1570" y="856"/>
              <a:ext cx="359"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104" name="Text Box 42"/>
            <p:cNvSpPr txBox="1">
              <a:spLocks noChangeArrowheads="1"/>
            </p:cNvSpPr>
            <p:nvPr/>
          </p:nvSpPr>
          <p:spPr bwMode="auto">
            <a:xfrm>
              <a:off x="1547" y="1332"/>
              <a:ext cx="359"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p>
          </p:txBody>
        </p:sp>
        <p:sp>
          <p:nvSpPr>
            <p:cNvPr id="105" name="Line 43"/>
            <p:cNvSpPr>
              <a:spLocks noChangeShapeType="1"/>
            </p:cNvSpPr>
            <p:nvPr/>
          </p:nvSpPr>
          <p:spPr bwMode="auto">
            <a:xfrm>
              <a:off x="1365" y="1514"/>
              <a:ext cx="224"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6" name="Line 44"/>
            <p:cNvSpPr>
              <a:spLocks noChangeShapeType="1"/>
            </p:cNvSpPr>
            <p:nvPr/>
          </p:nvSpPr>
          <p:spPr bwMode="auto">
            <a:xfrm>
              <a:off x="1705" y="1158"/>
              <a:ext cx="1" cy="21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7" name="Text Box 45"/>
            <p:cNvSpPr txBox="1">
              <a:spLocks noChangeArrowheads="1"/>
            </p:cNvSpPr>
            <p:nvPr/>
          </p:nvSpPr>
          <p:spPr bwMode="auto">
            <a:xfrm>
              <a:off x="2561" y="823"/>
              <a:ext cx="35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a:t>
              </a:r>
            </a:p>
          </p:txBody>
        </p:sp>
        <p:sp>
          <p:nvSpPr>
            <p:cNvPr id="108" name="Line 46"/>
            <p:cNvSpPr>
              <a:spLocks noChangeShapeType="1"/>
            </p:cNvSpPr>
            <p:nvPr/>
          </p:nvSpPr>
          <p:spPr bwMode="auto">
            <a:xfrm>
              <a:off x="2671" y="1162"/>
              <a:ext cx="0"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9" name="Line 47"/>
            <p:cNvSpPr>
              <a:spLocks noChangeShapeType="1"/>
            </p:cNvSpPr>
            <p:nvPr/>
          </p:nvSpPr>
          <p:spPr bwMode="auto">
            <a:xfrm>
              <a:off x="2608" y="1162"/>
              <a:ext cx="0"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10" name="Line 48"/>
            <p:cNvSpPr>
              <a:spLocks noChangeShapeType="1"/>
            </p:cNvSpPr>
            <p:nvPr/>
          </p:nvSpPr>
          <p:spPr bwMode="auto">
            <a:xfrm>
              <a:off x="2735" y="1498"/>
              <a:ext cx="181"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
        <p:nvSpPr>
          <p:cNvPr id="111" name="Text Box 49"/>
          <p:cNvSpPr txBox="1">
            <a:spLocks noChangeArrowheads="1"/>
          </p:cNvSpPr>
          <p:nvPr/>
        </p:nvSpPr>
        <p:spPr bwMode="auto">
          <a:xfrm>
            <a:off x="2827869" y="5067068"/>
            <a:ext cx="1824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二肽</a:t>
            </a:r>
          </a:p>
        </p:txBody>
      </p:sp>
      <p:sp>
        <p:nvSpPr>
          <p:cNvPr id="112" name="Rectangle 50"/>
          <p:cNvSpPr>
            <a:spLocks noChangeArrowheads="1"/>
          </p:cNvSpPr>
          <p:nvPr/>
        </p:nvSpPr>
        <p:spPr bwMode="auto">
          <a:xfrm>
            <a:off x="6393767" y="3357232"/>
            <a:ext cx="2110316" cy="780275"/>
          </a:xfrm>
          <a:prstGeom prst="rect">
            <a:avLst/>
          </a:prstGeom>
          <a:solidFill>
            <a:schemeClr val="accent1">
              <a:alpha val="38823"/>
            </a:schemeClr>
          </a:solidFill>
          <a:ln w="38100">
            <a:solidFill>
              <a:srgbClr val="FF0000"/>
            </a:solidFill>
            <a:miter lim="800000"/>
          </a:ln>
        </p:spPr>
        <p:txBody>
          <a:bodyPr wrap="none" anchor="ct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13" name="Text Box 51"/>
          <p:cNvSpPr txBox="1">
            <a:spLocks noChangeArrowheads="1"/>
          </p:cNvSpPr>
          <p:nvPr/>
        </p:nvSpPr>
        <p:spPr bwMode="auto">
          <a:xfrm>
            <a:off x="6862234" y="5339442"/>
            <a:ext cx="1439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H2O</a:t>
            </a:r>
          </a:p>
        </p:txBody>
      </p:sp>
      <p:sp>
        <p:nvSpPr>
          <p:cNvPr id="114" name="Text Box 52"/>
          <p:cNvSpPr txBox="1">
            <a:spLocks noChangeArrowheads="1"/>
          </p:cNvSpPr>
          <p:nvPr/>
        </p:nvSpPr>
        <p:spPr bwMode="auto">
          <a:xfrm>
            <a:off x="5420784" y="5339442"/>
            <a:ext cx="1439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H2O</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2000"/>
                                        <p:tgtEl>
                                          <p:spTgt spid="1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000"/>
                                        <p:tgtEl>
                                          <p:spTgt spid="112"/>
                                        </p:tgtEl>
                                      </p:cBhvr>
                                    </p:animEffect>
                                    <p:set>
                                      <p:cBhvr>
                                        <p:cTn id="18" dur="1" fill="hold">
                                          <p:stCondLst>
                                            <p:cond delay="1999"/>
                                          </p:stCondLst>
                                        </p:cTn>
                                        <p:tgtEl>
                                          <p:spTgt spid="1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875E-6 -3.7037E-7 L 0.02383 0.33125 " pathEditMode="relative" rAng="0" ptsTypes="AA">
                                      <p:cBhvr>
                                        <p:cTn id="22" dur="2000" fill="hold"/>
                                        <p:tgtEl>
                                          <p:spTgt spid="80"/>
                                        </p:tgtEl>
                                        <p:attrNameLst>
                                          <p:attrName>ppt_x</p:attrName>
                                          <p:attrName>ppt_y</p:attrName>
                                        </p:attrNameLst>
                                      </p:cBhvr>
                                      <p:rCtr x="1185" y="16551"/>
                                    </p:animMotion>
                                  </p:childTnLst>
                                </p:cTn>
                              </p:par>
                              <p:par>
                                <p:cTn id="23" presetID="42" presetClass="path" presetSubtype="0" accel="50000" decel="50000" fill="hold" grpId="0" nodeType="withEffect">
                                  <p:stCondLst>
                                    <p:cond delay="0"/>
                                  </p:stCondLst>
                                  <p:childTnLst>
                                    <p:animMotion origin="layout" path="M -4.16667E-7 -3.7037E-7 L -0.02904 0.33125 " pathEditMode="relative" rAng="0" ptsTypes="AA">
                                      <p:cBhvr>
                                        <p:cTn id="24" dur="2000" fill="hold"/>
                                        <p:tgtEl>
                                          <p:spTgt spid="81"/>
                                        </p:tgtEl>
                                        <p:attrNameLst>
                                          <p:attrName>ppt_x</p:attrName>
                                          <p:attrName>ppt_y</p:attrName>
                                        </p:attrNameLst>
                                      </p:cBhvr>
                                      <p:rCtr x="-1458" y="16551"/>
                                    </p:animMotion>
                                  </p:childTnLst>
                                </p:cTn>
                              </p:par>
                            </p:childTnLst>
                          </p:cTn>
                        </p:par>
                        <p:par>
                          <p:cTn id="25" fill="hold">
                            <p:stCondLst>
                              <p:cond delay="2000"/>
                            </p:stCondLst>
                            <p:childTnLst>
                              <p:par>
                                <p:cTn id="26" presetID="10" presetClass="exit" presetSubtype="0" fill="hold" grpId="1" nodeType="afterEffect">
                                  <p:stCondLst>
                                    <p:cond delay="0"/>
                                  </p:stCondLst>
                                  <p:childTnLst>
                                    <p:animEffect transition="out" filter="fade">
                                      <p:cBhvr>
                                        <p:cTn id="27" dur="1000"/>
                                        <p:tgtEl>
                                          <p:spTgt spid="80"/>
                                        </p:tgtEl>
                                      </p:cBhvr>
                                    </p:animEffect>
                                    <p:set>
                                      <p:cBhvr>
                                        <p:cTn id="28" dur="1" fill="hold">
                                          <p:stCondLst>
                                            <p:cond delay="999"/>
                                          </p:stCondLst>
                                        </p:cTn>
                                        <p:tgtEl>
                                          <p:spTgt spid="8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1000"/>
                                        <p:tgtEl>
                                          <p:spTgt spid="81"/>
                                        </p:tgtEl>
                                      </p:cBhvr>
                                    </p:animEffect>
                                    <p:set>
                                      <p:cBhvr>
                                        <p:cTn id="31" dur="1" fill="hold">
                                          <p:stCondLst>
                                            <p:cond delay="999"/>
                                          </p:stCondLst>
                                        </p:cTn>
                                        <p:tgtEl>
                                          <p:spTgt spid="8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fade">
                                      <p:cBhvr>
                                        <p:cTn id="36" dur="500"/>
                                        <p:tgtEl>
                                          <p:spTgt spid="1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36"/>
                                        </p:tgtEl>
                                      </p:cBhvr>
                                    </p:animEffect>
                                    <p:set>
                                      <p:cBhvr>
                                        <p:cTn id="41" dur="1" fill="hold">
                                          <p:stCondLst>
                                            <p:cond delay="499"/>
                                          </p:stCondLst>
                                        </p:cTn>
                                        <p:tgtEl>
                                          <p:spTgt spid="36"/>
                                        </p:tgtEl>
                                        <p:attrNameLst>
                                          <p:attrName>style.visibility</p:attrName>
                                        </p:attrNameLst>
                                      </p:cBhvr>
                                      <p:to>
                                        <p:strVal val="hidden"/>
                                      </p:to>
                                    </p:set>
                                  </p:childTnLst>
                                </p:cTn>
                              </p:par>
                              <p:par>
                                <p:cTn id="42" presetID="35" presetClass="path" presetSubtype="0" accel="50000" decel="50000" fill="hold" nodeType="withEffect">
                                  <p:stCondLst>
                                    <p:cond delay="0"/>
                                  </p:stCondLst>
                                  <p:childTnLst>
                                    <p:animMotion origin="layout" path="M 0.03946 -0.0007 L -0.16549 -0.00625 " pathEditMode="relative" rAng="0" ptsTypes="AA">
                                      <p:cBhvr>
                                        <p:cTn id="43" dur="2000" fill="hold"/>
                                        <p:tgtEl>
                                          <p:spTgt spid="37"/>
                                        </p:tgtEl>
                                        <p:attrNameLst>
                                          <p:attrName>ppt_x</p:attrName>
                                          <p:attrName>ppt_y</p:attrName>
                                        </p:attrNameLst>
                                      </p:cBhvr>
                                      <p:rCtr x="-10247"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0" grpId="0"/>
      <p:bldP spid="80" grpId="1"/>
      <p:bldP spid="81" grpId="0"/>
      <p:bldP spid="81" grpId="1"/>
      <p:bldP spid="112" grpId="0" animBg="1"/>
      <p:bldP spid="112" grpId="1"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1041400" y="395892"/>
            <a:ext cx="3282950" cy="492443"/>
          </a:xfrm>
          <a:prstGeom prst="rect">
            <a:avLst/>
          </a:prstGeom>
          <a:noFill/>
          <a:ln w="12700" cap="flat">
            <a:noFill/>
            <a:miter lim="400000"/>
          </a:ln>
          <a:effectLst/>
        </p:spPr>
        <p:txBody>
          <a:bodyPr wrap="non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氨基酸的结合方式</a:t>
            </a:r>
          </a:p>
        </p:txBody>
      </p:sp>
      <p:sp>
        <p:nvSpPr>
          <p:cNvPr id="70" name="Text Box 32"/>
          <p:cNvSpPr txBox="1">
            <a:spLocks noChangeArrowheads="1"/>
          </p:cNvSpPr>
          <p:nvPr/>
        </p:nvSpPr>
        <p:spPr bwMode="auto">
          <a:xfrm>
            <a:off x="710675" y="1600151"/>
            <a:ext cx="18039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脱水缩合</a:t>
            </a:r>
          </a:p>
        </p:txBody>
      </p:sp>
      <p:grpSp>
        <p:nvGrpSpPr>
          <p:cNvPr id="54" name="Group 3"/>
          <p:cNvGrpSpPr/>
          <p:nvPr/>
        </p:nvGrpSpPr>
        <p:grpSpPr bwMode="auto">
          <a:xfrm>
            <a:off x="590550" y="2299854"/>
            <a:ext cx="6038851" cy="2150501"/>
            <a:chOff x="63" y="845"/>
            <a:chExt cx="2853" cy="1358"/>
          </a:xfrm>
        </p:grpSpPr>
        <p:sp>
          <p:nvSpPr>
            <p:cNvPr id="55" name="Text Box 4"/>
            <p:cNvSpPr txBox="1">
              <a:spLocks noChangeArrowheads="1"/>
            </p:cNvSpPr>
            <p:nvPr/>
          </p:nvSpPr>
          <p:spPr bwMode="auto">
            <a:xfrm>
              <a:off x="2484" y="1317"/>
              <a:ext cx="30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56" name="Text Box 5"/>
            <p:cNvSpPr txBox="1">
              <a:spLocks noChangeArrowheads="1"/>
            </p:cNvSpPr>
            <p:nvPr/>
          </p:nvSpPr>
          <p:spPr bwMode="auto">
            <a:xfrm>
              <a:off x="685" y="1345"/>
              <a:ext cx="31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57" name="Line 6"/>
            <p:cNvSpPr>
              <a:spLocks noChangeShapeType="1"/>
            </p:cNvSpPr>
            <p:nvPr/>
          </p:nvSpPr>
          <p:spPr bwMode="auto">
            <a:xfrm>
              <a:off x="493" y="1518"/>
              <a:ext cx="224"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8" name="Line 7"/>
            <p:cNvSpPr>
              <a:spLocks noChangeShapeType="1"/>
            </p:cNvSpPr>
            <p:nvPr/>
          </p:nvSpPr>
          <p:spPr bwMode="auto">
            <a:xfrm>
              <a:off x="918" y="1518"/>
              <a:ext cx="224"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9" name="Line 8"/>
            <p:cNvSpPr>
              <a:spLocks noChangeShapeType="1"/>
            </p:cNvSpPr>
            <p:nvPr/>
          </p:nvSpPr>
          <p:spPr bwMode="auto">
            <a:xfrm>
              <a:off x="828" y="1690"/>
              <a:ext cx="1" cy="21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0" name="Line 9"/>
            <p:cNvSpPr>
              <a:spLocks noChangeShapeType="1"/>
            </p:cNvSpPr>
            <p:nvPr/>
          </p:nvSpPr>
          <p:spPr bwMode="auto">
            <a:xfrm>
              <a:off x="828" y="1153"/>
              <a:ext cx="1" cy="21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1" name="Text Box 10"/>
            <p:cNvSpPr txBox="1">
              <a:spLocks noChangeArrowheads="1"/>
            </p:cNvSpPr>
            <p:nvPr/>
          </p:nvSpPr>
          <p:spPr bwMode="auto">
            <a:xfrm>
              <a:off x="694" y="873"/>
              <a:ext cx="35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62" name="Text Box 11"/>
            <p:cNvSpPr txBox="1">
              <a:spLocks noChangeArrowheads="1"/>
            </p:cNvSpPr>
            <p:nvPr/>
          </p:nvSpPr>
          <p:spPr bwMode="auto">
            <a:xfrm>
              <a:off x="694" y="1886"/>
              <a:ext cx="49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R1</a:t>
              </a:r>
            </a:p>
          </p:txBody>
        </p:sp>
        <p:sp>
          <p:nvSpPr>
            <p:cNvPr id="63" name="Text Box 12"/>
            <p:cNvSpPr txBox="1">
              <a:spLocks noChangeArrowheads="1"/>
            </p:cNvSpPr>
            <p:nvPr/>
          </p:nvSpPr>
          <p:spPr bwMode="auto">
            <a:xfrm>
              <a:off x="63" y="1349"/>
              <a:ext cx="671"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NH2</a:t>
              </a:r>
            </a:p>
          </p:txBody>
        </p:sp>
        <p:sp>
          <p:nvSpPr>
            <p:cNvPr id="64" name="Text Box 13"/>
            <p:cNvSpPr txBox="1">
              <a:spLocks noChangeArrowheads="1"/>
            </p:cNvSpPr>
            <p:nvPr/>
          </p:nvSpPr>
          <p:spPr bwMode="auto">
            <a:xfrm>
              <a:off x="1123" y="1349"/>
              <a:ext cx="31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65" name="Text Box 14"/>
            <p:cNvSpPr txBox="1">
              <a:spLocks noChangeArrowheads="1"/>
            </p:cNvSpPr>
            <p:nvPr/>
          </p:nvSpPr>
          <p:spPr bwMode="auto">
            <a:xfrm>
              <a:off x="1123" y="873"/>
              <a:ext cx="314"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a:t>
              </a:r>
            </a:p>
          </p:txBody>
        </p:sp>
        <p:sp>
          <p:nvSpPr>
            <p:cNvPr id="66" name="Line 15"/>
            <p:cNvSpPr>
              <a:spLocks noChangeShapeType="1"/>
            </p:cNvSpPr>
            <p:nvPr/>
          </p:nvSpPr>
          <p:spPr bwMode="auto">
            <a:xfrm>
              <a:off x="1307" y="1176"/>
              <a:ext cx="0" cy="21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7" name="Line 16"/>
            <p:cNvSpPr>
              <a:spLocks noChangeShapeType="1"/>
            </p:cNvSpPr>
            <p:nvPr/>
          </p:nvSpPr>
          <p:spPr bwMode="auto">
            <a:xfrm>
              <a:off x="1239" y="1176"/>
              <a:ext cx="0" cy="21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8" name="Text Box 17"/>
            <p:cNvSpPr txBox="1">
              <a:spLocks noChangeArrowheads="1"/>
            </p:cNvSpPr>
            <p:nvPr/>
          </p:nvSpPr>
          <p:spPr bwMode="auto">
            <a:xfrm>
              <a:off x="2045" y="1325"/>
              <a:ext cx="314"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69" name="Line 18"/>
            <p:cNvSpPr>
              <a:spLocks noChangeShapeType="1"/>
            </p:cNvSpPr>
            <p:nvPr/>
          </p:nvSpPr>
          <p:spPr bwMode="auto">
            <a:xfrm>
              <a:off x="1839" y="1498"/>
              <a:ext cx="224"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71" name="Line 19"/>
            <p:cNvSpPr>
              <a:spLocks noChangeShapeType="1"/>
            </p:cNvSpPr>
            <p:nvPr/>
          </p:nvSpPr>
          <p:spPr bwMode="auto">
            <a:xfrm>
              <a:off x="2305" y="1498"/>
              <a:ext cx="224"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15" name="Line 20"/>
            <p:cNvSpPr>
              <a:spLocks noChangeShapeType="1"/>
            </p:cNvSpPr>
            <p:nvPr/>
          </p:nvSpPr>
          <p:spPr bwMode="auto">
            <a:xfrm>
              <a:off x="2197" y="1670"/>
              <a:ext cx="1" cy="21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16" name="Line 21"/>
            <p:cNvSpPr>
              <a:spLocks noChangeShapeType="1"/>
            </p:cNvSpPr>
            <p:nvPr/>
          </p:nvSpPr>
          <p:spPr bwMode="auto">
            <a:xfrm>
              <a:off x="2215" y="1133"/>
              <a:ext cx="1" cy="21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17" name="Text Box 22"/>
            <p:cNvSpPr txBox="1">
              <a:spLocks noChangeArrowheads="1"/>
            </p:cNvSpPr>
            <p:nvPr/>
          </p:nvSpPr>
          <p:spPr bwMode="auto">
            <a:xfrm>
              <a:off x="2063" y="853"/>
              <a:ext cx="35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118" name="Text Box 23"/>
            <p:cNvSpPr txBox="1">
              <a:spLocks noChangeArrowheads="1"/>
            </p:cNvSpPr>
            <p:nvPr/>
          </p:nvSpPr>
          <p:spPr bwMode="auto">
            <a:xfrm>
              <a:off x="2064" y="1866"/>
              <a:ext cx="62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R2</a:t>
              </a:r>
            </a:p>
          </p:txBody>
        </p:sp>
        <p:sp>
          <p:nvSpPr>
            <p:cNvPr id="119" name="Text Box 24"/>
            <p:cNvSpPr txBox="1">
              <a:spLocks noChangeArrowheads="1"/>
            </p:cNvSpPr>
            <p:nvPr/>
          </p:nvSpPr>
          <p:spPr bwMode="auto">
            <a:xfrm>
              <a:off x="1570" y="856"/>
              <a:ext cx="359"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120" name="Text Box 25"/>
            <p:cNvSpPr txBox="1">
              <a:spLocks noChangeArrowheads="1"/>
            </p:cNvSpPr>
            <p:nvPr/>
          </p:nvSpPr>
          <p:spPr bwMode="auto">
            <a:xfrm>
              <a:off x="1547" y="1332"/>
              <a:ext cx="359"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p>
          </p:txBody>
        </p:sp>
        <p:sp>
          <p:nvSpPr>
            <p:cNvPr id="121" name="Line 26"/>
            <p:cNvSpPr>
              <a:spLocks noChangeShapeType="1"/>
            </p:cNvSpPr>
            <p:nvPr/>
          </p:nvSpPr>
          <p:spPr bwMode="auto">
            <a:xfrm>
              <a:off x="1365" y="1514"/>
              <a:ext cx="224"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22" name="Line 27"/>
            <p:cNvSpPr>
              <a:spLocks noChangeShapeType="1"/>
            </p:cNvSpPr>
            <p:nvPr/>
          </p:nvSpPr>
          <p:spPr bwMode="auto">
            <a:xfrm>
              <a:off x="1705" y="1158"/>
              <a:ext cx="1" cy="21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23" name="Text Box 28"/>
            <p:cNvSpPr txBox="1">
              <a:spLocks noChangeArrowheads="1"/>
            </p:cNvSpPr>
            <p:nvPr/>
          </p:nvSpPr>
          <p:spPr bwMode="auto">
            <a:xfrm>
              <a:off x="2490" y="845"/>
              <a:ext cx="35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a:t>
              </a:r>
            </a:p>
          </p:txBody>
        </p:sp>
        <p:sp>
          <p:nvSpPr>
            <p:cNvPr id="124" name="Line 29"/>
            <p:cNvSpPr>
              <a:spLocks noChangeShapeType="1"/>
            </p:cNvSpPr>
            <p:nvPr/>
          </p:nvSpPr>
          <p:spPr bwMode="auto">
            <a:xfrm>
              <a:off x="2671" y="1162"/>
              <a:ext cx="0"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25" name="Line 30"/>
            <p:cNvSpPr>
              <a:spLocks noChangeShapeType="1"/>
            </p:cNvSpPr>
            <p:nvPr/>
          </p:nvSpPr>
          <p:spPr bwMode="auto">
            <a:xfrm>
              <a:off x="2608" y="1162"/>
              <a:ext cx="0"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26" name="Line 31"/>
            <p:cNvSpPr>
              <a:spLocks noChangeShapeType="1"/>
            </p:cNvSpPr>
            <p:nvPr/>
          </p:nvSpPr>
          <p:spPr bwMode="auto">
            <a:xfrm>
              <a:off x="2735" y="1498"/>
              <a:ext cx="181"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
        <p:nvSpPr>
          <p:cNvPr id="127" name="Rectangle 32"/>
          <p:cNvSpPr>
            <a:spLocks noChangeArrowheads="1"/>
          </p:cNvSpPr>
          <p:nvPr/>
        </p:nvSpPr>
        <p:spPr bwMode="auto">
          <a:xfrm>
            <a:off x="2675469" y="2385366"/>
            <a:ext cx="1919817" cy="1374057"/>
          </a:xfrm>
          <a:prstGeom prst="rect">
            <a:avLst/>
          </a:prstGeom>
          <a:solidFill>
            <a:srgbClr val="FEA733">
              <a:alpha val="38823"/>
            </a:srgbClr>
          </a:solidFill>
          <a:ln w="38100">
            <a:solidFill>
              <a:schemeClr val="accent2"/>
            </a:solidFill>
            <a:miter lim="800000"/>
          </a:ln>
        </p:spPr>
        <p:txBody>
          <a:bodyPr wrap="none" anchor="ct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28" name="Text Box 33"/>
          <p:cNvSpPr txBox="1">
            <a:spLocks noChangeArrowheads="1"/>
          </p:cNvSpPr>
          <p:nvPr/>
        </p:nvSpPr>
        <p:spPr bwMode="auto">
          <a:xfrm>
            <a:off x="3166427" y="3986612"/>
            <a:ext cx="1439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b="1">
                <a:solidFill>
                  <a:srgbClr val="CC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肽键</a:t>
            </a:r>
          </a:p>
        </p:txBody>
      </p:sp>
      <p:sp>
        <p:nvSpPr>
          <p:cNvPr id="129" name="Text Box 34"/>
          <p:cNvSpPr txBox="1">
            <a:spLocks noChangeArrowheads="1"/>
          </p:cNvSpPr>
          <p:nvPr/>
        </p:nvSpPr>
        <p:spPr bwMode="auto">
          <a:xfrm>
            <a:off x="2616202" y="4885839"/>
            <a:ext cx="1824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b="1">
                <a:solidFill>
                  <a:srgbClr val="CC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二肽</a:t>
            </a:r>
          </a:p>
        </p:txBody>
      </p:sp>
      <p:grpSp>
        <p:nvGrpSpPr>
          <p:cNvPr id="130" name="Group 35"/>
          <p:cNvGrpSpPr/>
          <p:nvPr/>
        </p:nvGrpSpPr>
        <p:grpSpPr bwMode="auto">
          <a:xfrm>
            <a:off x="6648453" y="2255512"/>
            <a:ext cx="4032249" cy="2164127"/>
            <a:chOff x="3900" y="824"/>
            <a:chExt cx="1883" cy="1384"/>
          </a:xfrm>
        </p:grpSpPr>
        <p:sp>
          <p:nvSpPr>
            <p:cNvPr id="131" name="Text Box 36"/>
            <p:cNvSpPr txBox="1">
              <a:spLocks noChangeArrowheads="1"/>
            </p:cNvSpPr>
            <p:nvPr/>
          </p:nvSpPr>
          <p:spPr bwMode="auto">
            <a:xfrm>
              <a:off x="4407" y="1319"/>
              <a:ext cx="311"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132" name="Line 37"/>
            <p:cNvSpPr>
              <a:spLocks noChangeShapeType="1"/>
            </p:cNvSpPr>
            <p:nvPr/>
          </p:nvSpPr>
          <p:spPr bwMode="auto">
            <a:xfrm>
              <a:off x="4191" y="1500"/>
              <a:ext cx="222"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33" name="Line 38"/>
            <p:cNvSpPr>
              <a:spLocks noChangeShapeType="1"/>
            </p:cNvSpPr>
            <p:nvPr/>
          </p:nvSpPr>
          <p:spPr bwMode="auto">
            <a:xfrm>
              <a:off x="4692" y="1500"/>
              <a:ext cx="222"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34" name="Line 39"/>
            <p:cNvSpPr>
              <a:spLocks noChangeShapeType="1"/>
            </p:cNvSpPr>
            <p:nvPr/>
          </p:nvSpPr>
          <p:spPr bwMode="auto">
            <a:xfrm>
              <a:off x="4540" y="1681"/>
              <a:ext cx="1"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35" name="Line 40"/>
            <p:cNvSpPr>
              <a:spLocks noChangeShapeType="1"/>
            </p:cNvSpPr>
            <p:nvPr/>
          </p:nvSpPr>
          <p:spPr bwMode="auto">
            <a:xfrm>
              <a:off x="4553" y="1118"/>
              <a:ext cx="1"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36" name="Text Box 41"/>
            <p:cNvSpPr txBox="1">
              <a:spLocks noChangeArrowheads="1"/>
            </p:cNvSpPr>
            <p:nvPr/>
          </p:nvSpPr>
          <p:spPr bwMode="auto">
            <a:xfrm>
              <a:off x="4407" y="824"/>
              <a:ext cx="355"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137" name="Text Box 42"/>
            <p:cNvSpPr txBox="1">
              <a:spLocks noChangeArrowheads="1"/>
            </p:cNvSpPr>
            <p:nvPr/>
          </p:nvSpPr>
          <p:spPr bwMode="auto">
            <a:xfrm>
              <a:off x="4895" y="1319"/>
              <a:ext cx="888"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COOH</a:t>
              </a:r>
            </a:p>
          </p:txBody>
        </p:sp>
        <p:sp>
          <p:nvSpPr>
            <p:cNvPr id="138" name="Text Box 43"/>
            <p:cNvSpPr txBox="1">
              <a:spLocks noChangeArrowheads="1"/>
            </p:cNvSpPr>
            <p:nvPr/>
          </p:nvSpPr>
          <p:spPr bwMode="auto">
            <a:xfrm>
              <a:off x="4414" y="1886"/>
              <a:ext cx="621"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R2</a:t>
              </a:r>
            </a:p>
          </p:txBody>
        </p:sp>
        <p:sp>
          <p:nvSpPr>
            <p:cNvPr id="139" name="Text Box 44"/>
            <p:cNvSpPr txBox="1">
              <a:spLocks noChangeArrowheads="1"/>
            </p:cNvSpPr>
            <p:nvPr/>
          </p:nvSpPr>
          <p:spPr bwMode="auto">
            <a:xfrm>
              <a:off x="3906" y="827"/>
              <a:ext cx="355"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140" name="Text Box 45"/>
            <p:cNvSpPr txBox="1">
              <a:spLocks noChangeArrowheads="1"/>
            </p:cNvSpPr>
            <p:nvPr/>
          </p:nvSpPr>
          <p:spPr bwMode="auto">
            <a:xfrm>
              <a:off x="3900" y="1326"/>
              <a:ext cx="355"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p>
          </p:txBody>
        </p:sp>
        <p:sp>
          <p:nvSpPr>
            <p:cNvPr id="141" name="Line 46"/>
            <p:cNvSpPr>
              <a:spLocks noChangeShapeType="1"/>
            </p:cNvSpPr>
            <p:nvPr/>
          </p:nvSpPr>
          <p:spPr bwMode="auto">
            <a:xfrm>
              <a:off x="4038" y="1144"/>
              <a:ext cx="1"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
        <p:nvSpPr>
          <p:cNvPr id="142" name="Text Box 47"/>
          <p:cNvSpPr txBox="1">
            <a:spLocks noChangeArrowheads="1"/>
          </p:cNvSpPr>
          <p:nvPr/>
        </p:nvSpPr>
        <p:spPr bwMode="auto">
          <a:xfrm>
            <a:off x="7165330" y="5258915"/>
            <a:ext cx="14393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H2O</a:t>
            </a:r>
          </a:p>
        </p:txBody>
      </p:sp>
      <p:sp>
        <p:nvSpPr>
          <p:cNvPr id="143" name="Rectangle 48"/>
          <p:cNvSpPr>
            <a:spLocks noChangeArrowheads="1"/>
          </p:cNvSpPr>
          <p:nvPr/>
        </p:nvSpPr>
        <p:spPr bwMode="auto">
          <a:xfrm>
            <a:off x="5556251" y="2342610"/>
            <a:ext cx="1919816" cy="1416813"/>
          </a:xfrm>
          <a:prstGeom prst="rect">
            <a:avLst/>
          </a:prstGeom>
          <a:solidFill>
            <a:srgbClr val="FEA733">
              <a:alpha val="38823"/>
            </a:srgbClr>
          </a:solidFill>
          <a:ln w="38100">
            <a:solidFill>
              <a:schemeClr val="accent2"/>
            </a:solidFill>
            <a:miter lim="800000"/>
          </a:ln>
        </p:spPr>
        <p:txBody>
          <a:bodyPr wrap="none" anchor="ct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44" name="Text Box 49"/>
          <p:cNvSpPr txBox="1">
            <a:spLocks noChangeArrowheads="1"/>
          </p:cNvSpPr>
          <p:nvPr/>
        </p:nvSpPr>
        <p:spPr bwMode="auto">
          <a:xfrm>
            <a:off x="5951960" y="3989780"/>
            <a:ext cx="1439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b="1" dirty="0">
                <a:solidFill>
                  <a:srgbClr val="CC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肽键</a:t>
            </a:r>
          </a:p>
        </p:txBody>
      </p:sp>
      <p:sp>
        <p:nvSpPr>
          <p:cNvPr id="145" name="Text Box 50"/>
          <p:cNvSpPr txBox="1">
            <a:spLocks noChangeArrowheads="1"/>
          </p:cNvSpPr>
          <p:nvPr/>
        </p:nvSpPr>
        <p:spPr bwMode="auto">
          <a:xfrm>
            <a:off x="10174817" y="2987339"/>
            <a:ext cx="1344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b="1" dirty="0">
                <a:solidFill>
                  <a:srgbClr val="CC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三肽</a:t>
            </a:r>
          </a:p>
        </p:txBody>
      </p:sp>
      <p:sp>
        <p:nvSpPr>
          <p:cNvPr id="146" name="Rectangle 51"/>
          <p:cNvSpPr txBox="1">
            <a:spLocks noChangeArrowheads="1"/>
          </p:cNvSpPr>
          <p:nvPr/>
        </p:nvSpPr>
        <p:spPr>
          <a:xfrm>
            <a:off x="472017" y="5973642"/>
            <a:ext cx="11247967" cy="12922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以此类推，由多个氨基酸分子缩合而成的含有多个肽键的化合物，叫多肽（链状）</a:t>
            </a:r>
          </a:p>
        </p:txBody>
      </p:sp>
      <p:sp>
        <p:nvSpPr>
          <p:cNvPr id="147" name="Oval 52"/>
          <p:cNvSpPr>
            <a:spLocks noChangeArrowheads="1"/>
          </p:cNvSpPr>
          <p:nvPr/>
        </p:nvSpPr>
        <p:spPr bwMode="auto">
          <a:xfrm>
            <a:off x="457200" y="1867535"/>
            <a:ext cx="11147425" cy="3159243"/>
          </a:xfrm>
          <a:prstGeom prst="ellipse">
            <a:avLst/>
          </a:prstGeom>
          <a:noFill/>
          <a:ln w="38100">
            <a:solidFill>
              <a:schemeClr val="accent2"/>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48" name="Text Box 53"/>
          <p:cNvSpPr txBox="1">
            <a:spLocks noChangeArrowheads="1"/>
          </p:cNvSpPr>
          <p:nvPr/>
        </p:nvSpPr>
        <p:spPr bwMode="auto">
          <a:xfrm>
            <a:off x="5723880" y="5258915"/>
            <a:ext cx="14393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H2O</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2000"/>
                                        <p:tgtEl>
                                          <p:spTgt spid="14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blinds(horizontal)">
                                      <p:cBhvr>
                                        <p:cTn id="16" dur="500"/>
                                        <p:tgtEl>
                                          <p:spTgt spid="14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xit" presetSubtype="0" fill="hold" grpId="0" nodeType="clickEffect">
                                  <p:stCondLst>
                                    <p:cond delay="0"/>
                                  </p:stCondLst>
                                  <p:childTnLst>
                                    <p:animEffect transition="out" filter="fade">
                                      <p:cBhvr>
                                        <p:cTn id="20" dur="2000"/>
                                        <p:tgtEl>
                                          <p:spTgt spid="129"/>
                                        </p:tgtEl>
                                      </p:cBhvr>
                                    </p:animEffect>
                                    <p:anim calcmode="lin" valueType="num">
                                      <p:cBhvr>
                                        <p:cTn id="21" dur="2000"/>
                                        <p:tgtEl>
                                          <p:spTgt spid="129"/>
                                        </p:tgtEl>
                                        <p:attrNameLst>
                                          <p:attrName>ppt_x</p:attrName>
                                        </p:attrNameLst>
                                      </p:cBhvr>
                                      <p:tavLst>
                                        <p:tav tm="0">
                                          <p:val>
                                            <p:strVal val="ppt_x"/>
                                          </p:val>
                                        </p:tav>
                                        <p:tav tm="100000">
                                          <p:val>
                                            <p:strVal val="ppt_x"/>
                                          </p:val>
                                        </p:tav>
                                      </p:tavLst>
                                    </p:anim>
                                    <p:anim calcmode="lin" valueType="num">
                                      <p:cBhvr>
                                        <p:cTn id="22" dur="200" decel="100000"/>
                                        <p:tgtEl>
                                          <p:spTgt spid="129"/>
                                        </p:tgtEl>
                                        <p:attrNameLst>
                                          <p:attrName>ppt_y</p:attrName>
                                        </p:attrNameLst>
                                      </p:cBhvr>
                                      <p:tavLst>
                                        <p:tav tm="0">
                                          <p:val>
                                            <p:strVal val="ppt_y"/>
                                          </p:val>
                                        </p:tav>
                                        <p:tav tm="100000">
                                          <p:val>
                                            <p:strVal val="ppt_y-.03"/>
                                          </p:val>
                                        </p:tav>
                                      </p:tavLst>
                                    </p:anim>
                                    <p:anim calcmode="lin" valueType="num">
                                      <p:cBhvr>
                                        <p:cTn id="23" dur="1800" accel="100000">
                                          <p:stCondLst>
                                            <p:cond delay="200"/>
                                          </p:stCondLst>
                                        </p:cTn>
                                        <p:tgtEl>
                                          <p:spTgt spid="129"/>
                                        </p:tgtEl>
                                        <p:attrNameLst>
                                          <p:attrName>ppt_y</p:attrName>
                                        </p:attrNameLst>
                                      </p:cBhvr>
                                      <p:tavLst>
                                        <p:tav tm="0">
                                          <p:val>
                                            <p:strVal val="ppt_y"/>
                                          </p:val>
                                        </p:tav>
                                        <p:tav tm="100000">
                                          <p:val>
                                            <p:strVal val="ppt_y+1"/>
                                          </p:val>
                                        </p:tav>
                                      </p:tavLst>
                                    </p:anim>
                                    <p:set>
                                      <p:cBhvr>
                                        <p:cTn id="24" dur="1" fill="hold">
                                          <p:stCondLst>
                                            <p:cond delay="1999"/>
                                          </p:stCondLst>
                                        </p:cTn>
                                        <p:tgtEl>
                                          <p:spTgt spid="12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47"/>
                                        </p:tgtEl>
                                        <p:attrNameLst>
                                          <p:attrName>style.visibility</p:attrName>
                                        </p:attrNameLst>
                                      </p:cBhvr>
                                      <p:to>
                                        <p:strVal val="visible"/>
                                      </p:to>
                                    </p:set>
                                    <p:anim calcmode="lin" valueType="num">
                                      <p:cBhvr>
                                        <p:cTn id="29" dur="500" fill="hold"/>
                                        <p:tgtEl>
                                          <p:spTgt spid="147"/>
                                        </p:tgtEl>
                                        <p:attrNameLst>
                                          <p:attrName>ppt_w</p:attrName>
                                        </p:attrNameLst>
                                      </p:cBhvr>
                                      <p:tavLst>
                                        <p:tav tm="0">
                                          <p:val>
                                            <p:fltVal val="0"/>
                                          </p:val>
                                        </p:tav>
                                        <p:tav tm="100000">
                                          <p:val>
                                            <p:strVal val="#ppt_w"/>
                                          </p:val>
                                        </p:tav>
                                      </p:tavLst>
                                    </p:anim>
                                    <p:anim calcmode="lin" valueType="num">
                                      <p:cBhvr>
                                        <p:cTn id="30" dur="500" fill="hold"/>
                                        <p:tgtEl>
                                          <p:spTgt spid="147"/>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2" fill="hold" grpId="0" nodeType="clickEffect">
                                  <p:stCondLst>
                                    <p:cond delay="0"/>
                                  </p:stCondLst>
                                  <p:childTnLst>
                                    <p:set>
                                      <p:cBhvr>
                                        <p:cTn id="34" dur="1" fill="hold">
                                          <p:stCondLst>
                                            <p:cond delay="0"/>
                                          </p:stCondLst>
                                        </p:cTn>
                                        <p:tgtEl>
                                          <p:spTgt spid="145"/>
                                        </p:tgtEl>
                                        <p:attrNameLst>
                                          <p:attrName>style.visibility</p:attrName>
                                        </p:attrNameLst>
                                      </p:cBhvr>
                                      <p:to>
                                        <p:strVal val="visible"/>
                                      </p:to>
                                    </p:set>
                                    <p:animEffect transition="in" filter="slide(fromRight)">
                                      <p:cBhvr>
                                        <p:cTn id="35" dur="500"/>
                                        <p:tgtEl>
                                          <p:spTgt spid="14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46">
                                            <p:txEl>
                                              <p:pRg st="0" end="0"/>
                                            </p:txEl>
                                          </p:spTgt>
                                        </p:tgtEl>
                                        <p:attrNameLst>
                                          <p:attrName>style.visibility</p:attrName>
                                        </p:attrNameLst>
                                      </p:cBhvr>
                                      <p:to>
                                        <p:strVal val="visible"/>
                                      </p:to>
                                    </p:set>
                                    <p:animEffect transition="in" filter="blinds(horizontal)">
                                      <p:cBhvr>
                                        <p:cTn id="40" dur="500"/>
                                        <p:tgtEl>
                                          <p:spTgt spid="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43" grpId="0" animBg="1"/>
      <p:bldP spid="144" grpId="0"/>
      <p:bldP spid="145" grpId="0"/>
      <p:bldP spid="146" grpId="0" build="p"/>
      <p:bldP spid="1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1041399" y="395892"/>
            <a:ext cx="4514851" cy="492443"/>
          </a:xfrm>
          <a:prstGeom prst="rect">
            <a:avLst/>
          </a:prstGeom>
          <a:noFill/>
          <a:ln w="12700" cap="flat">
            <a:noFill/>
            <a:miter lim="400000"/>
          </a:ln>
          <a:effectLst/>
        </p:spPr>
        <p:txBody>
          <a:bodyPr wrap="squar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氨基酸组成蛋白质的过程</a:t>
            </a:r>
          </a:p>
        </p:txBody>
      </p:sp>
      <p:sp>
        <p:nvSpPr>
          <p:cNvPr id="72" name="Oval 3"/>
          <p:cNvSpPr>
            <a:spLocks noChangeArrowheads="1"/>
          </p:cNvSpPr>
          <p:nvPr/>
        </p:nvSpPr>
        <p:spPr bwMode="auto">
          <a:xfrm>
            <a:off x="2000250" y="1909681"/>
            <a:ext cx="287867" cy="215367"/>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73" name="Oval 4"/>
          <p:cNvSpPr>
            <a:spLocks noChangeArrowheads="1"/>
          </p:cNvSpPr>
          <p:nvPr/>
        </p:nvSpPr>
        <p:spPr bwMode="auto">
          <a:xfrm>
            <a:off x="1041399" y="1551792"/>
            <a:ext cx="287867" cy="215367"/>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74" name="Oval 5"/>
          <p:cNvSpPr>
            <a:spLocks noChangeArrowheads="1"/>
          </p:cNvSpPr>
          <p:nvPr/>
        </p:nvSpPr>
        <p:spPr bwMode="auto">
          <a:xfrm>
            <a:off x="1041399" y="1192319"/>
            <a:ext cx="287867" cy="215367"/>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75" name="Oval 6"/>
          <p:cNvSpPr>
            <a:spLocks noChangeArrowheads="1"/>
          </p:cNvSpPr>
          <p:nvPr/>
        </p:nvSpPr>
        <p:spPr bwMode="auto">
          <a:xfrm>
            <a:off x="1809750" y="1478948"/>
            <a:ext cx="287867" cy="215367"/>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76" name="Oval 7"/>
          <p:cNvSpPr>
            <a:spLocks noChangeArrowheads="1"/>
          </p:cNvSpPr>
          <p:nvPr/>
        </p:nvSpPr>
        <p:spPr bwMode="auto">
          <a:xfrm>
            <a:off x="1424516" y="1767159"/>
            <a:ext cx="287867" cy="215367"/>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77" name="Oval 8"/>
          <p:cNvSpPr>
            <a:spLocks noChangeArrowheads="1"/>
          </p:cNvSpPr>
          <p:nvPr/>
        </p:nvSpPr>
        <p:spPr bwMode="auto">
          <a:xfrm>
            <a:off x="1617132" y="1119475"/>
            <a:ext cx="287867" cy="215367"/>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78" name="Oval 9"/>
          <p:cNvSpPr>
            <a:spLocks noChangeArrowheads="1"/>
          </p:cNvSpPr>
          <p:nvPr/>
        </p:nvSpPr>
        <p:spPr bwMode="auto">
          <a:xfrm>
            <a:off x="1424516" y="1334841"/>
            <a:ext cx="287867" cy="215367"/>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nvGrpSpPr>
          <p:cNvPr id="79" name="Group 10"/>
          <p:cNvGrpSpPr/>
          <p:nvPr/>
        </p:nvGrpSpPr>
        <p:grpSpPr bwMode="auto">
          <a:xfrm>
            <a:off x="1424516" y="2628627"/>
            <a:ext cx="863600" cy="286628"/>
            <a:chOff x="476" y="1344"/>
            <a:chExt cx="408" cy="181"/>
          </a:xfrm>
        </p:grpSpPr>
        <p:sp>
          <p:nvSpPr>
            <p:cNvPr id="80" name="Oval 11"/>
            <p:cNvSpPr>
              <a:spLocks noChangeArrowheads="1"/>
            </p:cNvSpPr>
            <p:nvPr/>
          </p:nvSpPr>
          <p:spPr bwMode="auto">
            <a:xfrm>
              <a:off x="476" y="1389"/>
              <a:ext cx="136" cy="136"/>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1" name="Oval 12"/>
            <p:cNvSpPr>
              <a:spLocks noChangeArrowheads="1"/>
            </p:cNvSpPr>
            <p:nvPr/>
          </p:nvSpPr>
          <p:spPr bwMode="auto">
            <a:xfrm>
              <a:off x="748" y="1344"/>
              <a:ext cx="136" cy="136"/>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2" name="Line 13"/>
            <p:cNvSpPr>
              <a:spLocks noChangeShapeType="1"/>
            </p:cNvSpPr>
            <p:nvPr/>
          </p:nvSpPr>
          <p:spPr bwMode="auto">
            <a:xfrm flipV="1">
              <a:off x="612" y="1389"/>
              <a:ext cx="136" cy="45"/>
            </a:xfrm>
            <a:prstGeom prst="line">
              <a:avLst/>
            </a:prstGeom>
            <a:noFill/>
            <a:ln w="50800">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83" name="Group 14"/>
          <p:cNvGrpSpPr/>
          <p:nvPr/>
        </p:nvGrpSpPr>
        <p:grpSpPr bwMode="auto">
          <a:xfrm rot="3764279">
            <a:off x="2060317" y="3189795"/>
            <a:ext cx="646101" cy="385233"/>
            <a:chOff x="476" y="1344"/>
            <a:chExt cx="408" cy="181"/>
          </a:xfrm>
        </p:grpSpPr>
        <p:sp>
          <p:nvSpPr>
            <p:cNvPr id="84" name="Oval 15"/>
            <p:cNvSpPr>
              <a:spLocks noChangeArrowheads="1"/>
            </p:cNvSpPr>
            <p:nvPr/>
          </p:nvSpPr>
          <p:spPr bwMode="auto">
            <a:xfrm>
              <a:off x="476" y="1389"/>
              <a:ext cx="136" cy="136"/>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5" name="Oval 16"/>
            <p:cNvSpPr>
              <a:spLocks noChangeArrowheads="1"/>
            </p:cNvSpPr>
            <p:nvPr/>
          </p:nvSpPr>
          <p:spPr bwMode="auto">
            <a:xfrm>
              <a:off x="748" y="1344"/>
              <a:ext cx="136" cy="136"/>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6" name="Line 17"/>
            <p:cNvSpPr>
              <a:spLocks noChangeShapeType="1"/>
            </p:cNvSpPr>
            <p:nvPr/>
          </p:nvSpPr>
          <p:spPr bwMode="auto">
            <a:xfrm flipV="1">
              <a:off x="612" y="1389"/>
              <a:ext cx="136" cy="45"/>
            </a:xfrm>
            <a:prstGeom prst="line">
              <a:avLst/>
            </a:prstGeom>
            <a:noFill/>
            <a:ln w="50800">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87" name="Group 18"/>
          <p:cNvGrpSpPr/>
          <p:nvPr/>
        </p:nvGrpSpPr>
        <p:grpSpPr bwMode="auto">
          <a:xfrm rot="2968030">
            <a:off x="1101466" y="3119066"/>
            <a:ext cx="646101" cy="381000"/>
            <a:chOff x="476" y="1344"/>
            <a:chExt cx="408" cy="181"/>
          </a:xfrm>
        </p:grpSpPr>
        <p:sp>
          <p:nvSpPr>
            <p:cNvPr id="88" name="Oval 19"/>
            <p:cNvSpPr>
              <a:spLocks noChangeArrowheads="1"/>
            </p:cNvSpPr>
            <p:nvPr/>
          </p:nvSpPr>
          <p:spPr bwMode="auto">
            <a:xfrm>
              <a:off x="476" y="1389"/>
              <a:ext cx="136" cy="136"/>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9" name="Oval 20"/>
            <p:cNvSpPr>
              <a:spLocks noChangeArrowheads="1"/>
            </p:cNvSpPr>
            <p:nvPr/>
          </p:nvSpPr>
          <p:spPr bwMode="auto">
            <a:xfrm>
              <a:off x="748" y="1344"/>
              <a:ext cx="136" cy="136"/>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0" name="Line 21"/>
            <p:cNvSpPr>
              <a:spLocks noChangeShapeType="1"/>
            </p:cNvSpPr>
            <p:nvPr/>
          </p:nvSpPr>
          <p:spPr bwMode="auto">
            <a:xfrm flipV="1">
              <a:off x="612" y="1389"/>
              <a:ext cx="136" cy="45"/>
            </a:xfrm>
            <a:prstGeom prst="line">
              <a:avLst/>
            </a:prstGeom>
            <a:noFill/>
            <a:ln w="50800">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91" name="Group 22"/>
          <p:cNvGrpSpPr/>
          <p:nvPr/>
        </p:nvGrpSpPr>
        <p:grpSpPr bwMode="auto">
          <a:xfrm rot="1023889">
            <a:off x="1234017" y="4711035"/>
            <a:ext cx="1631949" cy="215367"/>
            <a:chOff x="340" y="119"/>
            <a:chExt cx="771" cy="136"/>
          </a:xfrm>
        </p:grpSpPr>
        <p:sp>
          <p:nvSpPr>
            <p:cNvPr id="92" name="Line 23"/>
            <p:cNvSpPr>
              <a:spLocks noChangeShapeType="1"/>
            </p:cNvSpPr>
            <p:nvPr/>
          </p:nvSpPr>
          <p:spPr bwMode="auto">
            <a:xfrm>
              <a:off x="476" y="164"/>
              <a:ext cx="590" cy="0"/>
            </a:xfrm>
            <a:prstGeom prst="line">
              <a:avLst/>
            </a:prstGeom>
            <a:noFill/>
            <a:ln w="50800">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3" name="Oval 24"/>
            <p:cNvSpPr>
              <a:spLocks noChangeArrowheads="1"/>
            </p:cNvSpPr>
            <p:nvPr/>
          </p:nvSpPr>
          <p:spPr bwMode="auto">
            <a:xfrm>
              <a:off x="340" y="119"/>
              <a:ext cx="136" cy="136"/>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4" name="Oval 25"/>
            <p:cNvSpPr>
              <a:spLocks noChangeArrowheads="1"/>
            </p:cNvSpPr>
            <p:nvPr/>
          </p:nvSpPr>
          <p:spPr bwMode="auto">
            <a:xfrm>
              <a:off x="657" y="119"/>
              <a:ext cx="136" cy="136"/>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5" name="Oval 26"/>
            <p:cNvSpPr>
              <a:spLocks noChangeArrowheads="1"/>
            </p:cNvSpPr>
            <p:nvPr/>
          </p:nvSpPr>
          <p:spPr bwMode="auto">
            <a:xfrm>
              <a:off x="975" y="119"/>
              <a:ext cx="136" cy="136"/>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96" name="Group 27"/>
          <p:cNvGrpSpPr/>
          <p:nvPr/>
        </p:nvGrpSpPr>
        <p:grpSpPr bwMode="auto">
          <a:xfrm>
            <a:off x="1234016" y="4783880"/>
            <a:ext cx="3454400" cy="1867041"/>
            <a:chOff x="295" y="2750"/>
            <a:chExt cx="1632" cy="1179"/>
          </a:xfrm>
        </p:grpSpPr>
        <p:sp>
          <p:nvSpPr>
            <p:cNvPr id="97" name="Oval 28"/>
            <p:cNvSpPr>
              <a:spLocks noChangeArrowheads="1"/>
            </p:cNvSpPr>
            <p:nvPr/>
          </p:nvSpPr>
          <p:spPr bwMode="auto">
            <a:xfrm>
              <a:off x="1791" y="2750"/>
              <a:ext cx="136" cy="136"/>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8" name="Oval 29"/>
            <p:cNvSpPr>
              <a:spLocks noChangeArrowheads="1"/>
            </p:cNvSpPr>
            <p:nvPr/>
          </p:nvSpPr>
          <p:spPr bwMode="auto">
            <a:xfrm>
              <a:off x="1429" y="3203"/>
              <a:ext cx="136" cy="136"/>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9" name="Oval 30"/>
            <p:cNvSpPr>
              <a:spLocks noChangeArrowheads="1"/>
            </p:cNvSpPr>
            <p:nvPr/>
          </p:nvSpPr>
          <p:spPr bwMode="auto">
            <a:xfrm>
              <a:off x="1610" y="2976"/>
              <a:ext cx="136" cy="136"/>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0" name="Oval 31"/>
            <p:cNvSpPr>
              <a:spLocks noChangeArrowheads="1"/>
            </p:cNvSpPr>
            <p:nvPr/>
          </p:nvSpPr>
          <p:spPr bwMode="auto">
            <a:xfrm>
              <a:off x="884" y="3566"/>
              <a:ext cx="136" cy="136"/>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1" name="Oval 32"/>
            <p:cNvSpPr>
              <a:spLocks noChangeArrowheads="1"/>
            </p:cNvSpPr>
            <p:nvPr/>
          </p:nvSpPr>
          <p:spPr bwMode="auto">
            <a:xfrm>
              <a:off x="1156" y="3430"/>
              <a:ext cx="136" cy="136"/>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2" name="Oval 33"/>
            <p:cNvSpPr>
              <a:spLocks noChangeArrowheads="1"/>
            </p:cNvSpPr>
            <p:nvPr/>
          </p:nvSpPr>
          <p:spPr bwMode="auto">
            <a:xfrm>
              <a:off x="612" y="3702"/>
              <a:ext cx="136" cy="136"/>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3" name="Oval 34"/>
            <p:cNvSpPr>
              <a:spLocks noChangeArrowheads="1"/>
            </p:cNvSpPr>
            <p:nvPr/>
          </p:nvSpPr>
          <p:spPr bwMode="auto">
            <a:xfrm>
              <a:off x="295" y="3793"/>
              <a:ext cx="136" cy="136"/>
            </a:xfrm>
            <a:prstGeom prst="ellipse">
              <a:avLst/>
            </a:prstGeom>
            <a:solidFill>
              <a:srgbClr val="FFFF00"/>
            </a:solidFill>
            <a:ln w="9525">
              <a:solidFill>
                <a:schemeClr val="tx1"/>
              </a:solidFill>
              <a:round/>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4" name="Line 35"/>
            <p:cNvSpPr>
              <a:spLocks noChangeShapeType="1"/>
            </p:cNvSpPr>
            <p:nvPr/>
          </p:nvSpPr>
          <p:spPr bwMode="auto">
            <a:xfrm flipH="1">
              <a:off x="1701" y="2886"/>
              <a:ext cx="90" cy="91"/>
            </a:xfrm>
            <a:prstGeom prst="line">
              <a:avLst/>
            </a:prstGeom>
            <a:noFill/>
            <a:ln w="50800">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5" name="Line 36"/>
            <p:cNvSpPr>
              <a:spLocks noChangeShapeType="1"/>
            </p:cNvSpPr>
            <p:nvPr/>
          </p:nvSpPr>
          <p:spPr bwMode="auto">
            <a:xfrm flipH="1">
              <a:off x="1519" y="3113"/>
              <a:ext cx="90" cy="91"/>
            </a:xfrm>
            <a:prstGeom prst="line">
              <a:avLst/>
            </a:prstGeom>
            <a:noFill/>
            <a:ln w="50800">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6" name="Line 37"/>
            <p:cNvSpPr>
              <a:spLocks noChangeShapeType="1"/>
            </p:cNvSpPr>
            <p:nvPr/>
          </p:nvSpPr>
          <p:spPr bwMode="auto">
            <a:xfrm flipH="1">
              <a:off x="1292" y="3294"/>
              <a:ext cx="137" cy="136"/>
            </a:xfrm>
            <a:prstGeom prst="line">
              <a:avLst/>
            </a:prstGeom>
            <a:noFill/>
            <a:ln w="50800">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7" name="Line 38"/>
            <p:cNvSpPr>
              <a:spLocks noChangeShapeType="1"/>
            </p:cNvSpPr>
            <p:nvPr/>
          </p:nvSpPr>
          <p:spPr bwMode="auto">
            <a:xfrm flipH="1">
              <a:off x="1020" y="3521"/>
              <a:ext cx="136" cy="91"/>
            </a:xfrm>
            <a:prstGeom prst="line">
              <a:avLst/>
            </a:prstGeom>
            <a:noFill/>
            <a:ln w="50800">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8" name="Line 39"/>
            <p:cNvSpPr>
              <a:spLocks noChangeShapeType="1"/>
            </p:cNvSpPr>
            <p:nvPr/>
          </p:nvSpPr>
          <p:spPr bwMode="auto">
            <a:xfrm flipH="1">
              <a:off x="748" y="3702"/>
              <a:ext cx="136" cy="46"/>
            </a:xfrm>
            <a:prstGeom prst="line">
              <a:avLst/>
            </a:prstGeom>
            <a:noFill/>
            <a:ln w="50800">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9" name="Line 40"/>
            <p:cNvSpPr>
              <a:spLocks noChangeShapeType="1"/>
            </p:cNvSpPr>
            <p:nvPr/>
          </p:nvSpPr>
          <p:spPr bwMode="auto">
            <a:xfrm flipH="1">
              <a:off x="431" y="3793"/>
              <a:ext cx="181" cy="45"/>
            </a:xfrm>
            <a:prstGeom prst="line">
              <a:avLst/>
            </a:prstGeom>
            <a:noFill/>
            <a:ln w="50800">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
        <p:nvSpPr>
          <p:cNvPr id="110" name="Text Box 41"/>
          <p:cNvSpPr txBox="1">
            <a:spLocks noChangeArrowheads="1"/>
          </p:cNvSpPr>
          <p:nvPr/>
        </p:nvSpPr>
        <p:spPr bwMode="auto">
          <a:xfrm>
            <a:off x="2480735" y="1407686"/>
            <a:ext cx="1919817"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a:t>
            </a:r>
          </a:p>
        </p:txBody>
      </p:sp>
      <p:sp>
        <p:nvSpPr>
          <p:cNvPr id="111" name="Text Box 42"/>
          <p:cNvSpPr txBox="1">
            <a:spLocks noChangeArrowheads="1"/>
          </p:cNvSpPr>
          <p:nvPr/>
        </p:nvSpPr>
        <p:spPr bwMode="auto">
          <a:xfrm>
            <a:off x="2673350" y="2838195"/>
            <a:ext cx="1344083"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二肽</a:t>
            </a:r>
          </a:p>
        </p:txBody>
      </p:sp>
      <p:sp>
        <p:nvSpPr>
          <p:cNvPr id="112" name="Text Box 43"/>
          <p:cNvSpPr txBox="1">
            <a:spLocks noChangeArrowheads="1"/>
          </p:cNvSpPr>
          <p:nvPr/>
        </p:nvSpPr>
        <p:spPr bwMode="auto">
          <a:xfrm>
            <a:off x="2578101" y="4136194"/>
            <a:ext cx="1344084"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三肽</a:t>
            </a:r>
          </a:p>
        </p:txBody>
      </p:sp>
      <p:sp>
        <p:nvSpPr>
          <p:cNvPr id="113" name="Text Box 44"/>
          <p:cNvSpPr txBox="1">
            <a:spLocks noChangeArrowheads="1"/>
          </p:cNvSpPr>
          <p:nvPr/>
        </p:nvSpPr>
        <p:spPr bwMode="auto">
          <a:xfrm>
            <a:off x="2480734" y="6364293"/>
            <a:ext cx="1344084"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多肽</a:t>
            </a:r>
          </a:p>
        </p:txBody>
      </p:sp>
      <p:sp>
        <p:nvSpPr>
          <p:cNvPr id="114" name="Text Box 45"/>
          <p:cNvSpPr txBox="1">
            <a:spLocks noChangeArrowheads="1"/>
          </p:cNvSpPr>
          <p:nvPr/>
        </p:nvSpPr>
        <p:spPr bwMode="auto">
          <a:xfrm>
            <a:off x="5029567" y="3602099"/>
            <a:ext cx="4131734"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一条多肽链折叠形成蛋白质</a:t>
            </a:r>
          </a:p>
        </p:txBody>
      </p:sp>
      <p:sp>
        <p:nvSpPr>
          <p:cNvPr id="149" name="Text Box 46"/>
          <p:cNvSpPr txBox="1">
            <a:spLocks noChangeArrowheads="1"/>
          </p:cNvSpPr>
          <p:nvPr/>
        </p:nvSpPr>
        <p:spPr bwMode="auto">
          <a:xfrm>
            <a:off x="7798422" y="2128309"/>
            <a:ext cx="3630953"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几条多肽链折叠形成蛋白质</a:t>
            </a:r>
          </a:p>
        </p:txBody>
      </p:sp>
      <p:sp>
        <p:nvSpPr>
          <p:cNvPr id="150" name="Line 47"/>
          <p:cNvSpPr>
            <a:spLocks noChangeShapeType="1"/>
          </p:cNvSpPr>
          <p:nvPr/>
        </p:nvSpPr>
        <p:spPr bwMode="auto">
          <a:xfrm>
            <a:off x="1617132" y="2053786"/>
            <a:ext cx="0" cy="503579"/>
          </a:xfrm>
          <a:prstGeom prst="line">
            <a:avLst/>
          </a:prstGeom>
          <a:noFill/>
          <a:ln w="508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51" name="Line 48"/>
          <p:cNvSpPr>
            <a:spLocks noChangeShapeType="1"/>
          </p:cNvSpPr>
          <p:nvPr/>
        </p:nvSpPr>
        <p:spPr bwMode="auto">
          <a:xfrm>
            <a:off x="1905001" y="3705462"/>
            <a:ext cx="190500" cy="718945"/>
          </a:xfrm>
          <a:prstGeom prst="line">
            <a:avLst/>
          </a:prstGeom>
          <a:noFill/>
          <a:ln w="508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52" name="Line 49"/>
          <p:cNvSpPr>
            <a:spLocks noChangeShapeType="1"/>
          </p:cNvSpPr>
          <p:nvPr/>
        </p:nvSpPr>
        <p:spPr bwMode="auto">
          <a:xfrm>
            <a:off x="2288118" y="5141770"/>
            <a:ext cx="190500" cy="718945"/>
          </a:xfrm>
          <a:prstGeom prst="line">
            <a:avLst/>
          </a:prstGeom>
          <a:noFill/>
          <a:ln w="508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pic>
        <p:nvPicPr>
          <p:cNvPr id="153" name="Picture 50" descr="图片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004" y="5279803"/>
            <a:ext cx="2178533" cy="13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51" descr="血红蛋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3899" y="3295049"/>
            <a:ext cx="2097617" cy="132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 name="Line 52"/>
          <p:cNvSpPr>
            <a:spLocks noChangeShapeType="1"/>
          </p:cNvSpPr>
          <p:nvPr/>
        </p:nvSpPr>
        <p:spPr bwMode="auto">
          <a:xfrm flipV="1">
            <a:off x="4400552" y="5860713"/>
            <a:ext cx="1153583" cy="71261"/>
          </a:xfrm>
          <a:prstGeom prst="line">
            <a:avLst/>
          </a:prstGeom>
          <a:noFill/>
          <a:ln w="508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56" name="Line 53"/>
          <p:cNvSpPr>
            <a:spLocks noChangeShapeType="1"/>
          </p:cNvSpPr>
          <p:nvPr/>
        </p:nvSpPr>
        <p:spPr bwMode="auto">
          <a:xfrm flipV="1">
            <a:off x="8818035" y="4926402"/>
            <a:ext cx="1056217" cy="1005573"/>
          </a:xfrm>
          <a:prstGeom prst="line">
            <a:avLst/>
          </a:prstGeom>
          <a:noFill/>
          <a:ln w="508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57" name="Text Box 54"/>
          <p:cNvSpPr txBox="1">
            <a:spLocks noChangeArrowheads="1"/>
          </p:cNvSpPr>
          <p:nvPr/>
        </p:nvSpPr>
        <p:spPr bwMode="auto">
          <a:xfrm>
            <a:off x="3395133" y="1982526"/>
            <a:ext cx="2734733" cy="400110"/>
          </a:xfrm>
          <a:prstGeom prst="rect">
            <a:avLst/>
          </a:prstGeom>
          <a:noFill/>
          <a:ln w="9525">
            <a:noFill/>
            <a:miter lim="800000"/>
          </a:ln>
          <a:effectLst/>
        </p:spPr>
        <p:txBody>
          <a:bodyPr>
            <a:spAutoFit/>
          </a:bodyPr>
          <a:lstStyle/>
          <a:p>
            <a:pPr>
              <a:spcBef>
                <a:spcPct val="50000"/>
              </a:spcBef>
              <a:buFontTx/>
              <a:buNone/>
              <a:defRPr/>
            </a:pPr>
            <a:r>
              <a:rPr lang="zh-CN" altLang="en-US" sz="2000" b="1">
                <a:solidFill>
                  <a:srgbClr val="3333FF"/>
                </a:solidFill>
                <a:effectLst>
                  <a:outerShdw blurRad="38100" dist="38100" dir="2700000" algn="tl">
                    <a:srgbClr val="C0C0C0"/>
                  </a:outerShdw>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脱水缩合</a:t>
            </a:r>
          </a:p>
        </p:txBody>
      </p:sp>
      <p:sp>
        <p:nvSpPr>
          <p:cNvPr id="158" name="Line 55"/>
          <p:cNvSpPr>
            <a:spLocks noChangeShapeType="1"/>
          </p:cNvSpPr>
          <p:nvPr/>
        </p:nvSpPr>
        <p:spPr bwMode="auto">
          <a:xfrm>
            <a:off x="1617132" y="2053786"/>
            <a:ext cx="0" cy="503579"/>
          </a:xfrm>
          <a:prstGeom prst="line">
            <a:avLst/>
          </a:prstGeom>
          <a:noFill/>
          <a:ln w="508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nvGrpSpPr>
          <p:cNvPr id="159" name="Group 56"/>
          <p:cNvGrpSpPr/>
          <p:nvPr/>
        </p:nvGrpSpPr>
        <p:grpSpPr bwMode="auto">
          <a:xfrm>
            <a:off x="3153835" y="1982525"/>
            <a:ext cx="2976033" cy="790207"/>
            <a:chOff x="1202" y="981"/>
            <a:chExt cx="1406" cy="499"/>
          </a:xfrm>
        </p:grpSpPr>
        <p:sp>
          <p:nvSpPr>
            <p:cNvPr id="160" name="Text Box 57"/>
            <p:cNvSpPr txBox="1">
              <a:spLocks noChangeArrowheads="1"/>
            </p:cNvSpPr>
            <p:nvPr/>
          </p:nvSpPr>
          <p:spPr bwMode="auto">
            <a:xfrm>
              <a:off x="1316" y="981"/>
              <a:ext cx="1292" cy="253"/>
            </a:xfrm>
            <a:prstGeom prst="rect">
              <a:avLst/>
            </a:prstGeom>
            <a:noFill/>
            <a:ln w="9525">
              <a:noFill/>
              <a:miter lim="800000"/>
            </a:ln>
            <a:effectLst/>
          </p:spPr>
          <p:txBody>
            <a:bodyPr>
              <a:spAutoFit/>
            </a:bodyPr>
            <a:lstStyle/>
            <a:p>
              <a:pPr>
                <a:spcBef>
                  <a:spcPct val="50000"/>
                </a:spcBef>
                <a:buFontTx/>
                <a:buNone/>
                <a:defRPr/>
              </a:pPr>
              <a:r>
                <a:rPr lang="zh-CN" altLang="en-US" sz="2000" b="1" dirty="0">
                  <a:solidFill>
                    <a:srgbClr val="3333FF"/>
                  </a:solidFill>
                  <a:effectLst>
                    <a:outerShdw blurRad="38100" dist="38100" dir="2700000" algn="tl">
                      <a:srgbClr val="C0C0C0"/>
                    </a:outerShdw>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脱水缩合</a:t>
              </a:r>
            </a:p>
          </p:txBody>
        </p:sp>
        <p:sp>
          <p:nvSpPr>
            <p:cNvPr id="161" name="Line 58"/>
            <p:cNvSpPr>
              <a:spLocks noChangeShapeType="1"/>
            </p:cNvSpPr>
            <p:nvPr/>
          </p:nvSpPr>
          <p:spPr bwMode="auto">
            <a:xfrm>
              <a:off x="1202" y="1026"/>
              <a:ext cx="0" cy="454"/>
            </a:xfrm>
            <a:prstGeom prst="line">
              <a:avLst/>
            </a:prstGeom>
            <a:noFill/>
            <a:ln w="508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162" name="Group 59"/>
          <p:cNvGrpSpPr/>
          <p:nvPr/>
        </p:nvGrpSpPr>
        <p:grpSpPr bwMode="auto">
          <a:xfrm>
            <a:off x="3056468" y="3274727"/>
            <a:ext cx="2976033" cy="790207"/>
            <a:chOff x="1202" y="981"/>
            <a:chExt cx="1406" cy="499"/>
          </a:xfrm>
        </p:grpSpPr>
        <p:sp>
          <p:nvSpPr>
            <p:cNvPr id="163" name="Text Box 60"/>
            <p:cNvSpPr txBox="1">
              <a:spLocks noChangeArrowheads="1"/>
            </p:cNvSpPr>
            <p:nvPr/>
          </p:nvSpPr>
          <p:spPr bwMode="auto">
            <a:xfrm>
              <a:off x="1316" y="981"/>
              <a:ext cx="1292" cy="253"/>
            </a:xfrm>
            <a:prstGeom prst="rect">
              <a:avLst/>
            </a:prstGeom>
            <a:noFill/>
            <a:ln w="9525">
              <a:noFill/>
              <a:miter lim="800000"/>
            </a:ln>
            <a:effectLst/>
          </p:spPr>
          <p:txBody>
            <a:bodyPr>
              <a:spAutoFit/>
            </a:bodyPr>
            <a:lstStyle/>
            <a:p>
              <a:pPr>
                <a:spcBef>
                  <a:spcPct val="50000"/>
                </a:spcBef>
                <a:buFontTx/>
                <a:buNone/>
                <a:defRPr/>
              </a:pPr>
              <a:r>
                <a:rPr lang="zh-CN" altLang="en-US" sz="2000" b="1">
                  <a:solidFill>
                    <a:srgbClr val="3333FF"/>
                  </a:solidFill>
                  <a:effectLst>
                    <a:outerShdw blurRad="38100" dist="38100" dir="2700000" algn="tl">
                      <a:srgbClr val="C0C0C0"/>
                    </a:outerShdw>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脱水缩合</a:t>
              </a:r>
            </a:p>
          </p:txBody>
        </p:sp>
        <p:sp>
          <p:nvSpPr>
            <p:cNvPr id="164" name="Line 61"/>
            <p:cNvSpPr>
              <a:spLocks noChangeShapeType="1"/>
            </p:cNvSpPr>
            <p:nvPr/>
          </p:nvSpPr>
          <p:spPr bwMode="auto">
            <a:xfrm>
              <a:off x="1202" y="1026"/>
              <a:ext cx="0" cy="454"/>
            </a:xfrm>
            <a:prstGeom prst="line">
              <a:avLst/>
            </a:prstGeom>
            <a:noFill/>
            <a:ln w="508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165" name="Group 62"/>
          <p:cNvGrpSpPr/>
          <p:nvPr/>
        </p:nvGrpSpPr>
        <p:grpSpPr bwMode="auto">
          <a:xfrm>
            <a:off x="3056468" y="4783880"/>
            <a:ext cx="2976033" cy="790207"/>
            <a:chOff x="1202" y="981"/>
            <a:chExt cx="1406" cy="499"/>
          </a:xfrm>
        </p:grpSpPr>
        <p:sp>
          <p:nvSpPr>
            <p:cNvPr id="166" name="Text Box 63"/>
            <p:cNvSpPr txBox="1">
              <a:spLocks noChangeArrowheads="1"/>
            </p:cNvSpPr>
            <p:nvPr/>
          </p:nvSpPr>
          <p:spPr bwMode="auto">
            <a:xfrm>
              <a:off x="1316" y="981"/>
              <a:ext cx="1292" cy="253"/>
            </a:xfrm>
            <a:prstGeom prst="rect">
              <a:avLst/>
            </a:prstGeom>
            <a:noFill/>
            <a:ln w="9525">
              <a:noFill/>
              <a:miter lim="800000"/>
            </a:ln>
            <a:effectLst/>
          </p:spPr>
          <p:txBody>
            <a:bodyPr>
              <a:spAutoFit/>
            </a:bodyPr>
            <a:lstStyle/>
            <a:p>
              <a:pPr>
                <a:spcBef>
                  <a:spcPct val="50000"/>
                </a:spcBef>
                <a:buFontTx/>
                <a:buNone/>
                <a:defRPr/>
              </a:pPr>
              <a:r>
                <a:rPr lang="zh-CN" altLang="en-US" sz="2000" b="1">
                  <a:solidFill>
                    <a:srgbClr val="3333FF"/>
                  </a:solidFill>
                  <a:effectLst>
                    <a:outerShdw blurRad="38100" dist="38100" dir="2700000" algn="tl">
                      <a:srgbClr val="C0C0C0"/>
                    </a:outerShdw>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脱水缩合</a:t>
              </a:r>
            </a:p>
          </p:txBody>
        </p:sp>
        <p:sp>
          <p:nvSpPr>
            <p:cNvPr id="167" name="Line 64"/>
            <p:cNvSpPr>
              <a:spLocks noChangeShapeType="1"/>
            </p:cNvSpPr>
            <p:nvPr/>
          </p:nvSpPr>
          <p:spPr bwMode="auto">
            <a:xfrm>
              <a:off x="1202" y="1026"/>
              <a:ext cx="0" cy="454"/>
            </a:xfrm>
            <a:prstGeom prst="line">
              <a:avLst/>
            </a:prstGeom>
            <a:noFill/>
            <a:ln w="508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
        <p:nvSpPr>
          <p:cNvPr id="168" name="Text Box 65"/>
          <p:cNvSpPr txBox="1">
            <a:spLocks noChangeArrowheads="1"/>
          </p:cNvSpPr>
          <p:nvPr/>
        </p:nvSpPr>
        <p:spPr bwMode="auto">
          <a:xfrm>
            <a:off x="3634317" y="5993735"/>
            <a:ext cx="2785533" cy="400110"/>
          </a:xfrm>
          <a:prstGeom prst="rect">
            <a:avLst/>
          </a:prstGeom>
          <a:noFill/>
          <a:ln w="9525">
            <a:noFill/>
            <a:miter lim="800000"/>
          </a:ln>
          <a:effectLst/>
        </p:spPr>
        <p:txBody>
          <a:bodyPr>
            <a:spAutoFit/>
          </a:bodyPr>
          <a:lstStyle/>
          <a:p>
            <a:pPr>
              <a:spcBef>
                <a:spcPct val="50000"/>
              </a:spcBef>
              <a:buFontTx/>
              <a:buNone/>
              <a:defRPr/>
            </a:pPr>
            <a:r>
              <a:rPr lang="zh-CN" altLang="en-US" sz="2000" b="1">
                <a:solidFill>
                  <a:srgbClr val="3333FF"/>
                </a:solidFill>
                <a:effectLst>
                  <a:outerShdw blurRad="38100" dist="38100" dir="2700000" algn="tl">
                    <a:srgbClr val="C0C0C0"/>
                  </a:outerShdw>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折叠盘曲成空间结构</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linds(horizontal)">
                                      <p:cBhvr>
                                        <p:cTn id="7" dur="500"/>
                                        <p:tgtEl>
                                          <p:spTgt spid="7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blinds(horizontal)">
                                      <p:cBhvr>
                                        <p:cTn id="10" dur="500"/>
                                        <p:tgtEl>
                                          <p:spTgt spid="7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blinds(horizontal)">
                                      <p:cBhvr>
                                        <p:cTn id="13" dur="500"/>
                                        <p:tgtEl>
                                          <p:spTgt spid="7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blinds(horizontal)">
                                      <p:cBhvr>
                                        <p:cTn id="16" dur="500"/>
                                        <p:tgtEl>
                                          <p:spTgt spid="7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blinds(horizontal)">
                                      <p:cBhvr>
                                        <p:cTn id="19" dur="500"/>
                                        <p:tgtEl>
                                          <p:spTgt spid="7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blinds(horizontal)">
                                      <p:cBhvr>
                                        <p:cTn id="22" dur="500"/>
                                        <p:tgtEl>
                                          <p:spTgt spid="7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blinds(horizontal)">
                                      <p:cBhvr>
                                        <p:cTn id="25" dur="500"/>
                                        <p:tgtEl>
                                          <p:spTgt spid="7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0"/>
                                        </p:tgtEl>
                                        <p:attrNameLst>
                                          <p:attrName>style.visibility</p:attrName>
                                        </p:attrNameLst>
                                      </p:cBhvr>
                                      <p:to>
                                        <p:strVal val="visible"/>
                                      </p:to>
                                    </p:set>
                                    <p:animEffect transition="in" filter="blinds(horizontal)">
                                      <p:cBhvr>
                                        <p:cTn id="28" dur="500"/>
                                        <p:tgtEl>
                                          <p:spTgt spid="11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0"/>
                                        </p:tgtEl>
                                        <p:attrNameLst>
                                          <p:attrName>style.visibility</p:attrName>
                                        </p:attrNameLst>
                                      </p:cBhvr>
                                      <p:to>
                                        <p:strVal val="visible"/>
                                      </p:to>
                                    </p:set>
                                    <p:animEffect transition="in" filter="blinds(horizontal)">
                                      <p:cBhvr>
                                        <p:cTn id="33" dur="500"/>
                                        <p:tgtEl>
                                          <p:spTgt spid="150"/>
                                        </p:tgtEl>
                                      </p:cBhvr>
                                    </p:animEffect>
                                  </p:childTnLst>
                                </p:cTn>
                              </p:par>
                              <p:par>
                                <p:cTn id="34" presetID="3" presetClass="entr" presetSubtype="10" fill="hold" nodeType="with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blinds(horizontal)">
                                      <p:cBhvr>
                                        <p:cTn id="36" dur="500"/>
                                        <p:tgtEl>
                                          <p:spTgt spid="79"/>
                                        </p:tgtEl>
                                      </p:cBhvr>
                                    </p:animEffect>
                                  </p:childTnLst>
                                </p:cTn>
                              </p:par>
                              <p:par>
                                <p:cTn id="37" presetID="3" presetClass="entr" presetSubtype="10" fill="hold" nodeType="with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blinds(horizontal)">
                                      <p:cBhvr>
                                        <p:cTn id="39" dur="500"/>
                                        <p:tgtEl>
                                          <p:spTgt spid="83"/>
                                        </p:tgtEl>
                                      </p:cBhvr>
                                    </p:animEffect>
                                  </p:childTnLst>
                                </p:cTn>
                              </p:par>
                              <p:par>
                                <p:cTn id="40" presetID="3" presetClass="entr" presetSubtype="10" fill="hold"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blinds(horizontal)">
                                      <p:cBhvr>
                                        <p:cTn id="42" dur="500"/>
                                        <p:tgtEl>
                                          <p:spTgt spid="8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blinds(horizontal)">
                                      <p:cBhvr>
                                        <p:cTn id="45" dur="500"/>
                                        <p:tgtEl>
                                          <p:spTgt spid="11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150"/>
                                        </p:tgtEl>
                                        <p:attrNameLst>
                                          <p:attrName>style.visibility</p:attrName>
                                        </p:attrNameLst>
                                      </p:cBhvr>
                                      <p:to>
                                        <p:strVal val="visible"/>
                                      </p:to>
                                    </p:set>
                                    <p:animEffect transition="in" filter="blinds(horizontal)">
                                      <p:cBhvr>
                                        <p:cTn id="50" dur="500"/>
                                        <p:tgtEl>
                                          <p:spTgt spid="150"/>
                                        </p:tgtEl>
                                      </p:cBhvr>
                                    </p:animEffect>
                                  </p:childTnLst>
                                </p:cTn>
                              </p:par>
                              <p:par>
                                <p:cTn id="51" presetID="3" presetClass="entr" presetSubtype="10" fill="hold" nodeType="with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blinds(horizontal)">
                                      <p:cBhvr>
                                        <p:cTn id="53" dur="500"/>
                                        <p:tgtEl>
                                          <p:spTgt spid="79"/>
                                        </p:tgtEl>
                                      </p:cBhvr>
                                    </p:animEffect>
                                  </p:childTnLst>
                                </p:cTn>
                              </p:par>
                              <p:par>
                                <p:cTn id="54" presetID="3" presetClass="entr" presetSubtype="10" fill="hold" nodeType="with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blinds(horizontal)">
                                      <p:cBhvr>
                                        <p:cTn id="56" dur="500"/>
                                        <p:tgtEl>
                                          <p:spTgt spid="83"/>
                                        </p:tgtEl>
                                      </p:cBhvr>
                                    </p:animEffect>
                                  </p:childTnLst>
                                </p:cTn>
                              </p:par>
                              <p:par>
                                <p:cTn id="57" presetID="3" presetClass="entr" presetSubtype="10" fill="hold" nodeType="with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blinds(horizontal)">
                                      <p:cBhvr>
                                        <p:cTn id="59" dur="500"/>
                                        <p:tgtEl>
                                          <p:spTgt spid="8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59"/>
                                        </p:tgtEl>
                                        <p:attrNameLst>
                                          <p:attrName>style.visibility</p:attrName>
                                        </p:attrNameLst>
                                      </p:cBhvr>
                                      <p:to>
                                        <p:strVal val="visible"/>
                                      </p:to>
                                    </p:set>
                                  </p:childTnLst>
                                </p:cTn>
                              </p:par>
                              <p:par>
                                <p:cTn id="64" presetID="3" presetClass="entr" presetSubtype="10" fill="hold" grpId="1" nodeType="withEffect">
                                  <p:stCondLst>
                                    <p:cond delay="0"/>
                                  </p:stCondLst>
                                  <p:childTnLst>
                                    <p:set>
                                      <p:cBhvr>
                                        <p:cTn id="65" dur="1" fill="hold">
                                          <p:stCondLst>
                                            <p:cond delay="0"/>
                                          </p:stCondLst>
                                        </p:cTn>
                                        <p:tgtEl>
                                          <p:spTgt spid="111"/>
                                        </p:tgtEl>
                                        <p:attrNameLst>
                                          <p:attrName>style.visibility</p:attrName>
                                        </p:attrNameLst>
                                      </p:cBhvr>
                                      <p:to>
                                        <p:strVal val="visible"/>
                                      </p:to>
                                    </p:set>
                                    <p:animEffect transition="in" filter="blinds(horizontal)">
                                      <p:cBhvr>
                                        <p:cTn id="66" dur="500"/>
                                        <p:tgtEl>
                                          <p:spTgt spid="111"/>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51"/>
                                        </p:tgtEl>
                                        <p:attrNameLst>
                                          <p:attrName>style.visibility</p:attrName>
                                        </p:attrNameLst>
                                      </p:cBhvr>
                                      <p:to>
                                        <p:strVal val="visible"/>
                                      </p:to>
                                    </p:set>
                                    <p:animEffect transition="in" filter="blinds(horizontal)">
                                      <p:cBhvr>
                                        <p:cTn id="69" dur="500"/>
                                        <p:tgtEl>
                                          <p:spTgt spid="15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12"/>
                                        </p:tgtEl>
                                        <p:attrNameLst>
                                          <p:attrName>style.visibility</p:attrName>
                                        </p:attrNameLst>
                                      </p:cBhvr>
                                      <p:to>
                                        <p:strVal val="visible"/>
                                      </p:to>
                                    </p:set>
                                    <p:animEffect transition="in" filter="blinds(horizontal)">
                                      <p:cBhvr>
                                        <p:cTn id="74" dur="500"/>
                                        <p:tgtEl>
                                          <p:spTgt spid="112"/>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62"/>
                                        </p:tgtEl>
                                        <p:attrNameLst>
                                          <p:attrName>style.visibility</p:attrName>
                                        </p:attrNameLst>
                                      </p:cBhvr>
                                      <p:to>
                                        <p:strVal val="visible"/>
                                      </p:to>
                                    </p:set>
                                  </p:childTnLst>
                                </p:cTn>
                              </p:par>
                              <p:par>
                                <p:cTn id="79" presetID="3" presetClass="entr" presetSubtype="10" fill="hold" nodeType="withEffect">
                                  <p:stCondLst>
                                    <p:cond delay="0"/>
                                  </p:stCondLst>
                                  <p:childTnLst>
                                    <p:set>
                                      <p:cBhvr>
                                        <p:cTn id="80" dur="1" fill="hold">
                                          <p:stCondLst>
                                            <p:cond delay="0"/>
                                          </p:stCondLst>
                                        </p:cTn>
                                        <p:tgtEl>
                                          <p:spTgt spid="91"/>
                                        </p:tgtEl>
                                        <p:attrNameLst>
                                          <p:attrName>style.visibility</p:attrName>
                                        </p:attrNameLst>
                                      </p:cBhvr>
                                      <p:to>
                                        <p:strVal val="visible"/>
                                      </p:to>
                                    </p:set>
                                    <p:animEffect transition="in" filter="blinds(horizontal)">
                                      <p:cBhvr>
                                        <p:cTn id="81" dur="500"/>
                                        <p:tgtEl>
                                          <p:spTgt spid="91"/>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152"/>
                                        </p:tgtEl>
                                        <p:attrNameLst>
                                          <p:attrName>style.visibility</p:attrName>
                                        </p:attrNameLst>
                                      </p:cBhvr>
                                      <p:to>
                                        <p:strVal val="visible"/>
                                      </p:to>
                                    </p:set>
                                    <p:animEffect transition="in" filter="blinds(horizontal)">
                                      <p:cBhvr>
                                        <p:cTn id="86" dur="500"/>
                                        <p:tgtEl>
                                          <p:spTgt spid="152"/>
                                        </p:tgtEl>
                                      </p:cBhvr>
                                    </p:animEffect>
                                  </p:childTnLst>
                                </p:cTn>
                              </p:par>
                              <p:par>
                                <p:cTn id="87" presetID="3" presetClass="entr" presetSubtype="10" fill="hold" nodeType="withEffect">
                                  <p:stCondLst>
                                    <p:cond delay="0"/>
                                  </p:stCondLst>
                                  <p:childTnLst>
                                    <p:set>
                                      <p:cBhvr>
                                        <p:cTn id="88" dur="1" fill="hold">
                                          <p:stCondLst>
                                            <p:cond delay="0"/>
                                          </p:stCondLst>
                                        </p:cTn>
                                        <p:tgtEl>
                                          <p:spTgt spid="96"/>
                                        </p:tgtEl>
                                        <p:attrNameLst>
                                          <p:attrName>style.visibility</p:attrName>
                                        </p:attrNameLst>
                                      </p:cBhvr>
                                      <p:to>
                                        <p:strVal val="visible"/>
                                      </p:to>
                                    </p:set>
                                    <p:animEffect transition="in" filter="blinds(horizontal)">
                                      <p:cBhvr>
                                        <p:cTn id="89" dur="500"/>
                                        <p:tgtEl>
                                          <p:spTgt spid="96"/>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113"/>
                                        </p:tgtEl>
                                        <p:attrNameLst>
                                          <p:attrName>style.visibility</p:attrName>
                                        </p:attrNameLst>
                                      </p:cBhvr>
                                      <p:to>
                                        <p:strVal val="visible"/>
                                      </p:to>
                                    </p:set>
                                    <p:animEffect transition="in" filter="blinds(horizontal)">
                                      <p:cBhvr>
                                        <p:cTn id="92" dur="500"/>
                                        <p:tgtEl>
                                          <p:spTgt spid="113"/>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6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155"/>
                                        </p:tgtEl>
                                        <p:attrNameLst>
                                          <p:attrName>style.visibility</p:attrName>
                                        </p:attrNameLst>
                                      </p:cBhvr>
                                      <p:to>
                                        <p:strVal val="visible"/>
                                      </p:to>
                                    </p:set>
                                    <p:animEffect transition="in" filter="blinds(horizontal)">
                                      <p:cBhvr>
                                        <p:cTn id="101" dur="500"/>
                                        <p:tgtEl>
                                          <p:spTgt spid="155"/>
                                        </p:tgtEl>
                                      </p:cBhvr>
                                    </p:animEffect>
                                  </p:childTnLst>
                                </p:cTn>
                              </p:par>
                              <p:par>
                                <p:cTn id="102" presetID="3" presetClass="entr" presetSubtype="10" fill="hold" nodeType="withEffect">
                                  <p:stCondLst>
                                    <p:cond delay="0"/>
                                  </p:stCondLst>
                                  <p:childTnLst>
                                    <p:set>
                                      <p:cBhvr>
                                        <p:cTn id="103" dur="1" fill="hold">
                                          <p:stCondLst>
                                            <p:cond delay="0"/>
                                          </p:stCondLst>
                                        </p:cTn>
                                        <p:tgtEl>
                                          <p:spTgt spid="153"/>
                                        </p:tgtEl>
                                        <p:attrNameLst>
                                          <p:attrName>style.visibility</p:attrName>
                                        </p:attrNameLst>
                                      </p:cBhvr>
                                      <p:to>
                                        <p:strVal val="visible"/>
                                      </p:to>
                                    </p:set>
                                    <p:animEffect transition="in" filter="blinds(horizontal)">
                                      <p:cBhvr>
                                        <p:cTn id="104" dur="500"/>
                                        <p:tgtEl>
                                          <p:spTgt spid="153"/>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114"/>
                                        </p:tgtEl>
                                        <p:attrNameLst>
                                          <p:attrName>style.visibility</p:attrName>
                                        </p:attrNameLst>
                                      </p:cBhvr>
                                      <p:to>
                                        <p:strVal val="visible"/>
                                      </p:to>
                                    </p:set>
                                    <p:animEffect transition="in" filter="blinds(horizontal)">
                                      <p:cBhvr>
                                        <p:cTn id="107" dur="500"/>
                                        <p:tgtEl>
                                          <p:spTgt spid="114"/>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168"/>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156"/>
                                        </p:tgtEl>
                                        <p:attrNameLst>
                                          <p:attrName>style.visibility</p:attrName>
                                        </p:attrNameLst>
                                      </p:cBhvr>
                                      <p:to>
                                        <p:strVal val="visible"/>
                                      </p:to>
                                    </p:set>
                                    <p:animEffect transition="in" filter="blinds(horizontal)">
                                      <p:cBhvr>
                                        <p:cTn id="116" dur="500"/>
                                        <p:tgtEl>
                                          <p:spTgt spid="156"/>
                                        </p:tgtEl>
                                      </p:cBhvr>
                                    </p:animEffect>
                                  </p:childTnLst>
                                </p:cTn>
                              </p:par>
                              <p:par>
                                <p:cTn id="117" presetID="3" presetClass="entr" presetSubtype="10" fill="hold" nodeType="withEffect">
                                  <p:stCondLst>
                                    <p:cond delay="0"/>
                                  </p:stCondLst>
                                  <p:childTnLst>
                                    <p:set>
                                      <p:cBhvr>
                                        <p:cTn id="118" dur="1" fill="hold">
                                          <p:stCondLst>
                                            <p:cond delay="0"/>
                                          </p:stCondLst>
                                        </p:cTn>
                                        <p:tgtEl>
                                          <p:spTgt spid="154"/>
                                        </p:tgtEl>
                                        <p:attrNameLst>
                                          <p:attrName>style.visibility</p:attrName>
                                        </p:attrNameLst>
                                      </p:cBhvr>
                                      <p:to>
                                        <p:strVal val="visible"/>
                                      </p:to>
                                    </p:set>
                                    <p:animEffect transition="in" filter="blinds(horizontal)">
                                      <p:cBhvr>
                                        <p:cTn id="119" dur="500"/>
                                        <p:tgtEl>
                                          <p:spTgt spid="154"/>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149"/>
                                        </p:tgtEl>
                                        <p:attrNameLst>
                                          <p:attrName>style.visibility</p:attrName>
                                        </p:attrNameLst>
                                      </p:cBhvr>
                                      <p:to>
                                        <p:strVal val="visible"/>
                                      </p:to>
                                    </p:set>
                                    <p:animEffect transition="in" filter="blinds(horizontal)">
                                      <p:cBhvr>
                                        <p:cTn id="122" dur="500"/>
                                        <p:tgtEl>
                                          <p:spTgt spid="149"/>
                                        </p:tgtEl>
                                      </p:cBhvr>
                                    </p:animEffect>
                                  </p:childTnLst>
                                </p:cTn>
                              </p:par>
                            </p:childTnLst>
                          </p:cTn>
                        </p:par>
                      </p:childTnLst>
                    </p:cTn>
                  </p:par>
                  <p:par>
                    <p:cTn id="123" fill="hold">
                      <p:stCondLst>
                        <p:cond delay="indefinite"/>
                      </p:stCondLst>
                      <p:childTnLst>
                        <p:par>
                          <p:cTn id="124" fill="hold">
                            <p:stCondLst>
                              <p:cond delay="0"/>
                            </p:stCondLst>
                            <p:childTnLst>
                              <p:par>
                                <p:cTn id="125" presetID="18" presetClass="entr" presetSubtype="6" fill="hold" grpId="0" nodeType="click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downRight)">
                                      <p:cBhvr>
                                        <p:cTn id="127"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110" grpId="0" animBg="1"/>
      <p:bldP spid="111" grpId="0" animBg="1"/>
      <p:bldP spid="111" grpId="1" animBg="1"/>
      <p:bldP spid="112" grpId="0" animBg="1"/>
      <p:bldP spid="113" grpId="0" animBg="1"/>
      <p:bldP spid="114" grpId="0" animBg="1"/>
      <p:bldP spid="149" grpId="0" animBg="1"/>
      <p:bldP spid="150" grpId="0" animBg="1"/>
      <p:bldP spid="150" grpId="1" animBg="1"/>
      <p:bldP spid="151" grpId="0" animBg="1"/>
      <p:bldP spid="152" grpId="0" animBg="1"/>
      <p:bldP spid="155" grpId="0" animBg="1"/>
      <p:bldP spid="156" grpId="0" animBg="1"/>
      <p:bldP spid="157" grpId="0"/>
      <p:bldP spid="1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1041399" y="395892"/>
            <a:ext cx="4514851" cy="492443"/>
          </a:xfrm>
          <a:prstGeom prst="rect">
            <a:avLst/>
          </a:prstGeom>
          <a:noFill/>
          <a:ln w="12700" cap="flat">
            <a:noFill/>
            <a:miter lim="400000"/>
          </a:ln>
          <a:effectLst/>
        </p:spPr>
        <p:txBody>
          <a:bodyPr wrap="squar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蛋白质结构的多样性</a:t>
            </a:r>
          </a:p>
        </p:txBody>
      </p:sp>
      <p:sp>
        <p:nvSpPr>
          <p:cNvPr id="92" name="Text Box 91"/>
          <p:cNvSpPr txBox="1">
            <a:spLocks noChangeArrowheads="1"/>
          </p:cNvSpPr>
          <p:nvPr/>
        </p:nvSpPr>
        <p:spPr bwMode="auto">
          <a:xfrm>
            <a:off x="889586" y="4566094"/>
            <a:ext cx="86423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solidFill>
                  <a:schemeClr val="tx1">
                    <a:lumMod val="65000"/>
                    <a:lumOff val="35000"/>
                  </a:schemeClr>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氨基酸数目不同，肽链的结构不同</a:t>
            </a:r>
          </a:p>
        </p:txBody>
      </p:sp>
      <p:grpSp>
        <p:nvGrpSpPr>
          <p:cNvPr id="2" name="组合 1"/>
          <p:cNvGrpSpPr/>
          <p:nvPr/>
        </p:nvGrpSpPr>
        <p:grpSpPr>
          <a:xfrm>
            <a:off x="1774826" y="1722931"/>
            <a:ext cx="8642349" cy="2087901"/>
            <a:chOff x="320040" y="1153160"/>
            <a:chExt cx="12192000" cy="2945459"/>
          </a:xfrm>
        </p:grpSpPr>
        <p:pic>
          <p:nvPicPr>
            <p:cNvPr id="3" name="Picture 2" descr="cc"/>
            <p:cNvPicPr>
              <a:picLocks noChangeAspect="1" noChangeArrowheads="1"/>
            </p:cNvPicPr>
            <p:nvPr/>
          </p:nvPicPr>
          <p:blipFill>
            <a:blip r:embed="rId2" cstate="print">
              <a:extLst>
                <a:ext uri="{28A0092B-C50C-407E-A947-70E740481C1C}">
                  <a14:useLocalDpi xmlns:a14="http://schemas.microsoft.com/office/drawing/2010/main" val="0"/>
                </a:ext>
              </a:extLst>
            </a:blip>
            <a:srcRect l="5670" t="13196" r="2577" b="5792"/>
            <a:stretch>
              <a:fillRect/>
            </a:stretch>
          </p:blipFill>
          <p:spPr bwMode="auto">
            <a:xfrm>
              <a:off x="320040" y="1153160"/>
              <a:ext cx="12192000" cy="294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p:nvPr/>
          </p:nvGrpSpPr>
          <p:grpSpPr bwMode="auto">
            <a:xfrm>
              <a:off x="2095925" y="1297265"/>
              <a:ext cx="7437966" cy="1745106"/>
              <a:chOff x="703" y="779"/>
              <a:chExt cx="3514" cy="1102"/>
            </a:xfrm>
          </p:grpSpPr>
          <p:sp>
            <p:nvSpPr>
              <p:cNvPr id="5" name="Rectangle 5"/>
              <p:cNvSpPr>
                <a:spLocks noChangeArrowheads="1"/>
              </p:cNvSpPr>
              <p:nvPr/>
            </p:nvSpPr>
            <p:spPr bwMode="auto">
              <a:xfrm>
                <a:off x="748" y="779"/>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6" name="Line 6"/>
              <p:cNvSpPr>
                <a:spLocks noChangeShapeType="1"/>
              </p:cNvSpPr>
              <p:nvPr/>
            </p:nvSpPr>
            <p:spPr bwMode="auto">
              <a:xfrm>
                <a:off x="1066" y="1026"/>
                <a:ext cx="226"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 name="Rectangle 7"/>
              <p:cNvSpPr>
                <a:spLocks noChangeArrowheads="1"/>
              </p:cNvSpPr>
              <p:nvPr/>
            </p:nvSpPr>
            <p:spPr bwMode="auto">
              <a:xfrm>
                <a:off x="1202" y="799"/>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9" name="Rectangle 8"/>
              <p:cNvSpPr>
                <a:spLocks noChangeArrowheads="1"/>
              </p:cNvSpPr>
              <p:nvPr/>
            </p:nvSpPr>
            <p:spPr bwMode="auto">
              <a:xfrm>
                <a:off x="1655" y="799"/>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0" name="Rectangle 9"/>
              <p:cNvSpPr>
                <a:spLocks noChangeArrowheads="1"/>
              </p:cNvSpPr>
              <p:nvPr/>
            </p:nvSpPr>
            <p:spPr bwMode="auto">
              <a:xfrm>
                <a:off x="2109" y="799"/>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1" name="Rectangle 10"/>
              <p:cNvSpPr>
                <a:spLocks noChangeArrowheads="1"/>
              </p:cNvSpPr>
              <p:nvPr/>
            </p:nvSpPr>
            <p:spPr bwMode="auto">
              <a:xfrm>
                <a:off x="2562" y="799"/>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2" name="Rectangle 11"/>
              <p:cNvSpPr>
                <a:spLocks noChangeArrowheads="1"/>
              </p:cNvSpPr>
              <p:nvPr/>
            </p:nvSpPr>
            <p:spPr bwMode="auto">
              <a:xfrm>
                <a:off x="3016" y="799"/>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3" name="Rectangle 12"/>
              <p:cNvSpPr>
                <a:spLocks noChangeArrowheads="1"/>
              </p:cNvSpPr>
              <p:nvPr/>
            </p:nvSpPr>
            <p:spPr bwMode="auto">
              <a:xfrm>
                <a:off x="3470" y="799"/>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4" name="Rectangle 13"/>
              <p:cNvSpPr>
                <a:spLocks noChangeArrowheads="1"/>
              </p:cNvSpPr>
              <p:nvPr/>
            </p:nvSpPr>
            <p:spPr bwMode="auto">
              <a:xfrm>
                <a:off x="3923" y="799"/>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5" name="Line 14"/>
              <p:cNvSpPr>
                <a:spLocks noChangeShapeType="1"/>
              </p:cNvSpPr>
              <p:nvPr/>
            </p:nvSpPr>
            <p:spPr bwMode="auto">
              <a:xfrm>
                <a:off x="1519" y="1026"/>
                <a:ext cx="226"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6" name="Line 15"/>
              <p:cNvSpPr>
                <a:spLocks noChangeShapeType="1"/>
              </p:cNvSpPr>
              <p:nvPr/>
            </p:nvSpPr>
            <p:spPr bwMode="auto">
              <a:xfrm>
                <a:off x="1973" y="1026"/>
                <a:ext cx="226"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7" name="Line 16"/>
              <p:cNvSpPr>
                <a:spLocks noChangeShapeType="1"/>
              </p:cNvSpPr>
              <p:nvPr/>
            </p:nvSpPr>
            <p:spPr bwMode="auto">
              <a:xfrm>
                <a:off x="2426" y="1026"/>
                <a:ext cx="226"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8" name="Line 17"/>
              <p:cNvSpPr>
                <a:spLocks noChangeShapeType="1"/>
              </p:cNvSpPr>
              <p:nvPr/>
            </p:nvSpPr>
            <p:spPr bwMode="auto">
              <a:xfrm>
                <a:off x="2880" y="1026"/>
                <a:ext cx="226"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9" name="Line 18"/>
              <p:cNvSpPr>
                <a:spLocks noChangeShapeType="1"/>
              </p:cNvSpPr>
              <p:nvPr/>
            </p:nvSpPr>
            <p:spPr bwMode="auto">
              <a:xfrm>
                <a:off x="3334" y="1026"/>
                <a:ext cx="226"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0" name="Line 19"/>
              <p:cNvSpPr>
                <a:spLocks noChangeShapeType="1"/>
              </p:cNvSpPr>
              <p:nvPr/>
            </p:nvSpPr>
            <p:spPr bwMode="auto">
              <a:xfrm>
                <a:off x="3787" y="1026"/>
                <a:ext cx="226"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1" name="Rectangle 20"/>
              <p:cNvSpPr>
                <a:spLocks noChangeArrowheads="1"/>
              </p:cNvSpPr>
              <p:nvPr/>
            </p:nvSpPr>
            <p:spPr bwMode="auto">
              <a:xfrm>
                <a:off x="703" y="1117"/>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22" name="Rectangle 21"/>
              <p:cNvSpPr>
                <a:spLocks noChangeArrowheads="1"/>
              </p:cNvSpPr>
              <p:nvPr/>
            </p:nvSpPr>
            <p:spPr bwMode="auto">
              <a:xfrm>
                <a:off x="1156" y="1117"/>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23" name="Rectangle 22"/>
              <p:cNvSpPr>
                <a:spLocks noChangeArrowheads="1"/>
              </p:cNvSpPr>
              <p:nvPr/>
            </p:nvSpPr>
            <p:spPr bwMode="auto">
              <a:xfrm>
                <a:off x="1610" y="1117"/>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24" name="Rectangle 23"/>
              <p:cNvSpPr>
                <a:spLocks noChangeArrowheads="1"/>
              </p:cNvSpPr>
              <p:nvPr/>
            </p:nvSpPr>
            <p:spPr bwMode="auto">
              <a:xfrm>
                <a:off x="2064" y="1117"/>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25" name="Rectangle 24"/>
              <p:cNvSpPr>
                <a:spLocks noChangeArrowheads="1"/>
              </p:cNvSpPr>
              <p:nvPr/>
            </p:nvSpPr>
            <p:spPr bwMode="auto">
              <a:xfrm>
                <a:off x="2517" y="1117"/>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26" name="Rectangle 25"/>
              <p:cNvSpPr>
                <a:spLocks noChangeArrowheads="1"/>
              </p:cNvSpPr>
              <p:nvPr/>
            </p:nvSpPr>
            <p:spPr bwMode="auto">
              <a:xfrm>
                <a:off x="2971" y="1117"/>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27" name="Rectangle 26"/>
              <p:cNvSpPr>
                <a:spLocks noChangeArrowheads="1"/>
              </p:cNvSpPr>
              <p:nvPr/>
            </p:nvSpPr>
            <p:spPr bwMode="auto">
              <a:xfrm>
                <a:off x="3424" y="1117"/>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28" name="Rectangle 27"/>
              <p:cNvSpPr>
                <a:spLocks noChangeArrowheads="1"/>
              </p:cNvSpPr>
              <p:nvPr/>
            </p:nvSpPr>
            <p:spPr bwMode="auto">
              <a:xfrm>
                <a:off x="3878" y="1117"/>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29" name="Line 28"/>
              <p:cNvSpPr>
                <a:spLocks noChangeShapeType="1"/>
              </p:cNvSpPr>
              <p:nvPr/>
            </p:nvSpPr>
            <p:spPr bwMode="auto">
              <a:xfrm>
                <a:off x="975" y="1344"/>
                <a:ext cx="31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0" name="Line 29"/>
              <p:cNvSpPr>
                <a:spLocks noChangeShapeType="1"/>
              </p:cNvSpPr>
              <p:nvPr/>
            </p:nvSpPr>
            <p:spPr bwMode="auto">
              <a:xfrm>
                <a:off x="1429" y="1344"/>
                <a:ext cx="31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1" name="Line 30"/>
              <p:cNvSpPr>
                <a:spLocks noChangeShapeType="1"/>
              </p:cNvSpPr>
              <p:nvPr/>
            </p:nvSpPr>
            <p:spPr bwMode="auto">
              <a:xfrm>
                <a:off x="1882" y="1344"/>
                <a:ext cx="31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2" name="Line 31"/>
              <p:cNvSpPr>
                <a:spLocks noChangeShapeType="1"/>
              </p:cNvSpPr>
              <p:nvPr/>
            </p:nvSpPr>
            <p:spPr bwMode="auto">
              <a:xfrm>
                <a:off x="2336" y="1344"/>
                <a:ext cx="31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3" name="Line 32"/>
              <p:cNvSpPr>
                <a:spLocks noChangeShapeType="1"/>
              </p:cNvSpPr>
              <p:nvPr/>
            </p:nvSpPr>
            <p:spPr bwMode="auto">
              <a:xfrm>
                <a:off x="2789" y="1344"/>
                <a:ext cx="31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4" name="Line 33"/>
              <p:cNvSpPr>
                <a:spLocks noChangeShapeType="1"/>
              </p:cNvSpPr>
              <p:nvPr/>
            </p:nvSpPr>
            <p:spPr bwMode="auto">
              <a:xfrm>
                <a:off x="3243" y="1344"/>
                <a:ext cx="31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5" name="Line 34"/>
              <p:cNvSpPr>
                <a:spLocks noChangeShapeType="1"/>
              </p:cNvSpPr>
              <p:nvPr/>
            </p:nvSpPr>
            <p:spPr bwMode="auto">
              <a:xfrm>
                <a:off x="3696" y="1344"/>
                <a:ext cx="31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6" name="Rectangle 35"/>
              <p:cNvSpPr>
                <a:spLocks noChangeArrowheads="1"/>
              </p:cNvSpPr>
              <p:nvPr/>
            </p:nvSpPr>
            <p:spPr bwMode="auto">
              <a:xfrm>
                <a:off x="703" y="1525"/>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37" name="Rectangle 36"/>
              <p:cNvSpPr>
                <a:spLocks noChangeArrowheads="1"/>
              </p:cNvSpPr>
              <p:nvPr/>
            </p:nvSpPr>
            <p:spPr bwMode="auto">
              <a:xfrm>
                <a:off x="1202" y="1525"/>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38" name="Rectangle 37"/>
              <p:cNvSpPr>
                <a:spLocks noChangeArrowheads="1"/>
              </p:cNvSpPr>
              <p:nvPr/>
            </p:nvSpPr>
            <p:spPr bwMode="auto">
              <a:xfrm>
                <a:off x="1610" y="1525"/>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39" name="Rectangle 38"/>
              <p:cNvSpPr>
                <a:spLocks noChangeArrowheads="1"/>
              </p:cNvSpPr>
              <p:nvPr/>
            </p:nvSpPr>
            <p:spPr bwMode="auto">
              <a:xfrm>
                <a:off x="2064" y="1525"/>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40" name="Rectangle 39"/>
              <p:cNvSpPr>
                <a:spLocks noChangeArrowheads="1"/>
              </p:cNvSpPr>
              <p:nvPr/>
            </p:nvSpPr>
            <p:spPr bwMode="auto">
              <a:xfrm>
                <a:off x="2517" y="1525"/>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41" name="Rectangle 40"/>
              <p:cNvSpPr>
                <a:spLocks noChangeArrowheads="1"/>
              </p:cNvSpPr>
              <p:nvPr/>
            </p:nvSpPr>
            <p:spPr bwMode="auto">
              <a:xfrm>
                <a:off x="2971" y="1525"/>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42" name="Rectangle 41"/>
              <p:cNvSpPr>
                <a:spLocks noChangeArrowheads="1"/>
              </p:cNvSpPr>
              <p:nvPr/>
            </p:nvSpPr>
            <p:spPr bwMode="auto">
              <a:xfrm>
                <a:off x="3379" y="1525"/>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43" name="Rectangle 42"/>
              <p:cNvSpPr>
                <a:spLocks noChangeArrowheads="1"/>
              </p:cNvSpPr>
              <p:nvPr/>
            </p:nvSpPr>
            <p:spPr bwMode="auto">
              <a:xfrm>
                <a:off x="3833" y="1525"/>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44" name="Line 43"/>
              <p:cNvSpPr>
                <a:spLocks noChangeShapeType="1"/>
              </p:cNvSpPr>
              <p:nvPr/>
            </p:nvSpPr>
            <p:spPr bwMode="auto">
              <a:xfrm>
                <a:off x="975" y="1752"/>
                <a:ext cx="31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5" name="Line 44"/>
              <p:cNvSpPr>
                <a:spLocks noChangeShapeType="1"/>
              </p:cNvSpPr>
              <p:nvPr/>
            </p:nvSpPr>
            <p:spPr bwMode="auto">
              <a:xfrm>
                <a:off x="1519" y="1752"/>
                <a:ext cx="182"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6" name="Line 45"/>
              <p:cNvSpPr>
                <a:spLocks noChangeShapeType="1"/>
              </p:cNvSpPr>
              <p:nvPr/>
            </p:nvSpPr>
            <p:spPr bwMode="auto">
              <a:xfrm>
                <a:off x="1927" y="1752"/>
                <a:ext cx="22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7" name="Line 46"/>
              <p:cNvSpPr>
                <a:spLocks noChangeShapeType="1"/>
              </p:cNvSpPr>
              <p:nvPr/>
            </p:nvSpPr>
            <p:spPr bwMode="auto">
              <a:xfrm>
                <a:off x="2336" y="1752"/>
                <a:ext cx="31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8" name="Line 47"/>
              <p:cNvSpPr>
                <a:spLocks noChangeShapeType="1"/>
              </p:cNvSpPr>
              <p:nvPr/>
            </p:nvSpPr>
            <p:spPr bwMode="auto">
              <a:xfrm>
                <a:off x="2835" y="1752"/>
                <a:ext cx="226"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9" name="Line 48"/>
              <p:cNvSpPr>
                <a:spLocks noChangeShapeType="1"/>
              </p:cNvSpPr>
              <p:nvPr/>
            </p:nvSpPr>
            <p:spPr bwMode="auto">
              <a:xfrm>
                <a:off x="3243" y="1752"/>
                <a:ext cx="22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0" name="Line 49"/>
              <p:cNvSpPr>
                <a:spLocks noChangeShapeType="1"/>
              </p:cNvSpPr>
              <p:nvPr/>
            </p:nvSpPr>
            <p:spPr bwMode="auto">
              <a:xfrm>
                <a:off x="3696" y="1752"/>
                <a:ext cx="22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52" name="Group 51"/>
            <p:cNvGrpSpPr/>
            <p:nvPr/>
          </p:nvGrpSpPr>
          <p:grpSpPr bwMode="auto">
            <a:xfrm>
              <a:off x="1134959" y="1583892"/>
              <a:ext cx="10033000" cy="1105338"/>
              <a:chOff x="431" y="1364"/>
              <a:chExt cx="4740" cy="698"/>
            </a:xfrm>
          </p:grpSpPr>
          <p:grpSp>
            <p:nvGrpSpPr>
              <p:cNvPr id="53" name="Group 52"/>
              <p:cNvGrpSpPr/>
              <p:nvPr/>
            </p:nvGrpSpPr>
            <p:grpSpPr bwMode="auto">
              <a:xfrm>
                <a:off x="839" y="1364"/>
                <a:ext cx="3425" cy="356"/>
                <a:chOff x="839" y="1364"/>
                <a:chExt cx="3425" cy="356"/>
              </a:xfrm>
            </p:grpSpPr>
            <p:sp>
              <p:nvSpPr>
                <p:cNvPr id="77" name="Rectangle 53"/>
                <p:cNvSpPr>
                  <a:spLocks noChangeArrowheads="1"/>
                </p:cNvSpPr>
                <p:nvPr/>
              </p:nvSpPr>
              <p:spPr bwMode="auto">
                <a:xfrm>
                  <a:off x="839" y="1364"/>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78" name="Rectangle 54"/>
                <p:cNvSpPr>
                  <a:spLocks noChangeArrowheads="1"/>
                </p:cNvSpPr>
                <p:nvPr/>
              </p:nvSpPr>
              <p:spPr bwMode="auto">
                <a:xfrm>
                  <a:off x="1338" y="1364"/>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79" name="Rectangle 55"/>
                <p:cNvSpPr>
                  <a:spLocks noChangeArrowheads="1"/>
                </p:cNvSpPr>
                <p:nvPr/>
              </p:nvSpPr>
              <p:spPr bwMode="auto">
                <a:xfrm>
                  <a:off x="1746" y="1364"/>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80" name="Rectangle 56"/>
                <p:cNvSpPr>
                  <a:spLocks noChangeArrowheads="1"/>
                </p:cNvSpPr>
                <p:nvPr/>
              </p:nvSpPr>
              <p:spPr bwMode="auto">
                <a:xfrm>
                  <a:off x="2200" y="1364"/>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81" name="Rectangle 57"/>
                <p:cNvSpPr>
                  <a:spLocks noChangeArrowheads="1"/>
                </p:cNvSpPr>
                <p:nvPr/>
              </p:nvSpPr>
              <p:spPr bwMode="auto">
                <a:xfrm>
                  <a:off x="2653" y="1364"/>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82" name="Rectangle 58"/>
                <p:cNvSpPr>
                  <a:spLocks noChangeArrowheads="1"/>
                </p:cNvSpPr>
                <p:nvPr/>
              </p:nvSpPr>
              <p:spPr bwMode="auto">
                <a:xfrm>
                  <a:off x="3107" y="1364"/>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83" name="Rectangle 59"/>
                <p:cNvSpPr>
                  <a:spLocks noChangeArrowheads="1"/>
                </p:cNvSpPr>
                <p:nvPr/>
              </p:nvSpPr>
              <p:spPr bwMode="auto">
                <a:xfrm>
                  <a:off x="3515" y="1364"/>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84" name="Rectangle 60"/>
                <p:cNvSpPr>
                  <a:spLocks noChangeArrowheads="1"/>
                </p:cNvSpPr>
                <p:nvPr/>
              </p:nvSpPr>
              <p:spPr bwMode="auto">
                <a:xfrm>
                  <a:off x="3969" y="1364"/>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85" name="Line 61"/>
                <p:cNvSpPr>
                  <a:spLocks noChangeShapeType="1"/>
                </p:cNvSpPr>
                <p:nvPr/>
              </p:nvSpPr>
              <p:spPr bwMode="auto">
                <a:xfrm>
                  <a:off x="1111" y="1591"/>
                  <a:ext cx="31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6" name="Line 62"/>
                <p:cNvSpPr>
                  <a:spLocks noChangeShapeType="1"/>
                </p:cNvSpPr>
                <p:nvPr/>
              </p:nvSpPr>
              <p:spPr bwMode="auto">
                <a:xfrm>
                  <a:off x="1655" y="1591"/>
                  <a:ext cx="182"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7" name="Line 63"/>
                <p:cNvSpPr>
                  <a:spLocks noChangeShapeType="1"/>
                </p:cNvSpPr>
                <p:nvPr/>
              </p:nvSpPr>
              <p:spPr bwMode="auto">
                <a:xfrm>
                  <a:off x="2063" y="1591"/>
                  <a:ext cx="22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8" name="Line 64"/>
                <p:cNvSpPr>
                  <a:spLocks noChangeShapeType="1"/>
                </p:cNvSpPr>
                <p:nvPr/>
              </p:nvSpPr>
              <p:spPr bwMode="auto">
                <a:xfrm>
                  <a:off x="2472" y="1591"/>
                  <a:ext cx="31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9" name="Line 65"/>
                <p:cNvSpPr>
                  <a:spLocks noChangeShapeType="1"/>
                </p:cNvSpPr>
                <p:nvPr/>
              </p:nvSpPr>
              <p:spPr bwMode="auto">
                <a:xfrm>
                  <a:off x="2971" y="1591"/>
                  <a:ext cx="226"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0" name="Line 66"/>
                <p:cNvSpPr>
                  <a:spLocks noChangeShapeType="1"/>
                </p:cNvSpPr>
                <p:nvPr/>
              </p:nvSpPr>
              <p:spPr bwMode="auto">
                <a:xfrm>
                  <a:off x="3379" y="1591"/>
                  <a:ext cx="22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1" name="Line 67"/>
                <p:cNvSpPr>
                  <a:spLocks noChangeShapeType="1"/>
                </p:cNvSpPr>
                <p:nvPr/>
              </p:nvSpPr>
              <p:spPr bwMode="auto">
                <a:xfrm>
                  <a:off x="3832" y="1591"/>
                  <a:ext cx="22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54" name="Group 68"/>
              <p:cNvGrpSpPr/>
              <p:nvPr/>
            </p:nvGrpSpPr>
            <p:grpSpPr bwMode="auto">
              <a:xfrm>
                <a:off x="431" y="1706"/>
                <a:ext cx="4740" cy="356"/>
                <a:chOff x="431" y="1706"/>
                <a:chExt cx="4740" cy="356"/>
              </a:xfrm>
            </p:grpSpPr>
            <p:grpSp>
              <p:nvGrpSpPr>
                <p:cNvPr id="55" name="Group 69"/>
                <p:cNvGrpSpPr/>
                <p:nvPr/>
              </p:nvGrpSpPr>
              <p:grpSpPr bwMode="auto">
                <a:xfrm>
                  <a:off x="839" y="1706"/>
                  <a:ext cx="3425" cy="356"/>
                  <a:chOff x="839" y="1364"/>
                  <a:chExt cx="3425" cy="356"/>
                </a:xfrm>
              </p:grpSpPr>
              <p:sp>
                <p:nvSpPr>
                  <p:cNvPr id="62" name="Rectangle 70"/>
                  <p:cNvSpPr>
                    <a:spLocks noChangeArrowheads="1"/>
                  </p:cNvSpPr>
                  <p:nvPr/>
                </p:nvSpPr>
                <p:spPr bwMode="auto">
                  <a:xfrm>
                    <a:off x="839" y="1364"/>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63" name="Rectangle 71"/>
                  <p:cNvSpPr>
                    <a:spLocks noChangeArrowheads="1"/>
                  </p:cNvSpPr>
                  <p:nvPr/>
                </p:nvSpPr>
                <p:spPr bwMode="auto">
                  <a:xfrm>
                    <a:off x="1338" y="1364"/>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64" name="Rectangle 72"/>
                  <p:cNvSpPr>
                    <a:spLocks noChangeArrowheads="1"/>
                  </p:cNvSpPr>
                  <p:nvPr/>
                </p:nvSpPr>
                <p:spPr bwMode="auto">
                  <a:xfrm>
                    <a:off x="1746" y="1364"/>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65" name="Rectangle 73"/>
                  <p:cNvSpPr>
                    <a:spLocks noChangeArrowheads="1"/>
                  </p:cNvSpPr>
                  <p:nvPr/>
                </p:nvSpPr>
                <p:spPr bwMode="auto">
                  <a:xfrm>
                    <a:off x="2200" y="1364"/>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66" name="Rectangle 74"/>
                  <p:cNvSpPr>
                    <a:spLocks noChangeArrowheads="1"/>
                  </p:cNvSpPr>
                  <p:nvPr/>
                </p:nvSpPr>
                <p:spPr bwMode="auto">
                  <a:xfrm>
                    <a:off x="2653" y="1364"/>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67" name="Rectangle 75"/>
                  <p:cNvSpPr>
                    <a:spLocks noChangeArrowheads="1"/>
                  </p:cNvSpPr>
                  <p:nvPr/>
                </p:nvSpPr>
                <p:spPr bwMode="auto">
                  <a:xfrm>
                    <a:off x="3107" y="1364"/>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68" name="Rectangle 76"/>
                  <p:cNvSpPr>
                    <a:spLocks noChangeArrowheads="1"/>
                  </p:cNvSpPr>
                  <p:nvPr/>
                </p:nvSpPr>
                <p:spPr bwMode="auto">
                  <a:xfrm>
                    <a:off x="3515" y="1364"/>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69" name="Rectangle 77"/>
                  <p:cNvSpPr>
                    <a:spLocks noChangeArrowheads="1"/>
                  </p:cNvSpPr>
                  <p:nvPr/>
                </p:nvSpPr>
                <p:spPr bwMode="auto">
                  <a:xfrm>
                    <a:off x="3969" y="1364"/>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70" name="Line 78"/>
                  <p:cNvSpPr>
                    <a:spLocks noChangeShapeType="1"/>
                  </p:cNvSpPr>
                  <p:nvPr/>
                </p:nvSpPr>
                <p:spPr bwMode="auto">
                  <a:xfrm>
                    <a:off x="1111" y="1591"/>
                    <a:ext cx="31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71" name="Line 79"/>
                  <p:cNvSpPr>
                    <a:spLocks noChangeShapeType="1"/>
                  </p:cNvSpPr>
                  <p:nvPr/>
                </p:nvSpPr>
                <p:spPr bwMode="auto">
                  <a:xfrm>
                    <a:off x="1655" y="1591"/>
                    <a:ext cx="182"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72" name="Line 80"/>
                  <p:cNvSpPr>
                    <a:spLocks noChangeShapeType="1"/>
                  </p:cNvSpPr>
                  <p:nvPr/>
                </p:nvSpPr>
                <p:spPr bwMode="auto">
                  <a:xfrm>
                    <a:off x="2063" y="1591"/>
                    <a:ext cx="22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73" name="Line 81"/>
                  <p:cNvSpPr>
                    <a:spLocks noChangeShapeType="1"/>
                  </p:cNvSpPr>
                  <p:nvPr/>
                </p:nvSpPr>
                <p:spPr bwMode="auto">
                  <a:xfrm>
                    <a:off x="2472" y="1591"/>
                    <a:ext cx="31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74" name="Line 82"/>
                  <p:cNvSpPr>
                    <a:spLocks noChangeShapeType="1"/>
                  </p:cNvSpPr>
                  <p:nvPr/>
                </p:nvSpPr>
                <p:spPr bwMode="auto">
                  <a:xfrm>
                    <a:off x="2971" y="1591"/>
                    <a:ext cx="226"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75" name="Line 83"/>
                  <p:cNvSpPr>
                    <a:spLocks noChangeShapeType="1"/>
                  </p:cNvSpPr>
                  <p:nvPr/>
                </p:nvSpPr>
                <p:spPr bwMode="auto">
                  <a:xfrm>
                    <a:off x="3379" y="1591"/>
                    <a:ext cx="22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76" name="Line 84"/>
                  <p:cNvSpPr>
                    <a:spLocks noChangeShapeType="1"/>
                  </p:cNvSpPr>
                  <p:nvPr/>
                </p:nvSpPr>
                <p:spPr bwMode="auto">
                  <a:xfrm>
                    <a:off x="3832" y="1591"/>
                    <a:ext cx="22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
              <p:nvSpPr>
                <p:cNvPr id="56" name="Rectangle 85"/>
                <p:cNvSpPr>
                  <a:spLocks noChangeArrowheads="1"/>
                </p:cNvSpPr>
                <p:nvPr/>
              </p:nvSpPr>
              <p:spPr bwMode="auto">
                <a:xfrm>
                  <a:off x="4377" y="1706"/>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57" name="Rectangle 86"/>
                <p:cNvSpPr>
                  <a:spLocks noChangeArrowheads="1"/>
                </p:cNvSpPr>
                <p:nvPr/>
              </p:nvSpPr>
              <p:spPr bwMode="auto">
                <a:xfrm>
                  <a:off x="4876" y="1706"/>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58" name="Rectangle 87"/>
                <p:cNvSpPr>
                  <a:spLocks noChangeArrowheads="1"/>
                </p:cNvSpPr>
                <p:nvPr/>
              </p:nvSpPr>
              <p:spPr bwMode="auto">
                <a:xfrm>
                  <a:off x="431" y="1706"/>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59" name="Line 88"/>
                <p:cNvSpPr>
                  <a:spLocks noChangeShapeType="1"/>
                </p:cNvSpPr>
                <p:nvPr/>
              </p:nvSpPr>
              <p:spPr bwMode="auto">
                <a:xfrm>
                  <a:off x="748" y="1933"/>
                  <a:ext cx="181"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0" name="Line 89"/>
                <p:cNvSpPr>
                  <a:spLocks noChangeShapeType="1"/>
                </p:cNvSpPr>
                <p:nvPr/>
              </p:nvSpPr>
              <p:spPr bwMode="auto">
                <a:xfrm>
                  <a:off x="4286" y="1933"/>
                  <a:ext cx="181"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1" name="Line 90"/>
                <p:cNvSpPr>
                  <a:spLocks noChangeShapeType="1"/>
                </p:cNvSpPr>
                <p:nvPr/>
              </p:nvSpPr>
              <p:spPr bwMode="auto">
                <a:xfrm>
                  <a:off x="4740" y="1933"/>
                  <a:ext cx="181"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grpSp>
          <p:nvGrpSpPr>
            <p:cNvPr id="93" name="Group 92"/>
            <p:cNvGrpSpPr/>
            <p:nvPr/>
          </p:nvGrpSpPr>
          <p:grpSpPr bwMode="auto">
            <a:xfrm>
              <a:off x="1422826" y="1943365"/>
              <a:ext cx="10032999" cy="1602584"/>
              <a:chOff x="431" y="255"/>
              <a:chExt cx="4740" cy="1012"/>
            </a:xfrm>
          </p:grpSpPr>
          <p:sp>
            <p:nvSpPr>
              <p:cNvPr id="94" name="Line 93"/>
              <p:cNvSpPr>
                <a:spLocks noChangeShapeType="1"/>
              </p:cNvSpPr>
              <p:nvPr/>
            </p:nvSpPr>
            <p:spPr bwMode="auto">
              <a:xfrm>
                <a:off x="4286" y="1162"/>
                <a:ext cx="181"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nvGrpSpPr>
              <p:cNvPr id="95" name="Group 94"/>
              <p:cNvGrpSpPr/>
              <p:nvPr/>
            </p:nvGrpSpPr>
            <p:grpSpPr bwMode="auto">
              <a:xfrm>
                <a:off x="431" y="255"/>
                <a:ext cx="4740" cy="1012"/>
                <a:chOff x="385" y="1277"/>
                <a:chExt cx="4740" cy="1012"/>
              </a:xfrm>
            </p:grpSpPr>
            <p:sp>
              <p:nvSpPr>
                <p:cNvPr id="96" name="Rectangle 95"/>
                <p:cNvSpPr>
                  <a:spLocks noChangeArrowheads="1"/>
                </p:cNvSpPr>
                <p:nvPr/>
              </p:nvSpPr>
              <p:spPr bwMode="auto">
                <a:xfrm>
                  <a:off x="3470" y="1933"/>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97" name="Rectangle 96"/>
                <p:cNvSpPr>
                  <a:spLocks noChangeArrowheads="1"/>
                </p:cNvSpPr>
                <p:nvPr/>
              </p:nvSpPr>
              <p:spPr bwMode="auto">
                <a:xfrm>
                  <a:off x="1700" y="1933"/>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98" name="Rectangle 97"/>
                <p:cNvSpPr>
                  <a:spLocks noChangeArrowheads="1"/>
                </p:cNvSpPr>
                <p:nvPr/>
              </p:nvSpPr>
              <p:spPr bwMode="auto">
                <a:xfrm>
                  <a:off x="3061" y="1933"/>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99" name="Line 98"/>
                <p:cNvSpPr>
                  <a:spLocks noChangeShapeType="1"/>
                </p:cNvSpPr>
                <p:nvPr/>
              </p:nvSpPr>
              <p:spPr bwMode="auto">
                <a:xfrm>
                  <a:off x="1065" y="2160"/>
                  <a:ext cx="31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0" name="Line 99"/>
                <p:cNvSpPr>
                  <a:spLocks noChangeShapeType="1"/>
                </p:cNvSpPr>
                <p:nvPr/>
              </p:nvSpPr>
              <p:spPr bwMode="auto">
                <a:xfrm>
                  <a:off x="1609" y="2160"/>
                  <a:ext cx="182"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1" name="Line 100"/>
                <p:cNvSpPr>
                  <a:spLocks noChangeShapeType="1"/>
                </p:cNvSpPr>
                <p:nvPr/>
              </p:nvSpPr>
              <p:spPr bwMode="auto">
                <a:xfrm>
                  <a:off x="2017" y="2160"/>
                  <a:ext cx="22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2" name="Line 101"/>
                <p:cNvSpPr>
                  <a:spLocks noChangeShapeType="1"/>
                </p:cNvSpPr>
                <p:nvPr/>
              </p:nvSpPr>
              <p:spPr bwMode="auto">
                <a:xfrm>
                  <a:off x="2426" y="2160"/>
                  <a:ext cx="31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3" name="Line 102"/>
                <p:cNvSpPr>
                  <a:spLocks noChangeShapeType="1"/>
                </p:cNvSpPr>
                <p:nvPr/>
              </p:nvSpPr>
              <p:spPr bwMode="auto">
                <a:xfrm>
                  <a:off x="2925" y="2160"/>
                  <a:ext cx="226"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4" name="Line 103"/>
                <p:cNvSpPr>
                  <a:spLocks noChangeShapeType="1"/>
                </p:cNvSpPr>
                <p:nvPr/>
              </p:nvSpPr>
              <p:spPr bwMode="auto">
                <a:xfrm>
                  <a:off x="3333" y="2160"/>
                  <a:ext cx="22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5" name="Line 104"/>
                <p:cNvSpPr>
                  <a:spLocks noChangeShapeType="1"/>
                </p:cNvSpPr>
                <p:nvPr/>
              </p:nvSpPr>
              <p:spPr bwMode="auto">
                <a:xfrm>
                  <a:off x="3786" y="2160"/>
                  <a:ext cx="22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6" name="Rectangle 105"/>
                <p:cNvSpPr>
                  <a:spLocks noChangeArrowheads="1"/>
                </p:cNvSpPr>
                <p:nvPr/>
              </p:nvSpPr>
              <p:spPr bwMode="auto">
                <a:xfrm>
                  <a:off x="4830" y="1933"/>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07" name="Rectangle 106"/>
                <p:cNvSpPr>
                  <a:spLocks noChangeArrowheads="1"/>
                </p:cNvSpPr>
                <p:nvPr/>
              </p:nvSpPr>
              <p:spPr bwMode="auto">
                <a:xfrm>
                  <a:off x="385" y="1933"/>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08" name="Line 107"/>
                <p:cNvSpPr>
                  <a:spLocks noChangeShapeType="1"/>
                </p:cNvSpPr>
                <p:nvPr/>
              </p:nvSpPr>
              <p:spPr bwMode="auto">
                <a:xfrm>
                  <a:off x="702" y="2160"/>
                  <a:ext cx="181"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9" name="Line 108"/>
                <p:cNvSpPr>
                  <a:spLocks noChangeShapeType="1"/>
                </p:cNvSpPr>
                <p:nvPr/>
              </p:nvSpPr>
              <p:spPr bwMode="auto">
                <a:xfrm>
                  <a:off x="4694" y="2160"/>
                  <a:ext cx="181"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10" name="Rectangle 109"/>
                <p:cNvSpPr>
                  <a:spLocks noChangeArrowheads="1"/>
                </p:cNvSpPr>
                <p:nvPr/>
              </p:nvSpPr>
              <p:spPr bwMode="auto">
                <a:xfrm>
                  <a:off x="793" y="1933"/>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11" name="Rectangle 110"/>
                <p:cNvSpPr>
                  <a:spLocks noChangeArrowheads="1"/>
                </p:cNvSpPr>
                <p:nvPr/>
              </p:nvSpPr>
              <p:spPr bwMode="auto">
                <a:xfrm>
                  <a:off x="1292" y="1933"/>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12" name="Rectangle 111"/>
                <p:cNvSpPr>
                  <a:spLocks noChangeArrowheads="1"/>
                </p:cNvSpPr>
                <p:nvPr/>
              </p:nvSpPr>
              <p:spPr bwMode="auto">
                <a:xfrm>
                  <a:off x="2109" y="1888"/>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13" name="Rectangle 112"/>
                <p:cNvSpPr>
                  <a:spLocks noChangeArrowheads="1"/>
                </p:cNvSpPr>
                <p:nvPr/>
              </p:nvSpPr>
              <p:spPr bwMode="auto">
                <a:xfrm>
                  <a:off x="3923" y="1933"/>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14" name="Rectangle 113"/>
                <p:cNvSpPr>
                  <a:spLocks noChangeArrowheads="1"/>
                </p:cNvSpPr>
                <p:nvPr/>
              </p:nvSpPr>
              <p:spPr bwMode="auto">
                <a:xfrm>
                  <a:off x="4332" y="1933"/>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grpSp>
              <p:nvGrpSpPr>
                <p:cNvPr id="115" name="Group 114"/>
                <p:cNvGrpSpPr/>
                <p:nvPr/>
              </p:nvGrpSpPr>
              <p:grpSpPr bwMode="auto">
                <a:xfrm>
                  <a:off x="385" y="1277"/>
                  <a:ext cx="4739" cy="1012"/>
                  <a:chOff x="385" y="1277"/>
                  <a:chExt cx="4739" cy="1012"/>
                </a:xfrm>
              </p:grpSpPr>
              <p:sp>
                <p:nvSpPr>
                  <p:cNvPr id="116" name="Rectangle 115"/>
                  <p:cNvSpPr>
                    <a:spLocks noChangeArrowheads="1"/>
                  </p:cNvSpPr>
                  <p:nvPr/>
                </p:nvSpPr>
                <p:spPr bwMode="auto">
                  <a:xfrm>
                    <a:off x="2608" y="1933"/>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17" name="Line 116"/>
                  <p:cNvSpPr>
                    <a:spLocks noChangeShapeType="1"/>
                  </p:cNvSpPr>
                  <p:nvPr/>
                </p:nvSpPr>
                <p:spPr bwMode="auto">
                  <a:xfrm>
                    <a:off x="1655" y="1591"/>
                    <a:ext cx="182"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18" name="Line 117"/>
                  <p:cNvSpPr>
                    <a:spLocks noChangeShapeType="1"/>
                  </p:cNvSpPr>
                  <p:nvPr/>
                </p:nvSpPr>
                <p:spPr bwMode="auto">
                  <a:xfrm>
                    <a:off x="3379" y="1570"/>
                    <a:ext cx="22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19" name="Rectangle 118"/>
                  <p:cNvSpPr>
                    <a:spLocks noChangeArrowheads="1"/>
                  </p:cNvSpPr>
                  <p:nvPr/>
                </p:nvSpPr>
                <p:spPr bwMode="auto">
                  <a:xfrm>
                    <a:off x="385" y="1323"/>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20" name="Rectangle 119"/>
                  <p:cNvSpPr>
                    <a:spLocks noChangeArrowheads="1"/>
                  </p:cNvSpPr>
                  <p:nvPr/>
                </p:nvSpPr>
                <p:spPr bwMode="auto">
                  <a:xfrm>
                    <a:off x="4377" y="1323"/>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21" name="Rectangle 120"/>
                  <p:cNvSpPr>
                    <a:spLocks noChangeArrowheads="1"/>
                  </p:cNvSpPr>
                  <p:nvPr/>
                </p:nvSpPr>
                <p:spPr bwMode="auto">
                  <a:xfrm>
                    <a:off x="839" y="1343"/>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22" name="Rectangle 121"/>
                  <p:cNvSpPr>
                    <a:spLocks noChangeArrowheads="1"/>
                  </p:cNvSpPr>
                  <p:nvPr/>
                </p:nvSpPr>
                <p:spPr bwMode="auto">
                  <a:xfrm>
                    <a:off x="1746" y="1343"/>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23" name="Rectangle 122"/>
                  <p:cNvSpPr>
                    <a:spLocks noChangeArrowheads="1"/>
                  </p:cNvSpPr>
                  <p:nvPr/>
                </p:nvSpPr>
                <p:spPr bwMode="auto">
                  <a:xfrm>
                    <a:off x="2245" y="1323"/>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24" name="Rectangle 123"/>
                  <p:cNvSpPr>
                    <a:spLocks noChangeArrowheads="1"/>
                  </p:cNvSpPr>
                  <p:nvPr/>
                </p:nvSpPr>
                <p:spPr bwMode="auto">
                  <a:xfrm>
                    <a:off x="3969" y="1343"/>
                    <a:ext cx="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25" name="Line 124"/>
                  <p:cNvSpPr>
                    <a:spLocks noChangeShapeType="1"/>
                  </p:cNvSpPr>
                  <p:nvPr/>
                </p:nvSpPr>
                <p:spPr bwMode="auto">
                  <a:xfrm>
                    <a:off x="1111" y="1570"/>
                    <a:ext cx="31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26" name="Line 125"/>
                  <p:cNvSpPr>
                    <a:spLocks noChangeShapeType="1"/>
                  </p:cNvSpPr>
                  <p:nvPr/>
                </p:nvSpPr>
                <p:spPr bwMode="auto">
                  <a:xfrm>
                    <a:off x="2063" y="1570"/>
                    <a:ext cx="22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27" name="Line 126"/>
                  <p:cNvSpPr>
                    <a:spLocks noChangeShapeType="1"/>
                  </p:cNvSpPr>
                  <p:nvPr/>
                </p:nvSpPr>
                <p:spPr bwMode="auto">
                  <a:xfrm>
                    <a:off x="2472" y="1570"/>
                    <a:ext cx="31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28" name="Line 127"/>
                  <p:cNvSpPr>
                    <a:spLocks noChangeShapeType="1"/>
                  </p:cNvSpPr>
                  <p:nvPr/>
                </p:nvSpPr>
                <p:spPr bwMode="auto">
                  <a:xfrm>
                    <a:off x="2971" y="1570"/>
                    <a:ext cx="226"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29" name="Line 128"/>
                  <p:cNvSpPr>
                    <a:spLocks noChangeShapeType="1"/>
                  </p:cNvSpPr>
                  <p:nvPr/>
                </p:nvSpPr>
                <p:spPr bwMode="auto">
                  <a:xfrm>
                    <a:off x="3832" y="1570"/>
                    <a:ext cx="227"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30" name="Line 129"/>
                  <p:cNvSpPr>
                    <a:spLocks noChangeShapeType="1"/>
                  </p:cNvSpPr>
                  <p:nvPr/>
                </p:nvSpPr>
                <p:spPr bwMode="auto">
                  <a:xfrm>
                    <a:off x="703" y="1549"/>
                    <a:ext cx="181"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31" name="Rectangle 130"/>
                  <p:cNvSpPr>
                    <a:spLocks noChangeArrowheads="1"/>
                  </p:cNvSpPr>
                  <p:nvPr/>
                </p:nvSpPr>
                <p:spPr bwMode="auto">
                  <a:xfrm>
                    <a:off x="1338" y="1368"/>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32" name="Rectangle 131"/>
                  <p:cNvSpPr>
                    <a:spLocks noChangeArrowheads="1"/>
                  </p:cNvSpPr>
                  <p:nvPr/>
                </p:nvSpPr>
                <p:spPr bwMode="auto">
                  <a:xfrm>
                    <a:off x="2653" y="1323"/>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33" name="Rectangle 132"/>
                  <p:cNvSpPr>
                    <a:spLocks noChangeArrowheads="1"/>
                  </p:cNvSpPr>
                  <p:nvPr/>
                </p:nvSpPr>
                <p:spPr bwMode="auto">
                  <a:xfrm>
                    <a:off x="3107" y="1323"/>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34" name="Rectangle 133"/>
                  <p:cNvSpPr>
                    <a:spLocks noChangeArrowheads="1"/>
                  </p:cNvSpPr>
                  <p:nvPr/>
                </p:nvSpPr>
                <p:spPr bwMode="auto">
                  <a:xfrm>
                    <a:off x="3515" y="1344"/>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35" name="Rectangle 134"/>
                  <p:cNvSpPr>
                    <a:spLocks noChangeArrowheads="1"/>
                  </p:cNvSpPr>
                  <p:nvPr/>
                </p:nvSpPr>
                <p:spPr bwMode="auto">
                  <a:xfrm>
                    <a:off x="4830" y="1277"/>
                    <a:ext cx="29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36" name="Line 135"/>
                  <p:cNvSpPr>
                    <a:spLocks noChangeShapeType="1"/>
                  </p:cNvSpPr>
                  <p:nvPr/>
                </p:nvSpPr>
                <p:spPr bwMode="auto">
                  <a:xfrm>
                    <a:off x="4740" y="1549"/>
                    <a:ext cx="181"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37" name="Line 136"/>
                  <p:cNvSpPr>
                    <a:spLocks noChangeShapeType="1"/>
                  </p:cNvSpPr>
                  <p:nvPr/>
                </p:nvSpPr>
                <p:spPr bwMode="auto">
                  <a:xfrm>
                    <a:off x="4332" y="1549"/>
                    <a:ext cx="181" cy="0"/>
                  </a:xfrm>
                  <a:prstGeom prst="line">
                    <a:avLst/>
                  </a:prstGeom>
                  <a:noFill/>
                  <a:ln w="38100">
                    <a:solidFill>
                      <a:schemeClr val="bg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grpSp>
      </p:grpSp>
      <p:sp>
        <p:nvSpPr>
          <p:cNvPr id="138" name="Text Box 137"/>
          <p:cNvSpPr txBox="1">
            <a:spLocks noChangeArrowheads="1"/>
          </p:cNvSpPr>
          <p:nvPr/>
        </p:nvSpPr>
        <p:spPr bwMode="auto">
          <a:xfrm>
            <a:off x="889586" y="5135069"/>
            <a:ext cx="99864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a:solidFill>
                  <a:schemeClr val="tx1">
                    <a:lumMod val="65000"/>
                    <a:lumOff val="35000"/>
                  </a:schemeClr>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氨基酸排列顺序不同，肽链的结构不同</a:t>
            </a:r>
          </a:p>
        </p:txBody>
      </p:sp>
      <p:sp>
        <p:nvSpPr>
          <p:cNvPr id="139" name="Text Box 138"/>
          <p:cNvSpPr txBox="1">
            <a:spLocks noChangeArrowheads="1"/>
          </p:cNvSpPr>
          <p:nvPr/>
        </p:nvSpPr>
        <p:spPr bwMode="auto">
          <a:xfrm>
            <a:off x="889586" y="5704043"/>
            <a:ext cx="10369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solidFill>
                  <a:schemeClr val="tx1">
                    <a:lumMod val="65000"/>
                    <a:lumOff val="35000"/>
                  </a:schemeClr>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肽链的空间结构不同，蛋白质的结构不同</a:t>
            </a:r>
          </a:p>
        </p:txBody>
      </p:sp>
      <p:sp>
        <p:nvSpPr>
          <p:cNvPr id="140" name="Text Box 91"/>
          <p:cNvSpPr txBox="1">
            <a:spLocks noChangeArrowheads="1"/>
          </p:cNvSpPr>
          <p:nvPr/>
        </p:nvSpPr>
        <p:spPr bwMode="auto">
          <a:xfrm>
            <a:off x="889586" y="3997119"/>
            <a:ext cx="86423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solidFill>
                  <a:schemeClr val="tx1">
                    <a:lumMod val="65000"/>
                    <a:lumOff val="35000"/>
                  </a:schemeClr>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氨基酸种类不同，肽链的结构不同</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8"/>
                                        </p:tgtEl>
                                        <p:attrNameLst>
                                          <p:attrName>style.visibility</p:attrName>
                                        </p:attrNameLst>
                                      </p:cBhvr>
                                      <p:to>
                                        <p:strVal val="visible"/>
                                      </p:to>
                                    </p:set>
                                    <p:anim calcmode="lin" valueType="num">
                                      <p:cBhvr additive="base">
                                        <p:cTn id="11" dur="500" fill="hold"/>
                                        <p:tgtEl>
                                          <p:spTgt spid="138"/>
                                        </p:tgtEl>
                                        <p:attrNameLst>
                                          <p:attrName>ppt_x</p:attrName>
                                        </p:attrNameLst>
                                      </p:cBhvr>
                                      <p:tavLst>
                                        <p:tav tm="0">
                                          <p:val>
                                            <p:strVal val="#ppt_x"/>
                                          </p:val>
                                        </p:tav>
                                        <p:tav tm="100000">
                                          <p:val>
                                            <p:strVal val="#ppt_x"/>
                                          </p:val>
                                        </p:tav>
                                      </p:tavLst>
                                    </p:anim>
                                    <p:anim calcmode="lin" valueType="num">
                                      <p:cBhvr additive="base">
                                        <p:cTn id="12" dur="500" fill="hold"/>
                                        <p:tgtEl>
                                          <p:spTgt spid="1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9"/>
                                        </p:tgtEl>
                                        <p:attrNameLst>
                                          <p:attrName>style.visibility</p:attrName>
                                        </p:attrNameLst>
                                      </p:cBhvr>
                                      <p:to>
                                        <p:strVal val="visible"/>
                                      </p:to>
                                    </p:set>
                                    <p:anim calcmode="lin" valueType="num">
                                      <p:cBhvr additive="base">
                                        <p:cTn id="15" dur="500" fill="hold"/>
                                        <p:tgtEl>
                                          <p:spTgt spid="139"/>
                                        </p:tgtEl>
                                        <p:attrNameLst>
                                          <p:attrName>ppt_x</p:attrName>
                                        </p:attrNameLst>
                                      </p:cBhvr>
                                      <p:tavLst>
                                        <p:tav tm="0">
                                          <p:val>
                                            <p:strVal val="#ppt_x"/>
                                          </p:val>
                                        </p:tav>
                                        <p:tav tm="100000">
                                          <p:val>
                                            <p:strVal val="#ppt_x"/>
                                          </p:val>
                                        </p:tav>
                                      </p:tavLst>
                                    </p:anim>
                                    <p:anim calcmode="lin" valueType="num">
                                      <p:cBhvr additive="base">
                                        <p:cTn id="16" dur="500" fill="hold"/>
                                        <p:tgtEl>
                                          <p:spTgt spid="1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0"/>
                                        </p:tgtEl>
                                        <p:attrNameLst>
                                          <p:attrName>style.visibility</p:attrName>
                                        </p:attrNameLst>
                                      </p:cBhvr>
                                      <p:to>
                                        <p:strVal val="visible"/>
                                      </p:to>
                                    </p:set>
                                    <p:anim calcmode="lin" valueType="num">
                                      <p:cBhvr additive="base">
                                        <p:cTn id="19" dur="500" fill="hold"/>
                                        <p:tgtEl>
                                          <p:spTgt spid="140"/>
                                        </p:tgtEl>
                                        <p:attrNameLst>
                                          <p:attrName>ppt_x</p:attrName>
                                        </p:attrNameLst>
                                      </p:cBhvr>
                                      <p:tavLst>
                                        <p:tav tm="0">
                                          <p:val>
                                            <p:strVal val="#ppt_x"/>
                                          </p:val>
                                        </p:tav>
                                        <p:tav tm="100000">
                                          <p:val>
                                            <p:strVal val="#ppt_x"/>
                                          </p:val>
                                        </p:tav>
                                      </p:tavLst>
                                    </p:anim>
                                    <p:anim calcmode="lin" valueType="num">
                                      <p:cBhvr additive="base">
                                        <p:cTn id="20"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38" grpId="0"/>
      <p:bldP spid="139" grpId="0"/>
      <p:bldP spid="1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1041399" y="395892"/>
            <a:ext cx="4514851" cy="492443"/>
          </a:xfrm>
          <a:prstGeom prst="rect">
            <a:avLst/>
          </a:prstGeom>
          <a:noFill/>
          <a:ln w="12700" cap="flat">
            <a:noFill/>
            <a:miter lim="400000"/>
          </a:ln>
          <a:effectLst/>
        </p:spPr>
        <p:txBody>
          <a:bodyPr wrap="squar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蛋白质的功能</a:t>
            </a:r>
          </a:p>
        </p:txBody>
      </p:sp>
      <p:sp>
        <p:nvSpPr>
          <p:cNvPr id="3" name="五边形 1"/>
          <p:cNvSpPr/>
          <p:nvPr/>
        </p:nvSpPr>
        <p:spPr>
          <a:xfrm>
            <a:off x="168078" y="334338"/>
            <a:ext cx="569573" cy="615551"/>
          </a:xfrm>
          <a:prstGeom prst="homePlate">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algn="ctr" rtl="0" latinLnBrk="1" hangingPunct="0"/>
            <a:r>
              <a:rPr lang="en-US" altLang="zh-CN" sz="3200" dirty="0">
                <a:solidFill>
                  <a:schemeClr val="bg1"/>
                </a:solidFill>
                <a:latin typeface="Roboto Bk" pitchFamily="2" charset="0"/>
                <a:ea typeface="Roboto Bk" pitchFamily="2" charset="0"/>
                <a:cs typeface="OPPOSans R" panose="00020600040101010101" pitchFamily="18" charset="-122"/>
                <a:sym typeface="Roboto Bk" pitchFamily="2" charset="0"/>
              </a:rPr>
              <a:t>4</a:t>
            </a:r>
            <a:endParaRPr lang="zh-CN" altLang="en-US" sz="3200" dirty="0">
              <a:solidFill>
                <a:schemeClr val="bg1"/>
              </a:solidFill>
              <a:latin typeface="Roboto Bk" pitchFamily="2" charset="0"/>
              <a:ea typeface="OPPOSans R" panose="00020600040101010101" pitchFamily="18" charset="-122"/>
              <a:cs typeface="OPPOSans R" panose="00020600040101010101" pitchFamily="18" charset="-122"/>
              <a:sym typeface="Roboto Bk" pitchFamily="2" charset="0"/>
            </a:endParaRPr>
          </a:p>
        </p:txBody>
      </p:sp>
      <p:sp>
        <p:nvSpPr>
          <p:cNvPr id="4" name="Text Box 3"/>
          <p:cNvSpPr txBox="1">
            <a:spLocks noChangeArrowheads="1"/>
          </p:cNvSpPr>
          <p:nvPr/>
        </p:nvSpPr>
        <p:spPr bwMode="auto">
          <a:xfrm>
            <a:off x="452864" y="1844675"/>
            <a:ext cx="1132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构成细胞和生物体的重要物质（结构蛋白）</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：如羽毛、肌肉、头发等</a:t>
            </a:r>
          </a:p>
        </p:txBody>
      </p:sp>
      <p:sp>
        <p:nvSpPr>
          <p:cNvPr id="5" name="Text Box 4"/>
          <p:cNvSpPr txBox="1">
            <a:spLocks noChangeArrowheads="1"/>
          </p:cNvSpPr>
          <p:nvPr/>
        </p:nvSpPr>
        <p:spPr bwMode="auto">
          <a:xfrm>
            <a:off x="452864" y="2431540"/>
            <a:ext cx="11040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催化作用</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：如绝大多数酶</a:t>
            </a:r>
          </a:p>
        </p:txBody>
      </p:sp>
      <p:sp>
        <p:nvSpPr>
          <p:cNvPr id="6" name="Text Box 5"/>
          <p:cNvSpPr txBox="1">
            <a:spLocks noChangeArrowheads="1"/>
          </p:cNvSpPr>
          <p:nvPr/>
        </p:nvSpPr>
        <p:spPr bwMode="auto">
          <a:xfrm>
            <a:off x="452864" y="3018405"/>
            <a:ext cx="1188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运输作用</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：如血红蛋白、细胞膜上的载体</a:t>
            </a:r>
          </a:p>
        </p:txBody>
      </p:sp>
      <p:sp>
        <p:nvSpPr>
          <p:cNvPr id="8" name="Text Box 6"/>
          <p:cNvSpPr txBox="1">
            <a:spLocks noChangeArrowheads="1"/>
          </p:cNvSpPr>
          <p:nvPr/>
        </p:nvSpPr>
        <p:spPr bwMode="auto">
          <a:xfrm>
            <a:off x="452864" y="3605270"/>
            <a:ext cx="115231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调节蛋白</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：如胰岛素和生长激素等</a:t>
            </a:r>
          </a:p>
        </p:txBody>
      </p:sp>
      <p:sp>
        <p:nvSpPr>
          <p:cNvPr id="9" name="Text Box 7"/>
          <p:cNvSpPr txBox="1">
            <a:spLocks noChangeArrowheads="1"/>
          </p:cNvSpPr>
          <p:nvPr/>
        </p:nvSpPr>
        <p:spPr bwMode="auto">
          <a:xfrm>
            <a:off x="452864" y="4192134"/>
            <a:ext cx="1016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免疫作用</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：如抗体</a:t>
            </a:r>
          </a:p>
        </p:txBody>
      </p:sp>
      <p:sp>
        <p:nvSpPr>
          <p:cNvPr id="2" name="矩形 1"/>
          <p:cNvSpPr/>
          <p:nvPr/>
        </p:nvSpPr>
        <p:spPr>
          <a:xfrm>
            <a:off x="2819400" y="5146934"/>
            <a:ext cx="6553200" cy="461666"/>
          </a:xfrm>
          <a:prstGeom prst="rect">
            <a:avLst/>
          </a:prstGeom>
          <a:solidFill>
            <a:schemeClr val="accent2"/>
          </a:solidFill>
        </p:spPr>
        <p:txBody>
          <a:bodyPr wrap="square">
            <a:spAutoFit/>
          </a:bodyPr>
          <a:lstStyle/>
          <a:p>
            <a:pPr algn="ctr"/>
            <a:r>
              <a:rPr lang="zh-CN" altLang="en-US" sz="2400" b="1" dirty="0">
                <a:solidFill>
                  <a:schemeClr val="bg1"/>
                </a:solidFill>
              </a:rPr>
              <a:t>蛋白质是一切生命活动的承担者！</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4)">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out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6402" y="316657"/>
            <a:ext cx="1764584"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l" rtl="0" latinLnBrk="1" hangingPunct="0">
              <a:defRPr/>
            </a:pPr>
            <a:r>
              <a:rPr lang="zh-CN" altLang="en-US" sz="3200" dirty="0">
                <a:solidFill>
                  <a:schemeClr val="tx1">
                    <a:lumMod val="75000"/>
                    <a:lumOff val="25000"/>
                  </a:schemeClr>
                </a:solidFill>
                <a:latin typeface="OPPOSans B" panose="00020600040101010101" pitchFamily="18" charset="-122"/>
                <a:ea typeface="OPPOSans B" panose="00020600040101010101" pitchFamily="18" charset="-122"/>
                <a:sym typeface="OPPOSans B" panose="00020600040101010101" pitchFamily="18" charset="-122"/>
              </a:rPr>
              <a:t>课堂导入</a:t>
            </a:r>
          </a:p>
        </p:txBody>
      </p:sp>
      <p:sp>
        <p:nvSpPr>
          <p:cNvPr id="6" name="Text Box 7"/>
          <p:cNvSpPr txBox="1">
            <a:spLocks noChangeArrowheads="1"/>
          </p:cNvSpPr>
          <p:nvPr/>
        </p:nvSpPr>
        <p:spPr bwMode="auto">
          <a:xfrm>
            <a:off x="737651" y="4180840"/>
            <a:ext cx="10866974" cy="1846659"/>
          </a:xfrm>
          <a:prstGeom prst="rect">
            <a:avLst/>
          </a:prstGeom>
          <a:solidFill>
            <a:srgbClr val="FEA733"/>
          </a:solidFill>
          <a:ln>
            <a:noFill/>
          </a:ln>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b="1" dirty="0">
                <a:solidFill>
                  <a:schemeClr val="bg1"/>
                </a:solidFill>
                <a:latin typeface="+mj-ea"/>
                <a:ea typeface="+mj-ea"/>
                <a:cs typeface="OPPOSans R" panose="00020600040101010101" pitchFamily="18" charset="-122"/>
                <a:sym typeface="OPPOSans R" panose="00020600040101010101" pitchFamily="18" charset="-122"/>
              </a:rPr>
              <a:t>富含蛋白质的食品</a:t>
            </a:r>
          </a:p>
          <a:p>
            <a:pPr>
              <a:spcBef>
                <a:spcPct val="50000"/>
              </a:spcBef>
            </a:pPr>
            <a:r>
              <a:rPr lang="zh-CN" altLang="en-US" sz="20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lang="zh-CN" altLang="en-US" sz="20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）大豆制品：豆腐、豆浆、腐竹等；  </a:t>
            </a:r>
          </a:p>
          <a:p>
            <a:pPr>
              <a:spcBef>
                <a:spcPct val="50000"/>
              </a:spcBef>
            </a:pPr>
            <a:r>
              <a:rPr lang="zh-CN" altLang="en-US" sz="20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zh-CN" altLang="en-US" sz="20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）奶类制品：奶粉、酸奶、牛奶等； </a:t>
            </a:r>
          </a:p>
          <a:p>
            <a:pPr>
              <a:spcBef>
                <a:spcPct val="50000"/>
              </a:spcBef>
            </a:pPr>
            <a:r>
              <a:rPr lang="zh-CN" altLang="en-US" sz="20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r>
              <a:rPr lang="zh-CN" altLang="en-US" sz="20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）肉蛋类食品：牛肉、羊肉、鸡蛋等。</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1839" y="1812997"/>
            <a:ext cx="2724762" cy="1819203"/>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52" y="1812997"/>
            <a:ext cx="2728805" cy="1819203"/>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3490" y="1812997"/>
            <a:ext cx="2746592" cy="1819203"/>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515" y="1812997"/>
            <a:ext cx="2736890" cy="18192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p:cTn id="16" dur="5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500" fill="hold"/>
                                        <p:tgtEl>
                                          <p:spTgt spid="6">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6">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71045" y="2773680"/>
            <a:ext cx="864991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4"/>
          <p:cNvSpPr>
            <a:spLocks noChangeArrowheads="1"/>
          </p:cNvSpPr>
          <p:nvPr/>
        </p:nvSpPr>
        <p:spPr bwMode="auto">
          <a:xfrm>
            <a:off x="1771045" y="2983915"/>
            <a:ext cx="8649911" cy="646331"/>
          </a:xfrm>
          <a:prstGeom prst="rect">
            <a:avLst/>
          </a:prstGeom>
          <a:solidFill>
            <a:schemeClr val="accent2"/>
          </a:solidFill>
        </p:spPr>
        <p:txBody>
          <a:bodyPr wrap="square">
            <a:spAutoFit/>
          </a:bodyPr>
          <a:lstStyle/>
          <a:p>
            <a:pPr algn="ctr"/>
            <a:r>
              <a:rPr lang="zh-CN" altLang="en-US" sz="3600" b="1" dirty="0">
                <a:solidFill>
                  <a:schemeClr val="bg1"/>
                </a:solidFill>
                <a:sym typeface="OPPOSans R" panose="00020600040101010101" pitchFamily="18" charset="-122"/>
              </a:rPr>
              <a:t>微专题：有关蛋白质计算</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767079" y="441612"/>
            <a:ext cx="4983164" cy="492443"/>
          </a:xfrm>
          <a:prstGeom prst="rect">
            <a:avLst/>
          </a:prstGeom>
          <a:noFill/>
          <a:ln w="12700" cap="flat">
            <a:noFill/>
            <a:miter lim="400000"/>
          </a:ln>
          <a:effectLst/>
        </p:spPr>
        <p:txBody>
          <a:bodyPr wrap="squar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（一）氨基酸的相关计算</a:t>
            </a:r>
          </a:p>
        </p:txBody>
      </p:sp>
      <p:sp>
        <p:nvSpPr>
          <p:cNvPr id="3" name="Text Box 5"/>
          <p:cNvSpPr txBox="1">
            <a:spLocks noChangeArrowheads="1"/>
          </p:cNvSpPr>
          <p:nvPr/>
        </p:nvSpPr>
        <p:spPr bwMode="auto">
          <a:xfrm>
            <a:off x="611756" y="3026348"/>
            <a:ext cx="6144683"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endParaRPr lang="zh-CN" altLang="zh-CN" sz="2000" baseline="-25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 name="Text Box 6"/>
          <p:cNvSpPr txBox="1">
            <a:spLocks noChangeArrowheads="1"/>
          </p:cNvSpPr>
          <p:nvPr/>
        </p:nvSpPr>
        <p:spPr bwMode="auto">
          <a:xfrm>
            <a:off x="695325" y="1626258"/>
            <a:ext cx="10909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氨基酸的分子式可以写成</a:t>
            </a:r>
            <a:r>
              <a:rPr lang="en-US" altLang="zh-CN"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en-US" altLang="zh-CN"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en-US" altLang="zh-CN"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r>
              <a:rPr lang="en-US" altLang="zh-CN"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r>
              <a:rPr lang="en-US" altLang="zh-CN"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a:t>
            </a:r>
            <a:r>
              <a:rPr lang="en-US" altLang="zh-CN"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en-US" altLang="zh-CN"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NR</a:t>
            </a:r>
            <a:r>
              <a:rPr lang="zh-CN" altLang="en-US"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，具体氨基酸的元素计算需要加上相应的</a:t>
            </a:r>
            <a:r>
              <a:rPr lang="en-US" altLang="zh-CN"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a:t>
            </a:r>
            <a:r>
              <a:rPr lang="zh-CN" altLang="en-US"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基上的元素</a:t>
            </a:r>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5" name="Text Box 7"/>
          <p:cNvSpPr txBox="1">
            <a:spLocks noChangeArrowheads="1"/>
          </p:cNvSpPr>
          <p:nvPr/>
        </p:nvSpPr>
        <p:spPr bwMode="auto">
          <a:xfrm>
            <a:off x="648229" y="2603762"/>
            <a:ext cx="10752667" cy="405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nSpc>
                <a:spcPct val="150000"/>
              </a:lnSpc>
              <a:spcBef>
                <a:spcPct val="50000"/>
              </a:spcBef>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谷氨酸的</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基为</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en-US" altLang="zh-CN" sz="2000"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r>
              <a:rPr lang="en-US" altLang="zh-CN" sz="2000"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a:t>
            </a:r>
            <a:r>
              <a:rPr lang="en-US" altLang="zh-CN" sz="2000"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分子谷氨酸含有的</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原子数依次为（    ）</a:t>
            </a:r>
          </a:p>
          <a:p>
            <a:pPr>
              <a:lnSpc>
                <a:spcPct val="150000"/>
              </a:lnSpc>
              <a:spcBef>
                <a:spcPct val="50000"/>
              </a:spcBef>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  5</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9</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                                             B  4</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8</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p>
            <a:pPr>
              <a:lnSpc>
                <a:spcPct val="150000"/>
              </a:lnSpc>
              <a:spcBef>
                <a:spcPct val="50000"/>
              </a:spcBef>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  5</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8</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                                             D  4</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9</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endParaRPr lang="en-US" altLang="zh-CN" sz="2000"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nSpc>
                <a:spcPct val="150000"/>
              </a:lnSpc>
              <a:spcBef>
                <a:spcPct val="50000"/>
              </a:spcBef>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丙氨酸的</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基为</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-CH</a:t>
            </a:r>
            <a:r>
              <a:rPr lang="en-US" altLang="zh-CN" sz="2000"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r>
              <a:rPr lang="zh-CN" altLang="en-US" sz="2000"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谷氨酸的</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基为</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-CH</a:t>
            </a:r>
            <a:r>
              <a:rPr lang="en-US" altLang="zh-CN" sz="2000"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-CH</a:t>
            </a:r>
            <a:r>
              <a:rPr lang="en-US" altLang="zh-CN" sz="2000"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-COOH,</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它们缩合成的二肽分子中，</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原子个数比为（    ）</a:t>
            </a:r>
          </a:p>
          <a:p>
            <a:pPr>
              <a:lnSpc>
                <a:spcPct val="150000"/>
              </a:lnSpc>
              <a:spcBef>
                <a:spcPct val="50000"/>
              </a:spcBef>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 7</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16</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      B 7</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14</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        C 8:12:5         D 8:14:5</a:t>
            </a:r>
          </a:p>
          <a:p>
            <a:pPr>
              <a:lnSpc>
                <a:spcPct val="150000"/>
              </a:lnSpc>
              <a:spcBef>
                <a:spcPct val="50000"/>
              </a:spcBef>
            </a:pPr>
            <a:endPar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 name="Text Box 9"/>
          <p:cNvSpPr txBox="1">
            <a:spLocks noChangeArrowheads="1"/>
          </p:cNvSpPr>
          <p:nvPr/>
        </p:nvSpPr>
        <p:spPr bwMode="auto">
          <a:xfrm>
            <a:off x="9209828" y="2687198"/>
            <a:ext cx="18245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dirty="0">
                <a:solidFill>
                  <a:srgbClr val="FF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a:t>
            </a:r>
          </a:p>
        </p:txBody>
      </p:sp>
      <p:sp>
        <p:nvSpPr>
          <p:cNvPr id="8" name="Text Box 10"/>
          <p:cNvSpPr txBox="1">
            <a:spLocks noChangeArrowheads="1"/>
          </p:cNvSpPr>
          <p:nvPr/>
        </p:nvSpPr>
        <p:spPr bwMode="auto">
          <a:xfrm>
            <a:off x="2490311" y="5001207"/>
            <a:ext cx="1536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dirty="0">
                <a:solidFill>
                  <a:srgbClr val="FF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D</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8" presetClass="entr" presetSubtype="0" accel="50000" fill="hold" nodeType="clickEffect">
                                  <p:stCondLst>
                                    <p:cond delay="0"/>
                                  </p:stCondLst>
                                  <p:iterate type="lt">
                                    <p:tmPct val="50000"/>
                                  </p:iterate>
                                  <p:childTnLst>
                                    <p:set>
                                      <p:cBhvr>
                                        <p:cTn id="10" dur="1" fill="hold">
                                          <p:stCondLst>
                                            <p:cond delay="0"/>
                                          </p:stCondLst>
                                        </p:cTn>
                                        <p:tgtEl>
                                          <p:spTgt spid="6">
                                            <p:txEl>
                                              <p:pRg st="0" end="0"/>
                                            </p:txEl>
                                          </p:spTgt>
                                        </p:tgtEl>
                                        <p:attrNameLst>
                                          <p:attrName>style.visibility</p:attrName>
                                        </p:attrNameLst>
                                      </p:cBhvr>
                                      <p:to>
                                        <p:strVal val="visible"/>
                                      </p:to>
                                    </p:set>
                                    <p:set>
                                      <p:cBhvr>
                                        <p:cTn id="11" dur="455" fill="hold">
                                          <p:stCondLst>
                                            <p:cond delay="0"/>
                                          </p:stCondLst>
                                        </p:cTn>
                                        <p:tgtEl>
                                          <p:spTgt spid="6">
                                            <p:txEl>
                                              <p:pRg st="0" end="0"/>
                                            </p:txEl>
                                          </p:spTgt>
                                        </p:tgtEl>
                                        <p:attrNameLst>
                                          <p:attrName>style.rotation</p:attrName>
                                        </p:attrNameLst>
                                      </p:cBhvr>
                                      <p:to>
                                        <p:strVal val="-45.0"/>
                                      </p:to>
                                    </p:set>
                                    <p:anim calcmode="lin" valueType="num">
                                      <p:cBhvr>
                                        <p:cTn id="12" dur="455" fill="hold">
                                          <p:stCondLst>
                                            <p:cond delay="455"/>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8" presetClass="entr" presetSubtype="0" accel="50000" fill="hold" nodeType="clickEffect">
                                  <p:stCondLst>
                                    <p:cond delay="0"/>
                                  </p:stCondLst>
                                  <p:iterate type="lt">
                                    <p:tmPct val="50000"/>
                                  </p:iterate>
                                  <p:childTnLst>
                                    <p:set>
                                      <p:cBhvr>
                                        <p:cTn id="19" dur="1" fill="hold">
                                          <p:stCondLst>
                                            <p:cond delay="0"/>
                                          </p:stCondLst>
                                        </p:cTn>
                                        <p:tgtEl>
                                          <p:spTgt spid="8">
                                            <p:txEl>
                                              <p:pRg st="0" end="0"/>
                                            </p:txEl>
                                          </p:spTgt>
                                        </p:tgtEl>
                                        <p:attrNameLst>
                                          <p:attrName>style.visibility</p:attrName>
                                        </p:attrNameLst>
                                      </p:cBhvr>
                                      <p:to>
                                        <p:strVal val="visible"/>
                                      </p:to>
                                    </p:set>
                                    <p:set>
                                      <p:cBhvr>
                                        <p:cTn id="20" dur="455" fill="hold">
                                          <p:stCondLst>
                                            <p:cond delay="0"/>
                                          </p:stCondLst>
                                        </p:cTn>
                                        <p:tgtEl>
                                          <p:spTgt spid="8">
                                            <p:txEl>
                                              <p:pRg st="0" end="0"/>
                                            </p:txEl>
                                          </p:spTgt>
                                        </p:tgtEl>
                                        <p:attrNameLst>
                                          <p:attrName>style.rotation</p:attrName>
                                        </p:attrNameLst>
                                      </p:cBhvr>
                                      <p:to>
                                        <p:strVal val="-45.0"/>
                                      </p:to>
                                    </p:set>
                                    <p:anim calcmode="lin" valueType="num">
                                      <p:cBhvr>
                                        <p:cTn id="21" dur="455" fill="hold">
                                          <p:stCondLst>
                                            <p:cond delay="455"/>
                                          </p:stCondLst>
                                        </p:cTn>
                                        <p:tgtEl>
                                          <p:spTgt spid="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8">
                                            <p:txEl>
                                              <p:pRg st="0" end="0"/>
                                            </p:txEl>
                                          </p:spTgt>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8">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767079" y="441612"/>
            <a:ext cx="4323081" cy="492443"/>
          </a:xfrm>
          <a:prstGeom prst="rect">
            <a:avLst/>
          </a:prstGeom>
          <a:noFill/>
          <a:ln w="12700" cap="flat">
            <a:noFill/>
            <a:miter lim="400000"/>
          </a:ln>
          <a:effectLst/>
        </p:spPr>
        <p:txBody>
          <a:bodyPr wrap="squar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en-US" altLang="zh-CN"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  (</a:t>
            </a: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二</a:t>
            </a:r>
            <a:r>
              <a:rPr lang="en-US" altLang="zh-CN"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 </a:t>
            </a: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有关蛋白质计算</a:t>
            </a:r>
          </a:p>
        </p:txBody>
      </p:sp>
      <p:sp>
        <p:nvSpPr>
          <p:cNvPr id="9" name="Text Box 2"/>
          <p:cNvSpPr txBox="1">
            <a:spLocks noChangeArrowheads="1"/>
          </p:cNvSpPr>
          <p:nvPr/>
        </p:nvSpPr>
        <p:spPr bwMode="auto">
          <a:xfrm>
            <a:off x="812800" y="1490732"/>
            <a:ext cx="1137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en-US" altLang="zh-CN"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a:t>
            </a:r>
            <a:r>
              <a:rPr lang="zh-CN" altLang="en-US"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r>
              <a:rPr lang="zh-CN" altLang="en-US"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个氨基酸形成</a:t>
            </a:r>
            <a:r>
              <a:rPr lang="en-US" altLang="zh-CN"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lang="zh-CN" altLang="en-US"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条肽链时，形成几个肽键？脱掉几个水分子？</a:t>
            </a:r>
          </a:p>
        </p:txBody>
      </p:sp>
      <p:sp>
        <p:nvSpPr>
          <p:cNvPr id="10" name="Text Box 3"/>
          <p:cNvSpPr txBox="1">
            <a:spLocks noChangeArrowheads="1"/>
          </p:cNvSpPr>
          <p:nvPr/>
        </p:nvSpPr>
        <p:spPr bwMode="auto">
          <a:xfrm>
            <a:off x="789517" y="2656778"/>
            <a:ext cx="112797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en-US" altLang="zh-CN"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B</a:t>
            </a:r>
            <a:r>
              <a:rPr lang="zh-CN" altLang="en-US"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r>
              <a:rPr lang="zh-CN" altLang="en-US"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个氨基酸形成</a:t>
            </a:r>
            <a:r>
              <a:rPr lang="en-US" altLang="zh-CN"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lang="zh-CN" altLang="en-US"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条肽链时，形成几个肽键？脱去几个水分子？</a:t>
            </a:r>
          </a:p>
        </p:txBody>
      </p:sp>
      <p:grpSp>
        <p:nvGrpSpPr>
          <p:cNvPr id="11" name="Group 4"/>
          <p:cNvGrpSpPr/>
          <p:nvPr/>
        </p:nvGrpSpPr>
        <p:grpSpPr bwMode="auto">
          <a:xfrm>
            <a:off x="3092450" y="2096549"/>
            <a:ext cx="5761567" cy="288212"/>
            <a:chOff x="1201" y="1660"/>
            <a:chExt cx="2722" cy="182"/>
          </a:xfrm>
        </p:grpSpPr>
        <p:sp>
          <p:nvSpPr>
            <p:cNvPr id="12" name="Rectangle 5"/>
            <p:cNvSpPr>
              <a:spLocks noChangeArrowheads="1"/>
            </p:cNvSpPr>
            <p:nvPr/>
          </p:nvSpPr>
          <p:spPr bwMode="auto">
            <a:xfrm>
              <a:off x="1201" y="1660"/>
              <a:ext cx="227" cy="182"/>
            </a:xfrm>
            <a:prstGeom prst="rect">
              <a:avLst/>
            </a:prstGeom>
            <a:solidFill>
              <a:srgbClr val="008000"/>
            </a:solidFill>
            <a:ln w="25400">
              <a:solidFill>
                <a:srgbClr val="008000"/>
              </a:solidFill>
              <a:miter lim="800000"/>
            </a:ln>
          </p:spPr>
          <p:txBody>
            <a:bodyPr wrap="none" anchor="ctr"/>
            <a:lstStyle/>
            <a:p>
              <a:endPar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3" name="Rectangle 6"/>
            <p:cNvSpPr>
              <a:spLocks noChangeArrowheads="1"/>
            </p:cNvSpPr>
            <p:nvPr/>
          </p:nvSpPr>
          <p:spPr bwMode="auto">
            <a:xfrm>
              <a:off x="1700" y="1660"/>
              <a:ext cx="227" cy="182"/>
            </a:xfrm>
            <a:prstGeom prst="rect">
              <a:avLst/>
            </a:prstGeom>
            <a:solidFill>
              <a:srgbClr val="008000"/>
            </a:solidFill>
            <a:ln w="25400">
              <a:solidFill>
                <a:srgbClr val="008000"/>
              </a:solidFill>
              <a:miter lim="800000"/>
            </a:ln>
          </p:spPr>
          <p:txBody>
            <a:bodyPr wrap="none" anchor="ctr"/>
            <a:lstStyle/>
            <a:p>
              <a:endPar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4" name="Rectangle 7"/>
            <p:cNvSpPr>
              <a:spLocks noChangeArrowheads="1"/>
            </p:cNvSpPr>
            <p:nvPr/>
          </p:nvSpPr>
          <p:spPr bwMode="auto">
            <a:xfrm>
              <a:off x="2199" y="1660"/>
              <a:ext cx="227" cy="182"/>
            </a:xfrm>
            <a:prstGeom prst="rect">
              <a:avLst/>
            </a:prstGeom>
            <a:solidFill>
              <a:srgbClr val="008000"/>
            </a:solidFill>
            <a:ln w="25400">
              <a:solidFill>
                <a:srgbClr val="008000"/>
              </a:solidFill>
              <a:miter lim="800000"/>
            </a:ln>
          </p:spPr>
          <p:txBody>
            <a:bodyPr wrap="none" anchor="ctr"/>
            <a:lstStyle/>
            <a:p>
              <a:endPar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5" name="Rectangle 8"/>
            <p:cNvSpPr>
              <a:spLocks noChangeArrowheads="1"/>
            </p:cNvSpPr>
            <p:nvPr/>
          </p:nvSpPr>
          <p:spPr bwMode="auto">
            <a:xfrm>
              <a:off x="2698" y="1660"/>
              <a:ext cx="227" cy="182"/>
            </a:xfrm>
            <a:prstGeom prst="rect">
              <a:avLst/>
            </a:prstGeom>
            <a:solidFill>
              <a:srgbClr val="008000"/>
            </a:solidFill>
            <a:ln w="25400">
              <a:solidFill>
                <a:srgbClr val="008000"/>
              </a:solidFill>
              <a:miter lim="800000"/>
            </a:ln>
          </p:spPr>
          <p:txBody>
            <a:bodyPr wrap="none" anchor="ctr"/>
            <a:lstStyle/>
            <a:p>
              <a:endPar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6" name="Rectangle 9"/>
            <p:cNvSpPr>
              <a:spLocks noChangeArrowheads="1"/>
            </p:cNvSpPr>
            <p:nvPr/>
          </p:nvSpPr>
          <p:spPr bwMode="auto">
            <a:xfrm>
              <a:off x="3197" y="1660"/>
              <a:ext cx="227" cy="181"/>
            </a:xfrm>
            <a:prstGeom prst="rect">
              <a:avLst/>
            </a:prstGeom>
            <a:solidFill>
              <a:srgbClr val="008000"/>
            </a:solidFill>
            <a:ln w="25400">
              <a:solidFill>
                <a:srgbClr val="008000"/>
              </a:solidFill>
              <a:miter lim="800000"/>
            </a:ln>
          </p:spPr>
          <p:txBody>
            <a:bodyPr wrap="none" anchor="ctr"/>
            <a:lstStyle/>
            <a:p>
              <a:endPar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7" name="Rectangle 10"/>
            <p:cNvSpPr>
              <a:spLocks noChangeArrowheads="1"/>
            </p:cNvSpPr>
            <p:nvPr/>
          </p:nvSpPr>
          <p:spPr bwMode="auto">
            <a:xfrm>
              <a:off x="3696" y="1660"/>
              <a:ext cx="227" cy="182"/>
            </a:xfrm>
            <a:prstGeom prst="rect">
              <a:avLst/>
            </a:prstGeom>
            <a:solidFill>
              <a:srgbClr val="008000"/>
            </a:solidFill>
            <a:ln w="25400">
              <a:solidFill>
                <a:srgbClr val="008000"/>
              </a:solidFill>
              <a:miter lim="800000"/>
            </a:ln>
          </p:spPr>
          <p:txBody>
            <a:bodyPr wrap="none" anchor="ctr"/>
            <a:lstStyle/>
            <a:p>
              <a:endPar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8" name="Line 11"/>
            <p:cNvSpPr>
              <a:spLocks noChangeShapeType="1"/>
            </p:cNvSpPr>
            <p:nvPr/>
          </p:nvSpPr>
          <p:spPr bwMode="auto">
            <a:xfrm>
              <a:off x="1428" y="1751"/>
              <a:ext cx="272" cy="0"/>
            </a:xfrm>
            <a:prstGeom prst="line">
              <a:avLst/>
            </a:prstGeom>
            <a:noFill/>
            <a:ln w="76200">
              <a:solidFill>
                <a:srgbClr val="333399"/>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9" name="Line 12"/>
            <p:cNvSpPr>
              <a:spLocks noChangeShapeType="1"/>
            </p:cNvSpPr>
            <p:nvPr/>
          </p:nvSpPr>
          <p:spPr bwMode="auto">
            <a:xfrm>
              <a:off x="1927" y="1751"/>
              <a:ext cx="272" cy="0"/>
            </a:xfrm>
            <a:prstGeom prst="line">
              <a:avLst/>
            </a:prstGeom>
            <a:noFill/>
            <a:ln w="76200">
              <a:solidFill>
                <a:srgbClr val="333399"/>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0" name="Line 13"/>
            <p:cNvSpPr>
              <a:spLocks noChangeShapeType="1"/>
            </p:cNvSpPr>
            <p:nvPr/>
          </p:nvSpPr>
          <p:spPr bwMode="auto">
            <a:xfrm>
              <a:off x="2426" y="1751"/>
              <a:ext cx="272" cy="0"/>
            </a:xfrm>
            <a:prstGeom prst="line">
              <a:avLst/>
            </a:prstGeom>
            <a:noFill/>
            <a:ln w="76200">
              <a:solidFill>
                <a:srgbClr val="333399"/>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1" name="Line 14"/>
            <p:cNvSpPr>
              <a:spLocks noChangeShapeType="1"/>
            </p:cNvSpPr>
            <p:nvPr/>
          </p:nvSpPr>
          <p:spPr bwMode="auto">
            <a:xfrm>
              <a:off x="2925" y="1751"/>
              <a:ext cx="272" cy="0"/>
            </a:xfrm>
            <a:prstGeom prst="line">
              <a:avLst/>
            </a:prstGeom>
            <a:noFill/>
            <a:ln w="76200">
              <a:solidFill>
                <a:srgbClr val="333399"/>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2" name="Line 15"/>
            <p:cNvSpPr>
              <a:spLocks noChangeShapeType="1"/>
            </p:cNvSpPr>
            <p:nvPr/>
          </p:nvSpPr>
          <p:spPr bwMode="auto">
            <a:xfrm>
              <a:off x="3424" y="1751"/>
              <a:ext cx="272" cy="0"/>
            </a:xfrm>
            <a:prstGeom prst="line">
              <a:avLst/>
            </a:prstGeom>
            <a:noFill/>
            <a:ln w="76200">
              <a:solidFill>
                <a:srgbClr val="333399"/>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
        <p:nvSpPr>
          <p:cNvPr id="23" name="Rectangle 16"/>
          <p:cNvSpPr>
            <a:spLocks noChangeArrowheads="1"/>
          </p:cNvSpPr>
          <p:nvPr/>
        </p:nvSpPr>
        <p:spPr bwMode="auto">
          <a:xfrm>
            <a:off x="766233" y="5371064"/>
            <a:ext cx="107526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小结：在一条肽链中</a:t>
            </a:r>
          </a:p>
          <a:p>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脱去的水分子数</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             ＝</a:t>
            </a:r>
            <a:endParaRPr lang="zh-CN" altLang="en-US" sz="2000" b="1" dirty="0">
              <a:solidFill>
                <a:srgbClr val="A5002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4" name="Text Box 17"/>
          <p:cNvSpPr txBox="1">
            <a:spLocks noChangeArrowheads="1"/>
          </p:cNvSpPr>
          <p:nvPr/>
        </p:nvSpPr>
        <p:spPr bwMode="auto">
          <a:xfrm>
            <a:off x="3381375" y="5673125"/>
            <a:ext cx="2495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肽键数</a:t>
            </a:r>
          </a:p>
        </p:txBody>
      </p:sp>
      <p:sp>
        <p:nvSpPr>
          <p:cNvPr id="25" name="Text Box 18"/>
          <p:cNvSpPr txBox="1">
            <a:spLocks noChangeArrowheads="1"/>
          </p:cNvSpPr>
          <p:nvPr/>
        </p:nvSpPr>
        <p:spPr bwMode="auto">
          <a:xfrm>
            <a:off x="4629149" y="5692007"/>
            <a:ext cx="43201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氨基酸总数－</a:t>
            </a:r>
            <a:r>
              <a:rPr lang="en-US"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endParaRPr lang="en-US" altLang="zh-CN" sz="2000" b="1" dirty="0">
              <a:solidFill>
                <a:srgbClr val="A5002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aphicFrame>
        <p:nvGraphicFramePr>
          <p:cNvPr id="26" name="Group 59"/>
          <p:cNvGraphicFramePr>
            <a:graphicFrameLocks noGrp="1"/>
          </p:cNvGraphicFramePr>
          <p:nvPr>
            <p:custDataLst>
              <p:tags r:id="rId1"/>
            </p:custDataLst>
          </p:nvPr>
        </p:nvGraphicFramePr>
        <p:xfrm>
          <a:off x="1030817" y="3193603"/>
          <a:ext cx="11040533" cy="1910834"/>
        </p:xfrm>
        <a:graphic>
          <a:graphicData uri="http://schemas.openxmlformats.org/drawingml/2006/table">
            <a:tbl>
              <a:tblPr/>
              <a:tblGrid>
                <a:gridCol w="2760133">
                  <a:extLst>
                    <a:ext uri="{9D8B030D-6E8A-4147-A177-3AD203B41FA5}">
                      <a16:colId xmlns:a16="http://schemas.microsoft.com/office/drawing/2014/main" val="20000"/>
                    </a:ext>
                  </a:extLst>
                </a:gridCol>
                <a:gridCol w="2808816">
                  <a:extLst>
                    <a:ext uri="{9D8B030D-6E8A-4147-A177-3AD203B41FA5}">
                      <a16:colId xmlns:a16="http://schemas.microsoft.com/office/drawing/2014/main" val="20001"/>
                    </a:ext>
                  </a:extLst>
                </a:gridCol>
                <a:gridCol w="2713567">
                  <a:extLst>
                    <a:ext uri="{9D8B030D-6E8A-4147-A177-3AD203B41FA5}">
                      <a16:colId xmlns:a16="http://schemas.microsoft.com/office/drawing/2014/main" val="20002"/>
                    </a:ext>
                  </a:extLst>
                </a:gridCol>
                <a:gridCol w="2758017">
                  <a:extLst>
                    <a:ext uri="{9D8B030D-6E8A-4147-A177-3AD203B41FA5}">
                      <a16:colId xmlns:a16="http://schemas.microsoft.com/office/drawing/2014/main" val="20003"/>
                    </a:ext>
                  </a:extLst>
                </a:gridCol>
              </a:tblGrid>
              <a:tr h="570416">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r>
                        <a:rPr kumimoji="0" lang="zh-CN" altLang="en-US" sz="2000" b="1" i="0" u="none" strike="noStrike" cap="none" normalizeH="0" baseline="0" dirty="0">
                          <a:ln>
                            <a:noFill/>
                          </a:ln>
                          <a:solidFill>
                            <a:srgbClr val="000000"/>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氨基酸数目</a:t>
                      </a:r>
                    </a:p>
                  </a:txBody>
                  <a:tcPr marL="121920" marR="121920" marT="45559" marB="455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r>
                        <a:rPr kumimoji="0" lang="zh-CN" altLang="en-US" sz="2000" b="1" i="0" u="none" strike="noStrike" cap="none" normalizeH="0" baseline="0" dirty="0">
                          <a:ln>
                            <a:noFill/>
                          </a:ln>
                          <a:solidFill>
                            <a:srgbClr val="000000"/>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形成肽链数</a:t>
                      </a:r>
                    </a:p>
                  </a:txBody>
                  <a:tcPr marL="121920" marR="121920" marT="45559" marB="455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r>
                        <a:rPr kumimoji="0" lang="zh-CN" altLang="en-US" sz="2000" b="1" i="0" u="none" strike="noStrike" cap="none" normalizeH="0" baseline="0">
                          <a:ln>
                            <a:noFill/>
                          </a:ln>
                          <a:solidFill>
                            <a:srgbClr val="000000"/>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形成肽键数</a:t>
                      </a:r>
                    </a:p>
                  </a:txBody>
                  <a:tcPr marL="121920" marR="121920" marT="45559" marB="455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r>
                        <a:rPr kumimoji="0" lang="zh-CN" altLang="en-US" sz="2000" b="1" i="0" u="none" strike="noStrike" cap="none" normalizeH="0" baseline="0" dirty="0">
                          <a:ln>
                            <a:noFill/>
                          </a:ln>
                          <a:solidFill>
                            <a:srgbClr val="000000"/>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脱去水分子数目</a:t>
                      </a:r>
                    </a:p>
                  </a:txBody>
                  <a:tcPr marL="121920" marR="121920" marT="45559" marB="455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0209">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endParaRPr kumimoji="0" lang="zh-CN" altLang="zh-CN" sz="2000" b="0"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59" marB="455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endParaRPr kumimoji="0" lang="zh-CN" altLang="zh-CN" sz="2000" b="0" i="0" u="none" strike="noStrike" cap="none" normalizeH="0" baseline="0" dirty="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59" marB="455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endParaRPr kumimoji="0" lang="zh-CN" altLang="zh-CN" sz="2000" b="0" i="0" u="none" strike="noStrike" cap="none" normalizeH="0" baseline="0" dirty="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59" marB="455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endParaRPr kumimoji="0" lang="zh-CN" altLang="zh-CN" sz="2000" b="0"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59" marB="455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0209">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endParaRPr kumimoji="0" lang="zh-CN" altLang="zh-CN" sz="2000" b="0"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59" marB="455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endParaRPr kumimoji="0" lang="zh-CN" altLang="zh-CN" sz="2000" b="0" i="0" u="none" strike="noStrike" cap="none" normalizeH="0" baseline="0" dirty="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59" marB="455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endParaRPr kumimoji="0" lang="zh-CN" altLang="zh-CN" sz="2000" b="0" i="0" u="none" strike="noStrike" cap="none" normalizeH="0" baseline="0" dirty="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59" marB="455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endParaRPr kumimoji="0" lang="zh-CN" altLang="zh-CN" sz="2000" b="0" i="0" u="none" strike="noStrike" cap="none" normalizeH="0" baseline="0" dirty="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59" marB="455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7" name="Text Box 46"/>
          <p:cNvSpPr txBox="1">
            <a:spLocks noChangeArrowheads="1"/>
          </p:cNvSpPr>
          <p:nvPr/>
        </p:nvSpPr>
        <p:spPr bwMode="auto">
          <a:xfrm>
            <a:off x="5093186" y="3930856"/>
            <a:ext cx="1439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p:txBody>
      </p:sp>
      <p:sp>
        <p:nvSpPr>
          <p:cNvPr id="28" name="Text Box 47"/>
          <p:cNvSpPr txBox="1">
            <a:spLocks noChangeArrowheads="1"/>
          </p:cNvSpPr>
          <p:nvPr/>
        </p:nvSpPr>
        <p:spPr bwMode="auto">
          <a:xfrm>
            <a:off x="2176127" y="4535762"/>
            <a:ext cx="1439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p>
        </p:txBody>
      </p:sp>
      <p:sp>
        <p:nvSpPr>
          <p:cNvPr id="29" name="Text Box 48"/>
          <p:cNvSpPr txBox="1">
            <a:spLocks noChangeArrowheads="1"/>
          </p:cNvSpPr>
          <p:nvPr/>
        </p:nvSpPr>
        <p:spPr bwMode="auto">
          <a:xfrm>
            <a:off x="10276905" y="4580996"/>
            <a:ext cx="2017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p:txBody>
      </p:sp>
      <p:sp>
        <p:nvSpPr>
          <p:cNvPr id="30" name="Text Box 49"/>
          <p:cNvSpPr txBox="1">
            <a:spLocks noChangeArrowheads="1"/>
          </p:cNvSpPr>
          <p:nvPr/>
        </p:nvSpPr>
        <p:spPr bwMode="auto">
          <a:xfrm>
            <a:off x="7588738" y="4580996"/>
            <a:ext cx="2017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p:txBody>
      </p:sp>
      <p:sp>
        <p:nvSpPr>
          <p:cNvPr id="31" name="Text Box 50"/>
          <p:cNvSpPr txBox="1">
            <a:spLocks noChangeArrowheads="1"/>
          </p:cNvSpPr>
          <p:nvPr/>
        </p:nvSpPr>
        <p:spPr bwMode="auto">
          <a:xfrm>
            <a:off x="2195184" y="3862051"/>
            <a:ext cx="1439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sp>
        <p:nvSpPr>
          <p:cNvPr id="32" name="Text Box 51"/>
          <p:cNvSpPr txBox="1">
            <a:spLocks noChangeArrowheads="1"/>
          </p:cNvSpPr>
          <p:nvPr/>
        </p:nvSpPr>
        <p:spPr bwMode="auto">
          <a:xfrm>
            <a:off x="10276905" y="3900252"/>
            <a:ext cx="1439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sp>
        <p:nvSpPr>
          <p:cNvPr id="33" name="Text Box 52"/>
          <p:cNvSpPr txBox="1">
            <a:spLocks noChangeArrowheads="1"/>
          </p:cNvSpPr>
          <p:nvPr/>
        </p:nvSpPr>
        <p:spPr bwMode="auto">
          <a:xfrm>
            <a:off x="8006695" y="3924462"/>
            <a:ext cx="1439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sp>
        <p:nvSpPr>
          <p:cNvPr id="34" name="Text Box 54"/>
          <p:cNvSpPr txBox="1">
            <a:spLocks noChangeArrowheads="1"/>
          </p:cNvSpPr>
          <p:nvPr/>
        </p:nvSpPr>
        <p:spPr bwMode="auto">
          <a:xfrm>
            <a:off x="5091070" y="4580996"/>
            <a:ext cx="1439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p:txBody>
      </p:sp>
      <p:sp>
        <p:nvSpPr>
          <p:cNvPr id="35" name="Text Box 60"/>
          <p:cNvSpPr txBox="1">
            <a:spLocks noChangeArrowheads="1"/>
          </p:cNvSpPr>
          <p:nvPr/>
        </p:nvSpPr>
        <p:spPr bwMode="auto">
          <a:xfrm>
            <a:off x="6868012" y="5648625"/>
            <a:ext cx="82571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solidFill>
                  <a:srgbClr val="FF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思考：环状多肽脱去的水分子数？</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checkerboard(across)">
                                      <p:cBhvr>
                                        <p:cTn id="6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P spid="24" grpId="0"/>
      <p:bldP spid="25" grpId="0"/>
      <p:bldP spid="27" grpId="0"/>
      <p:bldP spid="28" grpId="0"/>
      <p:bldP spid="29" grpId="0"/>
      <p:bldP spid="30" grpId="0"/>
      <p:bldP spid="31" grpId="0"/>
      <p:bldP spid="32" grpId="0"/>
      <p:bldP spid="33"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767079" y="441612"/>
            <a:ext cx="4323081" cy="492443"/>
          </a:xfrm>
          <a:prstGeom prst="rect">
            <a:avLst/>
          </a:prstGeom>
          <a:noFill/>
          <a:ln w="12700" cap="flat">
            <a:noFill/>
            <a:miter lim="400000"/>
          </a:ln>
          <a:effectLst/>
        </p:spPr>
        <p:txBody>
          <a:bodyPr wrap="squar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en-US" altLang="zh-CN"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  (</a:t>
            </a: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二</a:t>
            </a:r>
            <a:r>
              <a:rPr lang="en-US" altLang="zh-CN"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 </a:t>
            </a: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有关蛋白质计算</a:t>
            </a:r>
          </a:p>
        </p:txBody>
      </p:sp>
      <p:sp>
        <p:nvSpPr>
          <p:cNvPr id="36" name="Text Box 2"/>
          <p:cNvSpPr txBox="1">
            <a:spLocks noChangeArrowheads="1"/>
          </p:cNvSpPr>
          <p:nvPr/>
        </p:nvSpPr>
        <p:spPr bwMode="auto">
          <a:xfrm>
            <a:off x="660400" y="1490732"/>
            <a:ext cx="1137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en-US" altLang="zh-CN"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zh-CN" altLang="en-US"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r>
              <a:rPr lang="zh-CN" altLang="en-US"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个氨基酸形成</a:t>
            </a:r>
            <a:r>
              <a:rPr lang="en-US" altLang="zh-CN"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zh-CN" altLang="en-US"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条肽链时，形成几个肽键？脱去几个水分子？</a:t>
            </a:r>
          </a:p>
        </p:txBody>
      </p:sp>
      <p:sp>
        <p:nvSpPr>
          <p:cNvPr id="37" name="Text Box 3"/>
          <p:cNvSpPr txBox="1">
            <a:spLocks noChangeArrowheads="1"/>
          </p:cNvSpPr>
          <p:nvPr/>
        </p:nvSpPr>
        <p:spPr bwMode="auto">
          <a:xfrm>
            <a:off x="710141" y="3112550"/>
            <a:ext cx="112797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en-US" altLang="zh-CN"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D</a:t>
            </a:r>
            <a:r>
              <a:rPr lang="zh-CN" altLang="en-US"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r>
              <a:rPr lang="zh-CN" altLang="en-US"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个氨基酸形成</a:t>
            </a:r>
            <a:r>
              <a:rPr lang="en-US" altLang="zh-CN"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m</a:t>
            </a:r>
            <a:r>
              <a:rPr lang="zh-CN" altLang="en-US" sz="20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条肽链时，形成几个肽键？ 脱去几个水分子？</a:t>
            </a:r>
          </a:p>
        </p:txBody>
      </p:sp>
      <p:grpSp>
        <p:nvGrpSpPr>
          <p:cNvPr id="38" name="Group 4"/>
          <p:cNvGrpSpPr/>
          <p:nvPr/>
        </p:nvGrpSpPr>
        <p:grpSpPr bwMode="auto">
          <a:xfrm>
            <a:off x="3472267" y="2361726"/>
            <a:ext cx="2592917" cy="288212"/>
            <a:chOff x="2562" y="834"/>
            <a:chExt cx="1225" cy="182"/>
          </a:xfrm>
        </p:grpSpPr>
        <p:sp>
          <p:nvSpPr>
            <p:cNvPr id="39" name="Rectangle 5"/>
            <p:cNvSpPr>
              <a:spLocks noChangeArrowheads="1"/>
            </p:cNvSpPr>
            <p:nvPr/>
          </p:nvSpPr>
          <p:spPr bwMode="auto">
            <a:xfrm>
              <a:off x="2562" y="834"/>
              <a:ext cx="227" cy="182"/>
            </a:xfrm>
            <a:prstGeom prst="rect">
              <a:avLst/>
            </a:prstGeom>
            <a:solidFill>
              <a:srgbClr val="008000"/>
            </a:solidFill>
            <a:ln w="25400">
              <a:solidFill>
                <a:srgbClr val="008000"/>
              </a:solidFill>
              <a:miter lim="800000"/>
            </a:ln>
          </p:spPr>
          <p:txBody>
            <a:bodyPr wrap="none" anchor="ctr"/>
            <a:lstStyle/>
            <a:p>
              <a:endPar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0" name="Rectangle 6"/>
            <p:cNvSpPr>
              <a:spLocks noChangeArrowheads="1"/>
            </p:cNvSpPr>
            <p:nvPr/>
          </p:nvSpPr>
          <p:spPr bwMode="auto">
            <a:xfrm>
              <a:off x="3061" y="834"/>
              <a:ext cx="227" cy="182"/>
            </a:xfrm>
            <a:prstGeom prst="rect">
              <a:avLst/>
            </a:prstGeom>
            <a:solidFill>
              <a:srgbClr val="008000"/>
            </a:solidFill>
            <a:ln w="25400">
              <a:solidFill>
                <a:srgbClr val="008000"/>
              </a:solidFill>
              <a:miter lim="800000"/>
            </a:ln>
          </p:spPr>
          <p:txBody>
            <a:bodyPr wrap="none" anchor="ctr"/>
            <a:lstStyle/>
            <a:p>
              <a:endPar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1" name="Rectangle 7"/>
            <p:cNvSpPr>
              <a:spLocks noChangeArrowheads="1"/>
            </p:cNvSpPr>
            <p:nvPr/>
          </p:nvSpPr>
          <p:spPr bwMode="auto">
            <a:xfrm>
              <a:off x="3560" y="834"/>
              <a:ext cx="227" cy="182"/>
            </a:xfrm>
            <a:prstGeom prst="rect">
              <a:avLst/>
            </a:prstGeom>
            <a:solidFill>
              <a:srgbClr val="008000"/>
            </a:solidFill>
            <a:ln w="25400">
              <a:solidFill>
                <a:srgbClr val="008000"/>
              </a:solidFill>
              <a:miter lim="800000"/>
            </a:ln>
          </p:spPr>
          <p:txBody>
            <a:bodyPr wrap="none" anchor="ctr"/>
            <a:lstStyle/>
            <a:p>
              <a:endPar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2" name="Line 8"/>
            <p:cNvSpPr>
              <a:spLocks noChangeShapeType="1"/>
            </p:cNvSpPr>
            <p:nvPr/>
          </p:nvSpPr>
          <p:spPr bwMode="auto">
            <a:xfrm>
              <a:off x="2789" y="925"/>
              <a:ext cx="272" cy="0"/>
            </a:xfrm>
            <a:prstGeom prst="line">
              <a:avLst/>
            </a:prstGeom>
            <a:noFill/>
            <a:ln w="76200">
              <a:solidFill>
                <a:srgbClr val="333399"/>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3" name="Line 9"/>
            <p:cNvSpPr>
              <a:spLocks noChangeShapeType="1"/>
            </p:cNvSpPr>
            <p:nvPr/>
          </p:nvSpPr>
          <p:spPr bwMode="auto">
            <a:xfrm>
              <a:off x="3288" y="925"/>
              <a:ext cx="272" cy="0"/>
            </a:xfrm>
            <a:prstGeom prst="line">
              <a:avLst/>
            </a:prstGeom>
            <a:noFill/>
            <a:ln w="76200">
              <a:solidFill>
                <a:srgbClr val="333399"/>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aphicFrame>
        <p:nvGraphicFramePr>
          <p:cNvPr id="44" name="Group 10"/>
          <p:cNvGraphicFramePr>
            <a:graphicFrameLocks noGrp="1"/>
          </p:cNvGraphicFramePr>
          <p:nvPr>
            <p:custDataLst>
              <p:tags r:id="rId1"/>
            </p:custDataLst>
          </p:nvPr>
        </p:nvGraphicFramePr>
        <p:xfrm>
          <a:off x="736992" y="3711479"/>
          <a:ext cx="10718016" cy="2525809"/>
        </p:xfrm>
        <a:graphic>
          <a:graphicData uri="http://schemas.openxmlformats.org/drawingml/2006/table">
            <a:tbl>
              <a:tblPr/>
              <a:tblGrid>
                <a:gridCol w="2680497">
                  <a:extLst>
                    <a:ext uri="{9D8B030D-6E8A-4147-A177-3AD203B41FA5}">
                      <a16:colId xmlns:a16="http://schemas.microsoft.com/office/drawing/2014/main" val="20000"/>
                    </a:ext>
                  </a:extLst>
                </a:gridCol>
                <a:gridCol w="2726164">
                  <a:extLst>
                    <a:ext uri="{9D8B030D-6E8A-4147-A177-3AD203B41FA5}">
                      <a16:colId xmlns:a16="http://schemas.microsoft.com/office/drawing/2014/main" val="20001"/>
                    </a:ext>
                  </a:extLst>
                </a:gridCol>
                <a:gridCol w="2338981">
                  <a:extLst>
                    <a:ext uri="{9D8B030D-6E8A-4147-A177-3AD203B41FA5}">
                      <a16:colId xmlns:a16="http://schemas.microsoft.com/office/drawing/2014/main" val="20002"/>
                    </a:ext>
                  </a:extLst>
                </a:gridCol>
                <a:gridCol w="2972374">
                  <a:extLst>
                    <a:ext uri="{9D8B030D-6E8A-4147-A177-3AD203B41FA5}">
                      <a16:colId xmlns:a16="http://schemas.microsoft.com/office/drawing/2014/main" val="20003"/>
                    </a:ext>
                  </a:extLst>
                </a:gridCol>
              </a:tblGrid>
              <a:tr h="645959">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r>
                        <a:rPr kumimoji="0" lang="zh-CN" altLang="en-US" sz="2000" b="1"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氨基酸数目</a:t>
                      </a:r>
                    </a:p>
                  </a:txBody>
                  <a:tcPr marL="121920" marR="121920" marT="45599" marB="455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r>
                        <a:rPr kumimoji="0" lang="zh-CN" altLang="en-US" sz="2000" b="1"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形成肽链数</a:t>
                      </a:r>
                    </a:p>
                  </a:txBody>
                  <a:tcPr marL="121920" marR="121920" marT="45599" marB="455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r>
                        <a:rPr kumimoji="0" lang="zh-CN" altLang="en-US" sz="2000" b="1"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形成肽键数</a:t>
                      </a:r>
                    </a:p>
                  </a:txBody>
                  <a:tcPr marL="121920" marR="121920" marT="45599" marB="455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r>
                        <a:rPr kumimoji="0" lang="zh-CN" altLang="en-US" sz="2000" b="1" i="0" u="none" strike="noStrike" cap="none" normalizeH="0" baseline="0" dirty="0">
                          <a:ln>
                            <a:noFill/>
                          </a:ln>
                          <a:solidFill>
                            <a:srgbClr val="000000"/>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脱去水分子数目</a:t>
                      </a:r>
                    </a:p>
                  </a:txBody>
                  <a:tcPr marL="121920" marR="121920" marT="45599" marB="455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3279">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endParaRPr kumimoji="0" lang="zh-CN" altLang="zh-CN" sz="2700" b="0"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99" marB="455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endParaRPr kumimoji="0" lang="zh-CN" altLang="zh-CN" sz="2700" b="0"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99" marB="455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endParaRPr kumimoji="0" lang="zh-CN" altLang="zh-CN" sz="2700" b="0"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99" marB="455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endParaRPr kumimoji="0" lang="zh-CN" altLang="zh-CN" sz="2700" b="0"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99" marB="455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3279">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endParaRPr kumimoji="0" lang="zh-CN" altLang="zh-CN" sz="2700" b="0"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99" marB="455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endParaRPr kumimoji="0" lang="zh-CN" altLang="zh-CN" sz="2700" b="0"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99" marB="455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endParaRPr kumimoji="0" lang="zh-CN" altLang="zh-CN" sz="2700" b="0"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99" marB="455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endParaRPr kumimoji="0" lang="zh-CN" altLang="zh-CN" sz="2700" b="0"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99" marB="455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3292">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endParaRPr kumimoji="0" lang="zh-CN" altLang="zh-CN" sz="2700" b="0"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99" marB="455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endParaRPr kumimoji="0" lang="zh-CN" altLang="zh-CN" sz="2700" b="0" i="0" u="none" strike="noStrike" cap="none" normalizeH="0" baseline="0" dirty="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99" marB="455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endParaRPr kumimoji="0" lang="zh-CN" altLang="zh-CN" sz="2700" b="0"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99" marB="455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endParaRPr kumimoji="0" lang="zh-CN" altLang="zh-CN" sz="2700" b="0" i="0" u="none" strike="noStrike" cap="none" normalizeH="0" baseline="0" dirty="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599" marB="455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Text Box 37"/>
          <p:cNvSpPr txBox="1">
            <a:spLocks noChangeArrowheads="1"/>
          </p:cNvSpPr>
          <p:nvPr/>
        </p:nvSpPr>
        <p:spPr bwMode="auto">
          <a:xfrm>
            <a:off x="4685015" y="4470575"/>
            <a:ext cx="1439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p:txBody>
      </p:sp>
      <p:sp>
        <p:nvSpPr>
          <p:cNvPr id="46" name="Text Box 38"/>
          <p:cNvSpPr txBox="1">
            <a:spLocks noChangeArrowheads="1"/>
          </p:cNvSpPr>
          <p:nvPr/>
        </p:nvSpPr>
        <p:spPr bwMode="auto">
          <a:xfrm>
            <a:off x="1901597" y="5641366"/>
            <a:ext cx="1439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p>
        </p:txBody>
      </p:sp>
      <p:sp>
        <p:nvSpPr>
          <p:cNvPr id="47" name="Text Box 39"/>
          <p:cNvSpPr txBox="1">
            <a:spLocks noChangeArrowheads="1"/>
          </p:cNvSpPr>
          <p:nvPr/>
        </p:nvSpPr>
        <p:spPr bwMode="auto">
          <a:xfrm>
            <a:off x="4589764" y="5641366"/>
            <a:ext cx="1439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m</a:t>
            </a:r>
          </a:p>
        </p:txBody>
      </p:sp>
      <p:sp>
        <p:nvSpPr>
          <p:cNvPr id="48" name="Text Box 40"/>
          <p:cNvSpPr txBox="1">
            <a:spLocks noChangeArrowheads="1"/>
          </p:cNvSpPr>
          <p:nvPr/>
        </p:nvSpPr>
        <p:spPr bwMode="auto">
          <a:xfrm>
            <a:off x="9708766" y="5714210"/>
            <a:ext cx="20171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m</a:t>
            </a:r>
          </a:p>
        </p:txBody>
      </p:sp>
      <p:sp>
        <p:nvSpPr>
          <p:cNvPr id="49" name="Text Box 41"/>
          <p:cNvSpPr txBox="1">
            <a:spLocks noChangeArrowheads="1"/>
          </p:cNvSpPr>
          <p:nvPr/>
        </p:nvSpPr>
        <p:spPr bwMode="auto">
          <a:xfrm>
            <a:off x="7178450" y="5714210"/>
            <a:ext cx="2017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m</a:t>
            </a:r>
          </a:p>
        </p:txBody>
      </p:sp>
      <p:sp>
        <p:nvSpPr>
          <p:cNvPr id="50" name="Text Box 45"/>
          <p:cNvSpPr txBox="1">
            <a:spLocks noChangeArrowheads="1"/>
          </p:cNvSpPr>
          <p:nvPr/>
        </p:nvSpPr>
        <p:spPr bwMode="auto">
          <a:xfrm>
            <a:off x="1901597" y="4470575"/>
            <a:ext cx="1439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sp>
        <p:nvSpPr>
          <p:cNvPr id="51" name="Text Box 46"/>
          <p:cNvSpPr txBox="1">
            <a:spLocks noChangeArrowheads="1"/>
          </p:cNvSpPr>
          <p:nvPr/>
        </p:nvSpPr>
        <p:spPr bwMode="auto">
          <a:xfrm>
            <a:off x="1901597" y="5066525"/>
            <a:ext cx="1439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sp>
        <p:nvSpPr>
          <p:cNvPr id="52" name="Text Box 47"/>
          <p:cNvSpPr txBox="1">
            <a:spLocks noChangeArrowheads="1"/>
          </p:cNvSpPr>
          <p:nvPr/>
        </p:nvSpPr>
        <p:spPr bwMode="auto">
          <a:xfrm>
            <a:off x="4685015" y="5066525"/>
            <a:ext cx="1439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p>
        </p:txBody>
      </p:sp>
      <p:sp>
        <p:nvSpPr>
          <p:cNvPr id="53" name="Text Box 48"/>
          <p:cNvSpPr txBox="1">
            <a:spLocks noChangeArrowheads="1"/>
          </p:cNvSpPr>
          <p:nvPr/>
        </p:nvSpPr>
        <p:spPr bwMode="auto">
          <a:xfrm>
            <a:off x="9997692" y="4470575"/>
            <a:ext cx="1439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sp>
        <p:nvSpPr>
          <p:cNvPr id="54" name="Text Box 49"/>
          <p:cNvSpPr txBox="1">
            <a:spLocks noChangeArrowheads="1"/>
          </p:cNvSpPr>
          <p:nvPr/>
        </p:nvSpPr>
        <p:spPr bwMode="auto">
          <a:xfrm>
            <a:off x="9997692" y="5066525"/>
            <a:ext cx="1439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p>
        </p:txBody>
      </p:sp>
      <p:sp>
        <p:nvSpPr>
          <p:cNvPr id="55" name="Text Box 50"/>
          <p:cNvSpPr txBox="1">
            <a:spLocks noChangeArrowheads="1"/>
          </p:cNvSpPr>
          <p:nvPr/>
        </p:nvSpPr>
        <p:spPr bwMode="auto">
          <a:xfrm>
            <a:off x="7468431" y="4470575"/>
            <a:ext cx="1439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sp>
        <p:nvSpPr>
          <p:cNvPr id="56" name="Text Box 51"/>
          <p:cNvSpPr txBox="1">
            <a:spLocks noChangeArrowheads="1"/>
          </p:cNvSpPr>
          <p:nvPr/>
        </p:nvSpPr>
        <p:spPr bwMode="auto">
          <a:xfrm>
            <a:off x="7468431" y="5066525"/>
            <a:ext cx="1439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p>
        </p:txBody>
      </p:sp>
      <p:sp>
        <p:nvSpPr>
          <p:cNvPr id="57" name="Text Box 53"/>
          <p:cNvSpPr txBox="1">
            <a:spLocks noChangeArrowheads="1"/>
          </p:cNvSpPr>
          <p:nvPr/>
        </p:nvSpPr>
        <p:spPr bwMode="auto">
          <a:xfrm>
            <a:off x="1983193" y="2330237"/>
            <a:ext cx="1536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solidFill>
                  <a:srgbClr val="FF0066"/>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肽链</a:t>
            </a:r>
            <a:r>
              <a:rPr lang="en-US" altLang="zh-CN" sz="2000" b="1" dirty="0">
                <a:solidFill>
                  <a:srgbClr val="FF0066"/>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p:txBody>
      </p:sp>
      <p:grpSp>
        <p:nvGrpSpPr>
          <p:cNvPr id="58" name="Group 54"/>
          <p:cNvGrpSpPr/>
          <p:nvPr/>
        </p:nvGrpSpPr>
        <p:grpSpPr bwMode="auto">
          <a:xfrm>
            <a:off x="7180565" y="2268316"/>
            <a:ext cx="4224867" cy="400645"/>
            <a:chOff x="3379" y="844"/>
            <a:chExt cx="1996" cy="253"/>
          </a:xfrm>
        </p:grpSpPr>
        <p:sp>
          <p:nvSpPr>
            <p:cNvPr id="59" name="Rectangle 55"/>
            <p:cNvSpPr>
              <a:spLocks noChangeArrowheads="1"/>
            </p:cNvSpPr>
            <p:nvPr/>
          </p:nvSpPr>
          <p:spPr bwMode="auto">
            <a:xfrm>
              <a:off x="4150" y="844"/>
              <a:ext cx="227" cy="182"/>
            </a:xfrm>
            <a:prstGeom prst="rect">
              <a:avLst/>
            </a:prstGeom>
            <a:solidFill>
              <a:srgbClr val="008000"/>
            </a:solidFill>
            <a:ln w="25400">
              <a:solidFill>
                <a:srgbClr val="008000"/>
              </a:solidFill>
              <a:miter lim="800000"/>
            </a:ln>
          </p:spPr>
          <p:txBody>
            <a:bodyPr wrap="none" anchor="ctr"/>
            <a:lstStyle/>
            <a:p>
              <a:endPar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0" name="Rectangle 56"/>
            <p:cNvSpPr>
              <a:spLocks noChangeArrowheads="1"/>
            </p:cNvSpPr>
            <p:nvPr/>
          </p:nvSpPr>
          <p:spPr bwMode="auto">
            <a:xfrm>
              <a:off x="4649" y="844"/>
              <a:ext cx="227" cy="181"/>
            </a:xfrm>
            <a:prstGeom prst="rect">
              <a:avLst/>
            </a:prstGeom>
            <a:solidFill>
              <a:srgbClr val="008000"/>
            </a:solidFill>
            <a:ln w="25400">
              <a:solidFill>
                <a:srgbClr val="008000"/>
              </a:solidFill>
              <a:miter lim="800000"/>
            </a:ln>
          </p:spPr>
          <p:txBody>
            <a:bodyPr wrap="none" anchor="ctr"/>
            <a:lstStyle/>
            <a:p>
              <a:endPar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1" name="Rectangle 57"/>
            <p:cNvSpPr>
              <a:spLocks noChangeArrowheads="1"/>
            </p:cNvSpPr>
            <p:nvPr/>
          </p:nvSpPr>
          <p:spPr bwMode="auto">
            <a:xfrm>
              <a:off x="5148" y="844"/>
              <a:ext cx="227" cy="182"/>
            </a:xfrm>
            <a:prstGeom prst="rect">
              <a:avLst/>
            </a:prstGeom>
            <a:solidFill>
              <a:srgbClr val="008000"/>
            </a:solidFill>
            <a:ln w="25400">
              <a:solidFill>
                <a:srgbClr val="008000"/>
              </a:solidFill>
              <a:miter lim="800000"/>
            </a:ln>
          </p:spPr>
          <p:txBody>
            <a:bodyPr wrap="none" anchor="ctr"/>
            <a:lstStyle/>
            <a:p>
              <a:endPar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2" name="Line 58"/>
            <p:cNvSpPr>
              <a:spLocks noChangeShapeType="1"/>
            </p:cNvSpPr>
            <p:nvPr/>
          </p:nvSpPr>
          <p:spPr bwMode="auto">
            <a:xfrm>
              <a:off x="4377" y="935"/>
              <a:ext cx="272" cy="0"/>
            </a:xfrm>
            <a:prstGeom prst="line">
              <a:avLst/>
            </a:prstGeom>
            <a:noFill/>
            <a:ln w="76200">
              <a:solidFill>
                <a:srgbClr val="333399"/>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3" name="Line 59"/>
            <p:cNvSpPr>
              <a:spLocks noChangeShapeType="1"/>
            </p:cNvSpPr>
            <p:nvPr/>
          </p:nvSpPr>
          <p:spPr bwMode="auto">
            <a:xfrm>
              <a:off x="4876" y="936"/>
              <a:ext cx="272" cy="0"/>
            </a:xfrm>
            <a:prstGeom prst="line">
              <a:avLst/>
            </a:prstGeom>
            <a:noFill/>
            <a:ln w="76200">
              <a:solidFill>
                <a:srgbClr val="333399"/>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4" name="Text Box 60"/>
            <p:cNvSpPr txBox="1">
              <a:spLocks noChangeArrowheads="1"/>
            </p:cNvSpPr>
            <p:nvPr/>
          </p:nvSpPr>
          <p:spPr bwMode="auto">
            <a:xfrm>
              <a:off x="3379" y="844"/>
              <a:ext cx="726"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solidFill>
                    <a:srgbClr val="FF0066"/>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肽链</a:t>
              </a:r>
              <a:r>
                <a:rPr lang="en-US" altLang="zh-CN" sz="2000" b="1" dirty="0">
                  <a:solidFill>
                    <a:srgbClr val="FF0066"/>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p>
          </p:txBody>
        </p:sp>
      </p:gr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slide(fromTop)">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6" grpId="0"/>
      <p:bldP spid="47" grpId="0"/>
      <p:bldP spid="48" grpId="0"/>
      <p:bldP spid="49" grpId="0"/>
      <p:bldP spid="51" grpId="0"/>
      <p:bldP spid="52" grpId="0"/>
      <p:bldP spid="54"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957128" y="441612"/>
            <a:ext cx="4323081" cy="492443"/>
          </a:xfrm>
          <a:prstGeom prst="rect">
            <a:avLst/>
          </a:prstGeom>
          <a:noFill/>
          <a:ln w="12700" cap="flat">
            <a:noFill/>
            <a:miter lim="400000"/>
          </a:ln>
          <a:effectLst/>
        </p:spPr>
        <p:txBody>
          <a:bodyPr wrap="squar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小结：在</a:t>
            </a:r>
            <a:r>
              <a:rPr lang="en-US" altLang="zh-CN"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m</a:t>
            </a: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条肽链中</a:t>
            </a:r>
          </a:p>
        </p:txBody>
      </p:sp>
      <p:sp>
        <p:nvSpPr>
          <p:cNvPr id="3" name="Rectangle 42"/>
          <p:cNvSpPr>
            <a:spLocks noChangeArrowheads="1"/>
          </p:cNvSpPr>
          <p:nvPr/>
        </p:nvSpPr>
        <p:spPr bwMode="auto">
          <a:xfrm>
            <a:off x="695325" y="1570168"/>
            <a:ext cx="12191999"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chemeClr val="accent2"/>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脱去的水分子数 ＝肽键数＝氨基酸总数－</a:t>
            </a:r>
            <a:r>
              <a:rPr lang="en-US" altLang="zh-CN" sz="2400" b="1" dirty="0">
                <a:solidFill>
                  <a:schemeClr val="accent2"/>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m</a:t>
            </a:r>
          </a:p>
          <a:p>
            <a:endParaRPr lang="en-US" altLang="zh-CN" sz="2400" b="1" dirty="0">
              <a:solidFill>
                <a:schemeClr val="accent2"/>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 name="Text Box 44"/>
          <p:cNvSpPr txBox="1">
            <a:spLocks noChangeArrowheads="1"/>
          </p:cNvSpPr>
          <p:nvPr/>
        </p:nvSpPr>
        <p:spPr bwMode="auto">
          <a:xfrm>
            <a:off x="6791324" y="1557048"/>
            <a:ext cx="5232400" cy="5027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665"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氨基酸－肽链的条数</a:t>
            </a:r>
          </a:p>
        </p:txBody>
      </p:sp>
      <p:sp>
        <p:nvSpPr>
          <p:cNvPr id="5" name="Text Box 7"/>
          <p:cNvSpPr txBox="1">
            <a:spLocks noChangeArrowheads="1"/>
          </p:cNvSpPr>
          <p:nvPr/>
        </p:nvSpPr>
        <p:spPr bwMode="auto">
          <a:xfrm>
            <a:off x="947738" y="4456836"/>
            <a:ext cx="988906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氨基、羧基总数的计算关系：</a:t>
            </a:r>
          </a:p>
          <a:p>
            <a:pPr>
              <a:spcBef>
                <a:spcPct val="50000"/>
              </a:spcBef>
            </a:pP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氨基数</a:t>
            </a:r>
            <a:r>
              <a:rPr lang="en-US"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所有</a:t>
            </a:r>
            <a:r>
              <a:rPr lang="en-US"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基中的氨基数</a:t>
            </a:r>
            <a:r>
              <a:rPr lang="en-US"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肽链数</a:t>
            </a:r>
          </a:p>
          <a:p>
            <a:pPr>
              <a:spcBef>
                <a:spcPct val="50000"/>
              </a:spcBef>
            </a:pP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羧基数</a:t>
            </a:r>
            <a:r>
              <a:rPr lang="en-US"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所有</a:t>
            </a:r>
            <a:r>
              <a:rPr lang="en-US"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基中的羧基数</a:t>
            </a:r>
            <a:r>
              <a:rPr lang="en-US"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肽链数</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128" y="2695927"/>
            <a:ext cx="5122235" cy="137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608" y="2695927"/>
            <a:ext cx="5192003" cy="138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down)">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957128" y="441612"/>
            <a:ext cx="4323081" cy="492443"/>
          </a:xfrm>
          <a:prstGeom prst="rect">
            <a:avLst/>
          </a:prstGeom>
          <a:noFill/>
          <a:ln w="12700" cap="flat">
            <a:noFill/>
            <a:miter lim="400000"/>
          </a:ln>
          <a:effectLst/>
        </p:spPr>
        <p:txBody>
          <a:bodyPr wrap="squar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小结：在</a:t>
            </a:r>
            <a:r>
              <a:rPr lang="en-US" altLang="zh-CN"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m</a:t>
            </a: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条肽链中</a:t>
            </a:r>
          </a:p>
        </p:txBody>
      </p:sp>
      <p:sp>
        <p:nvSpPr>
          <p:cNvPr id="9" name="Text Box 2"/>
          <p:cNvSpPr txBox="1">
            <a:spLocks noChangeArrowheads="1"/>
          </p:cNvSpPr>
          <p:nvPr/>
        </p:nvSpPr>
        <p:spPr bwMode="auto">
          <a:xfrm>
            <a:off x="660400" y="1461396"/>
            <a:ext cx="10297160" cy="159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0" hangingPunct="0">
              <a:lnSpc>
                <a:spcPct val="150000"/>
              </a:lnSpc>
              <a:spcBef>
                <a:spcPct val="50000"/>
              </a:spcBef>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蛋白质的</a:t>
            </a: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相对分子质量</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氨基酸数</a:t>
            </a:r>
            <a:r>
              <a:rPr lang="en-US"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氨基酸的平均分子量－失去的水分子数</a:t>
            </a:r>
            <a:r>
              <a:rPr lang="en-US"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水的分子量</a:t>
            </a:r>
            <a:endPar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eaLnBrk="0" hangingPunct="0">
              <a:lnSpc>
                <a:spcPct val="150000"/>
              </a:lnSpc>
              <a:spcBef>
                <a:spcPct val="50000"/>
              </a:spcBef>
            </a:pPr>
            <a:r>
              <a:rPr lang="zh-CN" altLang="en-US" sz="2000" b="1" dirty="0">
                <a:solidFill>
                  <a:srgbClr val="FF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一个由</a:t>
            </a:r>
            <a:r>
              <a:rPr lang="en-US" altLang="zh-CN" sz="2000" b="1" dirty="0">
                <a:solidFill>
                  <a:srgbClr val="FF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r>
              <a:rPr lang="zh-CN" altLang="en-US" sz="2000" b="1" dirty="0">
                <a:solidFill>
                  <a:srgbClr val="FF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个氨基酸形成的含有</a:t>
            </a:r>
            <a:r>
              <a:rPr lang="en-US" altLang="zh-CN" sz="2000" b="1" dirty="0">
                <a:solidFill>
                  <a:srgbClr val="FF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m</a:t>
            </a:r>
            <a:r>
              <a:rPr lang="zh-CN" altLang="en-US" sz="2000" b="1" dirty="0">
                <a:solidFill>
                  <a:srgbClr val="FF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条肽链的蛋白质，氨基酸的平均分子质量为</a:t>
            </a:r>
            <a:r>
              <a:rPr lang="en-US" altLang="zh-CN" sz="2000" b="1" dirty="0">
                <a:solidFill>
                  <a:srgbClr val="FF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a:t>
            </a:r>
            <a:r>
              <a:rPr lang="zh-CN" altLang="en-US" sz="2000" b="1" dirty="0">
                <a:solidFill>
                  <a:srgbClr val="FF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则蛋白质的相对分子质量＝</a:t>
            </a:r>
            <a:r>
              <a:rPr lang="en-US" altLang="zh-CN" sz="2000" b="1" dirty="0">
                <a:solidFill>
                  <a:srgbClr val="FF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a:t>
            </a:r>
            <a:r>
              <a:rPr lang="en-US" altLang="en-US" sz="2000" b="1" dirty="0">
                <a:solidFill>
                  <a:srgbClr val="FF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dirty="0">
                <a:solidFill>
                  <a:srgbClr val="FF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n-18(n-m)</a:t>
            </a:r>
            <a:r>
              <a:rPr lang="zh-CN" altLang="en-US" sz="2000" b="1" dirty="0">
                <a:solidFill>
                  <a:srgbClr val="FF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0" name="Rectangle 3"/>
          <p:cNvSpPr>
            <a:spLocks noChangeArrowheads="1"/>
          </p:cNvSpPr>
          <p:nvPr/>
        </p:nvSpPr>
        <p:spPr bwMode="auto">
          <a:xfrm>
            <a:off x="424590" y="3429000"/>
            <a:ext cx="12046857" cy="281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200000"/>
              </a:lnSpc>
              <a:spcBef>
                <a:spcPct val="20000"/>
              </a:spcBef>
            </a:pP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例题</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  </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组成人体的</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种氨基酸的平均分子量是</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128</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，血红蛋白由</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条多肽链组成，共含有</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574</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个氨基酸，则血红蛋白的分子质量约为（     ） </a:t>
            </a:r>
            <a:endPar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marL="457200" indent="-457200">
              <a:lnSpc>
                <a:spcPct val="200000"/>
              </a:lnSpc>
              <a:spcBef>
                <a:spcPct val="20000"/>
              </a:spcBef>
            </a:pP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A.73472</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B.12800</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C.63212</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D.63140</a:t>
            </a:r>
          </a:p>
          <a:p>
            <a:pPr marL="457200" indent="-457200">
              <a:lnSpc>
                <a:spcPct val="200000"/>
              </a:lnSpc>
              <a:spcBef>
                <a:spcPct val="20000"/>
              </a:spcBef>
            </a:pPr>
            <a:endParaRPr lang="en-US" altLang="zh-CN"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1" name="Text Box 4"/>
          <p:cNvSpPr txBox="1">
            <a:spLocks noChangeArrowheads="1"/>
          </p:cNvSpPr>
          <p:nvPr/>
        </p:nvSpPr>
        <p:spPr bwMode="auto">
          <a:xfrm>
            <a:off x="4005580" y="4241297"/>
            <a:ext cx="172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0" hangingPunct="0">
              <a:spcBef>
                <a:spcPct val="50000"/>
              </a:spcBef>
            </a:pPr>
            <a:r>
              <a:rPr lang="en-US" altLang="zh-CN"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endPar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947738" y="441612"/>
            <a:ext cx="8361681" cy="492443"/>
          </a:xfrm>
          <a:prstGeom prst="rect">
            <a:avLst/>
          </a:prstGeom>
          <a:noFill/>
          <a:ln w="12700" cap="flat">
            <a:noFill/>
            <a:miter lim="400000"/>
          </a:ln>
          <a:effectLst/>
        </p:spPr>
        <p:txBody>
          <a:bodyPr wrap="squar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氨基酸形成蛋白质的相关数量关系如下表：</a:t>
            </a:r>
          </a:p>
        </p:txBody>
      </p:sp>
      <p:graphicFrame>
        <p:nvGraphicFramePr>
          <p:cNvPr id="3" name="Group 3"/>
          <p:cNvGraphicFramePr>
            <a:graphicFrameLocks noGrp="1"/>
          </p:cNvGraphicFramePr>
          <p:nvPr>
            <p:custDataLst>
              <p:tags r:id="rId1"/>
            </p:custDataLst>
          </p:nvPr>
        </p:nvGraphicFramePr>
        <p:xfrm>
          <a:off x="660400" y="1658938"/>
          <a:ext cx="10944224" cy="3946524"/>
        </p:xfrm>
        <a:graphic>
          <a:graphicData uri="http://schemas.openxmlformats.org/drawingml/2006/table">
            <a:tbl>
              <a:tblPr/>
              <a:tblGrid>
                <a:gridCol w="1769171">
                  <a:extLst>
                    <a:ext uri="{9D8B030D-6E8A-4147-A177-3AD203B41FA5}">
                      <a16:colId xmlns:a16="http://schemas.microsoft.com/office/drawing/2014/main" val="20000"/>
                    </a:ext>
                  </a:extLst>
                </a:gridCol>
                <a:gridCol w="1094624">
                  <a:extLst>
                    <a:ext uri="{9D8B030D-6E8A-4147-A177-3AD203B41FA5}">
                      <a16:colId xmlns:a16="http://schemas.microsoft.com/office/drawing/2014/main" val="20001"/>
                    </a:ext>
                  </a:extLst>
                </a:gridCol>
                <a:gridCol w="1141914">
                  <a:extLst>
                    <a:ext uri="{9D8B030D-6E8A-4147-A177-3AD203B41FA5}">
                      <a16:colId xmlns:a16="http://schemas.microsoft.com/office/drawing/2014/main" val="20002"/>
                    </a:ext>
                  </a:extLst>
                </a:gridCol>
                <a:gridCol w="1273677">
                  <a:extLst>
                    <a:ext uri="{9D8B030D-6E8A-4147-A177-3AD203B41FA5}">
                      <a16:colId xmlns:a16="http://schemas.microsoft.com/office/drawing/2014/main" val="20003"/>
                    </a:ext>
                  </a:extLst>
                </a:gridCol>
                <a:gridCol w="1409536">
                  <a:extLst>
                    <a:ext uri="{9D8B030D-6E8A-4147-A177-3AD203B41FA5}">
                      <a16:colId xmlns:a16="http://schemas.microsoft.com/office/drawing/2014/main" val="20004"/>
                    </a:ext>
                  </a:extLst>
                </a:gridCol>
                <a:gridCol w="1740897">
                  <a:extLst>
                    <a:ext uri="{9D8B030D-6E8A-4147-A177-3AD203B41FA5}">
                      <a16:colId xmlns:a16="http://schemas.microsoft.com/office/drawing/2014/main" val="20005"/>
                    </a:ext>
                  </a:extLst>
                </a:gridCol>
                <a:gridCol w="1189546">
                  <a:extLst>
                    <a:ext uri="{9D8B030D-6E8A-4147-A177-3AD203B41FA5}">
                      <a16:colId xmlns:a16="http://schemas.microsoft.com/office/drawing/2014/main" val="20006"/>
                    </a:ext>
                  </a:extLst>
                </a:gridCol>
                <a:gridCol w="1324859">
                  <a:extLst>
                    <a:ext uri="{9D8B030D-6E8A-4147-A177-3AD203B41FA5}">
                      <a16:colId xmlns:a16="http://schemas.microsoft.com/office/drawing/2014/main" val="20007"/>
                    </a:ext>
                  </a:extLst>
                </a:gridCol>
              </a:tblGrid>
              <a:tr h="1853786">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628900" algn="l"/>
                        </a:tabLst>
                      </a:pPr>
                      <a:r>
                        <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数量类型</a:t>
                      </a:r>
                    </a:p>
                    <a:p>
                      <a:pPr marL="0" marR="0" lvl="0" indent="0" algn="l" defTabSz="914400" rtl="0" eaLnBrk="1" fontAlgn="base" latinLnBrk="0" hangingPunct="1">
                        <a:lnSpc>
                          <a:spcPct val="100000"/>
                        </a:lnSpc>
                        <a:spcBef>
                          <a:spcPct val="0"/>
                        </a:spcBef>
                        <a:spcAft>
                          <a:spcPct val="0"/>
                        </a:spcAft>
                        <a:buClrTx/>
                        <a:buSzTx/>
                        <a:buFontTx/>
                        <a:buNone/>
                        <a:tabLst>
                          <a:tab pos="2628900" algn="l"/>
                        </a:tabLst>
                      </a:pPr>
                      <a:endPar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marL="0" marR="0" lvl="0" indent="0" algn="l" defTabSz="914400" rtl="0" eaLnBrk="1" fontAlgn="base" latinLnBrk="0" hangingPunct="1">
                        <a:lnSpc>
                          <a:spcPct val="100000"/>
                        </a:lnSpc>
                        <a:spcBef>
                          <a:spcPct val="0"/>
                        </a:spcBef>
                        <a:spcAft>
                          <a:spcPct val="0"/>
                        </a:spcAft>
                        <a:buClrTx/>
                        <a:buSzTx/>
                        <a:buFontTx/>
                        <a:buNone/>
                        <a:tabLst>
                          <a:tab pos="2628900" algn="l"/>
                        </a:tabLst>
                      </a:pPr>
                      <a:endPar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marL="0" marR="0" lvl="0" indent="0" algn="l" defTabSz="914400" rtl="0" eaLnBrk="1" fontAlgn="base" latinLnBrk="0" hangingPunct="1">
                        <a:lnSpc>
                          <a:spcPct val="100000"/>
                        </a:lnSpc>
                        <a:spcBef>
                          <a:spcPct val="0"/>
                        </a:spcBef>
                        <a:spcAft>
                          <a:spcPct val="0"/>
                        </a:spcAft>
                        <a:buClrTx/>
                        <a:buSzTx/>
                        <a:buFontTx/>
                        <a:buNone/>
                        <a:tabLst>
                          <a:tab pos="2628900" algn="l"/>
                        </a:tabLst>
                      </a:pPr>
                      <a:r>
                        <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肽链条数</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sz="2000" b="1" i="0" u="none" strike="noStrike" cap="none" normalizeH="0" baseline="0">
                          <a:ln>
                            <a:noFill/>
                          </a:ln>
                          <a:solidFill>
                            <a:schemeClr val="accent2"/>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氨基酸数</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sz="2000" b="1" i="0" u="none" strike="noStrike" cap="none" normalizeH="0" baseline="0">
                          <a:ln>
                            <a:noFill/>
                          </a:ln>
                          <a:solidFill>
                            <a:schemeClr val="accent2"/>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肽键数</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sz="2000" b="1" i="0" u="none" strike="noStrike" cap="none" normalizeH="0" baseline="0">
                          <a:ln>
                            <a:noFill/>
                          </a:ln>
                          <a:solidFill>
                            <a:schemeClr val="accent2"/>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脱去水分子数</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sz="2000" b="1" i="0" u="none" strike="noStrike" cap="none" normalizeH="0" baseline="0">
                          <a:ln>
                            <a:noFill/>
                          </a:ln>
                          <a:solidFill>
                            <a:schemeClr val="accent2"/>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氨基酸平均相对分子质量</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sz="2000" b="1" i="0" u="none" strike="noStrike" cap="none" normalizeH="0" baseline="0">
                          <a:ln>
                            <a:noFill/>
                          </a:ln>
                          <a:solidFill>
                            <a:schemeClr val="accent2"/>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蛋白质相对分子质量</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sz="2000" b="1" i="0" u="none" strike="noStrike" cap="none" normalizeH="0" baseline="0">
                          <a:ln>
                            <a:noFill/>
                          </a:ln>
                          <a:solidFill>
                            <a:schemeClr val="accent2"/>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氨基数目</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sz="2000" b="1" i="0" u="none" strike="noStrike" cap="none" normalizeH="0" baseline="0">
                          <a:ln>
                            <a:noFill/>
                          </a:ln>
                          <a:solidFill>
                            <a:schemeClr val="accent2"/>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羧基数目</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051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alt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条肽链</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altLang="zh-CN" sz="2000" b="1" i="1"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altLang="zh-CN" sz="2000" b="1" i="1"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r>
                        <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0" lang="zh-CN" alt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altLang="zh-CN" sz="2000" b="1" i="1"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r>
                        <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0" lang="zh-CN" alt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altLang="zh-CN" sz="2000" b="1" i="1"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altLang="zh-CN" sz="2000" b="1" i="1"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an</a:t>
                      </a:r>
                      <a:r>
                        <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alt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18(</a:t>
                      </a:r>
                      <a:r>
                        <a:rPr kumimoji="0" lang="zh-CN" altLang="zh-CN" sz="2000" b="1" i="1"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r>
                        <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0" lang="zh-CN" alt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至少</a:t>
                      </a:r>
                    </a:p>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alt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个</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至少</a:t>
                      </a:r>
                    </a:p>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alt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个</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222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altLang="zh-CN" sz="2000" b="1" i="1"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m</a:t>
                      </a:r>
                      <a:r>
                        <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条</a:t>
                      </a:r>
                    </a:p>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肽链</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altLang="zh-CN" sz="2000" b="1" i="1"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altLang="zh-CN" sz="2000" b="1" i="1"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r>
                        <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0" lang="zh-CN" altLang="zh-CN" sz="2000" b="1" i="1"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m</a:t>
                      </a:r>
                      <a:endParaRPr kumimoji="0" lang="zh-CN" alt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altLang="zh-CN" sz="2000" b="1" i="1"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r>
                        <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0" lang="zh-CN" altLang="zh-CN" sz="2000" b="1" i="1"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m</a:t>
                      </a:r>
                      <a:endParaRPr kumimoji="0" lang="zh-CN" alt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altLang="zh-CN" sz="2000" b="1" i="1"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altLang="zh-CN" sz="2000" b="1" i="1"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an</a:t>
                      </a:r>
                      <a:r>
                        <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alt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18(</a:t>
                      </a:r>
                      <a:r>
                        <a:rPr kumimoji="0" lang="zh-CN" altLang="zh-CN" sz="2000" b="1" i="1"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r>
                        <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0" lang="zh-CN" altLang="zh-CN" sz="2000" b="1" i="1"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m</a:t>
                      </a:r>
                      <a:r>
                        <a:rPr kumimoji="0" lang="zh-CN" alt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至少</a:t>
                      </a:r>
                    </a:p>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altLang="zh-CN" sz="2000" b="1" i="1"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m</a:t>
                      </a:r>
                      <a:r>
                        <a:rPr kumimoji="0" lang="zh-CN" sz="2000" b="1" i="0" u="none" strike="noStrike" cap="none" normalizeH="0" baseline="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个</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sz="2000" b="1"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至少</a:t>
                      </a:r>
                    </a:p>
                    <a:p>
                      <a:pPr marL="0" marR="0" lvl="0" indent="0" algn="ctr" defTabSz="914400" rtl="0" eaLnBrk="1" fontAlgn="base" latinLnBrk="0" hangingPunct="1">
                        <a:lnSpc>
                          <a:spcPct val="100000"/>
                        </a:lnSpc>
                        <a:spcBef>
                          <a:spcPct val="0"/>
                        </a:spcBef>
                        <a:spcAft>
                          <a:spcPct val="0"/>
                        </a:spcAft>
                        <a:buClrTx/>
                        <a:buSzTx/>
                        <a:buFontTx/>
                        <a:buNone/>
                        <a:tabLst>
                          <a:tab pos="2628900" algn="l"/>
                        </a:tabLst>
                      </a:pPr>
                      <a:r>
                        <a:rPr kumimoji="0" lang="zh-CN" altLang="zh-CN" sz="2000" b="1" i="1"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m</a:t>
                      </a:r>
                      <a:r>
                        <a:rPr kumimoji="0" lang="zh-CN" sz="2000" b="1" i="0" u="none" strike="noStrike" cap="none" normalizeH="0" baseline="0" dirty="0">
                          <a:ln>
                            <a:noFill/>
                          </a:ln>
                          <a:solidFill>
                            <a:schemeClr val="tx1"/>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个</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60400" y="1526150"/>
            <a:ext cx="12192000" cy="242124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20000"/>
              </a:spcBef>
              <a:buClr>
                <a:schemeClr val="hlink"/>
              </a:buClr>
              <a:buFont typeface="Wingdings" panose="05000000000000000000" pitchFamily="2" charset="2"/>
              <a:buNone/>
              <a:defRPr/>
            </a:pPr>
            <a:r>
              <a:rPr kumimoji="1" lang="zh-CN" altLang="zh-CN" sz="2000" b="1" dirty="0">
                <a:effectLst>
                  <a:outerShdw blurRad="38100" dist="38100" dir="2700000" algn="tl">
                    <a:srgbClr val="C0C0C0"/>
                  </a:outerShdw>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kumimoji="1" lang="zh-CN" altLang="en-US" sz="2000" b="1" dirty="0">
                <a:effectLst>
                  <a:outerShdw blurRad="38100" dist="38100" dir="2700000" algn="tl">
                    <a:srgbClr val="C0C0C0"/>
                  </a:outerShdw>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1"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某蛋白质由</a:t>
            </a:r>
            <a:r>
              <a:rPr kumimoji="1" lang="zh-CN"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r>
              <a:rPr kumimoji="1"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条肽链组成，至少含有多少游离个氨基，至少含有多少个游离羧基呢？（    ）</a:t>
            </a:r>
          </a:p>
          <a:p>
            <a:pPr>
              <a:lnSpc>
                <a:spcPct val="150000"/>
              </a:lnSpc>
              <a:spcBef>
                <a:spcPct val="20000"/>
              </a:spcBef>
              <a:buClr>
                <a:schemeClr val="hlink"/>
              </a:buClr>
              <a:buFont typeface="Wingdings" panose="05000000000000000000" pitchFamily="2" charset="2"/>
              <a:buNone/>
              <a:defRPr/>
            </a:pPr>
            <a:r>
              <a:rPr kumimoji="1" lang="zh-CN" altLang="en-US" sz="2000" b="1" dirty="0">
                <a:solidFill>
                  <a:srgbClr val="0000FF"/>
                </a:solidFill>
                <a:effectLst>
                  <a:outerShdw blurRad="38100" dist="38100" dir="2700000" algn="tl">
                    <a:srgbClr val="C0C0C0"/>
                  </a:outerShdw>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kumimoji="1"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A.5</a:t>
            </a:r>
            <a:r>
              <a:rPr kumimoji="1"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1"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   </a:t>
            </a:r>
            <a:r>
              <a:rPr kumimoji="1"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kumimoji="1"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B.3</a:t>
            </a:r>
            <a:r>
              <a:rPr kumimoji="1"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1"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       C.4</a:t>
            </a:r>
            <a:r>
              <a:rPr kumimoji="1"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1"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      D.5</a:t>
            </a:r>
            <a:r>
              <a:rPr kumimoji="1"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1"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a:p>
            <a:pPr>
              <a:lnSpc>
                <a:spcPct val="150000"/>
              </a:lnSpc>
              <a:buFontTx/>
              <a:buNone/>
              <a:defRPr/>
            </a:pPr>
            <a:r>
              <a:rPr kumimoji="1" lang="zh-CN"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kumimoji="1"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、胰岛素由</a:t>
            </a:r>
            <a:r>
              <a:rPr kumimoji="1" lang="zh-CN"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kumimoji="1"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条肽链组成，其中一条链含</a:t>
            </a:r>
            <a:r>
              <a:rPr kumimoji="1" lang="zh-CN"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21</a:t>
            </a:r>
            <a:r>
              <a:rPr kumimoji="1"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个氨基酸，另一条链含</a:t>
            </a:r>
            <a:r>
              <a:rPr kumimoji="1" lang="zh-CN"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30</a:t>
            </a:r>
            <a:r>
              <a:rPr kumimoji="1"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个氨基酸，则胰岛素分子结构中所含的肽键数和脱去的水分子依次为（   ）</a:t>
            </a:r>
            <a:br>
              <a:rPr kumimoji="1"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br>
            <a:r>
              <a:rPr kumimoji="1"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kumimoji="1"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A.48</a:t>
            </a:r>
            <a:r>
              <a:rPr kumimoji="1"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1"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49   B.49</a:t>
            </a:r>
            <a:r>
              <a:rPr kumimoji="1"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1"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49   C.50</a:t>
            </a:r>
            <a:r>
              <a:rPr kumimoji="1"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1"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50</a:t>
            </a:r>
            <a:r>
              <a:rPr kumimoji="1"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kumimoji="1"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D.51</a:t>
            </a:r>
            <a:r>
              <a:rPr kumimoji="1"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1"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49</a:t>
            </a:r>
          </a:p>
        </p:txBody>
      </p:sp>
      <p:sp>
        <p:nvSpPr>
          <p:cNvPr id="4" name="Rectangle 5"/>
          <p:cNvSpPr>
            <a:spLocks noChangeArrowheads="1"/>
          </p:cNvSpPr>
          <p:nvPr/>
        </p:nvSpPr>
        <p:spPr bwMode="auto">
          <a:xfrm>
            <a:off x="732367" y="4172696"/>
            <a:ext cx="120480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、已知</a:t>
            </a:r>
            <a:r>
              <a:rPr lang="zh-CN"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种氨基酸的平均相对分子量为</a:t>
            </a:r>
            <a:r>
              <a:rPr lang="zh-CN"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128</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，现有一蛋白质分子由</a:t>
            </a:r>
            <a:r>
              <a:rPr lang="zh-CN"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条多肽链组成，共有肽键</a:t>
            </a:r>
            <a:r>
              <a:rPr lang="zh-CN"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98</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个，此蛋白质的相对分子量为（   ）</a:t>
            </a:r>
          </a:p>
          <a:p>
            <a:r>
              <a:rPr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A.12800</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B.12544</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C.12288</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D.11036</a:t>
            </a:r>
          </a:p>
        </p:txBody>
      </p:sp>
      <p:sp>
        <p:nvSpPr>
          <p:cNvPr id="5" name="Text Box 4"/>
          <p:cNvSpPr txBox="1">
            <a:spLocks noChangeArrowheads="1"/>
          </p:cNvSpPr>
          <p:nvPr/>
        </p:nvSpPr>
        <p:spPr bwMode="auto">
          <a:xfrm>
            <a:off x="10655300" y="1644620"/>
            <a:ext cx="172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0" hangingPunct="0">
              <a:spcBef>
                <a:spcPct val="50000"/>
              </a:spcBef>
            </a:pPr>
            <a:r>
              <a:rPr lang="en-US" altLang="zh-CN"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endPar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 name="Text Box 4"/>
          <p:cNvSpPr txBox="1">
            <a:spLocks noChangeArrowheads="1"/>
          </p:cNvSpPr>
          <p:nvPr/>
        </p:nvSpPr>
        <p:spPr bwMode="auto">
          <a:xfrm>
            <a:off x="4489084" y="3074610"/>
            <a:ext cx="172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0" hangingPunct="0">
              <a:spcBef>
                <a:spcPct val="50000"/>
              </a:spcBef>
            </a:pPr>
            <a:r>
              <a:rPr lang="en-US" altLang="zh-CN"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D</a:t>
            </a:r>
            <a:endPar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 name="Text Box 4"/>
          <p:cNvSpPr txBox="1">
            <a:spLocks noChangeArrowheads="1"/>
          </p:cNvSpPr>
          <p:nvPr/>
        </p:nvSpPr>
        <p:spPr bwMode="auto">
          <a:xfrm>
            <a:off x="3307749" y="4449992"/>
            <a:ext cx="172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0" hangingPunct="0">
              <a:spcBef>
                <a:spcPct val="50000"/>
              </a:spcBef>
            </a:pPr>
            <a:r>
              <a:rPr lang="en-US" altLang="zh-CN"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B</a:t>
            </a:r>
            <a:endPar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1041400" y="395892"/>
            <a:ext cx="1641475" cy="492443"/>
          </a:xfrm>
          <a:prstGeom prst="rect">
            <a:avLst/>
          </a:prstGeom>
          <a:noFill/>
          <a:ln w="12700" cap="flat">
            <a:noFill/>
            <a:miter lim="400000"/>
          </a:ln>
          <a:effectLst/>
        </p:spPr>
        <p:txBody>
          <a:bodyPr wrap="squar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课堂小结</a:t>
            </a:r>
          </a:p>
        </p:txBody>
      </p:sp>
      <p:sp>
        <p:nvSpPr>
          <p:cNvPr id="11" name="Text Box 2"/>
          <p:cNvSpPr txBox="1">
            <a:spLocks noChangeArrowheads="1"/>
          </p:cNvSpPr>
          <p:nvPr/>
        </p:nvSpPr>
        <p:spPr bwMode="auto">
          <a:xfrm>
            <a:off x="662517" y="13925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组成元素</a:t>
            </a:r>
          </a:p>
        </p:txBody>
      </p:sp>
      <p:sp>
        <p:nvSpPr>
          <p:cNvPr id="12" name="Text Box 3"/>
          <p:cNvSpPr txBox="1">
            <a:spLocks noChangeArrowheads="1"/>
          </p:cNvSpPr>
          <p:nvPr/>
        </p:nvSpPr>
        <p:spPr bwMode="auto">
          <a:xfrm>
            <a:off x="3710518" y="144005"/>
            <a:ext cx="27751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zh-CN" altLang="en-US"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r>
              <a:rPr lang="zh-CN" altLang="en-US"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a:t>
            </a:r>
            <a:r>
              <a:rPr lang="zh-CN" altLang="en-US"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r>
              <a:rPr lang="zh-CN" altLang="en-US"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P</a:t>
            </a:r>
            <a:r>
              <a:rPr lang="zh-CN" altLang="en-US"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S</a:t>
            </a:r>
            <a:r>
              <a:rPr lang="zh-CN" altLang="en-US"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18" name="Line 4"/>
          <p:cNvSpPr>
            <a:spLocks noChangeShapeType="1"/>
          </p:cNvSpPr>
          <p:nvPr/>
        </p:nvSpPr>
        <p:spPr bwMode="auto">
          <a:xfrm>
            <a:off x="1337733" y="676088"/>
            <a:ext cx="0" cy="1075252"/>
          </a:xfrm>
          <a:prstGeom prst="line">
            <a:avLst/>
          </a:prstGeom>
          <a:noFill/>
          <a:ln w="38100">
            <a:solidFill>
              <a:srgbClr val="FF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9" name="Text Box 5"/>
          <p:cNvSpPr txBox="1">
            <a:spLocks noChangeArrowheads="1"/>
          </p:cNvSpPr>
          <p:nvPr/>
        </p:nvSpPr>
        <p:spPr bwMode="auto">
          <a:xfrm>
            <a:off x="4478867" y="4652458"/>
            <a:ext cx="863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导致</a:t>
            </a:r>
          </a:p>
        </p:txBody>
      </p:sp>
      <p:sp>
        <p:nvSpPr>
          <p:cNvPr id="20" name="Text Box 6"/>
          <p:cNvSpPr txBox="1">
            <a:spLocks noChangeArrowheads="1"/>
          </p:cNvSpPr>
          <p:nvPr/>
        </p:nvSpPr>
        <p:spPr bwMode="auto">
          <a:xfrm>
            <a:off x="734485" y="1790929"/>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a:solidFill>
                  <a:srgbClr val="000066"/>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a:t>
            </a:r>
          </a:p>
        </p:txBody>
      </p:sp>
      <p:sp>
        <p:nvSpPr>
          <p:cNvPr id="21" name="AutoShape 7"/>
          <p:cNvSpPr/>
          <p:nvPr/>
        </p:nvSpPr>
        <p:spPr bwMode="auto">
          <a:xfrm>
            <a:off x="2584453" y="1105238"/>
            <a:ext cx="359833" cy="2011147"/>
          </a:xfrm>
          <a:prstGeom prst="leftBrace">
            <a:avLst>
              <a:gd name="adj1" fmla="val 62220"/>
              <a:gd name="adj2" fmla="val 50000"/>
            </a:avLst>
          </a:prstGeom>
          <a:noFill/>
          <a:ln w="25400">
            <a:solidFill>
              <a:srgbClr val="000066"/>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2" name="Text Box 8"/>
          <p:cNvSpPr txBox="1">
            <a:spLocks noChangeArrowheads="1"/>
          </p:cNvSpPr>
          <p:nvPr/>
        </p:nvSpPr>
        <p:spPr bwMode="auto">
          <a:xfrm>
            <a:off x="3134785" y="889872"/>
            <a:ext cx="15247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种类：</a:t>
            </a:r>
            <a:r>
              <a:rPr lang="en-US" altLang="zh-CN"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a:t>
            </a:r>
            <a:r>
              <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种</a:t>
            </a:r>
          </a:p>
        </p:txBody>
      </p:sp>
      <p:sp>
        <p:nvSpPr>
          <p:cNvPr id="23" name="AutoShape 9"/>
          <p:cNvSpPr/>
          <p:nvPr/>
        </p:nvSpPr>
        <p:spPr bwMode="auto">
          <a:xfrm>
            <a:off x="5149853" y="818609"/>
            <a:ext cx="97367" cy="646101"/>
          </a:xfrm>
          <a:prstGeom prst="leftBrace">
            <a:avLst>
              <a:gd name="adj1" fmla="val 73872"/>
              <a:gd name="adj2" fmla="val 50000"/>
            </a:avLst>
          </a:prstGeom>
          <a:noFill/>
          <a:ln w="25400">
            <a:solidFill>
              <a:srgbClr val="000066"/>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4" name="Text Box 10"/>
          <p:cNvSpPr txBox="1">
            <a:spLocks noChangeArrowheads="1"/>
          </p:cNvSpPr>
          <p:nvPr/>
        </p:nvSpPr>
        <p:spPr bwMode="auto">
          <a:xfrm>
            <a:off x="5242985" y="674505"/>
            <a:ext cx="2497800" cy="86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nSpc>
                <a:spcPct val="130000"/>
              </a:lnSpc>
            </a:pPr>
            <a:r>
              <a:rPr lang="en-US" altLang="zh-CN" sz="200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必需氨基酸：</a:t>
            </a:r>
            <a:r>
              <a:rPr lang="en-US" altLang="zh-CN"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8</a:t>
            </a:r>
            <a:r>
              <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种</a:t>
            </a:r>
          </a:p>
          <a:p>
            <a:pPr>
              <a:lnSpc>
                <a:spcPct val="130000"/>
              </a:lnSpc>
            </a:pPr>
            <a:r>
              <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非必需氨基酸：</a:t>
            </a:r>
            <a:r>
              <a:rPr lang="en-US" altLang="zh-CN"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12</a:t>
            </a:r>
            <a:r>
              <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种</a:t>
            </a:r>
          </a:p>
        </p:txBody>
      </p:sp>
      <p:sp>
        <p:nvSpPr>
          <p:cNvPr id="25" name="Text Box 11"/>
          <p:cNvSpPr txBox="1">
            <a:spLocks noChangeArrowheads="1"/>
          </p:cNvSpPr>
          <p:nvPr/>
        </p:nvSpPr>
        <p:spPr bwMode="auto">
          <a:xfrm>
            <a:off x="3039534" y="1966706"/>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通式：</a:t>
            </a:r>
          </a:p>
        </p:txBody>
      </p:sp>
      <p:sp>
        <p:nvSpPr>
          <p:cNvPr id="26" name="Text Box 12"/>
          <p:cNvSpPr txBox="1">
            <a:spLocks noChangeArrowheads="1"/>
          </p:cNvSpPr>
          <p:nvPr/>
        </p:nvSpPr>
        <p:spPr bwMode="auto">
          <a:xfrm>
            <a:off x="5175251" y="1966706"/>
            <a:ext cx="357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27" name="Text Box 13"/>
          <p:cNvSpPr txBox="1">
            <a:spLocks noChangeArrowheads="1"/>
          </p:cNvSpPr>
          <p:nvPr/>
        </p:nvSpPr>
        <p:spPr bwMode="auto">
          <a:xfrm>
            <a:off x="5232400" y="2441780"/>
            <a:ext cx="50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28" name="Text Box 14"/>
          <p:cNvSpPr txBox="1">
            <a:spLocks noChangeArrowheads="1"/>
          </p:cNvSpPr>
          <p:nvPr/>
        </p:nvSpPr>
        <p:spPr bwMode="auto">
          <a:xfrm>
            <a:off x="5750984" y="1966706"/>
            <a:ext cx="357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29" name="Text Box 15"/>
          <p:cNvSpPr txBox="1">
            <a:spLocks noChangeArrowheads="1"/>
          </p:cNvSpPr>
          <p:nvPr/>
        </p:nvSpPr>
        <p:spPr bwMode="auto">
          <a:xfrm>
            <a:off x="4214285" y="1966706"/>
            <a:ext cx="6639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r>
              <a:rPr lang="en-US" altLang="zh-CN" sz="2000" b="1" baseline="-25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p>
        </p:txBody>
      </p:sp>
      <p:sp>
        <p:nvSpPr>
          <p:cNvPr id="30" name="Text Box 16"/>
          <p:cNvSpPr txBox="1">
            <a:spLocks noChangeArrowheads="1"/>
          </p:cNvSpPr>
          <p:nvPr/>
        </p:nvSpPr>
        <p:spPr bwMode="auto">
          <a:xfrm>
            <a:off x="6326717" y="1966706"/>
            <a:ext cx="5677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OH</a:t>
            </a:r>
          </a:p>
        </p:txBody>
      </p:sp>
      <p:sp>
        <p:nvSpPr>
          <p:cNvPr id="31" name="Text Box 17"/>
          <p:cNvSpPr txBox="1">
            <a:spLocks noChangeArrowheads="1"/>
          </p:cNvSpPr>
          <p:nvPr/>
        </p:nvSpPr>
        <p:spPr bwMode="auto">
          <a:xfrm>
            <a:off x="5750986" y="1535973"/>
            <a:ext cx="6709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a:t>
            </a:r>
          </a:p>
        </p:txBody>
      </p:sp>
      <p:sp>
        <p:nvSpPr>
          <p:cNvPr id="32" name="Line 18"/>
          <p:cNvSpPr>
            <a:spLocks noChangeShapeType="1"/>
          </p:cNvSpPr>
          <p:nvPr/>
        </p:nvSpPr>
        <p:spPr bwMode="auto">
          <a:xfrm flipH="1">
            <a:off x="5943600" y="1893862"/>
            <a:ext cx="2117" cy="144105"/>
          </a:xfrm>
          <a:prstGeom prst="line">
            <a:avLst/>
          </a:prstGeom>
          <a:noFill/>
          <a:ln w="19050">
            <a:solidFill>
              <a:srgbClr val="000066"/>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3" name="Line 19"/>
          <p:cNvSpPr>
            <a:spLocks noChangeShapeType="1"/>
          </p:cNvSpPr>
          <p:nvPr/>
        </p:nvSpPr>
        <p:spPr bwMode="auto">
          <a:xfrm flipV="1">
            <a:off x="4982633" y="2180489"/>
            <a:ext cx="287867" cy="0"/>
          </a:xfrm>
          <a:prstGeom prst="line">
            <a:avLst/>
          </a:prstGeom>
          <a:noFill/>
          <a:ln w="19050">
            <a:solidFill>
              <a:srgbClr val="000066"/>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4" name="Line 20"/>
          <p:cNvSpPr>
            <a:spLocks noChangeShapeType="1"/>
          </p:cNvSpPr>
          <p:nvPr/>
        </p:nvSpPr>
        <p:spPr bwMode="auto">
          <a:xfrm>
            <a:off x="5558367" y="2180489"/>
            <a:ext cx="289984" cy="0"/>
          </a:xfrm>
          <a:prstGeom prst="line">
            <a:avLst/>
          </a:prstGeom>
          <a:noFill/>
          <a:ln w="19050">
            <a:solidFill>
              <a:srgbClr val="000066"/>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5" name="Line 21"/>
          <p:cNvSpPr>
            <a:spLocks noChangeShapeType="1"/>
          </p:cNvSpPr>
          <p:nvPr/>
        </p:nvSpPr>
        <p:spPr bwMode="auto">
          <a:xfrm>
            <a:off x="6134100" y="2180489"/>
            <a:ext cx="287867" cy="0"/>
          </a:xfrm>
          <a:prstGeom prst="line">
            <a:avLst/>
          </a:prstGeom>
          <a:noFill/>
          <a:ln w="19050">
            <a:solidFill>
              <a:srgbClr val="000066"/>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6" name="Line 22"/>
          <p:cNvSpPr>
            <a:spLocks noChangeShapeType="1"/>
          </p:cNvSpPr>
          <p:nvPr/>
        </p:nvSpPr>
        <p:spPr bwMode="auto">
          <a:xfrm>
            <a:off x="6038851" y="1893862"/>
            <a:ext cx="0" cy="144105"/>
          </a:xfrm>
          <a:prstGeom prst="line">
            <a:avLst/>
          </a:prstGeom>
          <a:noFill/>
          <a:ln w="19050">
            <a:solidFill>
              <a:srgbClr val="000066"/>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7" name="Text Box 23"/>
          <p:cNvSpPr txBox="1">
            <a:spLocks noChangeArrowheads="1"/>
          </p:cNvSpPr>
          <p:nvPr/>
        </p:nvSpPr>
        <p:spPr bwMode="auto">
          <a:xfrm>
            <a:off x="5274311" y="1521718"/>
            <a:ext cx="3481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en-US" altLang="zh-CN" sz="20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a:t>
            </a:r>
          </a:p>
        </p:txBody>
      </p:sp>
      <p:sp>
        <p:nvSpPr>
          <p:cNvPr id="38" name="Line 24"/>
          <p:cNvSpPr>
            <a:spLocks noChangeShapeType="1"/>
          </p:cNvSpPr>
          <p:nvPr/>
        </p:nvSpPr>
        <p:spPr bwMode="auto">
          <a:xfrm>
            <a:off x="5463119" y="1824184"/>
            <a:ext cx="2116" cy="213783"/>
          </a:xfrm>
          <a:prstGeom prst="line">
            <a:avLst/>
          </a:prstGeom>
          <a:noFill/>
          <a:ln w="19050">
            <a:solidFill>
              <a:srgbClr val="000066"/>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9" name="Text Box 25"/>
          <p:cNvSpPr txBox="1">
            <a:spLocks noChangeArrowheads="1"/>
          </p:cNvSpPr>
          <p:nvPr/>
        </p:nvSpPr>
        <p:spPr bwMode="auto">
          <a:xfrm>
            <a:off x="2872318" y="2685652"/>
            <a:ext cx="70278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特点：至少有一个－</a:t>
            </a:r>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NH2</a:t>
            </a: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和一个－</a:t>
            </a:r>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COOH</a:t>
            </a: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连在同一个</a:t>
            </a:r>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原子上</a:t>
            </a:r>
          </a:p>
        </p:txBody>
      </p:sp>
      <p:sp>
        <p:nvSpPr>
          <p:cNvPr id="40" name="Line 26"/>
          <p:cNvSpPr>
            <a:spLocks noChangeShapeType="1"/>
          </p:cNvSpPr>
          <p:nvPr/>
        </p:nvSpPr>
        <p:spPr bwMode="auto">
          <a:xfrm>
            <a:off x="1335617" y="2347557"/>
            <a:ext cx="0" cy="1537656"/>
          </a:xfrm>
          <a:prstGeom prst="line">
            <a:avLst/>
          </a:prstGeom>
          <a:noFill/>
          <a:ln w="38100">
            <a:solidFill>
              <a:srgbClr val="FF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1" name="Text Box 27"/>
          <p:cNvSpPr txBox="1">
            <a:spLocks noChangeArrowheads="1"/>
          </p:cNvSpPr>
          <p:nvPr/>
        </p:nvSpPr>
        <p:spPr bwMode="auto">
          <a:xfrm>
            <a:off x="1441452" y="2262749"/>
            <a:ext cx="48048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脱水缩合</a:t>
            </a:r>
          </a:p>
        </p:txBody>
      </p:sp>
      <p:sp>
        <p:nvSpPr>
          <p:cNvPr id="42" name="Text Box 28"/>
          <p:cNvSpPr txBox="1">
            <a:spLocks noChangeArrowheads="1"/>
          </p:cNvSpPr>
          <p:nvPr/>
        </p:nvSpPr>
        <p:spPr bwMode="auto">
          <a:xfrm>
            <a:off x="891753" y="3722350"/>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多肽</a:t>
            </a:r>
          </a:p>
        </p:txBody>
      </p:sp>
      <p:sp>
        <p:nvSpPr>
          <p:cNvPr id="43" name="AutoShape 29"/>
          <p:cNvSpPr/>
          <p:nvPr/>
        </p:nvSpPr>
        <p:spPr bwMode="auto">
          <a:xfrm>
            <a:off x="2654300" y="3431517"/>
            <a:ext cx="287867" cy="1178184"/>
          </a:xfrm>
          <a:prstGeom prst="leftBrace">
            <a:avLst>
              <a:gd name="adj1" fmla="val 45563"/>
              <a:gd name="adj2" fmla="val 50000"/>
            </a:avLst>
          </a:prstGeom>
          <a:noFill/>
          <a:ln w="25400">
            <a:solidFill>
              <a:srgbClr val="000066"/>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4" name="Text Box 30"/>
          <p:cNvSpPr txBox="1">
            <a:spLocks noChangeArrowheads="1"/>
          </p:cNvSpPr>
          <p:nvPr/>
        </p:nvSpPr>
        <p:spPr bwMode="auto">
          <a:xfrm>
            <a:off x="3039533" y="3216150"/>
            <a:ext cx="3005951" cy="143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nSpc>
                <a:spcPct val="110000"/>
              </a:lnSpc>
            </a:pP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组成蛋白质的氨基酸不同</a:t>
            </a:r>
          </a:p>
          <a:p>
            <a:pPr>
              <a:lnSpc>
                <a:spcPct val="110000"/>
              </a:lnSpc>
            </a:pP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氨基酸的数目不同</a:t>
            </a:r>
          </a:p>
          <a:p>
            <a:pPr>
              <a:lnSpc>
                <a:spcPct val="110000"/>
              </a:lnSpc>
            </a:pP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氨基酸排列顺序不同</a:t>
            </a:r>
          </a:p>
          <a:p>
            <a:pPr>
              <a:lnSpc>
                <a:spcPct val="110000"/>
              </a:lnSpc>
            </a:pP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多肽的空间结构不同</a:t>
            </a:r>
          </a:p>
        </p:txBody>
      </p:sp>
      <p:sp>
        <p:nvSpPr>
          <p:cNvPr id="45" name="Line 31"/>
          <p:cNvSpPr>
            <a:spLocks noChangeShapeType="1"/>
          </p:cNvSpPr>
          <p:nvPr/>
        </p:nvSpPr>
        <p:spPr bwMode="auto">
          <a:xfrm>
            <a:off x="1407584" y="4292985"/>
            <a:ext cx="0" cy="1507568"/>
          </a:xfrm>
          <a:prstGeom prst="line">
            <a:avLst/>
          </a:prstGeom>
          <a:noFill/>
          <a:ln w="38100">
            <a:solidFill>
              <a:srgbClr val="FF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6" name="Text Box 32"/>
          <p:cNvSpPr txBox="1">
            <a:spLocks noChangeArrowheads="1"/>
          </p:cNvSpPr>
          <p:nvPr/>
        </p:nvSpPr>
        <p:spPr bwMode="auto">
          <a:xfrm>
            <a:off x="1469943" y="4242396"/>
            <a:ext cx="57573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折叠盘旋</a:t>
            </a:r>
          </a:p>
        </p:txBody>
      </p:sp>
      <p:sp>
        <p:nvSpPr>
          <p:cNvPr id="47" name="Text Box 33"/>
          <p:cNvSpPr txBox="1">
            <a:spLocks noChangeArrowheads="1"/>
          </p:cNvSpPr>
          <p:nvPr/>
        </p:nvSpPr>
        <p:spPr bwMode="auto">
          <a:xfrm>
            <a:off x="472018" y="5631110"/>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a:solidFill>
                  <a:srgbClr val="0033CC"/>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蛋白质</a:t>
            </a:r>
          </a:p>
        </p:txBody>
      </p:sp>
      <p:sp>
        <p:nvSpPr>
          <p:cNvPr id="48" name="Line 34"/>
          <p:cNvSpPr>
            <a:spLocks noChangeShapeType="1"/>
          </p:cNvSpPr>
          <p:nvPr/>
        </p:nvSpPr>
        <p:spPr bwMode="auto">
          <a:xfrm>
            <a:off x="4478867" y="4652458"/>
            <a:ext cx="0" cy="359472"/>
          </a:xfrm>
          <a:prstGeom prst="line">
            <a:avLst/>
          </a:prstGeom>
          <a:noFill/>
          <a:ln w="38100">
            <a:solidFill>
              <a:srgbClr val="FF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9" name="Text Box 35"/>
          <p:cNvSpPr txBox="1">
            <a:spLocks noChangeArrowheads="1"/>
          </p:cNvSpPr>
          <p:nvPr/>
        </p:nvSpPr>
        <p:spPr bwMode="auto">
          <a:xfrm>
            <a:off x="3520018" y="4940670"/>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结构多样性</a:t>
            </a:r>
          </a:p>
        </p:txBody>
      </p:sp>
      <p:sp>
        <p:nvSpPr>
          <p:cNvPr id="50" name="Line 36"/>
          <p:cNvSpPr>
            <a:spLocks noChangeShapeType="1"/>
          </p:cNvSpPr>
          <p:nvPr/>
        </p:nvSpPr>
        <p:spPr bwMode="auto">
          <a:xfrm>
            <a:off x="4478867" y="5371404"/>
            <a:ext cx="0" cy="359472"/>
          </a:xfrm>
          <a:prstGeom prst="line">
            <a:avLst/>
          </a:prstGeom>
          <a:noFill/>
          <a:ln w="38100">
            <a:solidFill>
              <a:srgbClr val="FF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1" name="Line 37"/>
          <p:cNvSpPr>
            <a:spLocks noChangeShapeType="1"/>
          </p:cNvSpPr>
          <p:nvPr/>
        </p:nvSpPr>
        <p:spPr bwMode="auto">
          <a:xfrm flipV="1">
            <a:off x="1983318" y="5156038"/>
            <a:ext cx="1631949" cy="717361"/>
          </a:xfrm>
          <a:prstGeom prst="line">
            <a:avLst/>
          </a:prstGeom>
          <a:noFill/>
          <a:ln w="38100">
            <a:solidFill>
              <a:srgbClr val="FF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2" name="Text Box 38"/>
          <p:cNvSpPr txBox="1">
            <a:spLocks noChangeArrowheads="1"/>
          </p:cNvSpPr>
          <p:nvPr/>
        </p:nvSpPr>
        <p:spPr bwMode="auto">
          <a:xfrm>
            <a:off x="3520018" y="5658032"/>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功能多样性</a:t>
            </a:r>
          </a:p>
        </p:txBody>
      </p:sp>
      <p:sp>
        <p:nvSpPr>
          <p:cNvPr id="53" name="Line 39"/>
          <p:cNvSpPr>
            <a:spLocks noChangeShapeType="1"/>
          </p:cNvSpPr>
          <p:nvPr/>
        </p:nvSpPr>
        <p:spPr bwMode="auto">
          <a:xfrm>
            <a:off x="1983318" y="5946242"/>
            <a:ext cx="1631949" cy="0"/>
          </a:xfrm>
          <a:prstGeom prst="line">
            <a:avLst/>
          </a:prstGeom>
          <a:noFill/>
          <a:ln w="38100">
            <a:solidFill>
              <a:srgbClr val="FF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4" name="AutoShape 40"/>
          <p:cNvSpPr/>
          <p:nvPr/>
        </p:nvSpPr>
        <p:spPr bwMode="auto">
          <a:xfrm>
            <a:off x="5535084" y="5011931"/>
            <a:ext cx="287867" cy="1624753"/>
          </a:xfrm>
          <a:prstGeom prst="leftBrace">
            <a:avLst>
              <a:gd name="adj1" fmla="val 62833"/>
              <a:gd name="adj2" fmla="val 50000"/>
            </a:avLst>
          </a:prstGeom>
          <a:noFill/>
          <a:ln w="25400">
            <a:solidFill>
              <a:srgbClr val="000066"/>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5" name="Text Box 41"/>
          <p:cNvSpPr txBox="1">
            <a:spLocks noChangeArrowheads="1"/>
          </p:cNvSpPr>
          <p:nvPr/>
        </p:nvSpPr>
        <p:spPr bwMode="auto">
          <a:xfrm>
            <a:off x="5934227" y="4400285"/>
            <a:ext cx="3005951" cy="1921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nSpc>
                <a:spcPct val="120000"/>
              </a:lnSpc>
            </a:pP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构成生物体，如结构蛋白</a:t>
            </a:r>
          </a:p>
          <a:p>
            <a:pPr>
              <a:lnSpc>
                <a:spcPct val="120000"/>
              </a:lnSpc>
            </a:pP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运输作用，如血红蛋白</a:t>
            </a:r>
          </a:p>
          <a:p>
            <a:pPr>
              <a:lnSpc>
                <a:spcPct val="120000"/>
              </a:lnSpc>
            </a:pP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催化作用，如酶</a:t>
            </a:r>
          </a:p>
          <a:p>
            <a:pPr>
              <a:lnSpc>
                <a:spcPct val="120000"/>
              </a:lnSpc>
            </a:pP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调节作用，如胰岛素</a:t>
            </a:r>
          </a:p>
          <a:p>
            <a:pPr>
              <a:lnSpc>
                <a:spcPct val="120000"/>
              </a:lnSpc>
            </a:pP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免疫作用，如抗体</a:t>
            </a:r>
          </a:p>
        </p:txBody>
      </p:sp>
      <p:sp>
        <p:nvSpPr>
          <p:cNvPr id="56" name="Text Box 42"/>
          <p:cNvSpPr txBox="1">
            <a:spLocks noChangeArrowheads="1"/>
          </p:cNvSpPr>
          <p:nvPr/>
        </p:nvSpPr>
        <p:spPr bwMode="auto">
          <a:xfrm>
            <a:off x="1335617" y="972268"/>
            <a:ext cx="863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组成</a:t>
            </a:r>
          </a:p>
        </p:txBody>
      </p:sp>
      <p:sp>
        <p:nvSpPr>
          <p:cNvPr id="57" name="Text Box 43"/>
          <p:cNvSpPr txBox="1">
            <a:spLocks noChangeArrowheads="1"/>
          </p:cNvSpPr>
          <p:nvPr/>
        </p:nvSpPr>
        <p:spPr bwMode="auto">
          <a:xfrm>
            <a:off x="4576233" y="5371403"/>
            <a:ext cx="863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导致</a:t>
            </a:r>
          </a:p>
        </p:txBody>
      </p:sp>
      <p:sp>
        <p:nvSpPr>
          <p:cNvPr id="58" name="Line 44"/>
          <p:cNvSpPr>
            <a:spLocks noChangeShapeType="1"/>
          </p:cNvSpPr>
          <p:nvPr/>
        </p:nvSpPr>
        <p:spPr bwMode="auto">
          <a:xfrm>
            <a:off x="5486400" y="2327763"/>
            <a:ext cx="2117" cy="213783"/>
          </a:xfrm>
          <a:prstGeom prst="line">
            <a:avLst/>
          </a:prstGeom>
          <a:noFill/>
          <a:ln w="19050">
            <a:solidFill>
              <a:srgbClr val="000066"/>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9" name="Text Box 45"/>
          <p:cNvSpPr txBox="1">
            <a:spLocks noChangeArrowheads="1"/>
          </p:cNvSpPr>
          <p:nvPr/>
        </p:nvSpPr>
        <p:spPr bwMode="auto">
          <a:xfrm>
            <a:off x="6960459" y="3060630"/>
            <a:ext cx="4773772" cy="1323439"/>
          </a:xfrm>
          <a:prstGeom prst="rect">
            <a:avLst/>
          </a:prstGeom>
          <a:solidFill>
            <a:schemeClr val="accent2"/>
          </a:solidFill>
        </p:spPr>
        <p:txBody>
          <a:bodyPr wrap="square">
            <a:spAutoFit/>
          </a:bodyPr>
          <a:lstStyle>
            <a:defPPr>
              <a:defRPr lang="zh-CN"/>
            </a:defPPr>
            <a:lvl1pPr algn="ctr">
              <a:defRPr sz="2400" b="1">
                <a:solidFill>
                  <a:schemeClr val="bg1"/>
                </a:solidFill>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a:sym typeface="OPPOSans R" panose="00020600040101010101" pitchFamily="18" charset="-122"/>
              </a:rPr>
              <a:t>脱水数</a:t>
            </a:r>
            <a:r>
              <a:rPr lang="en-US" altLang="zh-CN" sz="2000">
                <a:sym typeface="OPPOSans R" panose="00020600040101010101" pitchFamily="18" charset="-122"/>
              </a:rPr>
              <a:t>=</a:t>
            </a:r>
            <a:r>
              <a:rPr lang="zh-CN" altLang="en-US" sz="2000">
                <a:sym typeface="OPPOSans R" panose="00020600040101010101" pitchFamily="18" charset="-122"/>
              </a:rPr>
              <a:t>肽键数</a:t>
            </a:r>
            <a:r>
              <a:rPr lang="en-US" altLang="zh-CN" sz="2000">
                <a:sym typeface="OPPOSans R" panose="00020600040101010101" pitchFamily="18" charset="-122"/>
              </a:rPr>
              <a:t>=</a:t>
            </a:r>
            <a:r>
              <a:rPr lang="zh-CN" altLang="en-US" sz="2000">
                <a:sym typeface="OPPOSans R" panose="00020600040101010101" pitchFamily="18" charset="-122"/>
              </a:rPr>
              <a:t>氨基酸数</a:t>
            </a:r>
            <a:r>
              <a:rPr lang="en-US" altLang="zh-CN" sz="2000">
                <a:sym typeface="OPPOSans R" panose="00020600040101010101" pitchFamily="18" charset="-122"/>
              </a:rPr>
              <a:t>—</a:t>
            </a:r>
            <a:r>
              <a:rPr lang="zh-CN" altLang="en-US" sz="2000">
                <a:sym typeface="OPPOSans R" panose="00020600040101010101" pitchFamily="18" charset="-122"/>
              </a:rPr>
              <a:t>肽链数</a:t>
            </a:r>
            <a:r>
              <a:rPr lang="en-US" altLang="zh-CN" sz="2000">
                <a:sym typeface="OPPOSans R" panose="00020600040101010101" pitchFamily="18" charset="-122"/>
              </a:rPr>
              <a:t>=n—m</a:t>
            </a:r>
          </a:p>
          <a:p>
            <a:r>
              <a:rPr lang="en-US" altLang="zh-CN" sz="2000">
                <a:sym typeface="OPPOSans R" panose="00020600040101010101" pitchFamily="18" charset="-122"/>
              </a:rPr>
              <a:t>m</a:t>
            </a:r>
            <a:r>
              <a:rPr lang="zh-CN" altLang="en-US" sz="2000">
                <a:sym typeface="OPPOSans R" panose="00020600040101010101" pitchFamily="18" charset="-122"/>
              </a:rPr>
              <a:t>条肽链构成的蛋白质，至少</a:t>
            </a:r>
            <a:r>
              <a:rPr lang="en-US" altLang="zh-CN" sz="2000">
                <a:sym typeface="OPPOSans R" panose="00020600040101010101" pitchFamily="18" charset="-122"/>
              </a:rPr>
              <a:t>m</a:t>
            </a:r>
            <a:r>
              <a:rPr lang="zh-CN" altLang="en-US" sz="2000">
                <a:sym typeface="OPPOSans R" panose="00020600040101010101" pitchFamily="18" charset="-122"/>
              </a:rPr>
              <a:t>个氨基，至少</a:t>
            </a:r>
            <a:r>
              <a:rPr lang="en-US" altLang="zh-CN" sz="2000">
                <a:sym typeface="OPPOSans R" panose="00020600040101010101" pitchFamily="18" charset="-122"/>
              </a:rPr>
              <a:t>m</a:t>
            </a:r>
            <a:r>
              <a:rPr lang="zh-CN" altLang="en-US" sz="2000">
                <a:sym typeface="OPPOSans R" panose="00020600040101010101" pitchFamily="18" charset="-122"/>
              </a:rPr>
              <a:t>个羧基</a:t>
            </a:r>
          </a:p>
          <a:p>
            <a:r>
              <a:rPr lang="en-US" altLang="zh-CN" sz="2000">
                <a:sym typeface="OPPOSans R" panose="00020600040101010101" pitchFamily="18" charset="-122"/>
              </a:rPr>
              <a:t>M</a:t>
            </a:r>
            <a:r>
              <a:rPr lang="zh-CN" altLang="en-US" sz="2000">
                <a:sym typeface="OPPOSans R" panose="00020600040101010101" pitchFamily="18" charset="-122"/>
              </a:rPr>
              <a:t>（</a:t>
            </a:r>
            <a:r>
              <a:rPr lang="en-US" altLang="zh-CN" sz="2000">
                <a:sym typeface="OPPOSans R" panose="00020600040101010101" pitchFamily="18" charset="-122"/>
              </a:rPr>
              <a:t>pro</a:t>
            </a:r>
            <a:r>
              <a:rPr lang="zh-CN" altLang="en-US" sz="2000">
                <a:sym typeface="OPPOSans R" panose="00020600040101010101" pitchFamily="18" charset="-122"/>
              </a:rPr>
              <a:t>）</a:t>
            </a:r>
            <a:r>
              <a:rPr lang="en-US" altLang="zh-CN" sz="2000">
                <a:sym typeface="OPPOSans R" panose="00020600040101010101" pitchFamily="18" charset="-122"/>
              </a:rPr>
              <a:t>=na—</a:t>
            </a:r>
            <a:r>
              <a:rPr lang="zh-CN" altLang="en-US" sz="2000">
                <a:sym typeface="OPPOSans R" panose="00020600040101010101" pitchFamily="18" charset="-122"/>
              </a:rPr>
              <a:t>（</a:t>
            </a:r>
            <a:r>
              <a:rPr lang="en-US" altLang="zh-CN" sz="2000">
                <a:sym typeface="OPPOSans R" panose="00020600040101010101" pitchFamily="18" charset="-122"/>
              </a:rPr>
              <a:t>n—m</a:t>
            </a:r>
            <a:r>
              <a:rPr lang="zh-CN" altLang="en-US" sz="2000">
                <a:sym typeface="OPPOSans R" panose="00020600040101010101" pitchFamily="18" charset="-122"/>
              </a:rPr>
              <a:t>）</a:t>
            </a:r>
            <a:r>
              <a:rPr lang="en-US" altLang="zh-CN" sz="2000">
                <a:sym typeface="OPPOSans R" panose="00020600040101010101" pitchFamily="18" charset="-122"/>
              </a:rPr>
              <a:t>18</a:t>
            </a:r>
          </a:p>
        </p:txBody>
      </p:sp>
      <p:grpSp>
        <p:nvGrpSpPr>
          <p:cNvPr id="61" name="Group 47"/>
          <p:cNvGrpSpPr/>
          <p:nvPr/>
        </p:nvGrpSpPr>
        <p:grpSpPr bwMode="auto">
          <a:xfrm>
            <a:off x="1335617" y="4696798"/>
            <a:ext cx="9889067" cy="2011147"/>
            <a:chOff x="703" y="2931"/>
            <a:chExt cx="4672" cy="1270"/>
          </a:xfrm>
        </p:grpSpPr>
        <p:grpSp>
          <p:nvGrpSpPr>
            <p:cNvPr id="62" name="Group 48"/>
            <p:cNvGrpSpPr/>
            <p:nvPr/>
          </p:nvGrpSpPr>
          <p:grpSpPr bwMode="auto">
            <a:xfrm>
              <a:off x="703" y="3838"/>
              <a:ext cx="4309" cy="363"/>
              <a:chOff x="703" y="3838"/>
              <a:chExt cx="4309" cy="363"/>
            </a:xfrm>
          </p:grpSpPr>
          <p:sp>
            <p:nvSpPr>
              <p:cNvPr id="66" name="Line 49"/>
              <p:cNvSpPr>
                <a:spLocks noChangeShapeType="1"/>
              </p:cNvSpPr>
              <p:nvPr/>
            </p:nvSpPr>
            <p:spPr bwMode="auto">
              <a:xfrm>
                <a:off x="703" y="3838"/>
                <a:ext cx="0" cy="363"/>
              </a:xfrm>
              <a:prstGeom prst="line">
                <a:avLst/>
              </a:prstGeom>
              <a:noFill/>
              <a:ln w="38100">
                <a:solidFill>
                  <a:srgbClr val="FF3300"/>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7" name="Line 50"/>
              <p:cNvSpPr>
                <a:spLocks noChangeShapeType="1"/>
              </p:cNvSpPr>
              <p:nvPr/>
            </p:nvSpPr>
            <p:spPr bwMode="auto">
              <a:xfrm>
                <a:off x="703" y="4201"/>
                <a:ext cx="4309" cy="0"/>
              </a:xfrm>
              <a:prstGeom prst="line">
                <a:avLst/>
              </a:prstGeom>
              <a:noFill/>
              <a:ln w="38100">
                <a:solidFill>
                  <a:srgbClr val="FF3300"/>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63" name="Group 51"/>
            <p:cNvGrpSpPr/>
            <p:nvPr/>
          </p:nvGrpSpPr>
          <p:grpSpPr bwMode="auto">
            <a:xfrm>
              <a:off x="5012" y="2931"/>
              <a:ext cx="363" cy="1270"/>
              <a:chOff x="5012" y="2931"/>
              <a:chExt cx="363" cy="1270"/>
            </a:xfrm>
          </p:grpSpPr>
          <p:sp>
            <p:nvSpPr>
              <p:cNvPr id="64" name="Line 52"/>
              <p:cNvSpPr>
                <a:spLocks noChangeShapeType="1"/>
              </p:cNvSpPr>
              <p:nvPr/>
            </p:nvSpPr>
            <p:spPr bwMode="auto">
              <a:xfrm flipV="1">
                <a:off x="5012" y="2931"/>
                <a:ext cx="0" cy="1270"/>
              </a:xfrm>
              <a:prstGeom prst="line">
                <a:avLst/>
              </a:prstGeom>
              <a:noFill/>
              <a:ln w="38100">
                <a:solidFill>
                  <a:srgbClr val="FF3300"/>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5" name="Text Box 53"/>
              <p:cNvSpPr txBox="1">
                <a:spLocks noChangeArrowheads="1"/>
              </p:cNvSpPr>
              <p:nvPr/>
            </p:nvSpPr>
            <p:spPr bwMode="auto">
              <a:xfrm>
                <a:off x="5103" y="3249"/>
                <a:ext cx="272"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计算</a:t>
                </a:r>
              </a:p>
            </p:txBody>
          </p:sp>
        </p:grpSp>
      </p:grpSp>
      <p:grpSp>
        <p:nvGrpSpPr>
          <p:cNvPr id="2" name="组合 1"/>
          <p:cNvGrpSpPr/>
          <p:nvPr/>
        </p:nvGrpSpPr>
        <p:grpSpPr>
          <a:xfrm>
            <a:off x="9406960" y="505168"/>
            <a:ext cx="2785040" cy="788860"/>
            <a:chOff x="9406960" y="505168"/>
            <a:chExt cx="2785040" cy="788860"/>
          </a:xfrm>
        </p:grpSpPr>
        <p:sp>
          <p:nvSpPr>
            <p:cNvPr id="69" name="Rectangle 6"/>
            <p:cNvSpPr>
              <a:spLocks noChangeArrowheads="1"/>
            </p:cNvSpPr>
            <p:nvPr/>
          </p:nvSpPr>
          <p:spPr bwMode="auto">
            <a:xfrm>
              <a:off x="9406960" y="626873"/>
              <a:ext cx="2630370" cy="667155"/>
            </a:xfrm>
            <a:prstGeom prst="rect">
              <a:avLst/>
            </a:prstGeom>
            <a:solidFill>
              <a:srgbClr val="FEA733"/>
            </a:solidFill>
            <a:ln w="12700" cap="sq">
              <a:noFill/>
              <a:miter lim="800000"/>
              <a:headEnd type="none" w="sm" len="sm"/>
              <a:tailEnd type="none" w="sm" len="sm"/>
            </a:ln>
          </p:spPr>
          <p:txBody>
            <a:bodyPr wrap="none" anchor="ctr"/>
            <a:lstStyle/>
            <a:p>
              <a:pPr algn="ctr" eaLnBrk="0" hangingPunct="0"/>
              <a:endParaRPr lang="en-US" altLang="zh-CN" sz="32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8" name="Rectangle 6"/>
            <p:cNvSpPr>
              <a:spLocks noChangeArrowheads="1"/>
            </p:cNvSpPr>
            <p:nvPr/>
          </p:nvSpPr>
          <p:spPr bwMode="auto">
            <a:xfrm>
              <a:off x="9561630" y="505168"/>
              <a:ext cx="2630370" cy="667155"/>
            </a:xfrm>
            <a:prstGeom prst="rect">
              <a:avLst/>
            </a:prstGeom>
            <a:solidFill>
              <a:schemeClr val="accent2"/>
            </a:solidFill>
            <a:ln w="12700" cap="sq">
              <a:noFill/>
              <a:miter lim="800000"/>
              <a:headEnd type="none" w="sm" len="sm"/>
              <a:tailEnd type="none" w="sm" len="sm"/>
            </a:ln>
          </p:spPr>
          <p:txBody>
            <a:bodyPr wrap="none" anchor="ctr"/>
            <a:lstStyle/>
            <a:p>
              <a:pPr algn="ctr" eaLnBrk="0" hangingPunct="0"/>
              <a:r>
                <a:rPr lang="zh-CN" altLang="en-US" sz="32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课堂小结</a:t>
              </a:r>
              <a:endParaRPr lang="en-US" altLang="zh-CN" sz="32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lide(fromTop)">
                                      <p:cBhvr>
                                        <p:cTn id="22" dur="500"/>
                                        <p:tgtEl>
                                          <p:spTgt spid="18"/>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slide(fromTop)">
                                      <p:cBhvr>
                                        <p:cTn id="25" dur="5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checkerboard(across)">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heckerboard(across)">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checkerboard(across)">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1000" fill="hold"/>
                                        <p:tgtEl>
                                          <p:spTgt spid="26"/>
                                        </p:tgtEl>
                                        <p:attrNameLst>
                                          <p:attrName>ppt_w</p:attrName>
                                        </p:attrNameLst>
                                      </p:cBhvr>
                                      <p:tavLst>
                                        <p:tav tm="0">
                                          <p:val>
                                            <p:strVal val="#ppt_w*0.70"/>
                                          </p:val>
                                        </p:tav>
                                        <p:tav tm="100000">
                                          <p:val>
                                            <p:strVal val="#ppt_w"/>
                                          </p:val>
                                        </p:tav>
                                      </p:tavLst>
                                    </p:anim>
                                    <p:anim calcmode="lin" valueType="num">
                                      <p:cBhvr>
                                        <p:cTn id="61" dur="1000" fill="hold"/>
                                        <p:tgtEl>
                                          <p:spTgt spid="26"/>
                                        </p:tgtEl>
                                        <p:attrNameLst>
                                          <p:attrName>ppt_h</p:attrName>
                                        </p:attrNameLst>
                                      </p:cBhvr>
                                      <p:tavLst>
                                        <p:tav tm="0">
                                          <p:val>
                                            <p:strVal val="#ppt_h"/>
                                          </p:val>
                                        </p:tav>
                                        <p:tav tm="100000">
                                          <p:val>
                                            <p:strVal val="#ppt_h"/>
                                          </p:val>
                                        </p:tav>
                                      </p:tavLst>
                                    </p:anim>
                                    <p:animEffect transition="in" filter="fade">
                                      <p:cBhvr>
                                        <p:cTn id="62" dur="10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checkerboard(across)">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checkerboard(across)">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checkerboard(across)">
                                      <p:cBhvr>
                                        <p:cTn id="77" dur="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checkerboard(across)">
                                      <p:cBhvr>
                                        <p:cTn id="82" dur="500"/>
                                        <p:tgtEl>
                                          <p:spTgt spid="58"/>
                                        </p:tgtEl>
                                      </p:cBhvr>
                                    </p:animEffect>
                                  </p:childTnLst>
                                </p:cTn>
                              </p:par>
                            </p:childTnLst>
                          </p:cTn>
                        </p:par>
                      </p:childTnLst>
                    </p:cTn>
                  </p:par>
                  <p:par>
                    <p:cTn id="83" fill="hold">
                      <p:stCondLst>
                        <p:cond delay="indefinite"/>
                      </p:stCondLst>
                      <p:childTnLst>
                        <p:par>
                          <p:cTn id="84" fill="hold">
                            <p:stCondLst>
                              <p:cond delay="0"/>
                            </p:stCondLst>
                            <p:childTnLst>
                              <p:par>
                                <p:cTn id="85" presetID="55"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000" fill="hold"/>
                                        <p:tgtEl>
                                          <p:spTgt spid="29"/>
                                        </p:tgtEl>
                                        <p:attrNameLst>
                                          <p:attrName>ppt_w</p:attrName>
                                        </p:attrNameLst>
                                      </p:cBhvr>
                                      <p:tavLst>
                                        <p:tav tm="0">
                                          <p:val>
                                            <p:strVal val="#ppt_w*0.70"/>
                                          </p:val>
                                        </p:tav>
                                        <p:tav tm="100000">
                                          <p:val>
                                            <p:strVal val="#ppt_w"/>
                                          </p:val>
                                        </p:tav>
                                      </p:tavLst>
                                    </p:anim>
                                    <p:anim calcmode="lin" valueType="num">
                                      <p:cBhvr>
                                        <p:cTn id="88" dur="1000" fill="hold"/>
                                        <p:tgtEl>
                                          <p:spTgt spid="29"/>
                                        </p:tgtEl>
                                        <p:attrNameLst>
                                          <p:attrName>ppt_h</p:attrName>
                                        </p:attrNameLst>
                                      </p:cBhvr>
                                      <p:tavLst>
                                        <p:tav tm="0">
                                          <p:val>
                                            <p:strVal val="#ppt_h"/>
                                          </p:val>
                                        </p:tav>
                                        <p:tav tm="100000">
                                          <p:val>
                                            <p:strVal val="#ppt_h"/>
                                          </p:val>
                                        </p:tav>
                                      </p:tavLst>
                                    </p:anim>
                                    <p:animEffect transition="in" filter="fade">
                                      <p:cBhvr>
                                        <p:cTn id="89" dur="1000"/>
                                        <p:tgtEl>
                                          <p:spTgt spid="29"/>
                                        </p:tgtEl>
                                      </p:cBhvr>
                                    </p:animEffect>
                                  </p:childTnLst>
                                </p:cTn>
                              </p:par>
                              <p:par>
                                <p:cTn id="90" presetID="55" presetClass="entr" presetSubtype="0" fill="hold" nodeType="with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1000" fill="hold"/>
                                        <p:tgtEl>
                                          <p:spTgt spid="28"/>
                                        </p:tgtEl>
                                        <p:attrNameLst>
                                          <p:attrName>ppt_w</p:attrName>
                                        </p:attrNameLst>
                                      </p:cBhvr>
                                      <p:tavLst>
                                        <p:tav tm="0">
                                          <p:val>
                                            <p:strVal val="#ppt_w*0.70"/>
                                          </p:val>
                                        </p:tav>
                                        <p:tav tm="100000">
                                          <p:val>
                                            <p:strVal val="#ppt_w"/>
                                          </p:val>
                                        </p:tav>
                                      </p:tavLst>
                                    </p:anim>
                                    <p:anim calcmode="lin" valueType="num">
                                      <p:cBhvr>
                                        <p:cTn id="93" dur="1000" fill="hold"/>
                                        <p:tgtEl>
                                          <p:spTgt spid="28"/>
                                        </p:tgtEl>
                                        <p:attrNameLst>
                                          <p:attrName>ppt_h</p:attrName>
                                        </p:attrNameLst>
                                      </p:cBhvr>
                                      <p:tavLst>
                                        <p:tav tm="0">
                                          <p:val>
                                            <p:strVal val="#ppt_h"/>
                                          </p:val>
                                        </p:tav>
                                        <p:tav tm="100000">
                                          <p:val>
                                            <p:strVal val="#ppt_h"/>
                                          </p:val>
                                        </p:tav>
                                      </p:tavLst>
                                    </p:anim>
                                    <p:animEffect transition="in" filter="fade">
                                      <p:cBhvr>
                                        <p:cTn id="94" dur="1000"/>
                                        <p:tgtEl>
                                          <p:spTgt spid="28"/>
                                        </p:tgtEl>
                                      </p:cBhvr>
                                    </p:animEffect>
                                  </p:childTnLst>
                                </p:cTn>
                              </p:par>
                              <p:par>
                                <p:cTn id="95" presetID="55" presetClass="entr" presetSubtype="0" fill="hold"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1000" fill="hold"/>
                                        <p:tgtEl>
                                          <p:spTgt spid="30"/>
                                        </p:tgtEl>
                                        <p:attrNameLst>
                                          <p:attrName>ppt_w</p:attrName>
                                        </p:attrNameLst>
                                      </p:cBhvr>
                                      <p:tavLst>
                                        <p:tav tm="0">
                                          <p:val>
                                            <p:strVal val="#ppt_w*0.70"/>
                                          </p:val>
                                        </p:tav>
                                        <p:tav tm="100000">
                                          <p:val>
                                            <p:strVal val="#ppt_w"/>
                                          </p:val>
                                        </p:tav>
                                      </p:tavLst>
                                    </p:anim>
                                    <p:anim calcmode="lin" valueType="num">
                                      <p:cBhvr>
                                        <p:cTn id="98" dur="1000" fill="hold"/>
                                        <p:tgtEl>
                                          <p:spTgt spid="30"/>
                                        </p:tgtEl>
                                        <p:attrNameLst>
                                          <p:attrName>ppt_h</p:attrName>
                                        </p:attrNameLst>
                                      </p:cBhvr>
                                      <p:tavLst>
                                        <p:tav tm="0">
                                          <p:val>
                                            <p:strVal val="#ppt_h"/>
                                          </p:val>
                                        </p:tav>
                                        <p:tav tm="100000">
                                          <p:val>
                                            <p:strVal val="#ppt_h"/>
                                          </p:val>
                                        </p:tav>
                                      </p:tavLst>
                                    </p:anim>
                                    <p:animEffect transition="in" filter="fade">
                                      <p:cBhvr>
                                        <p:cTn id="99" dur="1000"/>
                                        <p:tgtEl>
                                          <p:spTgt spid="30"/>
                                        </p:tgtEl>
                                      </p:cBhvr>
                                    </p:animEffect>
                                  </p:childTnLst>
                                </p:cTn>
                              </p:par>
                              <p:par>
                                <p:cTn id="100" presetID="55" presetClass="entr" presetSubtype="0" fill="hold"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1000" fill="hold"/>
                                        <p:tgtEl>
                                          <p:spTgt spid="31"/>
                                        </p:tgtEl>
                                        <p:attrNameLst>
                                          <p:attrName>ppt_w</p:attrName>
                                        </p:attrNameLst>
                                      </p:cBhvr>
                                      <p:tavLst>
                                        <p:tav tm="0">
                                          <p:val>
                                            <p:strVal val="#ppt_w*0.70"/>
                                          </p:val>
                                        </p:tav>
                                        <p:tav tm="100000">
                                          <p:val>
                                            <p:strVal val="#ppt_w"/>
                                          </p:val>
                                        </p:tav>
                                      </p:tavLst>
                                    </p:anim>
                                    <p:anim calcmode="lin" valueType="num">
                                      <p:cBhvr>
                                        <p:cTn id="103" dur="1000" fill="hold"/>
                                        <p:tgtEl>
                                          <p:spTgt spid="31"/>
                                        </p:tgtEl>
                                        <p:attrNameLst>
                                          <p:attrName>ppt_h</p:attrName>
                                        </p:attrNameLst>
                                      </p:cBhvr>
                                      <p:tavLst>
                                        <p:tav tm="0">
                                          <p:val>
                                            <p:strVal val="#ppt_h"/>
                                          </p:val>
                                        </p:tav>
                                        <p:tav tm="100000">
                                          <p:val>
                                            <p:strVal val="#ppt_h"/>
                                          </p:val>
                                        </p:tav>
                                      </p:tavLst>
                                    </p:anim>
                                    <p:animEffect transition="in" filter="fade">
                                      <p:cBhvr>
                                        <p:cTn id="104" dur="1000"/>
                                        <p:tgtEl>
                                          <p:spTgt spid="31"/>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1000" fill="hold"/>
                                        <p:tgtEl>
                                          <p:spTgt spid="32"/>
                                        </p:tgtEl>
                                        <p:attrNameLst>
                                          <p:attrName>ppt_w</p:attrName>
                                        </p:attrNameLst>
                                      </p:cBhvr>
                                      <p:tavLst>
                                        <p:tav tm="0">
                                          <p:val>
                                            <p:strVal val="#ppt_w*0.70"/>
                                          </p:val>
                                        </p:tav>
                                        <p:tav tm="100000">
                                          <p:val>
                                            <p:strVal val="#ppt_w"/>
                                          </p:val>
                                        </p:tav>
                                      </p:tavLst>
                                    </p:anim>
                                    <p:anim calcmode="lin" valueType="num">
                                      <p:cBhvr>
                                        <p:cTn id="108" dur="1000" fill="hold"/>
                                        <p:tgtEl>
                                          <p:spTgt spid="32"/>
                                        </p:tgtEl>
                                        <p:attrNameLst>
                                          <p:attrName>ppt_h</p:attrName>
                                        </p:attrNameLst>
                                      </p:cBhvr>
                                      <p:tavLst>
                                        <p:tav tm="0">
                                          <p:val>
                                            <p:strVal val="#ppt_h"/>
                                          </p:val>
                                        </p:tav>
                                        <p:tav tm="100000">
                                          <p:val>
                                            <p:strVal val="#ppt_h"/>
                                          </p:val>
                                        </p:tav>
                                      </p:tavLst>
                                    </p:anim>
                                    <p:animEffect transition="in" filter="fade">
                                      <p:cBhvr>
                                        <p:cTn id="109" dur="1000"/>
                                        <p:tgtEl>
                                          <p:spTgt spid="32"/>
                                        </p:tgtEl>
                                      </p:cBhvr>
                                    </p:animEffect>
                                  </p:childTnLst>
                                </p:cTn>
                              </p:par>
                              <p:par>
                                <p:cTn id="110" presetID="55"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1000" fill="hold"/>
                                        <p:tgtEl>
                                          <p:spTgt spid="35"/>
                                        </p:tgtEl>
                                        <p:attrNameLst>
                                          <p:attrName>ppt_w</p:attrName>
                                        </p:attrNameLst>
                                      </p:cBhvr>
                                      <p:tavLst>
                                        <p:tav tm="0">
                                          <p:val>
                                            <p:strVal val="#ppt_w*0.70"/>
                                          </p:val>
                                        </p:tav>
                                        <p:tav tm="100000">
                                          <p:val>
                                            <p:strVal val="#ppt_w"/>
                                          </p:val>
                                        </p:tav>
                                      </p:tavLst>
                                    </p:anim>
                                    <p:anim calcmode="lin" valueType="num">
                                      <p:cBhvr>
                                        <p:cTn id="113" dur="1000" fill="hold"/>
                                        <p:tgtEl>
                                          <p:spTgt spid="35"/>
                                        </p:tgtEl>
                                        <p:attrNameLst>
                                          <p:attrName>ppt_h</p:attrName>
                                        </p:attrNameLst>
                                      </p:cBhvr>
                                      <p:tavLst>
                                        <p:tav tm="0">
                                          <p:val>
                                            <p:strVal val="#ppt_h"/>
                                          </p:val>
                                        </p:tav>
                                        <p:tav tm="100000">
                                          <p:val>
                                            <p:strVal val="#ppt_h"/>
                                          </p:val>
                                        </p:tav>
                                      </p:tavLst>
                                    </p:anim>
                                    <p:animEffect transition="in" filter="fade">
                                      <p:cBhvr>
                                        <p:cTn id="114" dur="1000"/>
                                        <p:tgtEl>
                                          <p:spTgt spid="35"/>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1000" fill="hold"/>
                                        <p:tgtEl>
                                          <p:spTgt spid="36"/>
                                        </p:tgtEl>
                                        <p:attrNameLst>
                                          <p:attrName>ppt_w</p:attrName>
                                        </p:attrNameLst>
                                      </p:cBhvr>
                                      <p:tavLst>
                                        <p:tav tm="0">
                                          <p:val>
                                            <p:strVal val="#ppt_w*0.70"/>
                                          </p:val>
                                        </p:tav>
                                        <p:tav tm="100000">
                                          <p:val>
                                            <p:strVal val="#ppt_w"/>
                                          </p:val>
                                        </p:tav>
                                      </p:tavLst>
                                    </p:anim>
                                    <p:anim calcmode="lin" valueType="num">
                                      <p:cBhvr>
                                        <p:cTn id="118" dur="1000" fill="hold"/>
                                        <p:tgtEl>
                                          <p:spTgt spid="36"/>
                                        </p:tgtEl>
                                        <p:attrNameLst>
                                          <p:attrName>ppt_h</p:attrName>
                                        </p:attrNameLst>
                                      </p:cBhvr>
                                      <p:tavLst>
                                        <p:tav tm="0">
                                          <p:val>
                                            <p:strVal val="#ppt_h"/>
                                          </p:val>
                                        </p:tav>
                                        <p:tav tm="100000">
                                          <p:val>
                                            <p:strVal val="#ppt_h"/>
                                          </p:val>
                                        </p:tav>
                                      </p:tavLst>
                                    </p:anim>
                                    <p:animEffect transition="in" filter="fade">
                                      <p:cBhvr>
                                        <p:cTn id="119" dur="1000"/>
                                        <p:tgtEl>
                                          <p:spTgt spid="36"/>
                                        </p:tgtEl>
                                      </p:cBhvr>
                                    </p:animEffect>
                                  </p:childTnLst>
                                </p:cTn>
                              </p:par>
                            </p:childTnLst>
                          </p:cTn>
                        </p:par>
                      </p:childTnLst>
                    </p:cTn>
                  </p:par>
                  <p:par>
                    <p:cTn id="120" fill="hold">
                      <p:stCondLst>
                        <p:cond delay="indefinite"/>
                      </p:stCondLst>
                      <p:childTnLst>
                        <p:par>
                          <p:cTn id="121" fill="hold">
                            <p:stCondLst>
                              <p:cond delay="0"/>
                            </p:stCondLst>
                            <p:childTnLst>
                              <p:par>
                                <p:cTn id="122" presetID="55" presetClass="entr" presetSubtype="0" fill="hold" grpId="0" nodeType="clickEffect">
                                  <p:stCondLst>
                                    <p:cond delay="0"/>
                                  </p:stCondLst>
                                  <p:childTnLst>
                                    <p:set>
                                      <p:cBhvr>
                                        <p:cTn id="123" dur="1" fill="hold">
                                          <p:stCondLst>
                                            <p:cond delay="0"/>
                                          </p:stCondLst>
                                        </p:cTn>
                                        <p:tgtEl>
                                          <p:spTgt spid="27"/>
                                        </p:tgtEl>
                                        <p:attrNameLst>
                                          <p:attrName>style.visibility</p:attrName>
                                        </p:attrNameLst>
                                      </p:cBhvr>
                                      <p:to>
                                        <p:strVal val="visible"/>
                                      </p:to>
                                    </p:set>
                                    <p:anim calcmode="lin" valueType="num">
                                      <p:cBhvr>
                                        <p:cTn id="124" dur="1000" fill="hold"/>
                                        <p:tgtEl>
                                          <p:spTgt spid="27"/>
                                        </p:tgtEl>
                                        <p:attrNameLst>
                                          <p:attrName>ppt_w</p:attrName>
                                        </p:attrNameLst>
                                      </p:cBhvr>
                                      <p:tavLst>
                                        <p:tav tm="0">
                                          <p:val>
                                            <p:strVal val="#ppt_w*0.70"/>
                                          </p:val>
                                        </p:tav>
                                        <p:tav tm="100000">
                                          <p:val>
                                            <p:strVal val="#ppt_w"/>
                                          </p:val>
                                        </p:tav>
                                      </p:tavLst>
                                    </p:anim>
                                    <p:anim calcmode="lin" valueType="num">
                                      <p:cBhvr>
                                        <p:cTn id="125" dur="1000" fill="hold"/>
                                        <p:tgtEl>
                                          <p:spTgt spid="27"/>
                                        </p:tgtEl>
                                        <p:attrNameLst>
                                          <p:attrName>ppt_h</p:attrName>
                                        </p:attrNameLst>
                                      </p:cBhvr>
                                      <p:tavLst>
                                        <p:tav tm="0">
                                          <p:val>
                                            <p:strVal val="#ppt_h"/>
                                          </p:val>
                                        </p:tav>
                                        <p:tav tm="100000">
                                          <p:val>
                                            <p:strVal val="#ppt_h"/>
                                          </p:val>
                                        </p:tav>
                                      </p:tavLst>
                                    </p:anim>
                                    <p:animEffect transition="in" filter="fade">
                                      <p:cBhvr>
                                        <p:cTn id="126" dur="1000"/>
                                        <p:tgtEl>
                                          <p:spTgt spid="27"/>
                                        </p:tgtEl>
                                      </p:cBhvr>
                                    </p:animEffect>
                                  </p:childTnLst>
                                </p:cTn>
                              </p:par>
                            </p:childTnLst>
                          </p:cTn>
                        </p:par>
                      </p:childTnLst>
                    </p:cTn>
                  </p:par>
                  <p:par>
                    <p:cTn id="127" fill="hold">
                      <p:stCondLst>
                        <p:cond delay="indefinite"/>
                      </p:stCondLst>
                      <p:childTnLst>
                        <p:par>
                          <p:cTn id="128" fill="hold">
                            <p:stCondLst>
                              <p:cond delay="0"/>
                            </p:stCondLst>
                            <p:childTnLst>
                              <p:par>
                                <p:cTn id="129" presetID="55" presetClass="entr" presetSubtype="0" fill="hold" grpId="0" nodeType="click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p:cTn id="131" dur="1000" fill="hold"/>
                                        <p:tgtEl>
                                          <p:spTgt spid="37"/>
                                        </p:tgtEl>
                                        <p:attrNameLst>
                                          <p:attrName>ppt_w</p:attrName>
                                        </p:attrNameLst>
                                      </p:cBhvr>
                                      <p:tavLst>
                                        <p:tav tm="0">
                                          <p:val>
                                            <p:strVal val="#ppt_w*0.70"/>
                                          </p:val>
                                        </p:tav>
                                        <p:tav tm="100000">
                                          <p:val>
                                            <p:strVal val="#ppt_w"/>
                                          </p:val>
                                        </p:tav>
                                      </p:tavLst>
                                    </p:anim>
                                    <p:anim calcmode="lin" valueType="num">
                                      <p:cBhvr>
                                        <p:cTn id="132" dur="1000" fill="hold"/>
                                        <p:tgtEl>
                                          <p:spTgt spid="37"/>
                                        </p:tgtEl>
                                        <p:attrNameLst>
                                          <p:attrName>ppt_h</p:attrName>
                                        </p:attrNameLst>
                                      </p:cBhvr>
                                      <p:tavLst>
                                        <p:tav tm="0">
                                          <p:val>
                                            <p:strVal val="#ppt_h"/>
                                          </p:val>
                                        </p:tav>
                                        <p:tav tm="100000">
                                          <p:val>
                                            <p:strVal val="#ppt_h"/>
                                          </p:val>
                                        </p:tav>
                                      </p:tavLst>
                                    </p:anim>
                                    <p:animEffect transition="in" filter="fade">
                                      <p:cBhvr>
                                        <p:cTn id="133" dur="1000"/>
                                        <p:tgtEl>
                                          <p:spTgt spid="37"/>
                                        </p:tgtEl>
                                      </p:cBhvr>
                                    </p:animEffect>
                                  </p:childTnLst>
                                </p:cTn>
                              </p:par>
                            </p:childTnLst>
                          </p:cTn>
                        </p:par>
                      </p:childTnLst>
                    </p:cTn>
                  </p:par>
                  <p:par>
                    <p:cTn id="134" fill="hold">
                      <p:stCondLst>
                        <p:cond delay="indefinite"/>
                      </p:stCondLst>
                      <p:childTnLst>
                        <p:par>
                          <p:cTn id="135" fill="hold">
                            <p:stCondLst>
                              <p:cond delay="0"/>
                            </p:stCondLst>
                            <p:childTnLst>
                              <p:par>
                                <p:cTn id="136" presetID="5" presetClass="entr" presetSubtype="10" fill="hold" grpId="0" nodeType="click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checkerboard(across)">
                                      <p:cBhvr>
                                        <p:cTn id="138" dur="500"/>
                                        <p:tgtEl>
                                          <p:spTgt spid="39"/>
                                        </p:tgtEl>
                                      </p:cBhvr>
                                    </p:animEffect>
                                  </p:childTnLst>
                                </p:cTn>
                              </p:par>
                            </p:childTnLst>
                          </p:cTn>
                        </p:par>
                      </p:childTnLst>
                    </p:cTn>
                  </p:par>
                  <p:par>
                    <p:cTn id="139" fill="hold">
                      <p:stCondLst>
                        <p:cond delay="indefinite"/>
                      </p:stCondLst>
                      <p:childTnLst>
                        <p:par>
                          <p:cTn id="140" fill="hold">
                            <p:stCondLst>
                              <p:cond delay="0"/>
                            </p:stCondLst>
                            <p:childTnLst>
                              <p:par>
                                <p:cTn id="141" presetID="12" presetClass="entr" presetSubtype="1" fill="hold" grpId="0" nodeType="clickEffect">
                                  <p:stCondLst>
                                    <p:cond delay="0"/>
                                  </p:stCondLst>
                                  <p:childTnLst>
                                    <p:set>
                                      <p:cBhvr>
                                        <p:cTn id="142" dur="1" fill="hold">
                                          <p:stCondLst>
                                            <p:cond delay="0"/>
                                          </p:stCondLst>
                                        </p:cTn>
                                        <p:tgtEl>
                                          <p:spTgt spid="40"/>
                                        </p:tgtEl>
                                        <p:attrNameLst>
                                          <p:attrName>style.visibility</p:attrName>
                                        </p:attrNameLst>
                                      </p:cBhvr>
                                      <p:to>
                                        <p:strVal val="visible"/>
                                      </p:to>
                                    </p:set>
                                    <p:animEffect transition="in" filter="slide(fromTop)">
                                      <p:cBhvr>
                                        <p:cTn id="143" dur="500"/>
                                        <p:tgtEl>
                                          <p:spTgt spid="40"/>
                                        </p:tgtEl>
                                      </p:cBhvr>
                                    </p:animEffect>
                                  </p:childTnLst>
                                </p:cTn>
                              </p:par>
                              <p:par>
                                <p:cTn id="144" presetID="12" presetClass="entr" presetSubtype="1" fill="hold" grpId="0" nodeType="with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slide(fromTop)">
                                      <p:cBhvr>
                                        <p:cTn id="146" dur="500"/>
                                        <p:tgtEl>
                                          <p:spTgt spid="41"/>
                                        </p:tgtEl>
                                      </p:cBhvr>
                                    </p:animEffect>
                                  </p:childTnLst>
                                </p:cTn>
                              </p:par>
                            </p:childTnLst>
                          </p:cTn>
                        </p:par>
                      </p:childTnLst>
                    </p:cTn>
                  </p:par>
                  <p:par>
                    <p:cTn id="147" fill="hold">
                      <p:stCondLst>
                        <p:cond delay="indefinite"/>
                      </p:stCondLst>
                      <p:childTnLst>
                        <p:par>
                          <p:cTn id="148" fill="hold">
                            <p:stCondLst>
                              <p:cond delay="0"/>
                            </p:stCondLst>
                            <p:childTnLst>
                              <p:par>
                                <p:cTn id="149" presetID="5" presetClass="entr" presetSubtype="10" fill="hold" grpId="0" nodeType="clickEffect">
                                  <p:stCondLst>
                                    <p:cond delay="0"/>
                                  </p:stCondLst>
                                  <p:childTnLst>
                                    <p:set>
                                      <p:cBhvr>
                                        <p:cTn id="150" dur="1" fill="hold">
                                          <p:stCondLst>
                                            <p:cond delay="0"/>
                                          </p:stCondLst>
                                        </p:cTn>
                                        <p:tgtEl>
                                          <p:spTgt spid="42"/>
                                        </p:tgtEl>
                                        <p:attrNameLst>
                                          <p:attrName>style.visibility</p:attrName>
                                        </p:attrNameLst>
                                      </p:cBhvr>
                                      <p:to>
                                        <p:strVal val="visible"/>
                                      </p:to>
                                    </p:set>
                                    <p:animEffect transition="in" filter="checkerboard(across)">
                                      <p:cBhvr>
                                        <p:cTn id="151" dur="500"/>
                                        <p:tgtEl>
                                          <p:spTgt spid="42"/>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43"/>
                                        </p:tgtEl>
                                        <p:attrNameLst>
                                          <p:attrName>style.visibility</p:attrName>
                                        </p:attrNameLst>
                                      </p:cBhvr>
                                      <p:to>
                                        <p:strVal val="visible"/>
                                      </p:to>
                                    </p:set>
                                    <p:animEffect transition="in" filter="wipe(left)">
                                      <p:cBhvr>
                                        <p:cTn id="156" dur="500"/>
                                        <p:tgtEl>
                                          <p:spTgt spid="43"/>
                                        </p:tgtEl>
                                      </p:cBhvr>
                                    </p:animEffect>
                                  </p:childTnLst>
                                </p:cTn>
                              </p:par>
                            </p:childTnLst>
                          </p:cTn>
                        </p:par>
                      </p:childTnLst>
                    </p:cTn>
                  </p:par>
                  <p:par>
                    <p:cTn id="157" fill="hold">
                      <p:stCondLst>
                        <p:cond delay="indefinite"/>
                      </p:stCondLst>
                      <p:childTnLst>
                        <p:par>
                          <p:cTn id="158" fill="hold">
                            <p:stCondLst>
                              <p:cond delay="0"/>
                            </p:stCondLst>
                            <p:childTnLst>
                              <p:par>
                                <p:cTn id="159" presetID="5" presetClass="entr" presetSubtype="10" fill="hold" grpId="0" nodeType="clickEffect">
                                  <p:stCondLst>
                                    <p:cond delay="0"/>
                                  </p:stCondLst>
                                  <p:childTnLst>
                                    <p:set>
                                      <p:cBhvr>
                                        <p:cTn id="160" dur="1" fill="hold">
                                          <p:stCondLst>
                                            <p:cond delay="0"/>
                                          </p:stCondLst>
                                        </p:cTn>
                                        <p:tgtEl>
                                          <p:spTgt spid="44"/>
                                        </p:tgtEl>
                                        <p:attrNameLst>
                                          <p:attrName>style.visibility</p:attrName>
                                        </p:attrNameLst>
                                      </p:cBhvr>
                                      <p:to>
                                        <p:strVal val="visible"/>
                                      </p:to>
                                    </p:set>
                                    <p:animEffect transition="in" filter="checkerboard(across)">
                                      <p:cBhvr>
                                        <p:cTn id="161" dur="500"/>
                                        <p:tgtEl>
                                          <p:spTgt spid="44"/>
                                        </p:tgtEl>
                                      </p:cBhvr>
                                    </p:animEffect>
                                  </p:childTnLst>
                                </p:cTn>
                              </p:par>
                            </p:childTnLst>
                          </p:cTn>
                        </p:par>
                      </p:childTnLst>
                    </p:cTn>
                  </p:par>
                  <p:par>
                    <p:cTn id="162" fill="hold">
                      <p:stCondLst>
                        <p:cond delay="indefinite"/>
                      </p:stCondLst>
                      <p:childTnLst>
                        <p:par>
                          <p:cTn id="163" fill="hold">
                            <p:stCondLst>
                              <p:cond delay="0"/>
                            </p:stCondLst>
                            <p:childTnLst>
                              <p:par>
                                <p:cTn id="164" presetID="12" presetClass="entr" presetSubtype="1" fill="hold" grpId="0" nodeType="clickEffect">
                                  <p:stCondLst>
                                    <p:cond delay="0"/>
                                  </p:stCondLst>
                                  <p:childTnLst>
                                    <p:set>
                                      <p:cBhvr>
                                        <p:cTn id="165" dur="1" fill="hold">
                                          <p:stCondLst>
                                            <p:cond delay="0"/>
                                          </p:stCondLst>
                                        </p:cTn>
                                        <p:tgtEl>
                                          <p:spTgt spid="45"/>
                                        </p:tgtEl>
                                        <p:attrNameLst>
                                          <p:attrName>style.visibility</p:attrName>
                                        </p:attrNameLst>
                                      </p:cBhvr>
                                      <p:to>
                                        <p:strVal val="visible"/>
                                      </p:to>
                                    </p:set>
                                    <p:animEffect transition="in" filter="slide(fromTop)">
                                      <p:cBhvr>
                                        <p:cTn id="166" dur="500"/>
                                        <p:tgtEl>
                                          <p:spTgt spid="45"/>
                                        </p:tgtEl>
                                      </p:cBhvr>
                                    </p:animEffect>
                                  </p:childTnLst>
                                </p:cTn>
                              </p:par>
                              <p:par>
                                <p:cTn id="167" presetID="12" presetClass="entr" presetSubtype="1" fill="hold" grpId="0" nodeType="with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slide(fromTop)">
                                      <p:cBhvr>
                                        <p:cTn id="169" dur="500"/>
                                        <p:tgtEl>
                                          <p:spTgt spid="46"/>
                                        </p:tgtEl>
                                      </p:cBhvr>
                                    </p:animEffect>
                                  </p:childTnLst>
                                </p:cTn>
                              </p:par>
                            </p:childTnLst>
                          </p:cTn>
                        </p:par>
                      </p:childTnLst>
                    </p:cTn>
                  </p:par>
                  <p:par>
                    <p:cTn id="170" fill="hold">
                      <p:stCondLst>
                        <p:cond delay="indefinite"/>
                      </p:stCondLst>
                      <p:childTnLst>
                        <p:par>
                          <p:cTn id="171" fill="hold">
                            <p:stCondLst>
                              <p:cond delay="0"/>
                            </p:stCondLst>
                            <p:childTnLst>
                              <p:par>
                                <p:cTn id="172" presetID="5" presetClass="entr" presetSubtype="10" fill="hold" grpId="0" nodeType="clickEffect">
                                  <p:stCondLst>
                                    <p:cond delay="0"/>
                                  </p:stCondLst>
                                  <p:childTnLst>
                                    <p:set>
                                      <p:cBhvr>
                                        <p:cTn id="173" dur="1" fill="hold">
                                          <p:stCondLst>
                                            <p:cond delay="0"/>
                                          </p:stCondLst>
                                        </p:cTn>
                                        <p:tgtEl>
                                          <p:spTgt spid="47"/>
                                        </p:tgtEl>
                                        <p:attrNameLst>
                                          <p:attrName>style.visibility</p:attrName>
                                        </p:attrNameLst>
                                      </p:cBhvr>
                                      <p:to>
                                        <p:strVal val="visible"/>
                                      </p:to>
                                    </p:set>
                                    <p:animEffect transition="in" filter="checkerboard(across)">
                                      <p:cBhvr>
                                        <p:cTn id="174" dur="500"/>
                                        <p:tgtEl>
                                          <p:spTgt spid="47"/>
                                        </p:tgtEl>
                                      </p:cBhvr>
                                    </p:animEffect>
                                  </p:childTnLst>
                                </p:cTn>
                              </p:par>
                            </p:childTnLst>
                          </p:cTn>
                        </p:par>
                      </p:childTnLst>
                    </p:cTn>
                  </p:par>
                  <p:par>
                    <p:cTn id="175" fill="hold">
                      <p:stCondLst>
                        <p:cond delay="indefinite"/>
                      </p:stCondLst>
                      <p:childTnLst>
                        <p:par>
                          <p:cTn id="176" fill="hold">
                            <p:stCondLst>
                              <p:cond delay="0"/>
                            </p:stCondLst>
                            <p:childTnLst>
                              <p:par>
                                <p:cTn id="177" presetID="12" presetClass="entr" presetSubtype="1" fill="hold" grpId="0" nodeType="clickEffect">
                                  <p:stCondLst>
                                    <p:cond delay="0"/>
                                  </p:stCondLst>
                                  <p:childTnLst>
                                    <p:set>
                                      <p:cBhvr>
                                        <p:cTn id="178" dur="1" fill="hold">
                                          <p:stCondLst>
                                            <p:cond delay="0"/>
                                          </p:stCondLst>
                                        </p:cTn>
                                        <p:tgtEl>
                                          <p:spTgt spid="48"/>
                                        </p:tgtEl>
                                        <p:attrNameLst>
                                          <p:attrName>style.visibility</p:attrName>
                                        </p:attrNameLst>
                                      </p:cBhvr>
                                      <p:to>
                                        <p:strVal val="visible"/>
                                      </p:to>
                                    </p:set>
                                    <p:animEffect transition="in" filter="slide(fromTop)">
                                      <p:cBhvr>
                                        <p:cTn id="179" dur="500"/>
                                        <p:tgtEl>
                                          <p:spTgt spid="48"/>
                                        </p:tgtEl>
                                      </p:cBhvr>
                                    </p:animEffect>
                                  </p:childTnLst>
                                </p:cTn>
                              </p:par>
                              <p:par>
                                <p:cTn id="180" presetID="12" presetClass="entr" presetSubtype="1" fill="hold" grpId="0" nodeType="withEffect">
                                  <p:stCondLst>
                                    <p:cond delay="0"/>
                                  </p:stCondLst>
                                  <p:childTnLst>
                                    <p:set>
                                      <p:cBhvr>
                                        <p:cTn id="181" dur="1" fill="hold">
                                          <p:stCondLst>
                                            <p:cond delay="0"/>
                                          </p:stCondLst>
                                        </p:cTn>
                                        <p:tgtEl>
                                          <p:spTgt spid="19"/>
                                        </p:tgtEl>
                                        <p:attrNameLst>
                                          <p:attrName>style.visibility</p:attrName>
                                        </p:attrNameLst>
                                      </p:cBhvr>
                                      <p:to>
                                        <p:strVal val="visible"/>
                                      </p:to>
                                    </p:set>
                                    <p:animEffect transition="in" filter="slide(fromTop)">
                                      <p:cBhvr>
                                        <p:cTn id="182" dur="500"/>
                                        <p:tgtEl>
                                          <p:spTgt spid="19"/>
                                        </p:tgtEl>
                                      </p:cBhvr>
                                    </p:animEffect>
                                  </p:childTnLst>
                                </p:cTn>
                              </p:par>
                              <p:par>
                                <p:cTn id="183" presetID="12" presetClass="entr" presetSubtype="1" fill="hold" grpId="0" nodeType="withEffect">
                                  <p:stCondLst>
                                    <p:cond delay="0"/>
                                  </p:stCondLst>
                                  <p:childTnLst>
                                    <p:set>
                                      <p:cBhvr>
                                        <p:cTn id="184" dur="1" fill="hold">
                                          <p:stCondLst>
                                            <p:cond delay="0"/>
                                          </p:stCondLst>
                                        </p:cTn>
                                        <p:tgtEl>
                                          <p:spTgt spid="51"/>
                                        </p:tgtEl>
                                        <p:attrNameLst>
                                          <p:attrName>style.visibility</p:attrName>
                                        </p:attrNameLst>
                                      </p:cBhvr>
                                      <p:to>
                                        <p:strVal val="visible"/>
                                      </p:to>
                                    </p:set>
                                    <p:animEffect transition="in" filter="slide(fromTop)">
                                      <p:cBhvr>
                                        <p:cTn id="185" dur="500"/>
                                        <p:tgtEl>
                                          <p:spTgt spid="51"/>
                                        </p:tgtEl>
                                      </p:cBhvr>
                                    </p:animEffect>
                                  </p:childTnLst>
                                </p:cTn>
                              </p:par>
                            </p:childTnLst>
                          </p:cTn>
                        </p:par>
                      </p:childTnLst>
                    </p:cTn>
                  </p:par>
                  <p:par>
                    <p:cTn id="186" fill="hold">
                      <p:stCondLst>
                        <p:cond delay="indefinite"/>
                      </p:stCondLst>
                      <p:childTnLst>
                        <p:par>
                          <p:cTn id="187" fill="hold">
                            <p:stCondLst>
                              <p:cond delay="0"/>
                            </p:stCondLst>
                            <p:childTnLst>
                              <p:par>
                                <p:cTn id="188" presetID="5" presetClass="entr" presetSubtype="10" fill="hold" grpId="0" nodeType="clickEffect">
                                  <p:stCondLst>
                                    <p:cond delay="0"/>
                                  </p:stCondLst>
                                  <p:childTnLst>
                                    <p:set>
                                      <p:cBhvr>
                                        <p:cTn id="189" dur="1" fill="hold">
                                          <p:stCondLst>
                                            <p:cond delay="0"/>
                                          </p:stCondLst>
                                        </p:cTn>
                                        <p:tgtEl>
                                          <p:spTgt spid="49"/>
                                        </p:tgtEl>
                                        <p:attrNameLst>
                                          <p:attrName>style.visibility</p:attrName>
                                        </p:attrNameLst>
                                      </p:cBhvr>
                                      <p:to>
                                        <p:strVal val="visible"/>
                                      </p:to>
                                    </p:set>
                                    <p:animEffect transition="in" filter="checkerboard(across)">
                                      <p:cBhvr>
                                        <p:cTn id="190" dur="500"/>
                                        <p:tgtEl>
                                          <p:spTgt spid="49"/>
                                        </p:tgtEl>
                                      </p:cBhvr>
                                    </p:animEffect>
                                  </p:childTnLst>
                                </p:cTn>
                              </p:par>
                            </p:childTnLst>
                          </p:cTn>
                        </p:par>
                      </p:childTnLst>
                    </p:cTn>
                  </p:par>
                  <p:par>
                    <p:cTn id="191" fill="hold">
                      <p:stCondLst>
                        <p:cond delay="indefinite"/>
                      </p:stCondLst>
                      <p:childTnLst>
                        <p:par>
                          <p:cTn id="192" fill="hold">
                            <p:stCondLst>
                              <p:cond delay="0"/>
                            </p:stCondLst>
                            <p:childTnLst>
                              <p:par>
                                <p:cTn id="193" presetID="12" presetClass="entr" presetSubtype="1" fill="hold" grpId="0" nodeType="clickEffect">
                                  <p:stCondLst>
                                    <p:cond delay="0"/>
                                  </p:stCondLst>
                                  <p:childTnLst>
                                    <p:set>
                                      <p:cBhvr>
                                        <p:cTn id="194" dur="1" fill="hold">
                                          <p:stCondLst>
                                            <p:cond delay="0"/>
                                          </p:stCondLst>
                                        </p:cTn>
                                        <p:tgtEl>
                                          <p:spTgt spid="57"/>
                                        </p:tgtEl>
                                        <p:attrNameLst>
                                          <p:attrName>style.visibility</p:attrName>
                                        </p:attrNameLst>
                                      </p:cBhvr>
                                      <p:to>
                                        <p:strVal val="visible"/>
                                      </p:to>
                                    </p:set>
                                    <p:animEffect transition="in" filter="slide(fromTop)">
                                      <p:cBhvr>
                                        <p:cTn id="195" dur="500"/>
                                        <p:tgtEl>
                                          <p:spTgt spid="57"/>
                                        </p:tgtEl>
                                      </p:cBhvr>
                                    </p:animEffect>
                                  </p:childTnLst>
                                </p:cTn>
                              </p:par>
                              <p:par>
                                <p:cTn id="196" presetID="12" presetClass="entr" presetSubtype="1" fill="hold" grpId="0" nodeType="withEffect">
                                  <p:stCondLst>
                                    <p:cond delay="0"/>
                                  </p:stCondLst>
                                  <p:childTnLst>
                                    <p:set>
                                      <p:cBhvr>
                                        <p:cTn id="197" dur="1" fill="hold">
                                          <p:stCondLst>
                                            <p:cond delay="0"/>
                                          </p:stCondLst>
                                        </p:cTn>
                                        <p:tgtEl>
                                          <p:spTgt spid="53"/>
                                        </p:tgtEl>
                                        <p:attrNameLst>
                                          <p:attrName>style.visibility</p:attrName>
                                        </p:attrNameLst>
                                      </p:cBhvr>
                                      <p:to>
                                        <p:strVal val="visible"/>
                                      </p:to>
                                    </p:set>
                                    <p:animEffect transition="in" filter="slide(fromTop)">
                                      <p:cBhvr>
                                        <p:cTn id="198" dur="500"/>
                                        <p:tgtEl>
                                          <p:spTgt spid="53"/>
                                        </p:tgtEl>
                                      </p:cBhvr>
                                    </p:animEffect>
                                  </p:childTnLst>
                                </p:cTn>
                              </p:par>
                              <p:par>
                                <p:cTn id="199" presetID="12" presetClass="entr" presetSubtype="1" fill="hold" grpId="0" nodeType="withEffect">
                                  <p:stCondLst>
                                    <p:cond delay="0"/>
                                  </p:stCondLst>
                                  <p:childTnLst>
                                    <p:set>
                                      <p:cBhvr>
                                        <p:cTn id="200" dur="1" fill="hold">
                                          <p:stCondLst>
                                            <p:cond delay="0"/>
                                          </p:stCondLst>
                                        </p:cTn>
                                        <p:tgtEl>
                                          <p:spTgt spid="50"/>
                                        </p:tgtEl>
                                        <p:attrNameLst>
                                          <p:attrName>style.visibility</p:attrName>
                                        </p:attrNameLst>
                                      </p:cBhvr>
                                      <p:to>
                                        <p:strVal val="visible"/>
                                      </p:to>
                                    </p:set>
                                    <p:animEffect transition="in" filter="slide(fromTop)">
                                      <p:cBhvr>
                                        <p:cTn id="201" dur="500"/>
                                        <p:tgtEl>
                                          <p:spTgt spid="50"/>
                                        </p:tgtEl>
                                      </p:cBhvr>
                                    </p:animEffect>
                                  </p:childTnLst>
                                </p:cTn>
                              </p:par>
                            </p:childTnLst>
                          </p:cTn>
                        </p:par>
                      </p:childTnLst>
                    </p:cTn>
                  </p:par>
                  <p:par>
                    <p:cTn id="202" fill="hold">
                      <p:stCondLst>
                        <p:cond delay="indefinite"/>
                      </p:stCondLst>
                      <p:childTnLst>
                        <p:par>
                          <p:cTn id="203" fill="hold">
                            <p:stCondLst>
                              <p:cond delay="0"/>
                            </p:stCondLst>
                            <p:childTnLst>
                              <p:par>
                                <p:cTn id="204" presetID="5" presetClass="entr" presetSubtype="10" fill="hold" grpId="0" nodeType="clickEffect">
                                  <p:stCondLst>
                                    <p:cond delay="0"/>
                                  </p:stCondLst>
                                  <p:childTnLst>
                                    <p:set>
                                      <p:cBhvr>
                                        <p:cTn id="205" dur="1" fill="hold">
                                          <p:stCondLst>
                                            <p:cond delay="0"/>
                                          </p:stCondLst>
                                        </p:cTn>
                                        <p:tgtEl>
                                          <p:spTgt spid="52"/>
                                        </p:tgtEl>
                                        <p:attrNameLst>
                                          <p:attrName>style.visibility</p:attrName>
                                        </p:attrNameLst>
                                      </p:cBhvr>
                                      <p:to>
                                        <p:strVal val="visible"/>
                                      </p:to>
                                    </p:set>
                                    <p:animEffect transition="in" filter="checkerboard(across)">
                                      <p:cBhvr>
                                        <p:cTn id="206" dur="500"/>
                                        <p:tgtEl>
                                          <p:spTgt spid="52"/>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8" fill="hold" grpId="0" nodeType="clickEffect">
                                  <p:stCondLst>
                                    <p:cond delay="0"/>
                                  </p:stCondLst>
                                  <p:childTnLst>
                                    <p:set>
                                      <p:cBhvr>
                                        <p:cTn id="210" dur="1" fill="hold">
                                          <p:stCondLst>
                                            <p:cond delay="0"/>
                                          </p:stCondLst>
                                        </p:cTn>
                                        <p:tgtEl>
                                          <p:spTgt spid="54"/>
                                        </p:tgtEl>
                                        <p:attrNameLst>
                                          <p:attrName>style.visibility</p:attrName>
                                        </p:attrNameLst>
                                      </p:cBhvr>
                                      <p:to>
                                        <p:strVal val="visible"/>
                                      </p:to>
                                    </p:set>
                                    <p:animEffect transition="in" filter="wipe(left)">
                                      <p:cBhvr>
                                        <p:cTn id="211" dur="500"/>
                                        <p:tgtEl>
                                          <p:spTgt spid="54"/>
                                        </p:tgtEl>
                                      </p:cBhvr>
                                    </p:animEffect>
                                  </p:childTnLst>
                                </p:cTn>
                              </p:par>
                            </p:childTnLst>
                          </p:cTn>
                        </p:par>
                      </p:childTnLst>
                    </p:cTn>
                  </p:par>
                  <p:par>
                    <p:cTn id="212" fill="hold">
                      <p:stCondLst>
                        <p:cond delay="indefinite"/>
                      </p:stCondLst>
                      <p:childTnLst>
                        <p:par>
                          <p:cTn id="213" fill="hold">
                            <p:stCondLst>
                              <p:cond delay="0"/>
                            </p:stCondLst>
                            <p:childTnLst>
                              <p:par>
                                <p:cTn id="214" presetID="5" presetClass="entr" presetSubtype="10" fill="hold" grpId="0" nodeType="clickEffect">
                                  <p:stCondLst>
                                    <p:cond delay="0"/>
                                  </p:stCondLst>
                                  <p:childTnLst>
                                    <p:set>
                                      <p:cBhvr>
                                        <p:cTn id="215" dur="1" fill="hold">
                                          <p:stCondLst>
                                            <p:cond delay="0"/>
                                          </p:stCondLst>
                                        </p:cTn>
                                        <p:tgtEl>
                                          <p:spTgt spid="55"/>
                                        </p:tgtEl>
                                        <p:attrNameLst>
                                          <p:attrName>style.visibility</p:attrName>
                                        </p:attrNameLst>
                                      </p:cBhvr>
                                      <p:to>
                                        <p:strVal val="visible"/>
                                      </p:to>
                                    </p:set>
                                    <p:animEffect transition="in" filter="checkerboard(across)">
                                      <p:cBhvr>
                                        <p:cTn id="216" dur="500"/>
                                        <p:tgtEl>
                                          <p:spTgt spid="55"/>
                                        </p:tgtEl>
                                      </p:cBhvr>
                                    </p:animEffect>
                                  </p:childTnLst>
                                </p:cTn>
                              </p:par>
                            </p:childTnLst>
                          </p:cTn>
                        </p:par>
                      </p:childTnLst>
                    </p:cTn>
                  </p:par>
                  <p:par>
                    <p:cTn id="217" fill="hold">
                      <p:stCondLst>
                        <p:cond delay="indefinite"/>
                      </p:stCondLst>
                      <p:childTnLst>
                        <p:par>
                          <p:cTn id="218" fill="hold">
                            <p:stCondLst>
                              <p:cond delay="0"/>
                            </p:stCondLst>
                            <p:childTnLst>
                              <p:par>
                                <p:cTn id="219" presetID="3" presetClass="entr" presetSubtype="10" fill="hold" nodeType="clickEffect">
                                  <p:stCondLst>
                                    <p:cond delay="0"/>
                                  </p:stCondLst>
                                  <p:childTnLst>
                                    <p:set>
                                      <p:cBhvr>
                                        <p:cTn id="220" dur="1" fill="hold">
                                          <p:stCondLst>
                                            <p:cond delay="0"/>
                                          </p:stCondLst>
                                        </p:cTn>
                                        <p:tgtEl>
                                          <p:spTgt spid="61"/>
                                        </p:tgtEl>
                                        <p:attrNameLst>
                                          <p:attrName>style.visibility</p:attrName>
                                        </p:attrNameLst>
                                      </p:cBhvr>
                                      <p:to>
                                        <p:strVal val="visible"/>
                                      </p:to>
                                    </p:set>
                                    <p:animEffect transition="in" filter="blinds(horizontal)">
                                      <p:cBhvr>
                                        <p:cTn id="221" dur="500"/>
                                        <p:tgtEl>
                                          <p:spTgt spid="61"/>
                                        </p:tgtEl>
                                      </p:cBhvr>
                                    </p:animEffect>
                                  </p:childTnLst>
                                </p:cTn>
                              </p:par>
                            </p:childTnLst>
                          </p:cTn>
                        </p:par>
                      </p:childTnLst>
                    </p:cTn>
                  </p:par>
                  <p:par>
                    <p:cTn id="222" fill="hold">
                      <p:stCondLst>
                        <p:cond delay="indefinite"/>
                      </p:stCondLst>
                      <p:childTnLst>
                        <p:par>
                          <p:cTn id="223" fill="hold">
                            <p:stCondLst>
                              <p:cond delay="0"/>
                            </p:stCondLst>
                            <p:childTnLst>
                              <p:par>
                                <p:cTn id="224" presetID="3" presetClass="entr" presetSubtype="10" fill="hold" grpId="0" nodeType="clickEffect">
                                  <p:stCondLst>
                                    <p:cond delay="0"/>
                                  </p:stCondLst>
                                  <p:childTnLst>
                                    <p:set>
                                      <p:cBhvr>
                                        <p:cTn id="225" dur="1" fill="hold">
                                          <p:stCondLst>
                                            <p:cond delay="0"/>
                                          </p:stCondLst>
                                        </p:cTn>
                                        <p:tgtEl>
                                          <p:spTgt spid="59"/>
                                        </p:tgtEl>
                                        <p:attrNameLst>
                                          <p:attrName>style.visibility</p:attrName>
                                        </p:attrNameLst>
                                      </p:cBhvr>
                                      <p:to>
                                        <p:strVal val="visible"/>
                                      </p:to>
                                    </p:set>
                                    <p:animEffect transition="in" filter="blinds(horizontal)">
                                      <p:cBhvr>
                                        <p:cTn id="22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animBg="1"/>
      <p:bldP spid="19" grpId="0"/>
      <p:bldP spid="20" grpId="0"/>
      <p:bldP spid="21" grpId="0" animBg="1"/>
      <p:bldP spid="22" grpId="0"/>
      <p:bldP spid="23" grpId="0" animBg="1"/>
      <p:bldP spid="24" grpId="0"/>
      <p:bldP spid="25" grpId="0"/>
      <p:bldP spid="26" grpId="0"/>
      <p:bldP spid="27" grpId="0"/>
      <p:bldP spid="29" grpId="0"/>
      <p:bldP spid="32" grpId="0" animBg="1"/>
      <p:bldP spid="33" grpId="0" animBg="1"/>
      <p:bldP spid="34" grpId="0" animBg="1"/>
      <p:bldP spid="35" grpId="0" animBg="1"/>
      <p:bldP spid="36" grpId="0" animBg="1"/>
      <p:bldP spid="37" grpId="0"/>
      <p:bldP spid="38" grpId="0" animBg="1"/>
      <p:bldP spid="39" grpId="0"/>
      <p:bldP spid="40" grpId="0" animBg="1"/>
      <p:bldP spid="41" grpId="0"/>
      <p:bldP spid="42" grpId="0"/>
      <p:bldP spid="43" grpId="0" animBg="1"/>
      <p:bldP spid="44" grpId="0"/>
      <p:bldP spid="45" grpId="0" animBg="1"/>
      <p:bldP spid="46" grpId="0"/>
      <p:bldP spid="47" grpId="0"/>
      <p:bldP spid="48" grpId="0" animBg="1"/>
      <p:bldP spid="49" grpId="0"/>
      <p:bldP spid="50" grpId="0" animBg="1"/>
      <p:bldP spid="51" grpId="0" animBg="1"/>
      <p:bldP spid="52" grpId="0"/>
      <p:bldP spid="53" grpId="0" animBg="1"/>
      <p:bldP spid="54" grpId="0" animBg="1"/>
      <p:bldP spid="55" grpId="0"/>
      <p:bldP spid="56" grpId="0"/>
      <p:bldP spid="57" grpId="0"/>
      <p:bldP spid="58"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1041400" y="426372"/>
            <a:ext cx="3693319" cy="492443"/>
          </a:xfrm>
          <a:prstGeom prst="rect">
            <a:avLst/>
          </a:prstGeom>
          <a:noFill/>
          <a:ln w="12700" cap="flat">
            <a:noFill/>
            <a:miter lim="400000"/>
          </a:ln>
          <a:effectLst/>
        </p:spPr>
        <p:txBody>
          <a:bodyPr wrap="non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组成蛋白质的氨基酸</a:t>
            </a:r>
          </a:p>
        </p:txBody>
      </p:sp>
      <p:sp>
        <p:nvSpPr>
          <p:cNvPr id="2" name="五边形 1"/>
          <p:cNvSpPr/>
          <p:nvPr/>
        </p:nvSpPr>
        <p:spPr>
          <a:xfrm>
            <a:off x="168078" y="334338"/>
            <a:ext cx="569573" cy="615551"/>
          </a:xfrm>
          <a:prstGeom prst="homePlate">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algn="ctr" rtl="0" latinLnBrk="1" hangingPunct="0"/>
            <a:r>
              <a:rPr lang="en-US" altLang="zh-CN" sz="3200" dirty="0">
                <a:solidFill>
                  <a:schemeClr val="bg1"/>
                </a:solidFill>
                <a:latin typeface="Roboto Bk" pitchFamily="2" charset="0"/>
                <a:ea typeface="Roboto Bk" pitchFamily="2" charset="0"/>
                <a:cs typeface="OPPOSans R" panose="00020600040101010101" pitchFamily="18" charset="-122"/>
                <a:sym typeface="Roboto Bk" pitchFamily="2" charset="0"/>
              </a:rPr>
              <a:t>1</a:t>
            </a:r>
            <a:endParaRPr lang="zh-CN" altLang="en-US" sz="3200" dirty="0">
              <a:solidFill>
                <a:schemeClr val="bg1"/>
              </a:solidFill>
              <a:latin typeface="Roboto Bk" pitchFamily="2" charset="0"/>
              <a:ea typeface="OPPOSans R" panose="00020600040101010101" pitchFamily="18" charset="-122"/>
              <a:cs typeface="OPPOSans R" panose="00020600040101010101" pitchFamily="18" charset="-122"/>
              <a:sym typeface="Roboto Bk" pitchFamily="2" charset="0"/>
            </a:endParaRPr>
          </a:p>
        </p:txBody>
      </p:sp>
      <p:sp>
        <p:nvSpPr>
          <p:cNvPr id="34" name="Text Box 5"/>
          <p:cNvSpPr txBox="1">
            <a:spLocks noChangeArrowheads="1"/>
          </p:cNvSpPr>
          <p:nvPr/>
        </p:nvSpPr>
        <p:spPr bwMode="auto">
          <a:xfrm>
            <a:off x="634843" y="1455614"/>
            <a:ext cx="7829549" cy="461665"/>
          </a:xfrm>
          <a:prstGeom prst="rect">
            <a:avLst/>
          </a:prstGeom>
          <a:noFill/>
          <a:ln w="9525">
            <a:noFill/>
            <a:miter lim="800000"/>
          </a:ln>
          <a:effectLst/>
        </p:spPr>
        <p:txBody>
          <a:bodyPr>
            <a:spAutoFit/>
          </a:bodyPr>
          <a:lstStyle/>
          <a:p>
            <a:pPr>
              <a:spcBef>
                <a:spcPct val="50000"/>
              </a:spcBef>
              <a:buFontTx/>
              <a:buNone/>
              <a:defRPr/>
            </a:pPr>
            <a:r>
              <a:rPr lang="en-US" altLang="zh-CN" sz="2400" b="1" dirty="0">
                <a:effectLst>
                  <a:outerShdw blurRad="38100" dist="38100" dir="2700000" algn="tl">
                    <a:srgbClr val="C0C0C0"/>
                  </a:outerShdw>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lang="zh-CN" altLang="en-US" sz="2400" b="1" dirty="0">
                <a:effectLst>
                  <a:outerShdw blurRad="38100" dist="38100" dir="2700000" algn="tl">
                    <a:srgbClr val="C0C0C0"/>
                  </a:outerShdw>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、蛋白质的相对分子质量：</a:t>
            </a:r>
          </a:p>
        </p:txBody>
      </p:sp>
      <p:sp>
        <p:nvSpPr>
          <p:cNvPr id="35" name="Text Box 6"/>
          <p:cNvSpPr txBox="1">
            <a:spLocks noChangeArrowheads="1"/>
          </p:cNvSpPr>
          <p:nvPr/>
        </p:nvSpPr>
        <p:spPr bwMode="auto">
          <a:xfrm>
            <a:off x="7834412" y="1450499"/>
            <a:ext cx="427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b="1" dirty="0">
                <a:solidFill>
                  <a:schemeClr val="accent2"/>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几千</a:t>
            </a:r>
            <a:r>
              <a:rPr lang="en-US" altLang="zh-CN" b="1" dirty="0">
                <a:solidFill>
                  <a:schemeClr val="accent2"/>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—100</a:t>
            </a:r>
            <a:r>
              <a:rPr lang="zh-CN" altLang="en-US" b="1" dirty="0">
                <a:solidFill>
                  <a:schemeClr val="accent2"/>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万以上</a:t>
            </a:r>
          </a:p>
        </p:txBody>
      </p:sp>
      <p:graphicFrame>
        <p:nvGraphicFramePr>
          <p:cNvPr id="36" name="Group 9"/>
          <p:cNvGraphicFramePr>
            <a:graphicFrameLocks noGrp="1"/>
          </p:cNvGraphicFramePr>
          <p:nvPr/>
        </p:nvGraphicFramePr>
        <p:xfrm>
          <a:off x="2220814" y="2495179"/>
          <a:ext cx="7750373" cy="3311577"/>
        </p:xfrm>
        <a:graphic>
          <a:graphicData uri="http://schemas.openxmlformats.org/drawingml/2006/table">
            <a:tbl>
              <a:tblPr>
                <a:tableStyleId>{5940675A-B579-460E-94D1-54222C63F5DA}</a:tableStyleId>
              </a:tblPr>
              <a:tblGrid>
                <a:gridCol w="1391767">
                  <a:extLst>
                    <a:ext uri="{9D8B030D-6E8A-4147-A177-3AD203B41FA5}">
                      <a16:colId xmlns:a16="http://schemas.microsoft.com/office/drawing/2014/main" val="20000"/>
                    </a:ext>
                  </a:extLst>
                </a:gridCol>
                <a:gridCol w="3312200">
                  <a:extLst>
                    <a:ext uri="{9D8B030D-6E8A-4147-A177-3AD203B41FA5}">
                      <a16:colId xmlns:a16="http://schemas.microsoft.com/office/drawing/2014/main" val="20001"/>
                    </a:ext>
                  </a:extLst>
                </a:gridCol>
                <a:gridCol w="1324587">
                  <a:extLst>
                    <a:ext uri="{9D8B030D-6E8A-4147-A177-3AD203B41FA5}">
                      <a16:colId xmlns:a16="http://schemas.microsoft.com/office/drawing/2014/main" val="20002"/>
                    </a:ext>
                  </a:extLst>
                </a:gridCol>
                <a:gridCol w="1721819">
                  <a:extLst>
                    <a:ext uri="{9D8B030D-6E8A-4147-A177-3AD203B41FA5}">
                      <a16:colId xmlns:a16="http://schemas.microsoft.com/office/drawing/2014/main" val="20003"/>
                    </a:ext>
                  </a:extLst>
                </a:gridCol>
              </a:tblGrid>
              <a:tr h="667280">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endParaRPr kumimoji="0" lang="zh-CN" altLang="zh-CN" sz="2000" b="1" i="0" u="none" strike="noStrike" cap="none" normalizeH="0" baseline="0" dirty="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tc>
                  <a:txBody>
                    <a:bodyPr/>
                    <a:lstStyle/>
                    <a:p>
                      <a:pPr marL="0" marR="0" lvl="0" indent="0" algn="ctr" defTabSz="914400" rtl="0" eaLnBrk="1" fontAlgn="base" latinLnBrk="0" hangingPunct="1">
                        <a:lnSpc>
                          <a:spcPct val="125000"/>
                        </a:lnSpc>
                        <a:spcBef>
                          <a:spcPct val="0"/>
                        </a:spcBef>
                        <a:spcAft>
                          <a:spcPct val="0"/>
                        </a:spcAft>
                        <a:buClr>
                          <a:schemeClr val="bg2"/>
                        </a:buClr>
                        <a:buSzTx/>
                        <a:buFontTx/>
                        <a:buNone/>
                      </a:pPr>
                      <a:r>
                        <a:rPr kumimoji="0" lang="zh-CN" altLang="en-US" sz="2000" u="none" strike="noStrike" cap="none" normalizeH="0" baseline="0" dirty="0">
                          <a:ln>
                            <a:noFill/>
                          </a:ln>
                          <a:effectLst/>
                          <a:sym typeface="OPPOSans R" panose="00020600040101010101" pitchFamily="18" charset="-122"/>
                        </a:rPr>
                        <a:t>化学分子式</a:t>
                      </a:r>
                      <a:endParaRPr kumimoji="0" lang="zh-CN" altLang="en-US" sz="2000" b="1" i="0" u="none" strike="noStrike" cap="none" normalizeH="0" baseline="0" dirty="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r>
                        <a:rPr kumimoji="0" lang="zh-CN" altLang="en-US" sz="2000" u="none" strike="noStrike" cap="none" normalizeH="0" baseline="0" dirty="0">
                          <a:ln>
                            <a:noFill/>
                          </a:ln>
                          <a:effectLst/>
                          <a:sym typeface="OPPOSans R" panose="00020600040101010101" pitchFamily="18" charset="-122"/>
                        </a:rPr>
                        <a:t>原子个数</a:t>
                      </a:r>
                      <a:endParaRPr kumimoji="0" lang="zh-CN" altLang="en-US" sz="2000" b="1" i="0" u="none" strike="noStrike" cap="none" normalizeH="0" baseline="0" dirty="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r>
                        <a:rPr kumimoji="0" lang="zh-CN" altLang="en-US" sz="2000" u="none" strike="noStrike" cap="none" normalizeH="0" baseline="0">
                          <a:ln>
                            <a:noFill/>
                          </a:ln>
                          <a:effectLst/>
                          <a:sym typeface="OPPOSans R" panose="00020600040101010101" pitchFamily="18" charset="-122"/>
                        </a:rPr>
                        <a:t>相对分子量</a:t>
                      </a:r>
                      <a:endParaRPr kumimoji="0" lang="zh-CN" altLang="en-US" sz="2000" b="1"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extLst>
                  <a:ext uri="{0D108BD9-81ED-4DB2-BD59-A6C34878D82A}">
                    <a16:rowId xmlns:a16="http://schemas.microsoft.com/office/drawing/2014/main" val="10000"/>
                  </a:ext>
                </a:extLst>
              </a:tr>
              <a:tr h="667280">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r>
                        <a:rPr kumimoji="0" lang="zh-CN" altLang="en-US" sz="2000" u="none" strike="noStrike" cap="none" normalizeH="0" baseline="0">
                          <a:ln>
                            <a:noFill/>
                          </a:ln>
                          <a:effectLst/>
                          <a:sym typeface="OPPOSans R" panose="00020600040101010101" pitchFamily="18" charset="-122"/>
                        </a:rPr>
                        <a:t>水</a:t>
                      </a:r>
                      <a:endParaRPr kumimoji="0" lang="zh-CN" altLang="en-US" sz="2000" b="1"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tc>
                  <a:txBody>
                    <a:bodyPr/>
                    <a:lstStyle/>
                    <a:p>
                      <a:pPr marL="0" marR="0" lvl="0" indent="0" algn="l" defTabSz="914400" rtl="0" eaLnBrk="1" fontAlgn="base" latinLnBrk="0" hangingPunct="1">
                        <a:lnSpc>
                          <a:spcPct val="125000"/>
                        </a:lnSpc>
                        <a:spcBef>
                          <a:spcPct val="0"/>
                        </a:spcBef>
                        <a:spcAft>
                          <a:spcPct val="0"/>
                        </a:spcAft>
                        <a:buClr>
                          <a:schemeClr val="bg2"/>
                        </a:buClr>
                        <a:buSzTx/>
                        <a:buFontTx/>
                        <a:buNone/>
                      </a:pPr>
                      <a:r>
                        <a:rPr kumimoji="0" lang="en-US" altLang="zh-CN" sz="2000" u="none" strike="noStrike" cap="none" normalizeH="0" baseline="0" dirty="0">
                          <a:ln>
                            <a:noFill/>
                          </a:ln>
                          <a:effectLst/>
                          <a:sym typeface="OPPOSans R" panose="00020600040101010101" pitchFamily="18" charset="-122"/>
                        </a:rPr>
                        <a:t>H</a:t>
                      </a:r>
                      <a:r>
                        <a:rPr kumimoji="0" lang="en-US" altLang="zh-CN" sz="2000" u="none" strike="noStrike" cap="none" normalizeH="0" baseline="-30000" dirty="0">
                          <a:ln>
                            <a:noFill/>
                          </a:ln>
                          <a:effectLst/>
                          <a:sym typeface="OPPOSans R" panose="00020600040101010101" pitchFamily="18" charset="-122"/>
                        </a:rPr>
                        <a:t>2</a:t>
                      </a:r>
                      <a:r>
                        <a:rPr kumimoji="0" lang="en-US" altLang="zh-CN" sz="2000" u="none" strike="noStrike" cap="none" normalizeH="0" baseline="0" dirty="0">
                          <a:ln>
                            <a:noFill/>
                          </a:ln>
                          <a:effectLst/>
                          <a:sym typeface="OPPOSans R" panose="00020600040101010101" pitchFamily="18" charset="-122"/>
                        </a:rPr>
                        <a:t>O</a:t>
                      </a:r>
                      <a:endParaRPr kumimoji="0" lang="en-US" altLang="zh-CN" sz="2000" b="1" i="0" u="none" strike="noStrike" cap="none" normalizeH="0" baseline="0" dirty="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r>
                        <a:rPr kumimoji="0" lang="en-US" altLang="zh-CN" sz="2000" u="none" strike="noStrike" cap="none" normalizeH="0" baseline="0" dirty="0">
                          <a:ln>
                            <a:noFill/>
                          </a:ln>
                          <a:effectLst/>
                          <a:sym typeface="OPPOSans R" panose="00020600040101010101" pitchFamily="18" charset="-122"/>
                        </a:rPr>
                        <a:t>3</a:t>
                      </a:r>
                      <a:endParaRPr kumimoji="0" lang="en-US" altLang="zh-CN" sz="2000" b="1" i="0" u="none" strike="noStrike" cap="none" normalizeH="0" baseline="0" dirty="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r>
                        <a:rPr kumimoji="0" lang="en-US" altLang="zh-CN" sz="2000" u="none" strike="noStrike" cap="none" normalizeH="0" baseline="0">
                          <a:ln>
                            <a:noFill/>
                          </a:ln>
                          <a:effectLst/>
                          <a:sym typeface="OPPOSans R" panose="00020600040101010101" pitchFamily="18" charset="-122"/>
                        </a:rPr>
                        <a:t>18</a:t>
                      </a:r>
                      <a:endParaRPr kumimoji="0" lang="en-US" altLang="zh-CN" sz="2000" b="1"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extLst>
                  <a:ext uri="{0D108BD9-81ED-4DB2-BD59-A6C34878D82A}">
                    <a16:rowId xmlns:a16="http://schemas.microsoft.com/office/drawing/2014/main" val="10001"/>
                  </a:ext>
                </a:extLst>
              </a:tr>
              <a:tr h="667280">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r>
                        <a:rPr kumimoji="0" lang="zh-CN" altLang="en-US" sz="2000" u="none" strike="noStrike" cap="none" normalizeH="0" baseline="0">
                          <a:ln>
                            <a:noFill/>
                          </a:ln>
                          <a:effectLst/>
                          <a:sym typeface="OPPOSans R" panose="00020600040101010101" pitchFamily="18" charset="-122"/>
                        </a:rPr>
                        <a:t>葡萄糖</a:t>
                      </a:r>
                      <a:endParaRPr kumimoji="0" lang="zh-CN" altLang="en-US" sz="2000" b="1"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r>
                        <a:rPr kumimoji="0" lang="en-US" altLang="zh-CN" sz="2000" u="none" strike="noStrike" cap="none" normalizeH="0" baseline="0">
                          <a:ln>
                            <a:noFill/>
                          </a:ln>
                          <a:effectLst/>
                          <a:sym typeface="OPPOSans R" panose="00020600040101010101" pitchFamily="18" charset="-122"/>
                        </a:rPr>
                        <a:t>C</a:t>
                      </a:r>
                      <a:r>
                        <a:rPr kumimoji="0" lang="en-US" altLang="zh-CN" sz="2000" u="none" strike="noStrike" cap="none" normalizeH="0" baseline="-30000">
                          <a:ln>
                            <a:noFill/>
                          </a:ln>
                          <a:effectLst/>
                          <a:sym typeface="OPPOSans R" panose="00020600040101010101" pitchFamily="18" charset="-122"/>
                        </a:rPr>
                        <a:t>6</a:t>
                      </a:r>
                      <a:r>
                        <a:rPr kumimoji="0" lang="en-US" altLang="zh-CN" sz="2000" u="none" strike="noStrike" cap="none" normalizeH="0" baseline="0">
                          <a:ln>
                            <a:noFill/>
                          </a:ln>
                          <a:effectLst/>
                          <a:sym typeface="OPPOSans R" panose="00020600040101010101" pitchFamily="18" charset="-122"/>
                        </a:rPr>
                        <a:t>H</a:t>
                      </a:r>
                      <a:r>
                        <a:rPr kumimoji="0" lang="en-US" altLang="zh-CN" sz="2000" u="none" strike="noStrike" cap="none" normalizeH="0" baseline="-30000">
                          <a:ln>
                            <a:noFill/>
                          </a:ln>
                          <a:effectLst/>
                          <a:sym typeface="OPPOSans R" panose="00020600040101010101" pitchFamily="18" charset="-122"/>
                        </a:rPr>
                        <a:t>12</a:t>
                      </a:r>
                      <a:r>
                        <a:rPr kumimoji="0" lang="en-US" altLang="zh-CN" sz="2000" u="none" strike="noStrike" cap="none" normalizeH="0" baseline="0">
                          <a:ln>
                            <a:noFill/>
                          </a:ln>
                          <a:effectLst/>
                          <a:sym typeface="OPPOSans R" panose="00020600040101010101" pitchFamily="18" charset="-122"/>
                        </a:rPr>
                        <a:t>O</a:t>
                      </a:r>
                      <a:r>
                        <a:rPr kumimoji="0" lang="en-US" altLang="zh-CN" sz="2000" u="none" strike="noStrike" cap="none" normalizeH="0" baseline="-30000">
                          <a:ln>
                            <a:noFill/>
                          </a:ln>
                          <a:effectLst/>
                          <a:sym typeface="OPPOSans R" panose="00020600040101010101" pitchFamily="18" charset="-122"/>
                        </a:rPr>
                        <a:t>6</a:t>
                      </a:r>
                      <a:endParaRPr kumimoji="0" lang="en-US" altLang="zh-CN" sz="2000" b="1" i="0" u="none" strike="noStrike" cap="none" normalizeH="0" baseline="-3000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r>
                        <a:rPr kumimoji="0" lang="en-US" altLang="zh-CN" sz="2000" u="none" strike="noStrike" cap="none" normalizeH="0" baseline="0" dirty="0">
                          <a:ln>
                            <a:noFill/>
                          </a:ln>
                          <a:effectLst/>
                          <a:sym typeface="OPPOSans R" panose="00020600040101010101" pitchFamily="18" charset="-122"/>
                        </a:rPr>
                        <a:t>24</a:t>
                      </a:r>
                      <a:endParaRPr kumimoji="0" lang="en-US" altLang="zh-CN" sz="2000" b="1" i="0" u="none" strike="noStrike" cap="none" normalizeH="0" baseline="0" dirty="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r>
                        <a:rPr kumimoji="0" lang="en-US" altLang="zh-CN" sz="2000" u="none" strike="noStrike" cap="none" normalizeH="0" baseline="0" dirty="0">
                          <a:ln>
                            <a:noFill/>
                          </a:ln>
                          <a:effectLst/>
                          <a:sym typeface="OPPOSans R" panose="00020600040101010101" pitchFamily="18" charset="-122"/>
                        </a:rPr>
                        <a:t>180</a:t>
                      </a:r>
                      <a:endParaRPr kumimoji="0" lang="en-US" altLang="zh-CN" sz="2000" b="1" i="0" u="none" strike="noStrike" cap="none" normalizeH="0" baseline="0" dirty="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extLst>
                  <a:ext uri="{0D108BD9-81ED-4DB2-BD59-A6C34878D82A}">
                    <a16:rowId xmlns:a16="http://schemas.microsoft.com/office/drawing/2014/main" val="10002"/>
                  </a:ext>
                </a:extLst>
              </a:tr>
              <a:tr h="667280">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r>
                        <a:rPr kumimoji="0" lang="zh-CN" altLang="en-US" sz="2000" u="none" strike="noStrike" cap="none" normalizeH="0" baseline="0">
                          <a:ln>
                            <a:noFill/>
                          </a:ln>
                          <a:effectLst/>
                          <a:sym typeface="OPPOSans R" panose="00020600040101010101" pitchFamily="18" charset="-122"/>
                        </a:rPr>
                        <a:t>牛胰岛素</a:t>
                      </a:r>
                      <a:endParaRPr kumimoji="0" lang="zh-CN" altLang="en-US" sz="2000" b="1"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r>
                        <a:rPr kumimoji="0" lang="en-US" altLang="zh-CN" sz="2000" u="none" strike="noStrike" cap="none" normalizeH="0" baseline="0">
                          <a:ln>
                            <a:noFill/>
                          </a:ln>
                          <a:effectLst/>
                          <a:sym typeface="OPPOSans R" panose="00020600040101010101" pitchFamily="18" charset="-122"/>
                        </a:rPr>
                        <a:t>C</a:t>
                      </a:r>
                      <a:r>
                        <a:rPr kumimoji="0" lang="en-US" altLang="zh-CN" sz="2000" u="none" strike="noStrike" cap="none" normalizeH="0" baseline="-25000">
                          <a:ln>
                            <a:noFill/>
                          </a:ln>
                          <a:effectLst/>
                          <a:sym typeface="OPPOSans R" panose="00020600040101010101" pitchFamily="18" charset="-122"/>
                        </a:rPr>
                        <a:t>254</a:t>
                      </a:r>
                      <a:r>
                        <a:rPr kumimoji="0" lang="en-US" altLang="zh-CN" sz="2000" u="none" strike="noStrike" cap="none" normalizeH="0" baseline="0">
                          <a:ln>
                            <a:noFill/>
                          </a:ln>
                          <a:effectLst/>
                          <a:sym typeface="OPPOSans R" panose="00020600040101010101" pitchFamily="18" charset="-122"/>
                        </a:rPr>
                        <a:t>H</a:t>
                      </a:r>
                      <a:r>
                        <a:rPr kumimoji="0" lang="en-US" altLang="zh-CN" sz="2000" u="none" strike="noStrike" cap="none" normalizeH="0" baseline="-25000">
                          <a:ln>
                            <a:noFill/>
                          </a:ln>
                          <a:effectLst/>
                          <a:sym typeface="OPPOSans R" panose="00020600040101010101" pitchFamily="18" charset="-122"/>
                        </a:rPr>
                        <a:t>377</a:t>
                      </a:r>
                      <a:r>
                        <a:rPr kumimoji="0" lang="en-US" altLang="zh-CN" sz="2000" u="none" strike="noStrike" cap="none" normalizeH="0" baseline="0">
                          <a:ln>
                            <a:noFill/>
                          </a:ln>
                          <a:effectLst/>
                          <a:sym typeface="OPPOSans R" panose="00020600040101010101" pitchFamily="18" charset="-122"/>
                        </a:rPr>
                        <a:t>N</a:t>
                      </a:r>
                      <a:r>
                        <a:rPr kumimoji="0" lang="en-US" altLang="zh-CN" sz="2000" u="none" strike="noStrike" cap="none" normalizeH="0" baseline="-25000">
                          <a:ln>
                            <a:noFill/>
                          </a:ln>
                          <a:effectLst/>
                          <a:sym typeface="OPPOSans R" panose="00020600040101010101" pitchFamily="18" charset="-122"/>
                        </a:rPr>
                        <a:t>65</a:t>
                      </a:r>
                      <a:r>
                        <a:rPr kumimoji="0" lang="en-US" altLang="zh-CN" sz="2000" u="none" strike="noStrike" cap="none" normalizeH="0" baseline="0">
                          <a:ln>
                            <a:noFill/>
                          </a:ln>
                          <a:effectLst/>
                          <a:sym typeface="OPPOSans R" panose="00020600040101010101" pitchFamily="18" charset="-122"/>
                        </a:rPr>
                        <a:t>O</a:t>
                      </a:r>
                      <a:r>
                        <a:rPr kumimoji="0" lang="en-US" altLang="zh-CN" sz="2000" u="none" strike="noStrike" cap="none" normalizeH="0" baseline="-25000">
                          <a:ln>
                            <a:noFill/>
                          </a:ln>
                          <a:effectLst/>
                          <a:sym typeface="OPPOSans R" panose="00020600040101010101" pitchFamily="18" charset="-122"/>
                        </a:rPr>
                        <a:t>75</a:t>
                      </a:r>
                      <a:r>
                        <a:rPr kumimoji="0" lang="en-US" altLang="zh-CN" sz="2000" u="none" strike="noStrike" cap="none" normalizeH="0" baseline="0">
                          <a:ln>
                            <a:noFill/>
                          </a:ln>
                          <a:effectLst/>
                          <a:sym typeface="OPPOSans R" panose="00020600040101010101" pitchFamily="18" charset="-122"/>
                        </a:rPr>
                        <a:t>S</a:t>
                      </a:r>
                      <a:r>
                        <a:rPr kumimoji="0" lang="en-US" altLang="zh-CN" sz="2000" u="none" strike="noStrike" cap="none" normalizeH="0" baseline="-25000">
                          <a:ln>
                            <a:noFill/>
                          </a:ln>
                          <a:effectLst/>
                          <a:sym typeface="OPPOSans R" panose="00020600040101010101" pitchFamily="18" charset="-122"/>
                        </a:rPr>
                        <a:t>6</a:t>
                      </a:r>
                      <a:endParaRPr kumimoji="0" lang="en-US" altLang="zh-CN" sz="2000" b="1" i="0" u="none" strike="noStrike" cap="none" normalizeH="0" baseline="-2500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r>
                        <a:rPr kumimoji="0" lang="en-US" altLang="zh-CN" sz="2000" u="none" strike="noStrike" cap="none" normalizeH="0" baseline="0">
                          <a:ln>
                            <a:noFill/>
                          </a:ln>
                          <a:effectLst/>
                          <a:sym typeface="OPPOSans R" panose="00020600040101010101" pitchFamily="18" charset="-122"/>
                        </a:rPr>
                        <a:t>777</a:t>
                      </a:r>
                      <a:endParaRPr kumimoji="0" lang="en-US" altLang="zh-CN" sz="2000" b="1"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r>
                        <a:rPr kumimoji="0" lang="en-US" altLang="zh-CN" sz="2000" u="none" strike="noStrike" cap="none" normalizeH="0" baseline="0" dirty="0">
                          <a:ln>
                            <a:noFill/>
                          </a:ln>
                          <a:effectLst/>
                          <a:sym typeface="OPPOSans R" panose="00020600040101010101" pitchFamily="18" charset="-122"/>
                        </a:rPr>
                        <a:t>5700</a:t>
                      </a:r>
                      <a:endParaRPr kumimoji="0" lang="en-US" altLang="zh-CN" sz="2000" b="1" i="0" u="none" strike="noStrike" cap="none" normalizeH="0" baseline="0" dirty="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extLst>
                  <a:ext uri="{0D108BD9-81ED-4DB2-BD59-A6C34878D82A}">
                    <a16:rowId xmlns:a16="http://schemas.microsoft.com/office/drawing/2014/main" val="10003"/>
                  </a:ext>
                </a:extLst>
              </a:tr>
              <a:tr h="642457">
                <a:tc>
                  <a:txBody>
                    <a:bodyPr/>
                    <a:lstStyle/>
                    <a:p>
                      <a:pPr marL="0" marR="0" lvl="0" indent="0" algn="ctr" defTabSz="914400" rtl="0" eaLnBrk="1" fontAlgn="base" latinLnBrk="0" hangingPunct="1">
                        <a:lnSpc>
                          <a:spcPct val="125000"/>
                        </a:lnSpc>
                        <a:spcBef>
                          <a:spcPct val="20000"/>
                        </a:spcBef>
                        <a:spcAft>
                          <a:spcPct val="0"/>
                        </a:spcAft>
                        <a:buClr>
                          <a:schemeClr val="bg2"/>
                        </a:buClr>
                        <a:buSzTx/>
                        <a:buFontTx/>
                        <a:buNone/>
                      </a:pPr>
                      <a:r>
                        <a:rPr kumimoji="0" lang="zh-CN" altLang="en-US" sz="2000" u="none" strike="noStrike" cap="none" normalizeH="0" baseline="0">
                          <a:ln>
                            <a:noFill/>
                          </a:ln>
                          <a:effectLst/>
                          <a:sym typeface="OPPOSans R" panose="00020600040101010101" pitchFamily="18" charset="-122"/>
                        </a:rPr>
                        <a:t>血红蛋白</a:t>
                      </a:r>
                      <a:endParaRPr kumimoji="0" lang="zh-CN" altLang="en-US" sz="2000" b="1" i="0" u="none" strike="noStrike" cap="none" normalizeH="0" baseline="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r>
                        <a:rPr kumimoji="0" lang="en-US" altLang="zh-CN" sz="2000" u="none" strike="noStrike" cap="none" normalizeH="0" baseline="0">
                          <a:ln>
                            <a:noFill/>
                          </a:ln>
                          <a:effectLst/>
                          <a:sym typeface="OPPOSans R" panose="00020600040101010101" pitchFamily="18" charset="-122"/>
                        </a:rPr>
                        <a:t>C</a:t>
                      </a:r>
                      <a:r>
                        <a:rPr kumimoji="0" lang="en-US" altLang="zh-CN" sz="2000" u="none" strike="noStrike" cap="none" normalizeH="0" baseline="-30000">
                          <a:ln>
                            <a:noFill/>
                          </a:ln>
                          <a:effectLst/>
                          <a:sym typeface="OPPOSans R" panose="00020600040101010101" pitchFamily="18" charset="-122"/>
                        </a:rPr>
                        <a:t>3032</a:t>
                      </a:r>
                      <a:r>
                        <a:rPr kumimoji="0" lang="en-US" altLang="zh-CN" sz="2000" u="none" strike="noStrike" cap="none" normalizeH="0" baseline="0">
                          <a:ln>
                            <a:noFill/>
                          </a:ln>
                          <a:effectLst/>
                          <a:sym typeface="OPPOSans R" panose="00020600040101010101" pitchFamily="18" charset="-122"/>
                        </a:rPr>
                        <a:t>H</a:t>
                      </a:r>
                      <a:r>
                        <a:rPr kumimoji="0" lang="en-US" altLang="zh-CN" sz="2000" u="none" strike="noStrike" cap="none" normalizeH="0" baseline="-30000">
                          <a:ln>
                            <a:noFill/>
                          </a:ln>
                          <a:effectLst/>
                          <a:sym typeface="OPPOSans R" panose="00020600040101010101" pitchFamily="18" charset="-122"/>
                        </a:rPr>
                        <a:t>4816</a:t>
                      </a:r>
                      <a:r>
                        <a:rPr kumimoji="0" lang="en-US" altLang="zh-CN" sz="2000" u="none" strike="noStrike" cap="none" normalizeH="0" baseline="0">
                          <a:ln>
                            <a:noFill/>
                          </a:ln>
                          <a:effectLst/>
                          <a:sym typeface="OPPOSans R" panose="00020600040101010101" pitchFamily="18" charset="-122"/>
                        </a:rPr>
                        <a:t>O</a:t>
                      </a:r>
                      <a:r>
                        <a:rPr kumimoji="0" lang="en-US" altLang="zh-CN" sz="2000" u="none" strike="noStrike" cap="none" normalizeH="0" baseline="-30000">
                          <a:ln>
                            <a:noFill/>
                          </a:ln>
                          <a:effectLst/>
                          <a:sym typeface="OPPOSans R" panose="00020600040101010101" pitchFamily="18" charset="-122"/>
                        </a:rPr>
                        <a:t>872</a:t>
                      </a:r>
                      <a:r>
                        <a:rPr kumimoji="0" lang="en-US" altLang="zh-CN" sz="2000" u="none" strike="noStrike" cap="none" normalizeH="0" baseline="0">
                          <a:ln>
                            <a:noFill/>
                          </a:ln>
                          <a:effectLst/>
                          <a:sym typeface="OPPOSans R" panose="00020600040101010101" pitchFamily="18" charset="-122"/>
                        </a:rPr>
                        <a:t>N</a:t>
                      </a:r>
                      <a:r>
                        <a:rPr kumimoji="0" lang="en-US" altLang="zh-CN" sz="2000" u="none" strike="noStrike" cap="none" normalizeH="0" baseline="-30000">
                          <a:ln>
                            <a:noFill/>
                          </a:ln>
                          <a:effectLst/>
                          <a:sym typeface="OPPOSans R" panose="00020600040101010101" pitchFamily="18" charset="-122"/>
                        </a:rPr>
                        <a:t>780</a:t>
                      </a:r>
                      <a:r>
                        <a:rPr kumimoji="0" lang="en-US" altLang="zh-CN" sz="2000" u="none" strike="noStrike" cap="none" normalizeH="0" baseline="0">
                          <a:ln>
                            <a:noFill/>
                          </a:ln>
                          <a:effectLst/>
                          <a:sym typeface="OPPOSans R" panose="00020600040101010101" pitchFamily="18" charset="-122"/>
                        </a:rPr>
                        <a:t>S</a:t>
                      </a:r>
                      <a:r>
                        <a:rPr kumimoji="0" lang="en-US" altLang="zh-CN" sz="2000" u="none" strike="noStrike" cap="none" normalizeH="0" baseline="-30000">
                          <a:ln>
                            <a:noFill/>
                          </a:ln>
                          <a:effectLst/>
                          <a:sym typeface="OPPOSans R" panose="00020600040101010101" pitchFamily="18" charset="-122"/>
                        </a:rPr>
                        <a:t>8</a:t>
                      </a:r>
                      <a:r>
                        <a:rPr kumimoji="0" lang="en-US" altLang="zh-CN" sz="2000" u="none" strike="noStrike" cap="none" normalizeH="0" baseline="0">
                          <a:ln>
                            <a:noFill/>
                          </a:ln>
                          <a:effectLst/>
                          <a:sym typeface="OPPOSans R" panose="00020600040101010101" pitchFamily="18" charset="-122"/>
                        </a:rPr>
                        <a:t>Fe</a:t>
                      </a:r>
                      <a:r>
                        <a:rPr kumimoji="0" lang="en-US" altLang="zh-CN" sz="2000" u="none" strike="noStrike" cap="none" normalizeH="0" baseline="-30000">
                          <a:ln>
                            <a:noFill/>
                          </a:ln>
                          <a:effectLst/>
                          <a:sym typeface="OPPOSans R" panose="00020600040101010101" pitchFamily="18" charset="-122"/>
                        </a:rPr>
                        <a:t>4</a:t>
                      </a:r>
                      <a:endParaRPr kumimoji="0" lang="en-US" altLang="zh-CN" sz="2000" b="1" i="0" u="none" strike="noStrike" cap="none" normalizeH="0" baseline="-3000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r>
                        <a:rPr kumimoji="0" lang="en-US" altLang="zh-CN" sz="2000" u="none" strike="noStrike" cap="none" normalizeH="0" baseline="0" dirty="0">
                          <a:ln>
                            <a:noFill/>
                          </a:ln>
                          <a:effectLst/>
                          <a:sym typeface="OPPOSans R" panose="00020600040101010101" pitchFamily="18" charset="-122"/>
                        </a:rPr>
                        <a:t>9512</a:t>
                      </a:r>
                      <a:endParaRPr kumimoji="0" lang="en-US" altLang="zh-CN" sz="2000" b="1" i="0" u="none" strike="noStrike" cap="none" normalizeH="0" baseline="0" dirty="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tc>
                  <a:txBody>
                    <a:bodyPr/>
                    <a:lstStyle/>
                    <a:p>
                      <a:pPr marL="0" marR="0" lvl="0" indent="0" algn="l" defTabSz="914400" rtl="0" eaLnBrk="1" fontAlgn="base" latinLnBrk="0" hangingPunct="1">
                        <a:lnSpc>
                          <a:spcPct val="125000"/>
                        </a:lnSpc>
                        <a:spcBef>
                          <a:spcPct val="20000"/>
                        </a:spcBef>
                        <a:spcAft>
                          <a:spcPct val="0"/>
                        </a:spcAft>
                        <a:buClr>
                          <a:schemeClr val="bg2"/>
                        </a:buClr>
                        <a:buSzTx/>
                        <a:buFontTx/>
                        <a:buNone/>
                      </a:pPr>
                      <a:r>
                        <a:rPr kumimoji="0" lang="en-US" altLang="zh-CN" sz="2000" u="none" strike="noStrike" cap="none" normalizeH="0" baseline="0" dirty="0">
                          <a:ln>
                            <a:noFill/>
                          </a:ln>
                          <a:effectLst/>
                          <a:sym typeface="OPPOSans R" panose="00020600040101010101" pitchFamily="18" charset="-122"/>
                        </a:rPr>
                        <a:t>64500</a:t>
                      </a:r>
                      <a:endParaRPr kumimoji="0" lang="en-US" altLang="zh-CN" sz="2000" b="1" i="0" u="none" strike="noStrike" cap="none" normalizeH="0" baseline="0" dirty="0">
                        <a:ln>
                          <a:noFill/>
                        </a:ln>
                        <a:solidFill>
                          <a:srgbClr val="284C6A"/>
                        </a:solidFill>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txBody>
                  <a:tcPr marL="84119" marR="84119" marT="42052" marB="42052" anchor="ctr" horzOverflow="overflow"/>
                </a:tc>
                <a:extLst>
                  <a:ext uri="{0D108BD9-81ED-4DB2-BD59-A6C34878D82A}">
                    <a16:rowId xmlns:a16="http://schemas.microsoft.com/office/drawing/2014/main" val="10004"/>
                  </a:ext>
                </a:extLst>
              </a:tr>
            </a:tbl>
          </a:graphicData>
        </a:graphic>
      </p:graphicFrame>
      <p:sp>
        <p:nvSpPr>
          <p:cNvPr id="37" name="Text Box 41"/>
          <p:cNvSpPr txBox="1">
            <a:spLocks noChangeArrowheads="1"/>
          </p:cNvSpPr>
          <p:nvPr/>
        </p:nvSpPr>
        <p:spPr bwMode="auto">
          <a:xfrm>
            <a:off x="4827387" y="1481276"/>
            <a:ext cx="2804581" cy="400110"/>
          </a:xfrm>
          <a:prstGeom prst="rect">
            <a:avLst/>
          </a:prstGeom>
          <a:solidFill>
            <a:schemeClr val="accent2"/>
          </a:solidFill>
          <a:ln>
            <a:noFill/>
          </a:ln>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spcBef>
                <a:spcPct val="50000"/>
              </a:spcBef>
            </a:pPr>
            <a:r>
              <a:rPr lang="zh-CN" altLang="en-US" sz="2000" b="1"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是生物大分子</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ox(out)">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1041400" y="426372"/>
            <a:ext cx="3693319" cy="492443"/>
          </a:xfrm>
          <a:prstGeom prst="rect">
            <a:avLst/>
          </a:prstGeom>
          <a:noFill/>
          <a:ln w="12700" cap="flat">
            <a:noFill/>
            <a:miter lim="400000"/>
          </a:ln>
          <a:effectLst/>
        </p:spPr>
        <p:txBody>
          <a:bodyPr wrap="non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组成蛋白质的氨基酸</a:t>
            </a:r>
          </a:p>
        </p:txBody>
      </p:sp>
      <p:sp>
        <p:nvSpPr>
          <p:cNvPr id="2" name="五边形 1"/>
          <p:cNvSpPr/>
          <p:nvPr/>
        </p:nvSpPr>
        <p:spPr>
          <a:xfrm>
            <a:off x="168078" y="334338"/>
            <a:ext cx="569573" cy="615551"/>
          </a:xfrm>
          <a:prstGeom prst="homePlate">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algn="ctr" rtl="0" latinLnBrk="1" hangingPunct="0"/>
            <a:r>
              <a:rPr lang="en-US" altLang="zh-CN" sz="3200" dirty="0">
                <a:solidFill>
                  <a:schemeClr val="bg1"/>
                </a:solidFill>
                <a:latin typeface="Roboto Bk" pitchFamily="2" charset="0"/>
                <a:ea typeface="Roboto Bk" pitchFamily="2" charset="0"/>
                <a:cs typeface="OPPOSans R" panose="00020600040101010101" pitchFamily="18" charset="-122"/>
                <a:sym typeface="Roboto Bk" pitchFamily="2" charset="0"/>
              </a:rPr>
              <a:t>1</a:t>
            </a:r>
            <a:endParaRPr lang="zh-CN" altLang="en-US" sz="3200" dirty="0">
              <a:solidFill>
                <a:schemeClr val="bg1"/>
              </a:solidFill>
              <a:latin typeface="Roboto Bk" pitchFamily="2" charset="0"/>
              <a:ea typeface="OPPOSans R" panose="00020600040101010101" pitchFamily="18" charset="-122"/>
              <a:cs typeface="OPPOSans R" panose="00020600040101010101" pitchFamily="18" charset="-122"/>
              <a:sym typeface="Roboto Bk" pitchFamily="2" charset="0"/>
            </a:endParaRPr>
          </a:p>
        </p:txBody>
      </p:sp>
      <p:sp>
        <p:nvSpPr>
          <p:cNvPr id="34" name="Text Box 5"/>
          <p:cNvSpPr txBox="1">
            <a:spLocks noChangeArrowheads="1"/>
          </p:cNvSpPr>
          <p:nvPr/>
        </p:nvSpPr>
        <p:spPr bwMode="auto">
          <a:xfrm>
            <a:off x="634843" y="1455614"/>
            <a:ext cx="9042557" cy="502766"/>
          </a:xfrm>
          <a:prstGeom prst="rect">
            <a:avLst/>
          </a:prstGeom>
          <a:noFill/>
          <a:ln w="9525">
            <a:noFill/>
            <a:miter lim="800000"/>
          </a:ln>
          <a:effectLst/>
        </p:spPr>
        <p:txBody>
          <a:bodyPr wrap="square">
            <a:spAutoFit/>
          </a:bodyPr>
          <a:lstStyle/>
          <a:p>
            <a:pPr>
              <a:spcBef>
                <a:spcPct val="50000"/>
              </a:spcBef>
              <a:buFontTx/>
              <a:buNone/>
              <a:defRPr/>
            </a:pPr>
            <a:r>
              <a:rPr lang="en-US" altLang="zh-CN" sz="2665" b="1" dirty="0">
                <a:effectLst>
                  <a:outerShdw blurRad="38100" dist="38100" dir="2700000" algn="tl">
                    <a:srgbClr val="C0C0C0"/>
                  </a:outerShdw>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lang="zh-CN" altLang="en-US" sz="2665" b="1" dirty="0">
                <a:effectLst>
                  <a:outerShdw blurRad="38100" dist="38100" dir="2700000" algn="tl">
                    <a:srgbClr val="C0C0C0"/>
                  </a:outerShdw>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、食物中的蛋白质能否被人体直接吸收呢</a:t>
            </a:r>
            <a:r>
              <a:rPr lang="en-US" altLang="zh-CN" sz="2665" b="1" dirty="0">
                <a:effectLst>
                  <a:outerShdw blurRad="38100" dist="38100" dir="2700000" algn="tl">
                    <a:srgbClr val="C0C0C0"/>
                  </a:outerShdw>
                </a:effectLst>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8" name="Rectangle 3"/>
          <p:cNvSpPr txBox="1">
            <a:spLocks noRot="1" noChangeArrowheads="1"/>
          </p:cNvSpPr>
          <p:nvPr/>
        </p:nvSpPr>
        <p:spPr>
          <a:xfrm>
            <a:off x="1048800" y="246410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en-US" altLang="zh-CN"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marL="0" indent="0"/>
            <a:endParaRPr lang="en-US" altLang="zh-CN"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marL="0" indent="0"/>
            <a:endParaRPr lang="en-US" altLang="zh-CN"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marL="0" indent="0">
              <a:buFont typeface="Arial" panose="020B0604020202020204" pitchFamily="34" charset="0"/>
              <a:buNone/>
            </a:pPr>
            <a:endPar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marL="0" indent="0"/>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蛋白质的基本单位是：</a:t>
            </a:r>
          </a:p>
        </p:txBody>
      </p:sp>
      <p:pic>
        <p:nvPicPr>
          <p:cNvPr id="9" name="Picture 4" descr="未命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51" y="2672347"/>
            <a:ext cx="10631389" cy="182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3665000" y="216718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b="1" dirty="0">
                <a:solidFill>
                  <a:srgbClr val="FF0066"/>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胃蛋白酶</a:t>
            </a:r>
          </a:p>
        </p:txBody>
      </p:sp>
      <p:sp>
        <p:nvSpPr>
          <p:cNvPr id="11" name="Text Box 6"/>
          <p:cNvSpPr txBox="1">
            <a:spLocks noChangeArrowheads="1"/>
          </p:cNvSpPr>
          <p:nvPr/>
        </p:nvSpPr>
        <p:spPr bwMode="auto">
          <a:xfrm>
            <a:off x="8338600" y="2167184"/>
            <a:ext cx="193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b="1">
                <a:solidFill>
                  <a:srgbClr val="FF0066"/>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肠肽酶</a:t>
            </a:r>
          </a:p>
        </p:txBody>
      </p:sp>
      <p:sp>
        <p:nvSpPr>
          <p:cNvPr id="12" name="Text Box 7"/>
          <p:cNvSpPr txBox="1">
            <a:spLocks noChangeArrowheads="1"/>
          </p:cNvSpPr>
          <p:nvPr/>
        </p:nvSpPr>
        <p:spPr bwMode="auto">
          <a:xfrm>
            <a:off x="6643153" y="5465783"/>
            <a:ext cx="2984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sz="2000" b="1">
                <a:solidFill>
                  <a:srgbClr val="FF0066"/>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a:t>
            </a:r>
          </a:p>
        </p:txBody>
      </p:sp>
      <p:sp>
        <p:nvSpPr>
          <p:cNvPr id="13" name="Text Box 8"/>
          <p:cNvSpPr txBox="1">
            <a:spLocks noChangeArrowheads="1"/>
          </p:cNvSpPr>
          <p:nvPr/>
        </p:nvSpPr>
        <p:spPr bwMode="auto">
          <a:xfrm>
            <a:off x="5834825" y="2158460"/>
            <a:ext cx="223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胰蛋白酶</a:t>
            </a:r>
          </a:p>
        </p:txBody>
      </p:sp>
      <p:sp>
        <p:nvSpPr>
          <p:cNvPr id="14" name="Text Box 9"/>
          <p:cNvSpPr txBox="1">
            <a:spLocks noChangeArrowheads="1"/>
          </p:cNvSpPr>
          <p:nvPr/>
        </p:nvSpPr>
        <p:spPr bwMode="auto">
          <a:xfrm>
            <a:off x="2141001" y="5283670"/>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endParaRPr lang="zh-CN" altLang="zh-CN"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5" name="Line 10"/>
          <p:cNvSpPr>
            <a:spLocks noChangeShapeType="1"/>
          </p:cNvSpPr>
          <p:nvPr/>
        </p:nvSpPr>
        <p:spPr bwMode="auto">
          <a:xfrm>
            <a:off x="3461799" y="5131645"/>
            <a:ext cx="2373025"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6" name="Line 11"/>
          <p:cNvSpPr>
            <a:spLocks noChangeShapeType="1"/>
          </p:cNvSpPr>
          <p:nvPr/>
        </p:nvSpPr>
        <p:spPr bwMode="auto">
          <a:xfrm>
            <a:off x="6713000" y="5131645"/>
            <a:ext cx="172720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nvGrpSpPr>
          <p:cNvPr id="17" name="Group 12"/>
          <p:cNvGrpSpPr/>
          <p:nvPr/>
        </p:nvGrpSpPr>
        <p:grpSpPr bwMode="auto">
          <a:xfrm>
            <a:off x="1429800" y="4675587"/>
            <a:ext cx="9550400" cy="400647"/>
            <a:chOff x="624" y="2592"/>
            <a:chExt cx="4512" cy="253"/>
          </a:xfrm>
        </p:grpSpPr>
        <p:sp>
          <p:nvSpPr>
            <p:cNvPr id="18" name="Text Box 13"/>
            <p:cNvSpPr txBox="1">
              <a:spLocks noChangeArrowheads="1"/>
            </p:cNvSpPr>
            <p:nvPr/>
          </p:nvSpPr>
          <p:spPr bwMode="auto">
            <a:xfrm>
              <a:off x="624" y="2592"/>
              <a:ext cx="451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蛋白质</a:t>
              </a: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多肽</a:t>
              </a: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a:t>
              </a:r>
            </a:p>
          </p:txBody>
        </p:sp>
        <p:sp>
          <p:nvSpPr>
            <p:cNvPr id="19" name="Text Box 14"/>
            <p:cNvSpPr txBox="1">
              <a:spLocks noChangeArrowheads="1"/>
            </p:cNvSpPr>
            <p:nvPr/>
          </p:nvSpPr>
          <p:spPr bwMode="auto">
            <a:xfrm>
              <a:off x="1574" y="2592"/>
              <a:ext cx="1008"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胃、胰蛋白酶</a:t>
              </a:r>
            </a:p>
          </p:txBody>
        </p:sp>
        <p:sp>
          <p:nvSpPr>
            <p:cNvPr id="20" name="Text Box 15"/>
            <p:cNvSpPr txBox="1">
              <a:spLocks noChangeArrowheads="1"/>
            </p:cNvSpPr>
            <p:nvPr/>
          </p:nvSpPr>
          <p:spPr bwMode="auto">
            <a:xfrm>
              <a:off x="3176" y="2592"/>
              <a:ext cx="720"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肠肽酶</a:t>
              </a:r>
            </a:p>
          </p:txBody>
        </p:sp>
      </p:grpSp>
      <p:sp>
        <p:nvSpPr>
          <p:cNvPr id="21" name="Text Box 16"/>
          <p:cNvSpPr txBox="1">
            <a:spLocks noChangeArrowheads="1"/>
          </p:cNvSpPr>
          <p:nvPr/>
        </p:nvSpPr>
        <p:spPr bwMode="auto">
          <a:xfrm>
            <a:off x="737651" y="5898486"/>
            <a:ext cx="9791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spcBef>
                <a:spcPct val="50000"/>
              </a:spcBef>
            </a:pPr>
            <a:r>
              <a:rPr lang="zh-CN" altLang="en-US" b="1" dirty="0">
                <a:solidFill>
                  <a:schemeClr val="accent2"/>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在生物体中组成的蛋白质氨基酸约有</a:t>
            </a:r>
            <a:r>
              <a:rPr lang="en-US" altLang="zh-CN" b="1" dirty="0">
                <a:solidFill>
                  <a:schemeClr val="accent2"/>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a:t>
            </a:r>
            <a:r>
              <a:rPr lang="zh-CN" altLang="en-US" b="1" dirty="0">
                <a:solidFill>
                  <a:schemeClr val="accent2"/>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种</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 calcmode="lin" valueType="num">
                                      <p:cBhvr additive="base">
                                        <p:cTn id="5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4" presetClass="entr" presetSubtype="5"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randombar(vertical)">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0" grpId="0"/>
      <p:bldP spid="11" grpId="0"/>
      <p:bldP spid="12" grpId="0"/>
      <p:bldP spid="13" grpId="0"/>
      <p:bldP spid="15" grpId="0" animBg="1"/>
      <p:bldP spid="16"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1041400" y="395892"/>
            <a:ext cx="4103688" cy="492443"/>
          </a:xfrm>
          <a:prstGeom prst="rect">
            <a:avLst/>
          </a:prstGeom>
          <a:noFill/>
          <a:ln w="12700" cap="flat">
            <a:noFill/>
            <a:miter lim="400000"/>
          </a:ln>
          <a:effectLst/>
        </p:spPr>
        <p:txBody>
          <a:bodyPr wrap="non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课堂活动（小组讨论）</a:t>
            </a:r>
            <a:endParaRPr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endParaRPr>
          </a:p>
        </p:txBody>
      </p:sp>
      <p:sp>
        <p:nvSpPr>
          <p:cNvPr id="3" name="Line 2"/>
          <p:cNvSpPr>
            <a:spLocks noChangeShapeType="1"/>
          </p:cNvSpPr>
          <p:nvPr/>
        </p:nvSpPr>
        <p:spPr bwMode="auto">
          <a:xfrm>
            <a:off x="1524000" y="3427504"/>
            <a:ext cx="0" cy="3048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 name="Line 3"/>
          <p:cNvSpPr>
            <a:spLocks noChangeShapeType="1"/>
          </p:cNvSpPr>
          <p:nvPr/>
        </p:nvSpPr>
        <p:spPr bwMode="auto">
          <a:xfrm flipV="1">
            <a:off x="1524000" y="4037104"/>
            <a:ext cx="0" cy="3048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 name="Text Box 4"/>
          <p:cNvSpPr txBox="1">
            <a:spLocks noChangeArrowheads="1"/>
          </p:cNvSpPr>
          <p:nvPr/>
        </p:nvSpPr>
        <p:spPr bwMode="auto">
          <a:xfrm>
            <a:off x="993883" y="5749201"/>
            <a:ext cx="2133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甘氨酸</a:t>
            </a:r>
          </a:p>
        </p:txBody>
      </p:sp>
      <p:sp>
        <p:nvSpPr>
          <p:cNvPr id="6" name="Line 5"/>
          <p:cNvSpPr>
            <a:spLocks noChangeShapeType="1"/>
          </p:cNvSpPr>
          <p:nvPr/>
        </p:nvSpPr>
        <p:spPr bwMode="auto">
          <a:xfrm>
            <a:off x="4978400" y="3529104"/>
            <a:ext cx="0" cy="2032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 name="Line 6"/>
          <p:cNvSpPr>
            <a:spLocks noChangeShapeType="1"/>
          </p:cNvSpPr>
          <p:nvPr/>
        </p:nvSpPr>
        <p:spPr bwMode="auto">
          <a:xfrm>
            <a:off x="4978400" y="4037104"/>
            <a:ext cx="0" cy="2032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 name="Line 7"/>
          <p:cNvSpPr>
            <a:spLocks noChangeShapeType="1"/>
          </p:cNvSpPr>
          <p:nvPr/>
        </p:nvSpPr>
        <p:spPr bwMode="auto">
          <a:xfrm flipH="1">
            <a:off x="4775200" y="4646704"/>
            <a:ext cx="203200" cy="2032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 name="Line 8"/>
          <p:cNvSpPr>
            <a:spLocks noChangeShapeType="1"/>
          </p:cNvSpPr>
          <p:nvPr/>
        </p:nvSpPr>
        <p:spPr bwMode="auto">
          <a:xfrm>
            <a:off x="5080000" y="4646704"/>
            <a:ext cx="203200" cy="2032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1" name="Text Box 9"/>
          <p:cNvSpPr txBox="1">
            <a:spLocks noChangeArrowheads="1"/>
          </p:cNvSpPr>
          <p:nvPr/>
        </p:nvSpPr>
        <p:spPr bwMode="auto">
          <a:xfrm>
            <a:off x="4796475" y="5749201"/>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缬氨酸</a:t>
            </a:r>
          </a:p>
        </p:txBody>
      </p:sp>
      <p:sp>
        <p:nvSpPr>
          <p:cNvPr id="12" name="Line 10"/>
          <p:cNvSpPr>
            <a:spLocks noChangeShapeType="1"/>
          </p:cNvSpPr>
          <p:nvPr/>
        </p:nvSpPr>
        <p:spPr bwMode="auto">
          <a:xfrm>
            <a:off x="8737600" y="3427504"/>
            <a:ext cx="0" cy="3048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3" name="Line 11"/>
          <p:cNvSpPr>
            <a:spLocks noChangeShapeType="1"/>
          </p:cNvSpPr>
          <p:nvPr/>
        </p:nvSpPr>
        <p:spPr bwMode="auto">
          <a:xfrm>
            <a:off x="8737600" y="4240304"/>
            <a:ext cx="0" cy="3048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4" name="Line 12"/>
          <p:cNvSpPr>
            <a:spLocks noChangeShapeType="1"/>
          </p:cNvSpPr>
          <p:nvPr/>
        </p:nvSpPr>
        <p:spPr bwMode="auto">
          <a:xfrm>
            <a:off x="9245600" y="3630704"/>
            <a:ext cx="0" cy="2032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5" name="Line 13"/>
          <p:cNvSpPr>
            <a:spLocks noChangeShapeType="1"/>
          </p:cNvSpPr>
          <p:nvPr/>
        </p:nvSpPr>
        <p:spPr bwMode="auto">
          <a:xfrm>
            <a:off x="9347200" y="3630704"/>
            <a:ext cx="0" cy="2032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nvGrpSpPr>
          <p:cNvPr id="16" name="Group 14"/>
          <p:cNvGrpSpPr/>
          <p:nvPr/>
        </p:nvGrpSpPr>
        <p:grpSpPr bwMode="auto">
          <a:xfrm>
            <a:off x="7518400" y="2919504"/>
            <a:ext cx="2946400" cy="2025650"/>
            <a:chOff x="0" y="0"/>
            <a:chExt cx="1392" cy="957"/>
          </a:xfrm>
        </p:grpSpPr>
        <p:sp>
          <p:nvSpPr>
            <p:cNvPr id="17" name="Text Box 15"/>
            <p:cNvSpPr txBox="1">
              <a:spLocks noChangeArrowheads="1"/>
            </p:cNvSpPr>
            <p:nvPr/>
          </p:nvSpPr>
          <p:spPr bwMode="auto">
            <a:xfrm>
              <a:off x="0" y="384"/>
              <a:ext cx="1392"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r>
                <a:rPr lang="zh-CN" altLang="zh-CN" sz="2000" b="1" baseline="-25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OH</a:t>
              </a:r>
            </a:p>
          </p:txBody>
        </p:sp>
        <p:sp>
          <p:nvSpPr>
            <p:cNvPr id="18" name="Text Box 16"/>
            <p:cNvSpPr txBox="1">
              <a:spLocks noChangeArrowheads="1"/>
            </p:cNvSpPr>
            <p:nvPr/>
          </p:nvSpPr>
          <p:spPr bwMode="auto">
            <a:xfrm>
              <a:off x="336" y="0"/>
              <a:ext cx="57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H</a:t>
              </a:r>
            </a:p>
          </p:txBody>
        </p:sp>
        <p:sp>
          <p:nvSpPr>
            <p:cNvPr id="19" name="Text Box 17"/>
            <p:cNvSpPr txBox="1">
              <a:spLocks noChangeArrowheads="1"/>
            </p:cNvSpPr>
            <p:nvPr/>
          </p:nvSpPr>
          <p:spPr bwMode="auto">
            <a:xfrm>
              <a:off x="720" y="96"/>
              <a:ext cx="28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a:t>
              </a:r>
            </a:p>
          </p:txBody>
        </p:sp>
        <p:sp>
          <p:nvSpPr>
            <p:cNvPr id="20" name="Text Box 18"/>
            <p:cNvSpPr txBox="1">
              <a:spLocks noChangeArrowheads="1"/>
            </p:cNvSpPr>
            <p:nvPr/>
          </p:nvSpPr>
          <p:spPr bwMode="auto">
            <a:xfrm>
              <a:off x="432" y="768"/>
              <a:ext cx="57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CH</a:t>
              </a:r>
              <a:r>
                <a:rPr lang="zh-CN" altLang="zh-CN" sz="2000" b="1" baseline="-25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p>
          </p:txBody>
        </p:sp>
      </p:grpSp>
      <p:sp>
        <p:nvSpPr>
          <p:cNvPr id="21" name="Text Box 19"/>
          <p:cNvSpPr txBox="1">
            <a:spLocks noChangeArrowheads="1"/>
          </p:cNvSpPr>
          <p:nvPr/>
        </p:nvSpPr>
        <p:spPr bwMode="auto">
          <a:xfrm>
            <a:off x="8294266" y="5749201"/>
            <a:ext cx="233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丙氨酸</a:t>
            </a:r>
          </a:p>
        </p:txBody>
      </p:sp>
      <p:sp>
        <p:nvSpPr>
          <p:cNvPr id="22" name="Line 20"/>
          <p:cNvSpPr>
            <a:spLocks noChangeShapeType="1"/>
          </p:cNvSpPr>
          <p:nvPr/>
        </p:nvSpPr>
        <p:spPr bwMode="auto">
          <a:xfrm>
            <a:off x="2032000" y="3529104"/>
            <a:ext cx="0" cy="2032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3" name="Line 21"/>
          <p:cNvSpPr>
            <a:spLocks noChangeShapeType="1"/>
          </p:cNvSpPr>
          <p:nvPr/>
        </p:nvSpPr>
        <p:spPr bwMode="auto">
          <a:xfrm>
            <a:off x="2133600" y="3529104"/>
            <a:ext cx="0" cy="2032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nvGrpSpPr>
          <p:cNvPr id="24" name="Group 22"/>
          <p:cNvGrpSpPr/>
          <p:nvPr/>
        </p:nvGrpSpPr>
        <p:grpSpPr bwMode="auto">
          <a:xfrm>
            <a:off x="304800" y="2614704"/>
            <a:ext cx="2946400" cy="2025650"/>
            <a:chOff x="0" y="0"/>
            <a:chExt cx="1392" cy="957"/>
          </a:xfrm>
        </p:grpSpPr>
        <p:sp>
          <p:nvSpPr>
            <p:cNvPr id="25" name="Text Box 23"/>
            <p:cNvSpPr txBox="1">
              <a:spLocks noChangeArrowheads="1"/>
            </p:cNvSpPr>
            <p:nvPr/>
          </p:nvSpPr>
          <p:spPr bwMode="auto">
            <a:xfrm>
              <a:off x="0" y="480"/>
              <a:ext cx="1392"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r>
                <a:rPr lang="zh-CN" altLang="zh-CN" sz="2000" b="1" baseline="-25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OH</a:t>
              </a:r>
            </a:p>
          </p:txBody>
        </p:sp>
        <p:sp>
          <p:nvSpPr>
            <p:cNvPr id="26" name="Text Box 24"/>
            <p:cNvSpPr txBox="1">
              <a:spLocks noChangeArrowheads="1"/>
            </p:cNvSpPr>
            <p:nvPr/>
          </p:nvSpPr>
          <p:spPr bwMode="auto">
            <a:xfrm>
              <a:off x="480" y="768"/>
              <a:ext cx="192"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27" name="Text Box 25"/>
            <p:cNvSpPr txBox="1">
              <a:spLocks noChangeArrowheads="1"/>
            </p:cNvSpPr>
            <p:nvPr/>
          </p:nvSpPr>
          <p:spPr bwMode="auto">
            <a:xfrm>
              <a:off x="480" y="0"/>
              <a:ext cx="28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H</a:t>
              </a:r>
            </a:p>
          </p:txBody>
        </p:sp>
        <p:sp>
          <p:nvSpPr>
            <p:cNvPr id="28" name="Text Box 26"/>
            <p:cNvSpPr txBox="1">
              <a:spLocks noChangeArrowheads="1"/>
            </p:cNvSpPr>
            <p:nvPr/>
          </p:nvSpPr>
          <p:spPr bwMode="auto">
            <a:xfrm>
              <a:off x="720" y="240"/>
              <a:ext cx="240"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a:t>
              </a:r>
            </a:p>
          </p:txBody>
        </p:sp>
      </p:grpSp>
      <p:sp>
        <p:nvSpPr>
          <p:cNvPr id="29" name="Rectangle 27"/>
          <p:cNvSpPr>
            <a:spLocks noChangeArrowheads="1"/>
          </p:cNvSpPr>
          <p:nvPr/>
        </p:nvSpPr>
        <p:spPr bwMode="auto">
          <a:xfrm>
            <a:off x="1828800" y="3122704"/>
            <a:ext cx="1320800" cy="1016000"/>
          </a:xfrm>
          <a:prstGeom prst="rect">
            <a:avLst/>
          </a:prstGeom>
          <a:solidFill>
            <a:srgbClr val="FF6600">
              <a:alpha val="0"/>
            </a:srgbClr>
          </a:solidFill>
          <a:ln w="38100">
            <a:solidFill>
              <a:srgbClr val="FF6600"/>
            </a:solidFill>
            <a:miter lim="800000"/>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0" name="Rectangle 28"/>
          <p:cNvSpPr>
            <a:spLocks noChangeArrowheads="1"/>
          </p:cNvSpPr>
          <p:nvPr/>
        </p:nvSpPr>
        <p:spPr bwMode="auto">
          <a:xfrm>
            <a:off x="203200" y="3630704"/>
            <a:ext cx="914400" cy="508000"/>
          </a:xfrm>
          <a:prstGeom prst="rect">
            <a:avLst/>
          </a:prstGeom>
          <a:solidFill>
            <a:schemeClr val="accent1">
              <a:alpha val="0"/>
            </a:schemeClr>
          </a:solidFill>
          <a:ln w="41275">
            <a:solidFill>
              <a:srgbClr val="0000FF"/>
            </a:solidFill>
            <a:miter lim="800000"/>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1" name="Line 29"/>
          <p:cNvSpPr>
            <a:spLocks noChangeShapeType="1"/>
          </p:cNvSpPr>
          <p:nvPr/>
        </p:nvSpPr>
        <p:spPr bwMode="auto">
          <a:xfrm>
            <a:off x="5486400" y="3529104"/>
            <a:ext cx="0" cy="2032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2" name="Line 30"/>
          <p:cNvSpPr>
            <a:spLocks noChangeShapeType="1"/>
          </p:cNvSpPr>
          <p:nvPr/>
        </p:nvSpPr>
        <p:spPr bwMode="auto">
          <a:xfrm>
            <a:off x="5588000" y="3529104"/>
            <a:ext cx="0" cy="2032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nvGrpSpPr>
          <p:cNvPr id="33" name="Group 31"/>
          <p:cNvGrpSpPr/>
          <p:nvPr/>
        </p:nvGrpSpPr>
        <p:grpSpPr bwMode="auto">
          <a:xfrm>
            <a:off x="3759200" y="3021104"/>
            <a:ext cx="3860800" cy="2228850"/>
            <a:chOff x="0" y="0"/>
            <a:chExt cx="1824" cy="1053"/>
          </a:xfrm>
        </p:grpSpPr>
        <p:sp>
          <p:nvSpPr>
            <p:cNvPr id="34" name="Text Box 32"/>
            <p:cNvSpPr txBox="1">
              <a:spLocks noChangeArrowheads="1"/>
            </p:cNvSpPr>
            <p:nvPr/>
          </p:nvSpPr>
          <p:spPr bwMode="auto">
            <a:xfrm>
              <a:off x="0" y="288"/>
              <a:ext cx="1824"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r>
                <a:rPr lang="zh-CN" altLang="zh-CN" sz="2000" b="1" baseline="-25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OH</a:t>
              </a:r>
            </a:p>
          </p:txBody>
        </p:sp>
        <p:sp>
          <p:nvSpPr>
            <p:cNvPr id="35" name="Text Box 33"/>
            <p:cNvSpPr txBox="1">
              <a:spLocks noChangeArrowheads="1"/>
            </p:cNvSpPr>
            <p:nvPr/>
          </p:nvSpPr>
          <p:spPr bwMode="auto">
            <a:xfrm>
              <a:off x="384" y="0"/>
              <a:ext cx="384"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H</a:t>
              </a:r>
            </a:p>
          </p:txBody>
        </p:sp>
        <p:sp>
          <p:nvSpPr>
            <p:cNvPr id="36" name="Text Box 34"/>
            <p:cNvSpPr txBox="1">
              <a:spLocks noChangeArrowheads="1"/>
            </p:cNvSpPr>
            <p:nvPr/>
          </p:nvSpPr>
          <p:spPr bwMode="auto">
            <a:xfrm>
              <a:off x="480" y="576"/>
              <a:ext cx="480"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CH</a:t>
              </a:r>
            </a:p>
          </p:txBody>
        </p:sp>
        <p:sp>
          <p:nvSpPr>
            <p:cNvPr id="37" name="Text Box 35"/>
            <p:cNvSpPr txBox="1">
              <a:spLocks noChangeArrowheads="1"/>
            </p:cNvSpPr>
            <p:nvPr/>
          </p:nvSpPr>
          <p:spPr bwMode="auto">
            <a:xfrm>
              <a:off x="288" y="864"/>
              <a:ext cx="52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CH</a:t>
              </a:r>
              <a:r>
                <a:rPr lang="zh-CN" altLang="zh-CN" sz="2000" b="1" baseline="-25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p>
          </p:txBody>
        </p:sp>
        <p:sp>
          <p:nvSpPr>
            <p:cNvPr id="38" name="Text Box 36"/>
            <p:cNvSpPr txBox="1">
              <a:spLocks noChangeArrowheads="1"/>
            </p:cNvSpPr>
            <p:nvPr/>
          </p:nvSpPr>
          <p:spPr bwMode="auto">
            <a:xfrm>
              <a:off x="672" y="864"/>
              <a:ext cx="57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CH</a:t>
              </a:r>
              <a:r>
                <a:rPr lang="zh-CN" altLang="zh-CN" sz="2000" b="1" baseline="-25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p>
          </p:txBody>
        </p:sp>
        <p:sp>
          <p:nvSpPr>
            <p:cNvPr id="39" name="Text Box 37"/>
            <p:cNvSpPr txBox="1">
              <a:spLocks noChangeArrowheads="1"/>
            </p:cNvSpPr>
            <p:nvPr/>
          </p:nvSpPr>
          <p:spPr bwMode="auto">
            <a:xfrm>
              <a:off x="720" y="48"/>
              <a:ext cx="240"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a:t>
              </a:r>
            </a:p>
          </p:txBody>
        </p:sp>
      </p:grpSp>
      <p:sp>
        <p:nvSpPr>
          <p:cNvPr id="40" name="Rectangle 38"/>
          <p:cNvSpPr>
            <a:spLocks noChangeArrowheads="1"/>
          </p:cNvSpPr>
          <p:nvPr/>
        </p:nvSpPr>
        <p:spPr bwMode="auto">
          <a:xfrm>
            <a:off x="5384800" y="3122704"/>
            <a:ext cx="1320800" cy="1016000"/>
          </a:xfrm>
          <a:prstGeom prst="rect">
            <a:avLst/>
          </a:prstGeom>
          <a:solidFill>
            <a:schemeClr val="accent1">
              <a:alpha val="0"/>
            </a:schemeClr>
          </a:solidFill>
          <a:ln w="41275">
            <a:solidFill>
              <a:srgbClr val="FF6600"/>
            </a:solidFill>
            <a:miter lim="800000"/>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1" name="Rectangle 39"/>
          <p:cNvSpPr>
            <a:spLocks noChangeArrowheads="1"/>
          </p:cNvSpPr>
          <p:nvPr/>
        </p:nvSpPr>
        <p:spPr bwMode="auto">
          <a:xfrm>
            <a:off x="3657600" y="3630704"/>
            <a:ext cx="914390" cy="508000"/>
          </a:xfrm>
          <a:prstGeom prst="rect">
            <a:avLst/>
          </a:prstGeom>
          <a:solidFill>
            <a:schemeClr val="accent1">
              <a:alpha val="0"/>
            </a:schemeClr>
          </a:solidFill>
          <a:ln w="41275">
            <a:solidFill>
              <a:srgbClr val="0000FF"/>
            </a:solidFill>
            <a:miter lim="800000"/>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2" name="Rectangle 40"/>
          <p:cNvSpPr>
            <a:spLocks noChangeArrowheads="1"/>
          </p:cNvSpPr>
          <p:nvPr/>
        </p:nvSpPr>
        <p:spPr bwMode="auto">
          <a:xfrm>
            <a:off x="9042400" y="3122704"/>
            <a:ext cx="1320800" cy="1117600"/>
          </a:xfrm>
          <a:prstGeom prst="rect">
            <a:avLst/>
          </a:prstGeom>
          <a:solidFill>
            <a:schemeClr val="accent1">
              <a:alpha val="0"/>
            </a:schemeClr>
          </a:solidFill>
          <a:ln w="41275">
            <a:solidFill>
              <a:srgbClr val="FF6600"/>
            </a:solidFill>
            <a:miter lim="800000"/>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3" name="Rectangle 41"/>
          <p:cNvSpPr>
            <a:spLocks noChangeArrowheads="1"/>
          </p:cNvSpPr>
          <p:nvPr/>
        </p:nvSpPr>
        <p:spPr bwMode="auto">
          <a:xfrm>
            <a:off x="7416800" y="3732304"/>
            <a:ext cx="812794" cy="508000"/>
          </a:xfrm>
          <a:prstGeom prst="rect">
            <a:avLst/>
          </a:prstGeom>
          <a:solidFill>
            <a:schemeClr val="accent1">
              <a:alpha val="0"/>
            </a:schemeClr>
          </a:solidFill>
          <a:ln w="41275">
            <a:solidFill>
              <a:srgbClr val="0000FF"/>
            </a:solidFill>
            <a:miter lim="800000"/>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4" name="AutoShape 42"/>
          <p:cNvSpPr>
            <a:spLocks noChangeArrowheads="1"/>
          </p:cNvSpPr>
          <p:nvPr/>
        </p:nvSpPr>
        <p:spPr bwMode="auto">
          <a:xfrm>
            <a:off x="10363200" y="3529104"/>
            <a:ext cx="812800" cy="203200"/>
          </a:xfrm>
          <a:prstGeom prst="leftArrow">
            <a:avLst>
              <a:gd name="adj1" fmla="val 50000"/>
              <a:gd name="adj2" fmla="val 100000"/>
            </a:avLst>
          </a:prstGeom>
          <a:solidFill>
            <a:schemeClr val="accent1"/>
          </a:solidFill>
          <a:ln w="9525">
            <a:solidFill>
              <a:schemeClr val="tx1"/>
            </a:solidFill>
            <a:miter lim="800000"/>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5" name="Text Box 43"/>
          <p:cNvSpPr txBox="1">
            <a:spLocks noChangeArrowheads="1"/>
          </p:cNvSpPr>
          <p:nvPr/>
        </p:nvSpPr>
        <p:spPr bwMode="auto">
          <a:xfrm>
            <a:off x="11074400" y="3122705"/>
            <a:ext cx="81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a:solidFill>
                  <a:srgbClr val="A5002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羧基</a:t>
            </a:r>
          </a:p>
        </p:txBody>
      </p:sp>
      <p:sp>
        <p:nvSpPr>
          <p:cNvPr id="46" name="AutoShape 44"/>
          <p:cNvSpPr>
            <a:spLocks noChangeArrowheads="1"/>
          </p:cNvSpPr>
          <p:nvPr/>
        </p:nvSpPr>
        <p:spPr bwMode="auto">
          <a:xfrm>
            <a:off x="7823200" y="4240304"/>
            <a:ext cx="203200" cy="711200"/>
          </a:xfrm>
          <a:prstGeom prst="upArrow">
            <a:avLst>
              <a:gd name="adj1" fmla="val 50000"/>
              <a:gd name="adj2" fmla="val 87500"/>
            </a:avLst>
          </a:prstGeom>
          <a:solidFill>
            <a:schemeClr val="accent1"/>
          </a:solidFill>
          <a:ln w="9525">
            <a:solidFill>
              <a:schemeClr val="tx1"/>
            </a:solidFill>
            <a:miter lim="800000"/>
          </a:ln>
        </p:spPr>
        <p:txBody>
          <a:bodyPr vert="eaVert"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7" name="Text Box 45"/>
          <p:cNvSpPr txBox="1">
            <a:spLocks noChangeArrowheads="1"/>
          </p:cNvSpPr>
          <p:nvPr/>
        </p:nvSpPr>
        <p:spPr bwMode="auto">
          <a:xfrm>
            <a:off x="7213600" y="505310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000" b="1">
                <a:solidFill>
                  <a:srgbClr val="A5002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000" b="1">
                <a:solidFill>
                  <a:srgbClr val="A5002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a:t>
            </a:r>
          </a:p>
        </p:txBody>
      </p:sp>
      <p:sp>
        <p:nvSpPr>
          <p:cNvPr id="48" name="Rectangle 46"/>
          <p:cNvSpPr>
            <a:spLocks noChangeArrowheads="1"/>
          </p:cNvSpPr>
          <p:nvPr/>
        </p:nvSpPr>
        <p:spPr bwMode="auto">
          <a:xfrm>
            <a:off x="1219200" y="4240304"/>
            <a:ext cx="609600" cy="508000"/>
          </a:xfrm>
          <a:prstGeom prst="rect">
            <a:avLst/>
          </a:prstGeom>
          <a:solidFill>
            <a:srgbClr val="008080">
              <a:alpha val="0"/>
            </a:srgbClr>
          </a:solidFill>
          <a:ln w="41275">
            <a:solidFill>
              <a:srgbClr val="008000"/>
            </a:solidFill>
            <a:miter lim="800000"/>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9" name="Rectangle 47"/>
          <p:cNvSpPr>
            <a:spLocks noChangeArrowheads="1"/>
          </p:cNvSpPr>
          <p:nvPr/>
        </p:nvSpPr>
        <p:spPr bwMode="auto">
          <a:xfrm>
            <a:off x="4368800" y="4240304"/>
            <a:ext cx="1625600" cy="1219200"/>
          </a:xfrm>
          <a:prstGeom prst="rect">
            <a:avLst/>
          </a:prstGeom>
          <a:solidFill>
            <a:schemeClr val="accent1">
              <a:alpha val="0"/>
            </a:schemeClr>
          </a:solidFill>
          <a:ln w="41275">
            <a:solidFill>
              <a:srgbClr val="008000"/>
            </a:solidFill>
            <a:miter lim="800000"/>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0" name="Rectangle 48"/>
          <p:cNvSpPr>
            <a:spLocks noChangeArrowheads="1"/>
          </p:cNvSpPr>
          <p:nvPr/>
        </p:nvSpPr>
        <p:spPr bwMode="auto">
          <a:xfrm>
            <a:off x="8331200" y="4443504"/>
            <a:ext cx="1117600" cy="609600"/>
          </a:xfrm>
          <a:prstGeom prst="rect">
            <a:avLst/>
          </a:prstGeom>
          <a:solidFill>
            <a:schemeClr val="accent1">
              <a:alpha val="0"/>
            </a:schemeClr>
          </a:solidFill>
          <a:ln w="41275">
            <a:solidFill>
              <a:srgbClr val="008000"/>
            </a:solidFill>
            <a:miter lim="800000"/>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1" name="AutoShape 49"/>
          <p:cNvSpPr>
            <a:spLocks noChangeArrowheads="1"/>
          </p:cNvSpPr>
          <p:nvPr/>
        </p:nvSpPr>
        <p:spPr bwMode="auto">
          <a:xfrm>
            <a:off x="9550400" y="4545104"/>
            <a:ext cx="914400" cy="203200"/>
          </a:xfrm>
          <a:prstGeom prst="leftArrow">
            <a:avLst>
              <a:gd name="adj1" fmla="val 50000"/>
              <a:gd name="adj2" fmla="val 112500"/>
            </a:avLst>
          </a:prstGeom>
          <a:solidFill>
            <a:schemeClr val="accent1"/>
          </a:solidFill>
          <a:ln w="9525">
            <a:solidFill>
              <a:schemeClr val="tx1"/>
            </a:solidFill>
            <a:miter lim="800000"/>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2" name="Text Box 50"/>
          <p:cNvSpPr txBox="1">
            <a:spLocks noChangeArrowheads="1"/>
          </p:cNvSpPr>
          <p:nvPr/>
        </p:nvSpPr>
        <p:spPr bwMode="auto">
          <a:xfrm>
            <a:off x="10566400" y="4443504"/>
            <a:ext cx="162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solidFill>
                  <a:srgbClr val="A5002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侧链基团（</a:t>
            </a:r>
            <a:r>
              <a:rPr lang="zh-CN" altLang="zh-CN" sz="2000" b="1" dirty="0">
                <a:solidFill>
                  <a:srgbClr val="A5002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a:t>
            </a:r>
            <a:r>
              <a:rPr lang="zh-CN" altLang="en-US" sz="2000" b="1" dirty="0">
                <a:solidFill>
                  <a:srgbClr val="A5002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基）</a:t>
            </a:r>
          </a:p>
        </p:txBody>
      </p:sp>
      <p:sp>
        <p:nvSpPr>
          <p:cNvPr id="53" name="Text Box 52"/>
          <p:cNvSpPr txBox="1">
            <a:spLocks noChangeArrowheads="1"/>
          </p:cNvSpPr>
          <p:nvPr/>
        </p:nvSpPr>
        <p:spPr bwMode="auto">
          <a:xfrm>
            <a:off x="557954" y="1548735"/>
            <a:ext cx="61476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15000"/>
              </a:spcBef>
            </a:pPr>
            <a:r>
              <a:rPr lang="zh-CN" altLang="en-US" b="1" dirty="0">
                <a:solidFill>
                  <a:schemeClr val="accent2"/>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这些氨基酸的结构具有什么共同的特点？　</a:t>
            </a:r>
          </a:p>
        </p:txBody>
      </p:sp>
      <p:sp>
        <p:nvSpPr>
          <p:cNvPr id="54" name="Rectangle 53"/>
          <p:cNvSpPr>
            <a:spLocks noChangeArrowheads="1"/>
          </p:cNvSpPr>
          <p:nvPr/>
        </p:nvSpPr>
        <p:spPr bwMode="auto">
          <a:xfrm>
            <a:off x="1200151" y="2997822"/>
            <a:ext cx="531283" cy="508000"/>
          </a:xfrm>
          <a:prstGeom prst="rect">
            <a:avLst/>
          </a:prstGeom>
          <a:solidFill>
            <a:schemeClr val="accent1">
              <a:alpha val="0"/>
            </a:schemeClr>
          </a:solidFill>
          <a:ln w="41275">
            <a:solidFill>
              <a:srgbClr val="00FFFF"/>
            </a:solidFill>
            <a:miter lim="800000"/>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5" name="Rectangle 54"/>
          <p:cNvSpPr>
            <a:spLocks noChangeArrowheads="1"/>
          </p:cNvSpPr>
          <p:nvPr/>
        </p:nvSpPr>
        <p:spPr bwMode="auto">
          <a:xfrm>
            <a:off x="4656667" y="2997822"/>
            <a:ext cx="626533" cy="508000"/>
          </a:xfrm>
          <a:prstGeom prst="rect">
            <a:avLst/>
          </a:prstGeom>
          <a:solidFill>
            <a:schemeClr val="accent1">
              <a:alpha val="0"/>
            </a:schemeClr>
          </a:solidFill>
          <a:ln w="41275">
            <a:solidFill>
              <a:srgbClr val="00FFFF"/>
            </a:solidFill>
            <a:miter lim="800000"/>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6" name="Rectangle 55"/>
          <p:cNvSpPr>
            <a:spLocks noChangeArrowheads="1"/>
          </p:cNvSpPr>
          <p:nvPr/>
        </p:nvSpPr>
        <p:spPr bwMode="auto">
          <a:xfrm>
            <a:off x="8445501" y="2902571"/>
            <a:ext cx="531284" cy="508000"/>
          </a:xfrm>
          <a:prstGeom prst="rect">
            <a:avLst/>
          </a:prstGeom>
          <a:solidFill>
            <a:schemeClr val="accent1">
              <a:alpha val="0"/>
            </a:schemeClr>
          </a:solidFill>
          <a:ln w="41275">
            <a:solidFill>
              <a:srgbClr val="00FFFF"/>
            </a:solidFill>
            <a:miter lim="800000"/>
          </a:ln>
        </p:spPr>
        <p:txBody>
          <a:bodyPr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7" name="AutoShape 56"/>
          <p:cNvSpPr>
            <a:spLocks noChangeArrowheads="1"/>
          </p:cNvSpPr>
          <p:nvPr/>
        </p:nvSpPr>
        <p:spPr bwMode="auto">
          <a:xfrm>
            <a:off x="8401051" y="2326838"/>
            <a:ext cx="287867" cy="575733"/>
          </a:xfrm>
          <a:prstGeom prst="downArrow">
            <a:avLst>
              <a:gd name="adj1" fmla="val 50000"/>
              <a:gd name="adj2" fmla="val 50000"/>
            </a:avLst>
          </a:prstGeom>
          <a:solidFill>
            <a:schemeClr val="accent1"/>
          </a:solidFill>
          <a:ln w="9525">
            <a:solidFill>
              <a:schemeClr val="tx1"/>
            </a:solidFill>
            <a:miter lim="800000"/>
          </a:ln>
        </p:spPr>
        <p:txBody>
          <a:bodyPr vert="eaVert" wrap="none" anchor="ct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8" name="Text Box 57"/>
          <p:cNvSpPr txBox="1">
            <a:spLocks noChangeArrowheads="1"/>
          </p:cNvSpPr>
          <p:nvPr/>
        </p:nvSpPr>
        <p:spPr bwMode="auto">
          <a:xfrm>
            <a:off x="8015818" y="1892922"/>
            <a:ext cx="18245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a:solidFill>
                  <a:srgbClr val="A5002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氢原子</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2" presetClass="entr" presetSubtype="4"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ppt_x"/>
                                          </p:val>
                                        </p:tav>
                                        <p:tav tm="100000">
                                          <p:val>
                                            <p:strVal val="#ppt_x"/>
                                          </p:val>
                                        </p:tav>
                                      </p:tavLst>
                                    </p:anim>
                                    <p:anim calcmode="lin" valueType="num">
                                      <p:cBhvr additive="base">
                                        <p:cTn id="5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40" grpId="0" animBg="1"/>
      <p:bldP spid="41" grpId="0" animBg="1"/>
      <p:bldP spid="42" grpId="0" animBg="1"/>
      <p:bldP spid="43" grpId="0" animBg="1"/>
      <p:bldP spid="44" grpId="0" animBg="1"/>
      <p:bldP spid="45" grpId="0"/>
      <p:bldP spid="46" grpId="0" animBg="1"/>
      <p:bldP spid="47" grpId="0"/>
      <p:bldP spid="48" grpId="0" animBg="1"/>
      <p:bldP spid="49" grpId="0" animBg="1"/>
      <p:bldP spid="50" grpId="0" animBg="1"/>
      <p:bldP spid="51" grpId="0" animBg="1"/>
      <p:bldP spid="52" grpId="0"/>
      <p:bldP spid="54" grpId="0" animBg="1"/>
      <p:bldP spid="55"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1041400" y="395892"/>
            <a:ext cx="2462213" cy="492443"/>
          </a:xfrm>
          <a:prstGeom prst="rect">
            <a:avLst/>
          </a:prstGeom>
          <a:noFill/>
          <a:ln w="12700" cap="flat">
            <a:noFill/>
            <a:miter lim="400000"/>
          </a:ln>
          <a:effectLst/>
        </p:spPr>
        <p:txBody>
          <a:bodyPr wrap="non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氨基酸的特点</a:t>
            </a:r>
            <a:endParaRPr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endParaRPr>
          </a:p>
        </p:txBody>
      </p:sp>
      <p:sp>
        <p:nvSpPr>
          <p:cNvPr id="4" name="Rectangle 2"/>
          <p:cNvSpPr>
            <a:spLocks noRot="1" noChangeArrowheads="1"/>
          </p:cNvSpPr>
          <p:nvPr/>
        </p:nvSpPr>
        <p:spPr bwMode="auto">
          <a:xfrm>
            <a:off x="728024" y="1416111"/>
            <a:ext cx="11785600" cy="2102995"/>
          </a:xfrm>
          <a:prstGeom prst="rect">
            <a:avLst/>
          </a:prstGeom>
          <a:noFill/>
          <a:ln>
            <a:noFill/>
          </a:ln>
          <a:effectLst/>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200000"/>
              </a:lnSpc>
              <a:spcBef>
                <a:spcPct val="20000"/>
              </a:spcBef>
              <a:defRPr/>
            </a:pPr>
            <a:r>
              <a:rPr kumimoji="1"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每种氨基酸分子</a:t>
            </a:r>
            <a:r>
              <a:rPr kumimoji="1" lang="zh-CN" altLang="en-US" sz="2000" b="1" u="sng"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kumimoji="1"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都含有</a:t>
            </a:r>
            <a:r>
              <a:rPr kumimoji="1" lang="zh-CN" altLang="en-US" sz="2000" b="1" u="sng"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kumimoji="1"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1" lang="zh-CN" altLang="en-US" sz="2000" b="1" u="sng"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kumimoji="1"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）和</a:t>
            </a:r>
            <a:r>
              <a:rPr kumimoji="1" lang="zh-CN" altLang="en-US" sz="2000" b="1" u="sng"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kumimoji="1"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1" lang="zh-CN" altLang="en-US" sz="2000" b="1" u="sng"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kumimoji="1"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a:p>
            <a:pPr>
              <a:lnSpc>
                <a:spcPct val="200000"/>
              </a:lnSpc>
              <a:spcBef>
                <a:spcPct val="20000"/>
              </a:spcBef>
              <a:defRPr/>
            </a:pPr>
            <a:r>
              <a:rPr kumimoji="1"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且都有一个氨基和一个羧基连接在</a:t>
            </a:r>
            <a:r>
              <a:rPr kumimoji="1" lang="zh-CN" altLang="en-US" sz="2000" b="1" u="sng"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kumimoji="1"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上。</a:t>
            </a:r>
          </a:p>
          <a:p>
            <a:pPr>
              <a:lnSpc>
                <a:spcPct val="200000"/>
              </a:lnSpc>
              <a:spcBef>
                <a:spcPct val="20000"/>
              </a:spcBef>
              <a:defRPr/>
            </a:pPr>
            <a:endParaRPr kumimoji="1"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 name="Rectangle 3"/>
          <p:cNvSpPr>
            <a:spLocks noChangeArrowheads="1"/>
          </p:cNvSpPr>
          <p:nvPr/>
        </p:nvSpPr>
        <p:spPr bwMode="auto">
          <a:xfrm>
            <a:off x="2597683" y="1537906"/>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至少</a:t>
            </a:r>
          </a:p>
        </p:txBody>
      </p:sp>
      <p:sp>
        <p:nvSpPr>
          <p:cNvPr id="6" name="Rectangle 4"/>
          <p:cNvSpPr>
            <a:spLocks noChangeArrowheads="1"/>
          </p:cNvSpPr>
          <p:nvPr/>
        </p:nvSpPr>
        <p:spPr bwMode="auto">
          <a:xfrm>
            <a:off x="4022005" y="1537906"/>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一个氨基</a:t>
            </a:r>
          </a:p>
        </p:txBody>
      </p:sp>
      <p:sp>
        <p:nvSpPr>
          <p:cNvPr id="8" name="Rectangle 5"/>
          <p:cNvSpPr>
            <a:spLocks noChangeArrowheads="1"/>
          </p:cNvSpPr>
          <p:nvPr/>
        </p:nvSpPr>
        <p:spPr bwMode="auto">
          <a:xfrm>
            <a:off x="5288835" y="1466645"/>
            <a:ext cx="9204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—NH</a:t>
            </a:r>
            <a:r>
              <a:rPr lang="zh-CN" altLang="zh-CN" sz="2000" b="1" baseline="-25000"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p>
        </p:txBody>
      </p:sp>
      <p:sp>
        <p:nvSpPr>
          <p:cNvPr id="9" name="Rectangle 6"/>
          <p:cNvSpPr>
            <a:spLocks noChangeArrowheads="1"/>
          </p:cNvSpPr>
          <p:nvPr/>
        </p:nvSpPr>
        <p:spPr bwMode="auto">
          <a:xfrm>
            <a:off x="6620824" y="1466645"/>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一个羧基</a:t>
            </a:r>
          </a:p>
        </p:txBody>
      </p:sp>
      <p:sp>
        <p:nvSpPr>
          <p:cNvPr id="10" name="Rectangle 7"/>
          <p:cNvSpPr>
            <a:spLocks noChangeArrowheads="1"/>
          </p:cNvSpPr>
          <p:nvPr/>
        </p:nvSpPr>
        <p:spPr bwMode="auto">
          <a:xfrm>
            <a:off x="8037181" y="1478371"/>
            <a:ext cx="11929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—COOH</a:t>
            </a:r>
          </a:p>
        </p:txBody>
      </p:sp>
      <p:sp>
        <p:nvSpPr>
          <p:cNvPr id="11" name="Rectangle 18"/>
          <p:cNvSpPr>
            <a:spLocks noChangeArrowheads="1"/>
          </p:cNvSpPr>
          <p:nvPr/>
        </p:nvSpPr>
        <p:spPr bwMode="auto">
          <a:xfrm>
            <a:off x="4565508" y="2204777"/>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同一个</a:t>
            </a:r>
            <a:r>
              <a:rPr lang="zh-CN" altLang="en-US"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碳</a:t>
            </a:r>
            <a:r>
              <a:rPr lang="zh-CN" altLang="en-US" sz="2000" b="1" dirty="0">
                <a:solidFill>
                  <a:srgbClr val="0000FF"/>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原子</a:t>
            </a:r>
          </a:p>
        </p:txBody>
      </p:sp>
      <p:pic>
        <p:nvPicPr>
          <p:cNvPr id="12"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306" y="3070898"/>
            <a:ext cx="8649388" cy="260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outVertical)">
                                      <p:cBhvr>
                                        <p:cTn id="23" dur="500"/>
                                        <p:tgtEl>
                                          <p:spTgt spid="9"/>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out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1041400" y="395892"/>
            <a:ext cx="3282950" cy="492443"/>
          </a:xfrm>
          <a:prstGeom prst="rect">
            <a:avLst/>
          </a:prstGeom>
          <a:noFill/>
          <a:ln w="12700" cap="flat">
            <a:noFill/>
            <a:miter lim="400000"/>
          </a:ln>
          <a:effectLst/>
        </p:spPr>
        <p:txBody>
          <a:bodyPr wrap="non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氨基酸的结构通式</a:t>
            </a:r>
          </a:p>
        </p:txBody>
      </p:sp>
      <p:sp>
        <p:nvSpPr>
          <p:cNvPr id="3" name="Rectangle 2"/>
          <p:cNvSpPr>
            <a:spLocks noChangeArrowheads="1"/>
          </p:cNvSpPr>
          <p:nvPr/>
        </p:nvSpPr>
        <p:spPr bwMode="auto">
          <a:xfrm>
            <a:off x="5401732" y="4780876"/>
            <a:ext cx="865717" cy="671439"/>
          </a:xfrm>
          <a:prstGeom prst="rect">
            <a:avLst/>
          </a:prstGeom>
          <a:solidFill>
            <a:schemeClr val="accent4">
              <a:lumMod val="60000"/>
              <a:lumOff val="40000"/>
            </a:schemeClr>
          </a:solidFill>
          <a:ln w="12699">
            <a:solidFill>
              <a:schemeClr val="tx1"/>
            </a:solidFill>
            <a:miter lim="800000"/>
          </a:ln>
        </p:spPr>
        <p:txBody>
          <a:bodyPr wrap="none" lIns="122767" tIns="61384" rIns="122767" bIns="61384" anchor="ctr"/>
          <a:lstStyle/>
          <a:p>
            <a:pPr algn="ctr" eaLnBrk="0" hangingPunct="0"/>
            <a:r>
              <a:rPr lang="en-US" altLang="zh-TW" sz="2000">
                <a:solidFill>
                  <a:srgbClr val="292929"/>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a:t>
            </a:r>
          </a:p>
        </p:txBody>
      </p:sp>
      <p:sp>
        <p:nvSpPr>
          <p:cNvPr id="4" name="Line 3"/>
          <p:cNvSpPr>
            <a:spLocks noChangeShapeType="1"/>
          </p:cNvSpPr>
          <p:nvPr/>
        </p:nvSpPr>
        <p:spPr bwMode="auto">
          <a:xfrm>
            <a:off x="5799665" y="4332724"/>
            <a:ext cx="0" cy="608095"/>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 name="AutoShape 4"/>
          <p:cNvSpPr>
            <a:spLocks noChangeArrowheads="1"/>
          </p:cNvSpPr>
          <p:nvPr/>
        </p:nvSpPr>
        <p:spPr bwMode="auto">
          <a:xfrm>
            <a:off x="3047998" y="2107793"/>
            <a:ext cx="1524000" cy="1064165"/>
          </a:xfrm>
          <a:prstGeom prst="wedgeEllipseCallout">
            <a:avLst>
              <a:gd name="adj1" fmla="val -31111"/>
              <a:gd name="adj2" fmla="val 116815"/>
            </a:avLst>
          </a:prstGeom>
          <a:solidFill>
            <a:schemeClr val="bg1"/>
          </a:solidFill>
          <a:ln w="12700" cap="sq">
            <a:solidFill>
              <a:schemeClr val="tx1"/>
            </a:solidFill>
            <a:miter lim="800000"/>
          </a:ln>
        </p:spPr>
        <p:txBody>
          <a:bodyPr/>
          <a:lstStyle/>
          <a:p>
            <a:pPr algn="ct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a:t>
            </a:r>
          </a:p>
        </p:txBody>
      </p:sp>
      <p:sp>
        <p:nvSpPr>
          <p:cNvPr id="6" name="AutoShape 5"/>
          <p:cNvSpPr>
            <a:spLocks noChangeArrowheads="1"/>
          </p:cNvSpPr>
          <p:nvPr/>
        </p:nvSpPr>
        <p:spPr bwMode="auto">
          <a:xfrm>
            <a:off x="8839198" y="1727735"/>
            <a:ext cx="1727200" cy="1216189"/>
          </a:xfrm>
          <a:prstGeom prst="wedgeEllipseCallout">
            <a:avLst>
              <a:gd name="adj1" fmla="val -43750"/>
              <a:gd name="adj2" fmla="val 70000"/>
            </a:avLst>
          </a:prstGeom>
          <a:solidFill>
            <a:schemeClr val="bg1"/>
          </a:solidFill>
          <a:ln w="12700" cap="sq">
            <a:solidFill>
              <a:schemeClr val="tx1"/>
            </a:solidFill>
            <a:miter lim="800000"/>
          </a:ln>
        </p:spPr>
        <p:txBody>
          <a:bodyPr/>
          <a:lstStyle/>
          <a:p>
            <a:pPr algn="ct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羧基</a:t>
            </a:r>
          </a:p>
          <a:p>
            <a:pPr algn="ctr"/>
            <a:endPar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 name="AutoShape 6"/>
          <p:cNvSpPr>
            <a:spLocks noChangeArrowheads="1"/>
          </p:cNvSpPr>
          <p:nvPr/>
        </p:nvSpPr>
        <p:spPr bwMode="auto">
          <a:xfrm>
            <a:off x="6813550" y="4799974"/>
            <a:ext cx="2959100" cy="709442"/>
          </a:xfrm>
          <a:prstGeom prst="wedgeRoundRectCallout">
            <a:avLst>
              <a:gd name="adj1" fmla="val -64808"/>
              <a:gd name="adj2" fmla="val 6057"/>
              <a:gd name="adj3" fmla="val 16667"/>
            </a:avLst>
          </a:prstGeom>
          <a:solidFill>
            <a:schemeClr val="bg1"/>
          </a:solidFill>
          <a:ln w="12700" cap="sq">
            <a:solidFill>
              <a:schemeClr val="tx1"/>
            </a:solidFill>
            <a:miter lim="800000"/>
          </a:ln>
        </p:spPr>
        <p:txBody>
          <a:bodyPr/>
          <a:lstStyle/>
          <a:p>
            <a:pPr algn="ct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决定氨基酸的种类</a:t>
            </a:r>
          </a:p>
        </p:txBody>
      </p:sp>
      <p:sp>
        <p:nvSpPr>
          <p:cNvPr id="9" name="Rectangle 13"/>
          <p:cNvSpPr>
            <a:spLocks noChangeArrowheads="1"/>
          </p:cNvSpPr>
          <p:nvPr/>
        </p:nvSpPr>
        <p:spPr bwMode="auto">
          <a:xfrm>
            <a:off x="5509682" y="3857650"/>
            <a:ext cx="491067" cy="530499"/>
          </a:xfrm>
          <a:prstGeom prst="rect">
            <a:avLst/>
          </a:prstGeom>
          <a:solidFill>
            <a:srgbClr val="FEA733"/>
          </a:solidFill>
          <a:ln w="12699">
            <a:solidFill>
              <a:schemeClr val="tx1"/>
            </a:solidFill>
            <a:miter lim="800000"/>
          </a:ln>
        </p:spPr>
        <p:txBody>
          <a:bodyPr wrap="none" lIns="122767" tIns="61384" rIns="122767" bIns="61384" anchor="ctr"/>
          <a:lstStyle/>
          <a:p>
            <a:pPr algn="ctr" eaLnBrk="0" hangingPunct="0"/>
            <a:r>
              <a:rPr lang="en-US" altLang="zh-TW" sz="2000" b="1">
                <a:solidFill>
                  <a:srgbClr val="292929"/>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endParaRPr lang="en-US" altLang="zh-TW" sz="2000" b="1" baseline="30000">
              <a:solidFill>
                <a:srgbClr val="292929"/>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 name="Rectangle 14"/>
          <p:cNvSpPr>
            <a:spLocks noChangeArrowheads="1"/>
          </p:cNvSpPr>
          <p:nvPr/>
        </p:nvSpPr>
        <p:spPr bwMode="auto">
          <a:xfrm>
            <a:off x="5520265" y="2741225"/>
            <a:ext cx="491067" cy="685691"/>
          </a:xfrm>
          <a:prstGeom prst="rect">
            <a:avLst/>
          </a:prstGeom>
          <a:solidFill>
            <a:schemeClr val="accent2"/>
          </a:solidFill>
          <a:ln w="12699">
            <a:noFill/>
            <a:miter lim="800000"/>
          </a:ln>
        </p:spPr>
        <p:txBody>
          <a:bodyPr wrap="none" lIns="122767" tIns="61384" rIns="122767" bIns="61384" anchor="ctr"/>
          <a:lstStyle/>
          <a:p>
            <a:pPr algn="ctr" eaLnBrk="0" hangingPunct="0"/>
            <a:r>
              <a:rPr lang="en-US" altLang="zh-TW" sz="2000" b="1">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11" name="Line 15"/>
          <p:cNvSpPr>
            <a:spLocks noChangeShapeType="1"/>
          </p:cNvSpPr>
          <p:nvPr/>
        </p:nvSpPr>
        <p:spPr bwMode="auto">
          <a:xfrm>
            <a:off x="6009215" y="4106272"/>
            <a:ext cx="1219200"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2" name="Line 16"/>
          <p:cNvSpPr>
            <a:spLocks noChangeShapeType="1"/>
          </p:cNvSpPr>
          <p:nvPr/>
        </p:nvSpPr>
        <p:spPr bwMode="auto">
          <a:xfrm>
            <a:off x="5799665" y="3300229"/>
            <a:ext cx="0" cy="543168"/>
          </a:xfrm>
          <a:prstGeom prst="line">
            <a:avLst/>
          </a:prstGeom>
          <a:noFill/>
          <a:ln w="12699">
            <a:no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3" name="Line 17"/>
          <p:cNvSpPr>
            <a:spLocks noChangeShapeType="1"/>
          </p:cNvSpPr>
          <p:nvPr/>
        </p:nvSpPr>
        <p:spPr bwMode="auto">
          <a:xfrm>
            <a:off x="4078815" y="4103104"/>
            <a:ext cx="1422400"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4" name="Text Box 18"/>
          <p:cNvSpPr txBox="1">
            <a:spLocks noChangeArrowheads="1"/>
          </p:cNvSpPr>
          <p:nvPr/>
        </p:nvSpPr>
        <p:spPr bwMode="auto">
          <a:xfrm>
            <a:off x="3149598" y="3879820"/>
            <a:ext cx="1117600" cy="400110"/>
          </a:xfrm>
          <a:prstGeom prst="rect">
            <a:avLst/>
          </a:prstGeom>
          <a:solidFill>
            <a:schemeClr val="accent2"/>
          </a:solidFill>
          <a:ln w="9525">
            <a:solidFill>
              <a:srgbClr val="000000"/>
            </a:solidFill>
            <a:miter lim="800000"/>
          </a:ln>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00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r>
              <a:rPr lang="en-US" altLang="zh-CN" sz="2000" baseline="-2500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en-US" altLang="zh-CN" sz="200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p>
        </p:txBody>
      </p:sp>
      <p:grpSp>
        <p:nvGrpSpPr>
          <p:cNvPr id="15" name="Group 25"/>
          <p:cNvGrpSpPr/>
          <p:nvPr/>
        </p:nvGrpSpPr>
        <p:grpSpPr bwMode="auto">
          <a:xfrm>
            <a:off x="7141631" y="3225801"/>
            <a:ext cx="2015067" cy="1099005"/>
            <a:chOff x="3470" y="1570"/>
            <a:chExt cx="952" cy="694"/>
          </a:xfrm>
          <a:solidFill>
            <a:schemeClr val="accent2"/>
          </a:solidFill>
        </p:grpSpPr>
        <p:sp>
          <p:nvSpPr>
            <p:cNvPr id="16" name="Line 8"/>
            <p:cNvSpPr>
              <a:spLocks noChangeShapeType="1"/>
            </p:cNvSpPr>
            <p:nvPr/>
          </p:nvSpPr>
          <p:spPr bwMode="auto">
            <a:xfrm>
              <a:off x="3560" y="1895"/>
              <a:ext cx="0" cy="92"/>
            </a:xfrm>
            <a:prstGeom prst="line">
              <a:avLst/>
            </a:prstGeom>
            <a:grpFill/>
            <a:ln w="9525">
              <a:noFill/>
              <a:round/>
            </a:ln>
          </p:spPr>
          <p:txBody>
            <a:bodyPr/>
            <a:lstStyle/>
            <a:p>
              <a:endParaRPr lang="zh-CN" altLang="en-US" sz="200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7" name="Line 9"/>
            <p:cNvSpPr>
              <a:spLocks noChangeShapeType="1"/>
            </p:cNvSpPr>
            <p:nvPr/>
          </p:nvSpPr>
          <p:spPr bwMode="auto">
            <a:xfrm>
              <a:off x="3608" y="1895"/>
              <a:ext cx="0" cy="139"/>
            </a:xfrm>
            <a:prstGeom prst="line">
              <a:avLst/>
            </a:prstGeom>
            <a:grpFill/>
            <a:ln w="9525">
              <a:noFill/>
              <a:round/>
            </a:ln>
          </p:spPr>
          <p:txBody>
            <a:bodyPr/>
            <a:lstStyle/>
            <a:p>
              <a:endParaRPr lang="zh-CN" altLang="en-US" sz="200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8" name="Line 10"/>
            <p:cNvSpPr>
              <a:spLocks noChangeShapeType="1"/>
            </p:cNvSpPr>
            <p:nvPr/>
          </p:nvSpPr>
          <p:spPr bwMode="auto">
            <a:xfrm>
              <a:off x="3656" y="2126"/>
              <a:ext cx="182" cy="0"/>
            </a:xfrm>
            <a:prstGeom prst="line">
              <a:avLst/>
            </a:prstGeom>
            <a:grpFill/>
            <a:ln w="9525">
              <a:noFill/>
              <a:round/>
            </a:ln>
          </p:spPr>
          <p:txBody>
            <a:bodyPr/>
            <a:lstStyle/>
            <a:p>
              <a:endParaRPr lang="zh-CN" altLang="en-US" sz="200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9" name="Rectangle 12"/>
            <p:cNvSpPr>
              <a:spLocks noChangeArrowheads="1"/>
            </p:cNvSpPr>
            <p:nvPr/>
          </p:nvSpPr>
          <p:spPr bwMode="auto">
            <a:xfrm>
              <a:off x="3470" y="1570"/>
              <a:ext cx="952" cy="694"/>
            </a:xfrm>
            <a:prstGeom prst="rect">
              <a:avLst/>
            </a:prstGeom>
            <a:grpFill/>
            <a:ln w="12699">
              <a:noFill/>
              <a:miter lim="800000"/>
            </a:ln>
          </p:spPr>
          <p:txBody>
            <a:bodyPr wrap="none" lIns="122767" tIns="61384" rIns="122767" bIns="61384" anchor="ctr"/>
            <a:lstStyle/>
            <a:p>
              <a:pPr eaLnBrk="0" hangingPunct="0"/>
              <a:r>
                <a:rPr lang="en-US" altLang="zh-CN" sz="2000" b="1">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a:t>
              </a:r>
            </a:p>
            <a:p>
              <a:pPr eaLnBrk="0" hangingPunct="0"/>
              <a:endParaRPr lang="en-US" altLang="zh-CN" sz="2000" b="1">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eaLnBrk="0" hangingPunct="0"/>
              <a:r>
                <a:rPr lang="en-US" altLang="zh-TW" sz="2000" b="1">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en-US" altLang="zh-CN" sz="2000" b="1">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TW" sz="2000" b="1">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OH</a:t>
              </a:r>
            </a:p>
          </p:txBody>
        </p:sp>
        <p:sp>
          <p:nvSpPr>
            <p:cNvPr id="20" name="Line 20"/>
            <p:cNvSpPr>
              <a:spLocks noChangeShapeType="1"/>
            </p:cNvSpPr>
            <p:nvPr/>
          </p:nvSpPr>
          <p:spPr bwMode="auto">
            <a:xfrm>
              <a:off x="3606" y="1842"/>
              <a:ext cx="0" cy="147"/>
            </a:xfrm>
            <a:prstGeom prst="line">
              <a:avLst/>
            </a:prstGeom>
            <a:grpFill/>
            <a:ln w="9525">
              <a:noFill/>
              <a:round/>
            </a:ln>
          </p:spPr>
          <p:txBody>
            <a:bodyPr/>
            <a:lstStyle/>
            <a:p>
              <a:endParaRPr lang="zh-CN" altLang="en-US" sz="200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1" name="Line 21"/>
            <p:cNvSpPr>
              <a:spLocks noChangeShapeType="1"/>
            </p:cNvSpPr>
            <p:nvPr/>
          </p:nvSpPr>
          <p:spPr bwMode="auto">
            <a:xfrm>
              <a:off x="3648" y="1836"/>
              <a:ext cx="0" cy="147"/>
            </a:xfrm>
            <a:prstGeom prst="line">
              <a:avLst/>
            </a:prstGeom>
            <a:grpFill/>
            <a:ln w="9525">
              <a:noFill/>
              <a:round/>
            </a:ln>
          </p:spPr>
          <p:txBody>
            <a:bodyPr/>
            <a:lstStyle/>
            <a:p>
              <a:endParaRPr lang="zh-CN" altLang="en-US" sz="200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2" name="Line 22"/>
            <p:cNvSpPr>
              <a:spLocks noChangeShapeType="1"/>
            </p:cNvSpPr>
            <p:nvPr/>
          </p:nvSpPr>
          <p:spPr bwMode="auto">
            <a:xfrm>
              <a:off x="3648" y="2129"/>
              <a:ext cx="192" cy="0"/>
            </a:xfrm>
            <a:prstGeom prst="line">
              <a:avLst/>
            </a:prstGeom>
            <a:grpFill/>
            <a:ln w="9525">
              <a:noFill/>
              <a:round/>
            </a:ln>
          </p:spPr>
          <p:txBody>
            <a:bodyPr/>
            <a:lstStyle/>
            <a:p>
              <a:endParaRPr lang="zh-CN" altLang="en-US" sz="200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
        <p:nvSpPr>
          <p:cNvPr id="23" name="Text Box 24"/>
          <p:cNvSpPr txBox="1">
            <a:spLocks noChangeArrowheads="1"/>
          </p:cNvSpPr>
          <p:nvPr/>
        </p:nvSpPr>
        <p:spPr bwMode="auto">
          <a:xfrm>
            <a:off x="880580" y="1884689"/>
            <a:ext cx="1261884" cy="500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一个中心</a:t>
            </a: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en-US" altLang="zh-TW"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原子）</a:t>
            </a:r>
          </a:p>
          <a:p>
            <a:pPr>
              <a:spcBef>
                <a:spcPct val="50000"/>
              </a:spcBef>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三个支点</a:t>
            </a: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（氨基、自由氢、羧基）</a:t>
            </a:r>
          </a:p>
          <a:p>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一个可变项（ </a:t>
            </a:r>
            <a:r>
              <a:rPr lang="en-US" altLang="zh-CN"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a:t>
            </a:r>
            <a:r>
              <a:rPr lang="zh-CN" altLang="en-US" sz="2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基团）</a:t>
            </a:r>
          </a:p>
        </p:txBody>
      </p:sp>
      <p:sp>
        <p:nvSpPr>
          <p:cNvPr id="24" name="AutoShape 25"/>
          <p:cNvSpPr>
            <a:spLocks noChangeArrowheads="1"/>
          </p:cNvSpPr>
          <p:nvPr/>
        </p:nvSpPr>
        <p:spPr bwMode="auto">
          <a:xfrm>
            <a:off x="2743198" y="4920233"/>
            <a:ext cx="2540000" cy="492444"/>
          </a:xfrm>
          <a:prstGeom prst="wedgeRoundRectCallout">
            <a:avLst>
              <a:gd name="adj1" fmla="val 60500"/>
              <a:gd name="adj2" fmla="val -118403"/>
              <a:gd name="adj3" fmla="val 16667"/>
            </a:avLst>
          </a:prstGeom>
          <a:solidFill>
            <a:schemeClr val="bg1"/>
          </a:solidFill>
          <a:ln w="12700" cap="sq">
            <a:solidFill>
              <a:schemeClr val="tx1"/>
            </a:solidFill>
            <a:miter lim="800000"/>
            <a:headEnd type="none" w="sm" len="sm"/>
            <a:tailEnd type="none" w="sm" len="sm"/>
          </a:ln>
        </p:spPr>
        <p:txBody>
          <a:bodyPr/>
          <a:lstStyle/>
          <a:p>
            <a:pPr algn="ct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中心</a:t>
            </a:r>
            <a:r>
              <a:rPr lang="en-US" altLang="zh-CN"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原子</a:t>
            </a:r>
          </a:p>
        </p:txBody>
      </p:sp>
      <p:sp>
        <p:nvSpPr>
          <p:cNvPr id="25" name="AutoShape 26"/>
          <p:cNvSpPr>
            <a:spLocks noChangeArrowheads="1"/>
          </p:cNvSpPr>
          <p:nvPr/>
        </p:nvSpPr>
        <p:spPr bwMode="auto">
          <a:xfrm>
            <a:off x="6096000" y="1347675"/>
            <a:ext cx="2197100" cy="1140177"/>
          </a:xfrm>
          <a:prstGeom prst="wedgeEllipseCallout">
            <a:avLst>
              <a:gd name="adj1" fmla="val -60417"/>
              <a:gd name="adj2" fmla="val 75139"/>
            </a:avLst>
          </a:prstGeom>
          <a:solidFill>
            <a:schemeClr val="bg1"/>
          </a:solidFill>
          <a:ln w="12700" cap="sq">
            <a:solidFill>
              <a:schemeClr val="tx1"/>
            </a:solidFill>
            <a:miter lim="800000"/>
            <a:headEnd type="none" w="sm" len="sm"/>
            <a:tailEnd type="none" w="sm" len="sm"/>
          </a:ln>
        </p:spPr>
        <p:txBody>
          <a:bodyPr/>
          <a:lstStyle/>
          <a:p>
            <a:pPr algn="ctr"/>
            <a:r>
              <a:rPr lang="zh-CN" altLang="en-US" sz="2000"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自由氢</a:t>
            </a:r>
          </a:p>
        </p:txBody>
      </p:sp>
      <p:sp>
        <p:nvSpPr>
          <p:cNvPr id="26" name="Rectangle 30"/>
          <p:cNvSpPr>
            <a:spLocks noChangeArrowheads="1"/>
          </p:cNvSpPr>
          <p:nvPr/>
        </p:nvSpPr>
        <p:spPr bwMode="auto">
          <a:xfrm>
            <a:off x="1088811" y="5979292"/>
            <a:ext cx="4333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a:solidFill>
                  <a:schemeClr val="tx1">
                    <a:lumMod val="75000"/>
                    <a:lumOff val="25000"/>
                  </a:schemeClr>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氨基酸的判断依据</a:t>
            </a:r>
          </a:p>
        </p:txBody>
      </p:sp>
      <p:sp>
        <p:nvSpPr>
          <p:cNvPr id="27" name="Rectangle 31"/>
          <p:cNvSpPr>
            <a:spLocks noChangeArrowheads="1"/>
          </p:cNvSpPr>
          <p:nvPr/>
        </p:nvSpPr>
        <p:spPr bwMode="auto">
          <a:xfrm>
            <a:off x="4727599" y="5979293"/>
            <a:ext cx="55136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-NH</a:t>
            </a:r>
            <a:r>
              <a:rPr lang="zh-CN" altLang="zh-CN" sz="2400" b="1" baseline="-250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zh-CN"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-COOH</a:t>
            </a:r>
            <a:r>
              <a:rPr lang="zh-CN" altLang="en-US"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是否连在同一个</a:t>
            </a:r>
            <a:r>
              <a:rPr lang="zh-CN" altLang="en-US"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zh-CN"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zh-CN" altLang="en-US" sz="24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上</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0-#ppt_w/2"/>
                                          </p:val>
                                        </p:tav>
                                        <p:tav tm="100000">
                                          <p:val>
                                            <p:strVal val="#ppt_x"/>
                                          </p:val>
                                        </p:tav>
                                      </p:tavLst>
                                    </p:anim>
                                    <p:anim calcmode="lin" valueType="num">
                                      <p:cBhvr additive="base">
                                        <p:cTn id="4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0-#ppt_w/2"/>
                                          </p:val>
                                        </p:tav>
                                        <p:tav tm="100000">
                                          <p:val>
                                            <p:strVal val="#ppt_x"/>
                                          </p:val>
                                        </p:tav>
                                      </p:tavLst>
                                    </p:anim>
                                    <p:anim calcmode="lin" valueType="num">
                                      <p:cBhvr additive="base">
                                        <p:cTn id="5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0-#ppt_w/2"/>
                                          </p:val>
                                        </p:tav>
                                        <p:tav tm="100000">
                                          <p:val>
                                            <p:strVal val="#ppt_x"/>
                                          </p:val>
                                        </p:tav>
                                      </p:tavLst>
                                    </p:anim>
                                    <p:anim calcmode="lin" valueType="num">
                                      <p:cBhvr additive="base">
                                        <p:cTn id="5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499"/>
                                          </p:stCondLst>
                                        </p:cTn>
                                        <p:tgtEl>
                                          <p:spTgt spid="2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bldLvl="0" animBg="1"/>
      <p:bldP spid="9" grpId="0" animBg="1"/>
      <p:bldP spid="10" grpId="0" animBg="1"/>
      <p:bldP spid="14" grpId="0" animBg="1"/>
      <p:bldP spid="23" grpId="0"/>
      <p:bldP spid="24" grpId="0" animBg="1"/>
      <p:bldP spid="25" grpId="0" animBg="1"/>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1041400" y="395892"/>
            <a:ext cx="6795130" cy="492443"/>
          </a:xfrm>
          <a:prstGeom prst="rect">
            <a:avLst/>
          </a:prstGeom>
          <a:noFill/>
          <a:ln w="12700" cap="flat">
            <a:noFill/>
            <a:miter lim="400000"/>
          </a:ln>
          <a:effectLst/>
        </p:spPr>
        <p:txBody>
          <a:bodyPr wrap="non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判断以下哪些是组成蛋白质的氨基酸</a:t>
            </a:r>
            <a:r>
              <a:rPr lang="en-US" altLang="zh-CN"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a:t>
            </a:r>
            <a:endPar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endParaRPr>
          </a:p>
        </p:txBody>
      </p:sp>
      <p:grpSp>
        <p:nvGrpSpPr>
          <p:cNvPr id="3" name="Group 3"/>
          <p:cNvGrpSpPr/>
          <p:nvPr/>
        </p:nvGrpSpPr>
        <p:grpSpPr bwMode="auto">
          <a:xfrm>
            <a:off x="6571194" y="1297060"/>
            <a:ext cx="4607983" cy="2897952"/>
            <a:chOff x="340" y="709"/>
            <a:chExt cx="2177" cy="1830"/>
          </a:xfrm>
        </p:grpSpPr>
        <p:sp>
          <p:nvSpPr>
            <p:cNvPr id="4" name="Text Box 4"/>
            <p:cNvSpPr txBox="1">
              <a:spLocks noChangeArrowheads="1"/>
            </p:cNvSpPr>
            <p:nvPr/>
          </p:nvSpPr>
          <p:spPr bwMode="auto">
            <a:xfrm>
              <a:off x="1111" y="1204"/>
              <a:ext cx="31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5" name="Line 5"/>
            <p:cNvSpPr>
              <a:spLocks noChangeShapeType="1"/>
            </p:cNvSpPr>
            <p:nvPr/>
          </p:nvSpPr>
          <p:spPr bwMode="auto">
            <a:xfrm>
              <a:off x="890" y="1385"/>
              <a:ext cx="227"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 name="Line 6"/>
            <p:cNvSpPr>
              <a:spLocks noChangeShapeType="1"/>
            </p:cNvSpPr>
            <p:nvPr/>
          </p:nvSpPr>
          <p:spPr bwMode="auto">
            <a:xfrm>
              <a:off x="1402" y="1385"/>
              <a:ext cx="227"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8" name="Line 7"/>
            <p:cNvSpPr>
              <a:spLocks noChangeShapeType="1"/>
            </p:cNvSpPr>
            <p:nvPr/>
          </p:nvSpPr>
          <p:spPr bwMode="auto">
            <a:xfrm>
              <a:off x="1247" y="1566"/>
              <a:ext cx="1"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 name="Line 8"/>
            <p:cNvSpPr>
              <a:spLocks noChangeShapeType="1"/>
            </p:cNvSpPr>
            <p:nvPr/>
          </p:nvSpPr>
          <p:spPr bwMode="auto">
            <a:xfrm>
              <a:off x="1260" y="1003"/>
              <a:ext cx="1"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0" name="Text Box 9"/>
            <p:cNvSpPr txBox="1">
              <a:spLocks noChangeArrowheads="1"/>
            </p:cNvSpPr>
            <p:nvPr/>
          </p:nvSpPr>
          <p:spPr bwMode="auto">
            <a:xfrm>
              <a:off x="1111" y="709"/>
              <a:ext cx="36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11" name="Text Box 10"/>
            <p:cNvSpPr txBox="1">
              <a:spLocks noChangeArrowheads="1"/>
            </p:cNvSpPr>
            <p:nvPr/>
          </p:nvSpPr>
          <p:spPr bwMode="auto">
            <a:xfrm>
              <a:off x="340" y="1204"/>
              <a:ext cx="68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NH2</a:t>
              </a:r>
            </a:p>
          </p:txBody>
        </p:sp>
        <p:sp>
          <p:nvSpPr>
            <p:cNvPr id="12" name="Text Box 11"/>
            <p:cNvSpPr txBox="1">
              <a:spLocks noChangeArrowheads="1"/>
            </p:cNvSpPr>
            <p:nvPr/>
          </p:nvSpPr>
          <p:spPr bwMode="auto">
            <a:xfrm>
              <a:off x="1610" y="1204"/>
              <a:ext cx="90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COOH</a:t>
              </a:r>
            </a:p>
          </p:txBody>
        </p:sp>
        <p:sp>
          <p:nvSpPr>
            <p:cNvPr id="13" name="Text Box 12"/>
            <p:cNvSpPr txBox="1">
              <a:spLocks noChangeArrowheads="1"/>
            </p:cNvSpPr>
            <p:nvPr/>
          </p:nvSpPr>
          <p:spPr bwMode="auto">
            <a:xfrm>
              <a:off x="1092" y="1771"/>
              <a:ext cx="63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CH2</a:t>
              </a:r>
            </a:p>
          </p:txBody>
        </p:sp>
        <p:sp>
          <p:nvSpPr>
            <p:cNvPr id="14" name="Line 13"/>
            <p:cNvSpPr>
              <a:spLocks noChangeShapeType="1"/>
            </p:cNvSpPr>
            <p:nvPr/>
          </p:nvSpPr>
          <p:spPr bwMode="auto">
            <a:xfrm>
              <a:off x="1247" y="2070"/>
              <a:ext cx="0"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5" name="Text Box 14"/>
            <p:cNvSpPr txBox="1">
              <a:spLocks noChangeArrowheads="1"/>
            </p:cNvSpPr>
            <p:nvPr/>
          </p:nvSpPr>
          <p:spPr bwMode="auto">
            <a:xfrm>
              <a:off x="1092" y="2222"/>
              <a:ext cx="63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SH</a:t>
              </a:r>
            </a:p>
          </p:txBody>
        </p:sp>
      </p:grpSp>
      <p:grpSp>
        <p:nvGrpSpPr>
          <p:cNvPr id="16" name="Group 15"/>
          <p:cNvGrpSpPr/>
          <p:nvPr/>
        </p:nvGrpSpPr>
        <p:grpSpPr bwMode="auto">
          <a:xfrm>
            <a:off x="1084792" y="1297060"/>
            <a:ext cx="4360333" cy="2901119"/>
            <a:chOff x="3088" y="709"/>
            <a:chExt cx="2060" cy="1832"/>
          </a:xfrm>
        </p:grpSpPr>
        <p:sp>
          <p:nvSpPr>
            <p:cNvPr id="17" name="Text Box 16"/>
            <p:cNvSpPr txBox="1">
              <a:spLocks noChangeArrowheads="1"/>
            </p:cNvSpPr>
            <p:nvPr/>
          </p:nvSpPr>
          <p:spPr bwMode="auto">
            <a:xfrm>
              <a:off x="3742" y="1204"/>
              <a:ext cx="31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18" name="Line 17"/>
            <p:cNvSpPr>
              <a:spLocks noChangeShapeType="1"/>
            </p:cNvSpPr>
            <p:nvPr/>
          </p:nvSpPr>
          <p:spPr bwMode="auto">
            <a:xfrm>
              <a:off x="3521" y="1385"/>
              <a:ext cx="227"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9" name="Line 18"/>
            <p:cNvSpPr>
              <a:spLocks noChangeShapeType="1"/>
            </p:cNvSpPr>
            <p:nvPr/>
          </p:nvSpPr>
          <p:spPr bwMode="auto">
            <a:xfrm>
              <a:off x="4033" y="1385"/>
              <a:ext cx="227"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0" name="Line 19"/>
            <p:cNvSpPr>
              <a:spLocks noChangeShapeType="1"/>
            </p:cNvSpPr>
            <p:nvPr/>
          </p:nvSpPr>
          <p:spPr bwMode="auto">
            <a:xfrm>
              <a:off x="3878" y="1566"/>
              <a:ext cx="1"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1" name="Line 20"/>
            <p:cNvSpPr>
              <a:spLocks noChangeShapeType="1"/>
            </p:cNvSpPr>
            <p:nvPr/>
          </p:nvSpPr>
          <p:spPr bwMode="auto">
            <a:xfrm>
              <a:off x="3891" y="1003"/>
              <a:ext cx="1"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2" name="Text Box 21"/>
            <p:cNvSpPr txBox="1">
              <a:spLocks noChangeArrowheads="1"/>
            </p:cNvSpPr>
            <p:nvPr/>
          </p:nvSpPr>
          <p:spPr bwMode="auto">
            <a:xfrm>
              <a:off x="3742" y="709"/>
              <a:ext cx="36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23" name="Text Box 22"/>
            <p:cNvSpPr txBox="1">
              <a:spLocks noChangeArrowheads="1"/>
            </p:cNvSpPr>
            <p:nvPr/>
          </p:nvSpPr>
          <p:spPr bwMode="auto">
            <a:xfrm>
              <a:off x="3723" y="2224"/>
              <a:ext cx="68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NH2</a:t>
              </a:r>
            </a:p>
          </p:txBody>
        </p:sp>
        <p:sp>
          <p:nvSpPr>
            <p:cNvPr id="24" name="Text Box 23"/>
            <p:cNvSpPr txBox="1">
              <a:spLocks noChangeArrowheads="1"/>
            </p:cNvSpPr>
            <p:nvPr/>
          </p:nvSpPr>
          <p:spPr bwMode="auto">
            <a:xfrm>
              <a:off x="4241" y="1204"/>
              <a:ext cx="90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COOH</a:t>
              </a:r>
            </a:p>
          </p:txBody>
        </p:sp>
        <p:sp>
          <p:nvSpPr>
            <p:cNvPr id="25" name="Text Box 24"/>
            <p:cNvSpPr txBox="1">
              <a:spLocks noChangeArrowheads="1"/>
            </p:cNvSpPr>
            <p:nvPr/>
          </p:nvSpPr>
          <p:spPr bwMode="auto">
            <a:xfrm>
              <a:off x="3723" y="1771"/>
              <a:ext cx="63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CH2</a:t>
              </a:r>
            </a:p>
          </p:txBody>
        </p:sp>
        <p:sp>
          <p:nvSpPr>
            <p:cNvPr id="26" name="Line 25"/>
            <p:cNvSpPr>
              <a:spLocks noChangeShapeType="1"/>
            </p:cNvSpPr>
            <p:nvPr/>
          </p:nvSpPr>
          <p:spPr bwMode="auto">
            <a:xfrm>
              <a:off x="3878" y="2070"/>
              <a:ext cx="0"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7" name="Text Box 26"/>
            <p:cNvSpPr txBox="1">
              <a:spLocks noChangeArrowheads="1"/>
            </p:cNvSpPr>
            <p:nvPr/>
          </p:nvSpPr>
          <p:spPr bwMode="auto">
            <a:xfrm>
              <a:off x="3088" y="1189"/>
              <a:ext cx="63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SH</a:t>
              </a:r>
            </a:p>
          </p:txBody>
        </p:sp>
      </p:grpSp>
      <p:grpSp>
        <p:nvGrpSpPr>
          <p:cNvPr id="28" name="Group 27"/>
          <p:cNvGrpSpPr/>
          <p:nvPr/>
        </p:nvGrpSpPr>
        <p:grpSpPr bwMode="auto">
          <a:xfrm>
            <a:off x="809626" y="4601993"/>
            <a:ext cx="4893733" cy="2114080"/>
            <a:chOff x="1157" y="2591"/>
            <a:chExt cx="2312" cy="1335"/>
          </a:xfrm>
        </p:grpSpPr>
        <p:sp>
          <p:nvSpPr>
            <p:cNvPr id="29" name="Text Box 28"/>
            <p:cNvSpPr txBox="1">
              <a:spLocks noChangeArrowheads="1"/>
            </p:cNvSpPr>
            <p:nvPr/>
          </p:nvSpPr>
          <p:spPr bwMode="auto">
            <a:xfrm>
              <a:off x="1902" y="2591"/>
              <a:ext cx="49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CH</a:t>
              </a:r>
            </a:p>
          </p:txBody>
        </p:sp>
        <p:sp>
          <p:nvSpPr>
            <p:cNvPr id="30" name="Line 29"/>
            <p:cNvSpPr>
              <a:spLocks noChangeShapeType="1"/>
            </p:cNvSpPr>
            <p:nvPr/>
          </p:nvSpPr>
          <p:spPr bwMode="auto">
            <a:xfrm>
              <a:off x="1707" y="2772"/>
              <a:ext cx="227"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1" name="Line 30"/>
            <p:cNvSpPr>
              <a:spLocks noChangeShapeType="1"/>
            </p:cNvSpPr>
            <p:nvPr/>
          </p:nvSpPr>
          <p:spPr bwMode="auto">
            <a:xfrm>
              <a:off x="2362" y="2772"/>
              <a:ext cx="227"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2" name="Line 31"/>
            <p:cNvSpPr>
              <a:spLocks noChangeShapeType="1"/>
            </p:cNvSpPr>
            <p:nvPr/>
          </p:nvSpPr>
          <p:spPr bwMode="auto">
            <a:xfrm>
              <a:off x="2064" y="2953"/>
              <a:ext cx="1"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3" name="Text Box 32"/>
            <p:cNvSpPr txBox="1">
              <a:spLocks noChangeArrowheads="1"/>
            </p:cNvSpPr>
            <p:nvPr/>
          </p:nvSpPr>
          <p:spPr bwMode="auto">
            <a:xfrm>
              <a:off x="1157" y="2591"/>
              <a:ext cx="68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NH2</a:t>
              </a:r>
            </a:p>
          </p:txBody>
        </p:sp>
        <p:sp>
          <p:nvSpPr>
            <p:cNvPr id="34" name="Text Box 33"/>
            <p:cNvSpPr txBox="1">
              <a:spLocks noChangeArrowheads="1"/>
            </p:cNvSpPr>
            <p:nvPr/>
          </p:nvSpPr>
          <p:spPr bwMode="auto">
            <a:xfrm>
              <a:off x="2562" y="2591"/>
              <a:ext cx="90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COOH</a:t>
              </a:r>
            </a:p>
          </p:txBody>
        </p:sp>
        <p:sp>
          <p:nvSpPr>
            <p:cNvPr id="35" name="Text Box 34"/>
            <p:cNvSpPr txBox="1">
              <a:spLocks noChangeArrowheads="1"/>
            </p:cNvSpPr>
            <p:nvPr/>
          </p:nvSpPr>
          <p:spPr bwMode="auto">
            <a:xfrm>
              <a:off x="1909" y="3158"/>
              <a:ext cx="63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CH2</a:t>
              </a:r>
            </a:p>
          </p:txBody>
        </p:sp>
        <p:sp>
          <p:nvSpPr>
            <p:cNvPr id="36" name="Line 35"/>
            <p:cNvSpPr>
              <a:spLocks noChangeShapeType="1"/>
            </p:cNvSpPr>
            <p:nvPr/>
          </p:nvSpPr>
          <p:spPr bwMode="auto">
            <a:xfrm>
              <a:off x="2064" y="3457"/>
              <a:ext cx="0"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7" name="Text Box 36"/>
            <p:cNvSpPr txBox="1">
              <a:spLocks noChangeArrowheads="1"/>
            </p:cNvSpPr>
            <p:nvPr/>
          </p:nvSpPr>
          <p:spPr bwMode="auto">
            <a:xfrm>
              <a:off x="1909" y="3609"/>
              <a:ext cx="63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OH</a:t>
              </a:r>
            </a:p>
          </p:txBody>
        </p:sp>
      </p:grpSp>
      <p:grpSp>
        <p:nvGrpSpPr>
          <p:cNvPr id="38" name="Group 37"/>
          <p:cNvGrpSpPr/>
          <p:nvPr/>
        </p:nvGrpSpPr>
        <p:grpSpPr bwMode="auto">
          <a:xfrm>
            <a:off x="6571192" y="4478473"/>
            <a:ext cx="5249333" cy="2202760"/>
            <a:chOff x="2790" y="2278"/>
            <a:chExt cx="2480" cy="1391"/>
          </a:xfrm>
        </p:grpSpPr>
        <p:sp>
          <p:nvSpPr>
            <p:cNvPr id="39" name="Text Box 38"/>
            <p:cNvSpPr txBox="1">
              <a:spLocks noChangeArrowheads="1"/>
            </p:cNvSpPr>
            <p:nvPr/>
          </p:nvSpPr>
          <p:spPr bwMode="auto">
            <a:xfrm>
              <a:off x="3561" y="2773"/>
              <a:ext cx="31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40" name="Line 39"/>
            <p:cNvSpPr>
              <a:spLocks noChangeShapeType="1"/>
            </p:cNvSpPr>
            <p:nvPr/>
          </p:nvSpPr>
          <p:spPr bwMode="auto">
            <a:xfrm>
              <a:off x="3340" y="2954"/>
              <a:ext cx="227"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1" name="Line 40"/>
            <p:cNvSpPr>
              <a:spLocks noChangeShapeType="1"/>
            </p:cNvSpPr>
            <p:nvPr/>
          </p:nvSpPr>
          <p:spPr bwMode="auto">
            <a:xfrm>
              <a:off x="3852" y="2954"/>
              <a:ext cx="227"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2" name="Line 41"/>
            <p:cNvSpPr>
              <a:spLocks noChangeShapeType="1"/>
            </p:cNvSpPr>
            <p:nvPr/>
          </p:nvSpPr>
          <p:spPr bwMode="auto">
            <a:xfrm>
              <a:off x="3697" y="3135"/>
              <a:ext cx="1"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3" name="Line 42"/>
            <p:cNvSpPr>
              <a:spLocks noChangeShapeType="1"/>
            </p:cNvSpPr>
            <p:nvPr/>
          </p:nvSpPr>
          <p:spPr bwMode="auto">
            <a:xfrm>
              <a:off x="3710" y="2572"/>
              <a:ext cx="1"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4" name="Text Box 43"/>
            <p:cNvSpPr txBox="1">
              <a:spLocks noChangeArrowheads="1"/>
            </p:cNvSpPr>
            <p:nvPr/>
          </p:nvSpPr>
          <p:spPr bwMode="auto">
            <a:xfrm>
              <a:off x="3561" y="2278"/>
              <a:ext cx="36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45" name="Text Box 44"/>
            <p:cNvSpPr txBox="1">
              <a:spLocks noChangeArrowheads="1"/>
            </p:cNvSpPr>
            <p:nvPr/>
          </p:nvSpPr>
          <p:spPr bwMode="auto">
            <a:xfrm>
              <a:off x="2790" y="2773"/>
              <a:ext cx="68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NH2</a:t>
              </a:r>
            </a:p>
          </p:txBody>
        </p:sp>
        <p:sp>
          <p:nvSpPr>
            <p:cNvPr id="46" name="Text Box 45"/>
            <p:cNvSpPr txBox="1">
              <a:spLocks noChangeArrowheads="1"/>
            </p:cNvSpPr>
            <p:nvPr/>
          </p:nvSpPr>
          <p:spPr bwMode="auto">
            <a:xfrm>
              <a:off x="4060" y="2773"/>
              <a:ext cx="31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sp>
          <p:nvSpPr>
            <p:cNvPr id="47" name="Text Box 46"/>
            <p:cNvSpPr txBox="1">
              <a:spLocks noChangeArrowheads="1"/>
            </p:cNvSpPr>
            <p:nvPr/>
          </p:nvSpPr>
          <p:spPr bwMode="auto">
            <a:xfrm>
              <a:off x="3542" y="3340"/>
              <a:ext cx="63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CH2</a:t>
              </a:r>
            </a:p>
          </p:txBody>
        </p:sp>
        <p:sp>
          <p:nvSpPr>
            <p:cNvPr id="48" name="Text Box 47"/>
            <p:cNvSpPr txBox="1">
              <a:spLocks noChangeArrowheads="1"/>
            </p:cNvSpPr>
            <p:nvPr/>
          </p:nvSpPr>
          <p:spPr bwMode="auto">
            <a:xfrm>
              <a:off x="4273" y="3352"/>
              <a:ext cx="99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COOH</a:t>
              </a:r>
            </a:p>
          </p:txBody>
        </p:sp>
        <p:sp>
          <p:nvSpPr>
            <p:cNvPr id="49" name="Line 48"/>
            <p:cNvSpPr>
              <a:spLocks noChangeShapeType="1"/>
            </p:cNvSpPr>
            <p:nvPr/>
          </p:nvSpPr>
          <p:spPr bwMode="auto">
            <a:xfrm>
              <a:off x="4079" y="3547"/>
              <a:ext cx="227"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
        <p:nvSpPr>
          <p:cNvPr id="50" name="Rectangle 49"/>
          <p:cNvSpPr>
            <a:spLocks noChangeArrowheads="1"/>
          </p:cNvSpPr>
          <p:nvPr/>
        </p:nvSpPr>
        <p:spPr bwMode="auto">
          <a:xfrm>
            <a:off x="9449861" y="2446740"/>
            <a:ext cx="1729316"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665" b="1">
                <a:solidFill>
                  <a:srgbClr val="CC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51" name="Rectangle 50"/>
          <p:cNvSpPr>
            <a:spLocks noChangeArrowheads="1"/>
          </p:cNvSpPr>
          <p:nvPr/>
        </p:nvSpPr>
        <p:spPr bwMode="auto">
          <a:xfrm>
            <a:off x="3595161" y="4961465"/>
            <a:ext cx="1729316"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665" b="1">
                <a:solidFill>
                  <a:srgbClr val="CC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52" name="Rectangle 51"/>
          <p:cNvSpPr>
            <a:spLocks noChangeArrowheads="1"/>
          </p:cNvSpPr>
          <p:nvPr/>
        </p:nvSpPr>
        <p:spPr bwMode="auto">
          <a:xfrm>
            <a:off x="3595161" y="2446740"/>
            <a:ext cx="14266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665" b="1">
                <a:solidFill>
                  <a:srgbClr val="CC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53" name="Rectangle 52"/>
          <p:cNvSpPr>
            <a:spLocks noChangeArrowheads="1"/>
          </p:cNvSpPr>
          <p:nvPr/>
        </p:nvSpPr>
        <p:spPr bwMode="auto">
          <a:xfrm>
            <a:off x="9642477" y="4817360"/>
            <a:ext cx="14266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665" b="1">
                <a:solidFill>
                  <a:srgbClr val="CC33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54" name="Oval 53"/>
          <p:cNvSpPr>
            <a:spLocks noChangeArrowheads="1"/>
          </p:cNvSpPr>
          <p:nvPr/>
        </p:nvSpPr>
        <p:spPr bwMode="auto">
          <a:xfrm>
            <a:off x="2153708" y="5392199"/>
            <a:ext cx="1729317" cy="1580413"/>
          </a:xfrm>
          <a:prstGeom prst="ellipse">
            <a:avLst/>
          </a:prstGeom>
          <a:noFill/>
          <a:ln w="38100">
            <a:solidFill>
              <a:srgbClr val="FF00FF"/>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5" name="Oval 54"/>
          <p:cNvSpPr>
            <a:spLocks noChangeArrowheads="1"/>
          </p:cNvSpPr>
          <p:nvPr/>
        </p:nvSpPr>
        <p:spPr bwMode="auto">
          <a:xfrm>
            <a:off x="7836961" y="2877473"/>
            <a:ext cx="1729316" cy="1580413"/>
          </a:xfrm>
          <a:prstGeom prst="ellipse">
            <a:avLst/>
          </a:prstGeom>
          <a:noFill/>
          <a:ln w="38100">
            <a:solidFill>
              <a:srgbClr val="FF00FF"/>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6" name="Rectangle 55"/>
          <p:cNvSpPr>
            <a:spLocks noChangeArrowheads="1"/>
          </p:cNvSpPr>
          <p:nvPr/>
        </p:nvSpPr>
        <p:spPr bwMode="auto">
          <a:xfrm>
            <a:off x="809625" y="1297060"/>
            <a:ext cx="4800600" cy="1436308"/>
          </a:xfrm>
          <a:prstGeom prst="rect">
            <a:avLst/>
          </a:prstGeom>
          <a:solidFill>
            <a:schemeClr val="accent1">
              <a:alpha val="39999"/>
            </a:schemeClr>
          </a:solidFill>
          <a:ln w="38100">
            <a:solidFill>
              <a:srgbClr val="FF6600"/>
            </a:solidFill>
            <a:miter lim="800000"/>
          </a:ln>
        </p:spPr>
        <p:txBody>
          <a:bodyPr wrap="none" anchor="ct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7" name="Rectangle 56"/>
          <p:cNvSpPr>
            <a:spLocks noChangeArrowheads="1"/>
          </p:cNvSpPr>
          <p:nvPr/>
        </p:nvSpPr>
        <p:spPr bwMode="auto">
          <a:xfrm>
            <a:off x="6185959" y="1312896"/>
            <a:ext cx="5088467" cy="1436308"/>
          </a:xfrm>
          <a:prstGeom prst="rect">
            <a:avLst/>
          </a:prstGeom>
          <a:solidFill>
            <a:schemeClr val="accent1">
              <a:alpha val="39999"/>
            </a:schemeClr>
          </a:solidFill>
          <a:ln w="38100">
            <a:solidFill>
              <a:srgbClr val="FF6600"/>
            </a:solidFill>
            <a:miter lim="800000"/>
          </a:ln>
        </p:spPr>
        <p:txBody>
          <a:bodyPr wrap="none" anchor="ct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8" name="Rectangle 57"/>
          <p:cNvSpPr>
            <a:spLocks noChangeArrowheads="1"/>
          </p:cNvSpPr>
          <p:nvPr/>
        </p:nvSpPr>
        <p:spPr bwMode="auto">
          <a:xfrm>
            <a:off x="695325" y="4386626"/>
            <a:ext cx="5088467" cy="934312"/>
          </a:xfrm>
          <a:prstGeom prst="rect">
            <a:avLst/>
          </a:prstGeom>
          <a:solidFill>
            <a:schemeClr val="accent1">
              <a:alpha val="39999"/>
            </a:schemeClr>
          </a:solidFill>
          <a:ln w="38100">
            <a:solidFill>
              <a:srgbClr val="FF6600"/>
            </a:solidFill>
            <a:miter lim="800000"/>
          </a:ln>
        </p:spPr>
        <p:txBody>
          <a:bodyPr wrap="none" anchor="ct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9" name="Rectangle 58"/>
          <p:cNvSpPr>
            <a:spLocks noChangeArrowheads="1"/>
          </p:cNvSpPr>
          <p:nvPr/>
        </p:nvSpPr>
        <p:spPr bwMode="auto">
          <a:xfrm>
            <a:off x="6494994" y="4530731"/>
            <a:ext cx="3551767" cy="1292201"/>
          </a:xfrm>
          <a:prstGeom prst="rect">
            <a:avLst/>
          </a:prstGeom>
          <a:solidFill>
            <a:schemeClr val="accent1">
              <a:alpha val="39999"/>
            </a:schemeClr>
          </a:solidFill>
          <a:ln w="38100">
            <a:solidFill>
              <a:srgbClr val="FF6600"/>
            </a:solidFill>
            <a:miter lim="800000"/>
          </a:ln>
        </p:spPr>
        <p:txBody>
          <a:bodyPr wrap="none" anchor="ct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20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20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20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p:cTn id="32" dur="500" fill="hold"/>
                                        <p:tgtEl>
                                          <p:spTgt spid="55"/>
                                        </p:tgtEl>
                                        <p:attrNameLst>
                                          <p:attrName>ppt_w</p:attrName>
                                        </p:attrNameLst>
                                      </p:cBhvr>
                                      <p:tavLst>
                                        <p:tav tm="0">
                                          <p:val>
                                            <p:fltVal val="0"/>
                                          </p:val>
                                        </p:tav>
                                        <p:tav tm="100000">
                                          <p:val>
                                            <p:strVal val="#ppt_w"/>
                                          </p:val>
                                        </p:tav>
                                      </p:tavLst>
                                    </p:anim>
                                    <p:anim calcmode="lin" valueType="num">
                                      <p:cBhvr>
                                        <p:cTn id="33" dur="500" fill="hold"/>
                                        <p:tgtEl>
                                          <p:spTgt spid="55"/>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20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3" presetClass="entr" presetSubtype="32"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plus(out)">
                                      <p:cBhvr>
                                        <p:cTn id="43" dur="20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20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500" fill="hold"/>
                                        <p:tgtEl>
                                          <p:spTgt spid="54"/>
                                        </p:tgtEl>
                                        <p:attrNameLst>
                                          <p:attrName>ppt_w</p:attrName>
                                        </p:attrNameLst>
                                      </p:cBhvr>
                                      <p:tavLst>
                                        <p:tav tm="0">
                                          <p:val>
                                            <p:fltVal val="0"/>
                                          </p:val>
                                        </p:tav>
                                        <p:tav tm="100000">
                                          <p:val>
                                            <p:strVal val="#ppt_w"/>
                                          </p:val>
                                        </p:tav>
                                      </p:tavLst>
                                    </p:anim>
                                    <p:anim calcmode="lin" valueType="num">
                                      <p:cBhvr>
                                        <p:cTn id="54" dur="500" fill="hold"/>
                                        <p:tgtEl>
                                          <p:spTgt spid="54"/>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20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32" fill="hold"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diamond(out)">
                                      <p:cBhvr>
                                        <p:cTn id="64" dur="20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2000"/>
                                        <p:tgtEl>
                                          <p:spTgt spid="5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animBg="1"/>
      <p:bldP spid="55" grpId="0" animBg="1"/>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0"/>
          <p:cNvSpPr/>
          <p:nvPr/>
        </p:nvSpPr>
        <p:spPr>
          <a:xfrm>
            <a:off x="1041400" y="395892"/>
            <a:ext cx="820738" cy="492443"/>
          </a:xfrm>
          <a:prstGeom prst="rect">
            <a:avLst/>
          </a:prstGeom>
          <a:noFill/>
          <a:ln w="12700" cap="flat">
            <a:noFill/>
            <a:miter lim="400000"/>
          </a:ln>
          <a:effectLst/>
        </p:spPr>
        <p:txBody>
          <a:bodyPr wrap="none" lIns="0" tIns="0" rIns="0" bIns="0" numCol="1" anchor="t">
            <a:spAutoFit/>
          </a:bodyPr>
          <a:lstStyle>
            <a:lvl1pPr>
              <a:defRPr b="1">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b="0">
                <a:solidFill>
                  <a:srgbClr val="000000"/>
                </a:solidFill>
              </a:defRPr>
            </a:pPr>
            <a:r>
              <a:rPr lang="zh-CN" altLang="en-US" sz="3200" b="0" dirty="0">
                <a:solidFill>
                  <a:schemeClr val="bg1"/>
                </a:solidFill>
                <a:latin typeface="OPPOSans B" panose="00020600040101010101" pitchFamily="18" charset="-122"/>
                <a:ea typeface="OPPOSans B" panose="00020600040101010101" pitchFamily="18" charset="-122"/>
                <a:cs typeface="OPPOSans R" panose="00020600040101010101" pitchFamily="18" charset="-122"/>
                <a:sym typeface="OPPOSans B" panose="00020600040101010101" pitchFamily="18" charset="-122"/>
              </a:rPr>
              <a:t>练习</a:t>
            </a:r>
          </a:p>
        </p:txBody>
      </p:sp>
      <p:grpSp>
        <p:nvGrpSpPr>
          <p:cNvPr id="3" name="Group 2"/>
          <p:cNvGrpSpPr/>
          <p:nvPr/>
        </p:nvGrpSpPr>
        <p:grpSpPr bwMode="auto">
          <a:xfrm>
            <a:off x="1498599" y="1258879"/>
            <a:ext cx="3556000" cy="1889210"/>
            <a:chOff x="0" y="-26"/>
            <a:chExt cx="1680" cy="1193"/>
          </a:xfrm>
        </p:grpSpPr>
        <p:grpSp>
          <p:nvGrpSpPr>
            <p:cNvPr id="4" name="Group 3"/>
            <p:cNvGrpSpPr/>
            <p:nvPr/>
          </p:nvGrpSpPr>
          <p:grpSpPr bwMode="auto">
            <a:xfrm>
              <a:off x="384" y="0"/>
              <a:ext cx="864" cy="922"/>
              <a:chOff x="0" y="0"/>
              <a:chExt cx="864" cy="922"/>
            </a:xfrm>
          </p:grpSpPr>
          <p:sp>
            <p:nvSpPr>
              <p:cNvPr id="10" name="Text Box 4"/>
              <p:cNvSpPr txBox="1">
                <a:spLocks noChangeArrowheads="1"/>
              </p:cNvSpPr>
              <p:nvPr/>
            </p:nvSpPr>
            <p:spPr bwMode="auto">
              <a:xfrm>
                <a:off x="0" y="0"/>
                <a:ext cx="864" cy="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p>
              <a:p>
                <a:pPr>
                  <a:spcBef>
                    <a:spcPct val="50000"/>
                  </a:spcBef>
                </a:pPr>
                <a:r>
                  <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11" name="Line 5"/>
              <p:cNvSpPr>
                <a:spLocks noChangeShapeType="1"/>
              </p:cNvSpPr>
              <p:nvPr/>
            </p:nvSpPr>
            <p:spPr bwMode="auto">
              <a:xfrm flipV="1">
                <a:off x="332" y="352"/>
                <a:ext cx="0" cy="144"/>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2" name="Line 6"/>
              <p:cNvSpPr>
                <a:spLocks noChangeShapeType="1"/>
              </p:cNvSpPr>
              <p:nvPr/>
            </p:nvSpPr>
            <p:spPr bwMode="auto">
              <a:xfrm>
                <a:off x="336" y="778"/>
                <a:ext cx="0" cy="144"/>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
          <p:nvSpPr>
            <p:cNvPr id="5" name="Text Box 7"/>
            <p:cNvSpPr txBox="1">
              <a:spLocks noChangeArrowheads="1"/>
            </p:cNvSpPr>
            <p:nvPr/>
          </p:nvSpPr>
          <p:spPr bwMode="auto">
            <a:xfrm>
              <a:off x="592" y="850"/>
              <a:ext cx="72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endParaRPr lang="zh-CN" altLang="zh-CN" sz="2665"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 name="Text Box 8"/>
            <p:cNvSpPr txBox="1">
              <a:spLocks noChangeArrowheads="1"/>
            </p:cNvSpPr>
            <p:nvPr/>
          </p:nvSpPr>
          <p:spPr bwMode="auto">
            <a:xfrm>
              <a:off x="0" y="336"/>
              <a:ext cx="72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NH</a:t>
              </a:r>
              <a:r>
                <a:rPr lang="zh-CN" altLang="zh-CN" sz="2665"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p>
          </p:txBody>
        </p:sp>
        <p:sp>
          <p:nvSpPr>
            <p:cNvPr id="8" name="Text Box 9"/>
            <p:cNvSpPr txBox="1">
              <a:spLocks noChangeArrowheads="1"/>
            </p:cNvSpPr>
            <p:nvPr/>
          </p:nvSpPr>
          <p:spPr bwMode="auto">
            <a:xfrm>
              <a:off x="864" y="336"/>
              <a:ext cx="81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COOH</a:t>
              </a:r>
            </a:p>
          </p:txBody>
        </p:sp>
        <p:sp>
          <p:nvSpPr>
            <p:cNvPr id="9" name="Text Box 10"/>
            <p:cNvSpPr txBox="1">
              <a:spLocks noChangeArrowheads="1"/>
            </p:cNvSpPr>
            <p:nvPr/>
          </p:nvSpPr>
          <p:spPr bwMode="auto">
            <a:xfrm>
              <a:off x="528" y="-26"/>
              <a:ext cx="624"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CH</a:t>
              </a:r>
              <a:r>
                <a:rPr lang="zh-CN" altLang="zh-CN" sz="2665"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endPar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13" name="Group 11"/>
          <p:cNvGrpSpPr/>
          <p:nvPr/>
        </p:nvGrpSpPr>
        <p:grpSpPr bwMode="auto">
          <a:xfrm>
            <a:off x="7939617" y="2143135"/>
            <a:ext cx="3149600" cy="2361116"/>
            <a:chOff x="0" y="-70"/>
            <a:chExt cx="1488" cy="1491"/>
          </a:xfrm>
        </p:grpSpPr>
        <p:grpSp>
          <p:nvGrpSpPr>
            <p:cNvPr id="14" name="Group 12"/>
            <p:cNvGrpSpPr/>
            <p:nvPr/>
          </p:nvGrpSpPr>
          <p:grpSpPr bwMode="auto">
            <a:xfrm>
              <a:off x="194" y="243"/>
              <a:ext cx="864" cy="927"/>
              <a:chOff x="2" y="-141"/>
              <a:chExt cx="864" cy="927"/>
            </a:xfrm>
          </p:grpSpPr>
          <p:sp>
            <p:nvSpPr>
              <p:cNvPr id="21" name="Text Box 13"/>
              <p:cNvSpPr txBox="1">
                <a:spLocks noChangeArrowheads="1"/>
              </p:cNvSpPr>
              <p:nvPr/>
            </p:nvSpPr>
            <p:spPr bwMode="auto">
              <a:xfrm>
                <a:off x="2" y="-141"/>
                <a:ext cx="864" cy="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665"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p>
              <a:p>
                <a:pPr>
                  <a:spcBef>
                    <a:spcPct val="50000"/>
                  </a:spcBef>
                </a:pPr>
                <a:r>
                  <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22" name="Line 14"/>
              <p:cNvSpPr>
                <a:spLocks noChangeShapeType="1"/>
              </p:cNvSpPr>
              <p:nvPr/>
            </p:nvSpPr>
            <p:spPr bwMode="auto">
              <a:xfrm flipV="1">
                <a:off x="336" y="240"/>
                <a:ext cx="0" cy="144"/>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3" name="Line 15"/>
              <p:cNvSpPr>
                <a:spLocks noChangeShapeType="1"/>
              </p:cNvSpPr>
              <p:nvPr/>
            </p:nvSpPr>
            <p:spPr bwMode="auto">
              <a:xfrm>
                <a:off x="335" y="642"/>
                <a:ext cx="0" cy="144"/>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
          <p:nvSpPr>
            <p:cNvPr id="15" name="Text Box 16"/>
            <p:cNvSpPr txBox="1">
              <a:spLocks noChangeArrowheads="1"/>
            </p:cNvSpPr>
            <p:nvPr/>
          </p:nvSpPr>
          <p:spPr bwMode="auto">
            <a:xfrm>
              <a:off x="0" y="720"/>
              <a:ext cx="33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endParaRPr lang="zh-CN" altLang="zh-CN" sz="2665" b="1" baseline="-25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6" name="Text Box 17"/>
            <p:cNvSpPr txBox="1">
              <a:spLocks noChangeArrowheads="1"/>
            </p:cNvSpPr>
            <p:nvPr/>
          </p:nvSpPr>
          <p:spPr bwMode="auto">
            <a:xfrm>
              <a:off x="384" y="1104"/>
              <a:ext cx="57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NH</a:t>
              </a:r>
              <a:r>
                <a:rPr lang="zh-CN" altLang="zh-CN" sz="2665" b="1" baseline="-25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p>
          </p:txBody>
        </p:sp>
        <p:sp>
          <p:nvSpPr>
            <p:cNvPr id="17" name="Text Box 18"/>
            <p:cNvSpPr txBox="1">
              <a:spLocks noChangeArrowheads="1"/>
            </p:cNvSpPr>
            <p:nvPr/>
          </p:nvSpPr>
          <p:spPr bwMode="auto">
            <a:xfrm>
              <a:off x="672" y="720"/>
              <a:ext cx="81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COOH</a:t>
              </a:r>
            </a:p>
          </p:txBody>
        </p:sp>
        <p:sp>
          <p:nvSpPr>
            <p:cNvPr id="18" name="Text Box 19"/>
            <p:cNvSpPr txBox="1">
              <a:spLocks noChangeArrowheads="1"/>
            </p:cNvSpPr>
            <p:nvPr/>
          </p:nvSpPr>
          <p:spPr bwMode="auto">
            <a:xfrm>
              <a:off x="404" y="305"/>
              <a:ext cx="624"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CH</a:t>
              </a:r>
              <a:r>
                <a:rPr lang="zh-CN" altLang="zh-CN" sz="2665"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endPar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9" name="Line 20"/>
            <p:cNvSpPr>
              <a:spLocks noChangeShapeType="1"/>
            </p:cNvSpPr>
            <p:nvPr/>
          </p:nvSpPr>
          <p:spPr bwMode="auto">
            <a:xfrm>
              <a:off x="526" y="246"/>
              <a:ext cx="0" cy="144"/>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0" name="Text Box 21"/>
            <p:cNvSpPr txBox="1">
              <a:spLocks noChangeArrowheads="1"/>
            </p:cNvSpPr>
            <p:nvPr/>
          </p:nvSpPr>
          <p:spPr bwMode="auto">
            <a:xfrm>
              <a:off x="430" y="-70"/>
              <a:ext cx="304"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spcBef>
                  <a:spcPct val="50000"/>
                </a:spcBef>
              </a:pPr>
              <a:r>
                <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SH</a:t>
              </a:r>
            </a:p>
          </p:txBody>
        </p:sp>
      </p:grpSp>
      <p:grpSp>
        <p:nvGrpSpPr>
          <p:cNvPr id="24" name="Group 22"/>
          <p:cNvGrpSpPr/>
          <p:nvPr/>
        </p:nvGrpSpPr>
        <p:grpSpPr bwMode="auto">
          <a:xfrm>
            <a:off x="1678518" y="2689470"/>
            <a:ext cx="4914900" cy="1829034"/>
            <a:chOff x="0" y="48"/>
            <a:chExt cx="2322" cy="1155"/>
          </a:xfrm>
        </p:grpSpPr>
        <p:grpSp>
          <p:nvGrpSpPr>
            <p:cNvPr id="25" name="Group 23"/>
            <p:cNvGrpSpPr/>
            <p:nvPr/>
          </p:nvGrpSpPr>
          <p:grpSpPr bwMode="auto">
            <a:xfrm>
              <a:off x="384" y="48"/>
              <a:ext cx="864" cy="919"/>
              <a:chOff x="0" y="0"/>
              <a:chExt cx="864" cy="919"/>
            </a:xfrm>
          </p:grpSpPr>
          <p:sp>
            <p:nvSpPr>
              <p:cNvPr id="31" name="Text Box 24"/>
              <p:cNvSpPr txBox="1">
                <a:spLocks noChangeArrowheads="1"/>
              </p:cNvSpPr>
              <p:nvPr/>
            </p:nvSpPr>
            <p:spPr bwMode="auto">
              <a:xfrm>
                <a:off x="0" y="0"/>
                <a:ext cx="864" cy="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665"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p>
              <a:p>
                <a:pPr>
                  <a:spcBef>
                    <a:spcPct val="50000"/>
                  </a:spcBef>
                </a:pPr>
                <a:r>
                  <a:rPr lang="zh-CN" altLang="zh-CN" sz="2665"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p>
            </p:txBody>
          </p:sp>
          <p:sp>
            <p:nvSpPr>
              <p:cNvPr id="32" name="Line 25"/>
              <p:cNvSpPr>
                <a:spLocks noChangeShapeType="1"/>
              </p:cNvSpPr>
              <p:nvPr/>
            </p:nvSpPr>
            <p:spPr bwMode="auto">
              <a:xfrm flipV="1">
                <a:off x="336" y="369"/>
                <a:ext cx="0" cy="144"/>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3" name="Line 26"/>
              <p:cNvSpPr>
                <a:spLocks noChangeShapeType="1"/>
              </p:cNvSpPr>
              <p:nvPr/>
            </p:nvSpPr>
            <p:spPr bwMode="auto">
              <a:xfrm>
                <a:off x="336" y="775"/>
                <a:ext cx="0" cy="144"/>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
          <p:nvSpPr>
            <p:cNvPr id="26" name="Text Box 27"/>
            <p:cNvSpPr txBox="1">
              <a:spLocks noChangeArrowheads="1"/>
            </p:cNvSpPr>
            <p:nvPr/>
          </p:nvSpPr>
          <p:spPr bwMode="auto">
            <a:xfrm>
              <a:off x="590" y="886"/>
              <a:ext cx="72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endParaRPr lang="zh-CN" altLang="zh-CN" sz="2665"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7" name="Text Box 28"/>
            <p:cNvSpPr txBox="1">
              <a:spLocks noChangeArrowheads="1"/>
            </p:cNvSpPr>
            <p:nvPr/>
          </p:nvSpPr>
          <p:spPr bwMode="auto">
            <a:xfrm>
              <a:off x="0" y="384"/>
              <a:ext cx="57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NH</a:t>
              </a:r>
              <a:r>
                <a:rPr lang="zh-CN" altLang="zh-CN" sz="2665" b="1" baseline="-25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p>
          </p:txBody>
        </p:sp>
        <p:sp>
          <p:nvSpPr>
            <p:cNvPr id="28" name="Text Box 29"/>
            <p:cNvSpPr txBox="1">
              <a:spLocks noChangeArrowheads="1"/>
            </p:cNvSpPr>
            <p:nvPr/>
          </p:nvSpPr>
          <p:spPr bwMode="auto">
            <a:xfrm>
              <a:off x="1506" y="525"/>
              <a:ext cx="81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COOH</a:t>
              </a:r>
            </a:p>
          </p:txBody>
        </p:sp>
        <p:sp>
          <p:nvSpPr>
            <p:cNvPr id="29" name="Text Box 30"/>
            <p:cNvSpPr txBox="1">
              <a:spLocks noChangeArrowheads="1"/>
            </p:cNvSpPr>
            <p:nvPr/>
          </p:nvSpPr>
          <p:spPr bwMode="auto">
            <a:xfrm>
              <a:off x="936" y="513"/>
              <a:ext cx="76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CH</a:t>
              </a:r>
              <a:r>
                <a:rPr lang="zh-CN" altLang="zh-CN" sz="2665"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p>
          </p:txBody>
        </p:sp>
        <p:sp>
          <p:nvSpPr>
            <p:cNvPr id="30" name="Text Box 31"/>
            <p:cNvSpPr txBox="1">
              <a:spLocks noChangeArrowheads="1"/>
            </p:cNvSpPr>
            <p:nvPr/>
          </p:nvSpPr>
          <p:spPr bwMode="auto">
            <a:xfrm>
              <a:off x="620" y="54"/>
              <a:ext cx="20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spcBef>
                  <a:spcPct val="50000"/>
                </a:spcBef>
              </a:pPr>
              <a:r>
                <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grpSp>
      <p:sp>
        <p:nvSpPr>
          <p:cNvPr id="34" name="Rectangle 32"/>
          <p:cNvSpPr>
            <a:spLocks noChangeArrowheads="1"/>
          </p:cNvSpPr>
          <p:nvPr/>
        </p:nvSpPr>
        <p:spPr bwMode="auto">
          <a:xfrm>
            <a:off x="7137403" y="1574432"/>
            <a:ext cx="52770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②</a:t>
            </a:r>
          </a:p>
        </p:txBody>
      </p:sp>
      <p:sp>
        <p:nvSpPr>
          <p:cNvPr id="35" name="Rectangle 33"/>
          <p:cNvSpPr>
            <a:spLocks noChangeArrowheads="1"/>
          </p:cNvSpPr>
          <p:nvPr/>
        </p:nvSpPr>
        <p:spPr bwMode="auto">
          <a:xfrm>
            <a:off x="814919" y="1874892"/>
            <a:ext cx="52770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①</a:t>
            </a:r>
          </a:p>
        </p:txBody>
      </p:sp>
      <p:sp>
        <p:nvSpPr>
          <p:cNvPr id="36" name="Rectangle 34"/>
          <p:cNvSpPr>
            <a:spLocks noChangeArrowheads="1"/>
          </p:cNvSpPr>
          <p:nvPr/>
        </p:nvSpPr>
        <p:spPr bwMode="auto">
          <a:xfrm>
            <a:off x="814919" y="3294397"/>
            <a:ext cx="52770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③</a:t>
            </a:r>
          </a:p>
        </p:txBody>
      </p:sp>
      <p:sp>
        <p:nvSpPr>
          <p:cNvPr id="37" name="Rectangle 35"/>
          <p:cNvSpPr>
            <a:spLocks noChangeArrowheads="1"/>
          </p:cNvSpPr>
          <p:nvPr/>
        </p:nvSpPr>
        <p:spPr bwMode="auto">
          <a:xfrm>
            <a:off x="7141634" y="3259559"/>
            <a:ext cx="52770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665" b="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④</a:t>
            </a:r>
          </a:p>
        </p:txBody>
      </p:sp>
      <p:sp>
        <p:nvSpPr>
          <p:cNvPr id="38" name="Rectangle 36"/>
          <p:cNvSpPr>
            <a:spLocks noChangeArrowheads="1"/>
          </p:cNvSpPr>
          <p:nvPr/>
        </p:nvSpPr>
        <p:spPr bwMode="auto">
          <a:xfrm>
            <a:off x="571160" y="5274926"/>
            <a:ext cx="1168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）如果是氨基酸，则它们的</a:t>
            </a:r>
            <a:r>
              <a:rPr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基分别是</a:t>
            </a:r>
            <a:r>
              <a:rPr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:_____________</a:t>
            </a:r>
            <a:r>
              <a:rPr lang="en-US"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____________</a:t>
            </a:r>
            <a:r>
              <a:rPr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_</a:t>
            </a:r>
          </a:p>
        </p:txBody>
      </p:sp>
      <p:sp>
        <p:nvSpPr>
          <p:cNvPr id="39" name="Text Box 37"/>
          <p:cNvSpPr txBox="1">
            <a:spLocks noChangeArrowheads="1"/>
          </p:cNvSpPr>
          <p:nvPr/>
        </p:nvSpPr>
        <p:spPr bwMode="auto">
          <a:xfrm>
            <a:off x="503768" y="4570218"/>
            <a:ext cx="101578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lang="zh-CN" altLang="en-US"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）以上属于氨基酸的是</a:t>
            </a:r>
            <a:r>
              <a:rPr lang="zh-CN" altLang="zh-CN" sz="2000"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_____________________</a:t>
            </a:r>
          </a:p>
        </p:txBody>
      </p:sp>
      <p:sp>
        <p:nvSpPr>
          <p:cNvPr id="40" name="Text Box 38"/>
          <p:cNvSpPr txBox="1">
            <a:spLocks noChangeArrowheads="1"/>
          </p:cNvSpPr>
          <p:nvPr/>
        </p:nvSpPr>
        <p:spPr bwMode="auto">
          <a:xfrm>
            <a:off x="3689351" y="4349327"/>
            <a:ext cx="163194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zh-CN" sz="2665"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①②④</a:t>
            </a:r>
          </a:p>
        </p:txBody>
      </p:sp>
      <p:sp>
        <p:nvSpPr>
          <p:cNvPr id="41" name="Rectangle 39"/>
          <p:cNvSpPr>
            <a:spLocks noChangeArrowheads="1"/>
          </p:cNvSpPr>
          <p:nvPr/>
        </p:nvSpPr>
        <p:spPr bwMode="auto">
          <a:xfrm>
            <a:off x="5389033" y="5099308"/>
            <a:ext cx="19219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—CH3,</a:t>
            </a:r>
          </a:p>
        </p:txBody>
      </p:sp>
      <p:sp>
        <p:nvSpPr>
          <p:cNvPr id="42" name="Rectangle 40"/>
          <p:cNvSpPr>
            <a:spLocks noChangeArrowheads="1"/>
          </p:cNvSpPr>
          <p:nvPr/>
        </p:nvSpPr>
        <p:spPr bwMode="auto">
          <a:xfrm>
            <a:off x="6735232" y="5090948"/>
            <a:ext cx="11535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0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p>
        </p:txBody>
      </p:sp>
      <p:grpSp>
        <p:nvGrpSpPr>
          <p:cNvPr id="43" name="Group 41"/>
          <p:cNvGrpSpPr/>
          <p:nvPr/>
        </p:nvGrpSpPr>
        <p:grpSpPr bwMode="auto">
          <a:xfrm>
            <a:off x="7700432" y="4643061"/>
            <a:ext cx="806451" cy="1247861"/>
            <a:chOff x="0" y="0"/>
            <a:chExt cx="381" cy="788"/>
          </a:xfrm>
        </p:grpSpPr>
        <p:sp>
          <p:nvSpPr>
            <p:cNvPr id="44" name="Line 42"/>
            <p:cNvSpPr>
              <a:spLocks noChangeShapeType="1"/>
            </p:cNvSpPr>
            <p:nvPr/>
          </p:nvSpPr>
          <p:spPr bwMode="auto">
            <a:xfrm flipH="1">
              <a:off x="145" y="242"/>
              <a:ext cx="0" cy="182"/>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45" name="Rectangle 43"/>
            <p:cNvSpPr>
              <a:spLocks noChangeArrowheads="1"/>
            </p:cNvSpPr>
            <p:nvPr/>
          </p:nvSpPr>
          <p:spPr bwMode="auto">
            <a:xfrm>
              <a:off x="28" y="0"/>
              <a:ext cx="28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SH</a:t>
              </a:r>
            </a:p>
          </p:txBody>
        </p:sp>
        <p:sp>
          <p:nvSpPr>
            <p:cNvPr id="46" name="Rectangle 44"/>
            <p:cNvSpPr>
              <a:spLocks noChangeArrowheads="1"/>
            </p:cNvSpPr>
            <p:nvPr/>
          </p:nvSpPr>
          <p:spPr bwMode="auto">
            <a:xfrm>
              <a:off x="0" y="363"/>
              <a:ext cx="38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CH2</a:t>
              </a:r>
            </a:p>
          </p:txBody>
        </p:sp>
        <p:sp>
          <p:nvSpPr>
            <p:cNvPr id="47" name="Line 45"/>
            <p:cNvSpPr>
              <a:spLocks noChangeShapeType="1"/>
            </p:cNvSpPr>
            <p:nvPr/>
          </p:nvSpPr>
          <p:spPr bwMode="auto">
            <a:xfrm flipH="1">
              <a:off x="136" y="606"/>
              <a:ext cx="0" cy="182"/>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sz="20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
        <p:nvSpPr>
          <p:cNvPr id="49" name="Text Box 9"/>
          <p:cNvSpPr txBox="1">
            <a:spLocks noChangeArrowheads="1"/>
          </p:cNvSpPr>
          <p:nvPr/>
        </p:nvSpPr>
        <p:spPr bwMode="auto">
          <a:xfrm>
            <a:off x="7584295" y="1514630"/>
            <a:ext cx="2799503"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N</a:t>
            </a:r>
            <a:r>
              <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r>
              <a:rPr lang="en-US" altLang="zh-CN" sz="2665"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en-US"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a:t>
            </a:r>
            <a:r>
              <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r>
              <a:rPr lang="en-US" altLang="zh-CN" sz="2665"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r>
              <a:rPr lang="en-US"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COO</a:t>
            </a:r>
            <a:r>
              <a:rPr lang="zh-CN" altLang="zh-CN" sz="2665" b="1"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H</a:t>
            </a:r>
            <a:endParaRPr lang="zh-CN" altLang="zh-CN" sz="2665"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spcBef>
                <a:spcPct val="50000"/>
              </a:spcBef>
            </a:pPr>
            <a:endParaRPr lang="zh-CN" altLang="zh-CN" sz="2665" b="1" baseline="-250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par>
                                <p:cTn id="11" presetID="1" presetClass="entr" presetSubtype="0" fill="hold" grpId="0" nodeType="withEffect">
                                  <p:stCondLst>
                                    <p:cond delay="0"/>
                                  </p:stCondLst>
                                  <p:childTnLst>
                                    <p:set>
                                      <p:cBhvr>
                                        <p:cTn id="12" dur="1" fill="hold">
                                          <p:stCondLst>
                                            <p:cond delay="499"/>
                                          </p:stCondLst>
                                        </p:cTn>
                                        <p:tgtEl>
                                          <p:spTgt spid="42"/>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par>
                                <p:cTn id="13" presetID="1" presetClass="entr" presetSubtype="0" fill="hold" nodeType="withEffect">
                                  <p:stCondLst>
                                    <p:cond delay="0"/>
                                  </p:stCondLst>
                                  <p:childTnLst>
                                    <p:set>
                                      <p:cBhvr>
                                        <p:cTn id="14" dur="1" fill="hold">
                                          <p:stCondLst>
                                            <p:cond delay="499"/>
                                          </p:stCondLst>
                                        </p:cTn>
                                        <p:tgtEl>
                                          <p:spTgt spid="43"/>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5890041d-65cd-4ab2-bee6-8dc291447357}"/>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6ae31eea-9174-4c3b-8e5d-2d0848fab2b3}"/>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8f3f7c38-1a2f-41fe-b644-14772951cb04}"/>
</p:tagLst>
</file>

<file path=ppt/theme/theme1.xml><?xml version="1.0" encoding="utf-8"?>
<a:theme xmlns:a="http://schemas.openxmlformats.org/drawingml/2006/main" name="办公资源网：www.bangongziyuan.com">
  <a:themeElements>
    <a:clrScheme name="紫粉红">
      <a:dk1>
        <a:srgbClr val="000000"/>
      </a:dk1>
      <a:lt1>
        <a:srgbClr val="FFFFFF"/>
      </a:lt1>
      <a:dk2>
        <a:srgbClr val="778495"/>
      </a:dk2>
      <a:lt2>
        <a:srgbClr val="F0F0F0"/>
      </a:lt2>
      <a:accent1>
        <a:srgbClr val="FD8558"/>
      </a:accent1>
      <a:accent2>
        <a:srgbClr val="7E5CD9"/>
      </a:accent2>
      <a:accent3>
        <a:srgbClr val="73B64B"/>
      </a:accent3>
      <a:accent4>
        <a:srgbClr val="FFCC6C"/>
      </a:accent4>
      <a:accent5>
        <a:srgbClr val="A5A5A5"/>
      </a:accent5>
      <a:accent6>
        <a:srgbClr val="C9C9C9"/>
      </a:accent6>
      <a:hlink>
        <a:srgbClr val="FD8558"/>
      </a:hlink>
      <a:folHlink>
        <a:srgbClr val="BFBFBF"/>
      </a:folHlink>
    </a:clrScheme>
    <a:fontScheme name="OPPO1">
      <a:majorFont>
        <a:latin typeface="Roboto"/>
        <a:ea typeface="OPPOSans B"/>
        <a:cs typeface=""/>
      </a:majorFont>
      <a:minorFont>
        <a:latin typeface="Roboto"/>
        <a:ea typeface="OPPOSans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2051</Words>
  <Application>Microsoft Office PowerPoint</Application>
  <PresentationFormat>宽屏</PresentationFormat>
  <Paragraphs>507</Paragraphs>
  <Slides>29</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29</vt:i4>
      </vt:variant>
    </vt:vector>
  </HeadingPairs>
  <TitlesOfParts>
    <vt:vector size="39" baseType="lpstr">
      <vt:lpstr>Roboto Bk</vt:lpstr>
      <vt:lpstr>Arial</vt:lpstr>
      <vt:lpstr>FandolFang R</vt:lpstr>
      <vt:lpstr>Roboto</vt:lpstr>
      <vt:lpstr>OPPOSans B</vt:lpstr>
      <vt:lpstr>Wingdings</vt:lpstr>
      <vt:lpstr>OPPOSans R</vt:lpstr>
      <vt:lpstr>优设标题黑</vt:lpstr>
      <vt:lpstr>思源黑体 CN Light</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2020-06-24T02:03:06Z</dcterms:created>
  <dcterms:modified xsi:type="dcterms:W3CDTF">2021-01-09T11:53:55Z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