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375" r:id="rId2"/>
    <p:sldId id="278" r:id="rId3"/>
    <p:sldId id="433" r:id="rId4"/>
    <p:sldId id="434" r:id="rId5"/>
    <p:sldId id="387" r:id="rId6"/>
    <p:sldId id="435" r:id="rId7"/>
    <p:sldId id="436" r:id="rId8"/>
    <p:sldId id="437" r:id="rId9"/>
    <p:sldId id="438" r:id="rId10"/>
    <p:sldId id="439" r:id="rId11"/>
    <p:sldId id="410" r:id="rId12"/>
    <p:sldId id="440" r:id="rId13"/>
    <p:sldId id="443" r:id="rId14"/>
    <p:sldId id="444" r:id="rId15"/>
    <p:sldId id="442" r:id="rId16"/>
    <p:sldId id="445" r:id="rId17"/>
    <p:sldId id="447" r:id="rId18"/>
    <p:sldId id="449" r:id="rId19"/>
    <p:sldId id="446" r:id="rId20"/>
    <p:sldId id="450" r:id="rId21"/>
    <p:sldId id="448" r:id="rId22"/>
    <p:sldId id="451" r:id="rId23"/>
    <p:sldId id="452" r:id="rId24"/>
    <p:sldId id="287" r:id="rId25"/>
    <p:sldId id="453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OPPOSans B" panose="02010600030101010101" charset="-122"/>
      <p:regular r:id="rId29"/>
    </p:embeddedFont>
    <p:embeddedFont>
      <p:font typeface="OPPOSans R" panose="02010600030101010101" charset="-122"/>
      <p:regular r:id="rId30"/>
    </p:embeddedFont>
    <p:embeddedFont>
      <p:font typeface="思源黑体 CN Light" panose="02010600030101010101" charset="-122"/>
      <p:regular r:id="rId31"/>
    </p:embeddedFont>
    <p:embeddedFont>
      <p:font typeface="优设标题黑" panose="02010600030101010101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>
          <p15:clr>
            <a:srgbClr val="A4A3A4"/>
          </p15:clr>
        </p15:guide>
        <p15:guide id="2" pos="3795">
          <p15:clr>
            <a:srgbClr val="A4A3A4"/>
          </p15:clr>
        </p15:guide>
        <p15:guide id="3" pos="438">
          <p15:clr>
            <a:srgbClr val="A4A3A4"/>
          </p15:clr>
        </p15:guide>
        <p15:guide id="4" pos="7310">
          <p15:clr>
            <a:srgbClr val="A4A3A4"/>
          </p15:clr>
        </p15:guide>
        <p15:guide id="5" orient="horz" pos="595">
          <p15:clr>
            <a:srgbClr val="A4A3A4"/>
          </p15:clr>
        </p15:guide>
        <p15:guide id="6" orient="horz" pos="392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162">
          <p15:clr>
            <a:srgbClr val="A4A3A4"/>
          </p15:clr>
        </p15:guide>
        <p15:guide id="9" pos="5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733"/>
    <a:srgbClr val="3660C9"/>
    <a:srgbClr val="1B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4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52" y="114"/>
      </p:cViewPr>
      <p:guideLst>
        <p:guide orient="horz" pos="2288"/>
        <p:guide pos="3795"/>
        <p:guide pos="438"/>
        <p:guide pos="7310"/>
        <p:guide orient="horz" pos="595"/>
        <p:guide orient="horz" pos="3929"/>
        <p:guide orient="horz" pos="3861"/>
        <p:guide orient="horz" pos="1162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8A4287C6-C80B-4FBC-AAC3-CF577F8F9B4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DD7ACC26-FD7F-4F70-9456-027AD03C82A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顶角 7" hidden="1"/>
          <p:cNvSpPr/>
          <p:nvPr userDrawn="1"/>
        </p:nvSpPr>
        <p:spPr>
          <a:xfrm rot="16200000" flipH="1">
            <a:off x="4803704" y="-3441766"/>
            <a:ext cx="593527" cy="8208985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: 圆顶角 11"/>
          <p:cNvSpPr/>
          <p:nvPr userDrawn="1"/>
        </p:nvSpPr>
        <p:spPr>
          <a:xfrm rot="5400000">
            <a:off x="19466" y="346498"/>
            <a:ext cx="593527" cy="632460"/>
          </a:xfrm>
          <a:prstGeom prst="round2SameRect">
            <a:avLst>
              <a:gd name="adj1" fmla="val 0"/>
              <a:gd name="adj2" fmla="val 50000"/>
            </a:avLst>
          </a:prstGeom>
          <a:solidFill>
            <a:srgbClr val="FE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顶角 8"/>
          <p:cNvSpPr/>
          <p:nvPr userDrawn="1"/>
        </p:nvSpPr>
        <p:spPr>
          <a:xfrm rot="16200000" flipH="1">
            <a:off x="5038018" y="-3920215"/>
            <a:ext cx="593527" cy="9165883"/>
          </a:xfrm>
          <a:prstGeom prst="round2SameRect">
            <a:avLst>
              <a:gd name="adj1" fmla="val 0"/>
              <a:gd name="adj2" fmla="val 50000"/>
            </a:avLst>
          </a:prstGeom>
          <a:gradFill>
            <a:gsLst>
              <a:gs pos="48000">
                <a:schemeClr val="accent2"/>
              </a:gs>
              <a:gs pos="9300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顶角 7"/>
          <p:cNvSpPr/>
          <p:nvPr userDrawn="1"/>
        </p:nvSpPr>
        <p:spPr>
          <a:xfrm rot="16200000" flipH="1">
            <a:off x="231765" y="306758"/>
            <a:ext cx="593527" cy="711944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: 圆顶角 6"/>
          <p:cNvSpPr/>
          <p:nvPr userDrawn="1"/>
        </p:nvSpPr>
        <p:spPr>
          <a:xfrm rot="16200000" flipH="1">
            <a:off x="59208" y="306759"/>
            <a:ext cx="593527" cy="711942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4EB-493E-4736-948D-B2CCEAE4FADD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99E36-8CDB-447D-ADAB-BC3D1728D0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5" name="组合 24"/>
          <p:cNvGrpSpPr/>
          <p:nvPr/>
        </p:nvGrpSpPr>
        <p:grpSpPr>
          <a:xfrm>
            <a:off x="8282354" y="1318255"/>
            <a:ext cx="3909646" cy="671787"/>
            <a:chOff x="8282354" y="1318255"/>
            <a:chExt cx="3909646" cy="671787"/>
          </a:xfrm>
        </p:grpSpPr>
        <p:sp>
          <p:nvSpPr>
            <p:cNvPr id="21" name="矩形: 圆顶角 20"/>
            <p:cNvSpPr/>
            <p:nvPr/>
          </p:nvSpPr>
          <p:spPr>
            <a:xfrm rot="16200000">
              <a:off x="9901283" y="-300674"/>
              <a:ext cx="671787" cy="39096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EA7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709978" y="1370784"/>
              <a:ext cx="34820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人教版  生物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(</a:t>
              </a:r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高中</a:t>
              </a:r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)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133597" y="2574504"/>
            <a:ext cx="10058403" cy="3042886"/>
            <a:chOff x="2133597" y="2574504"/>
            <a:chExt cx="10058403" cy="3042886"/>
          </a:xfrm>
        </p:grpSpPr>
        <p:sp>
          <p:nvSpPr>
            <p:cNvPr id="6" name="矩形: 圆顶角 5"/>
            <p:cNvSpPr/>
            <p:nvPr/>
          </p:nvSpPr>
          <p:spPr>
            <a:xfrm rot="16200000">
              <a:off x="5646572" y="-928040"/>
              <a:ext cx="3032454" cy="1005840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顶角 13"/>
            <p:cNvSpPr/>
            <p:nvPr/>
          </p:nvSpPr>
          <p:spPr>
            <a:xfrm rot="16200000">
              <a:off x="5656545" y="-918066"/>
              <a:ext cx="3012508" cy="10058403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bg1"/>
                </a:gs>
                <a:gs pos="15000">
                  <a:schemeClr val="bg1">
                    <a:alpha val="0"/>
                  </a:schemeClr>
                </a:gs>
              </a:gsLst>
              <a:lin ang="9600000" scaled="0"/>
            </a:gradFill>
            <a:ln w="254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7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68615" y="4509272"/>
              <a:ext cx="69341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SUGARS AND LIPIDS IN THE CELL</a:t>
              </a:r>
              <a:endParaRPr lang="zh-CN" altLang="en-US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9" name="Shape 40"/>
            <p:cNvSpPr/>
            <p:nvPr/>
          </p:nvSpPr>
          <p:spPr>
            <a:xfrm>
              <a:off x="5539272" y="2574504"/>
              <a:ext cx="3639780" cy="646331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第</a:t>
              </a:r>
              <a:r>
                <a:rPr lang="en-US" altLang="zh-CN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2</a:t>
              </a:r>
              <a:r>
                <a:rPr lang="zh-CN" altLang="en-US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章  第</a:t>
              </a:r>
              <a:r>
                <a:rPr lang="en-US" altLang="zh-CN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4</a:t>
              </a:r>
              <a:r>
                <a:rPr lang="zh-CN" altLang="en-US" sz="5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20000"/>
                      </a:srgbClr>
                    </a:outerShdw>
                  </a:effectLst>
                  <a:latin typeface="OPPOSans B" panose="00020600040101010101" pitchFamily="18" charset="-122"/>
                  <a:ea typeface="OPPOSans B" panose="00020600040101010101" pitchFamily="18" charset="-122"/>
                  <a:cs typeface="OPPOSans R" panose="00020600040101010101" pitchFamily="18" charset="-122"/>
                  <a:sym typeface="OPPOSans B" panose="00020600040101010101" pitchFamily="18" charset="-122"/>
                </a:rPr>
                <a:t>节</a:t>
              </a:r>
            </a:p>
          </p:txBody>
        </p:sp>
        <p:sp>
          <p:nvSpPr>
            <p:cNvPr id="10" name="Shape 40"/>
            <p:cNvSpPr/>
            <p:nvPr/>
          </p:nvSpPr>
          <p:spPr>
            <a:xfrm>
              <a:off x="2742279" y="3193503"/>
              <a:ext cx="9204783" cy="107721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60959" rIns="60959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zh-CN" altLang="en-US" sz="9600" baseline="-25000" dirty="0">
                  <a:solidFill>
                    <a:schemeClr val="bg1"/>
                  </a:solidFill>
                  <a:effectLst>
                    <a:outerShdw blurRad="76200" dist="76200" dir="2700000" algn="tl">
                      <a:srgbClr val="000000">
                        <a:alpha val="12000"/>
                      </a:srgbClr>
                    </a:outerShdw>
                  </a:effectLst>
                  <a:latin typeface="优设标题黑" panose="00000500000000000000" pitchFamily="2" charset="-122"/>
                  <a:ea typeface="优设标题黑" panose="00000500000000000000" pitchFamily="2" charset="-122"/>
                  <a:cs typeface="OPPOSans R" panose="00020600040101010101" pitchFamily="18" charset="-122"/>
                  <a:sym typeface="优设标题黑" panose="00000500000000000000" pitchFamily="2" charset="-122"/>
                </a:rPr>
                <a:t>细胞中的糖类和脂质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3868615" y="2998787"/>
              <a:ext cx="1881554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8968154" y="2998787"/>
              <a:ext cx="1881554" cy="0"/>
            </a:xfrm>
            <a:prstGeom prst="line">
              <a:avLst/>
            </a:prstGeom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533479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单糖、二糖和多糖的转化过程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46838" y="3620389"/>
            <a:ext cx="1216189" cy="400110"/>
          </a:xfrm>
          <a:prstGeom prst="rect">
            <a:avLst/>
          </a:prstGeom>
          <a:noFill/>
          <a:ln w="38100" cap="sq" cmpd="sng">
            <a:solidFill>
              <a:srgbClr val="FF66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</a:t>
            </a:r>
          </a:p>
        </p:txBody>
      </p:sp>
      <p:sp>
        <p:nvSpPr>
          <p:cNvPr id="10" name="Rectangle 20"/>
          <p:cNvSpPr/>
          <p:nvPr/>
        </p:nvSpPr>
        <p:spPr>
          <a:xfrm>
            <a:off x="6180558" y="3620389"/>
            <a:ext cx="1216189" cy="400110"/>
          </a:xfrm>
          <a:prstGeom prst="rect">
            <a:avLst/>
          </a:prstGeom>
          <a:noFill/>
          <a:ln w="38100" cap="sq" cmpd="sng">
            <a:solidFill>
              <a:srgbClr val="FF66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二糖</a:t>
            </a:r>
          </a:p>
        </p:txBody>
      </p:sp>
      <p:sp>
        <p:nvSpPr>
          <p:cNvPr id="11" name="Rectangle 21"/>
          <p:cNvSpPr/>
          <p:nvPr/>
        </p:nvSpPr>
        <p:spPr>
          <a:xfrm>
            <a:off x="3309526" y="3620389"/>
            <a:ext cx="1216189" cy="400110"/>
          </a:xfrm>
          <a:prstGeom prst="rect">
            <a:avLst/>
          </a:prstGeom>
          <a:noFill/>
          <a:ln w="38100" cap="sq" cmpd="sng">
            <a:solidFill>
              <a:srgbClr val="FF66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多糖</a:t>
            </a:r>
          </a:p>
        </p:txBody>
      </p:sp>
      <p:sp>
        <p:nvSpPr>
          <p:cNvPr id="12" name="Line 22"/>
          <p:cNvSpPr/>
          <p:nvPr/>
        </p:nvSpPr>
        <p:spPr>
          <a:xfrm>
            <a:off x="3615189" y="2520015"/>
            <a:ext cx="579558" cy="1027529"/>
          </a:xfrm>
          <a:prstGeom prst="line">
            <a:avLst/>
          </a:prstGeom>
          <a:ln w="12700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3" name="Line 23"/>
          <p:cNvSpPr/>
          <p:nvPr/>
        </p:nvSpPr>
        <p:spPr>
          <a:xfrm>
            <a:off x="6039620" y="2532859"/>
            <a:ext cx="885221" cy="1014686"/>
          </a:xfrm>
          <a:prstGeom prst="line">
            <a:avLst/>
          </a:prstGeom>
          <a:ln w="12700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4" name="Line 24"/>
          <p:cNvSpPr/>
          <p:nvPr/>
        </p:nvSpPr>
        <p:spPr>
          <a:xfrm>
            <a:off x="8286721" y="2398803"/>
            <a:ext cx="1216189" cy="1047384"/>
          </a:xfrm>
          <a:prstGeom prst="line">
            <a:avLst/>
          </a:prstGeom>
          <a:ln w="127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" name="Line 25"/>
          <p:cNvSpPr/>
          <p:nvPr/>
        </p:nvSpPr>
        <p:spPr>
          <a:xfrm>
            <a:off x="4666655" y="3929187"/>
            <a:ext cx="1216189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Line 26"/>
          <p:cNvSpPr/>
          <p:nvPr/>
        </p:nvSpPr>
        <p:spPr>
          <a:xfrm>
            <a:off x="7570942" y="3929187"/>
            <a:ext cx="1368213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Rectangle 21"/>
          <p:cNvSpPr/>
          <p:nvPr/>
        </p:nvSpPr>
        <p:spPr>
          <a:xfrm>
            <a:off x="3265186" y="4412178"/>
            <a:ext cx="6532269" cy="400110"/>
          </a:xfrm>
          <a:prstGeom prst="rect">
            <a:avLst/>
          </a:prstGeom>
          <a:noFill/>
          <a:ln w="38100" cap="sq" cmpd="sng">
            <a:solidFill>
              <a:srgbClr val="FF66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肝糖原：储存能量，调节血糖</a:t>
            </a:r>
          </a:p>
        </p:txBody>
      </p:sp>
      <p:sp>
        <p:nvSpPr>
          <p:cNvPr id="18" name="Rectangle 21"/>
          <p:cNvSpPr/>
          <p:nvPr/>
        </p:nvSpPr>
        <p:spPr>
          <a:xfrm>
            <a:off x="3265185" y="5362327"/>
            <a:ext cx="7395320" cy="400110"/>
          </a:xfrm>
          <a:prstGeom prst="rect">
            <a:avLst/>
          </a:prstGeom>
          <a:solidFill>
            <a:schemeClr val="accent2"/>
          </a:solidFill>
          <a:ln w="38100" cap="sq" cmpd="sng">
            <a:solidFill>
              <a:srgbClr val="FF66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肌糖原：直接氧化分解，释放能量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3120142" y="1728226"/>
            <a:ext cx="5525403" cy="804633"/>
            <a:chOff x="2875280" y="1170476"/>
            <a:chExt cx="5525403" cy="804633"/>
          </a:xfrm>
        </p:grpSpPr>
        <p:sp>
          <p:nvSpPr>
            <p:cNvPr id="2" name="文本框 1"/>
            <p:cNvSpPr txBox="1"/>
            <p:nvPr/>
          </p:nvSpPr>
          <p:spPr>
            <a:xfrm>
              <a:off x="2875280" y="1341120"/>
              <a:ext cx="1064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淀粉</a:t>
              </a:r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3690544" y="1574800"/>
              <a:ext cx="10440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4862393" y="1341120"/>
              <a:ext cx="121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麦芽糖</a:t>
              </a: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6012645" y="1574800"/>
              <a:ext cx="10440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7184494" y="1341120"/>
              <a:ext cx="1216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葡萄糖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84314" y="1170476"/>
              <a:ext cx="464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酶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796386" y="1605777"/>
              <a:ext cx="87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水解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328939" y="1170476"/>
              <a:ext cx="4643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/>
                <a:t>酶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235643" y="1605777"/>
              <a:ext cx="870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/>
                <a:t>水解</a:t>
              </a:r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7" grpId="0" bldLvl="0" animBg="1"/>
      <p:bldP spid="1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395892"/>
            <a:ext cx="410368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课堂活动（小组讨论）</a:t>
            </a:r>
            <a:endParaRPr sz="3200" b="0" dirty="0">
              <a:solidFill>
                <a:schemeClr val="bg1"/>
              </a:solidFill>
              <a:latin typeface="OPPOSans B" panose="00020600040101010101" pitchFamily="18" charset="-122"/>
              <a:ea typeface="OPPOSans B" panose="00020600040101010101" pitchFamily="18" charset="-122"/>
              <a:cs typeface="OPPOSans R" panose="00020600040101010101" pitchFamily="18" charset="-122"/>
              <a:sym typeface="OPPOSans B" panose="00020600040101010101" pitchFamily="18" charset="-122"/>
            </a:endParaRPr>
          </a:p>
        </p:txBody>
      </p:sp>
      <p:sp>
        <p:nvSpPr>
          <p:cNvPr id="59" name="云形 58"/>
          <p:cNvSpPr/>
          <p:nvPr/>
        </p:nvSpPr>
        <p:spPr>
          <a:xfrm>
            <a:off x="1219199" y="1845310"/>
            <a:ext cx="9753602" cy="3415540"/>
          </a:xfrm>
          <a:prstGeom prst="cloud">
            <a:avLst/>
          </a:prstGeom>
          <a:solidFill>
            <a:schemeClr val="accent2"/>
          </a:solidFill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60959" tIns="60959" rIns="60959" bIns="60959" numCol="1" spcCol="38100" rtlCol="0" anchor="ctr" forceAA="0">
            <a:spAutoFit/>
          </a:bodyPr>
          <a:lstStyle/>
          <a:p>
            <a:pPr algn="ctr" defTabSz="1219200" latinLnBrk="1" hangingPunct="0">
              <a:lnSpc>
                <a:spcPct val="200000"/>
              </a:lnSpc>
            </a:pPr>
            <a:r>
              <a:rPr lang="zh-CN" altLang="en-US" sz="24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我们在日常生活中和学习中接触过很多的糖，下面请尝试通过分类的思想，对常见糖类进行分类，加深对糖类的理解。</a:t>
            </a:r>
          </a:p>
        </p:txBody>
      </p:sp>
    </p:spTree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依据分布</a:t>
            </a:r>
          </a:p>
        </p:txBody>
      </p:sp>
      <p:sp>
        <p:nvSpPr>
          <p:cNvPr id="3" name="矩形 2"/>
          <p:cNvSpPr/>
          <p:nvPr/>
        </p:nvSpPr>
        <p:spPr>
          <a:xfrm>
            <a:off x="4119692" y="1286205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0" y="1286205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核糖</a:t>
            </a:r>
          </a:p>
        </p:txBody>
      </p:sp>
      <p:sp>
        <p:nvSpPr>
          <p:cNvPr id="5" name="矩形 4"/>
          <p:cNvSpPr/>
          <p:nvPr/>
        </p:nvSpPr>
        <p:spPr>
          <a:xfrm>
            <a:off x="8213248" y="1286205"/>
            <a:ext cx="2226513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脱氧核糖</a:t>
            </a:r>
          </a:p>
        </p:txBody>
      </p:sp>
      <p:sp>
        <p:nvSpPr>
          <p:cNvPr id="6" name="矩形 5"/>
          <p:cNvSpPr/>
          <p:nvPr/>
        </p:nvSpPr>
        <p:spPr>
          <a:xfrm>
            <a:off x="4173533" y="2217770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蔗糖</a:t>
            </a:r>
          </a:p>
        </p:txBody>
      </p:sp>
      <p:sp>
        <p:nvSpPr>
          <p:cNvPr id="8" name="矩形 7"/>
          <p:cNvSpPr/>
          <p:nvPr/>
        </p:nvSpPr>
        <p:spPr>
          <a:xfrm>
            <a:off x="6149841" y="2217770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麦芽糖</a:t>
            </a:r>
          </a:p>
        </p:txBody>
      </p:sp>
      <p:sp>
        <p:nvSpPr>
          <p:cNvPr id="9" name="矩形 8"/>
          <p:cNvSpPr/>
          <p:nvPr/>
        </p:nvSpPr>
        <p:spPr>
          <a:xfrm>
            <a:off x="8267088" y="2216979"/>
            <a:ext cx="2226513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乳糖</a:t>
            </a:r>
          </a:p>
        </p:txBody>
      </p:sp>
      <p:sp>
        <p:nvSpPr>
          <p:cNvPr id="10" name="矩形 9"/>
          <p:cNvSpPr/>
          <p:nvPr/>
        </p:nvSpPr>
        <p:spPr>
          <a:xfrm>
            <a:off x="4099106" y="3175174"/>
            <a:ext cx="1795780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淀粉</a:t>
            </a:r>
          </a:p>
        </p:txBody>
      </p:sp>
      <p:sp>
        <p:nvSpPr>
          <p:cNvPr id="11" name="矩形 10"/>
          <p:cNvSpPr/>
          <p:nvPr/>
        </p:nvSpPr>
        <p:spPr>
          <a:xfrm>
            <a:off x="6244857" y="3175174"/>
            <a:ext cx="1795780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纤维素</a:t>
            </a:r>
          </a:p>
        </p:txBody>
      </p:sp>
      <p:sp>
        <p:nvSpPr>
          <p:cNvPr id="12" name="矩形 11"/>
          <p:cNvSpPr/>
          <p:nvPr/>
        </p:nvSpPr>
        <p:spPr>
          <a:xfrm>
            <a:off x="8400109" y="3175174"/>
            <a:ext cx="2039651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糖原</a:t>
            </a:r>
          </a:p>
        </p:txBody>
      </p:sp>
      <p:sp>
        <p:nvSpPr>
          <p:cNvPr id="13" name="矩形 12"/>
          <p:cNvSpPr/>
          <p:nvPr/>
        </p:nvSpPr>
        <p:spPr>
          <a:xfrm>
            <a:off x="2270070" y="1286205"/>
            <a:ext cx="1795780" cy="717363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</a:t>
            </a:r>
          </a:p>
        </p:txBody>
      </p:sp>
      <p:sp>
        <p:nvSpPr>
          <p:cNvPr id="14" name="矩形 13"/>
          <p:cNvSpPr/>
          <p:nvPr/>
        </p:nvSpPr>
        <p:spPr>
          <a:xfrm>
            <a:off x="2270070" y="2217770"/>
            <a:ext cx="1795780" cy="717363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二糖</a:t>
            </a:r>
          </a:p>
        </p:txBody>
      </p:sp>
      <p:sp>
        <p:nvSpPr>
          <p:cNvPr id="15" name="矩形 14"/>
          <p:cNvSpPr/>
          <p:nvPr/>
        </p:nvSpPr>
        <p:spPr>
          <a:xfrm>
            <a:off x="2270070" y="3175174"/>
            <a:ext cx="1795780" cy="718945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多糖</a:t>
            </a:r>
          </a:p>
        </p:txBody>
      </p:sp>
      <p:sp>
        <p:nvSpPr>
          <p:cNvPr id="16" name="椭圆 15"/>
          <p:cNvSpPr/>
          <p:nvPr/>
        </p:nvSpPr>
        <p:spPr>
          <a:xfrm>
            <a:off x="4531424" y="4281548"/>
            <a:ext cx="5477604" cy="2249973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749074" y="4248292"/>
            <a:ext cx="5610625" cy="2283229"/>
          </a:xfrm>
          <a:prstGeom prst="ellipse">
            <a:avLst/>
          </a:prstGeom>
          <a:solidFill>
            <a:srgbClr val="FFFF00">
              <a:alpha val="0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00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21263 0.431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024 C 0.06133 0.00741 0.0556 0.01135 0.06458 0.02292 C 0.07708 0.06042 0.08112 0.097 0.08502 0.13519 C 0.08685 0.22038 0.09023 0.30533 0.09023 0.39051 C 0.09023 0.41366 0.09648 0.46505 0.04362 0.48241 C 0.03398 0.50139 0.04531 0.48403 0.02825 0.50024 C 0.01758 0.51065 0.01419 0.52269 0.00221 0.53334 C -0.01081 0.54468 -0.02383 0.55278 -0.02383 0.56644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C -0.00312 0.05625 0.00092 0.04977 -0.01562 0.08241 C -0.01836 0.09931 -0.02851 0.11181 -0.03294 0.12825 C -0.03737 0.14352 -0.04179 0.1595 -0.04726 0.17431 C -0.05169 0.18727 -0.05885 0.19676 -0.06445 0.20834 C -0.06783 0.22454 -0.07356 0.23635 -0.07864 0.25186 C -0.08281 0.26482 -0.0858 0.27825 -0.09114 0.29051 C -0.09427 0.30533 -0.10377 0.33426 -0.11002 0.3463 C -0.11263 0.35788 -0.11093 0.36112 -0.11783 0.36806 C -0.11992 0.38033 -0.12122 0.39468 -0.12408 0.40672 C -0.12825 0.42362 -0.13437 0.43936 -0.13997 0.4551 C -0.1427 0.4632 -0.14427 0.47223 -0.14752 0.47963 C -0.15221 0.48959 -0.15455 0.49885 -0.15716 0.51065 C -0.15768 0.51297 -0.15872 0.51806 -0.15872 0.51829 C -0.16054 0.53774 -0.15885 0.5595 -0.16809 0.57385 C -0.17187 0.5919 -0.17981 0.60116 -0.1901 0.61019 C -0.19218 0.61204 -0.19414 0.61389 -0.19635 0.61505 C -0.19948 0.6169 -0.20586 0.61991 -0.20586 0.62014 C -0.20742 0.62153 -0.20885 0.62362 -0.21041 0.62477 C -0.21354 0.62686 -0.21992 0.6294 -0.21992 0.62963 C -0.22643 0.63612 -0.23242 0.64237 -0.23893 0.64908 C -0.24257 0.65278 -0.24726 0.65163 -0.25143 0.65394 C -0.25716 0.65973 -0.25429 0.65718 -0.25898 0.66112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6 0.01713 C -0.03842 0.02061 -0.05 0.02662 -0.0625 0.02963 C -0.06758 0.03565 -0.06784 0.0419 -0.07227 0.04954 C -0.07383 0.07686 -0.07487 0.0838 -0.07227 0.11412 C -0.07136 0.1257 -0.06446 0.13727 -0.06094 0.14653 C -0.05573 0.15996 -0.05261 0.17107 -0.04961 0.18635 C -0.04792 0.19537 -0.04271 0.20371 -0.03972 0.21158 C -0.03737 0.22454 -0.03243 0.23635 -0.02709 0.24653 C -0.02618 0.25047 -0.02553 0.25487 -0.02435 0.2588 C -0.02383 0.26088 -0.0224 0.26204 -0.02149 0.26389 C -0.02032 0.26598 -0.01941 0.26852 -0.01875 0.2713 C -0.01498 0.28426 -0.02019 0.27338 -0.01459 0.2838 C -0.01185 0.29746 -0.0125 0.29121 -0.01459 0.3132 C -0.01472 0.31598 -0.01602 0.32084 -0.01602 0.3213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-0.00393 C -0.04479 0.00301 -0.04049 0.00209 -0.0582 0.02709 C -0.06497 0.03681 -0.07278 0.04352 -0.07929 0.05371 C -0.0819 0.05764 -0.08489 0.06181 -0.08684 0.0669 C -0.08789 0.06945 -0.08854 0.07223 -0.08997 0.07454 C -0.09427 0.08218 -0.10052 0.08774 -0.10507 0.09584 C -0.10729 0.09931 -0.10872 0.1044 -0.1108 0.1088 C -0.11236 0.11158 -0.11406 0.11366 -0.11549 0.11644 C -0.11875 0.13473 -0.11419 0.11482 -0.12135 0.12963 C -0.12539 0.13774 -0.12851 0.14723 -0.1319 0.15579 C -0.13815 0.17153 -0.14518 0.18866 -0.15 0.20579 C -0.15533 0.22431 -0.15013 0.21412 -0.15611 0.22431 C -0.16132 0.25301 -0.15312 0.21042 -0.16054 0.24005 C -0.16236 0.24746 -0.16575 0.27037 -0.16666 0.27686 C -0.17031 0.30625 -0.16601 0.2963 -0.17252 0.30834 C -0.17604 0.32709 -0.17395 0.36181 -0.1845 0.37639 C -0.19375 0.38936 -0.19726 0.38936 -0.2069 0.39491 C -0.21158 0.39746 -0.22083 0.40278 -0.22083 0.40301 C -0.28177 0.40047 -0.26263 0.41551 -0.28372 0.39769 L -0.27486 0.41065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7 0.01204 C 0.06602 0.01899 0.06133 0.03195 0.05221 0.03959 C 0.05065 0.04237 0.04961 0.04584 0.04753 0.04815 C 0.04636 0.04954 0.04427 0.04908 0.04284 0.05024 C 0.04219 0.0507 0.03698 0.05787 0.03646 0.0588 C 0.03425 0.06274 0.03008 0.0713 0.03008 0.07153 C 0.02826 0.08311 0.02761 0.08912 0.02227 0.09885 C 0.02175 0.10417 0.02188 0.10996 0.0207 0.11551 C 0.02018 0.11806 0.01771 0.11945 0.01732 0.122 C 0.01406 0.14213 0.01524 0.16158 0.00951 0.18125 C 0.0069 0.20371 0.00117 0.225 -0.00325 0.24676 C -0.00417 0.27778 0.00169 0.29838 -0.0095 0.32061 C -0.01185 0.33264 -0.01107 0.32616 -0.01107 0.33982 L -0.01107 0.3757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6 0.01782 C -0.08164 0.02592 -0.08529 0.03241 -0.08737 0.04074 C -0.08972 0.05995 -0.09532 0.0794 -0.1 0.09768 C -0.10664 0.12407 -0.10404 0.15416 -0.11602 0.17801 C -0.11993 0.19421 -0.1198 0.18796 -0.12553 0.20116 C -0.12969 0.21065 -0.13138 0.2206 -0.13816 0.22662 C -0.14063 0.23958 -0.13789 0.23102 -0.14441 0.24143 C -0.16211 0.26991 -0.178 0.27916 -0.20482 0.28796 C -0.20638 0.28935 -0.20951 0.28958 -0.20951 0.29213 C -0.20951 0.29815 -0.19532 0.29421 -0.19532 0.29444 L -0.15248 0.34282 " pathEditMode="relative" rAng="0" ptsTypes="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5 0.04004 C -0.08998 0.04861 -0.09258 0.04838 -0.1 0.05069 C -0.11133 0.06065 -0.10586 0.05764 -0.11576 0.06134 C -0.13386 0.07708 -0.14584 0.10139 -0.16511 0.11389 C -0.17357 0.13171 -0.19024 0.14328 -0.20157 0.15833 C -0.21133 0.18518 -0.19792 0.15231 -0.20951 0.17106 C -0.21055 0.17268 -0.2099 0.17569 -0.21107 0.17731 C -0.21498 0.18241 -0.22071 0.18426 -0.22383 0.19004 C -0.22643 0.19491 -0.22865 0.20046 -0.23177 0.20486 C -0.23282 0.20625 -0.23399 0.20764 -0.2349 0.20926 C -0.24571 0.2287 -0.23737 0.21458 -0.2444 0.23032 C -0.24636 0.23472 -0.25065 0.24305 -0.25065 0.24328 C -0.25261 0.25347 -0.25521 0.26296 -0.25873 0.27268 C -0.26081 0.28958 -0.26407 0.31065 -0.27136 0.32523 C -0.27513 0.34051 -0.27253 0.33426 -0.27774 0.34444 C -0.28008 0.35347 -0.28177 0.36273 -0.28399 0.37199 C -0.28503 0.37616 -0.28737 0.38449 -0.28737 0.38472 C -0.28594 0.39606 -0.28581 0.40463 -0.28086 0.41412 C -0.27982 0.41828 -0.27774 0.42685 -0.27774 0.4270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98 0.03102 C 0.06132 0.04629 0.06614 0.06296 0.0733 0.07546 C 0.075 0.0912 0.0776 0.09305 0.07968 0.10694 C 0.08242 0.14444 0.08528 0.14444 0.08281 0.18958 C 0.08216 0.20069 0.07487 0.22129 0.07487 0.22153 C 0.07239 0.23773 0.06614 0.25116 0.06367 0.26782 C 0.06263 0.28264 0.06315 0.29791 0.06054 0.31203 C 0.06002 0.31481 0.05898 0.3206 0.05898 0.32083 " pathEditMode="relative" rAng="0" ptsTypes="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依据分布</a:t>
            </a:r>
          </a:p>
        </p:txBody>
      </p:sp>
      <p:sp>
        <p:nvSpPr>
          <p:cNvPr id="3" name="矩形 2"/>
          <p:cNvSpPr/>
          <p:nvPr/>
        </p:nvSpPr>
        <p:spPr>
          <a:xfrm>
            <a:off x="4122097" y="1844675"/>
            <a:ext cx="1783879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</a:t>
            </a:r>
          </a:p>
        </p:txBody>
      </p:sp>
      <p:sp>
        <p:nvSpPr>
          <p:cNvPr id="4" name="矩形 3"/>
          <p:cNvSpPr/>
          <p:nvPr/>
        </p:nvSpPr>
        <p:spPr>
          <a:xfrm>
            <a:off x="6136005" y="1844675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核糖</a:t>
            </a:r>
          </a:p>
        </p:txBody>
      </p:sp>
      <p:sp>
        <p:nvSpPr>
          <p:cNvPr id="5" name="矩形 4"/>
          <p:cNvSpPr/>
          <p:nvPr/>
        </p:nvSpPr>
        <p:spPr>
          <a:xfrm>
            <a:off x="8161813" y="1844675"/>
            <a:ext cx="2280353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脱氧核糖</a:t>
            </a:r>
          </a:p>
        </p:txBody>
      </p:sp>
      <p:sp>
        <p:nvSpPr>
          <p:cNvPr id="6" name="矩形 5"/>
          <p:cNvSpPr/>
          <p:nvPr/>
        </p:nvSpPr>
        <p:spPr>
          <a:xfrm>
            <a:off x="4122098" y="2776240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蔗糖</a:t>
            </a:r>
          </a:p>
        </p:txBody>
      </p:sp>
      <p:sp>
        <p:nvSpPr>
          <p:cNvPr id="8" name="矩形 7"/>
          <p:cNvSpPr/>
          <p:nvPr/>
        </p:nvSpPr>
        <p:spPr>
          <a:xfrm>
            <a:off x="6189846" y="2776240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麦芽糖</a:t>
            </a:r>
          </a:p>
        </p:txBody>
      </p:sp>
      <p:sp>
        <p:nvSpPr>
          <p:cNvPr id="9" name="矩形 8"/>
          <p:cNvSpPr/>
          <p:nvPr/>
        </p:nvSpPr>
        <p:spPr>
          <a:xfrm>
            <a:off x="8215653" y="2775449"/>
            <a:ext cx="2226513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乳糖</a:t>
            </a:r>
          </a:p>
        </p:txBody>
      </p:sp>
      <p:sp>
        <p:nvSpPr>
          <p:cNvPr id="10" name="矩形 9"/>
          <p:cNvSpPr/>
          <p:nvPr/>
        </p:nvSpPr>
        <p:spPr>
          <a:xfrm>
            <a:off x="4122097" y="3733644"/>
            <a:ext cx="1795780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淀粉</a:t>
            </a:r>
          </a:p>
        </p:txBody>
      </p:sp>
      <p:sp>
        <p:nvSpPr>
          <p:cNvPr id="11" name="矩形 10"/>
          <p:cNvSpPr/>
          <p:nvPr/>
        </p:nvSpPr>
        <p:spPr>
          <a:xfrm>
            <a:off x="6189846" y="3733644"/>
            <a:ext cx="1795780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纤维素</a:t>
            </a:r>
          </a:p>
        </p:txBody>
      </p:sp>
      <p:sp>
        <p:nvSpPr>
          <p:cNvPr id="12" name="矩形 11"/>
          <p:cNvSpPr/>
          <p:nvPr/>
        </p:nvSpPr>
        <p:spPr>
          <a:xfrm>
            <a:off x="8215654" y="3733644"/>
            <a:ext cx="2226512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糖原</a:t>
            </a:r>
          </a:p>
        </p:txBody>
      </p:sp>
      <p:sp>
        <p:nvSpPr>
          <p:cNvPr id="13" name="矩形 12"/>
          <p:cNvSpPr/>
          <p:nvPr/>
        </p:nvSpPr>
        <p:spPr>
          <a:xfrm>
            <a:off x="2218635" y="1844675"/>
            <a:ext cx="1795780" cy="717363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</a:t>
            </a:r>
          </a:p>
        </p:txBody>
      </p:sp>
      <p:sp>
        <p:nvSpPr>
          <p:cNvPr id="14" name="矩形 13"/>
          <p:cNvSpPr/>
          <p:nvPr/>
        </p:nvSpPr>
        <p:spPr>
          <a:xfrm>
            <a:off x="2218635" y="2776240"/>
            <a:ext cx="1795780" cy="717363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二糖</a:t>
            </a:r>
          </a:p>
        </p:txBody>
      </p:sp>
      <p:sp>
        <p:nvSpPr>
          <p:cNvPr id="15" name="矩形 14"/>
          <p:cNvSpPr/>
          <p:nvPr/>
        </p:nvSpPr>
        <p:spPr>
          <a:xfrm>
            <a:off x="2218635" y="3733644"/>
            <a:ext cx="1795780" cy="718945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多糖</a:t>
            </a:r>
          </a:p>
        </p:txBody>
      </p:sp>
      <p:sp>
        <p:nvSpPr>
          <p:cNvPr id="18" name="内容占位符 2"/>
          <p:cNvSpPr txBox="1"/>
          <p:nvPr/>
        </p:nvSpPr>
        <p:spPr>
          <a:xfrm>
            <a:off x="2134658" y="4833292"/>
            <a:ext cx="9469967" cy="12538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213" tIns="45607" rIns="91213" bIns="4560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具有还原性：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葡萄糖，果糖，麦芽糖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，乳糖，半乳糖等。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不具有还原性：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蔗糖，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淀粉，纤维素，糖原等。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21263 0.4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023 C 0.06133 0.0074 0.0556 0.01134 0.06459 0.02291 C 0.07709 0.06041 0.08112 0.09699 0.08503 0.13518 C 0.08685 0.22037 0.09024 0.30532 0.09024 0.39051 C 0.09024 0.41365 0.09649 0.46504 0.04362 0.4824 C 0.03399 0.50139 0.04532 0.48402 0.02826 0.50023 C 0.01758 0.51064 0.0142 0.52268 0.00222 0.53333 C -0.0108 0.54467 -0.02383 0.55277 -0.02383 0.56643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C -0.00312 0.05625 0.00091 0.04976 -0.01562 0.0824 C -0.01836 0.0993 -0.02851 0.1118 -0.03294 0.12824 C -0.03737 0.14351 -0.0418 0.15949 -0.04726 0.1743 C -0.05169 0.18726 -0.05885 0.19676 -0.06445 0.20833 C -0.06784 0.22453 -0.07357 0.23634 -0.07865 0.25185 C -0.08281 0.26481 -0.08581 0.27824 -0.09115 0.29051 C -0.09427 0.30532 -0.10378 0.33426 -0.11003 0.34629 C -0.11263 0.35787 -0.11094 0.36111 -0.11784 0.36805 C -0.11992 0.38032 -0.12122 0.39467 -0.12409 0.40671 C -0.12825 0.42361 -0.13437 0.43935 -0.13997 0.45509 C -0.14271 0.46319 -0.14427 0.47222 -0.14753 0.47963 C -0.15221 0.48958 -0.15456 0.49884 -0.15716 0.51064 C -0.15768 0.51296 -0.15872 0.51805 -0.15872 0.51828 C -0.16055 0.53773 -0.15885 0.55949 -0.1681 0.57384 C -0.17187 0.59189 -0.17982 0.60115 -0.1901 0.61018 C -0.19219 0.61203 -0.19414 0.61389 -0.19635 0.61504 C -0.19948 0.61689 -0.20586 0.6199 -0.20586 0.62014 C -0.20742 0.62152 -0.20885 0.62361 -0.21042 0.62476 C -0.21354 0.62685 -0.21992 0.62939 -0.21992 0.62963 C -0.22643 0.63611 -0.23242 0.64236 -0.23893 0.64907 C -0.24258 0.65277 -0.24726 0.65162 -0.25143 0.65393 C -0.25716 0.65972 -0.2543 0.65717 -0.25898 0.66111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5 0.01713 C -0.03841 0.0206 -0.05 0.02662 -0.0625 0.02963 C -0.06758 0.03564 -0.06784 0.04189 -0.07227 0.04953 C -0.07383 0.07685 -0.07487 0.08379 -0.07227 0.11412 C -0.07136 0.12569 -0.06445 0.13726 -0.06094 0.14652 C -0.05573 0.15995 -0.05261 0.17106 -0.04961 0.18634 C -0.04792 0.19537 -0.04271 0.2037 -0.03971 0.21157 C -0.03737 0.22453 -0.03242 0.23634 -0.02708 0.24652 C -0.02617 0.25046 -0.02552 0.25486 -0.02435 0.25879 C -0.02383 0.26088 -0.0224 0.26203 -0.02149 0.26388 C -0.02031 0.26597 -0.0194 0.26851 -0.01875 0.27129 C -0.01498 0.28426 -0.02018 0.27338 -0.01458 0.28379 C -0.01185 0.29745 -0.0125 0.2912 -0.01458 0.31319 C -0.01471 0.31597 -0.01602 0.32083 -0.01602 0.32129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0394 C -0.04479 0.00301 -0.04049 0.00208 -0.0582 0.02708 C -0.06497 0.0368 -0.07279 0.04351 -0.0793 0.0537 C -0.0819 0.05763 -0.0849 0.0618 -0.08685 0.06689 C -0.08789 0.06944 -0.08854 0.07222 -0.08997 0.07453 C -0.09427 0.08217 -0.10052 0.08773 -0.10508 0.09583 C -0.10729 0.0993 -0.10872 0.10439 -0.11081 0.10879 C -0.11237 0.11157 -0.11406 0.11365 -0.11549 0.11643 C -0.11875 0.13472 -0.11419 0.11481 -0.12135 0.12963 C -0.12539 0.13773 -0.12852 0.14722 -0.1319 0.15578 C -0.13815 0.17152 -0.14518 0.18865 -0.15 0.20578 C -0.15534 0.2243 -0.15013 0.21412 -0.15612 0.2243 C -0.16133 0.25301 -0.15312 0.21041 -0.16055 0.24004 C -0.16237 0.24745 -0.16576 0.27037 -0.16667 0.27685 C -0.17031 0.30625 -0.16602 0.29629 -0.17253 0.30833 C -0.17604 0.32708 -0.17396 0.3618 -0.18451 0.37638 C -0.19375 0.38935 -0.19727 0.38935 -0.2069 0.3949 C -0.21159 0.39745 -0.22083 0.40277 -0.22083 0.40301 C -0.28177 0.40046 -0.26263 0.41551 -0.28372 0.39768 L -0.27487 0.41064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8 0.01204 C 0.06602 0.01899 0.06133 0.03195 0.05222 0.03959 C 0.05066 0.04237 0.04961 0.04584 0.04753 0.04815 C 0.04636 0.04954 0.04428 0.04908 0.04284 0.05024 C 0.04219 0.0507 0.03698 0.05787 0.03646 0.0588 C 0.03425 0.06274 0.03008 0.0713 0.03008 0.07153 C 0.02826 0.08311 0.02761 0.08912 0.02227 0.09885 C 0.02175 0.10417 0.02188 0.10996 0.02071 0.11551 C 0.02019 0.11806 0.01771 0.11945 0.01732 0.122 C 0.01407 0.14213 0.01524 0.16158 0.00951 0.18125 C 0.00691 0.20371 0.00118 0.225 -0.00325 0.24676 C -0.00416 0.27778 0.0017 0.29838 -0.0095 0.32061 C -0.01184 0.33264 -0.01106 0.32616 -0.01106 0.33982 L -0.01106 0.3757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6 0.01782 C -0.08164 0.02593 -0.08529 0.03241 -0.08737 0.04074 C -0.08971 0.05995 -0.09531 0.0794 -0.1 0.09768 C -0.10664 0.12407 -0.10404 0.15417 -0.11602 0.17801 C -0.11992 0.19421 -0.11979 0.18796 -0.12552 0.20116 C -0.12969 0.21065 -0.13138 0.2206 -0.13815 0.22662 C -0.14063 0.23958 -0.13789 0.23102 -0.1444 0.24143 C -0.16211 0.26991 -0.178 0.27917 -0.20482 0.28796 C -0.20638 0.28935 -0.20951 0.28958 -0.20951 0.29213 C -0.20951 0.29815 -0.19531 0.29421 -0.19531 0.29444 L -0.15248 0.34282 " pathEditMode="relative" rAng="0" ptsTypes="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5 0.04005 C -0.08997 0.04861 -0.09258 0.04838 -0.1 0.05069 C -0.11133 0.06065 -0.10586 0.05764 -0.11576 0.06134 C -0.13385 0.07708 -0.14583 0.10139 -0.1651 0.11389 C -0.17357 0.13171 -0.19023 0.14329 -0.20156 0.15833 C -0.21133 0.18518 -0.19792 0.15231 -0.20951 0.17106 C -0.21055 0.17268 -0.2099 0.17569 -0.21107 0.17731 C -0.21497 0.18241 -0.2207 0.18426 -0.22383 0.19005 C -0.22643 0.19491 -0.22865 0.20046 -0.23177 0.20486 C -0.23281 0.20625 -0.23398 0.20764 -0.2349 0.20926 C -0.2457 0.2287 -0.23737 0.21458 -0.2444 0.23032 C -0.24635 0.23472 -0.25065 0.24305 -0.25065 0.24329 C -0.2526 0.25347 -0.25521 0.26296 -0.25872 0.27268 C -0.26081 0.28958 -0.26406 0.31065 -0.27135 0.32523 C -0.27513 0.34051 -0.27253 0.33426 -0.27773 0.34444 C -0.28008 0.35347 -0.28177 0.36273 -0.28398 0.37199 C -0.28503 0.37616 -0.28737 0.38449 -0.28737 0.38472 C -0.28594 0.39606 -0.28581 0.40463 -0.28086 0.41412 C -0.27982 0.41829 -0.27773 0.42685 -0.27773 0.4270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99 0.03102 C 0.06133 0.0463 0.06615 0.06296 0.07331 0.07546 C 0.075 0.0912 0.07761 0.09305 0.07969 0.10694 C 0.08243 0.14444 0.08529 0.14444 0.08282 0.18958 C 0.08217 0.20069 0.07487 0.2213 0.07487 0.22153 C 0.0724 0.23773 0.06615 0.25116 0.06368 0.26782 C 0.06263 0.28264 0.06316 0.29792 0.06055 0.31204 C 0.06003 0.31481 0.05899 0.3206 0.05899 0.32083 " pathEditMode="relative" rAng="0" ptsTypes="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051844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依据功能分</a:t>
            </a:r>
          </a:p>
        </p:txBody>
      </p:sp>
      <p:sp>
        <p:nvSpPr>
          <p:cNvPr id="3" name="矩形 2"/>
          <p:cNvSpPr/>
          <p:nvPr/>
        </p:nvSpPr>
        <p:spPr>
          <a:xfrm>
            <a:off x="4122097" y="1844675"/>
            <a:ext cx="1783879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</a:t>
            </a:r>
          </a:p>
        </p:txBody>
      </p:sp>
      <p:sp>
        <p:nvSpPr>
          <p:cNvPr id="4" name="矩形 3"/>
          <p:cNvSpPr/>
          <p:nvPr/>
        </p:nvSpPr>
        <p:spPr>
          <a:xfrm>
            <a:off x="6136005" y="1844675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核糖</a:t>
            </a:r>
          </a:p>
        </p:txBody>
      </p:sp>
      <p:sp>
        <p:nvSpPr>
          <p:cNvPr id="5" name="矩形 4"/>
          <p:cNvSpPr/>
          <p:nvPr/>
        </p:nvSpPr>
        <p:spPr>
          <a:xfrm>
            <a:off x="8161813" y="1844675"/>
            <a:ext cx="2280353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脱氧核糖</a:t>
            </a:r>
          </a:p>
        </p:txBody>
      </p:sp>
      <p:sp>
        <p:nvSpPr>
          <p:cNvPr id="6" name="矩形 5"/>
          <p:cNvSpPr/>
          <p:nvPr/>
        </p:nvSpPr>
        <p:spPr>
          <a:xfrm>
            <a:off x="4122098" y="2776240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蔗糖</a:t>
            </a:r>
          </a:p>
        </p:txBody>
      </p:sp>
      <p:sp>
        <p:nvSpPr>
          <p:cNvPr id="8" name="矩形 7"/>
          <p:cNvSpPr/>
          <p:nvPr/>
        </p:nvSpPr>
        <p:spPr>
          <a:xfrm>
            <a:off x="6189846" y="2776240"/>
            <a:ext cx="1795780" cy="7173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麦芽糖</a:t>
            </a:r>
          </a:p>
        </p:txBody>
      </p:sp>
      <p:sp>
        <p:nvSpPr>
          <p:cNvPr id="9" name="矩形 8"/>
          <p:cNvSpPr/>
          <p:nvPr/>
        </p:nvSpPr>
        <p:spPr>
          <a:xfrm>
            <a:off x="8215653" y="2775449"/>
            <a:ext cx="2226513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乳糖</a:t>
            </a:r>
          </a:p>
        </p:txBody>
      </p:sp>
      <p:sp>
        <p:nvSpPr>
          <p:cNvPr id="10" name="矩形 9"/>
          <p:cNvSpPr/>
          <p:nvPr/>
        </p:nvSpPr>
        <p:spPr>
          <a:xfrm>
            <a:off x="4122097" y="3733644"/>
            <a:ext cx="1795780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淀粉</a:t>
            </a:r>
          </a:p>
        </p:txBody>
      </p:sp>
      <p:sp>
        <p:nvSpPr>
          <p:cNvPr id="11" name="矩形 10"/>
          <p:cNvSpPr/>
          <p:nvPr/>
        </p:nvSpPr>
        <p:spPr>
          <a:xfrm>
            <a:off x="6189846" y="3733644"/>
            <a:ext cx="1795780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纤维素</a:t>
            </a:r>
          </a:p>
        </p:txBody>
      </p:sp>
      <p:sp>
        <p:nvSpPr>
          <p:cNvPr id="12" name="矩形 11"/>
          <p:cNvSpPr/>
          <p:nvPr/>
        </p:nvSpPr>
        <p:spPr>
          <a:xfrm>
            <a:off x="8215654" y="3733644"/>
            <a:ext cx="2226512" cy="7189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糖原</a:t>
            </a:r>
          </a:p>
        </p:txBody>
      </p:sp>
      <p:sp>
        <p:nvSpPr>
          <p:cNvPr id="13" name="矩形 12"/>
          <p:cNvSpPr/>
          <p:nvPr/>
        </p:nvSpPr>
        <p:spPr>
          <a:xfrm>
            <a:off x="2218635" y="1844675"/>
            <a:ext cx="1795780" cy="717363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</a:t>
            </a:r>
          </a:p>
        </p:txBody>
      </p:sp>
      <p:sp>
        <p:nvSpPr>
          <p:cNvPr id="14" name="矩形 13"/>
          <p:cNvSpPr/>
          <p:nvPr/>
        </p:nvSpPr>
        <p:spPr>
          <a:xfrm>
            <a:off x="2218635" y="2776240"/>
            <a:ext cx="1795780" cy="717363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二糖</a:t>
            </a:r>
          </a:p>
        </p:txBody>
      </p:sp>
      <p:sp>
        <p:nvSpPr>
          <p:cNvPr id="15" name="矩形 14"/>
          <p:cNvSpPr/>
          <p:nvPr/>
        </p:nvSpPr>
        <p:spPr>
          <a:xfrm>
            <a:off x="2218635" y="3733644"/>
            <a:ext cx="1795780" cy="718945"/>
          </a:xfrm>
          <a:prstGeom prst="rect">
            <a:avLst/>
          </a:prstGeom>
          <a:solidFill>
            <a:srgbClr val="FEA73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多糖</a:t>
            </a:r>
          </a:p>
        </p:txBody>
      </p:sp>
      <p:sp>
        <p:nvSpPr>
          <p:cNvPr id="16" name="内容占位符 2"/>
          <p:cNvSpPr txBox="1"/>
          <p:nvPr/>
        </p:nvSpPr>
        <p:spPr>
          <a:xfrm>
            <a:off x="2139669" y="4712159"/>
            <a:ext cx="8302497" cy="1902001"/>
          </a:xfrm>
          <a:prstGeom prst="rect">
            <a:avLst/>
          </a:prstGeom>
        </p:spPr>
        <p:txBody>
          <a:bodyPr vert="horz" wrap="square" lIns="91213" tIns="45607" rIns="91213" bIns="4560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细胞的重要结构物质：</a:t>
            </a:r>
            <a:endParaRPr lang="en-US" altLang="zh-CN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核糖、脱氧核糖、纤维素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细胞中的储能物质：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淀粉、糖原等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细胞中重要的能源物质：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</a:t>
            </a:r>
            <a:endParaRPr lang="en-US" altLang="zh-CN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21263 0.4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023 C 0.06133 0.0074 0.0556 0.01134 0.06459 0.02291 C 0.07709 0.06041 0.08112 0.09699 0.08503 0.13518 C 0.08685 0.22037 0.09024 0.30532 0.09024 0.39051 C 0.09024 0.41365 0.09649 0.46504 0.04362 0.4824 C 0.03399 0.50139 0.04532 0.48402 0.02826 0.50023 C 0.01758 0.51064 0.0142 0.52268 0.00222 0.53333 C -0.0108 0.54467 -0.02383 0.55277 -0.02383 0.56643 " pathEditMode="relative" rAng="0" ptsTypes="AAAA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C -0.00312 0.05625 0.00091 0.04976 -0.01562 0.0824 C -0.01836 0.0993 -0.02851 0.1118 -0.03294 0.12824 C -0.03737 0.14351 -0.0418 0.15949 -0.04726 0.1743 C -0.05169 0.18726 -0.05885 0.19676 -0.06445 0.20833 C -0.06784 0.22453 -0.07357 0.23634 -0.07865 0.25185 C -0.08281 0.26481 -0.08581 0.27824 -0.09115 0.29051 C -0.09427 0.30532 -0.10378 0.33426 -0.11003 0.34629 C -0.11263 0.35787 -0.11094 0.36111 -0.11784 0.36805 C -0.11992 0.38032 -0.12122 0.39467 -0.12409 0.40671 C -0.12825 0.42361 -0.13437 0.43935 -0.13997 0.45509 C -0.14271 0.46319 -0.14427 0.47222 -0.14753 0.47963 C -0.15221 0.48958 -0.15456 0.49884 -0.15716 0.51064 C -0.15768 0.51296 -0.15872 0.51805 -0.15872 0.51828 C -0.16055 0.53773 -0.15885 0.55949 -0.1681 0.57384 C -0.17187 0.59189 -0.17982 0.60115 -0.1901 0.61018 C -0.19219 0.61203 -0.19414 0.61389 -0.19635 0.61504 C -0.19948 0.61689 -0.20586 0.6199 -0.20586 0.62014 C -0.20742 0.62152 -0.20885 0.62361 -0.21042 0.62476 C -0.21354 0.62685 -0.21992 0.62939 -0.21992 0.62963 C -0.22643 0.63611 -0.23242 0.64236 -0.23893 0.64907 C -0.24258 0.65277 -0.24726 0.65162 -0.25143 0.65393 C -0.25716 0.65972 -0.2543 0.65717 -0.25898 0.66111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6" y="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5 0.01713 C -0.03841 0.0206 -0.05 0.02662 -0.0625 0.02963 C -0.06758 0.03564 -0.06784 0.04189 -0.07227 0.04953 C -0.07383 0.07685 -0.07487 0.08379 -0.07227 0.11412 C -0.07136 0.12569 -0.06445 0.13726 -0.06094 0.14652 C -0.05573 0.15995 -0.05261 0.17106 -0.04961 0.18634 C -0.04792 0.19537 -0.04271 0.2037 -0.03971 0.21157 C -0.03737 0.22453 -0.03242 0.23634 -0.02708 0.24652 C -0.02617 0.25046 -0.02552 0.25486 -0.02435 0.25879 C -0.02383 0.26088 -0.0224 0.26203 -0.02149 0.26388 C -0.02031 0.26597 -0.0194 0.26851 -0.01875 0.27129 C -0.01498 0.28426 -0.02018 0.27338 -0.01458 0.28379 C -0.01185 0.29745 -0.0125 0.2912 -0.01458 0.31319 C -0.01471 0.31597 -0.01602 0.32083 -0.01602 0.32129 " pathEditMode="relative" rAng="0" ptsTypes="AAAAAAAAA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7 -0.00394 C -0.04479 0.00301 -0.04049 0.00208 -0.0582 0.02708 C -0.06497 0.0368 -0.07279 0.04351 -0.0793 0.0537 C -0.0819 0.05763 -0.0849 0.0618 -0.08685 0.06689 C -0.08789 0.06944 -0.08854 0.07222 -0.08997 0.07453 C -0.09427 0.08217 -0.10052 0.08773 -0.10508 0.09583 C -0.10729 0.0993 -0.10872 0.10439 -0.11081 0.10879 C -0.11237 0.11157 -0.11406 0.11365 -0.11549 0.11643 C -0.11875 0.13472 -0.11419 0.11481 -0.12135 0.12963 C -0.12539 0.13773 -0.12852 0.14722 -0.1319 0.15578 C -0.13815 0.17152 -0.14518 0.18865 -0.15 0.20578 C -0.15534 0.2243 -0.15013 0.21412 -0.15612 0.2243 C -0.16133 0.25301 -0.15312 0.21041 -0.16055 0.24004 C -0.16237 0.24745 -0.16576 0.27037 -0.16667 0.27685 C -0.17031 0.30625 -0.16602 0.29629 -0.17253 0.30833 C -0.17604 0.32708 -0.17396 0.3618 -0.18451 0.37638 C -0.19375 0.38935 -0.19727 0.38935 -0.2069 0.3949 C -0.21159 0.39745 -0.22083 0.40277 -0.22083 0.40301 C -0.28177 0.40046 -0.26263 0.41551 -0.28372 0.39768 L -0.27487 0.41064 " pathEditMode="relative" rAng="0" ptsTypes="AAAAAAAAAAAAAAAAAA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18 0.01204 C 0.06602 0.01899 0.06133 0.03195 0.05222 0.03959 C 0.05066 0.04237 0.04961 0.04584 0.04753 0.04815 C 0.04636 0.04954 0.04428 0.04908 0.04284 0.05024 C 0.04219 0.0507 0.03698 0.05787 0.03646 0.0588 C 0.03425 0.06274 0.03008 0.0713 0.03008 0.07153 C 0.02826 0.08311 0.02761 0.08912 0.02227 0.09885 C 0.02175 0.10417 0.02188 0.10996 0.02071 0.11551 C 0.02019 0.11806 0.01771 0.11945 0.01732 0.122 C 0.01407 0.14213 0.01524 0.16158 0.00951 0.18125 C 0.00691 0.20371 0.00118 0.225 -0.00325 0.24676 C -0.00416 0.27778 0.0017 0.29838 -0.0095 0.32061 C -0.01184 0.33264 -0.01106 0.32616 -0.01106 0.33982 L -0.01106 0.3757 " pathEditMode="relative" rAng="0" ptsTypes="AAAAAAAAAAAA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6 0.01782 C -0.08164 0.02593 -0.08529 0.03241 -0.08737 0.04074 C -0.08971 0.05995 -0.09531 0.0794 -0.1 0.09768 C -0.10664 0.12407 -0.10404 0.15417 -0.11602 0.17801 C -0.11992 0.19421 -0.11979 0.18796 -0.12552 0.20116 C -0.12969 0.21065 -0.13138 0.2206 -0.13815 0.22662 C -0.14063 0.23958 -0.13789 0.23102 -0.1444 0.24143 C -0.16211 0.26991 -0.178 0.27917 -0.20482 0.28796 C -0.20638 0.28935 -0.20951 0.28958 -0.20951 0.29213 C -0.20951 0.29815 -0.19531 0.29421 -0.19531 0.29444 L -0.15248 0.34282 " pathEditMode="relative" rAng="0" ptsTypes="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55 0.04005 C -0.08997 0.04861 -0.09258 0.04838 -0.1 0.05069 C -0.11133 0.06065 -0.10586 0.05764 -0.11576 0.06134 C -0.13385 0.07708 -0.14583 0.10139 -0.1651 0.11389 C -0.17357 0.13171 -0.19023 0.14329 -0.20156 0.15833 C -0.21133 0.18518 -0.19792 0.15231 -0.20951 0.17106 C -0.21055 0.17268 -0.2099 0.17569 -0.21107 0.17731 C -0.21497 0.18241 -0.2207 0.18426 -0.22383 0.19005 C -0.22643 0.19491 -0.22865 0.20046 -0.23177 0.20486 C -0.23281 0.20625 -0.23398 0.20764 -0.2349 0.20926 C -0.2457 0.2287 -0.23737 0.21458 -0.2444 0.23032 C -0.24635 0.23472 -0.25065 0.24305 -0.25065 0.24329 C -0.2526 0.25347 -0.25521 0.26296 -0.25872 0.27268 C -0.26081 0.28958 -0.26406 0.31065 -0.27135 0.32523 C -0.27513 0.34051 -0.27253 0.33426 -0.27773 0.34444 C -0.28008 0.35347 -0.28177 0.36273 -0.28398 0.37199 C -0.28503 0.37616 -0.28737 0.38449 -0.28737 0.38472 C -0.28594 0.39606 -0.28581 0.40463 -0.28086 0.41412 C -0.27982 0.41829 -0.27773 0.42685 -0.27773 0.42708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99 0.03102 C 0.06133 0.0463 0.06615 0.06296 0.07331 0.07546 C 0.075 0.0912 0.07761 0.09305 0.07969 0.10694 C 0.08243 0.14444 0.08529 0.14444 0.08282 0.18958 C 0.08217 0.20069 0.07487 0.2213 0.07487 0.22153 C 0.0724 0.23773 0.06615 0.25116 0.06368 0.26782 C 0.06263 0.28264 0.06316 0.29792 0.06055 0.31204 C 0.06003 0.31481 0.05899 0.3206 0.05899 0.32083 " pathEditMode="relative" rAng="0" ptsTypes="AAAAAA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82073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思考</a:t>
            </a:r>
          </a:p>
        </p:txBody>
      </p:sp>
      <p:sp>
        <p:nvSpPr>
          <p:cNvPr id="3" name="Rectangle 3"/>
          <p:cNvSpPr txBox="1"/>
          <p:nvPr/>
        </p:nvSpPr>
        <p:spPr>
          <a:xfrm>
            <a:off x="831427" y="1844675"/>
            <a:ext cx="10773198" cy="1968500"/>
          </a:xfrm>
          <a:prstGeom prst="rect">
            <a:avLst/>
          </a:prstGeom>
        </p:spPr>
        <p:txBody>
          <a:bodyPr vert="horz" wrap="square" lIns="91213" tIns="45607" rIns="91213" bIns="4560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、为什么糖尿病病人除了要严格限制甜味食品之外，同时也要严格限制米饭和馒头等主食呢？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911521" y="3067910"/>
            <a:ext cx="10952018" cy="112857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935"/>
              </a:spcBef>
              <a:buSzPct val="100000"/>
            </a:pP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、有人认为，吃糖过多或吃得过饱，即使不吃肥肉也很容易引起肥胖，你认为对吗？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细胞中的脂质</a:t>
            </a:r>
          </a:p>
        </p:txBody>
      </p:sp>
      <p:sp>
        <p:nvSpPr>
          <p:cNvPr id="3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660400" y="1577346"/>
            <a:ext cx="10571162" cy="295164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组成元素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主要是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，有些还含有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N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特点：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含量明显少于糖类，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的含量更多。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化学性质：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通常不溶于水，溶于有机溶剂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种类：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脂肪、磷脂、固醇</a:t>
            </a:r>
          </a:p>
        </p:txBody>
      </p:sp>
    </p:spTree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细胞中的脂质</a:t>
            </a:r>
          </a:p>
        </p:txBody>
      </p:sp>
      <p:sp>
        <p:nvSpPr>
          <p:cNvPr id="3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2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graphicFrame>
        <p:nvGraphicFramePr>
          <p:cNvPr id="5" name="Group 104"/>
          <p:cNvGraphicFramePr>
            <a:graphicFrameLocks noGrp="1"/>
          </p:cNvGraphicFramePr>
          <p:nvPr/>
        </p:nvGraphicFramePr>
        <p:xfrm>
          <a:off x="1041400" y="1612899"/>
          <a:ext cx="9598342" cy="4038601"/>
        </p:xfrm>
        <a:graphic>
          <a:graphicData uri="http://schemas.openxmlformats.org/drawingml/2006/table">
            <a:tbl>
              <a:tblPr/>
              <a:tblGrid>
                <a:gridCol w="804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5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种类</a:t>
                      </a:r>
                    </a:p>
                  </a:txBody>
                  <a:tcPr marL="89777" marR="89777" marT="46684" marB="4668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作用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13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脂肪</a:t>
                      </a:r>
                    </a:p>
                  </a:txBody>
                  <a:tcPr marL="89777" marR="89777" marT="46684" marB="4668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39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磷脂</a:t>
                      </a:r>
                    </a:p>
                  </a:txBody>
                  <a:tcPr marL="89777" marR="89777" marT="46684" marB="4668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1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固醇</a:t>
                      </a:r>
                    </a:p>
                  </a:txBody>
                  <a:tcPr marL="89777" marR="89777" marT="46684" marB="4668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胆固醇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86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性激素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93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Vit  D</a:t>
                      </a: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89777" marR="89777" marT="46684" marB="4668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67"/>
          <p:cNvSpPr txBox="1"/>
          <p:nvPr/>
        </p:nvSpPr>
        <p:spPr>
          <a:xfrm>
            <a:off x="5309100" y="2524290"/>
            <a:ext cx="4530624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储能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保温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缓冲和减压</a:t>
            </a:r>
          </a:p>
        </p:txBody>
      </p:sp>
      <p:sp>
        <p:nvSpPr>
          <p:cNvPr id="8" name="Text Box 68"/>
          <p:cNvSpPr txBox="1"/>
          <p:nvPr/>
        </p:nvSpPr>
        <p:spPr>
          <a:xfrm>
            <a:off x="5309100" y="3080752"/>
            <a:ext cx="460663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细胞膜和各种细胞器膜的重要成分</a:t>
            </a:r>
          </a:p>
        </p:txBody>
      </p:sp>
      <p:sp>
        <p:nvSpPr>
          <p:cNvPr id="9" name="Text Box 69"/>
          <p:cNvSpPr txBox="1"/>
          <p:nvPr/>
        </p:nvSpPr>
        <p:spPr>
          <a:xfrm>
            <a:off x="5309100" y="3798379"/>
            <a:ext cx="4896431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细胞膜的重要成分，参与血液中脂质运输</a:t>
            </a:r>
          </a:p>
        </p:txBody>
      </p:sp>
      <p:sp>
        <p:nvSpPr>
          <p:cNvPr id="10" name="Text Box 70"/>
          <p:cNvSpPr txBox="1"/>
          <p:nvPr/>
        </p:nvSpPr>
        <p:spPr>
          <a:xfrm>
            <a:off x="5309100" y="4516006"/>
            <a:ext cx="482041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促进动物生殖器官发育以及生殖细胞形成</a:t>
            </a:r>
          </a:p>
        </p:txBody>
      </p:sp>
      <p:sp>
        <p:nvSpPr>
          <p:cNvPr id="11" name="Text Box 71"/>
          <p:cNvSpPr txBox="1"/>
          <p:nvPr/>
        </p:nvSpPr>
        <p:spPr>
          <a:xfrm>
            <a:off x="5309100" y="5233632"/>
            <a:ext cx="552026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促进肠道对 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Ca 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 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的吸收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820738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思考</a:t>
            </a:r>
          </a:p>
        </p:txBody>
      </p:sp>
      <p:sp>
        <p:nvSpPr>
          <p:cNvPr id="5" name="Rectangle 3"/>
          <p:cNvSpPr txBox="1"/>
          <p:nvPr/>
        </p:nvSpPr>
        <p:spPr>
          <a:xfrm>
            <a:off x="754698" y="1484207"/>
            <a:ext cx="10734887" cy="2584873"/>
          </a:xfrm>
          <a:prstGeom prst="rect">
            <a:avLst/>
          </a:prstGeom>
        </p:spPr>
        <p:txBody>
          <a:bodyPr vert="horz" wrap="square" lIns="91213" tIns="45607" rIns="91213" bIns="4560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熊冬眠时靠体内的什么物质提供能量，维持基本的生命活动？</a:t>
            </a: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与生活中的联系：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当人过多的摄入脂肪而又缺少运动时会怎样？当体内胆固醇过高又会怎样呢？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41114" y="3868662"/>
            <a:ext cx="9607973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1g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糖元氧化分解释放出约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17KJ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的能量，而且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1g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脂肪可以放出约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39KJ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的能量。</a:t>
            </a:r>
          </a:p>
        </p:txBody>
      </p:sp>
      <p:sp>
        <p:nvSpPr>
          <p:cNvPr id="9" name="Rectangle 5"/>
          <p:cNvSpPr/>
          <p:nvPr/>
        </p:nvSpPr>
        <p:spPr>
          <a:xfrm>
            <a:off x="660400" y="4760323"/>
            <a:ext cx="102751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为什么等量的脂肪比糖类含能量多，却不是生物体利用的主要能源物质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r>
              <a:rPr lang="en-US" altLang="zh-CN" sz="2000" b="1" dirty="0">
                <a:solidFill>
                  <a:srgbClr val="FFFF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4514056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生物大分子以碳链为骨架</a:t>
            </a: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？</a:t>
            </a:r>
          </a:p>
        </p:txBody>
      </p:sp>
      <p:sp>
        <p:nvSpPr>
          <p:cNvPr id="3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4" name="Rectangle 4"/>
          <p:cNvSpPr>
            <a:spLocks noRot="1"/>
          </p:cNvSpPr>
          <p:nvPr/>
        </p:nvSpPr>
        <p:spPr>
          <a:xfrm>
            <a:off x="828244" y="1411257"/>
            <a:ext cx="2592916" cy="86571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 indent="-457200"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、单体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2534276" y="1424971"/>
            <a:ext cx="892598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是指组成生物大分子（多糖、蛋白质、核酸）的</a:t>
            </a:r>
            <a:r>
              <a:rPr lang="zh-CN" altLang="en-US" sz="2000" b="1" dirty="0">
                <a:solidFill>
                  <a:srgbClr val="333399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基本单位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6" name="Rectangle 6"/>
          <p:cNvSpPr>
            <a:spLocks noRot="1"/>
          </p:cNvSpPr>
          <p:nvPr/>
        </p:nvSpPr>
        <p:spPr>
          <a:xfrm>
            <a:off x="824011" y="2446308"/>
            <a:ext cx="3263900" cy="8657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 indent="-457200">
              <a:spcBef>
                <a:spcPct val="2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、多聚体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34276" y="2445324"/>
            <a:ext cx="8640233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生物大分子又称为单体的多聚体。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999694" y="4096613"/>
            <a:ext cx="2250016" cy="400110"/>
          </a:xfrm>
          <a:prstGeom prst="rect">
            <a:avLst/>
          </a:prstGeom>
          <a:solidFill>
            <a:srgbClr val="FEA733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89111" y="4969964"/>
            <a:ext cx="2230967" cy="400110"/>
          </a:xfrm>
          <a:prstGeom prst="rect">
            <a:avLst/>
          </a:prstGeom>
          <a:solidFill>
            <a:srgbClr val="FEA733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氨基酸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997577" y="5811642"/>
            <a:ext cx="2222500" cy="400110"/>
          </a:xfrm>
          <a:prstGeom prst="rect">
            <a:avLst/>
          </a:prstGeom>
          <a:solidFill>
            <a:srgbClr val="FEA733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核苷酸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7047010" y="4096613"/>
            <a:ext cx="2209800" cy="400110"/>
          </a:xfrm>
          <a:prstGeom prst="rect">
            <a:avLst/>
          </a:prstGeom>
          <a:solidFill>
            <a:srgbClr val="FEA733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>
                <a:sym typeface="OPPOSans R" panose="00020600040101010101" pitchFamily="18" charset="-122"/>
              </a:rPr>
              <a:t>多糖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070293" y="4969964"/>
            <a:ext cx="2184400" cy="400110"/>
          </a:xfrm>
          <a:prstGeom prst="rect">
            <a:avLst/>
          </a:prstGeom>
          <a:solidFill>
            <a:srgbClr val="FEA733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>
                <a:sym typeface="OPPOSans R" panose="00020600040101010101" pitchFamily="18" charset="-122"/>
              </a:rPr>
              <a:t>蛋白质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7066060" y="5811642"/>
            <a:ext cx="2209800" cy="400110"/>
          </a:xfrm>
          <a:prstGeom prst="rect">
            <a:avLst/>
          </a:prstGeom>
          <a:solidFill>
            <a:srgbClr val="FEA733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en-US" dirty="0">
                <a:sym typeface="OPPOSans R" panose="00020600040101010101" pitchFamily="18" charset="-122"/>
              </a:rPr>
              <a:t>核酸</a:t>
            </a:r>
          </a:p>
        </p:txBody>
      </p:sp>
      <p:sp>
        <p:nvSpPr>
          <p:cNvPr id="15" name="AutoShape 14"/>
          <p:cNvSpPr/>
          <p:nvPr/>
        </p:nvSpPr>
        <p:spPr>
          <a:xfrm>
            <a:off x="4168344" y="4104052"/>
            <a:ext cx="2400300" cy="385233"/>
          </a:xfrm>
          <a:custGeom>
            <a:avLst/>
            <a:gdLst/>
            <a:ahLst/>
            <a:cxnLst>
              <a:cxn ang="0">
                <a:pos x="112528148" y="0"/>
              </a:cxn>
              <a:cxn ang="0">
                <a:pos x="112528148" y="966173"/>
              </a:cxn>
              <a:cxn ang="0">
                <a:pos x="23443347" y="966173"/>
              </a:cxn>
              <a:cxn ang="0">
                <a:pos x="23443347" y="2898533"/>
              </a:cxn>
              <a:cxn ang="0">
                <a:pos x="112528148" y="2898533"/>
              </a:cxn>
              <a:cxn ang="0">
                <a:pos x="112528148" y="3864706"/>
              </a:cxn>
              <a:cxn ang="0">
                <a:pos x="150037502" y="1932360"/>
              </a:cxn>
              <a:cxn ang="0">
                <a:pos x="9377339" y="966173"/>
              </a:cxn>
              <a:cxn ang="0">
                <a:pos x="9377339" y="2898533"/>
              </a:cxn>
              <a:cxn ang="0">
                <a:pos x="18754677" y="2898533"/>
              </a:cxn>
              <a:cxn ang="0">
                <a:pos x="18754677" y="966173"/>
              </a:cxn>
              <a:cxn ang="0">
                <a:pos x="0" y="966173"/>
              </a:cxn>
              <a:cxn ang="0">
                <a:pos x="0" y="2898533"/>
              </a:cxn>
              <a:cxn ang="0">
                <a:pos x="4688669" y="2898533"/>
              </a:cxn>
              <a:cxn ang="0">
                <a:pos x="4688669" y="966173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6" name="AutoShape 15"/>
          <p:cNvSpPr/>
          <p:nvPr/>
        </p:nvSpPr>
        <p:spPr>
          <a:xfrm>
            <a:off x="4168344" y="4977403"/>
            <a:ext cx="2400300" cy="385233"/>
          </a:xfrm>
          <a:custGeom>
            <a:avLst/>
            <a:gdLst/>
            <a:ahLst/>
            <a:cxnLst>
              <a:cxn ang="0">
                <a:pos x="112528148" y="0"/>
              </a:cxn>
              <a:cxn ang="0">
                <a:pos x="112528148" y="966173"/>
              </a:cxn>
              <a:cxn ang="0">
                <a:pos x="23443347" y="966173"/>
              </a:cxn>
              <a:cxn ang="0">
                <a:pos x="23443347" y="2898533"/>
              </a:cxn>
              <a:cxn ang="0">
                <a:pos x="112528148" y="2898533"/>
              </a:cxn>
              <a:cxn ang="0">
                <a:pos x="112528148" y="3864706"/>
              </a:cxn>
              <a:cxn ang="0">
                <a:pos x="150037502" y="1932360"/>
              </a:cxn>
              <a:cxn ang="0">
                <a:pos x="9377339" y="966173"/>
              </a:cxn>
              <a:cxn ang="0">
                <a:pos x="9377339" y="2898533"/>
              </a:cxn>
              <a:cxn ang="0">
                <a:pos x="18754677" y="2898533"/>
              </a:cxn>
              <a:cxn ang="0">
                <a:pos x="18754677" y="966173"/>
              </a:cxn>
              <a:cxn ang="0">
                <a:pos x="0" y="966173"/>
              </a:cxn>
              <a:cxn ang="0">
                <a:pos x="0" y="2898533"/>
              </a:cxn>
              <a:cxn ang="0">
                <a:pos x="4688669" y="2898533"/>
              </a:cxn>
              <a:cxn ang="0">
                <a:pos x="4688669" y="966173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7" name="AutoShape 16"/>
          <p:cNvSpPr/>
          <p:nvPr/>
        </p:nvSpPr>
        <p:spPr>
          <a:xfrm>
            <a:off x="4168344" y="5819081"/>
            <a:ext cx="2400300" cy="385233"/>
          </a:xfrm>
          <a:custGeom>
            <a:avLst/>
            <a:gdLst/>
            <a:ahLst/>
            <a:cxnLst>
              <a:cxn ang="0">
                <a:pos x="112528148" y="0"/>
              </a:cxn>
              <a:cxn ang="0">
                <a:pos x="112528148" y="966173"/>
              </a:cxn>
              <a:cxn ang="0">
                <a:pos x="23443347" y="966173"/>
              </a:cxn>
              <a:cxn ang="0">
                <a:pos x="23443347" y="2898533"/>
              </a:cxn>
              <a:cxn ang="0">
                <a:pos x="112528148" y="2898533"/>
              </a:cxn>
              <a:cxn ang="0">
                <a:pos x="112528148" y="3864706"/>
              </a:cxn>
              <a:cxn ang="0">
                <a:pos x="150037502" y="1932360"/>
              </a:cxn>
              <a:cxn ang="0">
                <a:pos x="9377339" y="966173"/>
              </a:cxn>
              <a:cxn ang="0">
                <a:pos x="9377339" y="2898533"/>
              </a:cxn>
              <a:cxn ang="0">
                <a:pos x="18754677" y="2898533"/>
              </a:cxn>
              <a:cxn ang="0">
                <a:pos x="18754677" y="966173"/>
              </a:cxn>
              <a:cxn ang="0">
                <a:pos x="0" y="966173"/>
              </a:cxn>
              <a:cxn ang="0">
                <a:pos x="0" y="2898533"/>
              </a:cxn>
              <a:cxn ang="0">
                <a:pos x="4688669" y="2898533"/>
              </a:cxn>
              <a:cxn ang="0">
                <a:pos x="4688669" y="966173"/>
              </a:cxn>
            </a:cxnLst>
            <a:rect l="0" t="0" r="0" b="0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999694" y="3247496"/>
            <a:ext cx="1824567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defTabSz="1219200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   体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7144377" y="3247496"/>
            <a:ext cx="2017184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defTabSz="1219200">
              <a:defRPr/>
            </a:pPr>
            <a:r>
              <a:rPr lang="zh-CN" altLang="en-US" sz="20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多聚体</a:t>
            </a:r>
          </a:p>
        </p:txBody>
      </p:sp>
      <p:sp>
        <p:nvSpPr>
          <p:cNvPr id="20" name="Line 19"/>
          <p:cNvSpPr/>
          <p:nvPr/>
        </p:nvSpPr>
        <p:spPr>
          <a:xfrm>
            <a:off x="3207377" y="3535363"/>
            <a:ext cx="3647016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sz="20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8" grpId="0" bldLvl="0" animBg="1"/>
      <p:bldP spid="1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6402" y="316657"/>
            <a:ext cx="586827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课堂导入（复习元素和化合物）</a:t>
            </a:r>
          </a:p>
        </p:txBody>
      </p:sp>
      <p:sp>
        <p:nvSpPr>
          <p:cNvPr id="8" name="Text Box 4"/>
          <p:cNvSpPr txBox="1"/>
          <p:nvPr/>
        </p:nvSpPr>
        <p:spPr>
          <a:xfrm>
            <a:off x="695325" y="1268086"/>
            <a:ext cx="9188451" cy="1528688"/>
          </a:xfrm>
          <a:prstGeom prst="rect">
            <a:avLst/>
          </a:prstGeom>
          <a:noFill/>
          <a:ln w="12700">
            <a:noFill/>
          </a:ln>
          <a:effectLst>
            <a:outerShdw dist="563970" dir="14049733" sx="125000" sy="125000" algn="tl" rotWithShape="0">
              <a:srgbClr val="C7DFD3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一、组成细胞的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元素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１、种类：２０多种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２、分类：</a:t>
            </a:r>
          </a:p>
        </p:txBody>
      </p:sp>
      <p:sp>
        <p:nvSpPr>
          <p:cNvPr id="9" name="Text Box 10"/>
          <p:cNvSpPr txBox="1"/>
          <p:nvPr/>
        </p:nvSpPr>
        <p:spPr>
          <a:xfrm>
            <a:off x="527051" y="3092378"/>
            <a:ext cx="633730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（１）根据含量分为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</p:txBody>
      </p:sp>
      <p:sp>
        <p:nvSpPr>
          <p:cNvPr id="11" name="Text Box 5"/>
          <p:cNvSpPr txBox="1"/>
          <p:nvPr/>
        </p:nvSpPr>
        <p:spPr>
          <a:xfrm>
            <a:off x="1179407" y="3715066"/>
            <a:ext cx="2690283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大量元素：</a:t>
            </a:r>
          </a:p>
        </p:txBody>
      </p:sp>
      <p:sp>
        <p:nvSpPr>
          <p:cNvPr id="13" name="Text Box 6"/>
          <p:cNvSpPr txBox="1"/>
          <p:nvPr/>
        </p:nvSpPr>
        <p:spPr>
          <a:xfrm>
            <a:off x="2682876" y="3563599"/>
            <a:ext cx="7200900" cy="9746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指含量较多的元素（占生物体总重量万分之一以上的元素）。如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N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 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、Ｐ、Ｃ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、Ｍ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g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、Ｋ等。</a:t>
            </a:r>
          </a:p>
        </p:txBody>
      </p:sp>
      <p:sp>
        <p:nvSpPr>
          <p:cNvPr id="15" name="Text Box 7"/>
          <p:cNvSpPr txBox="1"/>
          <p:nvPr/>
        </p:nvSpPr>
        <p:spPr>
          <a:xfrm>
            <a:off x="1179407" y="5210314"/>
            <a:ext cx="2876551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微量元素：</a:t>
            </a:r>
          </a:p>
        </p:txBody>
      </p:sp>
      <p:sp>
        <p:nvSpPr>
          <p:cNvPr id="16" name="Text Box 8"/>
          <p:cNvSpPr txBox="1"/>
          <p:nvPr/>
        </p:nvSpPr>
        <p:spPr>
          <a:xfrm>
            <a:off x="2682877" y="5102569"/>
            <a:ext cx="6913033" cy="9746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指含量很少但生物体生活所必需的一些元素。如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Mn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、Ｂ、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Zn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、Ｍ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Cu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等。</a:t>
            </a:r>
          </a:p>
        </p:txBody>
      </p:sp>
      <p:sp>
        <p:nvSpPr>
          <p:cNvPr id="17" name="AutoShape 9"/>
          <p:cNvSpPr/>
          <p:nvPr/>
        </p:nvSpPr>
        <p:spPr>
          <a:xfrm>
            <a:off x="873401" y="4050944"/>
            <a:ext cx="335971" cy="1375271"/>
          </a:xfrm>
          <a:prstGeom prst="leftBrace">
            <a:avLst>
              <a:gd name="adj1" fmla="val 6318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1" grpId="0"/>
      <p:bldP spid="13" grpId="0"/>
      <p:bldP spid="15" grpId="0"/>
      <p:bldP spid="16" grpId="0"/>
      <p:bldP spid="1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4514056" cy="984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生物大分子以碳链为骨架</a:t>
            </a:r>
          </a:p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？</a:t>
            </a:r>
          </a:p>
        </p:txBody>
      </p:sp>
      <p:sp>
        <p:nvSpPr>
          <p:cNvPr id="3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3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660400" y="1474788"/>
            <a:ext cx="11233573" cy="4762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与糖类氧化相比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在生物细胞内脂肪的氧化速率比糖类慢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而且需要消耗大量氧气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糖类氧化既可以在有氧条件下也可以在无氧条件下进行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糖类是生物体生命活动利用的主要能源物质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.</a:t>
            </a: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每一个单体都以若干个相连的碳原子构成的碳链为基本骨架，由许多单体连接成为多聚体。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生物大分子是以碳链为骨架。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b="1" dirty="0">
                <a:solidFill>
                  <a:srgbClr val="FFFF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000" b="1" dirty="0">
              <a:solidFill>
                <a:schemeClr val="accent2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课堂小结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889058" y="1130300"/>
            <a:ext cx="8663767" cy="5740479"/>
            <a:chOff x="312" y="391"/>
            <a:chExt cx="5471" cy="3625"/>
          </a:xfrm>
        </p:grpSpPr>
        <p:sp>
          <p:nvSpPr>
            <p:cNvPr id="4" name="AutoShape 4"/>
            <p:cNvSpPr/>
            <p:nvPr/>
          </p:nvSpPr>
          <p:spPr>
            <a:xfrm>
              <a:off x="2200" y="2524"/>
              <a:ext cx="90" cy="584"/>
            </a:xfrm>
            <a:prstGeom prst="leftBrace">
              <a:avLst>
                <a:gd name="adj1" fmla="val 60988"/>
                <a:gd name="adj2" fmla="val 50000"/>
              </a:avLst>
            </a:pr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5" name="Group 5"/>
            <p:cNvGrpSpPr/>
            <p:nvPr/>
          </p:nvGrpSpPr>
          <p:grpSpPr>
            <a:xfrm>
              <a:off x="312" y="391"/>
              <a:ext cx="5471" cy="3625"/>
              <a:chOff x="312" y="391"/>
              <a:chExt cx="5471" cy="3625"/>
            </a:xfrm>
          </p:grpSpPr>
          <p:sp>
            <p:nvSpPr>
              <p:cNvPr id="6" name="AutoShape 6"/>
              <p:cNvSpPr/>
              <p:nvPr/>
            </p:nvSpPr>
            <p:spPr>
              <a:xfrm>
                <a:off x="2199" y="935"/>
                <a:ext cx="91" cy="997"/>
              </a:xfrm>
              <a:prstGeom prst="leftBrace">
                <a:avLst>
                  <a:gd name="adj1" fmla="val 91148"/>
                  <a:gd name="adj2" fmla="val 50000"/>
                </a:avLst>
              </a:prstGeom>
              <a:noFill/>
              <a:ln w="317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20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12" y="391"/>
                <a:ext cx="5471" cy="3625"/>
                <a:chOff x="85" y="395"/>
                <a:chExt cx="5471" cy="3625"/>
              </a:xfrm>
            </p:grpSpPr>
            <p:sp>
              <p:nvSpPr>
                <p:cNvPr id="9" name="AutoShape 8"/>
                <p:cNvSpPr/>
                <p:nvPr/>
              </p:nvSpPr>
              <p:spPr>
                <a:xfrm>
                  <a:off x="85" y="991"/>
                  <a:ext cx="136" cy="2832"/>
                </a:xfrm>
                <a:prstGeom prst="leftBrace">
                  <a:avLst>
                    <a:gd name="adj1" fmla="val 136859"/>
                    <a:gd name="adj2" fmla="val 50000"/>
                  </a:avLst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0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0" name="Text Box 9"/>
                <p:cNvSpPr txBox="1"/>
                <p:nvPr/>
              </p:nvSpPr>
              <p:spPr>
                <a:xfrm>
                  <a:off x="249" y="2838"/>
                  <a:ext cx="1089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2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．脂质</a:t>
                  </a:r>
                </a:p>
              </p:txBody>
            </p:sp>
            <p:sp>
              <p:nvSpPr>
                <p:cNvPr id="11" name="Text Box 10"/>
                <p:cNvSpPr txBox="1"/>
                <p:nvPr/>
              </p:nvSpPr>
              <p:spPr>
                <a:xfrm>
                  <a:off x="249" y="845"/>
                  <a:ext cx="1089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．糖类</a:t>
                  </a:r>
                </a:p>
              </p:txBody>
            </p:sp>
            <p:sp>
              <p:nvSpPr>
                <p:cNvPr id="12" name="AutoShape 11"/>
                <p:cNvSpPr/>
                <p:nvPr/>
              </p:nvSpPr>
              <p:spPr>
                <a:xfrm>
                  <a:off x="1247" y="572"/>
                  <a:ext cx="136" cy="908"/>
                </a:xfrm>
                <a:prstGeom prst="leftBrace">
                  <a:avLst>
                    <a:gd name="adj1" fmla="val 55544"/>
                    <a:gd name="adj2" fmla="val 50000"/>
                  </a:avLst>
                </a:prstGeom>
                <a:noFill/>
                <a:ln w="317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0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3" name="Text Box 12"/>
                <p:cNvSpPr txBox="1"/>
                <p:nvPr/>
              </p:nvSpPr>
              <p:spPr>
                <a:xfrm>
                  <a:off x="1337" y="395"/>
                  <a:ext cx="3218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组成元素： 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C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、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H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、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O</a:t>
                  </a:r>
                </a:p>
              </p:txBody>
            </p:sp>
            <p:sp>
              <p:nvSpPr>
                <p:cNvPr id="14" name="Text Box 13"/>
                <p:cNvSpPr txBox="1"/>
                <p:nvPr/>
              </p:nvSpPr>
              <p:spPr>
                <a:xfrm>
                  <a:off x="2562" y="862"/>
                  <a:ext cx="2993" cy="3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lnSpc>
                      <a:spcPct val="135000"/>
                    </a:lnSpc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：举例</a:t>
                  </a: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—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分布</a:t>
                  </a: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—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功能</a:t>
                  </a:r>
                  <a:endParaRPr lang="zh-CN" altLang="en-US" sz="20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337" y="1207"/>
                  <a:ext cx="706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分类</a:t>
                  </a:r>
                </a:p>
              </p:txBody>
            </p:sp>
            <p:sp>
              <p:nvSpPr>
                <p:cNvPr id="16" name="Text Box 15"/>
                <p:cNvSpPr txBox="1"/>
                <p:nvPr/>
              </p:nvSpPr>
              <p:spPr>
                <a:xfrm>
                  <a:off x="2114" y="836"/>
                  <a:ext cx="518" cy="11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anchor="t">
                  <a:spAutoFit/>
                </a:bodyPr>
                <a:lstStyle/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单糖</a:t>
                  </a:r>
                </a:p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二糖</a:t>
                  </a:r>
                </a:p>
                <a:p>
                  <a:pPr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多糖</a:t>
                  </a:r>
                </a:p>
              </p:txBody>
            </p:sp>
            <p:sp>
              <p:nvSpPr>
                <p:cNvPr id="17" name="Text Box 16"/>
                <p:cNvSpPr txBox="1"/>
                <p:nvPr/>
              </p:nvSpPr>
              <p:spPr>
                <a:xfrm>
                  <a:off x="2562" y="1239"/>
                  <a:ext cx="2993" cy="3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lnSpc>
                      <a:spcPct val="135000"/>
                    </a:lnSpc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：举例</a:t>
                  </a: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—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分布</a:t>
                  </a: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—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功能</a:t>
                  </a:r>
                  <a:endParaRPr lang="zh-CN" altLang="en-US" sz="20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8" name="Text Box 17"/>
                <p:cNvSpPr txBox="1"/>
                <p:nvPr/>
              </p:nvSpPr>
              <p:spPr>
                <a:xfrm>
                  <a:off x="2563" y="1637"/>
                  <a:ext cx="2993" cy="30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lnSpc>
                      <a:spcPct val="135000"/>
                    </a:lnSpc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：举例</a:t>
                  </a: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—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分布</a:t>
                  </a: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—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功能</a:t>
                  </a:r>
                  <a:endParaRPr lang="zh-CN" altLang="en-US" sz="20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9" name="AutoShape 18"/>
                <p:cNvSpPr/>
                <p:nvPr/>
              </p:nvSpPr>
              <p:spPr>
                <a:xfrm>
                  <a:off x="1293" y="2251"/>
                  <a:ext cx="89" cy="1301"/>
                </a:xfrm>
                <a:prstGeom prst="leftBrace">
                  <a:avLst>
                    <a:gd name="adj1" fmla="val 88761"/>
                    <a:gd name="adj2" fmla="val 50000"/>
                  </a:avLst>
                </a:pr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2000" dirty="0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20" name="Text Box 19"/>
                <p:cNvSpPr txBox="1"/>
                <p:nvPr/>
              </p:nvSpPr>
              <p:spPr>
                <a:xfrm>
                  <a:off x="1428" y="2079"/>
                  <a:ext cx="3947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组成元素：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C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、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H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、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O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（ 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P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和</a:t>
                  </a:r>
                  <a:r>
                    <a:rPr lang="en-US" altLang="zh-CN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N</a:t>
                  </a:r>
                  <a:r>
                    <a:rPr lang="zh-CN" altLang="en-US" sz="2000" b="1" dirty="0">
                      <a:solidFill>
                        <a:srgbClr val="FF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）</a:t>
                  </a:r>
                </a:p>
              </p:txBody>
            </p:sp>
            <p:sp>
              <p:nvSpPr>
                <p:cNvPr id="21" name="Text Box 20"/>
                <p:cNvSpPr txBox="1"/>
                <p:nvPr/>
              </p:nvSpPr>
              <p:spPr>
                <a:xfrm>
                  <a:off x="1383" y="2838"/>
                  <a:ext cx="680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分类</a:t>
                  </a:r>
                </a:p>
              </p:txBody>
            </p:sp>
            <p:sp>
              <p:nvSpPr>
                <p:cNvPr id="22" name="Text Box 21"/>
                <p:cNvSpPr txBox="1"/>
                <p:nvPr/>
              </p:nvSpPr>
              <p:spPr>
                <a:xfrm>
                  <a:off x="1404" y="3444"/>
                  <a:ext cx="1542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功能</a:t>
                  </a:r>
                </a:p>
              </p:txBody>
            </p:sp>
            <p:sp>
              <p:nvSpPr>
                <p:cNvPr id="23" name="Text Box 22"/>
                <p:cNvSpPr txBox="1"/>
                <p:nvPr/>
              </p:nvSpPr>
              <p:spPr>
                <a:xfrm>
                  <a:off x="2064" y="2387"/>
                  <a:ext cx="680" cy="83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脂肪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磷脂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固醇</a:t>
                  </a:r>
                </a:p>
              </p:txBody>
            </p:sp>
            <p:sp>
              <p:nvSpPr>
                <p:cNvPr id="24" name="Text Box 23"/>
                <p:cNvSpPr txBox="1"/>
                <p:nvPr/>
              </p:nvSpPr>
              <p:spPr>
                <a:xfrm>
                  <a:off x="249" y="3767"/>
                  <a:ext cx="3493" cy="25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  <a:r>
                    <a:rPr lang="zh-CN" altLang="en-US" sz="2000" b="1" dirty="0"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．生物大分子以碳链为骨架</a:t>
                  </a:r>
                </a:p>
              </p:txBody>
            </p:sp>
          </p:grpSp>
        </p:grpSp>
      </p:grpSp>
    </p:spTree>
  </p:cSld>
  <p:clrMapOvr>
    <a:masterClrMapping/>
  </p:clrMapOvr>
  <p:transition spd="slow" advTm="300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巩固练习</a:t>
            </a:r>
          </a:p>
        </p:txBody>
      </p:sp>
      <p:sp>
        <p:nvSpPr>
          <p:cNvPr id="3" name="Rectangle 2"/>
          <p:cNvSpPr/>
          <p:nvPr/>
        </p:nvSpPr>
        <p:spPr>
          <a:xfrm>
            <a:off x="660400" y="1362999"/>
            <a:ext cx="9173633" cy="1859548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、某同学未吃早饭，突然头晕，校医给他喝葡萄糖水，这样做主要是（    ）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、补充水分             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、提供各种营养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、满足能量需要	    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、稀释血液</a:t>
            </a:r>
          </a:p>
        </p:txBody>
      </p:sp>
      <p:sp>
        <p:nvSpPr>
          <p:cNvPr id="4" name="Rectangle 3"/>
          <p:cNvSpPr/>
          <p:nvPr/>
        </p:nvSpPr>
        <p:spPr>
          <a:xfrm>
            <a:off x="567266" y="3741420"/>
            <a:ext cx="9410700" cy="185954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、谷物中含量丰富的多糖是（     ）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、糖原和纤维素；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、淀粉和糖原；</a:t>
            </a: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、淀粉和纤维素；     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、蔗糖和麦芽糖。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8697885" y="1362999"/>
            <a:ext cx="357790" cy="62844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118719" y="3712451"/>
            <a:ext cx="357790" cy="62844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巩固练习</a:t>
            </a:r>
          </a:p>
        </p:txBody>
      </p:sp>
      <p:sp>
        <p:nvSpPr>
          <p:cNvPr id="3" name="Rectangle 4"/>
          <p:cNvSpPr/>
          <p:nvPr/>
        </p:nvSpPr>
        <p:spPr>
          <a:xfrm>
            <a:off x="660400" y="1614911"/>
            <a:ext cx="9635913" cy="4514427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457200" indent="-45720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、下列叙述中，哪项是淀粉、纤维素和糖元的共同特征（    ）</a:t>
            </a: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都是细胞内储存能量的主要物质</a:t>
            </a: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都含有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N4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种元素</a:t>
            </a: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基本组成单位都是五碳糖</a:t>
            </a:r>
          </a:p>
          <a:p>
            <a:pPr marL="457200" indent="-45720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基本组成单位都是六碳糖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7236289" y="1844675"/>
            <a:ext cx="5818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1641475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巩固练习</a:t>
            </a:r>
          </a:p>
        </p:txBody>
      </p:sp>
      <p:sp>
        <p:nvSpPr>
          <p:cNvPr id="5" name="Rectangle 4"/>
          <p:cNvSpPr txBox="1"/>
          <p:nvPr/>
        </p:nvSpPr>
        <p:spPr>
          <a:xfrm>
            <a:off x="660401" y="1495285"/>
            <a:ext cx="10858500" cy="4514427"/>
          </a:xfrm>
          <a:prstGeom prst="rect">
            <a:avLst/>
          </a:prstGeom>
        </p:spPr>
        <p:txBody>
          <a:bodyPr vert="horz" wrap="square" lIns="91213" tIns="45607" rIns="91213" bIns="45607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、脂质在细胞中有独特的生物学功能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下列有关脂质的生物学功能的叙述中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属于磷脂生物学功能的是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     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是生物膜的重要成分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②是储能物质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③构成生物体表面的保护层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④是很好的绝缘体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具有保温作用 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⑤对生命活动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新陈代谢、生殖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起调节作用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A.①③	    B.⑤	     C.①	      D.②④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46897" y="1931958"/>
            <a:ext cx="763650" cy="51302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6402" y="316657"/>
            <a:ext cx="586827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课堂导入（复习元素和化合物）</a:t>
            </a:r>
          </a:p>
        </p:txBody>
      </p:sp>
      <p:sp>
        <p:nvSpPr>
          <p:cNvPr id="10" name="Text Box 11"/>
          <p:cNvSpPr txBox="1"/>
          <p:nvPr/>
        </p:nvSpPr>
        <p:spPr>
          <a:xfrm>
            <a:off x="461345" y="1412913"/>
            <a:ext cx="6608280" cy="400110"/>
          </a:xfrm>
          <a:prstGeom prst="rect">
            <a:avLst/>
          </a:prstGeom>
          <a:noFill/>
          <a:ln w="12700">
            <a:noFill/>
          </a:ln>
          <a:effectLst>
            <a:outerShdw dist="563970" dir="14049733" sx="125000" sy="125000" algn="tl" rotWithShape="0">
              <a:srgbClr val="C7DFD3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（２）根据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元素对生物体的作用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划分</a:t>
            </a:r>
          </a:p>
        </p:txBody>
      </p:sp>
      <p:grpSp>
        <p:nvGrpSpPr>
          <p:cNvPr id="12" name="Group 40"/>
          <p:cNvGrpSpPr/>
          <p:nvPr/>
        </p:nvGrpSpPr>
        <p:grpSpPr>
          <a:xfrm>
            <a:off x="3520931" y="2130275"/>
            <a:ext cx="4166400" cy="1939885"/>
            <a:chOff x="1020" y="799"/>
            <a:chExt cx="2631" cy="1225"/>
          </a:xfrm>
        </p:grpSpPr>
        <p:grpSp>
          <p:nvGrpSpPr>
            <p:cNvPr id="14" name="Group 19"/>
            <p:cNvGrpSpPr/>
            <p:nvPr/>
          </p:nvGrpSpPr>
          <p:grpSpPr>
            <a:xfrm>
              <a:off x="1020" y="799"/>
              <a:ext cx="2631" cy="1225"/>
              <a:chOff x="1020" y="799"/>
              <a:chExt cx="2631" cy="1225"/>
            </a:xfrm>
          </p:grpSpPr>
          <p:sp>
            <p:nvSpPr>
              <p:cNvPr id="21" name="Oval 12"/>
              <p:cNvSpPr/>
              <p:nvPr/>
            </p:nvSpPr>
            <p:spPr>
              <a:xfrm>
                <a:off x="1020" y="799"/>
                <a:ext cx="2631" cy="122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2" name="Oval 13"/>
              <p:cNvSpPr/>
              <p:nvPr/>
            </p:nvSpPr>
            <p:spPr>
              <a:xfrm>
                <a:off x="1020" y="935"/>
                <a:ext cx="1950" cy="998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Oval 14"/>
              <p:cNvSpPr/>
              <p:nvPr/>
            </p:nvSpPr>
            <p:spPr>
              <a:xfrm>
                <a:off x="1020" y="935"/>
                <a:ext cx="1542" cy="952"/>
              </a:xfrm>
              <a:prstGeom prst="ellipse">
                <a:avLst/>
              </a:prstGeom>
              <a:solidFill>
                <a:srgbClr val="FEA733"/>
              </a:solidFill>
              <a:ln w="12700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sz="20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Oval 15"/>
              <p:cNvSpPr/>
              <p:nvPr/>
            </p:nvSpPr>
            <p:spPr>
              <a:xfrm>
                <a:off x="1020" y="1162"/>
                <a:ext cx="907" cy="544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zh-CN" sz="20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8" name="Text Box 20"/>
            <p:cNvSpPr txBox="1"/>
            <p:nvPr/>
          </p:nvSpPr>
          <p:spPr>
            <a:xfrm>
              <a:off x="1278" y="1253"/>
              <a:ext cx="279" cy="253"/>
            </a:xfrm>
            <a:prstGeom prst="rect">
              <a:avLst/>
            </a:prstGeom>
            <a:noFill/>
            <a:ln w="12700">
              <a:noFill/>
            </a:ln>
            <a:effectLst>
              <a:outerShdw dist="563970" dir="14049733" sx="125000" sy="125000" algn="tl" rotWithShape="0">
                <a:srgbClr val="C7DFD3">
                  <a:alpha val="79999"/>
                </a:srgbClr>
              </a:outerShdw>
            </a:effectLst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Ｃ</a:t>
              </a:r>
            </a:p>
          </p:txBody>
        </p:sp>
        <p:sp>
          <p:nvSpPr>
            <p:cNvPr id="19" name="Text Box 21"/>
            <p:cNvSpPr txBox="1"/>
            <p:nvPr/>
          </p:nvSpPr>
          <p:spPr>
            <a:xfrm>
              <a:off x="1935" y="1243"/>
              <a:ext cx="568" cy="253"/>
            </a:xfrm>
            <a:prstGeom prst="rect">
              <a:avLst/>
            </a:prstGeom>
            <a:noFill/>
            <a:ln w="12700">
              <a:noFill/>
            </a:ln>
            <a:effectLst>
              <a:outerShdw dist="563970" dir="14049733" sx="125000" sy="125000" algn="tl" rotWithShape="0">
                <a:srgbClr val="C7DFD3">
                  <a:alpha val="79999"/>
                </a:srgbClr>
              </a:outerShdw>
            </a:effectLst>
          </p:spPr>
          <p:txBody>
            <a:bodyPr wrap="none" anchor="t">
              <a:spAutoFit/>
            </a:bodyPr>
            <a:lstStyle/>
            <a:p>
              <a:pPr algn="ctr"/>
              <a:r>
                <a:rPr lang="zh-CN" altLang="en-US" sz="20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Ｈ</a:t>
              </a:r>
              <a:r>
                <a:rPr lang="en-US" altLang="zh-CN" sz="2000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O N</a:t>
              </a:r>
            </a:p>
          </p:txBody>
        </p:sp>
        <p:sp>
          <p:nvSpPr>
            <p:cNvPr id="20" name="Text Box 22"/>
            <p:cNvSpPr txBox="1"/>
            <p:nvPr/>
          </p:nvSpPr>
          <p:spPr>
            <a:xfrm>
              <a:off x="2597" y="1285"/>
              <a:ext cx="359" cy="253"/>
            </a:xfrm>
            <a:prstGeom prst="rect">
              <a:avLst/>
            </a:prstGeom>
            <a:noFill/>
            <a:ln w="12700">
              <a:noFill/>
            </a:ln>
            <a:effectLst>
              <a:outerShdw dist="563970" dir="14049733" sx="125000" sy="125000" algn="tl" rotWithShape="0">
                <a:srgbClr val="C7DFD3">
                  <a:alpha val="79999"/>
                </a:srgbClr>
              </a:outerShdw>
            </a:effectLst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S P</a:t>
              </a:r>
            </a:p>
          </p:txBody>
        </p:sp>
      </p:grpSp>
      <p:grpSp>
        <p:nvGrpSpPr>
          <p:cNvPr id="25" name="Group 39"/>
          <p:cNvGrpSpPr/>
          <p:nvPr/>
        </p:nvGrpSpPr>
        <p:grpSpPr>
          <a:xfrm>
            <a:off x="3880403" y="3351216"/>
            <a:ext cx="3591560" cy="1149679"/>
            <a:chOff x="1247" y="1570"/>
            <a:chExt cx="2268" cy="726"/>
          </a:xfrm>
        </p:grpSpPr>
        <p:sp>
          <p:nvSpPr>
            <p:cNvPr id="26" name="Line 24"/>
            <p:cNvSpPr/>
            <p:nvPr/>
          </p:nvSpPr>
          <p:spPr>
            <a:xfrm>
              <a:off x="1247" y="1570"/>
              <a:ext cx="0" cy="7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7" name="Line 25"/>
            <p:cNvSpPr/>
            <p:nvPr/>
          </p:nvSpPr>
          <p:spPr>
            <a:xfrm>
              <a:off x="2109" y="1570"/>
              <a:ext cx="0" cy="7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8" name="Line 26"/>
            <p:cNvSpPr/>
            <p:nvPr/>
          </p:nvSpPr>
          <p:spPr>
            <a:xfrm>
              <a:off x="2789" y="1570"/>
              <a:ext cx="0" cy="7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9" name="Line 27"/>
            <p:cNvSpPr/>
            <p:nvPr/>
          </p:nvSpPr>
          <p:spPr>
            <a:xfrm>
              <a:off x="3515" y="1570"/>
              <a:ext cx="0" cy="72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CN" altLang="en-US" sz="20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30" name="Text Box 28"/>
          <p:cNvSpPr txBox="1"/>
          <p:nvPr/>
        </p:nvSpPr>
        <p:spPr>
          <a:xfrm>
            <a:off x="2603613" y="4500894"/>
            <a:ext cx="1822700" cy="400110"/>
          </a:xfrm>
          <a:prstGeom prst="rect">
            <a:avLst/>
          </a:prstGeom>
          <a:noFill/>
          <a:ln w="12700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最基本元素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4302061" y="4500894"/>
            <a:ext cx="1210588" cy="400110"/>
          </a:xfrm>
          <a:prstGeom prst="rect">
            <a:avLst/>
          </a:prstGeom>
          <a:noFill/>
          <a:ln w="12700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基本元素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5728866" y="4500894"/>
            <a:ext cx="1210588" cy="400110"/>
          </a:xfrm>
          <a:prstGeom prst="rect">
            <a:avLst/>
          </a:prstGeom>
          <a:noFill/>
          <a:ln w="12700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主要元素</a:t>
            </a:r>
          </a:p>
        </p:txBody>
      </p:sp>
      <p:sp>
        <p:nvSpPr>
          <p:cNvPr id="33" name="Text Box 32"/>
          <p:cNvSpPr txBox="1"/>
          <p:nvPr/>
        </p:nvSpPr>
        <p:spPr>
          <a:xfrm>
            <a:off x="7141421" y="4500894"/>
            <a:ext cx="1210588" cy="400110"/>
          </a:xfrm>
          <a:prstGeom prst="rect">
            <a:avLst/>
          </a:prstGeom>
          <a:noFill/>
          <a:ln w="12700" cap="rnd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大量元素</a:t>
            </a:r>
          </a:p>
        </p:txBody>
      </p:sp>
      <p:sp>
        <p:nvSpPr>
          <p:cNvPr id="35" name="Oval 33"/>
          <p:cNvSpPr/>
          <p:nvPr/>
        </p:nvSpPr>
        <p:spPr>
          <a:xfrm>
            <a:off x="3736299" y="5291101"/>
            <a:ext cx="3405122" cy="944599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txBody>
          <a:bodyPr wrap="none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Fe Mn B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Zn Mo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Cu</a:t>
            </a: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微量元素</a:t>
            </a:r>
          </a:p>
        </p:txBody>
      </p:sp>
      <p:sp>
        <p:nvSpPr>
          <p:cNvPr id="37" name="右大括号 2"/>
          <p:cNvSpPr/>
          <p:nvPr/>
        </p:nvSpPr>
        <p:spPr>
          <a:xfrm>
            <a:off x="9123639" y="2833384"/>
            <a:ext cx="367391" cy="3276427"/>
          </a:xfrm>
          <a:prstGeom prst="rightBrace">
            <a:avLst>
              <a:gd name="adj1" fmla="val 8257"/>
              <a:gd name="adj2" fmla="val 50000"/>
            </a:avLst>
          </a:prstGeom>
          <a:noFill/>
          <a:ln w="12700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outerShdw dist="563970" dir="14049733" sx="125000" sy="125000" algn="tl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8" name="TextBox 6"/>
          <p:cNvSpPr txBox="1"/>
          <p:nvPr/>
        </p:nvSpPr>
        <p:spPr>
          <a:xfrm>
            <a:off x="9563952" y="4300839"/>
            <a:ext cx="211724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构成生物的元素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6653253" y="2940890"/>
            <a:ext cx="1032315" cy="73866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t">
            <a:spAutoFit/>
          </a:bodyPr>
          <a:lstStyle/>
          <a:p>
            <a:pPr defTabSz="1219200" latinLnBrk="1" hangingPunct="0"/>
            <a:r>
              <a:rPr lang="en-US" altLang="zh-CN" sz="2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K Ca Mg</a:t>
            </a:r>
            <a:endParaRPr lang="zh-CN" altLang="en-US" sz="2000" dirty="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6402" y="316657"/>
            <a:ext cx="5868271" cy="61555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9" tIns="60959" rIns="60959" bIns="60959" numCol="1" spcCol="38100" rtlCol="0" anchor="t">
            <a:spAutoFit/>
          </a:bodyPr>
          <a:lstStyle/>
          <a:p>
            <a:pPr latinLnBrk="1" hangingPunct="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sym typeface="OPPOSans B" panose="00020600040101010101" pitchFamily="18" charset="-122"/>
              </a:rPr>
              <a:t>课堂导入（复习元素和化合物）</a:t>
            </a:r>
          </a:p>
        </p:txBody>
      </p:sp>
      <p:sp>
        <p:nvSpPr>
          <p:cNvPr id="34" name="Text Box 3"/>
          <p:cNvSpPr txBox="1"/>
          <p:nvPr/>
        </p:nvSpPr>
        <p:spPr>
          <a:xfrm>
            <a:off x="1041940" y="3910570"/>
            <a:ext cx="718945" cy="1323439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构成细胞的化合物</a:t>
            </a:r>
          </a:p>
        </p:txBody>
      </p:sp>
      <p:sp>
        <p:nvSpPr>
          <p:cNvPr id="36" name="AutoShape 4"/>
          <p:cNvSpPr/>
          <p:nvPr/>
        </p:nvSpPr>
        <p:spPr>
          <a:xfrm>
            <a:off x="1802672" y="3644099"/>
            <a:ext cx="433903" cy="2032928"/>
          </a:xfrm>
          <a:prstGeom prst="leftBrace">
            <a:avLst>
              <a:gd name="adj1" fmla="val 63182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0" name="Text Box 5"/>
          <p:cNvSpPr txBox="1"/>
          <p:nvPr/>
        </p:nvSpPr>
        <p:spPr>
          <a:xfrm>
            <a:off x="2230643" y="3326695"/>
            <a:ext cx="2445048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无机化合物</a:t>
            </a:r>
          </a:p>
        </p:txBody>
      </p:sp>
      <p:sp>
        <p:nvSpPr>
          <p:cNvPr id="41" name="Text Box 6"/>
          <p:cNvSpPr txBox="1"/>
          <p:nvPr/>
        </p:nvSpPr>
        <p:spPr>
          <a:xfrm>
            <a:off x="2240939" y="5280834"/>
            <a:ext cx="244346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有机化合物</a:t>
            </a:r>
          </a:p>
        </p:txBody>
      </p:sp>
      <p:sp>
        <p:nvSpPr>
          <p:cNvPr id="42" name="AutoShape 7"/>
          <p:cNvSpPr/>
          <p:nvPr/>
        </p:nvSpPr>
        <p:spPr>
          <a:xfrm>
            <a:off x="3800571" y="2908970"/>
            <a:ext cx="215367" cy="1149679"/>
          </a:xfrm>
          <a:prstGeom prst="leftBrace">
            <a:avLst>
              <a:gd name="adj1" fmla="val 44435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3" name="AutoShape 8"/>
          <p:cNvSpPr/>
          <p:nvPr/>
        </p:nvSpPr>
        <p:spPr>
          <a:xfrm>
            <a:off x="3815811" y="4461790"/>
            <a:ext cx="142523" cy="2011147"/>
          </a:xfrm>
          <a:prstGeom prst="leftBrace">
            <a:avLst>
              <a:gd name="adj1" fmla="val 117461"/>
              <a:gd name="adj2" fmla="val 50000"/>
            </a:avLst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endParaRPr lang="zh-CN" altLang="en-US" sz="2000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4" name="Text Box 9"/>
          <p:cNvSpPr txBox="1"/>
          <p:nvPr/>
        </p:nvSpPr>
        <p:spPr>
          <a:xfrm>
            <a:off x="4194882" y="3008872"/>
            <a:ext cx="2155252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水（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45" name="Text Box 10"/>
          <p:cNvSpPr txBox="1"/>
          <p:nvPr/>
        </p:nvSpPr>
        <p:spPr>
          <a:xfrm>
            <a:off x="4208562" y="3656557"/>
            <a:ext cx="179578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无机盐</a:t>
            </a:r>
          </a:p>
        </p:txBody>
      </p:sp>
      <p:sp>
        <p:nvSpPr>
          <p:cNvPr id="46" name="Text Box 11"/>
          <p:cNvSpPr txBox="1"/>
          <p:nvPr/>
        </p:nvSpPr>
        <p:spPr>
          <a:xfrm>
            <a:off x="4031180" y="5538625"/>
            <a:ext cx="1292201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糖类</a:t>
            </a:r>
          </a:p>
        </p:txBody>
      </p:sp>
      <p:sp>
        <p:nvSpPr>
          <p:cNvPr id="47" name="Text Box 12"/>
          <p:cNvSpPr txBox="1"/>
          <p:nvPr/>
        </p:nvSpPr>
        <p:spPr>
          <a:xfrm>
            <a:off x="3994756" y="4345999"/>
            <a:ext cx="172293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蛋白质</a:t>
            </a:r>
          </a:p>
        </p:txBody>
      </p:sp>
      <p:sp>
        <p:nvSpPr>
          <p:cNvPr id="48" name="Text Box 13"/>
          <p:cNvSpPr txBox="1"/>
          <p:nvPr/>
        </p:nvSpPr>
        <p:spPr>
          <a:xfrm>
            <a:off x="4031180" y="4892523"/>
            <a:ext cx="2226513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脂质</a:t>
            </a:r>
          </a:p>
        </p:txBody>
      </p:sp>
      <p:sp>
        <p:nvSpPr>
          <p:cNvPr id="49" name="Text Box 14"/>
          <p:cNvSpPr txBox="1"/>
          <p:nvPr/>
        </p:nvSpPr>
        <p:spPr>
          <a:xfrm>
            <a:off x="4031179" y="6042203"/>
            <a:ext cx="1867040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核酸</a:t>
            </a:r>
          </a:p>
        </p:txBody>
      </p:sp>
      <p:sp>
        <p:nvSpPr>
          <p:cNvPr id="50" name="Text Box 30"/>
          <p:cNvSpPr txBox="1"/>
          <p:nvPr/>
        </p:nvSpPr>
        <p:spPr>
          <a:xfrm>
            <a:off x="695325" y="1444565"/>
            <a:ext cx="6160127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二、组成细胞的化合物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</p:txBody>
      </p:sp>
      <p:sp>
        <p:nvSpPr>
          <p:cNvPr id="51" name="Text Box 44"/>
          <p:cNvSpPr txBox="1"/>
          <p:nvPr/>
        </p:nvSpPr>
        <p:spPr>
          <a:xfrm>
            <a:off x="387954" y="2326746"/>
            <a:ext cx="833279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1.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有机化合物和无机化合物有什么区别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能举例说明吗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?</a:t>
            </a:r>
            <a:endParaRPr lang="en-US" altLang="zh-CN" sz="2000" b="1" dirty="0">
              <a:solidFill>
                <a:srgbClr val="CC0066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2" name="圆角矩形标注 1"/>
          <p:cNvSpPr/>
          <p:nvPr/>
        </p:nvSpPr>
        <p:spPr bwMode="auto">
          <a:xfrm>
            <a:off x="7864372" y="2158351"/>
            <a:ext cx="2118831" cy="679356"/>
          </a:xfrm>
          <a:prstGeom prst="wedgeRoundRectCallout">
            <a:avLst>
              <a:gd name="adj1" fmla="val -84655"/>
              <a:gd name="adj2" fmla="val 436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是否含有</a:t>
            </a:r>
            <a:r>
              <a:rPr lang="en-US" altLang="zh-CN" sz="2000" b="1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endParaRPr lang="zh-CN" altLang="en-US" sz="2000" b="1" dirty="0">
              <a:solidFill>
                <a:schemeClr val="tx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3" name="Text Box 12"/>
          <p:cNvSpPr txBox="1"/>
          <p:nvPr/>
        </p:nvSpPr>
        <p:spPr>
          <a:xfrm>
            <a:off x="5912896" y="4406414"/>
            <a:ext cx="3479747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 H O N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S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4" name="Text Box 12"/>
          <p:cNvSpPr txBox="1"/>
          <p:nvPr/>
        </p:nvSpPr>
        <p:spPr>
          <a:xfrm>
            <a:off x="5893469" y="4914225"/>
            <a:ext cx="2950209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 H O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 N</a:t>
            </a:r>
            <a:r>
              <a:rPr lang="zh-CN" altLang="en-US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5" name="Text Box 12"/>
          <p:cNvSpPr txBox="1"/>
          <p:nvPr/>
        </p:nvSpPr>
        <p:spPr>
          <a:xfrm>
            <a:off x="5893469" y="5507050"/>
            <a:ext cx="172293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 H O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6" name="Text Box 12"/>
          <p:cNvSpPr txBox="1"/>
          <p:nvPr/>
        </p:nvSpPr>
        <p:spPr>
          <a:xfrm>
            <a:off x="5898219" y="6035869"/>
            <a:ext cx="2945459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 H O N P</a:t>
            </a:r>
            <a:endParaRPr lang="zh-CN" altLang="en-US" sz="2000" b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  <p:bldP spid="43" grpId="0" bldLvl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bldLvl="0" animBg="1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细胞中的糖类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sp>
        <p:nvSpPr>
          <p:cNvPr id="8" name="Rectangle 3"/>
          <p:cNvSpPr txBox="1"/>
          <p:nvPr/>
        </p:nvSpPr>
        <p:spPr>
          <a:xfrm>
            <a:off x="660400" y="1510031"/>
            <a:ext cx="11074400" cy="3168649"/>
          </a:xfrm>
        </p:spPr>
        <p:txBody>
          <a:bodyPr wrap="square" lIns="121920" tIns="60960" rIns="121920" bIns="6096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组成元素</a:t>
            </a:r>
            <a:r>
              <a:rPr lang="en-US" altLang="zh-CN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:</a:t>
            </a:r>
          </a:p>
          <a:p>
            <a:pPr marL="609600" lvl="1"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 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三种元素组成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,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因为多数糖类分子中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和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之比是</a:t>
            </a: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1:2.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类似水分子，因而糖类又称为“碳水化合物”例：葡萄糖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C6H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en-US" altLang="zh-CN" sz="20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endParaRPr lang="zh-CN" altLang="en-US" sz="2000" b="1" baseline="-25000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种类：</a:t>
            </a:r>
          </a:p>
          <a:p>
            <a:pPr marL="609600" lvl="1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单糖、二糖、多糖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endParaRPr lang="zh-CN" altLang="en-US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细胞中的糖类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graphicFrame>
        <p:nvGraphicFramePr>
          <p:cNvPr id="5" name="Group 91"/>
          <p:cNvGraphicFramePr>
            <a:graphicFrameLocks noGrp="1"/>
          </p:cNvGraphicFramePr>
          <p:nvPr/>
        </p:nvGraphicFramePr>
        <p:xfrm>
          <a:off x="1524000" y="1339892"/>
          <a:ext cx="9132570" cy="50917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39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种类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分布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功能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69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单糖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五碳糖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924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六碳糖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469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822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607" marB="45607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 Box 76"/>
          <p:cNvSpPr txBox="1"/>
          <p:nvPr/>
        </p:nvSpPr>
        <p:spPr>
          <a:xfrm>
            <a:off x="3963222" y="2204517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核糖</a:t>
            </a:r>
          </a:p>
        </p:txBody>
      </p:sp>
      <p:sp>
        <p:nvSpPr>
          <p:cNvPr id="9" name="Text Box 77"/>
          <p:cNvSpPr txBox="1"/>
          <p:nvPr/>
        </p:nvSpPr>
        <p:spPr>
          <a:xfrm>
            <a:off x="3706741" y="3060957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脱氧核糖</a:t>
            </a:r>
          </a:p>
        </p:txBody>
      </p:sp>
      <p:sp>
        <p:nvSpPr>
          <p:cNvPr id="10" name="Text Box 78"/>
          <p:cNvSpPr txBox="1"/>
          <p:nvPr/>
        </p:nvSpPr>
        <p:spPr>
          <a:xfrm>
            <a:off x="3834982" y="3959042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葡萄糖</a:t>
            </a:r>
          </a:p>
        </p:txBody>
      </p:sp>
      <p:sp>
        <p:nvSpPr>
          <p:cNvPr id="11" name="Text Box 79"/>
          <p:cNvSpPr txBox="1"/>
          <p:nvPr/>
        </p:nvSpPr>
        <p:spPr>
          <a:xfrm>
            <a:off x="3963222" y="4905854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果糖</a:t>
            </a:r>
          </a:p>
        </p:txBody>
      </p:sp>
      <p:sp>
        <p:nvSpPr>
          <p:cNvPr id="12" name="Text Box 80"/>
          <p:cNvSpPr txBox="1"/>
          <p:nvPr/>
        </p:nvSpPr>
        <p:spPr>
          <a:xfrm>
            <a:off x="3834982" y="5775109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半乳糖</a:t>
            </a:r>
          </a:p>
        </p:txBody>
      </p:sp>
      <p:sp>
        <p:nvSpPr>
          <p:cNvPr id="13" name="Text Box 81"/>
          <p:cNvSpPr txBox="1"/>
          <p:nvPr/>
        </p:nvSpPr>
        <p:spPr>
          <a:xfrm>
            <a:off x="5633894" y="2139835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细胞中都有</a:t>
            </a:r>
          </a:p>
        </p:txBody>
      </p:sp>
      <p:sp>
        <p:nvSpPr>
          <p:cNvPr id="14" name="Text Box 82"/>
          <p:cNvSpPr txBox="1"/>
          <p:nvPr/>
        </p:nvSpPr>
        <p:spPr>
          <a:xfrm>
            <a:off x="5633894" y="3079959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细胞中都有</a:t>
            </a:r>
          </a:p>
        </p:txBody>
      </p:sp>
      <p:sp>
        <p:nvSpPr>
          <p:cNvPr id="15" name="Text Box 83"/>
          <p:cNvSpPr txBox="1"/>
          <p:nvPr/>
        </p:nvSpPr>
        <p:spPr>
          <a:xfrm>
            <a:off x="5648537" y="3957812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细胞中都有</a:t>
            </a:r>
          </a:p>
        </p:txBody>
      </p:sp>
      <p:sp>
        <p:nvSpPr>
          <p:cNvPr id="16" name="Text Box 84"/>
          <p:cNvSpPr txBox="1"/>
          <p:nvPr/>
        </p:nvSpPr>
        <p:spPr>
          <a:xfrm>
            <a:off x="5666194" y="4897936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植物细胞中</a:t>
            </a:r>
          </a:p>
        </p:txBody>
      </p:sp>
      <p:sp>
        <p:nvSpPr>
          <p:cNvPr id="17" name="Text Box 85"/>
          <p:cNvSpPr txBox="1"/>
          <p:nvPr/>
        </p:nvSpPr>
        <p:spPr>
          <a:xfrm>
            <a:off x="5674951" y="5775109"/>
            <a:ext cx="146706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动物细胞中</a:t>
            </a:r>
          </a:p>
        </p:txBody>
      </p:sp>
      <p:sp>
        <p:nvSpPr>
          <p:cNvPr id="18" name="Text Box 86"/>
          <p:cNvSpPr txBox="1"/>
          <p:nvPr/>
        </p:nvSpPr>
        <p:spPr>
          <a:xfrm>
            <a:off x="7985759" y="2183104"/>
            <a:ext cx="199605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组成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RNA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的成分</a:t>
            </a:r>
          </a:p>
        </p:txBody>
      </p:sp>
      <p:sp>
        <p:nvSpPr>
          <p:cNvPr id="19" name="Text Box 87"/>
          <p:cNvSpPr txBox="1"/>
          <p:nvPr/>
        </p:nvSpPr>
        <p:spPr>
          <a:xfrm>
            <a:off x="8057375" y="3079959"/>
            <a:ext cx="2020105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组成</a:t>
            </a:r>
            <a:r>
              <a:rPr lang="en-US" altLang="zh-CN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DNA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的成分</a:t>
            </a:r>
          </a:p>
        </p:txBody>
      </p:sp>
      <p:sp>
        <p:nvSpPr>
          <p:cNvPr id="20" name="Text Box 88"/>
          <p:cNvSpPr txBox="1"/>
          <p:nvPr/>
        </p:nvSpPr>
        <p:spPr>
          <a:xfrm>
            <a:off x="7985759" y="3957812"/>
            <a:ext cx="1980029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主要的能源物质</a:t>
            </a:r>
          </a:p>
        </p:txBody>
      </p:sp>
      <p:sp>
        <p:nvSpPr>
          <p:cNvPr id="21" name="Text Box 89"/>
          <p:cNvSpPr txBox="1"/>
          <p:nvPr/>
        </p:nvSpPr>
        <p:spPr>
          <a:xfrm>
            <a:off x="8340032" y="4937368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提供能量</a:t>
            </a:r>
          </a:p>
        </p:txBody>
      </p:sp>
      <p:sp>
        <p:nvSpPr>
          <p:cNvPr id="22" name="Text Box 90"/>
          <p:cNvSpPr txBox="1"/>
          <p:nvPr/>
        </p:nvSpPr>
        <p:spPr>
          <a:xfrm>
            <a:off x="8431880" y="5796785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提供能量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2462213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细胞中的糖类</a:t>
            </a:r>
          </a:p>
        </p:txBody>
      </p:sp>
      <p:sp>
        <p:nvSpPr>
          <p:cNvPr id="2" name="五边形 1"/>
          <p:cNvSpPr/>
          <p:nvPr/>
        </p:nvSpPr>
        <p:spPr>
          <a:xfrm>
            <a:off x="168078" y="334338"/>
            <a:ext cx="569573" cy="615551"/>
          </a:xfrm>
          <a:prstGeom prst="homePlate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9" tIns="60959" rIns="60959" bIns="60959" numCol="1" spcCol="38100" rtlCol="0" anchor="ctr">
            <a:spAutoFit/>
          </a:bodyPr>
          <a:lstStyle/>
          <a:p>
            <a:pPr algn="ctr" rtl="0" latinLnBrk="1" hangingPunct="0"/>
            <a:r>
              <a:rPr lang="en-US" altLang="zh-CN" sz="3200" dirty="0">
                <a:solidFill>
                  <a:schemeClr val="bg1"/>
                </a:solidFill>
                <a:latin typeface="Roboto Bk" pitchFamily="2" charset="0"/>
                <a:ea typeface="Roboto Bk" pitchFamily="2" charset="0"/>
                <a:cs typeface="OPPOSans R" panose="00020600040101010101" pitchFamily="18" charset="-122"/>
                <a:sym typeface="Roboto Bk" pitchFamily="2" charset="0"/>
              </a:rPr>
              <a:t>1</a:t>
            </a:r>
            <a:endParaRPr lang="zh-CN" altLang="en-US" sz="3200" dirty="0">
              <a:solidFill>
                <a:schemeClr val="bg1"/>
              </a:solidFill>
              <a:latin typeface="Roboto Bk" pitchFamily="2" charset="0"/>
              <a:ea typeface="OPPOSans R" panose="00020600040101010101" pitchFamily="18" charset="-122"/>
              <a:cs typeface="OPPOSans R" panose="00020600040101010101" pitchFamily="18" charset="-122"/>
              <a:sym typeface="Roboto Bk" pitchFamily="2" charset="0"/>
            </a:endParaRPr>
          </a:p>
        </p:txBody>
      </p:sp>
      <p:graphicFrame>
        <p:nvGraphicFramePr>
          <p:cNvPr id="23" name="Group 37"/>
          <p:cNvGraphicFramePr>
            <a:graphicFrameLocks noGrp="1"/>
          </p:cNvGraphicFramePr>
          <p:nvPr/>
        </p:nvGraphicFramePr>
        <p:xfrm>
          <a:off x="1870570" y="1642035"/>
          <a:ext cx="8815493" cy="478959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79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7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790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种类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分布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功能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93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400" u="none" strike="noStrike" cap="none" normalizeH="0" baseline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>
                          <a:ln>
                            <a:noFill/>
                          </a:ln>
                          <a:effectLst/>
                          <a:sym typeface="OPPOSans R" panose="00020600040101010101" pitchFamily="18" charset="-122"/>
                        </a:rPr>
                        <a:t>多糖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effectLst/>
                        <a:sym typeface="OPPOSans R" panose="00020600040101010101" pitchFamily="18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961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11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1213" marR="91213" marT="45596" marB="4559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 Box 28"/>
          <p:cNvSpPr txBox="1"/>
          <p:nvPr/>
        </p:nvSpPr>
        <p:spPr>
          <a:xfrm>
            <a:off x="3343300" y="2804946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淀粉</a:t>
            </a:r>
          </a:p>
        </p:txBody>
      </p:sp>
      <p:sp>
        <p:nvSpPr>
          <p:cNvPr id="25" name="Text Box 29"/>
          <p:cNvSpPr txBox="1"/>
          <p:nvPr/>
        </p:nvSpPr>
        <p:spPr>
          <a:xfrm>
            <a:off x="3126348" y="4204831"/>
            <a:ext cx="95410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纤维素</a:t>
            </a:r>
          </a:p>
        </p:txBody>
      </p:sp>
      <p:sp>
        <p:nvSpPr>
          <p:cNvPr id="26" name="Text Box 30"/>
          <p:cNvSpPr txBox="1"/>
          <p:nvPr/>
        </p:nvSpPr>
        <p:spPr>
          <a:xfrm>
            <a:off x="3343300" y="5616082"/>
            <a:ext cx="697627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糖原</a:t>
            </a:r>
          </a:p>
        </p:txBody>
      </p:sp>
      <p:sp>
        <p:nvSpPr>
          <p:cNvPr id="27" name="Text Box 31"/>
          <p:cNvSpPr txBox="1"/>
          <p:nvPr/>
        </p:nvSpPr>
        <p:spPr>
          <a:xfrm>
            <a:off x="4711954" y="2651058"/>
            <a:ext cx="2980299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植物粮食作物的种子、变态茎或根等储藏器官中</a:t>
            </a:r>
          </a:p>
        </p:txBody>
      </p:sp>
      <p:sp>
        <p:nvSpPr>
          <p:cNvPr id="28" name="Text Box 32"/>
          <p:cNvSpPr txBox="1"/>
          <p:nvPr/>
        </p:nvSpPr>
        <p:spPr>
          <a:xfrm>
            <a:off x="4711954" y="4204831"/>
            <a:ext cx="3040475" cy="4001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植物细胞的细胞壁中</a:t>
            </a:r>
          </a:p>
        </p:txBody>
      </p:sp>
      <p:sp>
        <p:nvSpPr>
          <p:cNvPr id="29" name="Text Box 33"/>
          <p:cNvSpPr txBox="1"/>
          <p:nvPr/>
        </p:nvSpPr>
        <p:spPr>
          <a:xfrm>
            <a:off x="4711954" y="5462194"/>
            <a:ext cx="2508391" cy="70788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动物的肝脏中和肌肉组织中</a:t>
            </a:r>
          </a:p>
        </p:txBody>
      </p:sp>
      <p:sp>
        <p:nvSpPr>
          <p:cNvPr id="30" name="Text Box 34"/>
          <p:cNvSpPr txBox="1"/>
          <p:nvPr/>
        </p:nvSpPr>
        <p:spPr>
          <a:xfrm>
            <a:off x="7890884" y="2804946"/>
            <a:ext cx="1210588" cy="400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储存能量</a:t>
            </a:r>
          </a:p>
        </p:txBody>
      </p:sp>
      <p:sp>
        <p:nvSpPr>
          <p:cNvPr id="31" name="Text Box 35"/>
          <p:cNvSpPr txBox="1"/>
          <p:nvPr/>
        </p:nvSpPr>
        <p:spPr>
          <a:xfrm>
            <a:off x="7890884" y="4204831"/>
            <a:ext cx="30172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构成细胞壁的主要成分</a:t>
            </a:r>
          </a:p>
        </p:txBody>
      </p:sp>
      <p:sp>
        <p:nvSpPr>
          <p:cNvPr id="32" name="Text Box 36"/>
          <p:cNvSpPr txBox="1"/>
          <p:nvPr/>
        </p:nvSpPr>
        <p:spPr>
          <a:xfrm>
            <a:off x="7890884" y="5616082"/>
            <a:ext cx="2795179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储存能量</a:t>
            </a:r>
            <a:r>
              <a:rPr lang="zh-CN" altLang="en-US" sz="2000" b="1" dirty="0">
                <a:solidFill>
                  <a:schemeClr val="accent2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，调节血糖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6155531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单糖、二糖、多糖是怎样区分的？</a:t>
            </a:r>
          </a:p>
        </p:txBody>
      </p:sp>
      <p:sp>
        <p:nvSpPr>
          <p:cNvPr id="14" name="Text Box 4"/>
          <p:cNvSpPr txBox="1"/>
          <p:nvPr/>
        </p:nvSpPr>
        <p:spPr>
          <a:xfrm>
            <a:off x="660400" y="1365596"/>
            <a:ext cx="11441368" cy="185954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单糖：不能水解的糖（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 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二糖（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12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22</a:t>
            </a:r>
            <a:r>
              <a:rPr lang="en-US" altLang="zh-CN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O</a:t>
            </a:r>
            <a:r>
              <a:rPr lang="en-US" altLang="zh-CN" sz="2000" baseline="-25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）：</a:t>
            </a:r>
            <a:endParaRPr lang="en-US" altLang="zh-CN" sz="20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由两分子的单糖</a:t>
            </a:r>
            <a:r>
              <a:rPr lang="zh-CN" altLang="en-US" sz="20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脱水缩合</a:t>
            </a:r>
            <a:r>
              <a:rPr lang="zh-CN" altLang="en-US" sz="20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而成。</a:t>
            </a:r>
          </a:p>
        </p:txBody>
      </p:sp>
      <p:pic>
        <p:nvPicPr>
          <p:cNvPr id="15" name="Picture 4" descr="C:\Users\崔\Desktop\20300542497001139939166186646_02_250_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34" y="1053790"/>
            <a:ext cx="2483160" cy="24831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" name="组合 18"/>
          <p:cNvGrpSpPr/>
          <p:nvPr/>
        </p:nvGrpSpPr>
        <p:grpSpPr>
          <a:xfrm>
            <a:off x="3263675" y="3807904"/>
            <a:ext cx="5664650" cy="2312029"/>
            <a:chOff x="3121118" y="3807904"/>
            <a:chExt cx="5664650" cy="2312029"/>
          </a:xfrm>
        </p:grpSpPr>
        <p:grpSp>
          <p:nvGrpSpPr>
            <p:cNvPr id="5" name="组合 4"/>
            <p:cNvGrpSpPr/>
            <p:nvPr/>
          </p:nvGrpSpPr>
          <p:grpSpPr>
            <a:xfrm>
              <a:off x="3121118" y="3807904"/>
              <a:ext cx="1274444" cy="1684500"/>
              <a:chOff x="2705418" y="3807904"/>
              <a:chExt cx="1274444" cy="168450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2705418" y="3807904"/>
                <a:ext cx="637222" cy="1684500"/>
              </a:xfrm>
              <a:prstGeom prst="rect">
                <a:avLst/>
              </a:prstGeom>
              <a:solidFill>
                <a:srgbClr val="FEA7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/>
                  <a:t>葡萄糖</a:t>
                </a: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342640" y="3807904"/>
                <a:ext cx="637222" cy="1684500"/>
              </a:xfrm>
              <a:prstGeom prst="rect">
                <a:avLst/>
              </a:prstGeom>
              <a:solidFill>
                <a:srgbClr val="FEA7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/>
                  <a:t>葡萄糖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5316221" y="3807904"/>
              <a:ext cx="1274444" cy="1684500"/>
              <a:chOff x="4821556" y="3807904"/>
              <a:chExt cx="1274444" cy="16845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4821556" y="3807904"/>
                <a:ext cx="637222" cy="16845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/>
                  <a:t>果糖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458778" y="3807904"/>
                <a:ext cx="637222" cy="1684500"/>
              </a:xfrm>
              <a:prstGeom prst="rect">
                <a:avLst/>
              </a:prstGeom>
              <a:solidFill>
                <a:srgbClr val="FEA7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/>
                  <a:t>葡萄糖</a:t>
                </a: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7511324" y="3807904"/>
              <a:ext cx="1274444" cy="1684500"/>
              <a:chOff x="7732846" y="3807904"/>
              <a:chExt cx="1274444" cy="1684500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8370068" y="3807904"/>
                <a:ext cx="637222" cy="16845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/>
                  <a:t>半乳糖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732846" y="3807904"/>
                <a:ext cx="637222" cy="1684500"/>
              </a:xfrm>
              <a:prstGeom prst="rect">
                <a:avLst/>
              </a:prstGeom>
              <a:solidFill>
                <a:srgbClr val="FEA7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/>
                  <a:t>葡萄糖</a:t>
                </a: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3286095" y="5719823"/>
              <a:ext cx="9541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麦芽糖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5574427" y="5719823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蔗糖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829935" y="5719823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乳糖</a:t>
              </a:r>
              <a:endParaRPr lang="zh-CN" altLang="en-US" dirty="0"/>
            </a:p>
          </p:txBody>
        </p:sp>
      </p:grp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20"/>
          <p:cNvSpPr/>
          <p:nvPr/>
        </p:nvSpPr>
        <p:spPr>
          <a:xfrm>
            <a:off x="1041400" y="426372"/>
            <a:ext cx="6565900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numCol="1" anchor="t">
            <a:spAutoFit/>
          </a:bodyPr>
          <a:lstStyle>
            <a:lvl1pPr>
              <a:defRPr b="1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b="0">
                <a:solidFill>
                  <a:srgbClr val="000000"/>
                </a:solidFill>
              </a:defRPr>
            </a:pPr>
            <a:r>
              <a:rPr lang="zh-CN" altLang="en-US" sz="3200" b="0" dirty="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多糖：由许多的葡萄糖分子连接而成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/>
          <a:srcRect b="8430"/>
          <a:stretch>
            <a:fillRect/>
          </a:stretch>
        </p:blipFill>
        <p:spPr>
          <a:xfrm>
            <a:off x="3182421" y="1626471"/>
            <a:ext cx="5827158" cy="36050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"/>
          <p:cNvSpPr txBox="1"/>
          <p:nvPr/>
        </p:nvSpPr>
        <p:spPr>
          <a:xfrm>
            <a:off x="3652362" y="5667673"/>
            <a:ext cx="48872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单糖数目不同，糖链分支不同</a:t>
            </a:r>
          </a:p>
        </p:txBody>
      </p:sp>
    </p:spTree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紫粉红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8558"/>
      </a:accent1>
      <a:accent2>
        <a:srgbClr val="7E5CD9"/>
      </a:accent2>
      <a:accent3>
        <a:srgbClr val="73B64B"/>
      </a:accent3>
      <a:accent4>
        <a:srgbClr val="FFCC6C"/>
      </a:accent4>
      <a:accent5>
        <a:srgbClr val="A5A5A5"/>
      </a:accent5>
      <a:accent6>
        <a:srgbClr val="C9C9C9"/>
      </a:accent6>
      <a:hlink>
        <a:srgbClr val="FD8558"/>
      </a:hlink>
      <a:folHlink>
        <a:srgbClr val="BFBFBF"/>
      </a:folHlink>
    </a:clrScheme>
    <a:fontScheme name="OPPO1">
      <a:majorFont>
        <a:latin typeface="Roboto"/>
        <a:ea typeface="OPPOSans B"/>
        <a:cs typeface=""/>
      </a:majorFont>
      <a:minorFont>
        <a:latin typeface="Roboto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1495</Words>
  <Application>Microsoft Office PowerPoint</Application>
  <PresentationFormat>宽屏</PresentationFormat>
  <Paragraphs>277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Roboto Bk</vt:lpstr>
      <vt:lpstr>Arial</vt:lpstr>
      <vt:lpstr>FandolFang R</vt:lpstr>
      <vt:lpstr>Roboto</vt:lpstr>
      <vt:lpstr>OPPOSans B</vt:lpstr>
      <vt:lpstr>Wingdings</vt:lpstr>
      <vt:lpstr>OPPOSans R</vt:lpstr>
      <vt:lpstr>优设标题黑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2020-06-24T02:03:45Z</dcterms:created>
  <dcterms:modified xsi:type="dcterms:W3CDTF">2021-01-09T11:54:05Z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