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375" r:id="rId2"/>
    <p:sldId id="278" r:id="rId3"/>
    <p:sldId id="387" r:id="rId4"/>
    <p:sldId id="459" r:id="rId5"/>
    <p:sldId id="409" r:id="rId6"/>
    <p:sldId id="460" r:id="rId7"/>
    <p:sldId id="461" r:id="rId8"/>
    <p:sldId id="462" r:id="rId9"/>
    <p:sldId id="463" r:id="rId10"/>
    <p:sldId id="464" r:id="rId11"/>
    <p:sldId id="465" r:id="rId12"/>
    <p:sldId id="467" r:id="rId13"/>
    <p:sldId id="468" r:id="rId14"/>
    <p:sldId id="469" r:id="rId15"/>
    <p:sldId id="470" r:id="rId16"/>
    <p:sldId id="471" r:id="rId17"/>
    <p:sldId id="472" r:id="rId18"/>
    <p:sldId id="473" r:id="rId19"/>
    <p:sldId id="474" r:id="rId20"/>
    <p:sldId id="475" r:id="rId21"/>
    <p:sldId id="476" r:id="rId22"/>
    <p:sldId id="477" r:id="rId23"/>
    <p:sldId id="478" r:id="rId24"/>
    <p:sldId id="479" r:id="rId25"/>
    <p:sldId id="480" r:id="rId26"/>
    <p:sldId id="481" r:id="rId27"/>
    <p:sldId id="482" r:id="rId28"/>
    <p:sldId id="483" r:id="rId29"/>
    <p:sldId id="287" r:id="rId30"/>
    <p:sldId id="484" r:id="rId31"/>
  </p:sldIdLst>
  <p:sldSz cx="12192000" cy="6858000"/>
  <p:notesSz cx="6858000" cy="9144000"/>
  <p:embeddedFontLst>
    <p:embeddedFont>
      <p:font typeface="FandolFang R" panose="02010600030101010101" charset="-122"/>
      <p:regular r:id="rId33"/>
    </p:embeddedFont>
    <p:embeddedFont>
      <p:font typeface="OPPOSans B" panose="02010600030101010101" charset="-122"/>
      <p:regular r:id="rId34"/>
    </p:embeddedFont>
    <p:embeddedFont>
      <p:font typeface="OPPOSans R" panose="02010600030101010101" charset="-122"/>
      <p:regular r:id="rId35"/>
    </p:embeddedFont>
    <p:embeddedFont>
      <p:font typeface="思源黑体 CN Light" panose="02010600030101010101" charset="-122"/>
      <p:regular r:id="rId36"/>
    </p:embeddedFont>
    <p:embeddedFont>
      <p:font typeface="优设标题黑" panose="02010600030101010101" charset="-122"/>
      <p:regular r:id="rId37"/>
    </p:embeddedFont>
  </p:embeddedFontLst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8">
          <p15:clr>
            <a:srgbClr val="A4A3A4"/>
          </p15:clr>
        </p15:guide>
        <p15:guide id="2" pos="3795">
          <p15:clr>
            <a:srgbClr val="A4A3A4"/>
          </p15:clr>
        </p15:guide>
        <p15:guide id="3" pos="438">
          <p15:clr>
            <a:srgbClr val="A4A3A4"/>
          </p15:clr>
        </p15:guide>
        <p15:guide id="4" pos="7310">
          <p15:clr>
            <a:srgbClr val="A4A3A4"/>
          </p15:clr>
        </p15:guide>
        <p15:guide id="5" orient="horz" pos="618">
          <p15:clr>
            <a:srgbClr val="A4A3A4"/>
          </p15:clr>
        </p15:guide>
        <p15:guide id="6" orient="horz" pos="709">
          <p15:clr>
            <a:srgbClr val="A4A3A4"/>
          </p15:clr>
        </p15:guide>
        <p15:guide id="7" orient="horz" pos="3929">
          <p15:clr>
            <a:srgbClr val="A4A3A4"/>
          </p15:clr>
        </p15:guide>
        <p15:guide id="8" orient="horz" pos="3861">
          <p15:clr>
            <a:srgbClr val="A4A3A4"/>
          </p15:clr>
        </p15:guide>
        <p15:guide id="9" orient="horz" pos="1162">
          <p15:clr>
            <a:srgbClr val="A4A3A4"/>
          </p15:clr>
        </p15:guide>
        <p15:guide id="10" pos="597">
          <p15:clr>
            <a:srgbClr val="A4A3A4"/>
          </p15:clr>
        </p15:guide>
        <p15:guide id="11" orient="horz" pos="606">
          <p15:clr>
            <a:srgbClr val="A4A3A4"/>
          </p15:clr>
        </p15:guide>
        <p15:guide id="12" orient="horz" pos="697">
          <p15:clr>
            <a:srgbClr val="A4A3A4"/>
          </p15:clr>
        </p15:guide>
        <p15:guide id="13" orient="horz" pos="1429">
          <p15:clr>
            <a:srgbClr val="A4A3A4"/>
          </p15:clr>
        </p15:guide>
        <p15:guide id="14" orient="horz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733"/>
    <a:srgbClr val="3660C9"/>
    <a:srgbClr val="1B3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40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72" y="114"/>
      </p:cViewPr>
      <p:guideLst>
        <p:guide orient="horz" pos="2288"/>
        <p:guide pos="3795"/>
        <p:guide pos="438"/>
        <p:guide pos="7310"/>
        <p:guide orient="horz" pos="618"/>
        <p:guide orient="horz" pos="709"/>
        <p:guide orient="horz" pos="3929"/>
        <p:guide orient="horz" pos="3861"/>
        <p:guide orient="horz" pos="1162"/>
        <p:guide pos="597"/>
        <p:guide orient="horz" pos="606"/>
        <p:guide orient="horz" pos="697"/>
        <p:guide orient="horz" pos="1429"/>
        <p:guide orient="horz"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8A4287C6-C80B-4FBC-AAC3-CF577F8F9B46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DD7ACC26-FD7F-4F70-9456-027AD03C82A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44EB-493E-4736-948D-B2CCEAE4FADD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9E36-8CDB-447D-ADAB-BC3D1728D0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顶角 7" hidden="1"/>
          <p:cNvSpPr/>
          <p:nvPr userDrawn="1"/>
        </p:nvSpPr>
        <p:spPr>
          <a:xfrm rot="16200000" flipH="1">
            <a:off x="4803704" y="-3441766"/>
            <a:ext cx="593527" cy="8208985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44EB-493E-4736-948D-B2CCEAE4FADD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9E36-8CDB-447D-ADAB-BC3D1728D05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矩形: 圆顶角 11"/>
          <p:cNvSpPr/>
          <p:nvPr userDrawn="1"/>
        </p:nvSpPr>
        <p:spPr>
          <a:xfrm rot="5400000">
            <a:off x="19466" y="346498"/>
            <a:ext cx="593527" cy="632460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FEA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顶角 8"/>
          <p:cNvSpPr/>
          <p:nvPr userDrawn="1"/>
        </p:nvSpPr>
        <p:spPr>
          <a:xfrm rot="16200000" flipH="1">
            <a:off x="5038018" y="-3920215"/>
            <a:ext cx="593527" cy="9165883"/>
          </a:xfrm>
          <a:prstGeom prst="round2SameRect">
            <a:avLst>
              <a:gd name="adj1" fmla="val 0"/>
              <a:gd name="adj2" fmla="val 50000"/>
            </a:avLst>
          </a:prstGeom>
          <a:gradFill>
            <a:gsLst>
              <a:gs pos="48000">
                <a:schemeClr val="accent2"/>
              </a:gs>
              <a:gs pos="93000">
                <a:schemeClr val="accent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顶角 7"/>
          <p:cNvSpPr/>
          <p:nvPr userDrawn="1"/>
        </p:nvSpPr>
        <p:spPr>
          <a:xfrm rot="16200000" flipH="1">
            <a:off x="231765" y="306758"/>
            <a:ext cx="593527" cy="711944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44EB-493E-4736-948D-B2CCEAE4FADD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9E36-8CDB-447D-ADAB-BC3D1728D05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: 圆顶角 6"/>
          <p:cNvSpPr/>
          <p:nvPr userDrawn="1"/>
        </p:nvSpPr>
        <p:spPr>
          <a:xfrm rot="16200000" flipH="1">
            <a:off x="59208" y="306759"/>
            <a:ext cx="593527" cy="71194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44EB-493E-4736-948D-B2CCEAE4FADD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99E36-8CDB-447D-ADAB-BC3D1728D0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5" name="组合 24"/>
          <p:cNvGrpSpPr/>
          <p:nvPr/>
        </p:nvGrpSpPr>
        <p:grpSpPr>
          <a:xfrm>
            <a:off x="8282354" y="1318255"/>
            <a:ext cx="3909646" cy="671787"/>
            <a:chOff x="8282354" y="1318255"/>
            <a:chExt cx="3909646" cy="671787"/>
          </a:xfrm>
        </p:grpSpPr>
        <p:sp>
          <p:nvSpPr>
            <p:cNvPr id="21" name="矩形: 圆顶角 20"/>
            <p:cNvSpPr/>
            <p:nvPr/>
          </p:nvSpPr>
          <p:spPr>
            <a:xfrm rot="16200000">
              <a:off x="9901283" y="-300674"/>
              <a:ext cx="671787" cy="390964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EA7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709978" y="1370784"/>
              <a:ext cx="34820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B" panose="00020600040101010101" pitchFamily="18" charset="-122"/>
                </a:rPr>
                <a:t>人教版  生物</a:t>
              </a:r>
              <a:r>
                <a:rPr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B" panose="00020600040101010101" pitchFamily="18" charset="-122"/>
                </a:rPr>
                <a:t>(</a:t>
              </a:r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B" panose="00020600040101010101" pitchFamily="18" charset="-122"/>
                </a:rPr>
                <a:t>高中</a:t>
              </a:r>
              <a:r>
                <a:rPr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B" panose="00020600040101010101" pitchFamily="18" charset="-122"/>
                </a:rPr>
                <a:t>)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133597" y="2639820"/>
            <a:ext cx="10058403" cy="3042886"/>
            <a:chOff x="2133597" y="2574504"/>
            <a:chExt cx="10058403" cy="3042886"/>
          </a:xfrm>
        </p:grpSpPr>
        <p:sp>
          <p:nvSpPr>
            <p:cNvPr id="6" name="矩形: 圆顶角 5"/>
            <p:cNvSpPr/>
            <p:nvPr/>
          </p:nvSpPr>
          <p:spPr>
            <a:xfrm rot="16200000">
              <a:off x="5646572" y="-928040"/>
              <a:ext cx="3032454" cy="1005840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: 圆顶角 13"/>
            <p:cNvSpPr/>
            <p:nvPr/>
          </p:nvSpPr>
          <p:spPr>
            <a:xfrm rot="16200000">
              <a:off x="5656545" y="-918066"/>
              <a:ext cx="3012508" cy="10058403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bg1"/>
                </a:gs>
                <a:gs pos="15000">
                  <a:schemeClr val="bg1">
                    <a:alpha val="0"/>
                  </a:schemeClr>
                </a:gs>
              </a:gsLst>
              <a:lin ang="9600000" scaled="0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566507" y="4723908"/>
              <a:ext cx="9556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THE CARRIER OF GENETIC INFORMATION - NUCLEIC ACID</a:t>
              </a:r>
              <a:endParaRPr lang="zh-CN" altLang="en-US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" name="Shape 40"/>
            <p:cNvSpPr/>
            <p:nvPr/>
          </p:nvSpPr>
          <p:spPr>
            <a:xfrm>
              <a:off x="5539272" y="2574504"/>
              <a:ext cx="3639780" cy="64633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60959" rIns="60959">
              <a:spAutoFit/>
            </a:bodyPr>
            <a:lstStyle>
              <a:lvl1pPr>
                <a:defRPr sz="3600">
                  <a:solidFill>
                    <a:srgbClr val="B61C2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zh-CN" altLang="en-US" sz="5400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20000"/>
                      </a:srgbClr>
                    </a:outerShdw>
                  </a:effectLst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B" panose="00020600040101010101" pitchFamily="18" charset="-122"/>
                </a:rPr>
                <a:t>第</a:t>
              </a:r>
              <a:r>
                <a:rPr lang="en-US" altLang="zh-CN" sz="5400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20000"/>
                      </a:srgbClr>
                    </a:outerShdw>
                  </a:effectLst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B" panose="00020600040101010101" pitchFamily="18" charset="-122"/>
                </a:rPr>
                <a:t>2</a:t>
              </a:r>
              <a:r>
                <a:rPr lang="zh-CN" altLang="en-US" sz="5400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20000"/>
                      </a:srgbClr>
                    </a:outerShdw>
                  </a:effectLst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B" panose="00020600040101010101" pitchFamily="18" charset="-122"/>
                </a:rPr>
                <a:t>章  第</a:t>
              </a:r>
              <a:r>
                <a:rPr lang="en-US" altLang="zh-CN" sz="5400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20000"/>
                      </a:srgbClr>
                    </a:outerShdw>
                  </a:effectLst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B" panose="00020600040101010101" pitchFamily="18" charset="-122"/>
                </a:rPr>
                <a:t>3</a:t>
              </a:r>
              <a:r>
                <a:rPr lang="zh-CN" altLang="en-US" sz="5400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20000"/>
                      </a:srgbClr>
                    </a:outerShdw>
                  </a:effectLst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B" panose="00020600040101010101" pitchFamily="18" charset="-122"/>
                </a:rPr>
                <a:t>节</a:t>
              </a:r>
            </a:p>
          </p:txBody>
        </p:sp>
        <p:sp>
          <p:nvSpPr>
            <p:cNvPr id="10" name="Shape 40"/>
            <p:cNvSpPr/>
            <p:nvPr/>
          </p:nvSpPr>
          <p:spPr>
            <a:xfrm>
              <a:off x="2742279" y="3237022"/>
              <a:ext cx="9204783" cy="107721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60959" rIns="60959">
              <a:spAutoFit/>
            </a:bodyPr>
            <a:lstStyle>
              <a:lvl1pPr>
                <a:defRPr sz="3600">
                  <a:solidFill>
                    <a:srgbClr val="B61C2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zh-CN" altLang="en-US" sz="9600" baseline="-25000" dirty="0">
                  <a:solidFill>
                    <a:schemeClr val="bg1"/>
                  </a:solidFill>
                  <a:effectLst>
                    <a:outerShdw blurRad="76200" dist="76200" dir="2700000" algn="tl">
                      <a:srgbClr val="000000">
                        <a:alpha val="12000"/>
                      </a:srgbClr>
                    </a:outerShdw>
                  </a:effectLst>
                  <a:latin typeface="优设标题黑" panose="00000500000000000000" pitchFamily="2" charset="-122"/>
                  <a:ea typeface="优设标题黑" panose="00000500000000000000" pitchFamily="2" charset="-122"/>
                  <a:cs typeface="OPPOSans R" panose="00020600040101010101" pitchFamily="18" charset="-122"/>
                  <a:sym typeface="优设标题黑" panose="00000500000000000000" pitchFamily="2" charset="-122"/>
                </a:rPr>
                <a:t>遗传信息的携带者</a:t>
              </a:r>
              <a:r>
                <a:rPr lang="en-US" altLang="zh-CN" sz="9600" baseline="-25000" dirty="0">
                  <a:solidFill>
                    <a:schemeClr val="bg1"/>
                  </a:solidFill>
                  <a:effectLst>
                    <a:outerShdw blurRad="76200" dist="76200" dir="2700000" algn="tl">
                      <a:srgbClr val="000000">
                        <a:alpha val="12000"/>
                      </a:srgbClr>
                    </a:outerShdw>
                  </a:effectLst>
                  <a:latin typeface="优设标题黑" panose="00000500000000000000" pitchFamily="2" charset="-122"/>
                  <a:ea typeface="优设标题黑" panose="00000500000000000000" pitchFamily="2" charset="-122"/>
                  <a:cs typeface="OPPOSans R" panose="00020600040101010101" pitchFamily="18" charset="-122"/>
                  <a:sym typeface="优设标题黑" panose="00000500000000000000" pitchFamily="2" charset="-122"/>
                </a:rPr>
                <a:t>—</a:t>
              </a:r>
              <a:r>
                <a:rPr lang="zh-CN" altLang="en-US" sz="9600" baseline="-25000" dirty="0">
                  <a:solidFill>
                    <a:schemeClr val="bg1"/>
                  </a:solidFill>
                  <a:effectLst>
                    <a:outerShdw blurRad="76200" dist="76200" dir="2700000" algn="tl">
                      <a:srgbClr val="000000">
                        <a:alpha val="12000"/>
                      </a:srgbClr>
                    </a:outerShdw>
                  </a:effectLst>
                  <a:latin typeface="优设标题黑" panose="00000500000000000000" pitchFamily="2" charset="-122"/>
                  <a:ea typeface="优设标题黑" panose="00000500000000000000" pitchFamily="2" charset="-122"/>
                  <a:cs typeface="OPPOSans R" panose="00020600040101010101" pitchFamily="18" charset="-122"/>
                  <a:sym typeface="优设标题黑" panose="00000500000000000000" pitchFamily="2" charset="-122"/>
                </a:rPr>
                <a:t>核酸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 flipH="1">
              <a:off x="3868615" y="2998787"/>
              <a:ext cx="1881554" cy="0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8968154" y="2998787"/>
              <a:ext cx="1881554" cy="0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1641475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实验结果</a:t>
            </a:r>
          </a:p>
        </p:txBody>
      </p:sp>
      <p:sp>
        <p:nvSpPr>
          <p:cNvPr id="8" name="Rectangle 2"/>
          <p:cNvSpPr/>
          <p:nvPr/>
        </p:nvSpPr>
        <p:spPr>
          <a:xfrm>
            <a:off x="2158718" y="2886248"/>
            <a:ext cx="7952740" cy="3384864"/>
          </a:xfrm>
          <a:prstGeom prst="rect">
            <a:avLst/>
          </a:prstGeom>
          <a:noFill/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22027" tIns="61013" rIns="122027" bIns="61013" anchor="ctr"/>
          <a:lstStyle/>
          <a:p>
            <a:pPr algn="ctr"/>
            <a:endParaRPr lang="zh-CN" altLang="en-US" sz="2000" dirty="0">
              <a:solidFill>
                <a:srgbClr val="FF6600"/>
              </a:solidFill>
              <a:latin typeface="OPPOSans R" panose="00020600040101010101"/>
              <a:ea typeface="OPPOSans R" panose="00020600040101010101"/>
              <a:cs typeface="OPPOSans R" panose="00020600040101010101"/>
              <a:sym typeface="OPPOSans R" panose="00020600040101010101"/>
            </a:endParaRPr>
          </a:p>
        </p:txBody>
      </p:sp>
      <p:sp>
        <p:nvSpPr>
          <p:cNvPr id="9" name="Text Box 3"/>
          <p:cNvSpPr txBox="1"/>
          <p:nvPr/>
        </p:nvSpPr>
        <p:spPr>
          <a:xfrm>
            <a:off x="1059244" y="1474076"/>
            <a:ext cx="9072880" cy="892659"/>
          </a:xfrm>
          <a:prstGeom prst="rect">
            <a:avLst/>
          </a:prstGeom>
          <a:noFill/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实验结果分析</a:t>
            </a: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: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   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核酸在细胞中的分布情况怎样</a:t>
            </a: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?</a:t>
            </a:r>
          </a:p>
        </p:txBody>
      </p:sp>
      <p:sp>
        <p:nvSpPr>
          <p:cNvPr id="10" name="Text Box 4"/>
          <p:cNvSpPr txBox="1"/>
          <p:nvPr/>
        </p:nvSpPr>
        <p:spPr>
          <a:xfrm>
            <a:off x="3918432" y="3366129"/>
            <a:ext cx="4095139" cy="430994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主要分布在</a:t>
            </a:r>
            <a:r>
              <a:rPr lang="zh-CN" altLang="en-US" sz="2000" dirty="0">
                <a:solidFill>
                  <a:srgbClr val="FF66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细胞核</a:t>
            </a:r>
          </a:p>
        </p:txBody>
      </p:sp>
      <p:sp>
        <p:nvSpPr>
          <p:cNvPr id="11" name="Text Box 5"/>
          <p:cNvSpPr txBox="1"/>
          <p:nvPr/>
        </p:nvSpPr>
        <p:spPr>
          <a:xfrm>
            <a:off x="1041400" y="3800589"/>
            <a:ext cx="554214" cy="1584325"/>
          </a:xfrm>
          <a:prstGeom prst="rect">
            <a:avLst/>
          </a:prstGeom>
          <a:noFill/>
          <a:ln w="9525">
            <a:noFill/>
          </a:ln>
        </p:spPr>
        <p:txBody>
          <a:bodyPr vert="eaVert"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FF33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真核细胞</a:t>
            </a:r>
          </a:p>
        </p:txBody>
      </p:sp>
      <p:sp>
        <p:nvSpPr>
          <p:cNvPr id="17" name="AutoShape 6"/>
          <p:cNvSpPr/>
          <p:nvPr/>
        </p:nvSpPr>
        <p:spPr>
          <a:xfrm>
            <a:off x="2087457" y="3800589"/>
            <a:ext cx="71261" cy="1439862"/>
          </a:xfrm>
          <a:prstGeom prst="leftBrace">
            <a:avLst>
              <a:gd name="adj1" fmla="val 167868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122027" tIns="61013" rIns="122027" bIns="61013" anchor="ctr"/>
          <a:lstStyle/>
          <a:p>
            <a:pPr algn="ctr"/>
            <a:endParaRPr lang="zh-CN" altLang="en-US" sz="2000" dirty="0">
              <a:latin typeface="OPPOSans R" panose="00020600040101010101"/>
              <a:ea typeface="OPPOSans R" panose="00020600040101010101"/>
              <a:cs typeface="OPPOSans R" panose="00020600040101010101"/>
              <a:sym typeface="OPPOSans R" panose="00020600040101010101"/>
            </a:endParaRPr>
          </a:p>
        </p:txBody>
      </p:sp>
      <p:sp>
        <p:nvSpPr>
          <p:cNvPr id="18" name="Text Box 7"/>
          <p:cNvSpPr txBox="1"/>
          <p:nvPr/>
        </p:nvSpPr>
        <p:spPr>
          <a:xfrm>
            <a:off x="2415126" y="3716337"/>
            <a:ext cx="1078419" cy="430994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DNA</a:t>
            </a:r>
          </a:p>
        </p:txBody>
      </p:sp>
      <p:sp>
        <p:nvSpPr>
          <p:cNvPr id="19" name="AutoShape 8"/>
          <p:cNvSpPr/>
          <p:nvPr/>
        </p:nvSpPr>
        <p:spPr>
          <a:xfrm>
            <a:off x="3493545" y="3500034"/>
            <a:ext cx="215367" cy="863600"/>
          </a:xfrm>
          <a:prstGeom prst="leftBrace">
            <a:avLst>
              <a:gd name="adj1" fmla="val 33314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122027" tIns="61013" rIns="122027" bIns="61013" anchor="ctr"/>
          <a:lstStyle/>
          <a:p>
            <a:endParaRPr lang="zh-CN" altLang="en-US" sz="2000" dirty="0">
              <a:latin typeface="OPPOSans R" panose="00020600040101010101"/>
              <a:ea typeface="OPPOSans R" panose="00020600040101010101"/>
              <a:cs typeface="OPPOSans R" panose="00020600040101010101"/>
              <a:sym typeface="OPPOSans R" panose="00020600040101010101"/>
            </a:endParaRPr>
          </a:p>
        </p:txBody>
      </p:sp>
      <p:sp>
        <p:nvSpPr>
          <p:cNvPr id="20" name="Text Box 9"/>
          <p:cNvSpPr txBox="1"/>
          <p:nvPr/>
        </p:nvSpPr>
        <p:spPr>
          <a:xfrm>
            <a:off x="2487970" y="4971421"/>
            <a:ext cx="932729" cy="430994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RNA</a:t>
            </a:r>
          </a:p>
        </p:txBody>
      </p:sp>
      <p:sp>
        <p:nvSpPr>
          <p:cNvPr id="21" name="Rectangle 10"/>
          <p:cNvSpPr/>
          <p:nvPr/>
        </p:nvSpPr>
        <p:spPr>
          <a:xfrm>
            <a:off x="3904325" y="4753128"/>
            <a:ext cx="2298281" cy="430994"/>
          </a:xfrm>
          <a:prstGeom prst="rect">
            <a:avLst/>
          </a:prstGeom>
          <a:noFill/>
          <a:ln w="9525">
            <a:noFill/>
          </a:ln>
        </p:spPr>
        <p:txBody>
          <a:bodyPr wrap="none"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主要分布在</a:t>
            </a:r>
            <a:r>
              <a:rPr lang="zh-CN" altLang="en-US" sz="2000" dirty="0">
                <a:solidFill>
                  <a:srgbClr val="FF66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细胞质</a:t>
            </a:r>
          </a:p>
        </p:txBody>
      </p:sp>
      <p:sp>
        <p:nvSpPr>
          <p:cNvPr id="22" name="Text Box 11"/>
          <p:cNvSpPr txBox="1"/>
          <p:nvPr/>
        </p:nvSpPr>
        <p:spPr>
          <a:xfrm>
            <a:off x="3918432" y="3942391"/>
            <a:ext cx="5100712" cy="430994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少数分布在</a:t>
            </a:r>
            <a:r>
              <a:rPr lang="zh-CN" altLang="en-US" sz="2000" dirty="0">
                <a:solidFill>
                  <a:srgbClr val="FF66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细胞质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（线粒体、叶绿体）</a:t>
            </a:r>
          </a:p>
        </p:txBody>
      </p:sp>
      <p:sp>
        <p:nvSpPr>
          <p:cNvPr id="23" name="AutoShape 12"/>
          <p:cNvSpPr/>
          <p:nvPr/>
        </p:nvSpPr>
        <p:spPr>
          <a:xfrm>
            <a:off x="3476406" y="4801659"/>
            <a:ext cx="215367" cy="935038"/>
          </a:xfrm>
          <a:prstGeom prst="leftBrace">
            <a:avLst>
              <a:gd name="adj1" fmla="val 36070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122027" tIns="61013" rIns="122027" bIns="61013" anchor="ctr"/>
          <a:lstStyle/>
          <a:p>
            <a:endParaRPr lang="zh-CN" altLang="en-US" sz="2000" dirty="0">
              <a:latin typeface="OPPOSans R" panose="00020600040101010101"/>
              <a:ea typeface="OPPOSans R" panose="00020600040101010101"/>
              <a:cs typeface="OPPOSans R" panose="00020600040101010101"/>
              <a:sym typeface="OPPOSans R" panose="00020600040101010101"/>
            </a:endParaRPr>
          </a:p>
        </p:txBody>
      </p:sp>
      <p:sp>
        <p:nvSpPr>
          <p:cNvPr id="24" name="Text Box 13"/>
          <p:cNvSpPr txBox="1"/>
          <p:nvPr/>
        </p:nvSpPr>
        <p:spPr>
          <a:xfrm>
            <a:off x="3904325" y="5402415"/>
            <a:ext cx="2730092" cy="430994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少数分布在</a:t>
            </a:r>
            <a:r>
              <a:rPr lang="zh-CN" altLang="en-US" sz="2000" dirty="0">
                <a:solidFill>
                  <a:srgbClr val="FF66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细胞核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/>
      <p:bldP spid="11" grpId="0"/>
      <p:bldP spid="17" grpId="0" bldLvl="0" animBg="1"/>
      <p:bldP spid="18" grpId="0"/>
      <p:bldP spid="19" grpId="0" bldLvl="0" animBg="1"/>
      <p:bldP spid="20" grpId="0"/>
      <p:bldP spid="21" grpId="0"/>
      <p:bldP spid="22" grpId="0"/>
      <p:bldP spid="23" grpId="0" bldLvl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1641475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回忆思考</a:t>
            </a:r>
          </a:p>
        </p:txBody>
      </p:sp>
      <p:sp>
        <p:nvSpPr>
          <p:cNvPr id="8" name="Rectangle 2"/>
          <p:cNvSpPr/>
          <p:nvPr/>
        </p:nvSpPr>
        <p:spPr>
          <a:xfrm>
            <a:off x="2158718" y="2886248"/>
            <a:ext cx="7952740" cy="3384864"/>
          </a:xfrm>
          <a:prstGeom prst="rect">
            <a:avLst/>
          </a:prstGeom>
          <a:noFill/>
          <a:ln w="2857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lIns="122027" tIns="61013" rIns="122027" bIns="61013" anchor="ctr"/>
          <a:lstStyle/>
          <a:p>
            <a:pPr algn="ctr"/>
            <a:endParaRPr lang="zh-CN" altLang="en-US" sz="2000" dirty="0">
              <a:solidFill>
                <a:srgbClr val="FF6600"/>
              </a:solidFill>
              <a:latin typeface="OPPOSans R" panose="00020600040101010101"/>
              <a:ea typeface="OPPOSans R" panose="00020600040101010101"/>
              <a:cs typeface="OPPOSans R" panose="00020600040101010101"/>
              <a:sym typeface="OPPOSans R" panose="00020600040101010101"/>
            </a:endParaRPr>
          </a:p>
        </p:txBody>
      </p:sp>
      <p:sp>
        <p:nvSpPr>
          <p:cNvPr id="15" name="Text Box 3"/>
          <p:cNvSpPr txBox="1"/>
          <p:nvPr/>
        </p:nvSpPr>
        <p:spPr>
          <a:xfrm>
            <a:off x="2158718" y="1352125"/>
            <a:ext cx="7973327" cy="492550"/>
          </a:xfrm>
          <a:prstGeom prst="rect">
            <a:avLst/>
          </a:prstGeom>
          <a:noFill/>
          <a:ln w="28575">
            <a:noFill/>
          </a:ln>
        </p:spPr>
        <p:txBody>
          <a:bodyPr lIns="122027" tIns="61013" rIns="122027" bIns="61013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   原核细胞的</a:t>
            </a:r>
            <a:r>
              <a:rPr lang="en-US" altLang="zh-CN" sz="24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DNA</a:t>
            </a:r>
            <a:r>
              <a:rPr lang="zh-CN" altLang="en-US" sz="24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位于细胞内的什么部位？</a:t>
            </a:r>
          </a:p>
        </p:txBody>
      </p:sp>
      <p:sp>
        <p:nvSpPr>
          <p:cNvPr id="16" name="AutoShape 4"/>
          <p:cNvSpPr/>
          <p:nvPr/>
        </p:nvSpPr>
        <p:spPr>
          <a:xfrm>
            <a:off x="6530531" y="2936450"/>
            <a:ext cx="1795780" cy="72072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122027" tIns="61013" rIns="122027" bIns="61013" anchor="ctr"/>
          <a:lstStyle/>
          <a:p>
            <a:endParaRPr lang="zh-CN" altLang="en-US" sz="2400" dirty="0">
              <a:latin typeface="OPPOSans R" panose="00020600040101010101"/>
              <a:ea typeface="OPPOSans R" panose="00020600040101010101"/>
              <a:cs typeface="OPPOSans R" panose="00020600040101010101"/>
              <a:sym typeface="OPPOSans R" panose="00020600040101010101"/>
            </a:endParaRPr>
          </a:p>
        </p:txBody>
      </p:sp>
      <p:sp>
        <p:nvSpPr>
          <p:cNvPr id="25" name="AutoShape 5"/>
          <p:cNvSpPr/>
          <p:nvPr/>
        </p:nvSpPr>
        <p:spPr>
          <a:xfrm>
            <a:off x="3513810" y="2936450"/>
            <a:ext cx="1867040" cy="71913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122027" tIns="61013" rIns="122027" bIns="61013" anchor="ctr"/>
          <a:lstStyle/>
          <a:p>
            <a:endParaRPr lang="zh-CN" altLang="en-US" sz="2400" dirty="0">
              <a:latin typeface="OPPOSans R" panose="00020600040101010101"/>
              <a:ea typeface="OPPOSans R" panose="00020600040101010101"/>
              <a:cs typeface="OPPOSans R" panose="00020600040101010101"/>
              <a:sym typeface="OPPOSans R" panose="00020600040101010101"/>
            </a:endParaRPr>
          </a:p>
        </p:txBody>
      </p:sp>
      <p:sp>
        <p:nvSpPr>
          <p:cNvPr id="26" name="Text Box 6"/>
          <p:cNvSpPr txBox="1"/>
          <p:nvPr/>
        </p:nvSpPr>
        <p:spPr>
          <a:xfrm>
            <a:off x="3944544" y="3007886"/>
            <a:ext cx="1365047" cy="492550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DNA</a:t>
            </a:r>
          </a:p>
        </p:txBody>
      </p:sp>
      <p:sp>
        <p:nvSpPr>
          <p:cNvPr id="27" name="Text Box 7"/>
          <p:cNvSpPr txBox="1"/>
          <p:nvPr/>
        </p:nvSpPr>
        <p:spPr>
          <a:xfrm>
            <a:off x="6961264" y="3007886"/>
            <a:ext cx="1365047" cy="492550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RNA</a:t>
            </a:r>
          </a:p>
        </p:txBody>
      </p:sp>
      <p:sp>
        <p:nvSpPr>
          <p:cNvPr id="28" name="AutoShape 8"/>
          <p:cNvSpPr/>
          <p:nvPr/>
        </p:nvSpPr>
        <p:spPr>
          <a:xfrm>
            <a:off x="4304016" y="3871486"/>
            <a:ext cx="286628" cy="792163"/>
          </a:xfrm>
          <a:prstGeom prst="downArrow">
            <a:avLst>
              <a:gd name="adj1" fmla="val 50000"/>
              <a:gd name="adj2" fmla="val 6890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122027" tIns="61013" rIns="122027" bIns="61013" anchor="ctr"/>
          <a:lstStyle/>
          <a:p>
            <a:endParaRPr lang="zh-CN" altLang="en-US" sz="2400" dirty="0">
              <a:latin typeface="OPPOSans R" panose="00020600040101010101"/>
              <a:ea typeface="OPPOSans R" panose="00020600040101010101"/>
              <a:cs typeface="OPPOSans R" panose="00020600040101010101"/>
              <a:sym typeface="OPPOSans R" panose="00020600040101010101"/>
            </a:endParaRPr>
          </a:p>
        </p:txBody>
      </p:sp>
      <p:sp>
        <p:nvSpPr>
          <p:cNvPr id="29" name="AutoShape 9"/>
          <p:cNvSpPr/>
          <p:nvPr/>
        </p:nvSpPr>
        <p:spPr>
          <a:xfrm>
            <a:off x="7249476" y="3871486"/>
            <a:ext cx="286628" cy="792163"/>
          </a:xfrm>
          <a:prstGeom prst="downArrow">
            <a:avLst>
              <a:gd name="adj1" fmla="val 50000"/>
              <a:gd name="adj2" fmla="val 6890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122027" tIns="61013" rIns="122027" bIns="61013" anchor="ctr"/>
          <a:lstStyle/>
          <a:p>
            <a:endParaRPr lang="zh-CN" altLang="en-US" sz="2400" dirty="0">
              <a:latin typeface="OPPOSans R" panose="00020600040101010101"/>
              <a:ea typeface="OPPOSans R" panose="00020600040101010101"/>
              <a:cs typeface="OPPOSans R" panose="00020600040101010101"/>
              <a:sym typeface="OPPOSans R" panose="00020600040101010101"/>
            </a:endParaRPr>
          </a:p>
        </p:txBody>
      </p:sp>
      <p:sp>
        <p:nvSpPr>
          <p:cNvPr id="30" name="Text Box 11"/>
          <p:cNvSpPr txBox="1"/>
          <p:nvPr/>
        </p:nvSpPr>
        <p:spPr>
          <a:xfrm>
            <a:off x="3944544" y="4879550"/>
            <a:ext cx="1436307" cy="492550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拟 核</a:t>
            </a:r>
          </a:p>
        </p:txBody>
      </p:sp>
      <p:sp>
        <p:nvSpPr>
          <p:cNvPr id="31" name="Text Box 13"/>
          <p:cNvSpPr txBox="1"/>
          <p:nvPr/>
        </p:nvSpPr>
        <p:spPr>
          <a:xfrm>
            <a:off x="6674636" y="4881137"/>
            <a:ext cx="1867040" cy="492550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  细胞质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/>
      <p:bldP spid="15" grpId="0"/>
      <p:bldP spid="16" grpId="0" bldLvl="0" animBg="1"/>
      <p:bldP spid="25" grpId="0" bldLvl="0" animBg="1"/>
      <p:bldP spid="26" grpId="0"/>
      <p:bldP spid="27" grpId="0"/>
      <p:bldP spid="28" grpId="0" bldLvl="0" animBg="1"/>
      <p:bldP spid="29" grpId="0" bldLvl="0" animBg="1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4103688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课堂活动（小组讨论）</a:t>
            </a:r>
          </a:p>
        </p:txBody>
      </p:sp>
      <p:sp>
        <p:nvSpPr>
          <p:cNvPr id="2" name="五边形 1"/>
          <p:cNvSpPr/>
          <p:nvPr/>
        </p:nvSpPr>
        <p:spPr>
          <a:xfrm>
            <a:off x="168078" y="334338"/>
            <a:ext cx="569573" cy="615551"/>
          </a:xfrm>
          <a:prstGeom prst="homePlate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rtl="0" latinLnBrk="1" hangingPunct="0"/>
            <a:r>
              <a:rPr lang="en-US" altLang="zh-CN" sz="32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  <a:cs typeface="OPPOSans R" panose="00020600040101010101" pitchFamily="18" charset="-122"/>
                <a:sym typeface="Roboto Bk" pitchFamily="2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Roboto Bk" pitchFamily="2" charset="0"/>
              <a:ea typeface="OPPOSans R" panose="00020600040101010101" pitchFamily="18" charset="-122"/>
              <a:cs typeface="OPPOSans R" panose="00020600040101010101" pitchFamily="18" charset="-122"/>
              <a:sym typeface="Roboto Bk" pitchFamily="2" charset="0"/>
            </a:endParaRPr>
          </a:p>
        </p:txBody>
      </p:sp>
      <p:sp>
        <p:nvSpPr>
          <p:cNvPr id="8" name="Text Box 4"/>
          <p:cNvSpPr txBox="1"/>
          <p:nvPr/>
        </p:nvSpPr>
        <p:spPr>
          <a:xfrm>
            <a:off x="919481" y="1465846"/>
            <a:ext cx="10081683" cy="430994"/>
          </a:xfrm>
          <a:prstGeom prst="rect">
            <a:avLst/>
          </a:prstGeom>
          <a:noFill/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1.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组成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核酸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的化学元素是什么？ </a:t>
            </a:r>
          </a:p>
        </p:txBody>
      </p:sp>
      <p:sp>
        <p:nvSpPr>
          <p:cNvPr id="9" name="Text Box 5"/>
          <p:cNvSpPr txBox="1"/>
          <p:nvPr/>
        </p:nvSpPr>
        <p:spPr>
          <a:xfrm>
            <a:off x="919481" y="2422701"/>
            <a:ext cx="10081683" cy="430994"/>
          </a:xfrm>
          <a:prstGeom prst="rect">
            <a:avLst/>
          </a:prstGeom>
          <a:noFill/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2.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核酸的基本组成单位是什么？ </a:t>
            </a:r>
          </a:p>
        </p:txBody>
      </p:sp>
      <p:sp>
        <p:nvSpPr>
          <p:cNvPr id="10" name="Text Box 6"/>
          <p:cNvSpPr txBox="1"/>
          <p:nvPr/>
        </p:nvSpPr>
        <p:spPr>
          <a:xfrm>
            <a:off x="919481" y="3379556"/>
            <a:ext cx="10081684" cy="430994"/>
          </a:xfrm>
          <a:prstGeom prst="rect">
            <a:avLst/>
          </a:prstGeom>
          <a:noFill/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3.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核苷酸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是由哪几个部分组成的？ </a:t>
            </a:r>
          </a:p>
        </p:txBody>
      </p:sp>
      <p:sp>
        <p:nvSpPr>
          <p:cNvPr id="11" name="Text Box 7"/>
          <p:cNvSpPr txBox="1"/>
          <p:nvPr/>
        </p:nvSpPr>
        <p:spPr>
          <a:xfrm>
            <a:off x="919481" y="4336411"/>
            <a:ext cx="10875433" cy="430994"/>
          </a:xfrm>
          <a:prstGeom prst="rect">
            <a:avLst/>
          </a:prstGeom>
          <a:noFill/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4.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核苷酸分为哪两大类？主要的区别是什么？ </a:t>
            </a:r>
          </a:p>
        </p:txBody>
      </p:sp>
      <p:sp>
        <p:nvSpPr>
          <p:cNvPr id="12" name="Text Box 8"/>
          <p:cNvSpPr txBox="1"/>
          <p:nvPr/>
        </p:nvSpPr>
        <p:spPr>
          <a:xfrm>
            <a:off x="919481" y="5293264"/>
            <a:ext cx="10869507" cy="430994"/>
          </a:xfrm>
          <a:prstGeom prst="rect">
            <a:avLst/>
          </a:prstGeom>
          <a:noFill/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122027" tIns="61013" rIns="122027" bIns="61013" anchor="t">
            <a:spAutoFit/>
          </a:bodyPr>
          <a:lstStyle/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5.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两类核苷酸各有多少种？有哪些不同点？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5745163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核酸的基本组成单位</a:t>
            </a:r>
            <a:r>
              <a:rPr lang="en-US" altLang="zh-CN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——</a:t>
            </a: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核苷酸</a:t>
            </a:r>
          </a:p>
        </p:txBody>
      </p:sp>
      <p:grpSp>
        <p:nvGrpSpPr>
          <p:cNvPr id="13" name="Group 3"/>
          <p:cNvGrpSpPr/>
          <p:nvPr/>
        </p:nvGrpSpPr>
        <p:grpSpPr>
          <a:xfrm>
            <a:off x="1447518" y="4304620"/>
            <a:ext cx="2872615" cy="762000"/>
            <a:chOff x="624" y="2256"/>
            <a:chExt cx="1728" cy="480"/>
          </a:xfrm>
        </p:grpSpPr>
        <p:sp>
          <p:nvSpPr>
            <p:cNvPr id="14" name="Line 4"/>
            <p:cNvSpPr/>
            <p:nvPr/>
          </p:nvSpPr>
          <p:spPr>
            <a:xfrm flipH="1" flipV="1">
              <a:off x="960" y="2400"/>
              <a:ext cx="144" cy="9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15" name="Line 5"/>
            <p:cNvSpPr/>
            <p:nvPr/>
          </p:nvSpPr>
          <p:spPr>
            <a:xfrm>
              <a:off x="1680" y="2544"/>
              <a:ext cx="24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16" name="Oval 6"/>
            <p:cNvSpPr/>
            <p:nvPr/>
          </p:nvSpPr>
          <p:spPr>
            <a:xfrm>
              <a:off x="624" y="2256"/>
              <a:ext cx="336" cy="288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zh-CN" sz="2000" dirty="0">
                  <a:solidFill>
                    <a:schemeClr val="bg1"/>
                  </a:solidFill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rPr>
                <a:t>P</a:t>
              </a:r>
            </a:p>
          </p:txBody>
        </p:sp>
        <p:sp>
          <p:nvSpPr>
            <p:cNvPr id="17" name="Rectangle 7"/>
            <p:cNvSpPr/>
            <p:nvPr/>
          </p:nvSpPr>
          <p:spPr>
            <a:xfrm>
              <a:off x="1920" y="2400"/>
              <a:ext cx="432" cy="240"/>
            </a:xfrm>
            <a:prstGeom prst="rect">
              <a:avLst/>
            </a:prstGeom>
            <a:solidFill>
              <a:srgbClr val="33996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zh-CN" sz="2000" dirty="0">
                  <a:solidFill>
                    <a:srgbClr val="FFFF00"/>
                  </a:solidFill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rPr>
                <a:t>C</a:t>
              </a:r>
            </a:p>
          </p:txBody>
        </p:sp>
        <p:grpSp>
          <p:nvGrpSpPr>
            <p:cNvPr id="18" name="Group 8"/>
            <p:cNvGrpSpPr/>
            <p:nvPr/>
          </p:nvGrpSpPr>
          <p:grpSpPr>
            <a:xfrm>
              <a:off x="1104" y="2352"/>
              <a:ext cx="606" cy="384"/>
              <a:chOff x="1104" y="2352"/>
              <a:chExt cx="606" cy="384"/>
            </a:xfrm>
          </p:grpSpPr>
          <p:sp>
            <p:nvSpPr>
              <p:cNvPr id="19" name="AutoShape 9"/>
              <p:cNvSpPr/>
              <p:nvPr/>
            </p:nvSpPr>
            <p:spPr>
              <a:xfrm>
                <a:off x="1104" y="2352"/>
                <a:ext cx="606" cy="384"/>
              </a:xfrm>
              <a:prstGeom prst="pentagon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2000" dirty="0"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endParaRPr>
              </a:p>
            </p:txBody>
          </p:sp>
          <p:sp>
            <p:nvSpPr>
              <p:cNvPr id="20" name="Text Box 10"/>
              <p:cNvSpPr txBox="1"/>
              <p:nvPr/>
            </p:nvSpPr>
            <p:spPr>
              <a:xfrm>
                <a:off x="1208" y="2415"/>
                <a:ext cx="420" cy="2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algn="ctr" eaLnBrk="0" hangingPunct="0"/>
                <a:r>
                  <a:rPr lang="zh-CN" altLang="en-US" sz="2000" dirty="0">
                    <a:solidFill>
                      <a:schemeClr val="bg1"/>
                    </a:solidFill>
                    <a:latin typeface="OPPOSans R" panose="00020600040101010101"/>
                    <a:ea typeface="OPPOSans R" panose="00020600040101010101"/>
                    <a:cs typeface="OPPOSans R" panose="00020600040101010101"/>
                    <a:sym typeface="OPPOSans R" panose="00020600040101010101"/>
                  </a:rPr>
                  <a:t>核糖</a:t>
                </a:r>
              </a:p>
            </p:txBody>
          </p:sp>
        </p:grpSp>
      </p:grpSp>
      <p:grpSp>
        <p:nvGrpSpPr>
          <p:cNvPr id="21" name="Group 11"/>
          <p:cNvGrpSpPr/>
          <p:nvPr/>
        </p:nvGrpSpPr>
        <p:grpSpPr>
          <a:xfrm>
            <a:off x="1447518" y="5215846"/>
            <a:ext cx="2872615" cy="762000"/>
            <a:chOff x="672" y="3120"/>
            <a:chExt cx="1728" cy="480"/>
          </a:xfrm>
        </p:grpSpPr>
        <p:sp>
          <p:nvSpPr>
            <p:cNvPr id="22" name="Line 12"/>
            <p:cNvSpPr/>
            <p:nvPr/>
          </p:nvSpPr>
          <p:spPr>
            <a:xfrm flipH="1" flipV="1">
              <a:off x="1008" y="3264"/>
              <a:ext cx="144" cy="9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23" name="Line 13"/>
            <p:cNvSpPr/>
            <p:nvPr/>
          </p:nvSpPr>
          <p:spPr>
            <a:xfrm>
              <a:off x="1728" y="3408"/>
              <a:ext cx="24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24" name="Oval 14"/>
            <p:cNvSpPr/>
            <p:nvPr/>
          </p:nvSpPr>
          <p:spPr>
            <a:xfrm>
              <a:off x="672" y="3120"/>
              <a:ext cx="336" cy="288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zh-CN" sz="2000" dirty="0">
                  <a:solidFill>
                    <a:schemeClr val="bg1"/>
                  </a:solidFill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rPr>
                <a:t>P</a:t>
              </a:r>
            </a:p>
          </p:txBody>
        </p:sp>
        <p:sp>
          <p:nvSpPr>
            <p:cNvPr id="25" name="Rectangle 15"/>
            <p:cNvSpPr/>
            <p:nvPr/>
          </p:nvSpPr>
          <p:spPr>
            <a:xfrm>
              <a:off x="1968" y="3264"/>
              <a:ext cx="432" cy="240"/>
            </a:xfrm>
            <a:prstGeom prst="rect">
              <a:avLst/>
            </a:prstGeom>
            <a:solidFill>
              <a:srgbClr val="33996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zh-CN" sz="2000" dirty="0"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rPr>
                <a:t>U</a:t>
              </a:r>
            </a:p>
          </p:txBody>
        </p:sp>
        <p:grpSp>
          <p:nvGrpSpPr>
            <p:cNvPr id="26" name="Group 16"/>
            <p:cNvGrpSpPr/>
            <p:nvPr/>
          </p:nvGrpSpPr>
          <p:grpSpPr>
            <a:xfrm>
              <a:off x="1152" y="3216"/>
              <a:ext cx="606" cy="384"/>
              <a:chOff x="1152" y="3216"/>
              <a:chExt cx="606" cy="384"/>
            </a:xfrm>
          </p:grpSpPr>
          <p:sp>
            <p:nvSpPr>
              <p:cNvPr id="27" name="AutoShape 17"/>
              <p:cNvSpPr/>
              <p:nvPr/>
            </p:nvSpPr>
            <p:spPr>
              <a:xfrm>
                <a:off x="1152" y="3216"/>
                <a:ext cx="606" cy="384"/>
              </a:xfrm>
              <a:prstGeom prst="pentagon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2000" dirty="0"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endParaRPr>
              </a:p>
            </p:txBody>
          </p:sp>
          <p:sp>
            <p:nvSpPr>
              <p:cNvPr id="28" name="Text Box 18"/>
              <p:cNvSpPr txBox="1"/>
              <p:nvPr/>
            </p:nvSpPr>
            <p:spPr>
              <a:xfrm>
                <a:off x="1256" y="3279"/>
                <a:ext cx="420" cy="2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algn="ctr" eaLnBrk="0" hangingPunct="0"/>
                <a:r>
                  <a:rPr lang="zh-CN" altLang="en-US" sz="2000" dirty="0">
                    <a:solidFill>
                      <a:schemeClr val="bg1"/>
                    </a:solidFill>
                    <a:latin typeface="OPPOSans R" panose="00020600040101010101"/>
                    <a:ea typeface="OPPOSans R" panose="00020600040101010101"/>
                    <a:cs typeface="OPPOSans R" panose="00020600040101010101"/>
                    <a:sym typeface="OPPOSans R" panose="00020600040101010101"/>
                  </a:rPr>
                  <a:t>核糖</a:t>
                </a:r>
              </a:p>
            </p:txBody>
          </p:sp>
        </p:grpSp>
      </p:grpSp>
      <p:grpSp>
        <p:nvGrpSpPr>
          <p:cNvPr id="29" name="Group 19"/>
          <p:cNvGrpSpPr/>
          <p:nvPr/>
        </p:nvGrpSpPr>
        <p:grpSpPr>
          <a:xfrm>
            <a:off x="1447518" y="2407557"/>
            <a:ext cx="2872615" cy="838200"/>
            <a:chOff x="624" y="576"/>
            <a:chExt cx="1728" cy="528"/>
          </a:xfrm>
        </p:grpSpPr>
        <p:sp>
          <p:nvSpPr>
            <p:cNvPr id="30" name="Line 20"/>
            <p:cNvSpPr/>
            <p:nvPr/>
          </p:nvSpPr>
          <p:spPr>
            <a:xfrm flipH="1" flipV="1">
              <a:off x="960" y="768"/>
              <a:ext cx="144" cy="9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31" name="Line 21"/>
            <p:cNvSpPr/>
            <p:nvPr/>
          </p:nvSpPr>
          <p:spPr>
            <a:xfrm>
              <a:off x="1680" y="912"/>
              <a:ext cx="24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32" name="Rectangle 22"/>
            <p:cNvSpPr/>
            <p:nvPr/>
          </p:nvSpPr>
          <p:spPr>
            <a:xfrm>
              <a:off x="1920" y="768"/>
              <a:ext cx="432" cy="240"/>
            </a:xfrm>
            <a:prstGeom prst="rect">
              <a:avLst/>
            </a:prstGeom>
            <a:solidFill>
              <a:srgbClr val="33996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zh-CN" sz="2000" dirty="0">
                  <a:solidFill>
                    <a:srgbClr val="FFFF00"/>
                  </a:solidFill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rPr>
                <a:t>A</a:t>
              </a:r>
            </a:p>
          </p:txBody>
        </p:sp>
        <p:grpSp>
          <p:nvGrpSpPr>
            <p:cNvPr id="33" name="Group 23"/>
            <p:cNvGrpSpPr/>
            <p:nvPr/>
          </p:nvGrpSpPr>
          <p:grpSpPr>
            <a:xfrm>
              <a:off x="1104" y="720"/>
              <a:ext cx="606" cy="384"/>
              <a:chOff x="1104" y="720"/>
              <a:chExt cx="606" cy="384"/>
            </a:xfrm>
          </p:grpSpPr>
          <p:sp>
            <p:nvSpPr>
              <p:cNvPr id="35" name="AutoShape 24"/>
              <p:cNvSpPr/>
              <p:nvPr/>
            </p:nvSpPr>
            <p:spPr>
              <a:xfrm>
                <a:off x="1104" y="720"/>
                <a:ext cx="606" cy="384"/>
              </a:xfrm>
              <a:prstGeom prst="pentagon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2000" dirty="0"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endParaRPr>
              </a:p>
            </p:txBody>
          </p:sp>
          <p:sp>
            <p:nvSpPr>
              <p:cNvPr id="36" name="Text Box 25"/>
              <p:cNvSpPr txBox="1"/>
              <p:nvPr/>
            </p:nvSpPr>
            <p:spPr>
              <a:xfrm>
                <a:off x="1208" y="783"/>
                <a:ext cx="420" cy="2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algn="ctr" eaLnBrk="0" hangingPunct="0"/>
                <a:r>
                  <a:rPr lang="zh-CN" altLang="en-US" sz="2000" dirty="0">
                    <a:solidFill>
                      <a:schemeClr val="bg1"/>
                    </a:solidFill>
                    <a:latin typeface="OPPOSans R" panose="00020600040101010101"/>
                    <a:ea typeface="OPPOSans R" panose="00020600040101010101"/>
                    <a:cs typeface="OPPOSans R" panose="00020600040101010101"/>
                    <a:sym typeface="OPPOSans R" panose="00020600040101010101"/>
                  </a:rPr>
                  <a:t>核糖</a:t>
                </a:r>
              </a:p>
            </p:txBody>
          </p:sp>
        </p:grpSp>
        <p:sp>
          <p:nvSpPr>
            <p:cNvPr id="34" name="Oval 26"/>
            <p:cNvSpPr/>
            <p:nvPr/>
          </p:nvSpPr>
          <p:spPr>
            <a:xfrm>
              <a:off x="624" y="576"/>
              <a:ext cx="336" cy="288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zh-CN" sz="2000" dirty="0">
                  <a:solidFill>
                    <a:schemeClr val="bg1"/>
                  </a:solidFill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rPr>
                <a:t>P</a:t>
              </a:r>
            </a:p>
          </p:txBody>
        </p:sp>
      </p:grpSp>
      <p:grpSp>
        <p:nvGrpSpPr>
          <p:cNvPr id="37" name="Group 27"/>
          <p:cNvGrpSpPr/>
          <p:nvPr/>
        </p:nvGrpSpPr>
        <p:grpSpPr>
          <a:xfrm>
            <a:off x="5327289" y="2374900"/>
            <a:ext cx="2872615" cy="936626"/>
            <a:chOff x="3456" y="672"/>
            <a:chExt cx="1728" cy="590"/>
          </a:xfrm>
        </p:grpSpPr>
        <p:sp>
          <p:nvSpPr>
            <p:cNvPr id="38" name="AutoShape 28"/>
            <p:cNvSpPr/>
            <p:nvPr/>
          </p:nvSpPr>
          <p:spPr>
            <a:xfrm>
              <a:off x="3936" y="816"/>
              <a:ext cx="606" cy="384"/>
            </a:xfrm>
            <a:prstGeom prst="pentagon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grpSp>
          <p:nvGrpSpPr>
            <p:cNvPr id="39" name="Group 29"/>
            <p:cNvGrpSpPr/>
            <p:nvPr/>
          </p:nvGrpSpPr>
          <p:grpSpPr>
            <a:xfrm>
              <a:off x="3456" y="672"/>
              <a:ext cx="1728" cy="590"/>
              <a:chOff x="3456" y="672"/>
              <a:chExt cx="1728" cy="590"/>
            </a:xfrm>
          </p:grpSpPr>
          <p:sp>
            <p:nvSpPr>
              <p:cNvPr id="40" name="Line 30"/>
              <p:cNvSpPr/>
              <p:nvPr/>
            </p:nvSpPr>
            <p:spPr>
              <a:xfrm flipH="1" flipV="1">
                <a:off x="3792" y="864"/>
                <a:ext cx="144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endParaRPr>
              </a:p>
            </p:txBody>
          </p:sp>
          <p:sp>
            <p:nvSpPr>
              <p:cNvPr id="41" name="Line 31"/>
              <p:cNvSpPr/>
              <p:nvPr/>
            </p:nvSpPr>
            <p:spPr>
              <a:xfrm>
                <a:off x="4512" y="960"/>
                <a:ext cx="2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endParaRPr>
              </a:p>
            </p:txBody>
          </p:sp>
          <p:sp>
            <p:nvSpPr>
              <p:cNvPr id="42" name="Rectangle 32"/>
              <p:cNvSpPr/>
              <p:nvPr/>
            </p:nvSpPr>
            <p:spPr>
              <a:xfrm>
                <a:off x="4752" y="864"/>
                <a:ext cx="432" cy="240"/>
              </a:xfrm>
              <a:prstGeom prst="rect">
                <a:avLst/>
              </a:prstGeom>
              <a:solidFill>
                <a:srgbClr val="339966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zh-CN" sz="2000" dirty="0">
                    <a:solidFill>
                      <a:srgbClr val="FFFF00"/>
                    </a:solidFill>
                    <a:latin typeface="OPPOSans R" panose="00020600040101010101"/>
                    <a:ea typeface="OPPOSans R" panose="00020600040101010101"/>
                    <a:cs typeface="OPPOSans R" panose="00020600040101010101"/>
                    <a:sym typeface="OPPOSans R" panose="00020600040101010101"/>
                  </a:rPr>
                  <a:t>A</a:t>
                </a:r>
              </a:p>
            </p:txBody>
          </p:sp>
          <p:sp>
            <p:nvSpPr>
              <p:cNvPr id="43" name="Oval 33"/>
              <p:cNvSpPr/>
              <p:nvPr/>
            </p:nvSpPr>
            <p:spPr>
              <a:xfrm>
                <a:off x="3456" y="672"/>
                <a:ext cx="336" cy="28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zh-CN" sz="2000" dirty="0">
                    <a:solidFill>
                      <a:schemeClr val="bg1"/>
                    </a:solidFill>
                    <a:latin typeface="OPPOSans R" panose="00020600040101010101"/>
                    <a:ea typeface="OPPOSans R" panose="00020600040101010101"/>
                    <a:cs typeface="OPPOSans R" panose="00020600040101010101"/>
                    <a:sym typeface="OPPOSans R" panose="00020600040101010101"/>
                  </a:rPr>
                  <a:t>P</a:t>
                </a:r>
              </a:p>
            </p:txBody>
          </p:sp>
          <p:sp>
            <p:nvSpPr>
              <p:cNvPr id="44" name="Text Box 34"/>
              <p:cNvSpPr txBox="1"/>
              <p:nvPr/>
            </p:nvSpPr>
            <p:spPr>
              <a:xfrm>
                <a:off x="4018" y="816"/>
                <a:ext cx="420" cy="44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algn="ctr" eaLnBrk="0" hangingPunct="0"/>
                <a:r>
                  <a:rPr lang="zh-CN" altLang="en-US" sz="2000" dirty="0">
                    <a:solidFill>
                      <a:schemeClr val="bg1"/>
                    </a:solidFill>
                    <a:latin typeface="OPPOSans R" panose="00020600040101010101"/>
                    <a:ea typeface="OPPOSans R" panose="00020600040101010101"/>
                    <a:cs typeface="OPPOSans R" panose="00020600040101010101"/>
                    <a:sym typeface="OPPOSans R" panose="00020600040101010101"/>
                  </a:rPr>
                  <a:t>脱氧</a:t>
                </a:r>
              </a:p>
              <a:p>
                <a:pPr algn="ctr" eaLnBrk="0" hangingPunct="0"/>
                <a:r>
                  <a:rPr lang="zh-CN" altLang="en-US" sz="2000" dirty="0">
                    <a:solidFill>
                      <a:schemeClr val="bg1"/>
                    </a:solidFill>
                    <a:latin typeface="OPPOSans R" panose="00020600040101010101"/>
                    <a:ea typeface="OPPOSans R" panose="00020600040101010101"/>
                    <a:cs typeface="OPPOSans R" panose="00020600040101010101"/>
                    <a:sym typeface="OPPOSans R" panose="00020600040101010101"/>
                  </a:rPr>
                  <a:t>核糖</a:t>
                </a:r>
              </a:p>
            </p:txBody>
          </p:sp>
        </p:grpSp>
      </p:grpSp>
      <p:grpSp>
        <p:nvGrpSpPr>
          <p:cNvPr id="45" name="Group 35"/>
          <p:cNvGrpSpPr/>
          <p:nvPr/>
        </p:nvGrpSpPr>
        <p:grpSpPr>
          <a:xfrm>
            <a:off x="5327289" y="3309938"/>
            <a:ext cx="2872615" cy="936625"/>
            <a:chOff x="3456" y="672"/>
            <a:chExt cx="1728" cy="590"/>
          </a:xfrm>
        </p:grpSpPr>
        <p:sp>
          <p:nvSpPr>
            <p:cNvPr id="46" name="AutoShape 36"/>
            <p:cNvSpPr/>
            <p:nvPr/>
          </p:nvSpPr>
          <p:spPr>
            <a:xfrm>
              <a:off x="3936" y="816"/>
              <a:ext cx="606" cy="384"/>
            </a:xfrm>
            <a:prstGeom prst="pentagon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grpSp>
          <p:nvGrpSpPr>
            <p:cNvPr id="47" name="Group 37"/>
            <p:cNvGrpSpPr/>
            <p:nvPr/>
          </p:nvGrpSpPr>
          <p:grpSpPr>
            <a:xfrm>
              <a:off x="3456" y="672"/>
              <a:ext cx="1728" cy="590"/>
              <a:chOff x="3456" y="672"/>
              <a:chExt cx="1728" cy="590"/>
            </a:xfrm>
          </p:grpSpPr>
          <p:sp>
            <p:nvSpPr>
              <p:cNvPr id="48" name="Line 38"/>
              <p:cNvSpPr/>
              <p:nvPr/>
            </p:nvSpPr>
            <p:spPr>
              <a:xfrm flipH="1" flipV="1">
                <a:off x="3792" y="864"/>
                <a:ext cx="144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endParaRPr>
              </a:p>
            </p:txBody>
          </p:sp>
          <p:sp>
            <p:nvSpPr>
              <p:cNvPr id="49" name="Line 39"/>
              <p:cNvSpPr/>
              <p:nvPr/>
            </p:nvSpPr>
            <p:spPr>
              <a:xfrm>
                <a:off x="4512" y="960"/>
                <a:ext cx="2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endParaRPr>
              </a:p>
            </p:txBody>
          </p:sp>
          <p:sp>
            <p:nvSpPr>
              <p:cNvPr id="50" name="Rectangle 40"/>
              <p:cNvSpPr/>
              <p:nvPr/>
            </p:nvSpPr>
            <p:spPr>
              <a:xfrm>
                <a:off x="4752" y="864"/>
                <a:ext cx="432" cy="240"/>
              </a:xfrm>
              <a:prstGeom prst="rect">
                <a:avLst/>
              </a:prstGeom>
              <a:solidFill>
                <a:srgbClr val="339966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zh-CN" sz="2000" dirty="0">
                    <a:solidFill>
                      <a:srgbClr val="FFFF00"/>
                    </a:solidFill>
                    <a:latin typeface="OPPOSans R" panose="00020600040101010101"/>
                    <a:ea typeface="OPPOSans R" panose="00020600040101010101"/>
                    <a:cs typeface="OPPOSans R" panose="00020600040101010101"/>
                    <a:sym typeface="OPPOSans R" panose="00020600040101010101"/>
                  </a:rPr>
                  <a:t>G</a:t>
                </a:r>
              </a:p>
            </p:txBody>
          </p:sp>
          <p:sp>
            <p:nvSpPr>
              <p:cNvPr id="51" name="Oval 41"/>
              <p:cNvSpPr/>
              <p:nvPr/>
            </p:nvSpPr>
            <p:spPr>
              <a:xfrm>
                <a:off x="3456" y="672"/>
                <a:ext cx="336" cy="28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zh-CN" sz="2000" dirty="0">
                    <a:solidFill>
                      <a:schemeClr val="bg1"/>
                    </a:solidFill>
                    <a:latin typeface="OPPOSans R" panose="00020600040101010101"/>
                    <a:ea typeface="OPPOSans R" panose="00020600040101010101"/>
                    <a:cs typeface="OPPOSans R" panose="00020600040101010101"/>
                    <a:sym typeface="OPPOSans R" panose="00020600040101010101"/>
                  </a:rPr>
                  <a:t>P</a:t>
                </a:r>
              </a:p>
            </p:txBody>
          </p:sp>
          <p:sp>
            <p:nvSpPr>
              <p:cNvPr id="52" name="Text Box 42"/>
              <p:cNvSpPr txBox="1"/>
              <p:nvPr/>
            </p:nvSpPr>
            <p:spPr>
              <a:xfrm>
                <a:off x="4041" y="816"/>
                <a:ext cx="420" cy="44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algn="ctr" eaLnBrk="0" hangingPunct="0"/>
                <a:r>
                  <a:rPr lang="zh-CN" altLang="en-US" sz="2000" dirty="0">
                    <a:solidFill>
                      <a:schemeClr val="bg1"/>
                    </a:solidFill>
                    <a:latin typeface="OPPOSans R" panose="00020600040101010101"/>
                    <a:ea typeface="OPPOSans R" panose="00020600040101010101"/>
                    <a:cs typeface="OPPOSans R" panose="00020600040101010101"/>
                    <a:sym typeface="OPPOSans R" panose="00020600040101010101"/>
                  </a:rPr>
                  <a:t>脱氧</a:t>
                </a:r>
              </a:p>
              <a:p>
                <a:pPr algn="ctr" eaLnBrk="0" hangingPunct="0"/>
                <a:r>
                  <a:rPr lang="zh-CN" altLang="en-US" sz="2000" dirty="0">
                    <a:solidFill>
                      <a:schemeClr val="bg1"/>
                    </a:solidFill>
                    <a:latin typeface="OPPOSans R" panose="00020600040101010101"/>
                    <a:ea typeface="OPPOSans R" panose="00020600040101010101"/>
                    <a:cs typeface="OPPOSans R" panose="00020600040101010101"/>
                    <a:sym typeface="OPPOSans R" panose="00020600040101010101"/>
                  </a:rPr>
                  <a:t>核糖</a:t>
                </a:r>
              </a:p>
            </p:txBody>
          </p:sp>
        </p:grpSp>
      </p:grpSp>
      <p:grpSp>
        <p:nvGrpSpPr>
          <p:cNvPr id="53" name="Group 43"/>
          <p:cNvGrpSpPr/>
          <p:nvPr/>
        </p:nvGrpSpPr>
        <p:grpSpPr>
          <a:xfrm>
            <a:off x="5327289" y="4246562"/>
            <a:ext cx="2872615" cy="936625"/>
            <a:chOff x="3456" y="672"/>
            <a:chExt cx="1728" cy="590"/>
          </a:xfrm>
        </p:grpSpPr>
        <p:sp>
          <p:nvSpPr>
            <p:cNvPr id="54" name="AutoShape 44"/>
            <p:cNvSpPr/>
            <p:nvPr/>
          </p:nvSpPr>
          <p:spPr>
            <a:xfrm>
              <a:off x="3936" y="816"/>
              <a:ext cx="606" cy="384"/>
            </a:xfrm>
            <a:prstGeom prst="pentagon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grpSp>
          <p:nvGrpSpPr>
            <p:cNvPr id="55" name="Group 45"/>
            <p:cNvGrpSpPr/>
            <p:nvPr/>
          </p:nvGrpSpPr>
          <p:grpSpPr>
            <a:xfrm>
              <a:off x="3456" y="672"/>
              <a:ext cx="1728" cy="590"/>
              <a:chOff x="3456" y="672"/>
              <a:chExt cx="1728" cy="590"/>
            </a:xfrm>
          </p:grpSpPr>
          <p:sp>
            <p:nvSpPr>
              <p:cNvPr id="56" name="Line 46"/>
              <p:cNvSpPr/>
              <p:nvPr/>
            </p:nvSpPr>
            <p:spPr>
              <a:xfrm flipH="1" flipV="1">
                <a:off x="3792" y="864"/>
                <a:ext cx="144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endParaRPr>
              </a:p>
            </p:txBody>
          </p:sp>
          <p:sp>
            <p:nvSpPr>
              <p:cNvPr id="57" name="Line 47"/>
              <p:cNvSpPr/>
              <p:nvPr/>
            </p:nvSpPr>
            <p:spPr>
              <a:xfrm>
                <a:off x="4512" y="960"/>
                <a:ext cx="2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endParaRPr>
              </a:p>
            </p:txBody>
          </p:sp>
          <p:sp>
            <p:nvSpPr>
              <p:cNvPr id="58" name="Rectangle 48"/>
              <p:cNvSpPr/>
              <p:nvPr/>
            </p:nvSpPr>
            <p:spPr>
              <a:xfrm>
                <a:off x="4752" y="864"/>
                <a:ext cx="432" cy="240"/>
              </a:xfrm>
              <a:prstGeom prst="rect">
                <a:avLst/>
              </a:prstGeom>
              <a:solidFill>
                <a:srgbClr val="339966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zh-CN" sz="2000" dirty="0">
                    <a:solidFill>
                      <a:srgbClr val="FFFF00"/>
                    </a:solidFill>
                    <a:latin typeface="OPPOSans R" panose="00020600040101010101"/>
                    <a:ea typeface="OPPOSans R" panose="00020600040101010101"/>
                    <a:cs typeface="OPPOSans R" panose="00020600040101010101"/>
                    <a:sym typeface="OPPOSans R" panose="00020600040101010101"/>
                  </a:rPr>
                  <a:t>C</a:t>
                </a:r>
              </a:p>
            </p:txBody>
          </p:sp>
          <p:sp>
            <p:nvSpPr>
              <p:cNvPr id="59" name="Oval 49"/>
              <p:cNvSpPr/>
              <p:nvPr/>
            </p:nvSpPr>
            <p:spPr>
              <a:xfrm>
                <a:off x="3456" y="672"/>
                <a:ext cx="336" cy="28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zh-CN" sz="2000" dirty="0">
                    <a:solidFill>
                      <a:schemeClr val="bg1"/>
                    </a:solidFill>
                    <a:latin typeface="OPPOSans R" panose="00020600040101010101"/>
                    <a:ea typeface="OPPOSans R" panose="00020600040101010101"/>
                    <a:cs typeface="OPPOSans R" panose="00020600040101010101"/>
                    <a:sym typeface="OPPOSans R" panose="00020600040101010101"/>
                  </a:rPr>
                  <a:t>P</a:t>
                </a:r>
              </a:p>
            </p:txBody>
          </p:sp>
          <p:sp>
            <p:nvSpPr>
              <p:cNvPr id="60" name="Text Box 50"/>
              <p:cNvSpPr txBox="1"/>
              <p:nvPr/>
            </p:nvSpPr>
            <p:spPr>
              <a:xfrm>
                <a:off x="4041" y="816"/>
                <a:ext cx="420" cy="44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algn="ctr" eaLnBrk="0" hangingPunct="0"/>
                <a:r>
                  <a:rPr lang="zh-CN" altLang="en-US" sz="2000" dirty="0">
                    <a:solidFill>
                      <a:schemeClr val="bg1"/>
                    </a:solidFill>
                    <a:latin typeface="OPPOSans R" panose="00020600040101010101"/>
                    <a:ea typeface="OPPOSans R" panose="00020600040101010101"/>
                    <a:cs typeface="OPPOSans R" panose="00020600040101010101"/>
                    <a:sym typeface="OPPOSans R" panose="00020600040101010101"/>
                  </a:rPr>
                  <a:t>脱氧</a:t>
                </a:r>
              </a:p>
              <a:p>
                <a:pPr algn="ctr" eaLnBrk="0" hangingPunct="0"/>
                <a:r>
                  <a:rPr lang="zh-CN" altLang="en-US" sz="2000" dirty="0">
                    <a:solidFill>
                      <a:schemeClr val="bg1"/>
                    </a:solidFill>
                    <a:latin typeface="OPPOSans R" panose="00020600040101010101"/>
                    <a:ea typeface="OPPOSans R" panose="00020600040101010101"/>
                    <a:cs typeface="OPPOSans R" panose="00020600040101010101"/>
                    <a:sym typeface="OPPOSans R" panose="00020600040101010101"/>
                  </a:rPr>
                  <a:t>核糖</a:t>
                </a:r>
              </a:p>
            </p:txBody>
          </p:sp>
        </p:grpSp>
      </p:grpSp>
      <p:grpSp>
        <p:nvGrpSpPr>
          <p:cNvPr id="61" name="Group 51"/>
          <p:cNvGrpSpPr/>
          <p:nvPr/>
        </p:nvGrpSpPr>
        <p:grpSpPr>
          <a:xfrm>
            <a:off x="1447518" y="3393396"/>
            <a:ext cx="2872615" cy="762000"/>
            <a:chOff x="624" y="1440"/>
            <a:chExt cx="1728" cy="480"/>
          </a:xfrm>
        </p:grpSpPr>
        <p:sp>
          <p:nvSpPr>
            <p:cNvPr id="62" name="Line 52"/>
            <p:cNvSpPr/>
            <p:nvPr/>
          </p:nvSpPr>
          <p:spPr>
            <a:xfrm flipH="1" flipV="1">
              <a:off x="960" y="1584"/>
              <a:ext cx="144" cy="9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63" name="Line 53"/>
            <p:cNvSpPr/>
            <p:nvPr/>
          </p:nvSpPr>
          <p:spPr>
            <a:xfrm>
              <a:off x="1680" y="1728"/>
              <a:ext cx="24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64" name="Oval 54"/>
            <p:cNvSpPr/>
            <p:nvPr/>
          </p:nvSpPr>
          <p:spPr>
            <a:xfrm>
              <a:off x="624" y="1440"/>
              <a:ext cx="336" cy="288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zh-CN" sz="2000" dirty="0">
                  <a:solidFill>
                    <a:schemeClr val="bg1"/>
                  </a:solidFill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rPr>
                <a:t>P</a:t>
              </a:r>
            </a:p>
          </p:txBody>
        </p:sp>
        <p:sp>
          <p:nvSpPr>
            <p:cNvPr id="65" name="Rectangle 55"/>
            <p:cNvSpPr/>
            <p:nvPr/>
          </p:nvSpPr>
          <p:spPr>
            <a:xfrm>
              <a:off x="1920" y="1584"/>
              <a:ext cx="432" cy="240"/>
            </a:xfrm>
            <a:prstGeom prst="rect">
              <a:avLst/>
            </a:prstGeom>
            <a:solidFill>
              <a:srgbClr val="33996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zh-CN" sz="2000" dirty="0">
                  <a:solidFill>
                    <a:srgbClr val="FFFF00"/>
                  </a:solidFill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rPr>
                <a:t>G</a:t>
              </a:r>
            </a:p>
          </p:txBody>
        </p:sp>
        <p:grpSp>
          <p:nvGrpSpPr>
            <p:cNvPr id="66" name="Group 56"/>
            <p:cNvGrpSpPr/>
            <p:nvPr/>
          </p:nvGrpSpPr>
          <p:grpSpPr>
            <a:xfrm>
              <a:off x="1104" y="1536"/>
              <a:ext cx="606" cy="384"/>
              <a:chOff x="1104" y="1536"/>
              <a:chExt cx="606" cy="384"/>
            </a:xfrm>
          </p:grpSpPr>
          <p:sp>
            <p:nvSpPr>
              <p:cNvPr id="67" name="AutoShape 57"/>
              <p:cNvSpPr/>
              <p:nvPr/>
            </p:nvSpPr>
            <p:spPr>
              <a:xfrm>
                <a:off x="1104" y="1536"/>
                <a:ext cx="606" cy="384"/>
              </a:xfrm>
              <a:prstGeom prst="pentagon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2000" dirty="0"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endParaRPr>
              </a:p>
            </p:txBody>
          </p:sp>
          <p:sp>
            <p:nvSpPr>
              <p:cNvPr id="68" name="Text Box 58"/>
              <p:cNvSpPr txBox="1"/>
              <p:nvPr/>
            </p:nvSpPr>
            <p:spPr>
              <a:xfrm>
                <a:off x="1208" y="1599"/>
                <a:ext cx="420" cy="2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algn="ctr" eaLnBrk="0" hangingPunct="0"/>
                <a:r>
                  <a:rPr lang="zh-CN" altLang="en-US" sz="2000" dirty="0">
                    <a:solidFill>
                      <a:schemeClr val="bg1"/>
                    </a:solidFill>
                    <a:latin typeface="OPPOSans R" panose="00020600040101010101"/>
                    <a:ea typeface="OPPOSans R" panose="00020600040101010101"/>
                    <a:cs typeface="OPPOSans R" panose="00020600040101010101"/>
                    <a:sym typeface="OPPOSans R" panose="00020600040101010101"/>
                  </a:rPr>
                  <a:t>核糖</a:t>
                </a:r>
              </a:p>
            </p:txBody>
          </p:sp>
        </p:grpSp>
      </p:grpSp>
      <p:grpSp>
        <p:nvGrpSpPr>
          <p:cNvPr id="69" name="Group 59"/>
          <p:cNvGrpSpPr/>
          <p:nvPr/>
        </p:nvGrpSpPr>
        <p:grpSpPr>
          <a:xfrm>
            <a:off x="5327289" y="5183188"/>
            <a:ext cx="2872615" cy="936625"/>
            <a:chOff x="3456" y="672"/>
            <a:chExt cx="1728" cy="590"/>
          </a:xfrm>
        </p:grpSpPr>
        <p:sp>
          <p:nvSpPr>
            <p:cNvPr id="70" name="AutoShape 60"/>
            <p:cNvSpPr/>
            <p:nvPr/>
          </p:nvSpPr>
          <p:spPr>
            <a:xfrm>
              <a:off x="3936" y="816"/>
              <a:ext cx="606" cy="384"/>
            </a:xfrm>
            <a:prstGeom prst="pentagon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grpSp>
          <p:nvGrpSpPr>
            <p:cNvPr id="71" name="Group 61"/>
            <p:cNvGrpSpPr/>
            <p:nvPr/>
          </p:nvGrpSpPr>
          <p:grpSpPr>
            <a:xfrm>
              <a:off x="3456" y="672"/>
              <a:ext cx="1728" cy="590"/>
              <a:chOff x="3456" y="672"/>
              <a:chExt cx="1728" cy="590"/>
            </a:xfrm>
          </p:grpSpPr>
          <p:sp>
            <p:nvSpPr>
              <p:cNvPr id="72" name="Line 62"/>
              <p:cNvSpPr/>
              <p:nvPr/>
            </p:nvSpPr>
            <p:spPr>
              <a:xfrm flipH="1" flipV="1">
                <a:off x="3792" y="864"/>
                <a:ext cx="144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endParaRPr>
              </a:p>
            </p:txBody>
          </p:sp>
          <p:sp>
            <p:nvSpPr>
              <p:cNvPr id="73" name="Line 63"/>
              <p:cNvSpPr/>
              <p:nvPr/>
            </p:nvSpPr>
            <p:spPr>
              <a:xfrm>
                <a:off x="4512" y="960"/>
                <a:ext cx="2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endParaRPr>
              </a:p>
            </p:txBody>
          </p:sp>
          <p:sp>
            <p:nvSpPr>
              <p:cNvPr id="74" name="Rectangle 64"/>
              <p:cNvSpPr/>
              <p:nvPr/>
            </p:nvSpPr>
            <p:spPr>
              <a:xfrm>
                <a:off x="4752" y="864"/>
                <a:ext cx="432" cy="240"/>
              </a:xfrm>
              <a:prstGeom prst="rect">
                <a:avLst/>
              </a:prstGeom>
              <a:solidFill>
                <a:srgbClr val="339966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zh-CN" sz="2000" dirty="0">
                    <a:latin typeface="OPPOSans R" panose="00020600040101010101"/>
                    <a:ea typeface="OPPOSans R" panose="00020600040101010101"/>
                    <a:cs typeface="OPPOSans R" panose="00020600040101010101"/>
                    <a:sym typeface="OPPOSans R" panose="00020600040101010101"/>
                  </a:rPr>
                  <a:t>T</a:t>
                </a:r>
              </a:p>
            </p:txBody>
          </p:sp>
          <p:sp>
            <p:nvSpPr>
              <p:cNvPr id="75" name="Oval 65"/>
              <p:cNvSpPr/>
              <p:nvPr/>
            </p:nvSpPr>
            <p:spPr>
              <a:xfrm>
                <a:off x="3456" y="672"/>
                <a:ext cx="336" cy="28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zh-CN" sz="2000" dirty="0">
                    <a:solidFill>
                      <a:schemeClr val="bg1"/>
                    </a:solidFill>
                    <a:latin typeface="OPPOSans R" panose="00020600040101010101"/>
                    <a:ea typeface="OPPOSans R" panose="00020600040101010101"/>
                    <a:cs typeface="OPPOSans R" panose="00020600040101010101"/>
                    <a:sym typeface="OPPOSans R" panose="00020600040101010101"/>
                  </a:rPr>
                  <a:t>P</a:t>
                </a:r>
              </a:p>
            </p:txBody>
          </p:sp>
          <p:sp>
            <p:nvSpPr>
              <p:cNvPr id="76" name="Text Box 66"/>
              <p:cNvSpPr txBox="1"/>
              <p:nvPr/>
            </p:nvSpPr>
            <p:spPr>
              <a:xfrm>
                <a:off x="4041" y="816"/>
                <a:ext cx="420" cy="44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algn="ctr" eaLnBrk="0" hangingPunct="0"/>
                <a:r>
                  <a:rPr lang="zh-CN" altLang="en-US" sz="2000" dirty="0">
                    <a:solidFill>
                      <a:schemeClr val="bg1"/>
                    </a:solidFill>
                    <a:latin typeface="OPPOSans R" panose="00020600040101010101"/>
                    <a:ea typeface="OPPOSans R" panose="00020600040101010101"/>
                    <a:cs typeface="OPPOSans R" panose="00020600040101010101"/>
                    <a:sym typeface="OPPOSans R" panose="00020600040101010101"/>
                  </a:rPr>
                  <a:t>脱氧</a:t>
                </a:r>
              </a:p>
              <a:p>
                <a:pPr algn="ctr" eaLnBrk="0" hangingPunct="0"/>
                <a:r>
                  <a:rPr lang="zh-CN" altLang="en-US" sz="2000" dirty="0">
                    <a:solidFill>
                      <a:schemeClr val="bg1"/>
                    </a:solidFill>
                    <a:latin typeface="OPPOSans R" panose="00020600040101010101"/>
                    <a:ea typeface="OPPOSans R" panose="00020600040101010101"/>
                    <a:cs typeface="OPPOSans R" panose="00020600040101010101"/>
                    <a:sym typeface="OPPOSans R" panose="00020600040101010101"/>
                  </a:rPr>
                  <a:t>核糖</a:t>
                </a:r>
              </a:p>
            </p:txBody>
          </p:sp>
        </p:grpSp>
      </p:grpSp>
      <p:sp>
        <p:nvSpPr>
          <p:cNvPr id="77" name="AutoShape 68"/>
          <p:cNvSpPr/>
          <p:nvPr/>
        </p:nvSpPr>
        <p:spPr>
          <a:xfrm>
            <a:off x="1012322" y="1196975"/>
            <a:ext cx="7973327" cy="6461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9ACE3"/>
              </a:gs>
              <a:gs pos="50000">
                <a:srgbClr val="D3EBF8"/>
              </a:gs>
              <a:gs pos="100000">
                <a:srgbClr val="49ACE3"/>
              </a:gs>
            </a:gsLst>
            <a:lin ang="0" scaled="1"/>
            <a:tileRect/>
          </a:gra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3187806" algn="ctr" rotWithShape="0">
              <a:srgbClr val="B2B2B2"/>
            </a:outerShdw>
          </a:effectLst>
        </p:spPr>
        <p:txBody>
          <a:bodyPr wrap="none" lIns="122027" tIns="61013" rIns="122027" bIns="61013" anchor="ctr"/>
          <a:lstStyle/>
          <a:p>
            <a:pPr algn="ctr" eaLnBrk="0" hangingPunct="0"/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辨析：脱氧核苷酸与核糖核苷酸的结构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5745163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核酸的基本组成单位</a:t>
            </a:r>
            <a:r>
              <a:rPr lang="en-US" altLang="zh-CN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——</a:t>
            </a: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核苷酸</a:t>
            </a:r>
          </a:p>
        </p:txBody>
      </p:sp>
      <p:grpSp>
        <p:nvGrpSpPr>
          <p:cNvPr id="78" name="Group 19"/>
          <p:cNvGrpSpPr/>
          <p:nvPr/>
        </p:nvGrpSpPr>
        <p:grpSpPr>
          <a:xfrm>
            <a:off x="1993150" y="1595922"/>
            <a:ext cx="3879771" cy="2940049"/>
            <a:chOff x="487" y="1506"/>
            <a:chExt cx="2450" cy="1852"/>
          </a:xfrm>
        </p:grpSpPr>
        <p:pic>
          <p:nvPicPr>
            <p:cNvPr id="79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2" y="1506"/>
              <a:ext cx="2187" cy="14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0" name="Text Box 13"/>
            <p:cNvSpPr txBox="1"/>
            <p:nvPr/>
          </p:nvSpPr>
          <p:spPr>
            <a:xfrm>
              <a:off x="487" y="2912"/>
              <a:ext cx="2450" cy="44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000" dirty="0"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rPr>
                <a:t>DNA</a:t>
              </a:r>
              <a:r>
                <a:rPr lang="zh-CN" altLang="en-US" sz="2000" dirty="0"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rPr>
                <a:t>的基本组成单位</a:t>
              </a:r>
            </a:p>
            <a:p>
              <a:pPr algn="ctr"/>
              <a:r>
                <a:rPr lang="en-US" altLang="zh-CN" sz="2000" dirty="0"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rPr>
                <a:t>——</a:t>
              </a:r>
              <a:r>
                <a:rPr lang="zh-CN" altLang="en-US" sz="2000" dirty="0"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rPr>
                <a:t>脱氧</a:t>
              </a:r>
              <a:r>
                <a:rPr lang="zh-CN" altLang="en-US" sz="2000" dirty="0">
                  <a:solidFill>
                    <a:srgbClr val="FF0000"/>
                  </a:solidFill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rPr>
                <a:t>核糖</a:t>
              </a:r>
              <a:r>
                <a:rPr lang="zh-CN" altLang="en-US" sz="2000" dirty="0"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rPr>
                <a:t>核苷酸</a:t>
              </a:r>
            </a:p>
          </p:txBody>
        </p:sp>
      </p:grpSp>
      <p:grpSp>
        <p:nvGrpSpPr>
          <p:cNvPr id="81" name="Group 18"/>
          <p:cNvGrpSpPr/>
          <p:nvPr/>
        </p:nvGrpSpPr>
        <p:grpSpPr>
          <a:xfrm>
            <a:off x="6287302" y="1595922"/>
            <a:ext cx="3879772" cy="2940049"/>
            <a:chOff x="2908" y="1506"/>
            <a:chExt cx="2450" cy="1852"/>
          </a:xfrm>
        </p:grpSpPr>
        <p:pic>
          <p:nvPicPr>
            <p:cNvPr id="82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5" y="1506"/>
              <a:ext cx="2178" cy="141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3" name="Text Box 14"/>
            <p:cNvSpPr txBox="1"/>
            <p:nvPr/>
          </p:nvSpPr>
          <p:spPr>
            <a:xfrm>
              <a:off x="2908" y="2912"/>
              <a:ext cx="2450" cy="44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000" dirty="0"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rPr>
                <a:t>RNA</a:t>
              </a:r>
              <a:r>
                <a:rPr lang="zh-CN" altLang="en-US" sz="2000" dirty="0"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rPr>
                <a:t>的基本组成单位</a:t>
              </a:r>
            </a:p>
            <a:p>
              <a:pPr algn="ctr"/>
              <a:r>
                <a:rPr lang="en-US" altLang="zh-CN" sz="2000" dirty="0"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rPr>
                <a:t>——</a:t>
              </a:r>
              <a:r>
                <a:rPr lang="zh-CN" altLang="en-US" sz="2000" dirty="0">
                  <a:solidFill>
                    <a:srgbClr val="FF0000"/>
                  </a:solidFill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rPr>
                <a:t>核糖</a:t>
              </a:r>
              <a:r>
                <a:rPr lang="zh-CN" altLang="en-US" sz="2000" dirty="0"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rPr>
                <a:t>核苷酸</a:t>
              </a:r>
            </a:p>
          </p:txBody>
        </p:sp>
      </p:grpSp>
      <p:sp>
        <p:nvSpPr>
          <p:cNvPr id="84" name="Text Box 15"/>
          <p:cNvSpPr txBox="1"/>
          <p:nvPr/>
        </p:nvSpPr>
        <p:spPr>
          <a:xfrm>
            <a:off x="1041421" y="4558391"/>
            <a:ext cx="6967753" cy="861881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观察分析：</a:t>
            </a: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    两种核苷酸在分子结构上有什么不同？</a:t>
            </a:r>
          </a:p>
        </p:txBody>
      </p:sp>
      <p:sp>
        <p:nvSpPr>
          <p:cNvPr id="85" name="Rectangle 16"/>
          <p:cNvSpPr/>
          <p:nvPr/>
        </p:nvSpPr>
        <p:spPr>
          <a:xfrm>
            <a:off x="4875060" y="2779714"/>
            <a:ext cx="359472" cy="288925"/>
          </a:xfrm>
          <a:prstGeom prst="rect">
            <a:avLst/>
          </a:prstGeom>
          <a:noFill/>
          <a:ln w="2857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22027" tIns="61013" rIns="122027" bIns="61013" anchor="ctr"/>
          <a:lstStyle/>
          <a:p>
            <a:endParaRPr lang="zh-CN" altLang="en-US" sz="2000" dirty="0">
              <a:latin typeface="OPPOSans R" panose="00020600040101010101"/>
              <a:ea typeface="OPPOSans R" panose="00020600040101010101"/>
              <a:cs typeface="OPPOSans R" panose="00020600040101010101"/>
              <a:sym typeface="OPPOSans R" panose="00020600040101010101"/>
            </a:endParaRPr>
          </a:p>
        </p:txBody>
      </p:sp>
      <p:sp>
        <p:nvSpPr>
          <p:cNvPr id="86" name="Rectangle 17"/>
          <p:cNvSpPr/>
          <p:nvPr/>
        </p:nvSpPr>
        <p:spPr>
          <a:xfrm>
            <a:off x="8826093" y="2779714"/>
            <a:ext cx="359473" cy="288925"/>
          </a:xfrm>
          <a:prstGeom prst="rect">
            <a:avLst/>
          </a:prstGeom>
          <a:noFill/>
          <a:ln w="2857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22027" tIns="61013" rIns="122027" bIns="61013" anchor="ctr"/>
          <a:lstStyle/>
          <a:p>
            <a:endParaRPr lang="zh-CN" altLang="en-US" sz="2000" dirty="0">
              <a:latin typeface="OPPOSans R" panose="00020600040101010101"/>
              <a:ea typeface="OPPOSans R" panose="00020600040101010101"/>
              <a:cs typeface="OPPOSans R" panose="00020600040101010101"/>
              <a:sym typeface="OPPOSans R" panose="00020600040101010101"/>
            </a:endParaRPr>
          </a:p>
        </p:txBody>
      </p:sp>
      <p:sp>
        <p:nvSpPr>
          <p:cNvPr id="88" name="Text Box 20"/>
          <p:cNvSpPr txBox="1"/>
          <p:nvPr/>
        </p:nvSpPr>
        <p:spPr>
          <a:xfrm>
            <a:off x="1331891" y="5428087"/>
            <a:ext cx="6894908" cy="430994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FF00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构成</a:t>
            </a:r>
            <a:r>
              <a:rPr lang="en-US" altLang="zh-CN" sz="2000" dirty="0">
                <a:solidFill>
                  <a:srgbClr val="FF00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DNA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分子的核糖上少一个氧。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 bldLvl="0" animBg="1"/>
      <p:bldP spid="86" grpId="0" bldLvl="0" animBg="1"/>
      <p:bldP spid="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5745163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核酸的基本组成单位</a:t>
            </a:r>
            <a:r>
              <a:rPr lang="en-US" altLang="zh-CN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——</a:t>
            </a: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核苷酸</a:t>
            </a:r>
          </a:p>
        </p:txBody>
      </p:sp>
      <p:sp>
        <p:nvSpPr>
          <p:cNvPr id="13" name="AutoShape 9"/>
          <p:cNvSpPr/>
          <p:nvPr/>
        </p:nvSpPr>
        <p:spPr>
          <a:xfrm>
            <a:off x="6605525" y="3667350"/>
            <a:ext cx="3735665" cy="2520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7DC4C9"/>
              </a:gs>
            </a:gsLst>
            <a:lin ang="2700000" scaled="1"/>
            <a:tileRect/>
          </a:gradFill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122027" tIns="61013" rIns="122027" bIns="61013" anchor="ctr"/>
          <a:lstStyle/>
          <a:p>
            <a:pPr algn="ctr"/>
            <a:endParaRPr lang="zh-CN" altLang="en-US" sz="2000" dirty="0">
              <a:latin typeface="OPPOSans R" panose="00020600040101010101"/>
              <a:ea typeface="OPPOSans R" panose="00020600040101010101"/>
              <a:cs typeface="OPPOSans R" panose="00020600040101010101"/>
              <a:sym typeface="OPPOSans R" panose="00020600040101010101"/>
            </a:endParaRPr>
          </a:p>
        </p:txBody>
      </p:sp>
      <p:sp>
        <p:nvSpPr>
          <p:cNvPr id="14" name="AutoShape 8"/>
          <p:cNvSpPr/>
          <p:nvPr/>
        </p:nvSpPr>
        <p:spPr>
          <a:xfrm>
            <a:off x="1545234" y="3667350"/>
            <a:ext cx="3879772" cy="2520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671"/>
              </a:gs>
              <a:gs pos="100000">
                <a:schemeClr val="bg1"/>
              </a:gs>
            </a:gsLst>
            <a:lin ang="18900000" scaled="1"/>
            <a:tileRect/>
          </a:gradFill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122027" tIns="61013" rIns="122027" bIns="61013" anchor="ctr"/>
          <a:lstStyle/>
          <a:p>
            <a:pPr algn="ctr"/>
            <a:endParaRPr lang="zh-CN" altLang="en-US" sz="2000" dirty="0">
              <a:latin typeface="OPPOSans R" panose="00020600040101010101"/>
              <a:ea typeface="OPPOSans R" panose="00020600040101010101"/>
              <a:cs typeface="OPPOSans R" panose="00020600040101010101"/>
              <a:sym typeface="OPPOSans R" panose="00020600040101010101"/>
            </a:endParaRPr>
          </a:p>
        </p:txBody>
      </p:sp>
      <p:pic>
        <p:nvPicPr>
          <p:cNvPr id="15" name="Picture 4" descr="pic_2265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925" y="948876"/>
            <a:ext cx="8053821" cy="23168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 Box 6"/>
          <p:cNvSpPr txBox="1"/>
          <p:nvPr/>
        </p:nvSpPr>
        <p:spPr>
          <a:xfrm>
            <a:off x="1966815" y="4068817"/>
            <a:ext cx="3127699" cy="1815989"/>
          </a:xfrm>
          <a:prstGeom prst="rect">
            <a:avLst/>
          </a:prstGeom>
          <a:noFill/>
          <a:ln w="9525">
            <a:noFill/>
          </a:ln>
        </p:spPr>
        <p:txBody>
          <a:bodyPr wrap="square"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腺嘌呤脱氧核糖核苷酸</a:t>
            </a:r>
          </a:p>
          <a:p>
            <a:pPr>
              <a:spcBef>
                <a:spcPct val="50000"/>
              </a:spcBef>
            </a:pP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鸟嘌呤脱氧核糖核苷酸</a:t>
            </a:r>
          </a:p>
          <a:p>
            <a:pPr>
              <a:spcBef>
                <a:spcPct val="50000"/>
              </a:spcBef>
            </a:pP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胞嘧啶脱氧核糖核苷酸</a:t>
            </a:r>
          </a:p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FF00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胸腺嘧啶脱氧核糖核苷酸</a:t>
            </a:r>
          </a:p>
        </p:txBody>
      </p:sp>
      <p:sp>
        <p:nvSpPr>
          <p:cNvPr id="17" name="Text Box 7"/>
          <p:cNvSpPr txBox="1"/>
          <p:nvPr/>
        </p:nvSpPr>
        <p:spPr>
          <a:xfrm>
            <a:off x="7198042" y="4061127"/>
            <a:ext cx="2533787" cy="1815989"/>
          </a:xfrm>
          <a:prstGeom prst="rect">
            <a:avLst/>
          </a:prstGeom>
          <a:noFill/>
          <a:ln w="9525">
            <a:noFill/>
          </a:ln>
        </p:spPr>
        <p:txBody>
          <a:bodyPr wrap="square"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腺嘌呤核糖核苷酸</a:t>
            </a:r>
          </a:p>
          <a:p>
            <a:pPr>
              <a:spcBef>
                <a:spcPct val="50000"/>
              </a:spcBef>
            </a:pP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鸟嘌呤核糖核苷酸</a:t>
            </a:r>
          </a:p>
          <a:p>
            <a:pPr>
              <a:spcBef>
                <a:spcPct val="50000"/>
              </a:spcBef>
            </a:pP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胞嘧啶核糖核苷酸</a:t>
            </a:r>
          </a:p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FF00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尿嘧啶核糖核苷酸</a:t>
            </a:r>
          </a:p>
        </p:txBody>
      </p:sp>
      <p:sp>
        <p:nvSpPr>
          <p:cNvPr id="18" name="AutoShape 10"/>
          <p:cNvSpPr/>
          <p:nvPr/>
        </p:nvSpPr>
        <p:spPr>
          <a:xfrm>
            <a:off x="3412275" y="2997200"/>
            <a:ext cx="430733" cy="576263"/>
          </a:xfrm>
          <a:prstGeom prst="downArrow">
            <a:avLst>
              <a:gd name="adj1" fmla="val 50000"/>
              <a:gd name="adj2" fmla="val 33357"/>
            </a:avLst>
          </a:prstGeom>
          <a:noFill/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122027" tIns="61013" rIns="122027" bIns="61013" anchor="ctr"/>
          <a:lstStyle/>
          <a:p>
            <a:endParaRPr lang="zh-CN" altLang="en-US" sz="2000" dirty="0">
              <a:latin typeface="OPPOSans R" panose="00020600040101010101"/>
              <a:ea typeface="OPPOSans R" panose="00020600040101010101"/>
              <a:cs typeface="OPPOSans R" panose="00020600040101010101"/>
              <a:sym typeface="OPPOSans R" panose="00020600040101010101"/>
            </a:endParaRPr>
          </a:p>
        </p:txBody>
      </p:sp>
      <p:sp>
        <p:nvSpPr>
          <p:cNvPr id="19" name="AutoShape 11"/>
          <p:cNvSpPr/>
          <p:nvPr/>
        </p:nvSpPr>
        <p:spPr>
          <a:xfrm>
            <a:off x="8264258" y="3001101"/>
            <a:ext cx="430733" cy="576263"/>
          </a:xfrm>
          <a:prstGeom prst="downArrow">
            <a:avLst>
              <a:gd name="adj1" fmla="val 50000"/>
              <a:gd name="adj2" fmla="val 33357"/>
            </a:avLst>
          </a:prstGeom>
          <a:noFill/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122027" tIns="61013" rIns="122027" bIns="61013" anchor="ctr"/>
          <a:lstStyle/>
          <a:p>
            <a:endParaRPr lang="zh-CN" altLang="en-US" sz="2000" dirty="0">
              <a:latin typeface="OPPOSans R" panose="00020600040101010101"/>
              <a:ea typeface="OPPOSans R" panose="00020600040101010101"/>
              <a:cs typeface="OPPOSans R" panose="00020600040101010101"/>
              <a:sym typeface="OPPOSans R" panose="00020600040101010101"/>
            </a:endParaRPr>
          </a:p>
        </p:txBody>
      </p:sp>
      <p:sp>
        <p:nvSpPr>
          <p:cNvPr id="20" name="Text Box 12"/>
          <p:cNvSpPr txBox="1"/>
          <p:nvPr/>
        </p:nvSpPr>
        <p:spPr>
          <a:xfrm>
            <a:off x="3485119" y="2928579"/>
            <a:ext cx="5209871" cy="430994"/>
          </a:xfrm>
          <a:prstGeom prst="rect">
            <a:avLst/>
          </a:prstGeom>
          <a:noFill/>
          <a:ln w="28575" cap="flat" cmpd="sng">
            <a:noFill/>
            <a:prstDash val="lgDashDot"/>
            <a:miter/>
            <a:headEnd type="none" w="med" len="med"/>
            <a:tailEnd type="none" w="med" len="med"/>
          </a:ln>
        </p:spPr>
        <p:txBody>
          <a:bodyPr wrap="square" lIns="122027" tIns="61013" rIns="122027" bIns="61013" anchor="t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 sz="16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 除核糖以外，</a:t>
            </a:r>
            <a:r>
              <a:rPr lang="en-US" altLang="zh-CN" sz="16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DNA</a:t>
            </a:r>
            <a:r>
              <a:rPr lang="zh-CN" altLang="en-US" sz="16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和</a:t>
            </a:r>
            <a:r>
              <a:rPr lang="en-US" altLang="zh-CN" sz="16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RNA</a:t>
            </a:r>
            <a:r>
              <a:rPr lang="zh-CN" altLang="en-US" sz="16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在化学组成上还有什么差别？</a:t>
            </a:r>
          </a:p>
        </p:txBody>
      </p:sp>
      <p:sp>
        <p:nvSpPr>
          <p:cNvPr id="21" name="Rectangle 13"/>
          <p:cNvSpPr/>
          <p:nvPr/>
        </p:nvSpPr>
        <p:spPr>
          <a:xfrm>
            <a:off x="3008019" y="2247440"/>
            <a:ext cx="6248808" cy="431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22027" tIns="61013" rIns="122027" bIns="61013" anchor="ctr"/>
          <a:lstStyle/>
          <a:p>
            <a:endParaRPr lang="zh-CN" altLang="en-US" sz="2000" dirty="0">
              <a:latin typeface="OPPOSans R" panose="00020600040101010101"/>
              <a:ea typeface="OPPOSans R" panose="00020600040101010101"/>
              <a:cs typeface="OPPOSans R" panose="00020600040101010101"/>
              <a:sym typeface="OPPOSans R" panose="00020600040101010101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6" grpId="0"/>
      <p:bldP spid="17" grpId="0"/>
      <p:bldP spid="18" grpId="0" bldLvl="0" animBg="1"/>
      <p:bldP spid="19" grpId="0" bldLvl="0" animBg="1"/>
      <p:bldP spid="20" grpId="0" bldLvl="0"/>
      <p:bldP spid="20" grpId="1" bldLvl="0"/>
      <p:bldP spid="2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1231106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小结：</a:t>
            </a:r>
          </a:p>
        </p:txBody>
      </p:sp>
      <p:sp>
        <p:nvSpPr>
          <p:cNvPr id="12" name="Text Box 2"/>
          <p:cNvSpPr txBox="1"/>
          <p:nvPr/>
        </p:nvSpPr>
        <p:spPr>
          <a:xfrm>
            <a:off x="990215" y="1911502"/>
            <a:ext cx="7851140" cy="486202"/>
          </a:xfrm>
          <a:prstGeom prst="rect">
            <a:avLst/>
          </a:prstGeom>
          <a:noFill/>
          <a:ln w="2857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lIns="122027" tIns="61013" rIns="122027" bIns="61013" anchor="t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1.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脱氧核苷酸和核糖核苷酸的碱基</a:t>
            </a:r>
            <a:r>
              <a:rPr lang="zh-CN" altLang="en-US" sz="2000" dirty="0">
                <a:solidFill>
                  <a:srgbClr val="FF0066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各有</a:t>
            </a: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___ 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种；</a:t>
            </a:r>
          </a:p>
        </p:txBody>
      </p:sp>
      <p:sp>
        <p:nvSpPr>
          <p:cNvPr id="22" name="Text Box 3"/>
          <p:cNvSpPr txBox="1"/>
          <p:nvPr/>
        </p:nvSpPr>
        <p:spPr>
          <a:xfrm>
            <a:off x="990215" y="2792287"/>
            <a:ext cx="7995073" cy="486202"/>
          </a:xfrm>
          <a:prstGeom prst="rect">
            <a:avLst/>
          </a:prstGeom>
          <a:noFill/>
          <a:ln w="2857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lIns="122027" tIns="61013" rIns="122027" bIns="61013" anchor="t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2.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脱氧核苷酸和核糖核苷酸的种类</a:t>
            </a:r>
            <a:r>
              <a:rPr lang="zh-CN" altLang="en-US" sz="2000" dirty="0">
                <a:solidFill>
                  <a:srgbClr val="FF0066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各有</a:t>
            </a: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_ __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种；</a:t>
            </a:r>
          </a:p>
        </p:txBody>
      </p:sp>
      <p:sp>
        <p:nvSpPr>
          <p:cNvPr id="23" name="Text Box 4"/>
          <p:cNvSpPr txBox="1"/>
          <p:nvPr/>
        </p:nvSpPr>
        <p:spPr>
          <a:xfrm>
            <a:off x="947738" y="3762540"/>
            <a:ext cx="7994227" cy="430994"/>
          </a:xfrm>
          <a:prstGeom prst="rect">
            <a:avLst/>
          </a:prstGeom>
          <a:noFill/>
          <a:ln w="2857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lIns="122027" tIns="61013" rIns="122027" bIns="61013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3.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核苷酸的种类</a:t>
            </a:r>
            <a:r>
              <a:rPr lang="zh-CN" altLang="en-US" sz="2000" dirty="0">
                <a:solidFill>
                  <a:srgbClr val="FF0066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共有</a:t>
            </a:r>
            <a:r>
              <a:rPr lang="zh-CN" altLang="en-US" sz="2000" u="sng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    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种；</a:t>
            </a:r>
          </a:p>
        </p:txBody>
      </p:sp>
      <p:sp>
        <p:nvSpPr>
          <p:cNvPr id="24" name="Text Box 6"/>
          <p:cNvSpPr txBox="1"/>
          <p:nvPr/>
        </p:nvSpPr>
        <p:spPr>
          <a:xfrm>
            <a:off x="5269323" y="1954837"/>
            <a:ext cx="503579" cy="430994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rgbClr val="FF33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4</a:t>
            </a:r>
          </a:p>
        </p:txBody>
      </p:sp>
      <p:sp>
        <p:nvSpPr>
          <p:cNvPr id="25" name="Text Box 7"/>
          <p:cNvSpPr txBox="1"/>
          <p:nvPr/>
        </p:nvSpPr>
        <p:spPr>
          <a:xfrm>
            <a:off x="5314455" y="2792287"/>
            <a:ext cx="413314" cy="430994"/>
          </a:xfrm>
          <a:prstGeom prst="rect">
            <a:avLst/>
          </a:prstGeom>
          <a:noFill/>
          <a:ln w="9525">
            <a:noFill/>
          </a:ln>
        </p:spPr>
        <p:txBody>
          <a:bodyPr wrap="square"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rgbClr val="FF33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4</a:t>
            </a:r>
          </a:p>
        </p:txBody>
      </p:sp>
      <p:sp>
        <p:nvSpPr>
          <p:cNvPr id="26" name="Text Box 8"/>
          <p:cNvSpPr txBox="1"/>
          <p:nvPr/>
        </p:nvSpPr>
        <p:spPr>
          <a:xfrm>
            <a:off x="3300327" y="3762540"/>
            <a:ext cx="739987" cy="430994"/>
          </a:xfrm>
          <a:prstGeom prst="rect">
            <a:avLst/>
          </a:prstGeom>
          <a:noFill/>
          <a:ln w="9525">
            <a:noFill/>
          </a:ln>
        </p:spPr>
        <p:txBody>
          <a:bodyPr wrap="square"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rgbClr val="FF33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8</a:t>
            </a:r>
          </a:p>
        </p:txBody>
      </p:sp>
      <p:sp>
        <p:nvSpPr>
          <p:cNvPr id="27" name="Text Box 4"/>
          <p:cNvSpPr txBox="1"/>
          <p:nvPr/>
        </p:nvSpPr>
        <p:spPr>
          <a:xfrm>
            <a:off x="990214" y="4701183"/>
            <a:ext cx="7276253" cy="430994"/>
          </a:xfrm>
          <a:prstGeom prst="rect">
            <a:avLst/>
          </a:prstGeom>
          <a:noFill/>
          <a:ln w="2857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lIns="122027" tIns="61013" rIns="122027" bIns="61013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4.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碱基的种类</a:t>
            </a:r>
            <a:r>
              <a:rPr lang="zh-CN" altLang="en-US" sz="2000" dirty="0">
                <a:solidFill>
                  <a:srgbClr val="FF0066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共有</a:t>
            </a:r>
            <a:r>
              <a:rPr lang="zh-CN" altLang="en-US" sz="2000" u="sng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     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种；</a:t>
            </a:r>
          </a:p>
        </p:txBody>
      </p:sp>
      <p:sp>
        <p:nvSpPr>
          <p:cNvPr id="28" name="Text Box 8"/>
          <p:cNvSpPr txBox="1"/>
          <p:nvPr/>
        </p:nvSpPr>
        <p:spPr>
          <a:xfrm>
            <a:off x="3121021" y="4677585"/>
            <a:ext cx="503579" cy="430994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rgbClr val="FF33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22" grpId="0" bldLvl="0" animBg="1"/>
      <p:bldP spid="23" grpId="0" bldLvl="0" animBg="1"/>
      <p:bldP spid="24" grpId="0"/>
      <p:bldP spid="25" grpId="0"/>
      <p:bldP spid="26" grpId="0"/>
      <p:bldP spid="27" grpId="0" bldLvl="0" animBg="1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2462213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你来试一试！</a:t>
            </a:r>
          </a:p>
        </p:txBody>
      </p:sp>
      <p:grpSp>
        <p:nvGrpSpPr>
          <p:cNvPr id="11" name="Group 3"/>
          <p:cNvGrpSpPr/>
          <p:nvPr/>
        </p:nvGrpSpPr>
        <p:grpSpPr bwMode="auto">
          <a:xfrm>
            <a:off x="712454" y="1149578"/>
            <a:ext cx="8033544" cy="935037"/>
            <a:chOff x="884" y="638"/>
            <a:chExt cx="4490" cy="589"/>
          </a:xfrm>
          <a:solidFill>
            <a:schemeClr val="bg1"/>
          </a:solidFill>
        </p:grpSpPr>
        <p:sp>
          <p:nvSpPr>
            <p:cNvPr id="13" name="AutoShape 4"/>
            <p:cNvSpPr>
              <a:spLocks noChangeArrowheads="1"/>
            </p:cNvSpPr>
            <p:nvPr/>
          </p:nvSpPr>
          <p:spPr bwMode="ltGray">
            <a:xfrm>
              <a:off x="884" y="638"/>
              <a:ext cx="4490" cy="589"/>
            </a:xfrm>
            <a:prstGeom prst="roundRect">
              <a:avLst>
                <a:gd name="adj" fmla="val 16667"/>
              </a:avLst>
            </a:prstGeom>
            <a:grpFill/>
            <a:ln w="57150" algn="ctr">
              <a:solidFill>
                <a:srgbClr val="33CCCC"/>
              </a:solidFill>
              <a:round/>
            </a:ln>
            <a:effectLst>
              <a:outerShdw dist="89803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12204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974" y="805"/>
              <a:ext cx="37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2047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zh-CN" altLang="en-US" sz="2400" dirty="0"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rPr>
                <a:t>如何快速有效地记住它们的名称呢？</a:t>
              </a:r>
            </a:p>
          </p:txBody>
        </p:sp>
      </p:grpSp>
      <p:grpSp>
        <p:nvGrpSpPr>
          <p:cNvPr id="15" name="Group 7"/>
          <p:cNvGrpSpPr/>
          <p:nvPr/>
        </p:nvGrpSpPr>
        <p:grpSpPr>
          <a:xfrm>
            <a:off x="1645183" y="4413475"/>
            <a:ext cx="3303348" cy="884237"/>
            <a:chOff x="624" y="2256"/>
            <a:chExt cx="1728" cy="480"/>
          </a:xfrm>
        </p:grpSpPr>
        <p:sp>
          <p:nvSpPr>
            <p:cNvPr id="16" name="Line 8"/>
            <p:cNvSpPr/>
            <p:nvPr/>
          </p:nvSpPr>
          <p:spPr>
            <a:xfrm flipH="1" flipV="1">
              <a:off x="960" y="2400"/>
              <a:ext cx="144" cy="9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17" name="Line 9"/>
            <p:cNvSpPr/>
            <p:nvPr/>
          </p:nvSpPr>
          <p:spPr>
            <a:xfrm>
              <a:off x="1680" y="2544"/>
              <a:ext cx="24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18" name="Oval 10"/>
            <p:cNvSpPr/>
            <p:nvPr/>
          </p:nvSpPr>
          <p:spPr>
            <a:xfrm>
              <a:off x="624" y="2256"/>
              <a:ext cx="336" cy="288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zh-CN" sz="3600" dirty="0">
                  <a:solidFill>
                    <a:schemeClr val="bg1"/>
                  </a:solidFill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rPr>
                <a:t>P</a:t>
              </a:r>
            </a:p>
          </p:txBody>
        </p:sp>
        <p:sp>
          <p:nvSpPr>
            <p:cNvPr id="19" name="Rectangle 11"/>
            <p:cNvSpPr/>
            <p:nvPr/>
          </p:nvSpPr>
          <p:spPr>
            <a:xfrm>
              <a:off x="1920" y="2400"/>
              <a:ext cx="432" cy="240"/>
            </a:xfrm>
            <a:prstGeom prst="rect">
              <a:avLst/>
            </a:prstGeom>
            <a:solidFill>
              <a:srgbClr val="33996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zh-CN" sz="3600" dirty="0">
                  <a:solidFill>
                    <a:srgbClr val="FFFF00"/>
                  </a:solidFill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rPr>
                <a:t>C</a:t>
              </a:r>
            </a:p>
          </p:txBody>
        </p:sp>
        <p:grpSp>
          <p:nvGrpSpPr>
            <p:cNvPr id="20" name="Group 12"/>
            <p:cNvGrpSpPr/>
            <p:nvPr/>
          </p:nvGrpSpPr>
          <p:grpSpPr>
            <a:xfrm>
              <a:off x="1104" y="2352"/>
              <a:ext cx="606" cy="384"/>
              <a:chOff x="1104" y="2352"/>
              <a:chExt cx="606" cy="384"/>
            </a:xfrm>
          </p:grpSpPr>
          <p:sp>
            <p:nvSpPr>
              <p:cNvPr id="21" name="AutoShape 13"/>
              <p:cNvSpPr/>
              <p:nvPr/>
            </p:nvSpPr>
            <p:spPr>
              <a:xfrm>
                <a:off x="1104" y="2352"/>
                <a:ext cx="606" cy="384"/>
              </a:xfrm>
              <a:prstGeom prst="pentagon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100" dirty="0"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endParaRPr>
              </a:p>
            </p:txBody>
          </p:sp>
          <p:sp>
            <p:nvSpPr>
              <p:cNvPr id="29" name="Text Box 14"/>
              <p:cNvSpPr txBox="1"/>
              <p:nvPr/>
            </p:nvSpPr>
            <p:spPr>
              <a:xfrm>
                <a:off x="1209" y="2415"/>
                <a:ext cx="419" cy="2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algn="ctr" eaLnBrk="0" hangingPunct="0"/>
                <a:r>
                  <a:rPr lang="zh-CN" altLang="en-US" sz="2400" dirty="0">
                    <a:solidFill>
                      <a:schemeClr val="bg1"/>
                    </a:solidFill>
                    <a:latin typeface="OPPOSans R" panose="00020600040101010101"/>
                    <a:ea typeface="OPPOSans R" panose="00020600040101010101"/>
                    <a:cs typeface="OPPOSans R" panose="00020600040101010101"/>
                    <a:sym typeface="OPPOSans R" panose="00020600040101010101"/>
                  </a:rPr>
                  <a:t>核糖</a:t>
                </a:r>
              </a:p>
            </p:txBody>
          </p:sp>
        </p:grpSp>
      </p:grpSp>
      <p:grpSp>
        <p:nvGrpSpPr>
          <p:cNvPr id="30" name="Group 15"/>
          <p:cNvGrpSpPr/>
          <p:nvPr/>
        </p:nvGrpSpPr>
        <p:grpSpPr>
          <a:xfrm>
            <a:off x="1645183" y="5324701"/>
            <a:ext cx="3303348" cy="884237"/>
            <a:chOff x="672" y="3120"/>
            <a:chExt cx="1728" cy="480"/>
          </a:xfrm>
        </p:grpSpPr>
        <p:sp>
          <p:nvSpPr>
            <p:cNvPr id="31" name="Line 16"/>
            <p:cNvSpPr/>
            <p:nvPr/>
          </p:nvSpPr>
          <p:spPr>
            <a:xfrm flipH="1" flipV="1">
              <a:off x="1008" y="3264"/>
              <a:ext cx="144" cy="9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32" name="Line 17"/>
            <p:cNvSpPr/>
            <p:nvPr/>
          </p:nvSpPr>
          <p:spPr>
            <a:xfrm>
              <a:off x="1728" y="3408"/>
              <a:ext cx="24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33" name="Oval 18"/>
            <p:cNvSpPr/>
            <p:nvPr/>
          </p:nvSpPr>
          <p:spPr>
            <a:xfrm>
              <a:off x="672" y="3120"/>
              <a:ext cx="336" cy="288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zh-CN" sz="3600" dirty="0">
                  <a:solidFill>
                    <a:schemeClr val="bg1"/>
                  </a:solidFill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rPr>
                <a:t>P</a:t>
              </a:r>
            </a:p>
          </p:txBody>
        </p:sp>
        <p:sp>
          <p:nvSpPr>
            <p:cNvPr id="34" name="Rectangle 19"/>
            <p:cNvSpPr/>
            <p:nvPr/>
          </p:nvSpPr>
          <p:spPr>
            <a:xfrm>
              <a:off x="1968" y="3264"/>
              <a:ext cx="432" cy="240"/>
            </a:xfrm>
            <a:prstGeom prst="rect">
              <a:avLst/>
            </a:prstGeom>
            <a:solidFill>
              <a:srgbClr val="33996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zh-CN" sz="3600" dirty="0"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rPr>
                <a:t>U</a:t>
              </a:r>
            </a:p>
          </p:txBody>
        </p:sp>
        <p:grpSp>
          <p:nvGrpSpPr>
            <p:cNvPr id="35" name="Group 20"/>
            <p:cNvGrpSpPr/>
            <p:nvPr/>
          </p:nvGrpSpPr>
          <p:grpSpPr>
            <a:xfrm>
              <a:off x="1152" y="3216"/>
              <a:ext cx="606" cy="384"/>
              <a:chOff x="1152" y="3216"/>
              <a:chExt cx="606" cy="384"/>
            </a:xfrm>
          </p:grpSpPr>
          <p:sp>
            <p:nvSpPr>
              <p:cNvPr id="36" name="AutoShape 21"/>
              <p:cNvSpPr/>
              <p:nvPr/>
            </p:nvSpPr>
            <p:spPr>
              <a:xfrm>
                <a:off x="1152" y="3216"/>
                <a:ext cx="606" cy="384"/>
              </a:xfrm>
              <a:prstGeom prst="pentagon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100" dirty="0"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endParaRPr>
              </a:p>
            </p:txBody>
          </p:sp>
          <p:sp>
            <p:nvSpPr>
              <p:cNvPr id="37" name="Text Box 22"/>
              <p:cNvSpPr txBox="1"/>
              <p:nvPr/>
            </p:nvSpPr>
            <p:spPr>
              <a:xfrm>
                <a:off x="1257" y="3279"/>
                <a:ext cx="419" cy="2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algn="ctr" eaLnBrk="0" hangingPunct="0"/>
                <a:r>
                  <a:rPr lang="zh-CN" altLang="en-US" sz="2400" dirty="0">
                    <a:solidFill>
                      <a:schemeClr val="bg1"/>
                    </a:solidFill>
                    <a:latin typeface="OPPOSans R" panose="00020600040101010101"/>
                    <a:ea typeface="OPPOSans R" panose="00020600040101010101"/>
                    <a:cs typeface="OPPOSans R" panose="00020600040101010101"/>
                    <a:sym typeface="OPPOSans R" panose="00020600040101010101"/>
                  </a:rPr>
                  <a:t>核糖</a:t>
                </a:r>
              </a:p>
            </p:txBody>
          </p:sp>
        </p:grpSp>
      </p:grpSp>
      <p:grpSp>
        <p:nvGrpSpPr>
          <p:cNvPr id="38" name="Group 23"/>
          <p:cNvGrpSpPr/>
          <p:nvPr/>
        </p:nvGrpSpPr>
        <p:grpSpPr>
          <a:xfrm>
            <a:off x="1645183" y="2516414"/>
            <a:ext cx="3303348" cy="973137"/>
            <a:chOff x="624" y="576"/>
            <a:chExt cx="1728" cy="528"/>
          </a:xfrm>
        </p:grpSpPr>
        <p:sp>
          <p:nvSpPr>
            <p:cNvPr id="39" name="Line 24"/>
            <p:cNvSpPr/>
            <p:nvPr/>
          </p:nvSpPr>
          <p:spPr>
            <a:xfrm flipH="1" flipV="1">
              <a:off x="960" y="768"/>
              <a:ext cx="144" cy="9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40" name="Line 25"/>
            <p:cNvSpPr/>
            <p:nvPr/>
          </p:nvSpPr>
          <p:spPr>
            <a:xfrm>
              <a:off x="1680" y="912"/>
              <a:ext cx="24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41" name="Rectangle 26"/>
            <p:cNvSpPr/>
            <p:nvPr/>
          </p:nvSpPr>
          <p:spPr>
            <a:xfrm>
              <a:off x="1920" y="768"/>
              <a:ext cx="432" cy="240"/>
            </a:xfrm>
            <a:prstGeom prst="rect">
              <a:avLst/>
            </a:prstGeom>
            <a:solidFill>
              <a:srgbClr val="33996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zh-CN" sz="3600" dirty="0">
                  <a:solidFill>
                    <a:srgbClr val="FFFF00"/>
                  </a:solidFill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rPr>
                <a:t>A</a:t>
              </a:r>
            </a:p>
          </p:txBody>
        </p:sp>
        <p:grpSp>
          <p:nvGrpSpPr>
            <p:cNvPr id="42" name="Group 27"/>
            <p:cNvGrpSpPr/>
            <p:nvPr/>
          </p:nvGrpSpPr>
          <p:grpSpPr>
            <a:xfrm>
              <a:off x="1104" y="720"/>
              <a:ext cx="606" cy="384"/>
              <a:chOff x="1104" y="720"/>
              <a:chExt cx="606" cy="384"/>
            </a:xfrm>
          </p:grpSpPr>
          <p:sp>
            <p:nvSpPr>
              <p:cNvPr id="44" name="AutoShape 28"/>
              <p:cNvSpPr/>
              <p:nvPr/>
            </p:nvSpPr>
            <p:spPr>
              <a:xfrm>
                <a:off x="1104" y="720"/>
                <a:ext cx="606" cy="384"/>
              </a:xfrm>
              <a:prstGeom prst="pentagon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100" dirty="0"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endParaRPr>
              </a:p>
            </p:txBody>
          </p:sp>
          <p:sp>
            <p:nvSpPr>
              <p:cNvPr id="45" name="Text Box 29"/>
              <p:cNvSpPr txBox="1"/>
              <p:nvPr/>
            </p:nvSpPr>
            <p:spPr>
              <a:xfrm>
                <a:off x="1209" y="783"/>
                <a:ext cx="419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algn="ctr" eaLnBrk="0" hangingPunct="0"/>
                <a:r>
                  <a:rPr lang="zh-CN" altLang="en-US" sz="2400" dirty="0">
                    <a:solidFill>
                      <a:schemeClr val="bg1"/>
                    </a:solidFill>
                    <a:latin typeface="OPPOSans R" panose="00020600040101010101"/>
                    <a:ea typeface="OPPOSans R" panose="00020600040101010101"/>
                    <a:cs typeface="OPPOSans R" panose="00020600040101010101"/>
                    <a:sym typeface="OPPOSans R" panose="00020600040101010101"/>
                  </a:rPr>
                  <a:t>核糖</a:t>
                </a:r>
              </a:p>
            </p:txBody>
          </p:sp>
        </p:grpSp>
        <p:sp>
          <p:nvSpPr>
            <p:cNvPr id="43" name="Oval 30"/>
            <p:cNvSpPr/>
            <p:nvPr/>
          </p:nvSpPr>
          <p:spPr>
            <a:xfrm>
              <a:off x="624" y="576"/>
              <a:ext cx="336" cy="288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zh-CN" sz="3600" dirty="0">
                  <a:solidFill>
                    <a:schemeClr val="bg1"/>
                  </a:solidFill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rPr>
                <a:t>P</a:t>
              </a:r>
            </a:p>
          </p:txBody>
        </p:sp>
      </p:grpSp>
      <p:grpSp>
        <p:nvGrpSpPr>
          <p:cNvPr id="46" name="Group 31"/>
          <p:cNvGrpSpPr/>
          <p:nvPr/>
        </p:nvGrpSpPr>
        <p:grpSpPr>
          <a:xfrm>
            <a:off x="5524955" y="2467425"/>
            <a:ext cx="3303348" cy="973138"/>
            <a:chOff x="3456" y="672"/>
            <a:chExt cx="1728" cy="528"/>
          </a:xfrm>
        </p:grpSpPr>
        <p:sp>
          <p:nvSpPr>
            <p:cNvPr id="47" name="AutoShape 32"/>
            <p:cNvSpPr/>
            <p:nvPr/>
          </p:nvSpPr>
          <p:spPr>
            <a:xfrm>
              <a:off x="3936" y="816"/>
              <a:ext cx="606" cy="384"/>
            </a:xfrm>
            <a:prstGeom prst="pentagon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grpSp>
          <p:nvGrpSpPr>
            <p:cNvPr id="48" name="Group 33"/>
            <p:cNvGrpSpPr/>
            <p:nvPr/>
          </p:nvGrpSpPr>
          <p:grpSpPr>
            <a:xfrm>
              <a:off x="3456" y="672"/>
              <a:ext cx="1728" cy="528"/>
              <a:chOff x="3456" y="672"/>
              <a:chExt cx="1728" cy="528"/>
            </a:xfrm>
          </p:grpSpPr>
          <p:sp>
            <p:nvSpPr>
              <p:cNvPr id="49" name="Line 34"/>
              <p:cNvSpPr/>
              <p:nvPr/>
            </p:nvSpPr>
            <p:spPr>
              <a:xfrm flipH="1" flipV="1">
                <a:off x="3792" y="864"/>
                <a:ext cx="144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endParaRPr>
              </a:p>
            </p:txBody>
          </p:sp>
          <p:sp>
            <p:nvSpPr>
              <p:cNvPr id="50" name="Line 35"/>
              <p:cNvSpPr/>
              <p:nvPr/>
            </p:nvSpPr>
            <p:spPr>
              <a:xfrm>
                <a:off x="4512" y="960"/>
                <a:ext cx="2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endParaRPr>
              </a:p>
            </p:txBody>
          </p:sp>
          <p:sp>
            <p:nvSpPr>
              <p:cNvPr id="51" name="Rectangle 36"/>
              <p:cNvSpPr/>
              <p:nvPr/>
            </p:nvSpPr>
            <p:spPr>
              <a:xfrm>
                <a:off x="4752" y="864"/>
                <a:ext cx="432" cy="240"/>
              </a:xfrm>
              <a:prstGeom prst="rect">
                <a:avLst/>
              </a:prstGeom>
              <a:solidFill>
                <a:srgbClr val="339966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zh-CN" sz="3600" dirty="0">
                    <a:solidFill>
                      <a:srgbClr val="FFFF00"/>
                    </a:solidFill>
                    <a:latin typeface="OPPOSans R" panose="00020600040101010101"/>
                    <a:ea typeface="OPPOSans R" panose="00020600040101010101"/>
                    <a:cs typeface="OPPOSans R" panose="00020600040101010101"/>
                    <a:sym typeface="OPPOSans R" panose="00020600040101010101"/>
                  </a:rPr>
                  <a:t>A</a:t>
                </a:r>
              </a:p>
            </p:txBody>
          </p:sp>
          <p:sp>
            <p:nvSpPr>
              <p:cNvPr id="52" name="Oval 37"/>
              <p:cNvSpPr/>
              <p:nvPr/>
            </p:nvSpPr>
            <p:spPr>
              <a:xfrm>
                <a:off x="3456" y="672"/>
                <a:ext cx="336" cy="28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zh-CN" sz="3600" dirty="0">
                    <a:solidFill>
                      <a:schemeClr val="bg1"/>
                    </a:solidFill>
                    <a:latin typeface="OPPOSans R" panose="00020600040101010101"/>
                    <a:ea typeface="OPPOSans R" panose="00020600040101010101"/>
                    <a:cs typeface="OPPOSans R" panose="00020600040101010101"/>
                    <a:sym typeface="OPPOSans R" panose="00020600040101010101"/>
                  </a:rPr>
                  <a:t>P</a:t>
                </a:r>
              </a:p>
            </p:txBody>
          </p:sp>
          <p:sp>
            <p:nvSpPr>
              <p:cNvPr id="53" name="Text Box 38"/>
              <p:cNvSpPr txBox="1"/>
              <p:nvPr/>
            </p:nvSpPr>
            <p:spPr>
              <a:xfrm>
                <a:off x="4068" y="816"/>
                <a:ext cx="365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algn="ctr" eaLnBrk="0" hangingPunct="0"/>
                <a:r>
                  <a:rPr lang="zh-CN" altLang="en-US" sz="2000" dirty="0">
                    <a:solidFill>
                      <a:schemeClr val="bg1"/>
                    </a:solidFill>
                    <a:latin typeface="OPPOSans R" panose="00020600040101010101"/>
                    <a:ea typeface="OPPOSans R" panose="00020600040101010101"/>
                    <a:cs typeface="OPPOSans R" panose="00020600040101010101"/>
                    <a:sym typeface="OPPOSans R" panose="00020600040101010101"/>
                  </a:rPr>
                  <a:t>脱氧</a:t>
                </a:r>
              </a:p>
              <a:p>
                <a:pPr algn="ctr" eaLnBrk="0" hangingPunct="0"/>
                <a:r>
                  <a:rPr lang="zh-CN" altLang="en-US" sz="2000" dirty="0">
                    <a:solidFill>
                      <a:schemeClr val="bg1"/>
                    </a:solidFill>
                    <a:latin typeface="OPPOSans R" panose="00020600040101010101"/>
                    <a:ea typeface="OPPOSans R" panose="00020600040101010101"/>
                    <a:cs typeface="OPPOSans R" panose="00020600040101010101"/>
                    <a:sym typeface="OPPOSans R" panose="00020600040101010101"/>
                  </a:rPr>
                  <a:t>核糖</a:t>
                </a:r>
              </a:p>
            </p:txBody>
          </p:sp>
        </p:grpSp>
      </p:grpSp>
      <p:grpSp>
        <p:nvGrpSpPr>
          <p:cNvPr id="54" name="Group 39"/>
          <p:cNvGrpSpPr/>
          <p:nvPr/>
        </p:nvGrpSpPr>
        <p:grpSpPr>
          <a:xfrm>
            <a:off x="5524955" y="3402463"/>
            <a:ext cx="3303348" cy="973138"/>
            <a:chOff x="3456" y="672"/>
            <a:chExt cx="1728" cy="528"/>
          </a:xfrm>
        </p:grpSpPr>
        <p:sp>
          <p:nvSpPr>
            <p:cNvPr id="55" name="AutoShape 40"/>
            <p:cNvSpPr/>
            <p:nvPr/>
          </p:nvSpPr>
          <p:spPr>
            <a:xfrm>
              <a:off x="3936" y="816"/>
              <a:ext cx="606" cy="384"/>
            </a:xfrm>
            <a:prstGeom prst="pentagon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grpSp>
          <p:nvGrpSpPr>
            <p:cNvPr id="56" name="Group 41"/>
            <p:cNvGrpSpPr/>
            <p:nvPr/>
          </p:nvGrpSpPr>
          <p:grpSpPr>
            <a:xfrm>
              <a:off x="3456" y="672"/>
              <a:ext cx="1728" cy="528"/>
              <a:chOff x="3456" y="672"/>
              <a:chExt cx="1728" cy="528"/>
            </a:xfrm>
          </p:grpSpPr>
          <p:sp>
            <p:nvSpPr>
              <p:cNvPr id="57" name="Line 42"/>
              <p:cNvSpPr/>
              <p:nvPr/>
            </p:nvSpPr>
            <p:spPr>
              <a:xfrm flipH="1" flipV="1">
                <a:off x="3792" y="864"/>
                <a:ext cx="144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endParaRPr>
              </a:p>
            </p:txBody>
          </p:sp>
          <p:sp>
            <p:nvSpPr>
              <p:cNvPr id="58" name="Line 43"/>
              <p:cNvSpPr/>
              <p:nvPr/>
            </p:nvSpPr>
            <p:spPr>
              <a:xfrm>
                <a:off x="4512" y="960"/>
                <a:ext cx="2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endParaRPr>
              </a:p>
            </p:txBody>
          </p:sp>
          <p:sp>
            <p:nvSpPr>
              <p:cNvPr id="59" name="Rectangle 44"/>
              <p:cNvSpPr/>
              <p:nvPr/>
            </p:nvSpPr>
            <p:spPr>
              <a:xfrm>
                <a:off x="4752" y="864"/>
                <a:ext cx="432" cy="240"/>
              </a:xfrm>
              <a:prstGeom prst="rect">
                <a:avLst/>
              </a:prstGeom>
              <a:solidFill>
                <a:srgbClr val="339966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zh-CN" sz="3600" dirty="0">
                    <a:solidFill>
                      <a:srgbClr val="FFFF00"/>
                    </a:solidFill>
                    <a:latin typeface="OPPOSans R" panose="00020600040101010101"/>
                    <a:ea typeface="OPPOSans R" panose="00020600040101010101"/>
                    <a:cs typeface="OPPOSans R" panose="00020600040101010101"/>
                    <a:sym typeface="OPPOSans R" panose="00020600040101010101"/>
                  </a:rPr>
                  <a:t>G</a:t>
                </a:r>
              </a:p>
            </p:txBody>
          </p:sp>
          <p:sp>
            <p:nvSpPr>
              <p:cNvPr id="60" name="Oval 45"/>
              <p:cNvSpPr/>
              <p:nvPr/>
            </p:nvSpPr>
            <p:spPr>
              <a:xfrm>
                <a:off x="3456" y="672"/>
                <a:ext cx="336" cy="28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zh-CN" sz="3600" dirty="0">
                    <a:solidFill>
                      <a:schemeClr val="bg1"/>
                    </a:solidFill>
                    <a:latin typeface="OPPOSans R" panose="00020600040101010101"/>
                    <a:ea typeface="OPPOSans R" panose="00020600040101010101"/>
                    <a:cs typeface="OPPOSans R" panose="00020600040101010101"/>
                    <a:sym typeface="OPPOSans R" panose="00020600040101010101"/>
                  </a:rPr>
                  <a:t>P</a:t>
                </a:r>
              </a:p>
            </p:txBody>
          </p:sp>
          <p:sp>
            <p:nvSpPr>
              <p:cNvPr id="61" name="Text Box 46"/>
              <p:cNvSpPr txBox="1"/>
              <p:nvPr/>
            </p:nvSpPr>
            <p:spPr>
              <a:xfrm>
                <a:off x="4068" y="816"/>
                <a:ext cx="365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algn="ctr" eaLnBrk="0" hangingPunct="0"/>
                <a:r>
                  <a:rPr lang="zh-CN" altLang="en-US" sz="2000" dirty="0">
                    <a:solidFill>
                      <a:schemeClr val="bg1"/>
                    </a:solidFill>
                    <a:latin typeface="OPPOSans R" panose="00020600040101010101"/>
                    <a:ea typeface="OPPOSans R" panose="00020600040101010101"/>
                    <a:cs typeface="OPPOSans R" panose="00020600040101010101"/>
                    <a:sym typeface="OPPOSans R" panose="00020600040101010101"/>
                  </a:rPr>
                  <a:t>脱氧</a:t>
                </a:r>
              </a:p>
              <a:p>
                <a:pPr algn="ctr" eaLnBrk="0" hangingPunct="0"/>
                <a:r>
                  <a:rPr lang="zh-CN" altLang="en-US" sz="2000" dirty="0">
                    <a:solidFill>
                      <a:schemeClr val="bg1"/>
                    </a:solidFill>
                    <a:latin typeface="OPPOSans R" panose="00020600040101010101"/>
                    <a:ea typeface="OPPOSans R" panose="00020600040101010101"/>
                    <a:cs typeface="OPPOSans R" panose="00020600040101010101"/>
                    <a:sym typeface="OPPOSans R" panose="00020600040101010101"/>
                  </a:rPr>
                  <a:t>核糖</a:t>
                </a:r>
              </a:p>
            </p:txBody>
          </p:sp>
        </p:grpSp>
      </p:grpSp>
      <p:grpSp>
        <p:nvGrpSpPr>
          <p:cNvPr id="62" name="Group 47"/>
          <p:cNvGrpSpPr/>
          <p:nvPr/>
        </p:nvGrpSpPr>
        <p:grpSpPr>
          <a:xfrm>
            <a:off x="5524955" y="4339088"/>
            <a:ext cx="3303348" cy="973138"/>
            <a:chOff x="3456" y="672"/>
            <a:chExt cx="1728" cy="528"/>
          </a:xfrm>
        </p:grpSpPr>
        <p:sp>
          <p:nvSpPr>
            <p:cNvPr id="63" name="AutoShape 48"/>
            <p:cNvSpPr/>
            <p:nvPr/>
          </p:nvSpPr>
          <p:spPr>
            <a:xfrm>
              <a:off x="3936" y="816"/>
              <a:ext cx="606" cy="384"/>
            </a:xfrm>
            <a:prstGeom prst="pentagon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grpSp>
          <p:nvGrpSpPr>
            <p:cNvPr id="64" name="Group 49"/>
            <p:cNvGrpSpPr/>
            <p:nvPr/>
          </p:nvGrpSpPr>
          <p:grpSpPr>
            <a:xfrm>
              <a:off x="3456" y="672"/>
              <a:ext cx="1728" cy="528"/>
              <a:chOff x="3456" y="672"/>
              <a:chExt cx="1728" cy="528"/>
            </a:xfrm>
          </p:grpSpPr>
          <p:sp>
            <p:nvSpPr>
              <p:cNvPr id="65" name="Line 50"/>
              <p:cNvSpPr/>
              <p:nvPr/>
            </p:nvSpPr>
            <p:spPr>
              <a:xfrm flipH="1" flipV="1">
                <a:off x="3792" y="864"/>
                <a:ext cx="144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endParaRPr>
              </a:p>
            </p:txBody>
          </p:sp>
          <p:sp>
            <p:nvSpPr>
              <p:cNvPr id="66" name="Line 51"/>
              <p:cNvSpPr/>
              <p:nvPr/>
            </p:nvSpPr>
            <p:spPr>
              <a:xfrm>
                <a:off x="4512" y="960"/>
                <a:ext cx="2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endParaRPr>
              </a:p>
            </p:txBody>
          </p:sp>
          <p:sp>
            <p:nvSpPr>
              <p:cNvPr id="67" name="Rectangle 52"/>
              <p:cNvSpPr/>
              <p:nvPr/>
            </p:nvSpPr>
            <p:spPr>
              <a:xfrm>
                <a:off x="4752" y="864"/>
                <a:ext cx="432" cy="240"/>
              </a:xfrm>
              <a:prstGeom prst="rect">
                <a:avLst/>
              </a:prstGeom>
              <a:solidFill>
                <a:srgbClr val="339966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zh-CN" sz="3600" dirty="0">
                    <a:solidFill>
                      <a:srgbClr val="FFFF00"/>
                    </a:solidFill>
                    <a:latin typeface="OPPOSans R" panose="00020600040101010101"/>
                    <a:ea typeface="OPPOSans R" panose="00020600040101010101"/>
                    <a:cs typeface="OPPOSans R" panose="00020600040101010101"/>
                    <a:sym typeface="OPPOSans R" panose="00020600040101010101"/>
                  </a:rPr>
                  <a:t>C</a:t>
                </a:r>
              </a:p>
            </p:txBody>
          </p:sp>
          <p:sp>
            <p:nvSpPr>
              <p:cNvPr id="68" name="Oval 53"/>
              <p:cNvSpPr/>
              <p:nvPr/>
            </p:nvSpPr>
            <p:spPr>
              <a:xfrm>
                <a:off x="3456" y="672"/>
                <a:ext cx="336" cy="28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zh-CN" sz="3600" dirty="0">
                    <a:solidFill>
                      <a:schemeClr val="bg1"/>
                    </a:solidFill>
                    <a:latin typeface="OPPOSans R" panose="00020600040101010101"/>
                    <a:ea typeface="OPPOSans R" panose="00020600040101010101"/>
                    <a:cs typeface="OPPOSans R" panose="00020600040101010101"/>
                    <a:sym typeface="OPPOSans R" panose="00020600040101010101"/>
                  </a:rPr>
                  <a:t>P</a:t>
                </a:r>
              </a:p>
            </p:txBody>
          </p:sp>
          <p:sp>
            <p:nvSpPr>
              <p:cNvPr id="69" name="Text Box 54"/>
              <p:cNvSpPr txBox="1"/>
              <p:nvPr/>
            </p:nvSpPr>
            <p:spPr>
              <a:xfrm>
                <a:off x="4068" y="816"/>
                <a:ext cx="365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algn="ctr" eaLnBrk="0" hangingPunct="0"/>
                <a:r>
                  <a:rPr lang="zh-CN" altLang="en-US" sz="2000" dirty="0">
                    <a:solidFill>
                      <a:schemeClr val="bg1"/>
                    </a:solidFill>
                    <a:latin typeface="OPPOSans R" panose="00020600040101010101"/>
                    <a:ea typeface="OPPOSans R" panose="00020600040101010101"/>
                    <a:cs typeface="OPPOSans R" panose="00020600040101010101"/>
                    <a:sym typeface="OPPOSans R" panose="00020600040101010101"/>
                  </a:rPr>
                  <a:t>脱氧</a:t>
                </a:r>
              </a:p>
              <a:p>
                <a:pPr algn="ctr" eaLnBrk="0" hangingPunct="0"/>
                <a:r>
                  <a:rPr lang="zh-CN" altLang="en-US" sz="2000" dirty="0">
                    <a:solidFill>
                      <a:schemeClr val="bg1"/>
                    </a:solidFill>
                    <a:latin typeface="OPPOSans R" panose="00020600040101010101"/>
                    <a:ea typeface="OPPOSans R" panose="00020600040101010101"/>
                    <a:cs typeface="OPPOSans R" panose="00020600040101010101"/>
                    <a:sym typeface="OPPOSans R" panose="00020600040101010101"/>
                  </a:rPr>
                  <a:t>核糖</a:t>
                </a:r>
              </a:p>
            </p:txBody>
          </p:sp>
        </p:grpSp>
      </p:grpSp>
      <p:grpSp>
        <p:nvGrpSpPr>
          <p:cNvPr id="70" name="Group 55"/>
          <p:cNvGrpSpPr/>
          <p:nvPr/>
        </p:nvGrpSpPr>
        <p:grpSpPr>
          <a:xfrm>
            <a:off x="1645183" y="3502251"/>
            <a:ext cx="3303348" cy="884237"/>
            <a:chOff x="624" y="1440"/>
            <a:chExt cx="1728" cy="480"/>
          </a:xfrm>
        </p:grpSpPr>
        <p:sp>
          <p:nvSpPr>
            <p:cNvPr id="71" name="Line 56"/>
            <p:cNvSpPr/>
            <p:nvPr/>
          </p:nvSpPr>
          <p:spPr>
            <a:xfrm flipH="1" flipV="1">
              <a:off x="960" y="1584"/>
              <a:ext cx="144" cy="9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72" name="Line 57"/>
            <p:cNvSpPr/>
            <p:nvPr/>
          </p:nvSpPr>
          <p:spPr>
            <a:xfrm>
              <a:off x="1680" y="1728"/>
              <a:ext cx="24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73" name="Oval 58"/>
            <p:cNvSpPr/>
            <p:nvPr/>
          </p:nvSpPr>
          <p:spPr>
            <a:xfrm>
              <a:off x="624" y="1440"/>
              <a:ext cx="336" cy="288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zh-CN" sz="3600" dirty="0">
                  <a:solidFill>
                    <a:schemeClr val="bg1"/>
                  </a:solidFill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rPr>
                <a:t>P</a:t>
              </a:r>
            </a:p>
          </p:txBody>
        </p:sp>
        <p:sp>
          <p:nvSpPr>
            <p:cNvPr id="74" name="Rectangle 59"/>
            <p:cNvSpPr/>
            <p:nvPr/>
          </p:nvSpPr>
          <p:spPr>
            <a:xfrm>
              <a:off x="1920" y="1584"/>
              <a:ext cx="432" cy="240"/>
            </a:xfrm>
            <a:prstGeom prst="rect">
              <a:avLst/>
            </a:prstGeom>
            <a:solidFill>
              <a:srgbClr val="33996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zh-CN" sz="3600" dirty="0">
                  <a:solidFill>
                    <a:srgbClr val="FFFF00"/>
                  </a:solidFill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rPr>
                <a:t>G</a:t>
              </a:r>
            </a:p>
          </p:txBody>
        </p:sp>
        <p:grpSp>
          <p:nvGrpSpPr>
            <p:cNvPr id="75" name="Group 60"/>
            <p:cNvGrpSpPr/>
            <p:nvPr/>
          </p:nvGrpSpPr>
          <p:grpSpPr>
            <a:xfrm>
              <a:off x="1104" y="1536"/>
              <a:ext cx="606" cy="384"/>
              <a:chOff x="1104" y="1536"/>
              <a:chExt cx="606" cy="384"/>
            </a:xfrm>
          </p:grpSpPr>
          <p:sp>
            <p:nvSpPr>
              <p:cNvPr id="76" name="AutoShape 61"/>
              <p:cNvSpPr/>
              <p:nvPr/>
            </p:nvSpPr>
            <p:spPr>
              <a:xfrm>
                <a:off x="1104" y="1536"/>
                <a:ext cx="606" cy="384"/>
              </a:xfrm>
              <a:prstGeom prst="pentagon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100" dirty="0"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endParaRPr>
              </a:p>
            </p:txBody>
          </p:sp>
          <p:sp>
            <p:nvSpPr>
              <p:cNvPr id="77" name="Text Box 62"/>
              <p:cNvSpPr txBox="1"/>
              <p:nvPr/>
            </p:nvSpPr>
            <p:spPr>
              <a:xfrm>
                <a:off x="1209" y="1599"/>
                <a:ext cx="419" cy="2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algn="ctr" eaLnBrk="0" hangingPunct="0"/>
                <a:r>
                  <a:rPr lang="zh-CN" altLang="en-US" sz="2400" dirty="0">
                    <a:solidFill>
                      <a:schemeClr val="bg1"/>
                    </a:solidFill>
                    <a:latin typeface="OPPOSans R" panose="00020600040101010101"/>
                    <a:ea typeface="OPPOSans R" panose="00020600040101010101"/>
                    <a:cs typeface="OPPOSans R" panose="00020600040101010101"/>
                    <a:sym typeface="OPPOSans R" panose="00020600040101010101"/>
                  </a:rPr>
                  <a:t>核糖</a:t>
                </a:r>
              </a:p>
            </p:txBody>
          </p:sp>
        </p:grpSp>
      </p:grpSp>
      <p:grpSp>
        <p:nvGrpSpPr>
          <p:cNvPr id="78" name="Group 63"/>
          <p:cNvGrpSpPr/>
          <p:nvPr/>
        </p:nvGrpSpPr>
        <p:grpSpPr>
          <a:xfrm>
            <a:off x="5524955" y="5275714"/>
            <a:ext cx="3303348" cy="973138"/>
            <a:chOff x="3456" y="672"/>
            <a:chExt cx="1728" cy="528"/>
          </a:xfrm>
        </p:grpSpPr>
        <p:sp>
          <p:nvSpPr>
            <p:cNvPr id="79" name="AutoShape 64"/>
            <p:cNvSpPr/>
            <p:nvPr/>
          </p:nvSpPr>
          <p:spPr>
            <a:xfrm>
              <a:off x="3936" y="816"/>
              <a:ext cx="606" cy="384"/>
            </a:xfrm>
            <a:prstGeom prst="pentagon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grpSp>
          <p:nvGrpSpPr>
            <p:cNvPr id="80" name="Group 65"/>
            <p:cNvGrpSpPr/>
            <p:nvPr/>
          </p:nvGrpSpPr>
          <p:grpSpPr>
            <a:xfrm>
              <a:off x="3456" y="672"/>
              <a:ext cx="1728" cy="528"/>
              <a:chOff x="3456" y="672"/>
              <a:chExt cx="1728" cy="528"/>
            </a:xfrm>
          </p:grpSpPr>
          <p:sp>
            <p:nvSpPr>
              <p:cNvPr id="81" name="Line 66"/>
              <p:cNvSpPr/>
              <p:nvPr/>
            </p:nvSpPr>
            <p:spPr>
              <a:xfrm flipH="1" flipV="1">
                <a:off x="3792" y="864"/>
                <a:ext cx="144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endParaRPr>
              </a:p>
            </p:txBody>
          </p:sp>
          <p:sp>
            <p:nvSpPr>
              <p:cNvPr id="82" name="Line 67"/>
              <p:cNvSpPr/>
              <p:nvPr/>
            </p:nvSpPr>
            <p:spPr>
              <a:xfrm>
                <a:off x="4512" y="960"/>
                <a:ext cx="2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endParaRPr>
              </a:p>
            </p:txBody>
          </p:sp>
          <p:sp>
            <p:nvSpPr>
              <p:cNvPr id="83" name="Rectangle 68"/>
              <p:cNvSpPr/>
              <p:nvPr/>
            </p:nvSpPr>
            <p:spPr>
              <a:xfrm>
                <a:off x="4752" y="864"/>
                <a:ext cx="432" cy="240"/>
              </a:xfrm>
              <a:prstGeom prst="rect">
                <a:avLst/>
              </a:prstGeom>
              <a:solidFill>
                <a:srgbClr val="339966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zh-CN" sz="3600" dirty="0">
                    <a:latin typeface="OPPOSans R" panose="00020600040101010101"/>
                    <a:ea typeface="OPPOSans R" panose="00020600040101010101"/>
                    <a:cs typeface="OPPOSans R" panose="00020600040101010101"/>
                    <a:sym typeface="OPPOSans R" panose="00020600040101010101"/>
                  </a:rPr>
                  <a:t>T</a:t>
                </a:r>
              </a:p>
            </p:txBody>
          </p:sp>
          <p:sp>
            <p:nvSpPr>
              <p:cNvPr id="84" name="Oval 69"/>
              <p:cNvSpPr/>
              <p:nvPr/>
            </p:nvSpPr>
            <p:spPr>
              <a:xfrm>
                <a:off x="3456" y="672"/>
                <a:ext cx="336" cy="28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zh-CN" sz="3600" dirty="0">
                    <a:solidFill>
                      <a:schemeClr val="bg1"/>
                    </a:solidFill>
                    <a:latin typeface="OPPOSans R" panose="00020600040101010101"/>
                    <a:ea typeface="OPPOSans R" panose="00020600040101010101"/>
                    <a:cs typeface="OPPOSans R" panose="00020600040101010101"/>
                    <a:sym typeface="OPPOSans R" panose="00020600040101010101"/>
                  </a:rPr>
                  <a:t>P</a:t>
                </a:r>
              </a:p>
            </p:txBody>
          </p:sp>
          <p:sp>
            <p:nvSpPr>
              <p:cNvPr id="85" name="Text Box 70"/>
              <p:cNvSpPr txBox="1"/>
              <p:nvPr/>
            </p:nvSpPr>
            <p:spPr>
              <a:xfrm>
                <a:off x="4068" y="816"/>
                <a:ext cx="365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algn="ctr" eaLnBrk="0" hangingPunct="0"/>
                <a:r>
                  <a:rPr lang="zh-CN" altLang="en-US" sz="2000" dirty="0">
                    <a:solidFill>
                      <a:schemeClr val="bg1"/>
                    </a:solidFill>
                    <a:latin typeface="OPPOSans R" panose="00020600040101010101"/>
                    <a:ea typeface="OPPOSans R" panose="00020600040101010101"/>
                    <a:cs typeface="OPPOSans R" panose="00020600040101010101"/>
                    <a:sym typeface="OPPOSans R" panose="00020600040101010101"/>
                  </a:rPr>
                  <a:t>脱氧</a:t>
                </a:r>
              </a:p>
              <a:p>
                <a:pPr algn="ctr" eaLnBrk="0" hangingPunct="0"/>
                <a:r>
                  <a:rPr lang="zh-CN" altLang="en-US" sz="2000" dirty="0">
                    <a:solidFill>
                      <a:schemeClr val="bg1"/>
                    </a:solidFill>
                    <a:latin typeface="OPPOSans R" panose="00020600040101010101"/>
                    <a:ea typeface="OPPOSans R" panose="00020600040101010101"/>
                    <a:cs typeface="OPPOSans R" panose="00020600040101010101"/>
                    <a:sym typeface="OPPOSans R" panose="00020600040101010101"/>
                  </a:rPr>
                  <a:t>核糖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3018455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en-US" altLang="zh-CN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DNA</a:t>
            </a: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分子的结构</a:t>
            </a:r>
          </a:p>
        </p:txBody>
      </p:sp>
      <p:sp>
        <p:nvSpPr>
          <p:cNvPr id="2" name="五边形 1"/>
          <p:cNvSpPr/>
          <p:nvPr/>
        </p:nvSpPr>
        <p:spPr>
          <a:xfrm>
            <a:off x="168078" y="334338"/>
            <a:ext cx="569573" cy="615551"/>
          </a:xfrm>
          <a:prstGeom prst="homePlate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rtl="0" latinLnBrk="1" hangingPunct="0"/>
            <a:r>
              <a:rPr lang="en-US" altLang="zh-CN" sz="32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  <a:cs typeface="OPPOSans R" panose="00020600040101010101" pitchFamily="18" charset="-122"/>
                <a:sym typeface="Roboto Bk" pitchFamily="2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Roboto Bk" pitchFamily="2" charset="0"/>
              <a:ea typeface="OPPOSans R" panose="00020600040101010101" pitchFamily="18" charset="-122"/>
              <a:cs typeface="OPPOSans R" panose="00020600040101010101" pitchFamily="18" charset="-122"/>
              <a:sym typeface="Roboto Bk" pitchFamily="2" charset="0"/>
            </a:endParaRPr>
          </a:p>
        </p:txBody>
      </p:sp>
      <p:sp>
        <p:nvSpPr>
          <p:cNvPr id="13" name="Text Box 3"/>
          <p:cNvSpPr txBox="1"/>
          <p:nvPr/>
        </p:nvSpPr>
        <p:spPr>
          <a:xfrm>
            <a:off x="695325" y="2966608"/>
            <a:ext cx="10909300" cy="1428768"/>
          </a:xfrm>
          <a:prstGeom prst="rect">
            <a:avLst/>
          </a:prstGeom>
          <a:noFill/>
          <a:ln w="9525">
            <a:noFill/>
          </a:ln>
        </p:spPr>
        <p:txBody>
          <a:bodyPr wrap="square" lIns="122027" tIns="61013" rIns="122027" bIns="61013" anchor="t">
            <a:spAutoFit/>
          </a:bodyPr>
          <a:lstStyle/>
          <a:p>
            <a:pPr marL="457835" indent="-457835">
              <a:lnSpc>
                <a:spcPct val="200000"/>
              </a:lnSpc>
              <a:spcBef>
                <a:spcPct val="50000"/>
              </a:spcBef>
            </a:pP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DNA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一般是由几万到几千万个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脱氧核苷酸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连接而成的双链状高分子化合物。相对分子质量达几</a:t>
            </a:r>
            <a:endParaRPr lang="en-US" altLang="zh-CN" sz="2000" dirty="0">
              <a:latin typeface="OPPOSans R" panose="00020600040101010101"/>
              <a:ea typeface="OPPOSans R" panose="00020600040101010101"/>
              <a:cs typeface="OPPOSans R" panose="00020600040101010101"/>
              <a:sym typeface="OPPOSans R" panose="00020600040101010101"/>
            </a:endParaRPr>
          </a:p>
          <a:p>
            <a:pPr marL="457835" indent="-457835"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百万到几百亿！</a:t>
            </a:r>
          </a:p>
        </p:txBody>
      </p:sp>
      <p:sp>
        <p:nvSpPr>
          <p:cNvPr id="3" name="矩形 2"/>
          <p:cNvSpPr/>
          <p:nvPr/>
        </p:nvSpPr>
        <p:spPr>
          <a:xfrm>
            <a:off x="737651" y="1844675"/>
            <a:ext cx="5109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2"/>
                </a:solidFill>
              </a:rPr>
              <a:t>核酸是由许多核苷酸连接成的形长链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3018455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en-US" altLang="zh-CN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DNA</a:t>
            </a: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分子的结构</a:t>
            </a:r>
          </a:p>
        </p:txBody>
      </p:sp>
      <p:pic>
        <p:nvPicPr>
          <p:cNvPr id="11" name="Picture 3" descr="6_4"/>
          <p:cNvPicPr>
            <a:picLocks noChangeAspect="1"/>
          </p:cNvPicPr>
          <p:nvPr/>
        </p:nvPicPr>
        <p:blipFill>
          <a:blip r:embed="rId2">
            <a:clrChange>
              <a:clrFrom>
                <a:srgbClr val="F9F9F5"/>
              </a:clrFrom>
              <a:clrTo>
                <a:srgbClr val="F9F9F5">
                  <a:alpha val="0"/>
                </a:srgbClr>
              </a:clrTo>
            </a:clrChange>
            <a:lum bright="-12000" contrast="24000"/>
          </a:blip>
          <a:stretch>
            <a:fillRect/>
          </a:stretch>
        </p:blipFill>
        <p:spPr>
          <a:xfrm>
            <a:off x="1786927" y="1317625"/>
            <a:ext cx="5729768" cy="496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4" descr="DNA1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-165"/>
          <a:stretch>
            <a:fillRect/>
          </a:stretch>
        </p:blipFill>
        <p:spPr>
          <a:xfrm>
            <a:off x="7725651" y="1874392"/>
            <a:ext cx="2009564" cy="4330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 Box 5"/>
          <p:cNvSpPr txBox="1"/>
          <p:nvPr/>
        </p:nvSpPr>
        <p:spPr>
          <a:xfrm>
            <a:off x="2097179" y="1300222"/>
            <a:ext cx="2359660" cy="43099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lIns="122027" tIns="61013" rIns="122027" bIns="61013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平面结构</a:t>
            </a:r>
          </a:p>
        </p:txBody>
      </p:sp>
      <p:sp>
        <p:nvSpPr>
          <p:cNvPr id="15" name="Text Box 6"/>
          <p:cNvSpPr txBox="1"/>
          <p:nvPr/>
        </p:nvSpPr>
        <p:spPr>
          <a:xfrm>
            <a:off x="4911619" y="1300222"/>
            <a:ext cx="2225887" cy="43099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lIns="122027" tIns="61013" rIns="122027" bIns="61013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立体结构</a:t>
            </a:r>
          </a:p>
        </p:txBody>
      </p:sp>
      <p:sp>
        <p:nvSpPr>
          <p:cNvPr id="16" name="Text Box 7"/>
          <p:cNvSpPr txBox="1"/>
          <p:nvPr/>
        </p:nvSpPr>
        <p:spPr>
          <a:xfrm>
            <a:off x="7516695" y="1300222"/>
            <a:ext cx="2441787" cy="43099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lIns="122027" tIns="61013" rIns="122027" bIns="61013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结构模型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6402" y="316657"/>
            <a:ext cx="5457902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课堂导入（复习蛋白质计算）</a:t>
            </a:r>
          </a:p>
        </p:txBody>
      </p:sp>
      <p:grpSp>
        <p:nvGrpSpPr>
          <p:cNvPr id="11" name="Group 4"/>
          <p:cNvGrpSpPr/>
          <p:nvPr/>
        </p:nvGrpSpPr>
        <p:grpSpPr>
          <a:xfrm flipV="1">
            <a:off x="2485825" y="1960544"/>
            <a:ext cx="6002867" cy="321369"/>
            <a:chOff x="1201" y="1660"/>
            <a:chExt cx="2722" cy="182"/>
          </a:xfrm>
        </p:grpSpPr>
        <p:sp>
          <p:nvSpPr>
            <p:cNvPr id="13" name="Rectangle 5"/>
            <p:cNvSpPr/>
            <p:nvPr/>
          </p:nvSpPr>
          <p:spPr>
            <a:xfrm>
              <a:off x="1201" y="1660"/>
              <a:ext cx="227" cy="182"/>
            </a:xfrm>
            <a:prstGeom prst="rect">
              <a:avLst/>
            </a:prstGeom>
            <a:solidFill>
              <a:srgbClr val="008000"/>
            </a:solidFill>
            <a:ln w="25400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15" name="Rectangle 6"/>
            <p:cNvSpPr/>
            <p:nvPr/>
          </p:nvSpPr>
          <p:spPr>
            <a:xfrm>
              <a:off x="1700" y="1660"/>
              <a:ext cx="227" cy="182"/>
            </a:xfrm>
            <a:prstGeom prst="rect">
              <a:avLst/>
            </a:prstGeom>
            <a:solidFill>
              <a:srgbClr val="008000"/>
            </a:solidFill>
            <a:ln w="25400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16" name="Rectangle 7"/>
            <p:cNvSpPr/>
            <p:nvPr/>
          </p:nvSpPr>
          <p:spPr>
            <a:xfrm>
              <a:off x="2199" y="1660"/>
              <a:ext cx="227" cy="182"/>
            </a:xfrm>
            <a:prstGeom prst="rect">
              <a:avLst/>
            </a:prstGeom>
            <a:solidFill>
              <a:srgbClr val="008000"/>
            </a:solidFill>
            <a:ln w="25400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17" name="Rectangle 8"/>
            <p:cNvSpPr/>
            <p:nvPr/>
          </p:nvSpPr>
          <p:spPr>
            <a:xfrm>
              <a:off x="2698" y="1660"/>
              <a:ext cx="227" cy="182"/>
            </a:xfrm>
            <a:prstGeom prst="rect">
              <a:avLst/>
            </a:prstGeom>
            <a:solidFill>
              <a:srgbClr val="008000"/>
            </a:solidFill>
            <a:ln w="25400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18" name="Rectangle 9"/>
            <p:cNvSpPr/>
            <p:nvPr/>
          </p:nvSpPr>
          <p:spPr>
            <a:xfrm>
              <a:off x="3197" y="1660"/>
              <a:ext cx="227" cy="181"/>
            </a:xfrm>
            <a:prstGeom prst="rect">
              <a:avLst/>
            </a:prstGeom>
            <a:solidFill>
              <a:srgbClr val="008000"/>
            </a:solidFill>
            <a:ln w="25400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19" name="Rectangle 10"/>
            <p:cNvSpPr/>
            <p:nvPr/>
          </p:nvSpPr>
          <p:spPr>
            <a:xfrm>
              <a:off x="3696" y="1660"/>
              <a:ext cx="227" cy="182"/>
            </a:xfrm>
            <a:prstGeom prst="rect">
              <a:avLst/>
            </a:prstGeom>
            <a:solidFill>
              <a:srgbClr val="008000"/>
            </a:solidFill>
            <a:ln w="25400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20" name="Line 11"/>
            <p:cNvSpPr/>
            <p:nvPr/>
          </p:nvSpPr>
          <p:spPr>
            <a:xfrm>
              <a:off x="1428" y="1751"/>
              <a:ext cx="272" cy="0"/>
            </a:xfrm>
            <a:prstGeom prst="line">
              <a:avLst/>
            </a:prstGeom>
            <a:ln w="762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21" name="Line 12"/>
            <p:cNvSpPr/>
            <p:nvPr/>
          </p:nvSpPr>
          <p:spPr>
            <a:xfrm>
              <a:off x="1927" y="1751"/>
              <a:ext cx="272" cy="0"/>
            </a:xfrm>
            <a:prstGeom prst="line">
              <a:avLst/>
            </a:prstGeom>
            <a:ln w="762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22" name="Line 13"/>
            <p:cNvSpPr/>
            <p:nvPr/>
          </p:nvSpPr>
          <p:spPr>
            <a:xfrm>
              <a:off x="2426" y="1751"/>
              <a:ext cx="272" cy="0"/>
            </a:xfrm>
            <a:prstGeom prst="line">
              <a:avLst/>
            </a:prstGeom>
            <a:ln w="762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23" name="Line 14"/>
            <p:cNvSpPr/>
            <p:nvPr/>
          </p:nvSpPr>
          <p:spPr>
            <a:xfrm>
              <a:off x="2925" y="1751"/>
              <a:ext cx="272" cy="0"/>
            </a:xfrm>
            <a:prstGeom prst="line">
              <a:avLst/>
            </a:prstGeom>
            <a:ln w="762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24" name="Line 15"/>
            <p:cNvSpPr/>
            <p:nvPr/>
          </p:nvSpPr>
          <p:spPr>
            <a:xfrm>
              <a:off x="3424" y="1751"/>
              <a:ext cx="272" cy="0"/>
            </a:xfrm>
            <a:prstGeom prst="line">
              <a:avLst/>
            </a:prstGeom>
            <a:ln w="762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</p:grpSp>
      <p:grpSp>
        <p:nvGrpSpPr>
          <p:cNvPr id="25" name="Group 4"/>
          <p:cNvGrpSpPr/>
          <p:nvPr/>
        </p:nvGrpSpPr>
        <p:grpSpPr>
          <a:xfrm flipV="1">
            <a:off x="2485825" y="2752015"/>
            <a:ext cx="6002867" cy="321369"/>
            <a:chOff x="1201" y="1660"/>
            <a:chExt cx="2722" cy="182"/>
          </a:xfrm>
        </p:grpSpPr>
        <p:sp>
          <p:nvSpPr>
            <p:cNvPr id="26" name="Rectangle 5"/>
            <p:cNvSpPr/>
            <p:nvPr/>
          </p:nvSpPr>
          <p:spPr>
            <a:xfrm>
              <a:off x="1201" y="1660"/>
              <a:ext cx="227" cy="182"/>
            </a:xfrm>
            <a:prstGeom prst="rect">
              <a:avLst/>
            </a:prstGeom>
            <a:solidFill>
              <a:srgbClr val="008000"/>
            </a:solidFill>
            <a:ln w="25400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27" name="Rectangle 6"/>
            <p:cNvSpPr/>
            <p:nvPr/>
          </p:nvSpPr>
          <p:spPr>
            <a:xfrm>
              <a:off x="1700" y="1660"/>
              <a:ext cx="227" cy="182"/>
            </a:xfrm>
            <a:prstGeom prst="rect">
              <a:avLst/>
            </a:prstGeom>
            <a:solidFill>
              <a:srgbClr val="008000"/>
            </a:solidFill>
            <a:ln w="25400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28" name="Rectangle 7"/>
            <p:cNvSpPr/>
            <p:nvPr/>
          </p:nvSpPr>
          <p:spPr>
            <a:xfrm>
              <a:off x="2199" y="1660"/>
              <a:ext cx="227" cy="182"/>
            </a:xfrm>
            <a:prstGeom prst="rect">
              <a:avLst/>
            </a:prstGeom>
            <a:solidFill>
              <a:srgbClr val="008000"/>
            </a:solidFill>
            <a:ln w="25400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29" name="Rectangle 8"/>
            <p:cNvSpPr/>
            <p:nvPr/>
          </p:nvSpPr>
          <p:spPr>
            <a:xfrm>
              <a:off x="2698" y="1660"/>
              <a:ext cx="227" cy="182"/>
            </a:xfrm>
            <a:prstGeom prst="rect">
              <a:avLst/>
            </a:prstGeom>
            <a:solidFill>
              <a:srgbClr val="008000"/>
            </a:solidFill>
            <a:ln w="25400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30" name="Rectangle 9"/>
            <p:cNvSpPr/>
            <p:nvPr/>
          </p:nvSpPr>
          <p:spPr>
            <a:xfrm>
              <a:off x="3197" y="1660"/>
              <a:ext cx="227" cy="181"/>
            </a:xfrm>
            <a:prstGeom prst="rect">
              <a:avLst/>
            </a:prstGeom>
            <a:solidFill>
              <a:srgbClr val="008000"/>
            </a:solidFill>
            <a:ln w="25400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31" name="Rectangle 10"/>
            <p:cNvSpPr/>
            <p:nvPr/>
          </p:nvSpPr>
          <p:spPr>
            <a:xfrm>
              <a:off x="3696" y="1660"/>
              <a:ext cx="227" cy="182"/>
            </a:xfrm>
            <a:prstGeom prst="rect">
              <a:avLst/>
            </a:prstGeom>
            <a:solidFill>
              <a:srgbClr val="008000"/>
            </a:solidFill>
            <a:ln w="25400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32" name="Line 11"/>
            <p:cNvSpPr/>
            <p:nvPr/>
          </p:nvSpPr>
          <p:spPr>
            <a:xfrm>
              <a:off x="1428" y="1751"/>
              <a:ext cx="272" cy="0"/>
            </a:xfrm>
            <a:prstGeom prst="line">
              <a:avLst/>
            </a:prstGeom>
            <a:ln w="762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33" name="Line 12"/>
            <p:cNvSpPr/>
            <p:nvPr/>
          </p:nvSpPr>
          <p:spPr>
            <a:xfrm>
              <a:off x="1927" y="1751"/>
              <a:ext cx="272" cy="0"/>
            </a:xfrm>
            <a:prstGeom prst="line">
              <a:avLst/>
            </a:prstGeom>
            <a:ln w="762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34" name="Line 13"/>
            <p:cNvSpPr/>
            <p:nvPr/>
          </p:nvSpPr>
          <p:spPr>
            <a:xfrm>
              <a:off x="2426" y="1751"/>
              <a:ext cx="272" cy="0"/>
            </a:xfrm>
            <a:prstGeom prst="line">
              <a:avLst/>
            </a:prstGeom>
            <a:ln w="762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35" name="Line 14"/>
            <p:cNvSpPr/>
            <p:nvPr/>
          </p:nvSpPr>
          <p:spPr>
            <a:xfrm>
              <a:off x="2925" y="1751"/>
              <a:ext cx="272" cy="0"/>
            </a:xfrm>
            <a:prstGeom prst="line">
              <a:avLst/>
            </a:prstGeom>
            <a:ln w="762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36" name="Line 15"/>
            <p:cNvSpPr/>
            <p:nvPr/>
          </p:nvSpPr>
          <p:spPr>
            <a:xfrm>
              <a:off x="3424" y="1751"/>
              <a:ext cx="272" cy="0"/>
            </a:xfrm>
            <a:prstGeom prst="line">
              <a:avLst/>
            </a:prstGeom>
            <a:ln w="762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</p:grpSp>
      <p:sp>
        <p:nvSpPr>
          <p:cNvPr id="37" name="TextBox 28"/>
          <p:cNvSpPr txBox="1"/>
          <p:nvPr/>
        </p:nvSpPr>
        <p:spPr>
          <a:xfrm>
            <a:off x="569383" y="1103862"/>
            <a:ext cx="6817784" cy="430994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肽键数的计算：</a:t>
            </a:r>
          </a:p>
        </p:txBody>
      </p:sp>
      <p:sp>
        <p:nvSpPr>
          <p:cNvPr id="38" name="TextBox 29"/>
          <p:cNvSpPr txBox="1"/>
          <p:nvPr/>
        </p:nvSpPr>
        <p:spPr>
          <a:xfrm>
            <a:off x="569383" y="4225184"/>
            <a:ext cx="6817784" cy="430994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失去水数目计算：</a:t>
            </a:r>
          </a:p>
        </p:txBody>
      </p:sp>
      <p:sp>
        <p:nvSpPr>
          <p:cNvPr id="39" name="TextBox 30"/>
          <p:cNvSpPr txBox="1"/>
          <p:nvPr/>
        </p:nvSpPr>
        <p:spPr>
          <a:xfrm>
            <a:off x="569383" y="5122371"/>
            <a:ext cx="6815667" cy="430994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蛋白质分子质量计算：</a:t>
            </a:r>
          </a:p>
        </p:txBody>
      </p:sp>
      <p:grpSp>
        <p:nvGrpSpPr>
          <p:cNvPr id="40" name="Group 4"/>
          <p:cNvGrpSpPr/>
          <p:nvPr/>
        </p:nvGrpSpPr>
        <p:grpSpPr>
          <a:xfrm flipV="1">
            <a:off x="2485825" y="3543486"/>
            <a:ext cx="6002867" cy="321369"/>
            <a:chOff x="1201" y="1660"/>
            <a:chExt cx="2722" cy="182"/>
          </a:xfrm>
        </p:grpSpPr>
        <p:sp>
          <p:nvSpPr>
            <p:cNvPr id="41" name="Rectangle 5"/>
            <p:cNvSpPr/>
            <p:nvPr/>
          </p:nvSpPr>
          <p:spPr>
            <a:xfrm>
              <a:off x="1201" y="1660"/>
              <a:ext cx="227" cy="182"/>
            </a:xfrm>
            <a:prstGeom prst="rect">
              <a:avLst/>
            </a:prstGeom>
            <a:solidFill>
              <a:srgbClr val="008000"/>
            </a:solidFill>
            <a:ln w="25400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42" name="Rectangle 6"/>
            <p:cNvSpPr/>
            <p:nvPr/>
          </p:nvSpPr>
          <p:spPr>
            <a:xfrm>
              <a:off x="1700" y="1660"/>
              <a:ext cx="227" cy="182"/>
            </a:xfrm>
            <a:prstGeom prst="rect">
              <a:avLst/>
            </a:prstGeom>
            <a:solidFill>
              <a:srgbClr val="008000"/>
            </a:solidFill>
            <a:ln w="25400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43" name="Rectangle 7"/>
            <p:cNvSpPr/>
            <p:nvPr/>
          </p:nvSpPr>
          <p:spPr>
            <a:xfrm>
              <a:off x="2199" y="1660"/>
              <a:ext cx="227" cy="182"/>
            </a:xfrm>
            <a:prstGeom prst="rect">
              <a:avLst/>
            </a:prstGeom>
            <a:solidFill>
              <a:srgbClr val="008000"/>
            </a:solidFill>
            <a:ln w="25400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44" name="Rectangle 8"/>
            <p:cNvSpPr/>
            <p:nvPr/>
          </p:nvSpPr>
          <p:spPr>
            <a:xfrm>
              <a:off x="2698" y="1660"/>
              <a:ext cx="227" cy="182"/>
            </a:xfrm>
            <a:prstGeom prst="rect">
              <a:avLst/>
            </a:prstGeom>
            <a:solidFill>
              <a:srgbClr val="008000"/>
            </a:solidFill>
            <a:ln w="25400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45" name="Rectangle 9"/>
            <p:cNvSpPr/>
            <p:nvPr/>
          </p:nvSpPr>
          <p:spPr>
            <a:xfrm>
              <a:off x="3197" y="1660"/>
              <a:ext cx="227" cy="181"/>
            </a:xfrm>
            <a:prstGeom prst="rect">
              <a:avLst/>
            </a:prstGeom>
            <a:solidFill>
              <a:srgbClr val="008000"/>
            </a:solidFill>
            <a:ln w="25400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46" name="Rectangle 10"/>
            <p:cNvSpPr/>
            <p:nvPr/>
          </p:nvSpPr>
          <p:spPr>
            <a:xfrm>
              <a:off x="3696" y="1660"/>
              <a:ext cx="227" cy="182"/>
            </a:xfrm>
            <a:prstGeom prst="rect">
              <a:avLst/>
            </a:prstGeom>
            <a:solidFill>
              <a:srgbClr val="008000"/>
            </a:solidFill>
            <a:ln w="25400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47" name="Line 11"/>
            <p:cNvSpPr/>
            <p:nvPr/>
          </p:nvSpPr>
          <p:spPr>
            <a:xfrm>
              <a:off x="1428" y="1751"/>
              <a:ext cx="272" cy="0"/>
            </a:xfrm>
            <a:prstGeom prst="line">
              <a:avLst/>
            </a:prstGeom>
            <a:ln w="762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48" name="Line 12"/>
            <p:cNvSpPr/>
            <p:nvPr/>
          </p:nvSpPr>
          <p:spPr>
            <a:xfrm>
              <a:off x="1927" y="1751"/>
              <a:ext cx="272" cy="0"/>
            </a:xfrm>
            <a:prstGeom prst="line">
              <a:avLst/>
            </a:prstGeom>
            <a:ln w="762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49" name="Line 13"/>
            <p:cNvSpPr/>
            <p:nvPr/>
          </p:nvSpPr>
          <p:spPr>
            <a:xfrm>
              <a:off x="2426" y="1751"/>
              <a:ext cx="272" cy="0"/>
            </a:xfrm>
            <a:prstGeom prst="line">
              <a:avLst/>
            </a:prstGeom>
            <a:ln w="762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50" name="Line 14"/>
            <p:cNvSpPr/>
            <p:nvPr/>
          </p:nvSpPr>
          <p:spPr>
            <a:xfrm>
              <a:off x="2925" y="1751"/>
              <a:ext cx="272" cy="0"/>
            </a:xfrm>
            <a:prstGeom prst="line">
              <a:avLst/>
            </a:prstGeom>
            <a:ln w="762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  <p:sp>
          <p:nvSpPr>
            <p:cNvPr id="51" name="Line 15"/>
            <p:cNvSpPr/>
            <p:nvPr/>
          </p:nvSpPr>
          <p:spPr>
            <a:xfrm>
              <a:off x="3424" y="1751"/>
              <a:ext cx="272" cy="0"/>
            </a:xfrm>
            <a:prstGeom prst="line">
              <a:avLst/>
            </a:prstGeom>
            <a:ln w="762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811058" y="1103862"/>
            <a:ext cx="5677634" cy="43099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lIns="122027" tIns="61013" rIns="122027" bIns="61013" anchor="t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氨基酸数</a:t>
            </a:r>
            <a:r>
              <a:rPr lang="en-US" altLang="zh-CN" sz="2000" dirty="0">
                <a:solidFill>
                  <a:schemeClr val="bg1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—</a:t>
            </a:r>
            <a:r>
              <a:rPr lang="zh-CN" altLang="en-US" sz="2000" dirty="0">
                <a:solidFill>
                  <a:schemeClr val="bg1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肽链数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72865" y="4225184"/>
            <a:ext cx="5615827" cy="43099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lIns="122027" tIns="61013" rIns="122027" bIns="61013" anchor="t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氨基酸数</a:t>
            </a:r>
            <a:r>
              <a:rPr lang="en-US" altLang="zh-CN" sz="2000" dirty="0">
                <a:solidFill>
                  <a:schemeClr val="bg1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—</a:t>
            </a:r>
            <a:r>
              <a:rPr lang="zh-CN" altLang="en-US" sz="2000" dirty="0">
                <a:solidFill>
                  <a:schemeClr val="bg1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肽链数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286355" y="5122371"/>
            <a:ext cx="5202338" cy="43099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lIns="122027" tIns="61013" rIns="122027" bIns="61013" anchor="t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氨基酸数*平均分子质量</a:t>
            </a:r>
            <a:r>
              <a:rPr lang="en-US" altLang="zh-CN" sz="2000" dirty="0">
                <a:solidFill>
                  <a:schemeClr val="bg1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—</a:t>
            </a:r>
            <a:r>
              <a:rPr lang="zh-CN" altLang="en-US" sz="2000" dirty="0">
                <a:solidFill>
                  <a:schemeClr val="bg1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失去水的数*</a:t>
            </a:r>
            <a:r>
              <a:rPr lang="en-US" altLang="zh-CN" sz="2000" dirty="0">
                <a:solidFill>
                  <a:schemeClr val="bg1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ldLvl="0" animBg="1"/>
      <p:bldP spid="53" grpId="0" bldLvl="0" animBg="1"/>
      <p:bldP spid="5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1231106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想一想</a:t>
            </a:r>
          </a:p>
        </p:txBody>
      </p:sp>
      <p:sp>
        <p:nvSpPr>
          <p:cNvPr id="8" name="Text Box 3"/>
          <p:cNvSpPr txBox="1"/>
          <p:nvPr/>
        </p:nvSpPr>
        <p:spPr>
          <a:xfrm>
            <a:off x="819464" y="2576359"/>
            <a:ext cx="11140852" cy="1159463"/>
          </a:xfrm>
          <a:prstGeom prst="rect">
            <a:avLst/>
          </a:prstGeom>
          <a:noFill/>
          <a:ln w="28575">
            <a:noFill/>
          </a:ln>
        </p:spPr>
        <p:txBody>
          <a:bodyPr wrap="square" lIns="122027" tIns="61013" rIns="122027" bIns="61013" anchor="t">
            <a:spAutoFit/>
          </a:bodyPr>
          <a:lstStyle/>
          <a:p>
            <a:pPr marL="457835" indent="-457835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与</a:t>
            </a: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DNA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相比，</a:t>
            </a: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RNA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一般是由几百到几万个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核糖核苷酸连接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而成的</a:t>
            </a:r>
            <a:r>
              <a:rPr lang="zh-CN" altLang="en-US" sz="2000" dirty="0">
                <a:solidFill>
                  <a:srgbClr val="FF33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单链状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高分子化合物。</a:t>
            </a:r>
            <a:endParaRPr lang="en-US" altLang="zh-CN" sz="2000" dirty="0">
              <a:latin typeface="OPPOSans R" panose="00020600040101010101"/>
              <a:ea typeface="OPPOSans R" panose="00020600040101010101"/>
              <a:cs typeface="OPPOSans R" panose="00020600040101010101"/>
              <a:sym typeface="OPPOSans R" panose="00020600040101010101"/>
            </a:endParaRPr>
          </a:p>
          <a:p>
            <a:pPr marL="457835" indent="-457835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相对分子质量达几万到几百万！</a:t>
            </a:r>
          </a:p>
        </p:txBody>
      </p:sp>
      <p:sp>
        <p:nvSpPr>
          <p:cNvPr id="9" name="Text Box 4"/>
          <p:cNvSpPr txBox="1"/>
          <p:nvPr/>
        </p:nvSpPr>
        <p:spPr>
          <a:xfrm>
            <a:off x="819464" y="1752706"/>
            <a:ext cx="6535436" cy="492550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RNA</a:t>
            </a:r>
            <a:r>
              <a:rPr lang="zh-CN" altLang="en-US" sz="24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与</a:t>
            </a:r>
            <a:r>
              <a:rPr lang="en-US" altLang="zh-CN" sz="24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DNA</a:t>
            </a:r>
            <a:r>
              <a:rPr lang="zh-CN" altLang="en-US" sz="24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有什么差别呢？</a:t>
            </a:r>
            <a:endParaRPr lang="en-US" altLang="zh-CN" sz="2400" dirty="0">
              <a:latin typeface="OPPOSans R" panose="00020600040101010101"/>
              <a:ea typeface="OPPOSans R" panose="00020600040101010101"/>
              <a:cs typeface="OPPOSans R" panose="00020600040101010101"/>
              <a:sym typeface="OPPOSans R" panose="00020600040101010101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4356962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en-US" altLang="zh-CN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DNA</a:t>
            </a: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、</a:t>
            </a:r>
            <a:r>
              <a:rPr lang="en-US" altLang="zh-CN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RNA</a:t>
            </a: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的主要区别</a:t>
            </a:r>
          </a:p>
        </p:txBody>
      </p:sp>
      <p:graphicFrame>
        <p:nvGraphicFramePr>
          <p:cNvPr id="5" name="Group 3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961576" y="1410380"/>
          <a:ext cx="8125974" cy="4386263"/>
        </p:xfrm>
        <a:graphic>
          <a:graphicData uri="http://schemas.openxmlformats.org/drawingml/2006/table">
            <a:tbl>
              <a:tblPr/>
              <a:tblGrid>
                <a:gridCol w="2640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8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6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0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OPPOSans R" panose="00020600040101010101"/>
                          <a:ea typeface="OPPOSans R" panose="00020600040101010101"/>
                          <a:cs typeface="OPPOSans R" panose="00020600040101010101"/>
                          <a:sym typeface="OPPOSans R" panose="00020600040101010101"/>
                        </a:rPr>
                        <a:t>比较项目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OPPOSans R" panose="00020600040101010101"/>
                          <a:ea typeface="OPPOSans R" panose="00020600040101010101"/>
                          <a:cs typeface="OPPOSans R" panose="00020600040101010101"/>
                          <a:sym typeface="OPPOSans R" panose="00020600040101010101"/>
                        </a:rPr>
                        <a:t>DNA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OPPOSans R" panose="00020600040101010101"/>
                          <a:ea typeface="OPPOSans R" panose="00020600040101010101"/>
                          <a:cs typeface="OPPOSans R" panose="00020600040101010101"/>
                          <a:sym typeface="OPPOSans R" panose="00020600040101010101"/>
                        </a:rPr>
                        <a:t>RNA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0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OPPOSans R" panose="00020600040101010101"/>
                          <a:ea typeface="OPPOSans R" panose="00020600040101010101"/>
                          <a:cs typeface="OPPOSans R" panose="00020600040101010101"/>
                          <a:sym typeface="OPPOSans R" panose="00020600040101010101"/>
                        </a:rPr>
                        <a:t>基本单位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OPPOSans R" panose="00020600040101010101"/>
                        <a:ea typeface="OPPOSans R" panose="00020600040101010101"/>
                        <a:cs typeface="OPPOSans R" panose="00020600040101010101"/>
                        <a:sym typeface="OPPOSans R" panose="00020600040101010101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OPPOSans R" panose="00020600040101010101"/>
                        <a:ea typeface="OPPOSans R" panose="00020600040101010101"/>
                        <a:cs typeface="OPPOSans R" panose="00020600040101010101"/>
                        <a:sym typeface="OPPOSans R" panose="00020600040101010101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4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OPPOSans R" panose="00020600040101010101"/>
                          <a:ea typeface="OPPOSans R" panose="00020600040101010101"/>
                          <a:cs typeface="OPPOSans R" panose="00020600040101010101"/>
                          <a:sym typeface="OPPOSans R" panose="00020600040101010101"/>
                        </a:rPr>
                        <a:t>五碳糖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OPPOSans R" panose="00020600040101010101"/>
                        <a:ea typeface="OPPOSans R" panose="00020600040101010101"/>
                        <a:cs typeface="OPPOSans R" panose="00020600040101010101"/>
                        <a:sym typeface="OPPOSans R" panose="00020600040101010101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OPPOSans R" panose="00020600040101010101"/>
                        <a:ea typeface="OPPOSans R" panose="00020600040101010101"/>
                        <a:cs typeface="OPPOSans R" panose="00020600040101010101"/>
                        <a:sym typeface="OPPOSans R" panose="00020600040101010101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OPPOSans R" panose="00020600040101010101"/>
                          <a:ea typeface="OPPOSans R" panose="00020600040101010101"/>
                          <a:cs typeface="OPPOSans R" panose="00020600040101010101"/>
                          <a:sym typeface="OPPOSans R" panose="00020600040101010101"/>
                        </a:rPr>
                        <a:t>含氮碱基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OPPOSans R" panose="00020600040101010101"/>
                        <a:ea typeface="OPPOSans R" panose="00020600040101010101"/>
                        <a:cs typeface="OPPOSans R" panose="00020600040101010101"/>
                        <a:sym typeface="OPPOSans R" panose="00020600040101010101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OPPOSans R" panose="00020600040101010101"/>
                        <a:ea typeface="OPPOSans R" panose="00020600040101010101"/>
                        <a:cs typeface="OPPOSans R" panose="00020600040101010101"/>
                        <a:sym typeface="OPPOSans R" panose="00020600040101010101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7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OPPOSans R" panose="00020600040101010101"/>
                          <a:ea typeface="OPPOSans R" panose="00020600040101010101"/>
                          <a:cs typeface="OPPOSans R" panose="00020600040101010101"/>
                          <a:sym typeface="OPPOSans R" panose="00020600040101010101"/>
                        </a:rPr>
                        <a:t>结   构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OPPOSans R" panose="00020600040101010101"/>
                        <a:ea typeface="OPPOSans R" panose="00020600040101010101"/>
                        <a:cs typeface="OPPOSans R" panose="00020600040101010101"/>
                        <a:sym typeface="OPPOSans R" panose="00020600040101010101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OPPOSans R" panose="00020600040101010101"/>
                        <a:ea typeface="OPPOSans R" panose="00020600040101010101"/>
                        <a:cs typeface="OPPOSans R" panose="00020600040101010101"/>
                        <a:sym typeface="OPPOSans R" panose="00020600040101010101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39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OPPOSans R" panose="00020600040101010101"/>
                          <a:ea typeface="OPPOSans R" panose="00020600040101010101"/>
                          <a:cs typeface="OPPOSans R" panose="00020600040101010101"/>
                          <a:sym typeface="OPPOSans R" panose="00020600040101010101"/>
                        </a:rPr>
                        <a:t>主要存在部位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OPPOSans R" panose="00020600040101010101"/>
                        <a:ea typeface="OPPOSans R" panose="00020600040101010101"/>
                        <a:cs typeface="OPPOSans R" panose="00020600040101010101"/>
                        <a:sym typeface="OPPOSans R" panose="00020600040101010101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OPPOSans R" panose="00020600040101010101"/>
                        <a:ea typeface="OPPOSans R" panose="00020600040101010101"/>
                        <a:cs typeface="OPPOSans R" panose="00020600040101010101"/>
                        <a:sym typeface="OPPOSans R" panose="00020600040101010101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4356962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en-US" altLang="zh-CN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DNA</a:t>
            </a: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、</a:t>
            </a:r>
            <a:r>
              <a:rPr lang="en-US" altLang="zh-CN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RNA</a:t>
            </a: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的主要区别</a:t>
            </a:r>
          </a:p>
        </p:txBody>
      </p:sp>
      <p:graphicFrame>
        <p:nvGraphicFramePr>
          <p:cNvPr id="4" name="Group 4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064996" y="1357652"/>
          <a:ext cx="8062008" cy="4444595"/>
        </p:xfrm>
        <a:graphic>
          <a:graphicData uri="http://schemas.openxmlformats.org/drawingml/2006/table">
            <a:tbl>
              <a:tblPr/>
              <a:tblGrid>
                <a:gridCol w="2548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9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3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89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OPPOSans R" panose="00020600040101010101"/>
                          <a:ea typeface="OPPOSans R" panose="00020600040101010101"/>
                          <a:cs typeface="OPPOSans R" panose="00020600040101010101"/>
                          <a:sym typeface="OPPOSans R" panose="00020600040101010101"/>
                        </a:rPr>
                        <a:t>比较项目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OPPOSans R" panose="00020600040101010101"/>
                          <a:ea typeface="OPPOSans R" panose="00020600040101010101"/>
                          <a:cs typeface="OPPOSans R" panose="00020600040101010101"/>
                          <a:sym typeface="OPPOSans R" panose="00020600040101010101"/>
                        </a:rPr>
                        <a:t>DNA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OPPOSans R" panose="00020600040101010101"/>
                          <a:ea typeface="OPPOSans R" panose="00020600040101010101"/>
                          <a:cs typeface="OPPOSans R" panose="00020600040101010101"/>
                          <a:sym typeface="OPPOSans R" panose="00020600040101010101"/>
                        </a:rPr>
                        <a:t>RNA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9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OPPOSans R" panose="00020600040101010101"/>
                          <a:ea typeface="OPPOSans R" panose="00020600040101010101"/>
                          <a:cs typeface="OPPOSans R" panose="00020600040101010101"/>
                          <a:sym typeface="OPPOSans R" panose="00020600040101010101"/>
                        </a:rPr>
                        <a:t>基本单位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OPPOSans R" panose="00020600040101010101"/>
                        <a:ea typeface="OPPOSans R" panose="00020600040101010101"/>
                        <a:cs typeface="OPPOSans R" panose="00020600040101010101"/>
                        <a:sym typeface="OPPOSans R" panose="00020600040101010101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OPPOSans R" panose="00020600040101010101"/>
                        <a:ea typeface="OPPOSans R" panose="00020600040101010101"/>
                        <a:cs typeface="OPPOSans R" panose="00020600040101010101"/>
                        <a:sym typeface="OPPOSans R" panose="00020600040101010101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4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OPPOSans R" panose="00020600040101010101"/>
                          <a:ea typeface="OPPOSans R" panose="00020600040101010101"/>
                          <a:cs typeface="OPPOSans R" panose="00020600040101010101"/>
                          <a:sym typeface="OPPOSans R" panose="00020600040101010101"/>
                        </a:rPr>
                        <a:t>五碳糖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OPPOSans R" panose="00020600040101010101"/>
                        <a:ea typeface="OPPOSans R" panose="00020600040101010101"/>
                        <a:cs typeface="OPPOSans R" panose="00020600040101010101"/>
                        <a:sym typeface="OPPOSans R" panose="00020600040101010101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OPPOSans R" panose="00020600040101010101"/>
                        <a:ea typeface="OPPOSans R" panose="00020600040101010101"/>
                        <a:cs typeface="OPPOSans R" panose="00020600040101010101"/>
                        <a:sym typeface="OPPOSans R" panose="00020600040101010101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75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OPPOSans R" panose="00020600040101010101"/>
                          <a:ea typeface="OPPOSans R" panose="00020600040101010101"/>
                          <a:cs typeface="OPPOSans R" panose="00020600040101010101"/>
                          <a:sym typeface="OPPOSans R" panose="00020600040101010101"/>
                        </a:rPr>
                        <a:t>含氮碱基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OPPOSans R" panose="00020600040101010101"/>
                        <a:ea typeface="OPPOSans R" panose="00020600040101010101"/>
                        <a:cs typeface="OPPOSans R" panose="00020600040101010101"/>
                        <a:sym typeface="OPPOSans R" panose="00020600040101010101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OPPOSans R" panose="00020600040101010101"/>
                        <a:ea typeface="OPPOSans R" panose="00020600040101010101"/>
                        <a:cs typeface="OPPOSans R" panose="00020600040101010101"/>
                        <a:sym typeface="OPPOSans R" panose="00020600040101010101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6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OPPOSans R" panose="00020600040101010101"/>
                          <a:ea typeface="OPPOSans R" panose="00020600040101010101"/>
                          <a:cs typeface="OPPOSans R" panose="00020600040101010101"/>
                          <a:sym typeface="OPPOSans R" panose="00020600040101010101"/>
                        </a:rPr>
                        <a:t>结   构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OPPOSans R" panose="00020600040101010101"/>
                        <a:ea typeface="OPPOSans R" panose="00020600040101010101"/>
                        <a:cs typeface="OPPOSans R" panose="00020600040101010101"/>
                        <a:sym typeface="OPPOSans R" panose="00020600040101010101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OPPOSans R" panose="00020600040101010101"/>
                        <a:ea typeface="OPPOSans R" panose="00020600040101010101"/>
                        <a:cs typeface="OPPOSans R" panose="00020600040101010101"/>
                        <a:sym typeface="OPPOSans R" panose="00020600040101010101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38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OPPOSans R" panose="00020600040101010101"/>
                          <a:ea typeface="OPPOSans R" panose="00020600040101010101"/>
                          <a:cs typeface="OPPOSans R" panose="00020600040101010101"/>
                          <a:sym typeface="OPPOSans R" panose="00020600040101010101"/>
                        </a:rPr>
                        <a:t>主要存在部位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OPPOSans R" panose="00020600040101010101"/>
                        <a:ea typeface="OPPOSans R" panose="00020600040101010101"/>
                        <a:cs typeface="OPPOSans R" panose="00020600040101010101"/>
                        <a:sym typeface="OPPOSans R" panose="00020600040101010101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OPPOSans R" panose="00020600040101010101"/>
                        <a:ea typeface="OPPOSans R" panose="00020600040101010101"/>
                        <a:cs typeface="OPPOSans R" panose="00020600040101010101"/>
                        <a:sym typeface="OPPOSans R" panose="00020600040101010101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33"/>
          <p:cNvSpPr/>
          <p:nvPr/>
        </p:nvSpPr>
        <p:spPr>
          <a:xfrm>
            <a:off x="4656928" y="2167729"/>
            <a:ext cx="2563817" cy="430994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000" dirty="0">
                <a:solidFill>
                  <a:srgbClr val="0000CC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        脱氧核苷酸</a:t>
            </a:r>
          </a:p>
        </p:txBody>
      </p:sp>
      <p:sp>
        <p:nvSpPr>
          <p:cNvPr id="8" name="Rectangle 34"/>
          <p:cNvSpPr/>
          <p:nvPr/>
        </p:nvSpPr>
        <p:spPr>
          <a:xfrm>
            <a:off x="7781331" y="2185644"/>
            <a:ext cx="1798947" cy="430994"/>
          </a:xfrm>
          <a:prstGeom prst="rect">
            <a:avLst/>
          </a:prstGeom>
          <a:noFill/>
          <a:ln w="9525">
            <a:noFill/>
          </a:ln>
        </p:spPr>
        <p:txBody>
          <a:bodyPr wrap="square" lIns="122027" tIns="61013" rIns="122027" bIns="61013" anchor="t">
            <a:spAutoFit/>
          </a:bodyPr>
          <a:lstStyle/>
          <a:p>
            <a:r>
              <a:rPr lang="zh-CN" altLang="en-US" sz="2000" dirty="0">
                <a:solidFill>
                  <a:srgbClr val="0000CC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   核糖核苷酸</a:t>
            </a:r>
          </a:p>
        </p:txBody>
      </p:sp>
      <p:sp>
        <p:nvSpPr>
          <p:cNvPr id="9" name="Rectangle 35"/>
          <p:cNvSpPr/>
          <p:nvPr/>
        </p:nvSpPr>
        <p:spPr>
          <a:xfrm>
            <a:off x="5326416" y="2931088"/>
            <a:ext cx="1519457" cy="430994"/>
          </a:xfrm>
          <a:prstGeom prst="rect">
            <a:avLst/>
          </a:prstGeom>
          <a:noFill/>
          <a:ln w="9525">
            <a:noFill/>
          </a:ln>
        </p:spPr>
        <p:txBody>
          <a:bodyPr wrap="square" lIns="122027" tIns="61013" rIns="122027" bIns="61013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000" dirty="0">
                <a:solidFill>
                  <a:srgbClr val="0000CC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脱氧核糖</a:t>
            </a:r>
          </a:p>
        </p:txBody>
      </p:sp>
      <p:sp>
        <p:nvSpPr>
          <p:cNvPr id="10" name="Rectangle 36"/>
          <p:cNvSpPr/>
          <p:nvPr/>
        </p:nvSpPr>
        <p:spPr>
          <a:xfrm>
            <a:off x="8418162" y="2931088"/>
            <a:ext cx="1284283" cy="430994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000" dirty="0">
                <a:solidFill>
                  <a:srgbClr val="0000CC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核糖</a:t>
            </a:r>
          </a:p>
        </p:txBody>
      </p:sp>
      <p:sp>
        <p:nvSpPr>
          <p:cNvPr id="11" name="Rectangle 37"/>
          <p:cNvSpPr/>
          <p:nvPr/>
        </p:nvSpPr>
        <p:spPr>
          <a:xfrm>
            <a:off x="5277429" y="3758626"/>
            <a:ext cx="1698758" cy="430994"/>
          </a:xfrm>
          <a:prstGeom prst="rect">
            <a:avLst/>
          </a:prstGeom>
          <a:noFill/>
          <a:ln w="9525">
            <a:noFill/>
          </a:ln>
        </p:spPr>
        <p:txBody>
          <a:bodyPr wrap="none" lIns="122027" tIns="61013" rIns="122027" bIns="61013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000" dirty="0">
                <a:solidFill>
                  <a:srgbClr val="0000CC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A</a:t>
            </a:r>
            <a:r>
              <a:rPr lang="zh-CN" altLang="en-US" sz="2000" dirty="0">
                <a:solidFill>
                  <a:srgbClr val="0000CC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、</a:t>
            </a:r>
            <a:r>
              <a:rPr lang="en-US" altLang="zh-CN" sz="2000" dirty="0">
                <a:solidFill>
                  <a:srgbClr val="CC00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T</a:t>
            </a:r>
            <a:r>
              <a:rPr lang="zh-CN" altLang="en-US" sz="2000" dirty="0">
                <a:solidFill>
                  <a:srgbClr val="0000CC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、</a:t>
            </a:r>
            <a:r>
              <a:rPr lang="en-US" altLang="zh-CN" sz="2000" dirty="0">
                <a:solidFill>
                  <a:srgbClr val="0000CC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C</a:t>
            </a:r>
            <a:r>
              <a:rPr lang="zh-CN" altLang="en-US" sz="2000" dirty="0">
                <a:solidFill>
                  <a:srgbClr val="0000CC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、</a:t>
            </a:r>
            <a:r>
              <a:rPr lang="en-US" altLang="zh-CN" sz="2000" dirty="0">
                <a:solidFill>
                  <a:srgbClr val="0000CC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G</a:t>
            </a:r>
          </a:p>
        </p:txBody>
      </p:sp>
      <p:sp>
        <p:nvSpPr>
          <p:cNvPr id="12" name="Rectangle 38"/>
          <p:cNvSpPr/>
          <p:nvPr/>
        </p:nvSpPr>
        <p:spPr>
          <a:xfrm>
            <a:off x="7846647" y="3758174"/>
            <a:ext cx="1948539" cy="430994"/>
          </a:xfrm>
          <a:prstGeom prst="rect">
            <a:avLst/>
          </a:prstGeom>
          <a:noFill/>
          <a:ln w="9525">
            <a:noFill/>
          </a:ln>
        </p:spPr>
        <p:txBody>
          <a:bodyPr wrap="square" lIns="122027" tIns="61013" rIns="122027" bIns="61013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000" dirty="0">
                <a:solidFill>
                  <a:srgbClr val="0000CC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A</a:t>
            </a:r>
            <a:r>
              <a:rPr lang="zh-CN" altLang="en-US" sz="2000" dirty="0">
                <a:solidFill>
                  <a:srgbClr val="0000CC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、</a:t>
            </a:r>
            <a:r>
              <a:rPr lang="en-US" altLang="zh-CN" sz="2000" dirty="0">
                <a:solidFill>
                  <a:srgbClr val="CC00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U</a:t>
            </a:r>
            <a:r>
              <a:rPr lang="zh-CN" altLang="en-US" sz="2000" dirty="0">
                <a:solidFill>
                  <a:srgbClr val="0000CC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、</a:t>
            </a:r>
            <a:r>
              <a:rPr lang="en-US" altLang="zh-CN" sz="2000" dirty="0">
                <a:solidFill>
                  <a:srgbClr val="0000CC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C</a:t>
            </a:r>
            <a:r>
              <a:rPr lang="zh-CN" altLang="en-US" sz="2000" dirty="0">
                <a:solidFill>
                  <a:srgbClr val="0000CC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、</a:t>
            </a:r>
            <a:r>
              <a:rPr lang="en-US" altLang="zh-CN" sz="2000" dirty="0">
                <a:solidFill>
                  <a:srgbClr val="0000CC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G</a:t>
            </a:r>
          </a:p>
        </p:txBody>
      </p:sp>
      <p:sp>
        <p:nvSpPr>
          <p:cNvPr id="13" name="Rectangle 39"/>
          <p:cNvSpPr/>
          <p:nvPr/>
        </p:nvSpPr>
        <p:spPr>
          <a:xfrm>
            <a:off x="5277429" y="4505205"/>
            <a:ext cx="1872543" cy="430994"/>
          </a:xfrm>
          <a:prstGeom prst="rect">
            <a:avLst/>
          </a:prstGeom>
          <a:noFill/>
          <a:ln w="9525">
            <a:noFill/>
          </a:ln>
        </p:spPr>
        <p:txBody>
          <a:bodyPr wrap="square" lIns="122027" tIns="61013" rIns="122027" bIns="61013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000" dirty="0">
                <a:solidFill>
                  <a:srgbClr val="0000CC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双螺旋结构</a:t>
            </a:r>
          </a:p>
        </p:txBody>
      </p:sp>
      <p:sp>
        <p:nvSpPr>
          <p:cNvPr id="14" name="Rectangle 40"/>
          <p:cNvSpPr/>
          <p:nvPr/>
        </p:nvSpPr>
        <p:spPr>
          <a:xfrm>
            <a:off x="8287530" y="4505205"/>
            <a:ext cx="1589310" cy="430994"/>
          </a:xfrm>
          <a:prstGeom prst="rect">
            <a:avLst/>
          </a:prstGeom>
          <a:noFill/>
          <a:ln w="9525">
            <a:noFill/>
          </a:ln>
        </p:spPr>
        <p:txBody>
          <a:bodyPr wrap="square" lIns="122027" tIns="61013" rIns="122027" bIns="61013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000" dirty="0">
                <a:solidFill>
                  <a:srgbClr val="0000CC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单链结构</a:t>
            </a:r>
          </a:p>
        </p:txBody>
      </p:sp>
      <p:sp>
        <p:nvSpPr>
          <p:cNvPr id="15" name="Rectangle 41"/>
          <p:cNvSpPr/>
          <p:nvPr/>
        </p:nvSpPr>
        <p:spPr>
          <a:xfrm>
            <a:off x="5454427" y="5292828"/>
            <a:ext cx="1015879" cy="430994"/>
          </a:xfrm>
          <a:prstGeom prst="rect">
            <a:avLst/>
          </a:prstGeom>
          <a:noFill/>
          <a:ln w="9525">
            <a:noFill/>
          </a:ln>
        </p:spPr>
        <p:txBody>
          <a:bodyPr wrap="none" lIns="122027" tIns="61013" rIns="122027" bIns="61013" anchor="t">
            <a:spAutoFit/>
          </a:bodyPr>
          <a:lstStyle/>
          <a:p>
            <a:r>
              <a:rPr lang="zh-CN" altLang="en-US" sz="2000" dirty="0">
                <a:solidFill>
                  <a:srgbClr val="0000CC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细胞核</a:t>
            </a:r>
          </a:p>
        </p:txBody>
      </p:sp>
      <p:sp>
        <p:nvSpPr>
          <p:cNvPr id="16" name="Rectangle 42"/>
          <p:cNvSpPr/>
          <p:nvPr/>
        </p:nvSpPr>
        <p:spPr>
          <a:xfrm>
            <a:off x="8418162" y="5315510"/>
            <a:ext cx="1798947" cy="430994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r>
              <a:rPr lang="zh-CN" altLang="en-US" sz="2000" dirty="0">
                <a:solidFill>
                  <a:srgbClr val="0000CC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细胞质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1231106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思考：</a:t>
            </a:r>
          </a:p>
        </p:txBody>
      </p:sp>
      <p:sp>
        <p:nvSpPr>
          <p:cNvPr id="17" name="Text Box 2"/>
          <p:cNvSpPr txBox="1"/>
          <p:nvPr/>
        </p:nvSpPr>
        <p:spPr>
          <a:xfrm>
            <a:off x="796465" y="2357320"/>
            <a:ext cx="10143671" cy="984992"/>
          </a:xfrm>
          <a:prstGeom prst="rect">
            <a:avLst/>
          </a:prstGeom>
          <a:noFill/>
          <a:ln w="2857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lIns="122027" tIns="61013" rIns="122027" bIns="61013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由</a:t>
            </a:r>
            <a:r>
              <a:rPr lang="en-US" altLang="zh-CN" sz="28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10</a:t>
            </a:r>
            <a:r>
              <a:rPr lang="zh-CN" altLang="en-US" sz="28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个脱氧核苷酸组成的一条</a:t>
            </a:r>
            <a:r>
              <a:rPr lang="en-US" altLang="zh-CN" sz="28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DNA</a:t>
            </a:r>
            <a:r>
              <a:rPr lang="zh-CN" altLang="en-US" sz="28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单链最多有</a:t>
            </a:r>
            <a:r>
              <a:rPr lang="en-US" altLang="zh-CN" sz="28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______</a:t>
            </a:r>
            <a:r>
              <a:rPr lang="zh-CN" altLang="en-US" sz="28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不同种类。</a:t>
            </a:r>
          </a:p>
        </p:txBody>
      </p:sp>
      <p:sp>
        <p:nvSpPr>
          <p:cNvPr id="18" name="Text Box 3"/>
          <p:cNvSpPr txBox="1"/>
          <p:nvPr/>
        </p:nvSpPr>
        <p:spPr>
          <a:xfrm>
            <a:off x="8054751" y="2634319"/>
            <a:ext cx="642380" cy="492550"/>
          </a:xfrm>
          <a:prstGeom prst="rect">
            <a:avLst/>
          </a:prstGeom>
          <a:noFill/>
          <a:ln w="9525">
            <a:noFill/>
          </a:ln>
        </p:spPr>
        <p:txBody>
          <a:bodyPr wrap="none" lIns="122027" tIns="61013" rIns="122027" bIns="61013" anchor="t">
            <a:spAutoFit/>
          </a:bodyPr>
          <a:lstStyle/>
          <a:p>
            <a:r>
              <a:rPr lang="en-US" altLang="zh-CN" sz="2400" dirty="0">
                <a:solidFill>
                  <a:srgbClr val="CC00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4</a:t>
            </a:r>
            <a:r>
              <a:rPr lang="en-US" altLang="zh-CN" sz="2400" baseline="30000" dirty="0">
                <a:solidFill>
                  <a:srgbClr val="CC00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1641475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应用分析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8" y="2800534"/>
            <a:ext cx="5634026" cy="212525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7"/>
          <p:cNvSpPr txBox="1"/>
          <p:nvPr/>
        </p:nvSpPr>
        <p:spPr>
          <a:xfrm>
            <a:off x="7103621" y="3616885"/>
            <a:ext cx="4081464" cy="492550"/>
          </a:xfrm>
          <a:prstGeom prst="rect">
            <a:avLst/>
          </a:prstGeom>
          <a:solidFill>
            <a:schemeClr val="accent2"/>
          </a:solidFill>
          <a:ln w="381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lIns="122027" tIns="61013" rIns="122027" bIns="61013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你判断罪犯是谁？为什么？</a:t>
            </a:r>
          </a:p>
        </p:txBody>
      </p:sp>
      <p:sp>
        <p:nvSpPr>
          <p:cNvPr id="8" name="Rectangle 11"/>
          <p:cNvSpPr/>
          <p:nvPr/>
        </p:nvSpPr>
        <p:spPr>
          <a:xfrm>
            <a:off x="917197" y="1063875"/>
            <a:ext cx="11555307" cy="1374907"/>
          </a:xfrm>
          <a:prstGeom prst="rect">
            <a:avLst/>
          </a:prstGeom>
          <a:noFill/>
          <a:ln w="9525">
            <a:noFill/>
          </a:ln>
        </p:spPr>
        <p:txBody>
          <a:bodyPr wrap="square" lIns="122027" tIns="61013" rIns="122027" bIns="61013" anchor="t">
            <a:spAutoFit/>
          </a:bodyPr>
          <a:lstStyle/>
          <a:p>
            <a:r>
              <a:rPr lang="zh-CN" altLang="en-US" sz="2400" dirty="0">
                <a:solidFill>
                  <a:srgbClr val="FF33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请你思考：</a:t>
            </a:r>
            <a:r>
              <a:rPr lang="zh-CN" altLang="en-US" sz="24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  </a:t>
            </a:r>
            <a:endParaRPr lang="en-US" altLang="zh-CN" sz="2400" dirty="0">
              <a:latin typeface="OPPOSans R" panose="00020600040101010101"/>
              <a:ea typeface="OPPOSans R" panose="00020600040101010101"/>
              <a:cs typeface="OPPOSans R" panose="00020600040101010101"/>
              <a:sym typeface="OPPOSans R" panose="00020600040101010101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1.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为什么</a:t>
            </a: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DNA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能够提供犯罪嫌疑人的信息和用于亲子鉴定？</a:t>
            </a:r>
            <a:endParaRPr lang="en-US" altLang="zh-CN" sz="2000" dirty="0">
              <a:latin typeface="OPPOSans R" panose="00020600040101010101"/>
              <a:ea typeface="OPPOSans R" panose="00020600040101010101"/>
              <a:cs typeface="OPPOSans R" panose="00020600040101010101"/>
              <a:sym typeface="OPPOSans R" panose="00020600040101010101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2.DNA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鉴定技术还有哪些方面的应用呢？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4222310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学了本课知识</a:t>
            </a:r>
            <a:r>
              <a:rPr lang="en-US" altLang="zh-CN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,</a:t>
            </a: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想一想：</a:t>
            </a:r>
          </a:p>
        </p:txBody>
      </p:sp>
      <p:sp>
        <p:nvSpPr>
          <p:cNvPr id="15" name="Text Box 5"/>
          <p:cNvSpPr txBox="1"/>
          <p:nvPr/>
        </p:nvSpPr>
        <p:spPr>
          <a:xfrm>
            <a:off x="570910" y="2070607"/>
            <a:ext cx="10947990" cy="558786"/>
          </a:xfrm>
          <a:prstGeom prst="rect">
            <a:avLst/>
          </a:prstGeom>
          <a:noFill/>
          <a:ln w="9525">
            <a:noFill/>
          </a:ln>
        </p:spPr>
        <p:txBody>
          <a:bodyPr wrap="square" lIns="122027" tIns="61013" rIns="122027" bIns="61013" anchor="t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1. </a:t>
            </a:r>
            <a:r>
              <a:rPr lang="zh-CN" altLang="en-US" sz="24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从结构上来分析，你认为核酸这类物质为什么能够携带遗传信息？</a:t>
            </a:r>
          </a:p>
        </p:txBody>
      </p:sp>
      <p:sp>
        <p:nvSpPr>
          <p:cNvPr id="16" name="Text Box 6"/>
          <p:cNvSpPr txBox="1"/>
          <p:nvPr/>
        </p:nvSpPr>
        <p:spPr>
          <a:xfrm>
            <a:off x="1573688" y="1844675"/>
            <a:ext cx="7541009" cy="554105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800" dirty="0">
              <a:latin typeface="OPPOSans R" panose="00020600040101010101"/>
              <a:ea typeface="OPPOSans R" panose="00020600040101010101"/>
              <a:cs typeface="OPPOSans R" panose="00020600040101010101"/>
              <a:sym typeface="OPPOSans R" panose="00020600040101010101"/>
            </a:endParaRPr>
          </a:p>
        </p:txBody>
      </p:sp>
      <p:sp>
        <p:nvSpPr>
          <p:cNvPr id="17" name="Text Box 7"/>
          <p:cNvSpPr txBox="1"/>
          <p:nvPr/>
        </p:nvSpPr>
        <p:spPr>
          <a:xfrm>
            <a:off x="570910" y="3222399"/>
            <a:ext cx="10520099" cy="558786"/>
          </a:xfrm>
          <a:prstGeom prst="rect">
            <a:avLst/>
          </a:prstGeom>
          <a:noFill/>
          <a:ln w="28575">
            <a:noFill/>
          </a:ln>
        </p:spPr>
        <p:txBody>
          <a:bodyPr wrap="square" lIns="122027" tIns="61013" rIns="122027" bIns="61013" anchor="t">
            <a:spAutoFit/>
          </a:bodyPr>
          <a:lstStyle/>
          <a:p>
            <a:pPr>
              <a:lnSpc>
                <a:spcPct val="125000"/>
              </a:lnSpc>
              <a:spcBef>
                <a:spcPct val="100000"/>
              </a:spcBef>
            </a:pPr>
            <a:r>
              <a:rPr lang="en-US" altLang="zh-CN" sz="24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2. DNA</a:t>
            </a:r>
            <a:r>
              <a:rPr lang="zh-CN" altLang="en-US" sz="24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和蛋白质结构组成上有什么相同点和不同点？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1641475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课堂小结</a:t>
            </a:r>
          </a:p>
        </p:txBody>
      </p:sp>
      <p:sp>
        <p:nvSpPr>
          <p:cNvPr id="2" name="五边形 1"/>
          <p:cNvSpPr/>
          <p:nvPr/>
        </p:nvSpPr>
        <p:spPr>
          <a:xfrm>
            <a:off x="168078" y="334338"/>
            <a:ext cx="569573" cy="615551"/>
          </a:xfrm>
          <a:prstGeom prst="homePlate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rtl="0" latinLnBrk="1" hangingPunct="0"/>
            <a:r>
              <a:rPr lang="en-US" altLang="zh-CN" sz="32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  <a:cs typeface="OPPOSans R" panose="00020600040101010101" pitchFamily="18" charset="-122"/>
                <a:sym typeface="Roboto Bk" pitchFamily="2" charset="0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Roboto Bk" pitchFamily="2" charset="0"/>
              <a:ea typeface="OPPOSans R" panose="00020600040101010101" pitchFamily="18" charset="-122"/>
              <a:cs typeface="OPPOSans R" panose="00020600040101010101" pitchFamily="18" charset="-122"/>
              <a:sym typeface="Roboto Bk" pitchFamily="2" charset="0"/>
            </a:endParaRPr>
          </a:p>
        </p:txBody>
      </p:sp>
      <p:sp>
        <p:nvSpPr>
          <p:cNvPr id="30" name="Text Box 3"/>
          <p:cNvSpPr txBox="1"/>
          <p:nvPr/>
        </p:nvSpPr>
        <p:spPr>
          <a:xfrm>
            <a:off x="8484116" y="3833850"/>
            <a:ext cx="677325" cy="841363"/>
          </a:xfrm>
          <a:prstGeom prst="rect">
            <a:avLst/>
          </a:prstGeom>
          <a:noFill/>
          <a:ln w="9525">
            <a:noFill/>
          </a:ln>
        </p:spPr>
        <p:txBody>
          <a:bodyPr vert="eaVert" wrap="none" lIns="122027" tIns="61013" rIns="122027" bIns="61013" anchor="t">
            <a:spAutoFit/>
          </a:bodyPr>
          <a:lstStyle/>
          <a:p>
            <a:pPr algn="ctr"/>
            <a:r>
              <a:rPr lang="zh-CN" altLang="en-US" sz="2800" dirty="0">
                <a:solidFill>
                  <a:srgbClr val="FF33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核酸</a:t>
            </a:r>
          </a:p>
        </p:txBody>
      </p:sp>
      <p:sp>
        <p:nvSpPr>
          <p:cNvPr id="31" name="AutoShape 4"/>
          <p:cNvSpPr/>
          <p:nvPr/>
        </p:nvSpPr>
        <p:spPr>
          <a:xfrm>
            <a:off x="7863696" y="3088514"/>
            <a:ext cx="430733" cy="2332037"/>
          </a:xfrm>
          <a:prstGeom prst="rightBrace">
            <a:avLst>
              <a:gd name="adj1" fmla="val 44981"/>
              <a:gd name="adj2" fmla="val 50000"/>
            </a:avLst>
          </a:prstGeom>
          <a:noFill/>
          <a:ln w="317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122027" tIns="61013" rIns="122027" bIns="61013" anchor="ctr"/>
          <a:lstStyle/>
          <a:p>
            <a:endParaRPr lang="zh-CN" altLang="en-US" sz="2600" dirty="0">
              <a:latin typeface="OPPOSans R" panose="00020600040101010101"/>
              <a:ea typeface="OPPOSans R" panose="00020600040101010101"/>
              <a:cs typeface="OPPOSans R" panose="00020600040101010101"/>
              <a:sym typeface="OPPOSans R" panose="00020600040101010101"/>
            </a:endParaRPr>
          </a:p>
        </p:txBody>
      </p:sp>
      <p:sp>
        <p:nvSpPr>
          <p:cNvPr id="32" name="Text Box 5"/>
          <p:cNvSpPr txBox="1"/>
          <p:nvPr/>
        </p:nvSpPr>
        <p:spPr>
          <a:xfrm>
            <a:off x="6804056" y="2776063"/>
            <a:ext cx="964583" cy="523327"/>
          </a:xfrm>
          <a:prstGeom prst="rect">
            <a:avLst/>
          </a:prstGeom>
          <a:noFill/>
          <a:ln w="9525">
            <a:noFill/>
          </a:ln>
        </p:spPr>
        <p:txBody>
          <a:bodyPr wrap="none" lIns="122027" tIns="61013" rIns="122027" bIns="61013" anchor="t">
            <a:spAutoFit/>
          </a:bodyPr>
          <a:lstStyle/>
          <a:p>
            <a:r>
              <a:rPr lang="en-US" altLang="zh-CN" sz="26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DNA</a:t>
            </a:r>
          </a:p>
        </p:txBody>
      </p:sp>
      <p:sp>
        <p:nvSpPr>
          <p:cNvPr id="33" name="Text Box 6"/>
          <p:cNvSpPr txBox="1"/>
          <p:nvPr/>
        </p:nvSpPr>
        <p:spPr>
          <a:xfrm>
            <a:off x="6804056" y="5144791"/>
            <a:ext cx="934126" cy="523327"/>
          </a:xfrm>
          <a:prstGeom prst="rect">
            <a:avLst/>
          </a:prstGeom>
          <a:noFill/>
          <a:ln w="9525">
            <a:noFill/>
          </a:ln>
        </p:spPr>
        <p:txBody>
          <a:bodyPr wrap="none" lIns="122027" tIns="61013" rIns="122027" bIns="61013" anchor="t">
            <a:spAutoFit/>
          </a:bodyPr>
          <a:lstStyle/>
          <a:p>
            <a:r>
              <a:rPr lang="en-US" altLang="zh-CN" sz="26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RNA</a:t>
            </a:r>
          </a:p>
        </p:txBody>
      </p:sp>
      <p:sp>
        <p:nvSpPr>
          <p:cNvPr id="34" name="Line 7"/>
          <p:cNvSpPr/>
          <p:nvPr/>
        </p:nvSpPr>
        <p:spPr>
          <a:xfrm flipH="1">
            <a:off x="5484200" y="2950626"/>
            <a:ext cx="1220941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</p:spPr>
        <p:txBody>
          <a:bodyPr lIns="122027" tIns="61013" rIns="122027" bIns="61013"/>
          <a:lstStyle/>
          <a:p>
            <a:endParaRPr lang="zh-CN" altLang="en-US" sz="2600">
              <a:latin typeface="OPPOSans R" panose="00020600040101010101"/>
              <a:ea typeface="OPPOSans R" panose="00020600040101010101"/>
              <a:cs typeface="OPPOSans R" panose="00020600040101010101"/>
              <a:sym typeface="OPPOSans R" panose="00020600040101010101"/>
            </a:endParaRPr>
          </a:p>
        </p:txBody>
      </p:sp>
      <p:sp>
        <p:nvSpPr>
          <p:cNvPr id="35" name="Text Box 8"/>
          <p:cNvSpPr txBox="1"/>
          <p:nvPr/>
        </p:nvSpPr>
        <p:spPr>
          <a:xfrm>
            <a:off x="5484200" y="2436127"/>
            <a:ext cx="913287" cy="523327"/>
          </a:xfrm>
          <a:prstGeom prst="rect">
            <a:avLst/>
          </a:prstGeom>
          <a:noFill/>
          <a:ln w="9525">
            <a:noFill/>
          </a:ln>
        </p:spPr>
        <p:txBody>
          <a:bodyPr wrap="none" lIns="122027" tIns="61013" rIns="122027" bIns="61013" anchor="t">
            <a:spAutoFit/>
          </a:bodyPr>
          <a:lstStyle/>
          <a:p>
            <a:r>
              <a:rPr lang="zh-CN" altLang="en-US" sz="26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双链</a:t>
            </a:r>
          </a:p>
        </p:txBody>
      </p:sp>
      <p:sp>
        <p:nvSpPr>
          <p:cNvPr id="36" name="Text Box 9"/>
          <p:cNvSpPr txBox="1"/>
          <p:nvPr/>
        </p:nvSpPr>
        <p:spPr>
          <a:xfrm>
            <a:off x="4502028" y="1146496"/>
            <a:ext cx="790207" cy="2923984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r>
              <a:rPr lang="zh-CN" altLang="en-US" sz="26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脱氧核糖核苷酸</a:t>
            </a:r>
          </a:p>
        </p:txBody>
      </p:sp>
      <p:sp>
        <p:nvSpPr>
          <p:cNvPr id="37" name="Line 10"/>
          <p:cNvSpPr/>
          <p:nvPr/>
        </p:nvSpPr>
        <p:spPr>
          <a:xfrm flipH="1">
            <a:off x="5484200" y="5371563"/>
            <a:ext cx="1220941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</p:spPr>
        <p:txBody>
          <a:bodyPr lIns="122027" tIns="61013" rIns="122027" bIns="61013"/>
          <a:lstStyle/>
          <a:p>
            <a:endParaRPr lang="zh-CN" altLang="en-US" sz="2600">
              <a:latin typeface="OPPOSans R" panose="00020600040101010101"/>
              <a:ea typeface="OPPOSans R" panose="00020600040101010101"/>
              <a:cs typeface="OPPOSans R" panose="00020600040101010101"/>
              <a:sym typeface="OPPOSans R" panose="00020600040101010101"/>
            </a:endParaRPr>
          </a:p>
        </p:txBody>
      </p:sp>
      <p:sp>
        <p:nvSpPr>
          <p:cNvPr id="38" name="Text Box 11"/>
          <p:cNvSpPr txBox="1"/>
          <p:nvPr/>
        </p:nvSpPr>
        <p:spPr>
          <a:xfrm>
            <a:off x="5522594" y="4811375"/>
            <a:ext cx="913287" cy="523327"/>
          </a:xfrm>
          <a:prstGeom prst="rect">
            <a:avLst/>
          </a:prstGeom>
          <a:noFill/>
          <a:ln w="9525">
            <a:noFill/>
          </a:ln>
        </p:spPr>
        <p:txBody>
          <a:bodyPr wrap="none" lIns="122027" tIns="61013" rIns="122027" bIns="61013" anchor="t">
            <a:spAutoFit/>
          </a:bodyPr>
          <a:lstStyle/>
          <a:p>
            <a:r>
              <a:rPr lang="zh-CN" altLang="en-US" sz="26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单链</a:t>
            </a:r>
          </a:p>
        </p:txBody>
      </p:sp>
      <p:sp>
        <p:nvSpPr>
          <p:cNvPr id="39" name="Text Box 12"/>
          <p:cNvSpPr txBox="1"/>
          <p:nvPr/>
        </p:nvSpPr>
        <p:spPr>
          <a:xfrm>
            <a:off x="4502028" y="4195377"/>
            <a:ext cx="550670" cy="2123765"/>
          </a:xfrm>
          <a:prstGeom prst="rect">
            <a:avLst/>
          </a:prstGeom>
          <a:noFill/>
          <a:ln w="9525">
            <a:noFill/>
          </a:ln>
        </p:spPr>
        <p:txBody>
          <a:bodyPr wrap="square" lIns="122027" tIns="61013" rIns="122027" bIns="61013" anchor="t">
            <a:spAutoFit/>
          </a:bodyPr>
          <a:lstStyle/>
          <a:p>
            <a:r>
              <a:rPr lang="zh-CN" altLang="en-US" sz="26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核糖核苷酸</a:t>
            </a:r>
          </a:p>
        </p:txBody>
      </p:sp>
      <p:sp>
        <p:nvSpPr>
          <p:cNvPr id="40" name="AutoShape 13"/>
          <p:cNvSpPr/>
          <p:nvPr/>
        </p:nvSpPr>
        <p:spPr>
          <a:xfrm>
            <a:off x="3969122" y="1773893"/>
            <a:ext cx="288212" cy="1784746"/>
          </a:xfrm>
          <a:prstGeom prst="rightBrace">
            <a:avLst>
              <a:gd name="adj1" fmla="val 63060"/>
              <a:gd name="adj2" fmla="val 50000"/>
            </a:avLst>
          </a:prstGeom>
          <a:noFill/>
          <a:ln w="317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122027" tIns="61013" rIns="122027" bIns="61013" anchor="ctr"/>
          <a:lstStyle/>
          <a:p>
            <a:endParaRPr lang="zh-CN" altLang="en-US" sz="2600" dirty="0">
              <a:latin typeface="OPPOSans R" panose="00020600040101010101"/>
              <a:ea typeface="OPPOSans R" panose="00020600040101010101"/>
              <a:cs typeface="OPPOSans R" panose="00020600040101010101"/>
              <a:sym typeface="OPPOSans R" panose="00020600040101010101"/>
            </a:endParaRPr>
          </a:p>
        </p:txBody>
      </p:sp>
      <p:sp>
        <p:nvSpPr>
          <p:cNvPr id="41" name="Text Box 14"/>
          <p:cNvSpPr txBox="1"/>
          <p:nvPr/>
        </p:nvSpPr>
        <p:spPr>
          <a:xfrm>
            <a:off x="2361739" y="1720962"/>
            <a:ext cx="913287" cy="766204"/>
          </a:xfrm>
          <a:prstGeom prst="rect">
            <a:avLst/>
          </a:prstGeom>
          <a:noFill/>
          <a:ln w="9525">
            <a:noFill/>
          </a:ln>
        </p:spPr>
        <p:txBody>
          <a:bodyPr wrap="none" lIns="122027" tIns="61013" rIns="122027" bIns="61013" anchor="t">
            <a:spAutoFit/>
          </a:bodyPr>
          <a:lstStyle/>
          <a:p>
            <a:r>
              <a:rPr lang="zh-CN" altLang="en-US" sz="26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碱基</a:t>
            </a:r>
          </a:p>
        </p:txBody>
      </p:sp>
      <p:sp>
        <p:nvSpPr>
          <p:cNvPr id="42" name="Text Box 15"/>
          <p:cNvSpPr txBox="1"/>
          <p:nvPr/>
        </p:nvSpPr>
        <p:spPr>
          <a:xfrm>
            <a:off x="2361739" y="2482840"/>
            <a:ext cx="1580136" cy="766204"/>
          </a:xfrm>
          <a:prstGeom prst="rect">
            <a:avLst/>
          </a:prstGeom>
          <a:noFill/>
          <a:ln w="9525">
            <a:noFill/>
          </a:ln>
        </p:spPr>
        <p:txBody>
          <a:bodyPr wrap="none" lIns="122027" tIns="61013" rIns="122027" bIns="61013" anchor="t">
            <a:spAutoFit/>
          </a:bodyPr>
          <a:lstStyle/>
          <a:p>
            <a:r>
              <a:rPr lang="zh-CN" altLang="en-US" sz="26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脱氧核糖</a:t>
            </a:r>
          </a:p>
        </p:txBody>
      </p:sp>
      <p:sp>
        <p:nvSpPr>
          <p:cNvPr id="43" name="Text Box 16"/>
          <p:cNvSpPr txBox="1"/>
          <p:nvPr/>
        </p:nvSpPr>
        <p:spPr>
          <a:xfrm>
            <a:off x="2361739" y="3261047"/>
            <a:ext cx="913287" cy="766204"/>
          </a:xfrm>
          <a:prstGeom prst="rect">
            <a:avLst/>
          </a:prstGeom>
          <a:noFill/>
          <a:ln w="9525">
            <a:noFill/>
          </a:ln>
        </p:spPr>
        <p:txBody>
          <a:bodyPr wrap="none" lIns="122027" tIns="61013" rIns="122027" bIns="61013" anchor="t">
            <a:spAutoFit/>
          </a:bodyPr>
          <a:lstStyle/>
          <a:p>
            <a:r>
              <a:rPr lang="zh-CN" altLang="en-US" sz="26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磷酸</a:t>
            </a:r>
          </a:p>
        </p:txBody>
      </p:sp>
      <p:sp>
        <p:nvSpPr>
          <p:cNvPr id="44" name="AutoShape 17"/>
          <p:cNvSpPr/>
          <p:nvPr/>
        </p:nvSpPr>
        <p:spPr>
          <a:xfrm>
            <a:off x="1608686" y="1393745"/>
            <a:ext cx="178945" cy="2295525"/>
          </a:xfrm>
          <a:prstGeom prst="rightBrace">
            <a:avLst>
              <a:gd name="adj1" fmla="val 50060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122027" tIns="61013" rIns="122027" bIns="61013" anchor="ctr"/>
          <a:lstStyle/>
          <a:p>
            <a:endParaRPr lang="zh-CN" altLang="en-US" sz="2600" dirty="0">
              <a:latin typeface="OPPOSans R" panose="00020600040101010101"/>
              <a:ea typeface="OPPOSans R" panose="00020600040101010101"/>
              <a:cs typeface="OPPOSans R" panose="00020600040101010101"/>
              <a:sym typeface="OPPOSans R" panose="00020600040101010101"/>
            </a:endParaRPr>
          </a:p>
        </p:txBody>
      </p:sp>
      <p:sp>
        <p:nvSpPr>
          <p:cNvPr id="45" name="Text Box 18"/>
          <p:cNvSpPr txBox="1"/>
          <p:nvPr/>
        </p:nvSpPr>
        <p:spPr>
          <a:xfrm>
            <a:off x="947738" y="1130300"/>
            <a:ext cx="486888" cy="1843689"/>
          </a:xfrm>
          <a:prstGeom prst="rect">
            <a:avLst/>
          </a:prstGeom>
          <a:noFill/>
          <a:ln w="9525">
            <a:noFill/>
          </a:ln>
        </p:spPr>
        <p:txBody>
          <a:bodyPr wrap="none" lIns="122027" tIns="61013" rIns="122027" bIns="61013" anchor="t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zh-CN" sz="26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A</a:t>
            </a:r>
          </a:p>
          <a:p>
            <a:pPr>
              <a:spcBef>
                <a:spcPct val="10000"/>
              </a:spcBef>
            </a:pPr>
            <a:r>
              <a:rPr lang="en-US" altLang="zh-CN" sz="2600" dirty="0">
                <a:solidFill>
                  <a:srgbClr val="FF00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T</a:t>
            </a:r>
          </a:p>
          <a:p>
            <a:pPr>
              <a:spcBef>
                <a:spcPct val="10000"/>
              </a:spcBef>
            </a:pPr>
            <a:r>
              <a:rPr lang="en-US" altLang="zh-CN" sz="26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G</a:t>
            </a:r>
          </a:p>
          <a:p>
            <a:pPr>
              <a:spcBef>
                <a:spcPct val="10000"/>
              </a:spcBef>
            </a:pPr>
            <a:r>
              <a:rPr lang="en-US" altLang="zh-CN" sz="26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C</a:t>
            </a:r>
          </a:p>
        </p:txBody>
      </p:sp>
      <p:sp>
        <p:nvSpPr>
          <p:cNvPr id="46" name="AutoShape 19"/>
          <p:cNvSpPr/>
          <p:nvPr/>
        </p:nvSpPr>
        <p:spPr>
          <a:xfrm>
            <a:off x="3969122" y="4242737"/>
            <a:ext cx="209902" cy="1720532"/>
          </a:xfrm>
          <a:prstGeom prst="rightBrace">
            <a:avLst>
              <a:gd name="adj1" fmla="val 49668"/>
              <a:gd name="adj2" fmla="val 50000"/>
            </a:avLst>
          </a:prstGeom>
          <a:noFill/>
          <a:ln w="317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122027" tIns="61013" rIns="122027" bIns="61013" anchor="ctr"/>
          <a:lstStyle/>
          <a:p>
            <a:endParaRPr lang="zh-CN" altLang="en-US" sz="2600" dirty="0">
              <a:latin typeface="OPPOSans R" panose="00020600040101010101"/>
              <a:ea typeface="OPPOSans R" panose="00020600040101010101"/>
              <a:cs typeface="OPPOSans R" panose="00020600040101010101"/>
              <a:sym typeface="OPPOSans R" panose="00020600040101010101"/>
            </a:endParaRPr>
          </a:p>
        </p:txBody>
      </p:sp>
      <p:sp>
        <p:nvSpPr>
          <p:cNvPr id="47" name="Text Box 20"/>
          <p:cNvSpPr txBox="1"/>
          <p:nvPr/>
        </p:nvSpPr>
        <p:spPr>
          <a:xfrm>
            <a:off x="2361739" y="4144364"/>
            <a:ext cx="913287" cy="523327"/>
          </a:xfrm>
          <a:prstGeom prst="rect">
            <a:avLst/>
          </a:prstGeom>
          <a:noFill/>
          <a:ln w="9525">
            <a:noFill/>
          </a:ln>
        </p:spPr>
        <p:txBody>
          <a:bodyPr wrap="none" lIns="122027" tIns="61013" rIns="122027" bIns="61013" anchor="t">
            <a:spAutoFit/>
          </a:bodyPr>
          <a:lstStyle/>
          <a:p>
            <a:r>
              <a:rPr lang="zh-CN" altLang="en-US" sz="26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碱基</a:t>
            </a:r>
          </a:p>
        </p:txBody>
      </p:sp>
      <p:sp>
        <p:nvSpPr>
          <p:cNvPr id="48" name="Text Box 21"/>
          <p:cNvSpPr txBox="1"/>
          <p:nvPr/>
        </p:nvSpPr>
        <p:spPr>
          <a:xfrm>
            <a:off x="2361739" y="4906242"/>
            <a:ext cx="913287" cy="523327"/>
          </a:xfrm>
          <a:prstGeom prst="rect">
            <a:avLst/>
          </a:prstGeom>
          <a:noFill/>
          <a:ln w="9525">
            <a:noFill/>
          </a:ln>
        </p:spPr>
        <p:txBody>
          <a:bodyPr wrap="none" lIns="122027" tIns="61013" rIns="122027" bIns="61013" anchor="t">
            <a:spAutoFit/>
          </a:bodyPr>
          <a:lstStyle/>
          <a:p>
            <a:r>
              <a:rPr lang="zh-CN" altLang="en-US" sz="26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核糖</a:t>
            </a:r>
          </a:p>
        </p:txBody>
      </p:sp>
      <p:sp>
        <p:nvSpPr>
          <p:cNvPr id="49" name="Text Box 22"/>
          <p:cNvSpPr txBox="1"/>
          <p:nvPr/>
        </p:nvSpPr>
        <p:spPr>
          <a:xfrm>
            <a:off x="2361739" y="5668118"/>
            <a:ext cx="2030149" cy="554105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r>
              <a:rPr lang="zh-CN" altLang="en-US" sz="28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磷酸</a:t>
            </a:r>
          </a:p>
        </p:txBody>
      </p:sp>
      <p:sp>
        <p:nvSpPr>
          <p:cNvPr id="50" name="Text Box 23"/>
          <p:cNvSpPr txBox="1"/>
          <p:nvPr/>
        </p:nvSpPr>
        <p:spPr>
          <a:xfrm>
            <a:off x="947738" y="4013535"/>
            <a:ext cx="491697" cy="1843689"/>
          </a:xfrm>
          <a:prstGeom prst="rect">
            <a:avLst/>
          </a:prstGeom>
          <a:noFill/>
          <a:ln w="9525">
            <a:noFill/>
          </a:ln>
        </p:spPr>
        <p:txBody>
          <a:bodyPr wrap="none" lIns="122027" tIns="61013" rIns="122027" bIns="61013" anchor="t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zh-CN" sz="26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A</a:t>
            </a:r>
          </a:p>
          <a:p>
            <a:pPr>
              <a:spcBef>
                <a:spcPct val="10000"/>
              </a:spcBef>
            </a:pPr>
            <a:r>
              <a:rPr lang="en-US" altLang="zh-CN" sz="2600" dirty="0">
                <a:solidFill>
                  <a:srgbClr val="FF00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U</a:t>
            </a:r>
          </a:p>
          <a:p>
            <a:pPr>
              <a:spcBef>
                <a:spcPct val="10000"/>
              </a:spcBef>
            </a:pPr>
            <a:r>
              <a:rPr lang="en-US" altLang="zh-CN" sz="26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G</a:t>
            </a:r>
          </a:p>
          <a:p>
            <a:pPr>
              <a:spcBef>
                <a:spcPct val="10000"/>
              </a:spcBef>
            </a:pPr>
            <a:r>
              <a:rPr lang="en-US" altLang="zh-CN" sz="26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C</a:t>
            </a:r>
          </a:p>
        </p:txBody>
      </p:sp>
      <p:sp>
        <p:nvSpPr>
          <p:cNvPr id="51" name="AutoShape 25"/>
          <p:cNvSpPr/>
          <p:nvPr/>
        </p:nvSpPr>
        <p:spPr>
          <a:xfrm>
            <a:off x="1608686" y="4119989"/>
            <a:ext cx="199019" cy="1995149"/>
          </a:xfrm>
          <a:prstGeom prst="rightBrace">
            <a:avLst>
              <a:gd name="adj1" fmla="val 141898"/>
              <a:gd name="adj2" fmla="val 44097"/>
            </a:avLst>
          </a:prstGeom>
          <a:noFill/>
          <a:ln w="317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122027" tIns="61013" rIns="122027" bIns="61013" anchor="ctr"/>
          <a:lstStyle/>
          <a:p>
            <a:endParaRPr lang="zh-CN" altLang="en-US" sz="2600" dirty="0">
              <a:latin typeface="OPPOSans R" panose="00020600040101010101"/>
              <a:ea typeface="OPPOSans R" panose="00020600040101010101"/>
              <a:cs typeface="OPPOSans R" panose="00020600040101010101"/>
              <a:sym typeface="OPPOSans R" panose="00020600040101010101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bldLvl="0" animBg="1"/>
      <p:bldP spid="32" grpId="0"/>
      <p:bldP spid="33" grpId="0"/>
      <p:bldP spid="35" grpId="0"/>
      <p:bldP spid="36" grpId="0"/>
      <p:bldP spid="38" grpId="0"/>
      <p:bldP spid="39" grpId="0"/>
      <p:bldP spid="40" grpId="0" bldLvl="0" animBg="1"/>
      <p:bldP spid="41" grpId="0"/>
      <p:bldP spid="42" grpId="0"/>
      <p:bldP spid="43" grpId="0"/>
      <p:bldP spid="44" grpId="0" bldLvl="0" animBg="1"/>
      <p:bldP spid="45" grpId="0"/>
      <p:bldP spid="46" grpId="0" bldLvl="0" animBg="1"/>
      <p:bldP spid="47" grpId="0"/>
      <p:bldP spid="48" grpId="0"/>
      <p:bldP spid="49" grpId="0"/>
      <p:bldP spid="50" grpId="0"/>
      <p:bldP spid="51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1641475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课堂练习</a:t>
            </a:r>
          </a:p>
        </p:txBody>
      </p:sp>
      <p:sp>
        <p:nvSpPr>
          <p:cNvPr id="28" name="Rectangle 3"/>
          <p:cNvSpPr txBox="1"/>
          <p:nvPr/>
        </p:nvSpPr>
        <p:spPr>
          <a:xfrm>
            <a:off x="660400" y="1702662"/>
            <a:ext cx="9205686" cy="3452676"/>
          </a:xfrm>
          <a:prstGeom prst="rect">
            <a:avLst/>
          </a:prstGeom>
          <a:ln w="28575">
            <a:noFill/>
            <a:miter/>
          </a:ln>
        </p:spPr>
        <p:txBody>
          <a:bodyPr wrap="square" lIns="91293" tIns="45647" rIns="91293" bIns="45647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1.</a:t>
            </a:r>
            <a:r>
              <a:rPr lang="zh-CN" altLang="en-US" sz="24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下列关于生物遗传物质的叙述中，正确的是 </a:t>
            </a: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(      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 A. 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细胞核内的遗传物质是</a:t>
            </a: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DNA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，细胞质内的遗传物质是</a:t>
            </a: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RNA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 B. 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真核生物的遗传物质是</a:t>
            </a: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DNA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，原核生物的遗传物质是</a:t>
            </a: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RNA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 C. 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具有细胞结构的生物的遗传物质是</a:t>
            </a: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DNA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，病毒的遗传物质是</a:t>
            </a: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RNA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 D. 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生物的遗传物质是</a:t>
            </a: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DNA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或</a:t>
            </a: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RNA,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具有细胞结构的生物的遗传物质是</a:t>
            </a: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DNA </a:t>
            </a:r>
          </a:p>
        </p:txBody>
      </p:sp>
      <p:sp>
        <p:nvSpPr>
          <p:cNvPr id="29" name="Text Box 5"/>
          <p:cNvSpPr txBox="1"/>
          <p:nvPr/>
        </p:nvSpPr>
        <p:spPr>
          <a:xfrm flipH="1">
            <a:off x="6989604" y="1732055"/>
            <a:ext cx="343579" cy="738771"/>
          </a:xfrm>
          <a:prstGeom prst="rect">
            <a:avLst/>
          </a:prstGeom>
          <a:noFill/>
          <a:ln w="9525">
            <a:noFill/>
          </a:ln>
        </p:spPr>
        <p:txBody>
          <a:bodyPr wrap="square"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rgbClr val="FF0066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D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1641475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课堂练习</a:t>
            </a:r>
          </a:p>
        </p:txBody>
      </p:sp>
      <p:sp>
        <p:nvSpPr>
          <p:cNvPr id="5" name="Rectangle 3"/>
          <p:cNvSpPr txBox="1"/>
          <p:nvPr/>
        </p:nvSpPr>
        <p:spPr>
          <a:xfrm>
            <a:off x="660400" y="1687345"/>
            <a:ext cx="8490129" cy="3483309"/>
          </a:xfrm>
          <a:prstGeom prst="rect">
            <a:avLst/>
          </a:prstGeom>
          <a:ln w="28575">
            <a:noFill/>
            <a:miter/>
          </a:ln>
        </p:spPr>
        <p:txBody>
          <a:bodyPr wrap="square" lIns="91293" tIns="45647" rIns="91293" bIns="45647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2.</a:t>
            </a:r>
            <a:r>
              <a:rPr lang="zh-CN" altLang="en-US" sz="24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构成</a:t>
            </a:r>
            <a:r>
              <a:rPr lang="en-US" altLang="zh-CN" sz="24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DNA</a:t>
            </a:r>
            <a:r>
              <a:rPr lang="zh-CN" altLang="en-US" sz="24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分子的四种脱氧核苷酸的种类不同，取决于 </a:t>
            </a: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(     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 A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．五碳糖的不同          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 B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．含氮碱基的种类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 C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． 磷酸分子的多少      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 D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． 碱基对的排列顺序 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8189874" y="1844675"/>
            <a:ext cx="503579" cy="430994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rgbClr val="FF0066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5935920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>
              <a:defRPr b="0">
                <a:solidFill>
                  <a:srgbClr val="000000"/>
                </a:solidFill>
              </a:defRPr>
            </a:pPr>
            <a:r>
              <a:rPr lang="en-US" altLang="zh-CN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—NH2</a:t>
            </a: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和</a:t>
            </a:r>
            <a:r>
              <a:rPr lang="en-US" altLang="zh-CN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—COOH</a:t>
            </a: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数目的计算：</a:t>
            </a:r>
          </a:p>
        </p:txBody>
      </p:sp>
      <p:pic>
        <p:nvPicPr>
          <p:cNvPr id="8" name="Picture 2" descr="C:\Users\崔\Desktop\1257230240ctKL8vH9.gif"/>
          <p:cNvPicPr>
            <a:picLocks noChangeAspect="1"/>
          </p:cNvPicPr>
          <p:nvPr/>
        </p:nvPicPr>
        <p:blipFill>
          <a:blip r:embed="rId2"/>
          <a:srcRect l="20691" t="21564" r="17686" b="47498"/>
          <a:stretch>
            <a:fillRect/>
          </a:stretch>
        </p:blipFill>
        <p:spPr>
          <a:xfrm>
            <a:off x="2041414" y="2788641"/>
            <a:ext cx="8109173" cy="20644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47351" y="5130227"/>
            <a:ext cx="12134427" cy="430994"/>
          </a:xfrm>
          <a:prstGeom prst="rect">
            <a:avLst/>
          </a:prstGeom>
          <a:noFill/>
          <a:ln w="9525">
            <a:noFill/>
          </a:ln>
        </p:spPr>
        <p:txBody>
          <a:bodyPr wrap="square" lIns="122027" tIns="61013" rIns="122027" bIns="61013" anchor="t">
            <a:spAutoFit/>
          </a:bodyPr>
          <a:lstStyle/>
          <a:p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一条肽链中至少有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一个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游离的</a:t>
            </a: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—NH</a:t>
            </a:r>
            <a:r>
              <a:rPr lang="en-US" altLang="zh-CN" sz="2000" baseline="-25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2</a:t>
            </a:r>
            <a:r>
              <a:rPr lang="zh-CN" altLang="en-US" sz="2000" baseline="-25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和</a:t>
            </a: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—COOH</a:t>
            </a:r>
            <a:endParaRPr lang="zh-CN" altLang="en-US" sz="2000" dirty="0">
              <a:latin typeface="OPPOSans R" panose="00020600040101010101"/>
              <a:ea typeface="OPPOSans R" panose="00020600040101010101"/>
              <a:cs typeface="OPPOSans R" panose="00020600040101010101"/>
              <a:sym typeface="OPPOSans R" panose="00020600040101010101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351" y="1271202"/>
            <a:ext cx="11600180" cy="1467240"/>
          </a:xfrm>
          <a:prstGeom prst="rect">
            <a:avLst/>
          </a:prstGeom>
          <a:noFill/>
          <a:ln w="9525">
            <a:noFill/>
          </a:ln>
        </p:spPr>
        <p:txBody>
          <a:bodyPr wrap="square" lIns="122027" tIns="61013" rIns="122027" bIns="61013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提问：某蛋白质由</a:t>
            </a: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100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氨基酸组成，其中自有的氨基有</a:t>
            </a: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4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个，问蛋白质最多由几条肽链组成？</a:t>
            </a:r>
            <a:endParaRPr lang="en-US" altLang="zh-CN" sz="2000" dirty="0">
              <a:latin typeface="OPPOSans R" panose="00020600040101010101"/>
              <a:ea typeface="OPPOSans R" panose="00020600040101010101"/>
              <a:cs typeface="OPPOSans R" panose="00020600040101010101"/>
              <a:sym typeface="OPPOSans R" panose="00020600040101010101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某蛋白质有自有氨基</a:t>
            </a: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4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个，肽链</a:t>
            </a: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1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条，</a:t>
            </a:r>
            <a:endParaRPr lang="en-US" altLang="zh-CN" sz="2000" dirty="0">
              <a:latin typeface="OPPOSans R" panose="00020600040101010101"/>
              <a:ea typeface="OPPOSans R" panose="00020600040101010101"/>
              <a:cs typeface="OPPOSans R" panose="00020600040101010101"/>
              <a:sym typeface="OPPOSans R" panose="00020600040101010101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R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基有几个氨基？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/>
      <p:bldP spid="10" grpId="0" bldLvl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1641475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课堂练习</a:t>
            </a:r>
          </a:p>
        </p:txBody>
      </p:sp>
      <p:sp>
        <p:nvSpPr>
          <p:cNvPr id="8" name="Rectangle 3"/>
          <p:cNvSpPr txBox="1"/>
          <p:nvPr/>
        </p:nvSpPr>
        <p:spPr>
          <a:xfrm>
            <a:off x="660400" y="1555518"/>
            <a:ext cx="8179707" cy="3320026"/>
          </a:xfrm>
          <a:prstGeom prst="rect">
            <a:avLst/>
          </a:prstGeom>
          <a:ln w="28575">
            <a:noFill/>
            <a:miter/>
          </a:ln>
        </p:spPr>
        <p:txBody>
          <a:bodyPr wrap="square" lIns="91293" tIns="45647" rIns="91293" bIns="45647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3. RNA</a:t>
            </a:r>
            <a:r>
              <a:rPr lang="zh-CN" altLang="en-US" sz="24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与</a:t>
            </a:r>
            <a:r>
              <a:rPr lang="en-US" altLang="zh-CN" sz="24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DNA</a:t>
            </a:r>
            <a:r>
              <a:rPr lang="zh-CN" altLang="en-US" sz="24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比较，</a:t>
            </a:r>
            <a:r>
              <a:rPr lang="en-US" altLang="zh-CN" sz="24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RNA</a:t>
            </a:r>
            <a:r>
              <a:rPr lang="zh-CN" altLang="en-US" sz="24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特有的是</a:t>
            </a: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(    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A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．核糖和尿嘧啶            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B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．核糖和胸腺嘧啶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C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．脱氧核糖和尿嘧啶       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D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．脱氧核糖和胸腺嘧啶 </a:t>
            </a:r>
          </a:p>
        </p:txBody>
      </p:sp>
      <p:sp>
        <p:nvSpPr>
          <p:cNvPr id="9" name="Text Box 6"/>
          <p:cNvSpPr txBox="1"/>
          <p:nvPr/>
        </p:nvSpPr>
        <p:spPr>
          <a:xfrm>
            <a:off x="5448262" y="1705378"/>
            <a:ext cx="361056" cy="430994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rgbClr val="FF0066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5935920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>
              <a:defRPr b="0">
                <a:solidFill>
                  <a:srgbClr val="000000"/>
                </a:solidFill>
              </a:defRPr>
            </a:pPr>
            <a:r>
              <a:rPr lang="en-US" altLang="zh-CN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—NH2</a:t>
            </a: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和</a:t>
            </a:r>
            <a:r>
              <a:rPr lang="en-US" altLang="zh-CN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—COOH</a:t>
            </a: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数目的计算：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695325" y="1385914"/>
            <a:ext cx="7300305" cy="430994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N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原子的计算≈氨基酸的数目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695325" y="5131388"/>
            <a:ext cx="8242536" cy="430994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O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原子的计算</a:t>
            </a:r>
            <a:r>
              <a:rPr lang="en-US" altLang="zh-CN" sz="2000" dirty="0">
                <a:solidFill>
                  <a:srgbClr val="FF00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=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肽键数</a:t>
            </a:r>
            <a:r>
              <a:rPr lang="en-US" altLang="zh-CN" sz="2000" dirty="0">
                <a:solidFill>
                  <a:srgbClr val="FF00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+2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*羧基数</a:t>
            </a:r>
          </a:p>
        </p:txBody>
      </p:sp>
      <p:pic>
        <p:nvPicPr>
          <p:cNvPr id="12" name="Picture 2" descr="C:\Users\崔\Desktop\1257230240ctKL8vH9.gif"/>
          <p:cNvPicPr>
            <a:picLocks noChangeAspect="1"/>
          </p:cNvPicPr>
          <p:nvPr/>
        </p:nvPicPr>
        <p:blipFill>
          <a:blip r:embed="rId2"/>
          <a:srcRect l="20691" t="21564" r="17686" b="47498"/>
          <a:stretch>
            <a:fillRect/>
          </a:stretch>
        </p:blipFill>
        <p:spPr>
          <a:xfrm>
            <a:off x="2544253" y="2358613"/>
            <a:ext cx="7103494" cy="18075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3693319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核酸在细胞中的分布</a:t>
            </a:r>
          </a:p>
        </p:txBody>
      </p:sp>
      <p:sp>
        <p:nvSpPr>
          <p:cNvPr id="2" name="五边形 1"/>
          <p:cNvSpPr/>
          <p:nvPr/>
        </p:nvSpPr>
        <p:spPr>
          <a:xfrm>
            <a:off x="168078" y="334338"/>
            <a:ext cx="569573" cy="615551"/>
          </a:xfrm>
          <a:prstGeom prst="homePlate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rtl="0" latinLnBrk="1" hangingPunct="0"/>
            <a:r>
              <a:rPr lang="en-US" altLang="zh-CN" sz="32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  <a:cs typeface="OPPOSans R" panose="00020600040101010101" pitchFamily="18" charset="-122"/>
                <a:sym typeface="Roboto Bk" pitchFamily="2" charset="0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Roboto Bk" pitchFamily="2" charset="0"/>
              <a:ea typeface="OPPOSans R" panose="00020600040101010101" pitchFamily="18" charset="-122"/>
              <a:cs typeface="OPPOSans R" panose="00020600040101010101" pitchFamily="18" charset="-122"/>
              <a:sym typeface="Roboto Bk" pitchFamily="2" charset="0"/>
            </a:endParaRPr>
          </a:p>
        </p:txBody>
      </p:sp>
      <p:sp>
        <p:nvSpPr>
          <p:cNvPr id="22" name="Text Box 2"/>
          <p:cNvSpPr txBox="1"/>
          <p:nvPr/>
        </p:nvSpPr>
        <p:spPr>
          <a:xfrm>
            <a:off x="719667" y="1311338"/>
            <a:ext cx="10945284" cy="1231213"/>
          </a:xfrm>
          <a:prstGeom prst="rect">
            <a:avLst/>
          </a:prstGeom>
          <a:noFill/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2027" tIns="61013" rIns="122027" bIns="61013" anchor="t">
            <a:spAutoFit/>
          </a:bodyPr>
          <a:lstStyle/>
          <a:p>
            <a:pPr defTabSz="1220470">
              <a:lnSpc>
                <a:spcPct val="120000"/>
              </a:lnSpc>
            </a:pP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材料一</a:t>
            </a:r>
            <a:r>
              <a:rPr lang="zh-CN" altLang="en-US" sz="2000" dirty="0">
                <a:solidFill>
                  <a:srgbClr val="FF66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 </a:t>
            </a:r>
          </a:p>
          <a:p>
            <a:pPr defTabSz="1220470">
              <a:lnSpc>
                <a:spcPct val="120000"/>
              </a:lnSpc>
            </a:pPr>
            <a:r>
              <a:rPr lang="zh-CN" altLang="en-US" sz="2000" dirty="0">
                <a:solidFill>
                  <a:srgbClr val="FF66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    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刑侦人员在破案时，将从案发现场得到的血液、头发等样品中提取的</a:t>
            </a:r>
            <a:r>
              <a:rPr lang="zh-CN" altLang="en-US" sz="2000" dirty="0">
                <a:solidFill>
                  <a:schemeClr val="accent2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某种物质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，与犯罪嫌疑人的</a:t>
            </a:r>
            <a:r>
              <a:rPr lang="zh-CN" altLang="en-US" sz="2000" dirty="0">
                <a:solidFill>
                  <a:schemeClr val="accent2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该物质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进行比较，就有可能为案件的侦破提供证据。</a:t>
            </a:r>
          </a:p>
        </p:txBody>
      </p:sp>
      <p:sp>
        <p:nvSpPr>
          <p:cNvPr id="23" name="Text Box 3"/>
          <p:cNvSpPr txBox="1"/>
          <p:nvPr/>
        </p:nvSpPr>
        <p:spPr>
          <a:xfrm>
            <a:off x="719667" y="3092033"/>
            <a:ext cx="10945284" cy="1231213"/>
          </a:xfrm>
          <a:prstGeom prst="rect">
            <a:avLst/>
          </a:prstGeom>
          <a:noFill/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2027" tIns="61013" rIns="122027" bIns="61013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材料二</a:t>
            </a: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FF66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    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近来因为各种原因做亲子鉴定的需求逐渐增多，做此项鉴定通常是把父母和子女的</a:t>
            </a:r>
            <a:r>
              <a:rPr lang="zh-CN" altLang="en-US" sz="2000" dirty="0">
                <a:solidFill>
                  <a:schemeClr val="accent2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某种物质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进行对比鉴定。</a:t>
            </a:r>
          </a:p>
        </p:txBody>
      </p:sp>
      <p:sp>
        <p:nvSpPr>
          <p:cNvPr id="24" name="Text Box 4"/>
          <p:cNvSpPr txBox="1"/>
          <p:nvPr/>
        </p:nvSpPr>
        <p:spPr>
          <a:xfrm>
            <a:off x="2888059" y="5494426"/>
            <a:ext cx="6242051" cy="492550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2027" tIns="61013" rIns="122027" bIns="61013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000099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这种物质是什么呢</a:t>
            </a:r>
            <a:r>
              <a:rPr lang="en-US" altLang="zh-CN" sz="2400" b="1" dirty="0">
                <a:solidFill>
                  <a:srgbClr val="000099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?</a:t>
            </a:r>
          </a:p>
        </p:txBody>
      </p:sp>
      <p:sp>
        <p:nvSpPr>
          <p:cNvPr id="25" name="Text Box 7"/>
          <p:cNvSpPr txBox="1"/>
          <p:nvPr/>
        </p:nvSpPr>
        <p:spPr>
          <a:xfrm>
            <a:off x="4223809" y="4645499"/>
            <a:ext cx="3744383" cy="615660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DNA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 bldLvl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1641475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阅读思考</a:t>
            </a:r>
          </a:p>
        </p:txBody>
      </p:sp>
      <p:sp>
        <p:nvSpPr>
          <p:cNvPr id="13" name="Text Box 3"/>
          <p:cNvSpPr txBox="1"/>
          <p:nvPr/>
        </p:nvSpPr>
        <p:spPr>
          <a:xfrm>
            <a:off x="947738" y="2178349"/>
            <a:ext cx="6913033" cy="430994"/>
          </a:xfrm>
          <a:prstGeom prst="rect">
            <a:avLst/>
          </a:prstGeom>
          <a:noFill/>
          <a:ln w="28575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1.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核酸的种类有哪些？</a:t>
            </a:r>
          </a:p>
        </p:txBody>
      </p:sp>
      <p:sp>
        <p:nvSpPr>
          <p:cNvPr id="14" name="Text Box 4"/>
          <p:cNvSpPr txBox="1"/>
          <p:nvPr/>
        </p:nvSpPr>
        <p:spPr>
          <a:xfrm>
            <a:off x="947738" y="3632566"/>
            <a:ext cx="7010400" cy="430994"/>
          </a:xfrm>
          <a:prstGeom prst="rect">
            <a:avLst/>
          </a:prstGeom>
          <a:noFill/>
          <a:ln w="28575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2.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核酸的功能是什么？</a:t>
            </a:r>
          </a:p>
        </p:txBody>
      </p:sp>
      <p:sp>
        <p:nvSpPr>
          <p:cNvPr id="15" name="Text Box 5"/>
          <p:cNvSpPr txBox="1"/>
          <p:nvPr/>
        </p:nvSpPr>
        <p:spPr>
          <a:xfrm>
            <a:off x="4060917" y="2178349"/>
            <a:ext cx="5664200" cy="80032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DNA  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脱氧核糖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核酸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    </a:t>
            </a:r>
          </a:p>
          <a:p>
            <a:pPr>
              <a:spcBef>
                <a:spcPct val="20000"/>
              </a:spcBef>
            </a:pP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RNA  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核糖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核酸</a:t>
            </a:r>
          </a:p>
        </p:txBody>
      </p:sp>
      <p:sp>
        <p:nvSpPr>
          <p:cNvPr id="16" name="Text Box 6"/>
          <p:cNvSpPr txBox="1"/>
          <p:nvPr/>
        </p:nvSpPr>
        <p:spPr>
          <a:xfrm>
            <a:off x="958851" y="4041938"/>
            <a:ext cx="9889067" cy="89265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      核酸是细胞内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携带遗传信息的物质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，在生物体的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遗传、变异和蛋白质的生物合成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中  具有极其重要的作用。</a:t>
            </a:r>
          </a:p>
        </p:txBody>
      </p:sp>
      <p:sp>
        <p:nvSpPr>
          <p:cNvPr id="17" name="Text Box 7"/>
          <p:cNvSpPr txBox="1"/>
          <p:nvPr/>
        </p:nvSpPr>
        <p:spPr>
          <a:xfrm>
            <a:off x="561897" y="1346431"/>
            <a:ext cx="7200900" cy="492550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阅读</a:t>
            </a:r>
            <a:r>
              <a:rPr lang="en-US" altLang="zh-CN" sz="2400" b="1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P26</a:t>
            </a:r>
            <a:r>
              <a:rPr lang="zh-CN" altLang="en-US" sz="2400" b="1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，思考：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bldLvl="0" animBg="1"/>
      <p:bldP spid="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7349769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实验：观察</a:t>
            </a:r>
            <a:r>
              <a:rPr lang="en-US" altLang="zh-CN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DNA</a:t>
            </a: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和</a:t>
            </a:r>
            <a:r>
              <a:rPr lang="en-US" altLang="zh-CN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RNA</a:t>
            </a: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在细胞中的分布 </a:t>
            </a:r>
          </a:p>
        </p:txBody>
      </p:sp>
      <p:sp>
        <p:nvSpPr>
          <p:cNvPr id="8" name="Text Box 3"/>
          <p:cNvSpPr txBox="1"/>
          <p:nvPr/>
        </p:nvSpPr>
        <p:spPr>
          <a:xfrm>
            <a:off x="2544178" y="2305159"/>
            <a:ext cx="3006808" cy="1138880"/>
          </a:xfrm>
          <a:prstGeom prst="rect">
            <a:avLst/>
          </a:prstGeom>
          <a:noFill/>
          <a:ln w="9525">
            <a:noFill/>
          </a:ln>
        </p:spPr>
        <p:txBody>
          <a:bodyPr wrap="none" lIns="122027" tIns="61013" rIns="122027" bIns="61013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DNA+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甲基绿呈现</a:t>
            </a:r>
            <a:r>
              <a:rPr lang="zh-CN" altLang="en-US" sz="2000" dirty="0">
                <a:solidFill>
                  <a:srgbClr val="0066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绿色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。</a:t>
            </a:r>
            <a:endParaRPr lang="en-US" altLang="zh-CN" sz="2000" dirty="0">
              <a:latin typeface="OPPOSans R" panose="00020600040101010101"/>
              <a:ea typeface="OPPOSans R" panose="00020600040101010101"/>
              <a:cs typeface="OPPOSans R" panose="00020600040101010101"/>
              <a:sym typeface="OPPOSans R" panose="00020600040101010101"/>
            </a:endParaRPr>
          </a:p>
          <a:p>
            <a:pPr>
              <a:lnSpc>
                <a:spcPct val="110000"/>
              </a:lnSpc>
            </a:pPr>
            <a:endParaRPr lang="zh-CN" altLang="en-US" sz="2000" dirty="0">
              <a:latin typeface="OPPOSans R" panose="00020600040101010101"/>
              <a:ea typeface="OPPOSans R" panose="00020600040101010101"/>
              <a:cs typeface="OPPOSans R" panose="00020600040101010101"/>
              <a:sym typeface="OPPOSans R" panose="00020600040101010101"/>
            </a:endParaRPr>
          </a:p>
          <a:p>
            <a:pPr>
              <a:lnSpc>
                <a:spcPct val="110000"/>
              </a:lnSpc>
            </a:pP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RNA+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吡罗红呈现</a:t>
            </a:r>
            <a:r>
              <a:rPr lang="zh-CN" altLang="en-US" sz="2000" dirty="0">
                <a:solidFill>
                  <a:srgbClr val="CC0000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红色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。</a:t>
            </a:r>
          </a:p>
        </p:txBody>
      </p:sp>
      <p:sp>
        <p:nvSpPr>
          <p:cNvPr id="9" name="Text Box 4"/>
          <p:cNvSpPr txBox="1"/>
          <p:nvPr/>
        </p:nvSpPr>
        <p:spPr>
          <a:xfrm>
            <a:off x="975360" y="2659102"/>
            <a:ext cx="1716617" cy="430994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原理</a:t>
            </a:r>
          </a:p>
        </p:txBody>
      </p:sp>
      <p:sp>
        <p:nvSpPr>
          <p:cNvPr id="10" name="AutoShape 5"/>
          <p:cNvSpPr/>
          <p:nvPr/>
        </p:nvSpPr>
        <p:spPr>
          <a:xfrm>
            <a:off x="2026859" y="2436007"/>
            <a:ext cx="254000" cy="877184"/>
          </a:xfrm>
          <a:prstGeom prst="leftBrace">
            <a:avLst>
              <a:gd name="adj1" fmla="val 33870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22027" tIns="61013" rIns="122027" bIns="61013" anchor="ctr"/>
          <a:lstStyle/>
          <a:p>
            <a:pPr algn="ctr"/>
            <a:endParaRPr lang="zh-CN" altLang="en-US" sz="2000" dirty="0">
              <a:solidFill>
                <a:srgbClr val="FF6600"/>
              </a:solidFill>
              <a:latin typeface="OPPOSans R" panose="00020600040101010101"/>
              <a:ea typeface="OPPOSans R" panose="00020600040101010101"/>
              <a:cs typeface="OPPOSans R" panose="00020600040101010101"/>
              <a:sym typeface="OPPOSans R" panose="00020600040101010101"/>
            </a:endParaRPr>
          </a:p>
        </p:txBody>
      </p:sp>
      <p:sp>
        <p:nvSpPr>
          <p:cNvPr id="11" name="Text Box 18"/>
          <p:cNvSpPr txBox="1"/>
          <p:nvPr/>
        </p:nvSpPr>
        <p:spPr>
          <a:xfrm>
            <a:off x="975360" y="4294053"/>
            <a:ext cx="10241280" cy="1046547"/>
          </a:xfrm>
          <a:prstGeom prst="rect">
            <a:avLst/>
          </a:prstGeom>
          <a:noFill/>
          <a:ln w="9525">
            <a:noFill/>
          </a:ln>
        </p:spPr>
        <p:txBody>
          <a:bodyPr wrap="square" lIns="122027" tIns="61013" rIns="122027" bIns="61013" anchor="t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问题探究：       </a:t>
            </a: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        DNA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和</a:t>
            </a:r>
            <a:r>
              <a:rPr lang="en-US" altLang="zh-CN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RNA</a:t>
            </a: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在细胞内是如何分布的呢？</a:t>
            </a:r>
          </a:p>
        </p:txBody>
      </p:sp>
      <p:sp>
        <p:nvSpPr>
          <p:cNvPr id="12" name="Text Box 21"/>
          <p:cNvSpPr txBox="1"/>
          <p:nvPr/>
        </p:nvSpPr>
        <p:spPr>
          <a:xfrm>
            <a:off x="975360" y="1360405"/>
            <a:ext cx="5473700" cy="492550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阅读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P26~27  </a:t>
            </a: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实验指导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bldLvl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2051844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实验步骤：</a:t>
            </a:r>
          </a:p>
        </p:txBody>
      </p:sp>
      <p:sp>
        <p:nvSpPr>
          <p:cNvPr id="21" name="Text Box 48"/>
          <p:cNvSpPr txBox="1"/>
          <p:nvPr/>
        </p:nvSpPr>
        <p:spPr>
          <a:xfrm>
            <a:off x="1802869" y="2317161"/>
            <a:ext cx="1340036" cy="492550"/>
          </a:xfrm>
          <a:prstGeom prst="rect">
            <a:avLst/>
          </a:prstGeom>
          <a:noFill/>
          <a:ln w="38100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122027" tIns="61013" rIns="122027" bIns="61013" anchor="t">
            <a:spAutoFit/>
          </a:bodyPr>
          <a:lstStyle/>
          <a:p>
            <a:pPr algn="ctr"/>
            <a:r>
              <a:rPr lang="zh-CN" altLang="en-US" sz="24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①取材</a:t>
            </a:r>
          </a:p>
        </p:txBody>
      </p:sp>
      <p:sp>
        <p:nvSpPr>
          <p:cNvPr id="22" name="Text Box 50"/>
          <p:cNvSpPr txBox="1"/>
          <p:nvPr/>
        </p:nvSpPr>
        <p:spPr>
          <a:xfrm>
            <a:off x="5267744" y="2317161"/>
            <a:ext cx="1415626" cy="492550"/>
          </a:xfrm>
          <a:prstGeom prst="rect">
            <a:avLst/>
          </a:prstGeom>
          <a:noFill/>
          <a:ln w="2857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122027" tIns="61013" rIns="122027" bIns="61013" anchor="t">
            <a:spAutoFit/>
          </a:bodyPr>
          <a:lstStyle/>
          <a:p>
            <a:pPr algn="ctr"/>
            <a:r>
              <a:rPr lang="zh-CN" altLang="en-US" sz="24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②水解</a:t>
            </a:r>
          </a:p>
        </p:txBody>
      </p:sp>
      <p:sp>
        <p:nvSpPr>
          <p:cNvPr id="23" name="Text Box 51"/>
          <p:cNvSpPr txBox="1"/>
          <p:nvPr/>
        </p:nvSpPr>
        <p:spPr>
          <a:xfrm>
            <a:off x="8499701" y="2317161"/>
            <a:ext cx="1871924" cy="492550"/>
          </a:xfrm>
          <a:prstGeom prst="rect">
            <a:avLst/>
          </a:prstGeom>
          <a:noFill/>
          <a:ln w="38100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122027" tIns="61013" rIns="122027" bIns="61013" anchor="t">
            <a:spAutoFit/>
          </a:bodyPr>
          <a:lstStyle/>
          <a:p>
            <a:pPr algn="ctr"/>
            <a:r>
              <a:rPr lang="zh-CN" altLang="en-US" sz="24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③冲洗</a:t>
            </a:r>
          </a:p>
        </p:txBody>
      </p:sp>
      <p:sp>
        <p:nvSpPr>
          <p:cNvPr id="24" name="Text Box 52"/>
          <p:cNvSpPr txBox="1"/>
          <p:nvPr/>
        </p:nvSpPr>
        <p:spPr>
          <a:xfrm>
            <a:off x="4110280" y="3563115"/>
            <a:ext cx="1621064" cy="492550"/>
          </a:xfrm>
          <a:prstGeom prst="rect">
            <a:avLst/>
          </a:prstGeom>
          <a:noFill/>
          <a:ln w="38100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122027" tIns="61013" rIns="122027" bIns="61013" anchor="t">
            <a:spAutoFit/>
          </a:bodyPr>
          <a:lstStyle/>
          <a:p>
            <a:pPr algn="ctr"/>
            <a:r>
              <a:rPr lang="zh-CN" altLang="en-US" sz="24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④染色</a:t>
            </a:r>
          </a:p>
        </p:txBody>
      </p:sp>
      <p:sp>
        <p:nvSpPr>
          <p:cNvPr id="25" name="Text Box 53"/>
          <p:cNvSpPr txBox="1"/>
          <p:nvPr/>
        </p:nvSpPr>
        <p:spPr>
          <a:xfrm>
            <a:off x="7467830" y="3563115"/>
            <a:ext cx="1802062" cy="492550"/>
          </a:xfrm>
          <a:prstGeom prst="rect">
            <a:avLst/>
          </a:prstGeom>
          <a:noFill/>
          <a:ln w="38100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122027" tIns="61013" rIns="122027" bIns="61013" anchor="t">
            <a:spAutoFit/>
          </a:bodyPr>
          <a:lstStyle/>
          <a:p>
            <a:pPr algn="ctr"/>
            <a:r>
              <a:rPr lang="zh-CN" altLang="en-US" sz="24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⑤观察</a:t>
            </a:r>
          </a:p>
        </p:txBody>
      </p:sp>
      <p:sp>
        <p:nvSpPr>
          <p:cNvPr id="26" name="AutoShape 14"/>
          <p:cNvSpPr/>
          <p:nvPr/>
        </p:nvSpPr>
        <p:spPr>
          <a:xfrm>
            <a:off x="3715158" y="2316558"/>
            <a:ext cx="726842" cy="493756"/>
          </a:xfrm>
          <a:prstGeom prst="rightArrow">
            <a:avLst>
              <a:gd name="adj1" fmla="val 50000"/>
              <a:gd name="adj2" fmla="val 37355"/>
            </a:avLst>
          </a:prstGeom>
          <a:solidFill>
            <a:schemeClr val="accent2">
              <a:lumMod val="60000"/>
              <a:lumOff val="40000"/>
            </a:schemeClr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22027" tIns="61013" rIns="122027" bIns="61013" anchor="ctr"/>
          <a:lstStyle/>
          <a:p>
            <a:endParaRPr lang="zh-CN" altLang="en-US" sz="2400" dirty="0">
              <a:latin typeface="OPPOSans R" panose="00020600040101010101"/>
              <a:ea typeface="OPPOSans R" panose="00020600040101010101"/>
              <a:cs typeface="OPPOSans R" panose="00020600040101010101"/>
              <a:sym typeface="OPPOSans R" panose="00020600040101010101"/>
            </a:endParaRPr>
          </a:p>
        </p:txBody>
      </p:sp>
      <p:sp>
        <p:nvSpPr>
          <p:cNvPr id="27" name="AutoShape 15"/>
          <p:cNvSpPr/>
          <p:nvPr/>
        </p:nvSpPr>
        <p:spPr>
          <a:xfrm>
            <a:off x="7396042" y="2316558"/>
            <a:ext cx="726842" cy="493756"/>
          </a:xfrm>
          <a:prstGeom prst="rightArrow">
            <a:avLst>
              <a:gd name="adj1" fmla="val 50000"/>
              <a:gd name="adj2" fmla="val 37355"/>
            </a:avLst>
          </a:prstGeom>
          <a:solidFill>
            <a:schemeClr val="accent2">
              <a:lumMod val="60000"/>
              <a:lumOff val="40000"/>
            </a:schemeClr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22027" tIns="61013" rIns="122027" bIns="61013" anchor="ctr"/>
          <a:lstStyle/>
          <a:p>
            <a:endParaRPr lang="zh-CN" altLang="en-US" sz="2400" dirty="0">
              <a:latin typeface="OPPOSans R" panose="00020600040101010101"/>
              <a:ea typeface="OPPOSans R" panose="00020600040101010101"/>
              <a:cs typeface="OPPOSans R" panose="00020600040101010101"/>
              <a:sym typeface="OPPOSans R" panose="00020600040101010101"/>
            </a:endParaRPr>
          </a:p>
        </p:txBody>
      </p:sp>
      <p:sp>
        <p:nvSpPr>
          <p:cNvPr id="28" name="AutoShape 16"/>
          <p:cNvSpPr/>
          <p:nvPr/>
        </p:nvSpPr>
        <p:spPr>
          <a:xfrm>
            <a:off x="2766891" y="3562512"/>
            <a:ext cx="726842" cy="493756"/>
          </a:xfrm>
          <a:prstGeom prst="rightArrow">
            <a:avLst>
              <a:gd name="adj1" fmla="val 50000"/>
              <a:gd name="adj2" fmla="val 37355"/>
            </a:avLst>
          </a:prstGeom>
          <a:solidFill>
            <a:schemeClr val="accent2">
              <a:lumMod val="60000"/>
              <a:lumOff val="40000"/>
            </a:schemeClr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22027" tIns="61013" rIns="122027" bIns="61013" anchor="ctr"/>
          <a:lstStyle/>
          <a:p>
            <a:endParaRPr lang="zh-CN" altLang="en-US" sz="2400" dirty="0">
              <a:latin typeface="OPPOSans R" panose="00020600040101010101"/>
              <a:ea typeface="OPPOSans R" panose="00020600040101010101"/>
              <a:cs typeface="OPPOSans R" panose="00020600040101010101"/>
              <a:sym typeface="OPPOSans R" panose="00020600040101010101"/>
            </a:endParaRPr>
          </a:p>
        </p:txBody>
      </p:sp>
      <p:sp>
        <p:nvSpPr>
          <p:cNvPr id="29" name="AutoShape 17"/>
          <p:cNvSpPr/>
          <p:nvPr/>
        </p:nvSpPr>
        <p:spPr>
          <a:xfrm>
            <a:off x="6319949" y="3562512"/>
            <a:ext cx="726842" cy="493756"/>
          </a:xfrm>
          <a:prstGeom prst="rightArrow">
            <a:avLst>
              <a:gd name="adj1" fmla="val 50000"/>
              <a:gd name="adj2" fmla="val 37355"/>
            </a:avLst>
          </a:prstGeom>
          <a:solidFill>
            <a:schemeClr val="accent2">
              <a:lumMod val="60000"/>
              <a:lumOff val="40000"/>
            </a:schemeClr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22027" tIns="61013" rIns="122027" bIns="61013" anchor="ctr"/>
          <a:lstStyle/>
          <a:p>
            <a:endParaRPr lang="zh-CN" altLang="en-US" sz="2400" dirty="0">
              <a:latin typeface="OPPOSans R" panose="00020600040101010101"/>
              <a:ea typeface="OPPOSans R" panose="00020600040101010101"/>
              <a:cs typeface="OPPOSans R" panose="00020600040101010101"/>
              <a:sym typeface="OPPOSans R" panose="00020600040101010101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1641475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实验结果</a:t>
            </a:r>
          </a:p>
        </p:txBody>
      </p:sp>
      <p:grpSp>
        <p:nvGrpSpPr>
          <p:cNvPr id="12" name="Group 4"/>
          <p:cNvGrpSpPr/>
          <p:nvPr/>
        </p:nvGrpSpPr>
        <p:grpSpPr>
          <a:xfrm>
            <a:off x="1041400" y="1380055"/>
            <a:ext cx="4657658" cy="4527386"/>
            <a:chOff x="385" y="1888"/>
            <a:chExt cx="2313" cy="1691"/>
          </a:xfrm>
        </p:grpSpPr>
        <p:pic>
          <p:nvPicPr>
            <p:cNvPr id="13" name="Picture 5" descr="DSCN236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5" y="1888"/>
              <a:ext cx="2313" cy="13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Text Box 6"/>
            <p:cNvSpPr txBox="1"/>
            <p:nvPr/>
          </p:nvSpPr>
          <p:spPr>
            <a:xfrm>
              <a:off x="685" y="3430"/>
              <a:ext cx="1714" cy="14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dirty="0">
                  <a:latin typeface="OPPOSans R" panose="00020600040101010101"/>
                  <a:ea typeface="OPPOSans R" panose="00020600040101010101"/>
                  <a:cs typeface="OPPOSans R" panose="00020600040101010101"/>
                  <a:sym typeface="OPPOSans R" panose="00020600040101010101"/>
                </a:rPr>
                <a:t>人口腔上皮细胞</a:t>
              </a:r>
            </a:p>
          </p:txBody>
        </p:sp>
      </p:grpSp>
      <p:sp>
        <p:nvSpPr>
          <p:cNvPr id="15" name="Text Box 7"/>
          <p:cNvSpPr txBox="1"/>
          <p:nvPr/>
        </p:nvSpPr>
        <p:spPr>
          <a:xfrm>
            <a:off x="6743297" y="5427031"/>
            <a:ext cx="3722997" cy="430994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dirty="0">
                <a:latin typeface="OPPOSans R" panose="00020600040101010101"/>
                <a:ea typeface="OPPOSans R" panose="00020600040101010101"/>
                <a:cs typeface="OPPOSans R" panose="00020600040101010101"/>
                <a:sym typeface="OPPOSans R" panose="00020600040101010101"/>
              </a:rPr>
              <a:t>洋葱鳞片叶表皮细胞</a:t>
            </a:r>
          </a:p>
        </p:txBody>
      </p:sp>
      <p:pic>
        <p:nvPicPr>
          <p:cNvPr id="16" name="Picture 8" descr="C:\Users\崔\Desktop\T1L_7ZFmBcXXXXXXXX_!!0-item_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091" y="1429187"/>
            <a:ext cx="4507409" cy="3575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6065aa38-6fd7-4734-bfc4-f4ac0afe41f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92234979-a9ac-4363-841c-7c3da2d1af3f}"/>
</p:tagLst>
</file>

<file path=ppt/theme/theme1.xml><?xml version="1.0" encoding="utf-8"?>
<a:theme xmlns:a="http://schemas.openxmlformats.org/drawingml/2006/main" name="办公资源网：www.bangongziyuan.com">
  <a:themeElements>
    <a:clrScheme name="紫粉红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8558"/>
      </a:accent1>
      <a:accent2>
        <a:srgbClr val="7E5CD9"/>
      </a:accent2>
      <a:accent3>
        <a:srgbClr val="73B64B"/>
      </a:accent3>
      <a:accent4>
        <a:srgbClr val="FFCC6C"/>
      </a:accent4>
      <a:accent5>
        <a:srgbClr val="A5A5A5"/>
      </a:accent5>
      <a:accent6>
        <a:srgbClr val="C9C9C9"/>
      </a:accent6>
      <a:hlink>
        <a:srgbClr val="FD8558"/>
      </a:hlink>
      <a:folHlink>
        <a:srgbClr val="BFBFBF"/>
      </a:folHlink>
    </a:clrScheme>
    <a:fontScheme name="OPPO1">
      <a:majorFont>
        <a:latin typeface="Roboto"/>
        <a:ea typeface="OPPOSans B"/>
        <a:cs typeface=""/>
      </a:majorFont>
      <a:minorFont>
        <a:latin typeface="Roboto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1369</Words>
  <Application>Microsoft Office PowerPoint</Application>
  <PresentationFormat>宽屏</PresentationFormat>
  <Paragraphs>263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9" baseType="lpstr">
      <vt:lpstr>Roboto Bk</vt:lpstr>
      <vt:lpstr>Arial</vt:lpstr>
      <vt:lpstr>FandolFang R</vt:lpstr>
      <vt:lpstr>Roboto</vt:lpstr>
      <vt:lpstr>OPPOSans B</vt:lpstr>
      <vt:lpstr>OPPOSans R</vt:lpstr>
      <vt:lpstr>优设标题黑</vt:lpstr>
      <vt:lpstr>思源黑体 CN Light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2020-06-24T02:03:27Z</dcterms:created>
  <dcterms:modified xsi:type="dcterms:W3CDTF">2021-01-09T11:54:19Z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