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455" r:id="rId2"/>
    <p:sldId id="457" r:id="rId3"/>
    <p:sldId id="278" r:id="rId4"/>
    <p:sldId id="471" r:id="rId5"/>
    <p:sldId id="470" r:id="rId6"/>
    <p:sldId id="472" r:id="rId7"/>
    <p:sldId id="473" r:id="rId8"/>
    <p:sldId id="475" r:id="rId9"/>
    <p:sldId id="474" r:id="rId10"/>
    <p:sldId id="477" r:id="rId11"/>
    <p:sldId id="478" r:id="rId12"/>
    <p:sldId id="479" r:id="rId13"/>
    <p:sldId id="480" r:id="rId14"/>
    <p:sldId id="476" r:id="rId15"/>
    <p:sldId id="482" r:id="rId16"/>
    <p:sldId id="483" r:id="rId17"/>
    <p:sldId id="484" r:id="rId18"/>
    <p:sldId id="485" r:id="rId19"/>
    <p:sldId id="486" r:id="rId20"/>
    <p:sldId id="354" r:id="rId21"/>
    <p:sldId id="355" r:id="rId22"/>
    <p:sldId id="487" r:id="rId23"/>
    <p:sldId id="357" r:id="rId24"/>
    <p:sldId id="469" r:id="rId25"/>
    <p:sldId id="358" r:id="rId26"/>
    <p:sldId id="359" r:id="rId27"/>
    <p:sldId id="488" r:id="rId28"/>
    <p:sldId id="489" r:id="rId29"/>
    <p:sldId id="490" r:id="rId30"/>
    <p:sldId id="287" r:id="rId31"/>
    <p:sldId id="491" r:id="rId32"/>
  </p:sldIdLst>
  <p:sldSz cx="12192000" cy="6858000"/>
  <p:notesSz cx="6858000" cy="9144000"/>
  <p:embeddedFontLst>
    <p:embeddedFont>
      <p:font typeface="FandolFang R" panose="02010600030101010101" charset="-122"/>
      <p:regular r:id="rId34"/>
    </p:embeddedFont>
    <p:embeddedFont>
      <p:font typeface="OPPOSans B" panose="02010600030101010101" charset="-122"/>
      <p:regular r:id="rId35"/>
    </p:embeddedFont>
    <p:embeddedFont>
      <p:font typeface="OPPOSans R" panose="02010600030101010101" charset="-122"/>
      <p:regular r:id="rId36"/>
    </p:embeddedFont>
    <p:embeddedFont>
      <p:font typeface="思源黑体 CN Light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595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3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20" y="114"/>
      </p:cViewPr>
      <p:guideLst>
        <p:guide orient="horz" pos="2273"/>
        <p:guide pos="3817"/>
        <p:guide pos="438"/>
        <p:guide pos="7310"/>
        <p:guide orient="horz" pos="595"/>
        <p:guide orient="horz" pos="3906"/>
        <p:guide orient="horz" pos="3884"/>
        <p:guide orient="horz" pos="1162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顶角 7" hidden="1"/>
          <p:cNvSpPr/>
          <p:nvPr userDrawn="1"/>
        </p:nvSpPr>
        <p:spPr>
          <a:xfrm rot="16200000" flipH="1">
            <a:off x="4803704" y="-3441766"/>
            <a:ext cx="593527" cy="8208985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>
            <a:off x="537211" y="398780"/>
            <a:ext cx="429260" cy="457418"/>
          </a:xfrm>
          <a:prstGeom prst="parallelogram">
            <a:avLst/>
          </a:prstGeom>
          <a:gradFill>
            <a:gsLst>
              <a:gs pos="47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322581" y="528320"/>
            <a:ext cx="429260" cy="457418"/>
          </a:xfrm>
          <a:prstGeom prst="parallelogram">
            <a:avLst/>
          </a:prstGeom>
          <a:gradFill>
            <a:gsLst>
              <a:gs pos="26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13691" y="396240"/>
            <a:ext cx="615513" cy="581878"/>
            <a:chOff x="355601" y="396240"/>
            <a:chExt cx="615513" cy="581878"/>
          </a:xfrm>
        </p:grpSpPr>
        <p:sp>
          <p:nvSpPr>
            <p:cNvPr id="9" name="平行四边形 8"/>
            <p:cNvSpPr/>
            <p:nvPr userDrawn="1"/>
          </p:nvSpPr>
          <p:spPr>
            <a:xfrm>
              <a:off x="541854" y="396240"/>
              <a:ext cx="429260" cy="457418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 userDrawn="1"/>
          </p:nvSpPr>
          <p:spPr>
            <a:xfrm>
              <a:off x="355601" y="520700"/>
              <a:ext cx="429260" cy="457418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7738" y="930495"/>
            <a:ext cx="8214213" cy="0"/>
          </a:xfrm>
          <a:prstGeom prst="line">
            <a:avLst/>
          </a:prstGeom>
          <a:ln>
            <a:gradFill>
              <a:gsLst>
                <a:gs pos="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900"/>
            <a:ext cx="12192000" cy="6858000"/>
          </a:xfrm>
          <a:prstGeom prst="parallelogram">
            <a:avLst>
              <a:gd name="adj" fmla="val 0"/>
            </a:avLst>
          </a:prstGeom>
        </p:spPr>
      </p:pic>
      <p:sp>
        <p:nvSpPr>
          <p:cNvPr id="2" name="椭圆 1"/>
          <p:cNvSpPr/>
          <p:nvPr/>
        </p:nvSpPr>
        <p:spPr>
          <a:xfrm>
            <a:off x="3230880" y="-56497"/>
            <a:ext cx="5730240" cy="5730240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1844675"/>
            <a:ext cx="12192000" cy="5013325"/>
            <a:chOff x="0" y="1844675"/>
            <a:chExt cx="12192000" cy="5013325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1844675"/>
              <a:ext cx="12192000" cy="5013325"/>
              <a:chOff x="3947160" y="859036"/>
              <a:chExt cx="12192000" cy="5013325"/>
            </a:xfrm>
          </p:grpSpPr>
          <p:sp>
            <p:nvSpPr>
              <p:cNvPr id="10" name="平行四边形 9"/>
              <p:cNvSpPr/>
              <p:nvPr/>
            </p:nvSpPr>
            <p:spPr>
              <a:xfrm>
                <a:off x="3947160" y="859036"/>
                <a:ext cx="12192000" cy="5013325"/>
              </a:xfrm>
              <a:prstGeom prst="parallelogram">
                <a:avLst>
                  <a:gd name="adj" fmla="val 0"/>
                </a:avLst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4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52613" y="4509272"/>
                <a:ext cx="6934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CONTROL CENTER OF SYSTEM</a:t>
                </a:r>
                <a:endParaRPr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3" name="Shape 40"/>
              <p:cNvSpPr/>
              <p:nvPr/>
            </p:nvSpPr>
            <p:spPr>
              <a:xfrm>
                <a:off x="8223270" y="2574504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3</a:t>
                </a:r>
                <a:r>
                  <a:rPr lang="zh-CN" altLang="en-US" sz="5400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3</a:t>
                </a:r>
                <a:r>
                  <a:rPr lang="zh-CN" altLang="en-US" sz="5400" baseline="-25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  <a:endPara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endParaRPr>
              </a:p>
            </p:txBody>
          </p:sp>
          <p:sp>
            <p:nvSpPr>
              <p:cNvPr id="14" name="Shape 40"/>
              <p:cNvSpPr/>
              <p:nvPr/>
            </p:nvSpPr>
            <p:spPr>
              <a:xfrm>
                <a:off x="5426277" y="3131915"/>
                <a:ext cx="9666938" cy="107721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JiangXizhuokai" panose="00000500000000000000" pitchFamily="2" charset="-122"/>
                    <a:ea typeface="JiangXizhuokai" panose="00000500000000000000" pitchFamily="2" charset="-122"/>
                    <a:cs typeface="OPPOSans R" panose="00020600040101010101" pitchFamily="18" charset="-122"/>
                    <a:sym typeface="JiangXizhuokai" panose="00000500000000000000" pitchFamily="2" charset="-122"/>
                  </a:rPr>
                  <a:t>细胞核</a:t>
                </a:r>
                <a:r>
                  <a:rPr lang="en-US" altLang="zh-CN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JiangXizhuokai" panose="00000500000000000000" pitchFamily="2" charset="-122"/>
                    <a:ea typeface="JiangXizhuokai" panose="00000500000000000000" pitchFamily="2" charset="-122"/>
                    <a:cs typeface="OPPOSans R" panose="00020600040101010101" pitchFamily="18" charset="-122"/>
                    <a:sym typeface="JiangXizhuokai" panose="00000500000000000000" pitchFamily="2" charset="-122"/>
                  </a:rPr>
                  <a:t>——</a:t>
                </a:r>
                <a:r>
                  <a:rPr lang="zh-CN" altLang="en-US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JiangXizhuokai" panose="00000500000000000000" pitchFamily="2" charset="-122"/>
                    <a:ea typeface="JiangXizhuokai" panose="00000500000000000000" pitchFamily="2" charset="-122"/>
                    <a:cs typeface="OPPOSans R" panose="00020600040101010101" pitchFamily="18" charset="-122"/>
                    <a:sym typeface="JiangXizhuokai" panose="00000500000000000000" pitchFamily="2" charset="-122"/>
                  </a:rPr>
                  <a:t>系统的控制中心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H="1">
                <a:off x="6552613" y="2998787"/>
                <a:ext cx="1881554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11652152" y="2998787"/>
                <a:ext cx="1881554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4354989" y="2861986"/>
              <a:ext cx="3482022" cy="7357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人教版  生物</a:t>
              </a:r>
              <a:r>
                <a:rPr lang="en-US" altLang="zh-CN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高中</a:t>
              </a:r>
              <a:r>
                <a:rPr lang="en-US" altLang="zh-CN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731" y="4107906"/>
            <a:ext cx="11526559" cy="1565838"/>
            <a:chOff x="18731" y="4107906"/>
            <a:chExt cx="11526559" cy="1565838"/>
          </a:xfrm>
        </p:grpSpPr>
        <p:sp>
          <p:nvSpPr>
            <p:cNvPr id="6" name="平行四边形 5"/>
            <p:cNvSpPr/>
            <p:nvPr/>
          </p:nvSpPr>
          <p:spPr>
            <a:xfrm>
              <a:off x="18731" y="5295684"/>
              <a:ext cx="2008278" cy="378060"/>
            </a:xfrm>
            <a:prstGeom prst="parallelogram">
              <a:avLst>
                <a:gd name="adj" fmla="val 57552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9792721" y="4107906"/>
              <a:ext cx="1752569" cy="299971"/>
            </a:xfrm>
            <a:prstGeom prst="parallelogram">
              <a:avLst>
                <a:gd name="adj" fmla="val 57552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9433688" y="5365611"/>
              <a:ext cx="887012" cy="219849"/>
            </a:xfrm>
            <a:prstGeom prst="parallelogram">
              <a:avLst>
                <a:gd name="adj" fmla="val 57552"/>
              </a:avLst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平行四边形 18"/>
            <p:cNvSpPr/>
            <p:nvPr/>
          </p:nvSpPr>
          <p:spPr>
            <a:xfrm>
              <a:off x="1915103" y="4149282"/>
              <a:ext cx="1152438" cy="285636"/>
            </a:xfrm>
            <a:prstGeom prst="parallelogram">
              <a:avLst>
                <a:gd name="adj" fmla="val 57552"/>
              </a:avLst>
            </a:prstGeom>
            <a:gradFill>
              <a:gsLst>
                <a:gs pos="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6256198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2: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蝾螈受精卵的横溢实验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3508903" y="2500553"/>
            <a:ext cx="675820" cy="285614"/>
          </a:xfrm>
          <a:prstGeom prst="rightArrow">
            <a:avLst>
              <a:gd name="adj1" fmla="val 50000"/>
              <a:gd name="adj2" fmla="val 736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6610434" y="2558882"/>
            <a:ext cx="675820" cy="227285"/>
          </a:xfrm>
          <a:prstGeom prst="rightArrow">
            <a:avLst>
              <a:gd name="adj1" fmla="val 50000"/>
              <a:gd name="adj2" fmla="val 742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7" name="Picture 5" descr="000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08" y="1561243"/>
            <a:ext cx="2214517" cy="198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0000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883" y="1593426"/>
            <a:ext cx="2343244" cy="193895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箭头连接符 2"/>
          <p:cNvCxnSpPr/>
          <p:nvPr/>
        </p:nvCxnSpPr>
        <p:spPr>
          <a:xfrm flipH="1">
            <a:off x="4184723" y="2896793"/>
            <a:ext cx="722081" cy="897071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4"/>
          <p:cNvCxnSpPr/>
          <p:nvPr/>
        </p:nvCxnSpPr>
        <p:spPr>
          <a:xfrm>
            <a:off x="5910478" y="2896792"/>
            <a:ext cx="913161" cy="806560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矩形 12"/>
          <p:cNvSpPr/>
          <p:nvPr/>
        </p:nvSpPr>
        <p:spPr>
          <a:xfrm>
            <a:off x="2400360" y="3937112"/>
            <a:ext cx="2691154" cy="4103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不能分裂分化</a:t>
            </a:r>
          </a:p>
        </p:txBody>
      </p:sp>
      <p:sp>
        <p:nvSpPr>
          <p:cNvPr id="14" name="矩形 13"/>
          <p:cNvSpPr/>
          <p:nvPr/>
        </p:nvSpPr>
        <p:spPr>
          <a:xfrm>
            <a:off x="6577974" y="3937112"/>
            <a:ext cx="2691152" cy="4103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能分裂分化</a:t>
            </a:r>
          </a:p>
        </p:txBody>
      </p:sp>
      <p:cxnSp>
        <p:nvCxnSpPr>
          <p:cNvPr id="15" name="直接箭头连接符 10"/>
          <p:cNvCxnSpPr/>
          <p:nvPr/>
        </p:nvCxnSpPr>
        <p:spPr>
          <a:xfrm flipV="1">
            <a:off x="5383499" y="2552848"/>
            <a:ext cx="2443812" cy="343944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矩形 15"/>
          <p:cNvSpPr/>
          <p:nvPr/>
        </p:nvSpPr>
        <p:spPr>
          <a:xfrm>
            <a:off x="6785136" y="2007626"/>
            <a:ext cx="3925785" cy="4520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有一个细胞核被挤到无核部分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6256198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2: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蝾螈受精卵的横溢实验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7" name="AutoShape 3"/>
          <p:cNvSpPr/>
          <p:nvPr/>
        </p:nvSpPr>
        <p:spPr>
          <a:xfrm>
            <a:off x="2979504" y="2192548"/>
            <a:ext cx="675820" cy="229296"/>
          </a:xfrm>
          <a:prstGeom prst="rightArrow">
            <a:avLst>
              <a:gd name="adj1" fmla="val 50000"/>
              <a:gd name="adj2" fmla="val 736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AutoShape 4"/>
          <p:cNvSpPr/>
          <p:nvPr/>
        </p:nvSpPr>
        <p:spPr>
          <a:xfrm>
            <a:off x="6081035" y="2250877"/>
            <a:ext cx="675820" cy="227285"/>
          </a:xfrm>
          <a:prstGeom prst="rightArrow">
            <a:avLst>
              <a:gd name="adj1" fmla="val 50000"/>
              <a:gd name="adj2" fmla="val 742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AutoShape 5"/>
          <p:cNvSpPr/>
          <p:nvPr/>
        </p:nvSpPr>
        <p:spPr>
          <a:xfrm>
            <a:off x="9005563" y="2236798"/>
            <a:ext cx="579275" cy="227284"/>
          </a:xfrm>
          <a:prstGeom prst="rightArrow">
            <a:avLst>
              <a:gd name="adj1" fmla="val 50000"/>
              <a:gd name="adj2" fmla="val 636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0" name="Picture 6" descr="000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9" y="1253238"/>
            <a:ext cx="2214517" cy="198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7" descr="0000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84" y="1285421"/>
            <a:ext cx="2343244" cy="19389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8" descr="00000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55" y="1313580"/>
            <a:ext cx="2256756" cy="1866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9" descr="000000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850" y="1299500"/>
            <a:ext cx="2188369" cy="18102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10"/>
          <p:cNvSpPr/>
          <p:nvPr/>
        </p:nvSpPr>
        <p:spPr>
          <a:xfrm>
            <a:off x="626829" y="4376413"/>
            <a:ext cx="8759511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从资料中可以看出细胞核与细胞的分裂、分化有什么关系？</a:t>
            </a:r>
          </a:p>
        </p:txBody>
      </p:sp>
      <p:sp>
        <p:nvSpPr>
          <p:cNvPr id="25" name="Rectangle 11"/>
          <p:cNvSpPr/>
          <p:nvPr/>
        </p:nvSpPr>
        <p:spPr>
          <a:xfrm>
            <a:off x="786193" y="4994055"/>
            <a:ext cx="4439036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细胞分裂和分化是由细胞核控制的。</a:t>
            </a:r>
          </a:p>
        </p:txBody>
      </p:sp>
      <p:grpSp>
        <p:nvGrpSpPr>
          <p:cNvPr id="26" name="Group 12"/>
          <p:cNvGrpSpPr/>
          <p:nvPr/>
        </p:nvGrpSpPr>
        <p:grpSpPr>
          <a:xfrm>
            <a:off x="996080" y="3727373"/>
            <a:ext cx="1357675" cy="423647"/>
            <a:chOff x="0" y="0"/>
            <a:chExt cx="1406" cy="432"/>
          </a:xfrm>
          <a:solidFill>
            <a:schemeClr val="accent2"/>
          </a:solidFill>
        </p:grpSpPr>
        <p:sp>
          <p:nvSpPr>
            <p:cNvPr id="27" name="AutoShape 13"/>
            <p:cNvSpPr/>
            <p:nvPr/>
          </p:nvSpPr>
          <p:spPr>
            <a:xfrm>
              <a:off x="0" y="0"/>
              <a:ext cx="1406" cy="408"/>
            </a:xfrm>
            <a:prstGeom prst="flowChartAlternateProcess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Text Box 14"/>
            <p:cNvSpPr txBox="1"/>
            <p:nvPr/>
          </p:nvSpPr>
          <p:spPr>
            <a:xfrm>
              <a:off x="45" y="24"/>
              <a:ext cx="1275" cy="408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讨论</a:t>
              </a:r>
              <a:r>
                <a:rPr lang="zh-CN" altLang="zh-CN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</a:t>
              </a:r>
            </a:p>
          </p:txBody>
        </p:sp>
      </p:grpSp>
      <p:cxnSp>
        <p:nvCxnSpPr>
          <p:cNvPr id="29" name="直接箭头连接符 3"/>
          <p:cNvCxnSpPr/>
          <p:nvPr/>
        </p:nvCxnSpPr>
        <p:spPr>
          <a:xfrm>
            <a:off x="4632849" y="2681310"/>
            <a:ext cx="728116" cy="543069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0" name="矩形 29"/>
          <p:cNvSpPr/>
          <p:nvPr/>
        </p:nvSpPr>
        <p:spPr>
          <a:xfrm>
            <a:off x="4540325" y="3222947"/>
            <a:ext cx="2576628" cy="40011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继续分裂和分化</a:t>
            </a:r>
          </a:p>
        </p:txBody>
      </p:sp>
      <p:cxnSp>
        <p:nvCxnSpPr>
          <p:cNvPr id="31" name="直接箭头连接符 5"/>
          <p:cNvCxnSpPr/>
          <p:nvPr/>
        </p:nvCxnSpPr>
        <p:spPr>
          <a:xfrm flipH="1">
            <a:off x="6081035" y="2478163"/>
            <a:ext cx="1397900" cy="746217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4" grpId="0"/>
      <p:bldP spid="25" grpId="0"/>
      <p:bldP spid="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02509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3: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变形虫切割实验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pic>
        <p:nvPicPr>
          <p:cNvPr id="32" name="Picture 2" descr="nucleusbianxingcongex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052" y="1118885"/>
            <a:ext cx="9977745" cy="250875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3" name="Text Box 5"/>
          <p:cNvSpPr txBox="1"/>
          <p:nvPr/>
        </p:nvSpPr>
        <p:spPr>
          <a:xfrm>
            <a:off x="695325" y="4246560"/>
            <a:ext cx="11047496" cy="974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变形虫的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生命活动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主要由细胞核控制。细胞核与细胞质不能单独存在，是相互依存的。细胞是一个有机的统一整体。</a:t>
            </a:r>
          </a:p>
        </p:txBody>
      </p:sp>
      <p:grpSp>
        <p:nvGrpSpPr>
          <p:cNvPr id="34" name="Group 6"/>
          <p:cNvGrpSpPr/>
          <p:nvPr/>
        </p:nvGrpSpPr>
        <p:grpSpPr>
          <a:xfrm>
            <a:off x="947739" y="3666183"/>
            <a:ext cx="1641458" cy="443804"/>
            <a:chOff x="0" y="0"/>
            <a:chExt cx="1406" cy="408"/>
          </a:xfrm>
        </p:grpSpPr>
        <p:sp>
          <p:nvSpPr>
            <p:cNvPr id="35" name="AutoShape 7"/>
            <p:cNvSpPr/>
            <p:nvPr/>
          </p:nvSpPr>
          <p:spPr>
            <a:xfrm>
              <a:off x="0" y="0"/>
              <a:ext cx="1406" cy="408"/>
            </a:xfrm>
            <a:prstGeom prst="flowChartAlternateProcess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Text Box 8"/>
            <p:cNvSpPr txBox="1"/>
            <p:nvPr/>
          </p:nvSpPr>
          <p:spPr>
            <a:xfrm>
              <a:off x="45" y="24"/>
              <a:ext cx="105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zh-CN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</a:t>
              </a:r>
              <a:r>
                <a:rPr lang="zh-CN" altLang="en-US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讨论</a:t>
              </a:r>
              <a:r>
                <a:rPr lang="en-US" altLang="zh-CN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  <a:r>
                <a:rPr lang="zh-CN" altLang="zh-CN" sz="20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6666567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4: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伞藻的嫁接和核移植实验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35" y="1007955"/>
            <a:ext cx="3471357" cy="23754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68" y="1508787"/>
            <a:ext cx="3672760" cy="3873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 Box 17"/>
          <p:cNvSpPr txBox="1"/>
          <p:nvPr/>
        </p:nvSpPr>
        <p:spPr>
          <a:xfrm>
            <a:off x="5875262" y="1453707"/>
            <a:ext cx="492443" cy="2375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嫁接实验</a:t>
            </a:r>
          </a:p>
        </p:txBody>
      </p:sp>
      <p:sp>
        <p:nvSpPr>
          <p:cNvPr id="27" name="Text Box 15"/>
          <p:cNvSpPr txBox="1"/>
          <p:nvPr/>
        </p:nvSpPr>
        <p:spPr>
          <a:xfrm>
            <a:off x="5876020" y="3793863"/>
            <a:ext cx="492443" cy="213436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hlin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核移植实验</a:t>
            </a:r>
          </a:p>
        </p:txBody>
      </p:sp>
      <p:pic>
        <p:nvPicPr>
          <p:cNvPr id="4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59" y="3741872"/>
            <a:ext cx="444171" cy="840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59" y="5035180"/>
            <a:ext cx="420162" cy="8883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461" y="3741872"/>
            <a:ext cx="444171" cy="840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98" y="5107589"/>
            <a:ext cx="420162" cy="88834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" name="Group 7"/>
          <p:cNvGrpSpPr>
            <a:grpSpLocks noChangeAspect="1"/>
          </p:cNvGrpSpPr>
          <p:nvPr/>
        </p:nvGrpSpPr>
        <p:grpSpPr>
          <a:xfrm>
            <a:off x="10293728" y="3385858"/>
            <a:ext cx="792304" cy="1362525"/>
            <a:chOff x="0" y="0"/>
            <a:chExt cx="396" cy="865"/>
          </a:xfrm>
        </p:grpSpPr>
        <p:pic>
          <p:nvPicPr>
            <p:cNvPr id="54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96" cy="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" y="331"/>
              <a:ext cx="222" cy="5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6" name="Group 10"/>
          <p:cNvGrpSpPr>
            <a:grpSpLocks noChangeAspect="1"/>
          </p:cNvGrpSpPr>
          <p:nvPr/>
        </p:nvGrpSpPr>
        <p:grpSpPr>
          <a:xfrm>
            <a:off x="10293727" y="4813930"/>
            <a:ext cx="852328" cy="1250481"/>
            <a:chOff x="0" y="0"/>
            <a:chExt cx="426" cy="794"/>
          </a:xfrm>
        </p:grpSpPr>
        <p:pic>
          <p:nvPicPr>
            <p:cNvPr id="57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26" cy="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8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" y="254"/>
              <a:ext cx="210" cy="5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9" name="Line 13"/>
          <p:cNvSpPr/>
          <p:nvPr/>
        </p:nvSpPr>
        <p:spPr>
          <a:xfrm>
            <a:off x="6735615" y="4419701"/>
            <a:ext cx="634244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0" name="Line 14"/>
          <p:cNvSpPr/>
          <p:nvPr/>
        </p:nvSpPr>
        <p:spPr>
          <a:xfrm>
            <a:off x="6687343" y="5739159"/>
            <a:ext cx="634244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1" name="AutoShape 15"/>
          <p:cNvSpPr/>
          <p:nvPr/>
        </p:nvSpPr>
        <p:spPr>
          <a:xfrm>
            <a:off x="7463731" y="4385510"/>
            <a:ext cx="92036" cy="54279"/>
          </a:xfrm>
          <a:prstGeom prst="flowChartConnector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2" name="AutoShape 16"/>
          <p:cNvSpPr/>
          <p:nvPr/>
        </p:nvSpPr>
        <p:spPr>
          <a:xfrm>
            <a:off x="7373220" y="5713013"/>
            <a:ext cx="92036" cy="52771"/>
          </a:xfrm>
          <a:prstGeom prst="flowChartConnector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Line 17"/>
          <p:cNvSpPr/>
          <p:nvPr/>
        </p:nvSpPr>
        <p:spPr>
          <a:xfrm>
            <a:off x="7620618" y="4490101"/>
            <a:ext cx="934359" cy="91671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4" name="Line 18"/>
          <p:cNvSpPr/>
          <p:nvPr/>
        </p:nvSpPr>
        <p:spPr>
          <a:xfrm flipV="1">
            <a:off x="7556255" y="4562508"/>
            <a:ext cx="998384" cy="86394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5" name="Line 19"/>
          <p:cNvSpPr/>
          <p:nvPr/>
        </p:nvSpPr>
        <p:spPr>
          <a:xfrm>
            <a:off x="9197531" y="4274883"/>
            <a:ext cx="109042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6" name="Line 20"/>
          <p:cNvSpPr/>
          <p:nvPr/>
        </p:nvSpPr>
        <p:spPr>
          <a:xfrm>
            <a:off x="9197531" y="5640603"/>
            <a:ext cx="109042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21315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讨论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4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2357" y="1700329"/>
            <a:ext cx="10887287" cy="2245942"/>
            <a:chOff x="803698" y="2269077"/>
            <a:chExt cx="10887287" cy="2245942"/>
          </a:xfrm>
        </p:grpSpPr>
        <p:sp>
          <p:nvSpPr>
            <p:cNvPr id="12" name="文本框 11"/>
            <p:cNvSpPr txBox="1"/>
            <p:nvPr/>
          </p:nvSpPr>
          <p:spPr>
            <a:xfrm>
              <a:off x="890058" y="2450275"/>
              <a:ext cx="10714567" cy="1883546"/>
            </a:xfrm>
            <a:prstGeom prst="parallelogram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9" tIns="60959" rIns="60959" bIns="60959" numCol="1" spcCol="38100" rtlCol="0" anchor="t" forceAA="0">
              <a:spAutoFit/>
            </a:bodyPr>
            <a:lstStyle/>
            <a:p>
              <a:pPr algn="ctr" defTabSz="1219200" latinLnBrk="1" hangingPunct="0">
                <a:lnSpc>
                  <a:spcPct val="2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、切去帽后长出来的新帽的形状是由什么决定的？</a:t>
              </a:r>
            </a:p>
            <a:p>
              <a:pPr algn="ctr" defTabSz="1219200" latinLnBrk="1" hangingPunct="0">
                <a:lnSpc>
                  <a:spcPct val="20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、伞藻嫁接实验和伞藻核移植实验结果说明什么问题？</a:t>
              </a: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10083800" y="2269077"/>
              <a:ext cx="1607185" cy="362395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803698" y="4152624"/>
              <a:ext cx="1607185" cy="362395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3"/>
          <p:cNvSpPr/>
          <p:nvPr/>
        </p:nvSpPr>
        <p:spPr>
          <a:xfrm>
            <a:off x="3259326" y="4596684"/>
            <a:ext cx="5673348" cy="5609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细胞核与生物体形态结构的构建有关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细胞核的功能</a:t>
            </a:r>
          </a:p>
        </p:txBody>
      </p:sp>
      <p:pic>
        <p:nvPicPr>
          <p:cNvPr id="9" name="Picture 2" descr="细胞核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9590" y="1653137"/>
            <a:ext cx="3232537" cy="355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"/>
          <p:cNvSpPr/>
          <p:nvPr/>
        </p:nvSpPr>
        <p:spPr>
          <a:xfrm>
            <a:off x="4408990" y="2310865"/>
            <a:ext cx="6869250" cy="44377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通过上述资料的分析你认为细胞核具有什么功能？</a:t>
            </a:r>
          </a:p>
        </p:txBody>
      </p:sp>
      <p:sp>
        <p:nvSpPr>
          <p:cNvPr id="11" name="Rectangle 4"/>
          <p:cNvSpPr/>
          <p:nvPr/>
        </p:nvSpPr>
        <p:spPr>
          <a:xfrm>
            <a:off x="5124161" y="3022446"/>
            <a:ext cx="5478249" cy="1243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细胞核控制着细胞的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代谢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遗传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——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细胞的控制中心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422679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课堂活动（小组讨论）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52357" y="2106238"/>
            <a:ext cx="10887287" cy="2245942"/>
            <a:chOff x="803698" y="2269077"/>
            <a:chExt cx="10887287" cy="2245942"/>
          </a:xfrm>
        </p:grpSpPr>
        <p:sp>
          <p:nvSpPr>
            <p:cNvPr id="12" name="文本框 11"/>
            <p:cNvSpPr txBox="1"/>
            <p:nvPr/>
          </p:nvSpPr>
          <p:spPr>
            <a:xfrm>
              <a:off x="890058" y="2450275"/>
              <a:ext cx="10714567" cy="1883546"/>
            </a:xfrm>
            <a:prstGeom prst="parallelogram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60959" tIns="60959" rIns="60959" bIns="60959" numCol="1" spcCol="38100" rtlCol="0" anchor="t" forceAA="0">
              <a:spAutoFit/>
            </a:bodyPr>
            <a:lstStyle/>
            <a:p>
              <a:pPr algn="ctr" defTabSz="1219200" latinLnBrk="1" hangingPunct="0">
                <a:lnSpc>
                  <a:spcPct val="20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请同学们小组为单位，通过课本中给出的资料，总结细胞核的结构与功能有哪些？</a:t>
              </a: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10083800" y="2269077"/>
              <a:ext cx="1607185" cy="362395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803698" y="4152624"/>
              <a:ext cx="1607185" cy="362395"/>
            </a:xfrm>
            <a:prstGeom prst="parallelogram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45790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细胞膜的结构以及相应的功能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1479481" y="2336338"/>
            <a:ext cx="4338372" cy="2544099"/>
            <a:chOff x="0" y="0"/>
            <a:chExt cx="2789" cy="2049"/>
          </a:xfrm>
        </p:grpSpPr>
        <p:pic>
          <p:nvPicPr>
            <p:cNvPr id="8" name="Picture 4" descr="000000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0"/>
              <a:ext cx="2699" cy="19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/>
            <p:cNvSpPr txBox="1"/>
            <p:nvPr/>
          </p:nvSpPr>
          <p:spPr>
            <a:xfrm>
              <a:off x="2109" y="0"/>
              <a:ext cx="453" cy="30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665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10" name="Text Box 6"/>
            <p:cNvSpPr txBox="1"/>
            <p:nvPr/>
          </p:nvSpPr>
          <p:spPr>
            <a:xfrm>
              <a:off x="2109" y="408"/>
              <a:ext cx="453" cy="30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665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11" name="Text Box 7"/>
            <p:cNvSpPr txBox="1"/>
            <p:nvPr/>
          </p:nvSpPr>
          <p:spPr>
            <a:xfrm>
              <a:off x="2154" y="816"/>
              <a:ext cx="635" cy="30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665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C</a:t>
              </a:r>
            </a:p>
          </p:txBody>
        </p:sp>
        <p:sp>
          <p:nvSpPr>
            <p:cNvPr id="13" name="Text Box 8"/>
            <p:cNvSpPr txBox="1"/>
            <p:nvPr/>
          </p:nvSpPr>
          <p:spPr>
            <a:xfrm>
              <a:off x="68" y="816"/>
              <a:ext cx="295" cy="302"/>
            </a:xfrm>
            <a:prstGeom prst="rect">
              <a:avLst/>
            </a:prstGeom>
            <a:solidFill>
              <a:schemeClr val="bg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665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D</a:t>
              </a:r>
            </a:p>
          </p:txBody>
        </p:sp>
      </p:grpSp>
      <p:pic>
        <p:nvPicPr>
          <p:cNvPr id="14" name="Picture 9" descr="703Dt021"/>
          <p:cNvPicPr/>
          <p:nvPr/>
        </p:nvPicPr>
        <p:blipFill>
          <a:blip r:embed="rId3"/>
          <a:stretch>
            <a:fillRect/>
          </a:stretch>
        </p:blipFill>
        <p:spPr>
          <a:xfrm>
            <a:off x="6294623" y="2336338"/>
            <a:ext cx="4338372" cy="25440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45790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细胞膜的结构以及相应的功能</a:t>
            </a:r>
          </a:p>
        </p:txBody>
      </p:sp>
      <p:grpSp>
        <p:nvGrpSpPr>
          <p:cNvPr id="12" name="Group 2"/>
          <p:cNvGrpSpPr/>
          <p:nvPr/>
        </p:nvGrpSpPr>
        <p:grpSpPr>
          <a:xfrm>
            <a:off x="1266872" y="2004146"/>
            <a:ext cx="4399619" cy="2298189"/>
            <a:chOff x="0" y="0"/>
            <a:chExt cx="3584" cy="2786"/>
          </a:xfrm>
        </p:grpSpPr>
        <p:pic>
          <p:nvPicPr>
            <p:cNvPr id="15" name="Picture 3" descr="pic_2339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5F0"/>
                </a:clrFrom>
                <a:clrTo>
                  <a:srgbClr val="F4F5F0">
                    <a:alpha val="0"/>
                  </a:srgbClr>
                </a:clrTo>
              </a:clrChange>
            </a:blip>
            <a:srcRect r="59702"/>
            <a:stretch>
              <a:fillRect/>
            </a:stretch>
          </p:blipFill>
          <p:spPr>
            <a:xfrm>
              <a:off x="0" y="91"/>
              <a:ext cx="2540" cy="20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4"/>
            <p:cNvSpPr/>
            <p:nvPr/>
          </p:nvSpPr>
          <p:spPr>
            <a:xfrm>
              <a:off x="2467" y="0"/>
              <a:ext cx="7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核膜</a:t>
              </a:r>
            </a:p>
          </p:txBody>
        </p:sp>
        <p:sp>
          <p:nvSpPr>
            <p:cNvPr id="17" name="Rectangle 5"/>
            <p:cNvSpPr/>
            <p:nvPr/>
          </p:nvSpPr>
          <p:spPr>
            <a:xfrm>
              <a:off x="2448" y="838"/>
              <a:ext cx="7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核仁</a:t>
              </a:r>
            </a:p>
          </p:txBody>
        </p:sp>
        <p:sp>
          <p:nvSpPr>
            <p:cNvPr id="18" name="Rectangle 6"/>
            <p:cNvSpPr/>
            <p:nvPr/>
          </p:nvSpPr>
          <p:spPr>
            <a:xfrm>
              <a:off x="2458" y="445"/>
              <a:ext cx="1126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染色质</a:t>
              </a:r>
            </a:p>
          </p:txBody>
        </p:sp>
        <p:sp>
          <p:nvSpPr>
            <p:cNvPr id="19" name="Rectangle 7"/>
            <p:cNvSpPr/>
            <p:nvPr/>
          </p:nvSpPr>
          <p:spPr>
            <a:xfrm>
              <a:off x="2445" y="1252"/>
              <a:ext cx="7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核孔</a:t>
              </a:r>
            </a:p>
          </p:txBody>
        </p:sp>
        <p:sp>
          <p:nvSpPr>
            <p:cNvPr id="20" name="Rectangle 8"/>
            <p:cNvSpPr/>
            <p:nvPr/>
          </p:nvSpPr>
          <p:spPr>
            <a:xfrm>
              <a:off x="318" y="2289"/>
              <a:ext cx="1678" cy="4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" name="Line 9"/>
            <p:cNvSpPr/>
            <p:nvPr/>
          </p:nvSpPr>
          <p:spPr>
            <a:xfrm>
              <a:off x="1588" y="272"/>
              <a:ext cx="862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" name="Line 10"/>
            <p:cNvSpPr/>
            <p:nvPr/>
          </p:nvSpPr>
          <p:spPr>
            <a:xfrm>
              <a:off x="1452" y="666"/>
              <a:ext cx="104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" name="Line 11"/>
            <p:cNvSpPr/>
            <p:nvPr/>
          </p:nvSpPr>
          <p:spPr>
            <a:xfrm>
              <a:off x="1421" y="1050"/>
              <a:ext cx="104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" name="Line 12"/>
            <p:cNvSpPr/>
            <p:nvPr/>
          </p:nvSpPr>
          <p:spPr>
            <a:xfrm>
              <a:off x="2132" y="1437"/>
              <a:ext cx="363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5" name="Text Box 16"/>
          <p:cNvSpPr txBox="1"/>
          <p:nvPr/>
        </p:nvSpPr>
        <p:spPr>
          <a:xfrm>
            <a:off x="5664526" y="2295307"/>
            <a:ext cx="5122956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双层膜</a:t>
            </a:r>
            <a:r>
              <a:rPr lang="zh-CN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 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把核内物质与细胞质分开</a:t>
            </a:r>
          </a:p>
        </p:txBody>
      </p:sp>
      <p:sp>
        <p:nvSpPr>
          <p:cNvPr id="26" name="矩形 25"/>
          <p:cNvSpPr/>
          <p:nvPr/>
        </p:nvSpPr>
        <p:spPr>
          <a:xfrm>
            <a:off x="996080" y="4075800"/>
            <a:ext cx="9496322" cy="2025727"/>
          </a:xfrm>
          <a:prstGeom prst="rect">
            <a:avLst/>
          </a:prstGeom>
          <a:solidFill>
            <a:schemeClr val="accent2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细胞核与细胞质之间的物质交换（选择通过性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）：</a:t>
            </a: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、核膜不连续，小分子和离子可以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透过核膜</a:t>
            </a: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、大分子（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蛋白质、</a:t>
            </a:r>
            <a:r>
              <a:rPr lang="en-US" altLang="zh-CN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）通过核孔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进出细胞核</a:t>
            </a: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、不是所有的大分子都可以通过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核孔（</a:t>
            </a:r>
            <a:r>
              <a:rPr lang="en-US" altLang="zh-CN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、物质交换的越快、越多，代表代谢越</a:t>
            </a: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旺盛 </a:t>
            </a: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Text Box 31"/>
          <p:cNvSpPr txBox="1"/>
          <p:nvPr/>
        </p:nvSpPr>
        <p:spPr>
          <a:xfrm>
            <a:off x="5643564" y="2862445"/>
            <a:ext cx="480049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实现核质之间频繁的物质交换和信息交流</a:t>
            </a:r>
          </a:p>
        </p:txBody>
      </p:sp>
      <p:sp>
        <p:nvSpPr>
          <p:cNvPr id="28" name="矩形 27"/>
          <p:cNvSpPr/>
          <p:nvPr/>
        </p:nvSpPr>
        <p:spPr>
          <a:xfrm>
            <a:off x="947739" y="1459567"/>
            <a:ext cx="9544664" cy="427442"/>
          </a:xfrm>
          <a:prstGeom prst="rect">
            <a:avLst/>
          </a:prstGeom>
          <a:solidFill>
            <a:schemeClr val="accent2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生命活动旺盛的细胞，核物质多（核大），核孔多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 animBg="1"/>
      <p:bldP spid="27" grpId="0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17495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认识染色质</a:t>
            </a:r>
          </a:p>
        </p:txBody>
      </p:sp>
      <p:sp>
        <p:nvSpPr>
          <p:cNvPr id="30" name="Rectangle 3"/>
          <p:cNvSpPr/>
          <p:nvPr/>
        </p:nvSpPr>
        <p:spPr>
          <a:xfrm>
            <a:off x="468908" y="1467299"/>
            <a:ext cx="10849321" cy="112857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由</a:t>
            </a:r>
            <a:r>
              <a:rPr lang="zh-CN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和蛋白质组成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是遗传信息的载体）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）是极细的丝状物，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容易被碱性染料染成深色</a:t>
            </a:r>
          </a:p>
        </p:txBody>
      </p:sp>
      <p:grpSp>
        <p:nvGrpSpPr>
          <p:cNvPr id="31" name="Group 4"/>
          <p:cNvGrpSpPr/>
          <p:nvPr/>
        </p:nvGrpSpPr>
        <p:grpSpPr>
          <a:xfrm>
            <a:off x="2581978" y="3141341"/>
            <a:ext cx="2351289" cy="2260478"/>
            <a:chOff x="0" y="0"/>
            <a:chExt cx="1769" cy="2204"/>
          </a:xfrm>
        </p:grpSpPr>
        <p:pic>
          <p:nvPicPr>
            <p:cNvPr id="32" name="Picture 5" descr="染色质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39" cy="18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Line 6"/>
            <p:cNvSpPr/>
            <p:nvPr/>
          </p:nvSpPr>
          <p:spPr>
            <a:xfrm>
              <a:off x="816" y="1134"/>
              <a:ext cx="0" cy="70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Text Box 7"/>
            <p:cNvSpPr txBox="1"/>
            <p:nvPr/>
          </p:nvSpPr>
          <p:spPr>
            <a:xfrm>
              <a:off x="285" y="1814"/>
              <a:ext cx="1484" cy="3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染色质</a:t>
              </a:r>
            </a:p>
          </p:txBody>
        </p:sp>
      </p:grpSp>
      <p:pic>
        <p:nvPicPr>
          <p:cNvPr id="35" name="Picture 8" descr="染色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206" y="3141341"/>
            <a:ext cx="2311407" cy="201016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6" name="Group 9"/>
          <p:cNvGrpSpPr/>
          <p:nvPr/>
        </p:nvGrpSpPr>
        <p:grpSpPr>
          <a:xfrm>
            <a:off x="7258732" y="4610458"/>
            <a:ext cx="1972479" cy="780684"/>
            <a:chOff x="164" y="0"/>
            <a:chExt cx="1397" cy="959"/>
          </a:xfrm>
        </p:grpSpPr>
        <p:sp>
          <p:nvSpPr>
            <p:cNvPr id="37" name="Line 10"/>
            <p:cNvSpPr/>
            <p:nvPr/>
          </p:nvSpPr>
          <p:spPr>
            <a:xfrm>
              <a:off x="551" y="0"/>
              <a:ext cx="44" cy="77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" name="Text Box 11"/>
            <p:cNvSpPr txBox="1"/>
            <p:nvPr/>
          </p:nvSpPr>
          <p:spPr>
            <a:xfrm>
              <a:off x="164" y="707"/>
              <a:ext cx="139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</a:t>
              </a:r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染色体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649" y="366761"/>
            <a:ext cx="42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sym typeface="Roboto Bk" pitchFamily="2" charset="0"/>
            </a:endParaRPr>
          </a:p>
        </p:txBody>
      </p:sp>
      <p:grpSp>
        <p:nvGrpSpPr>
          <p:cNvPr id="24" name="Group 3"/>
          <p:cNvGrpSpPr/>
          <p:nvPr/>
        </p:nvGrpSpPr>
        <p:grpSpPr>
          <a:xfrm>
            <a:off x="1751143" y="1405312"/>
            <a:ext cx="4062515" cy="2023688"/>
            <a:chOff x="0" y="0"/>
            <a:chExt cx="1951" cy="1406"/>
          </a:xfrm>
        </p:grpSpPr>
        <p:sp>
          <p:nvSpPr>
            <p:cNvPr id="25" name="Rectangle 4"/>
            <p:cNvSpPr/>
            <p:nvPr/>
          </p:nvSpPr>
          <p:spPr>
            <a:xfrm>
              <a:off x="0" y="0"/>
              <a:ext cx="1951" cy="1406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26" name="Picture 5" descr="yangchonglinpianyeDNA%A1%A2RN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" y="45"/>
              <a:ext cx="1860" cy="13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Group 7"/>
          <p:cNvGrpSpPr/>
          <p:nvPr/>
        </p:nvGrpSpPr>
        <p:grpSpPr>
          <a:xfrm>
            <a:off x="6269615" y="1419912"/>
            <a:ext cx="3590241" cy="2009088"/>
            <a:chOff x="0" y="0"/>
            <a:chExt cx="2404" cy="1769"/>
          </a:xfrm>
        </p:grpSpPr>
        <p:sp>
          <p:nvSpPr>
            <p:cNvPr id="28" name="Rectangle 8"/>
            <p:cNvSpPr/>
            <p:nvPr/>
          </p:nvSpPr>
          <p:spPr>
            <a:xfrm>
              <a:off x="0" y="0"/>
              <a:ext cx="2404" cy="1769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rgbClr val="CC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" y="46"/>
              <a:ext cx="2313" cy="16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" name="Group 10"/>
          <p:cNvGrpSpPr/>
          <p:nvPr/>
        </p:nvGrpSpPr>
        <p:grpSpPr>
          <a:xfrm>
            <a:off x="7804855" y="3915612"/>
            <a:ext cx="1978166" cy="1783396"/>
            <a:chOff x="0" y="0"/>
            <a:chExt cx="1497" cy="1406"/>
          </a:xfrm>
        </p:grpSpPr>
        <p:sp>
          <p:nvSpPr>
            <p:cNvPr id="31" name="Rectangle 11"/>
            <p:cNvSpPr/>
            <p:nvPr/>
          </p:nvSpPr>
          <p:spPr>
            <a:xfrm>
              <a:off x="0" y="0"/>
              <a:ext cx="1497" cy="1406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zh-CN" altLang="zh-CN" sz="2665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00</a:t>
              </a:r>
            </a:p>
          </p:txBody>
        </p:sp>
        <p:pic>
          <p:nvPicPr>
            <p:cNvPr id="32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" y="46"/>
              <a:ext cx="1406" cy="13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" name="Group 13"/>
          <p:cNvGrpSpPr/>
          <p:nvPr/>
        </p:nvGrpSpPr>
        <p:grpSpPr>
          <a:xfrm>
            <a:off x="4656293" y="3910764"/>
            <a:ext cx="2613882" cy="1788244"/>
            <a:chOff x="0" y="0"/>
            <a:chExt cx="1951" cy="1406"/>
          </a:xfrm>
        </p:grpSpPr>
        <p:sp>
          <p:nvSpPr>
            <p:cNvPr id="34" name="Rectangle 14"/>
            <p:cNvSpPr/>
            <p:nvPr/>
          </p:nvSpPr>
          <p:spPr>
            <a:xfrm>
              <a:off x="0" y="0"/>
              <a:ext cx="1951" cy="1406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35" name="Picture 15" descr="kouqinagshangpixibaoDNA%A1%A2RN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" y="45"/>
              <a:ext cx="1859" cy="13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" name="Group 16"/>
          <p:cNvGrpSpPr/>
          <p:nvPr/>
        </p:nvGrpSpPr>
        <p:grpSpPr>
          <a:xfrm>
            <a:off x="1691950" y="3900622"/>
            <a:ext cx="2369911" cy="1731011"/>
            <a:chOff x="0" y="0"/>
            <a:chExt cx="1678" cy="2087"/>
          </a:xfrm>
        </p:grpSpPr>
        <p:sp>
          <p:nvSpPr>
            <p:cNvPr id="37" name="Rectangle 17"/>
            <p:cNvSpPr/>
            <p:nvPr/>
          </p:nvSpPr>
          <p:spPr>
            <a:xfrm>
              <a:off x="0" y="0"/>
              <a:ext cx="1678" cy="2087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38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" y="59"/>
              <a:ext cx="1613" cy="198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/>
          <p:nvPr/>
        </p:nvSpPr>
        <p:spPr>
          <a:xfrm>
            <a:off x="8074195" y="1445468"/>
            <a:ext cx="2280892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染色体</a:t>
            </a:r>
          </a:p>
        </p:txBody>
      </p:sp>
      <p:sp>
        <p:nvSpPr>
          <p:cNvPr id="35842" name="Line 3"/>
          <p:cNvSpPr/>
          <p:nvPr/>
        </p:nvSpPr>
        <p:spPr>
          <a:xfrm>
            <a:off x="3924740" y="1790029"/>
            <a:ext cx="369488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843" name="Line 4">
            <a:hlinkClick r:id="rId2" action="ppaction://hlinksldjump"/>
          </p:cNvPr>
          <p:cNvSpPr/>
          <p:nvPr/>
        </p:nvSpPr>
        <p:spPr>
          <a:xfrm flipH="1">
            <a:off x="3787966" y="2077656"/>
            <a:ext cx="3694884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844" name="Text Box 5"/>
          <p:cNvSpPr txBox="1"/>
          <p:nvPr/>
        </p:nvSpPr>
        <p:spPr>
          <a:xfrm>
            <a:off x="3997136" y="2211542"/>
            <a:ext cx="4014692" cy="37452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解开螺旋、恢复细长丝状</a:t>
            </a:r>
          </a:p>
        </p:txBody>
      </p:sp>
      <p:pic>
        <p:nvPicPr>
          <p:cNvPr id="35845" name="Picture 6" descr="染色体浓缩过程"/>
          <p:cNvPicPr>
            <a:picLocks noGrp="1" noRot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708619" y="2825877"/>
            <a:ext cx="5777522" cy="2256518"/>
          </a:xfrm>
        </p:spPr>
      </p:pic>
      <p:sp>
        <p:nvSpPr>
          <p:cNvPr id="35846" name="Rectangle 7"/>
          <p:cNvSpPr/>
          <p:nvPr/>
        </p:nvSpPr>
        <p:spPr>
          <a:xfrm>
            <a:off x="2101431" y="1392278"/>
            <a:ext cx="2463927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染色质</a:t>
            </a:r>
          </a:p>
        </p:txBody>
      </p:sp>
      <p:sp>
        <p:nvSpPr>
          <p:cNvPr id="35847" name="Rectangle 8"/>
          <p:cNvSpPr/>
          <p:nvPr/>
        </p:nvSpPr>
        <p:spPr>
          <a:xfrm>
            <a:off x="7710136" y="2093130"/>
            <a:ext cx="164660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细胞分裂期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5848" name="Rectangle 9"/>
          <p:cNvSpPr/>
          <p:nvPr/>
        </p:nvSpPr>
        <p:spPr>
          <a:xfrm>
            <a:off x="1727341" y="1870144"/>
            <a:ext cx="241766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细胞分裂间期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5849" name="Rectangle 10"/>
          <p:cNvSpPr/>
          <p:nvPr/>
        </p:nvSpPr>
        <p:spPr>
          <a:xfrm>
            <a:off x="4119562" y="1255809"/>
            <a:ext cx="464424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高度螺旋、变短变粗</a:t>
            </a:r>
          </a:p>
        </p:txBody>
      </p:sp>
      <p:sp>
        <p:nvSpPr>
          <p:cNvPr id="35850" name="Text Box 11"/>
          <p:cNvSpPr txBox="1"/>
          <p:nvPr/>
        </p:nvSpPr>
        <p:spPr>
          <a:xfrm>
            <a:off x="1727341" y="5602191"/>
            <a:ext cx="778704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染色质和染色体是</a:t>
            </a:r>
            <a:r>
              <a:rPr lang="zh-CN" altLang="en-US" sz="2000" b="1" u="sng" dirty="0">
                <a:solidFill>
                  <a:schemeClr val="hlin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同一种物质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在细胞</a:t>
            </a:r>
            <a:r>
              <a:rPr lang="zh-CN" altLang="en-US" sz="2000" b="1" u="sng" dirty="0">
                <a:solidFill>
                  <a:schemeClr val="hlin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不同时期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</a:t>
            </a:r>
            <a:r>
              <a:rPr lang="zh-CN" altLang="en-US" sz="2000" b="1" u="sng" dirty="0">
                <a:solidFill>
                  <a:schemeClr val="hlin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两种存在状态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96080" y="366761"/>
            <a:ext cx="217495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认识染色质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800100" y="1559367"/>
            <a:ext cx="5259388" cy="3335438"/>
          </a:xfrm>
        </p:spPr>
        <p:txBody>
          <a:bodyPr vert="horz" wrap="square" lIns="115855" tIns="57927" rIns="115855" bIns="57927" numCol="1" rtlCol="0" anchor="t" anchorCtr="0" compatLnSpc="1">
            <a:normAutofit/>
          </a:bodyPr>
          <a:lstStyle/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细胞核为什么具有控制细胞代谢的功能？</a:t>
            </a:r>
            <a:endParaRPr lang="en-US" altLang="zh-CN" sz="2000" b="1" kern="0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en-US" altLang="zh-CN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储存遗传信息</a:t>
            </a:r>
            <a:endParaRPr lang="en-US" altLang="zh-CN" sz="2000" b="1" kern="0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遗传信息是生命活动的“蓝图”</a:t>
            </a:r>
            <a:endParaRPr lang="en-US" altLang="zh-CN" sz="2000" b="1" kern="0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同一生物体细胞中“蓝图”</a:t>
            </a:r>
            <a:endParaRPr lang="en-US" altLang="zh-CN" sz="2000" b="1" kern="0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都一样吗？为什么人体细胞</a:t>
            </a:r>
            <a:endParaRPr lang="en-US" altLang="zh-CN" sz="2000" b="1" kern="0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defTabSz="1219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zh-CN" altLang="en-US" sz="2000" b="1" kern="0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形态、结构、功能多种多样呢？</a:t>
            </a:r>
          </a:p>
        </p:txBody>
      </p:sp>
      <p:pic>
        <p:nvPicPr>
          <p:cNvPr id="36866" name="Picture 2" descr="C:\Users\崔\Desktop\t01b819ad42d17337d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40" y="1130300"/>
            <a:ext cx="2877519" cy="4730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96080" y="366761"/>
            <a:ext cx="9438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思考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9311"/>
          <a:stretch>
            <a:fillRect/>
          </a:stretch>
        </p:blipFill>
        <p:spPr>
          <a:xfrm>
            <a:off x="2015924" y="933844"/>
            <a:ext cx="8160152" cy="52002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6" y="1494019"/>
            <a:ext cx="10287269" cy="3869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Rot="1"/>
          </p:cNvSpPr>
          <p:nvPr>
            <p:ph idx="4294967295"/>
          </p:nvPr>
        </p:nvSpPr>
        <p:spPr>
          <a:xfrm>
            <a:off x="3922713" y="2087563"/>
            <a:ext cx="8269287" cy="4079875"/>
          </a:xfrm>
        </p:spPr>
        <p:txBody>
          <a:bodyPr wrap="square" lIns="121920" tIns="60960" rIns="121920" bIns="60960" anchor="t"/>
          <a:lstStyle/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zh-CN" altLang="zh-CN" sz="2000" b="1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/>
            <a:endParaRPr lang="zh-CN" altLang="zh-CN" sz="2000" b="1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9939" name="Text Box 4"/>
          <p:cNvSpPr txBox="1"/>
          <p:nvPr/>
        </p:nvSpPr>
        <p:spPr>
          <a:xfrm>
            <a:off x="768308" y="2724867"/>
            <a:ext cx="553998" cy="1001236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</a:t>
            </a:r>
          </a:p>
        </p:txBody>
      </p:sp>
      <p:sp>
        <p:nvSpPr>
          <p:cNvPr id="39940" name="AutoShape 5"/>
          <p:cNvSpPr/>
          <p:nvPr/>
        </p:nvSpPr>
        <p:spPr>
          <a:xfrm>
            <a:off x="1370987" y="1844675"/>
            <a:ext cx="383116" cy="2607733"/>
          </a:xfrm>
          <a:prstGeom prst="leftBrace">
            <a:avLst>
              <a:gd name="adj1" fmla="val 5659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b="1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918" name="Text Box 6"/>
          <p:cNvSpPr txBox="1"/>
          <p:nvPr/>
        </p:nvSpPr>
        <p:spPr>
          <a:xfrm>
            <a:off x="1756220" y="1582208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功能：</a:t>
            </a:r>
          </a:p>
        </p:txBody>
      </p:sp>
      <p:sp>
        <p:nvSpPr>
          <p:cNvPr id="38919" name="Text Box 7"/>
          <p:cNvSpPr txBox="1"/>
          <p:nvPr/>
        </p:nvSpPr>
        <p:spPr>
          <a:xfrm>
            <a:off x="3196612" y="1490732"/>
            <a:ext cx="3518912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是遗传信息库；</a:t>
            </a:r>
          </a:p>
          <a:p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是细胞代谢和遗传的控制中心</a:t>
            </a:r>
          </a:p>
        </p:txBody>
      </p:sp>
      <p:sp>
        <p:nvSpPr>
          <p:cNvPr id="38920" name="Text Box 8"/>
          <p:cNvSpPr txBox="1"/>
          <p:nvPr/>
        </p:nvSpPr>
        <p:spPr>
          <a:xfrm>
            <a:off x="1756221" y="3925359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结构</a:t>
            </a:r>
          </a:p>
        </p:txBody>
      </p:sp>
      <p:sp>
        <p:nvSpPr>
          <p:cNvPr id="38921" name="AutoShape 9"/>
          <p:cNvSpPr/>
          <p:nvPr/>
        </p:nvSpPr>
        <p:spPr>
          <a:xfrm>
            <a:off x="3005054" y="2979208"/>
            <a:ext cx="383116" cy="2609851"/>
          </a:xfrm>
          <a:prstGeom prst="leftBrace">
            <a:avLst>
              <a:gd name="adj1" fmla="val 5664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b="1" dirty="0">
              <a:solidFill>
                <a:srgbClr val="0033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3339487" y="2903009"/>
            <a:ext cx="7823200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核膜（双层膜，把核内物质与细胞质分开）</a:t>
            </a:r>
          </a:p>
        </p:txBody>
      </p:sp>
      <p:sp>
        <p:nvSpPr>
          <p:cNvPr id="38924" name="Text Box 12"/>
          <p:cNvSpPr txBox="1"/>
          <p:nvPr/>
        </p:nvSpPr>
        <p:spPr>
          <a:xfrm>
            <a:off x="3339487" y="4452409"/>
            <a:ext cx="8257116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核仁（与某种</a:t>
            </a:r>
            <a:r>
              <a:rPr lang="zh-CN" altLang="zh-CN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的合成以及核糖体的形成有关）</a:t>
            </a:r>
          </a:p>
        </p:txBody>
      </p:sp>
      <p:sp>
        <p:nvSpPr>
          <p:cNvPr id="38925" name="Text Box 13"/>
          <p:cNvSpPr txBox="1"/>
          <p:nvPr/>
        </p:nvSpPr>
        <p:spPr>
          <a:xfrm>
            <a:off x="3436854" y="5210176"/>
            <a:ext cx="8257116" cy="400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核孔（实现核质之间频繁的物质交换和信息交流）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  <p:bldP spid="38921" grpId="0" bldLvl="0" animBg="1"/>
      <p:bldP spid="38922" grpId="0" bldLvl="0" animBg="1"/>
      <p:bldP spid="38924" grpId="0" bldLvl="0" animBg="1"/>
      <p:bldP spid="3892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0100300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41675" y="639763"/>
            <a:ext cx="5708650" cy="4837112"/>
          </a:xfrm>
        </p:spPr>
      </p:pic>
      <p:sp>
        <p:nvSpPr>
          <p:cNvPr id="37891" name="Text Box 3"/>
          <p:cNvSpPr txBox="1"/>
          <p:nvPr/>
        </p:nvSpPr>
        <p:spPr>
          <a:xfrm>
            <a:off x="1519824" y="5774035"/>
            <a:ext cx="9152352" cy="46166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细胞是一个统一的整体，必须保证完整性才能进行各项生命活动。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1"/>
          <p:cNvSpPr>
            <a:spLocks noGrp="1"/>
          </p:cNvSpPr>
          <p:nvPr>
            <p:ph idx="4294967295"/>
          </p:nvPr>
        </p:nvSpPr>
        <p:spPr>
          <a:xfrm>
            <a:off x="800100" y="1449018"/>
            <a:ext cx="11391900" cy="1695450"/>
          </a:xfrm>
        </p:spPr>
        <p:txBody>
          <a:bodyPr vert="horz" wrap="square" lIns="115855" tIns="57927" rIns="115855" bIns="57927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从细胞核与细胞质的关系看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细胞核能离开细胞质独立生存吗？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无核的细胞能长期存在吗？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所有的细胞都有细胞核吗？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1352188" y="4445723"/>
            <a:ext cx="9487625" cy="1151149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细胞质与细胞核相互依存、不可分割，必须保证细胞的完整性，才能完成各项生命活动。</a:t>
            </a:r>
          </a:p>
        </p:txBody>
      </p:sp>
      <p:sp>
        <p:nvSpPr>
          <p:cNvPr id="2" name="矩形 1"/>
          <p:cNvSpPr/>
          <p:nvPr/>
        </p:nvSpPr>
        <p:spPr>
          <a:xfrm>
            <a:off x="947738" y="3597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738" y="35978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从膜连接和组成上分析</a:t>
            </a:r>
          </a:p>
        </p:txBody>
      </p:sp>
      <p:sp>
        <p:nvSpPr>
          <p:cNvPr id="5" name="内容占位符 1"/>
          <p:cNvSpPr txBox="1"/>
          <p:nvPr/>
        </p:nvSpPr>
        <p:spPr>
          <a:xfrm>
            <a:off x="672468" y="1714627"/>
            <a:ext cx="10426935" cy="5396503"/>
          </a:xfrm>
          <a:prstGeom prst="rect">
            <a:avLst/>
          </a:prstGeom>
        </p:spPr>
        <p:txBody>
          <a:bodyPr vert="horz" wrap="square" lIns="115855" tIns="57927" rIns="115855" bIns="5792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6" name="Picture 2" descr="C:\Users\崔\Desktop\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45" y="1963504"/>
            <a:ext cx="7628511" cy="29309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738" y="35978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从功能上分析</a:t>
            </a:r>
          </a:p>
        </p:txBody>
      </p:sp>
      <p:sp>
        <p:nvSpPr>
          <p:cNvPr id="5" name="内容占位符 1"/>
          <p:cNvSpPr txBox="1"/>
          <p:nvPr/>
        </p:nvSpPr>
        <p:spPr>
          <a:xfrm>
            <a:off x="672468" y="1714627"/>
            <a:ext cx="10426935" cy="5396503"/>
          </a:xfrm>
          <a:prstGeom prst="rect">
            <a:avLst/>
          </a:prstGeom>
        </p:spPr>
        <p:txBody>
          <a:bodyPr vert="horz" wrap="square" lIns="115855" tIns="57927" rIns="115855" bIns="5792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7" name="Picture 2" descr="C:\Users\崔\Desktop\t01250d7ca0af2323f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25" y="2867674"/>
            <a:ext cx="7407966" cy="32364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箭头连接符 3"/>
          <p:cNvCxnSpPr/>
          <p:nvPr/>
        </p:nvCxnSpPr>
        <p:spPr>
          <a:xfrm>
            <a:off x="2222622" y="3605931"/>
            <a:ext cx="637603" cy="730127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" name="矩形 4"/>
          <p:cNvSpPr/>
          <p:nvPr/>
        </p:nvSpPr>
        <p:spPr>
          <a:xfrm>
            <a:off x="1298886" y="3020570"/>
            <a:ext cx="1460253" cy="46166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</a:t>
            </a:r>
          </a:p>
        </p:txBody>
      </p:sp>
      <p:cxnSp>
        <p:nvCxnSpPr>
          <p:cNvPr id="10" name="直接箭头连接符 6"/>
          <p:cNvCxnSpPr/>
          <p:nvPr/>
        </p:nvCxnSpPr>
        <p:spPr>
          <a:xfrm flipH="1">
            <a:off x="2534586" y="2353384"/>
            <a:ext cx="3561414" cy="515130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矩形 10"/>
          <p:cNvSpPr/>
          <p:nvPr/>
        </p:nvSpPr>
        <p:spPr>
          <a:xfrm>
            <a:off x="1952379" y="1234843"/>
            <a:ext cx="8300917" cy="1015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细胞质可以为细胞核提供原料</a:t>
            </a:r>
            <a:r>
              <a:rPr lang="zh-CN" altLang="en-US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和能量</a:t>
            </a:r>
            <a:endParaRPr lang="en-US" altLang="zh-CN" sz="24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细胞核调控细胞质内的各项生命活动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738" y="3597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巩固练习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660400" y="1314673"/>
            <a:ext cx="10583821" cy="30906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下列关于细胞核的说法，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不正确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的是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．细胞核是遗传物质储存的场所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．细胞核控制细胞的代谢和遗传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．细胞核位于细胞的正中央，故它是细胞的控制中心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主要存在于细胞核内</a:t>
            </a:r>
          </a:p>
        </p:txBody>
      </p:sp>
      <p:sp>
        <p:nvSpPr>
          <p:cNvPr id="4" name="矩形 3"/>
          <p:cNvSpPr/>
          <p:nvPr/>
        </p:nvSpPr>
        <p:spPr>
          <a:xfrm>
            <a:off x="5405060" y="1542855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9438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考点</a:t>
            </a:r>
          </a:p>
        </p:txBody>
      </p:sp>
      <p:sp>
        <p:nvSpPr>
          <p:cNvPr id="8" name="内容占位符 2"/>
          <p:cNvSpPr txBox="1">
            <a:spLocks noRot="1"/>
          </p:cNvSpPr>
          <p:nvPr/>
        </p:nvSpPr>
        <p:spPr>
          <a:xfrm>
            <a:off x="809827" y="1516474"/>
            <a:ext cx="6197365" cy="2892966"/>
          </a:xfrm>
          <a:prstGeom prst="rect">
            <a:avLst/>
          </a:prstGeom>
        </p:spPr>
        <p:txBody>
          <a:bodyPr vert="horz" wrap="square" lIns="115855" tIns="57927" rIns="115855" bIns="57927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、验证细胞核的功能实验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、掌握细胞核的结构及功能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、区别染色体与染色质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、理解细胞是一个统一体 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/>
          <p:nvPr/>
        </p:nvSpPr>
        <p:spPr>
          <a:xfrm>
            <a:off x="769377" y="1422253"/>
            <a:ext cx="10286139" cy="37062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染色体的主要化学成分是 （     ）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A. DNA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      B. DNA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和蛋白质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C. RNA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和蛋白质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蛋白质和脂质</a:t>
            </a:r>
          </a:p>
          <a:p>
            <a:pPr>
              <a:lnSpc>
                <a:spcPct val="200000"/>
              </a:lnSpc>
            </a:pP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细胞核内行使遗传功能的是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核膜　　　　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核孔</a:t>
            </a:r>
            <a:b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</a:b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染色质　　      </a:t>
            </a:r>
            <a:r>
              <a:rPr lang="zh-CN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核仁</a:t>
            </a:r>
          </a:p>
        </p:txBody>
      </p:sp>
      <p:sp>
        <p:nvSpPr>
          <p:cNvPr id="2" name="矩形 1"/>
          <p:cNvSpPr/>
          <p:nvPr/>
        </p:nvSpPr>
        <p:spPr>
          <a:xfrm>
            <a:off x="947738" y="35978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latinLnBrk="1" hangingPunct="0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+mj-ea"/>
                <a:ea typeface="+mj-ea"/>
                <a:cs typeface="OPPOSans R" panose="00020600040101010101" pitchFamily="18" charset="-122"/>
                <a:sym typeface="OPPOSans R" panose="00020600040101010101" pitchFamily="18" charset="-122"/>
              </a:rPr>
              <a:t>巩固练习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4270741" y="1644620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3891" y="3455295"/>
            <a:ext cx="362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6240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生物实验原则</a:t>
            </a:r>
          </a:p>
        </p:txBody>
      </p:sp>
      <p:sp>
        <p:nvSpPr>
          <p:cNvPr id="4" name="内容占位符 2"/>
          <p:cNvSpPr txBox="1">
            <a:spLocks noRot="1"/>
          </p:cNvSpPr>
          <p:nvPr/>
        </p:nvSpPr>
        <p:spPr>
          <a:xfrm>
            <a:off x="800053" y="1148914"/>
            <a:ext cx="11040401" cy="5563445"/>
          </a:xfrm>
          <a:prstGeom prst="rect">
            <a:avLst/>
          </a:prstGeom>
        </p:spPr>
        <p:txBody>
          <a:bodyPr vert="horz" wrap="square" lIns="115855" tIns="57927" rIns="115855" bIns="5792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单一变量原则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重复原则，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一般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3-5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次。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例如：测不同植被对空气湿度的影响，每处测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次，最后算平均值。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对照原则，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</a:t>
            </a:r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组对照，也可以前后对照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，例如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K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对植物生长作用，一开始配置溶液不加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K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，观察，后期可以添加，继续观察，前后对照。比较多的是分组对照。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816427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探究：细胞核的功能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649" y="366761"/>
            <a:ext cx="429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sym typeface="Roboto Bk" pitchFamily="2" charset="0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2185561" y="1563782"/>
            <a:ext cx="7820877" cy="3930382"/>
            <a:chOff x="0" y="0"/>
            <a:chExt cx="5534" cy="3440"/>
          </a:xfrm>
        </p:grpSpPr>
        <p:sp>
          <p:nvSpPr>
            <p:cNvPr id="9" name="Rectangle 3"/>
            <p:cNvSpPr/>
            <p:nvPr/>
          </p:nvSpPr>
          <p:spPr>
            <a:xfrm>
              <a:off x="3318" y="3090"/>
              <a:ext cx="1996" cy="3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白色美西螈</a:t>
              </a:r>
            </a:p>
          </p:txBody>
        </p:sp>
        <p:sp>
          <p:nvSpPr>
            <p:cNvPr id="10" name="Rectangle 4"/>
            <p:cNvSpPr/>
            <p:nvPr/>
          </p:nvSpPr>
          <p:spPr>
            <a:xfrm>
              <a:off x="777" y="3090"/>
              <a:ext cx="1815" cy="3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黑色美西螈</a:t>
              </a:r>
            </a:p>
          </p:txBody>
        </p:sp>
        <p:grpSp>
          <p:nvGrpSpPr>
            <p:cNvPr id="11" name="Group 5"/>
            <p:cNvGrpSpPr>
              <a:grpSpLocks noChangeAspect="1"/>
            </p:cNvGrpSpPr>
            <p:nvPr/>
          </p:nvGrpSpPr>
          <p:grpSpPr>
            <a:xfrm>
              <a:off x="0" y="0"/>
              <a:ext cx="5534" cy="2833"/>
              <a:chOff x="0" y="0"/>
              <a:chExt cx="5534" cy="2833"/>
            </a:xfrm>
          </p:grpSpPr>
          <p:pic>
            <p:nvPicPr>
              <p:cNvPr id="13" name="Picture 6" descr="000000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767" cy="2832"/>
              </a:xfrm>
              <a:prstGeom prst="rect">
                <a:avLst/>
              </a:prstGeom>
              <a:noFill/>
              <a:ln w="28575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14" name="Picture 7" descr="000000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" y="0"/>
                <a:ext cx="2767" cy="2833"/>
              </a:xfrm>
              <a:prstGeom prst="rect">
                <a:avLst/>
              </a:prstGeom>
              <a:noFill/>
              <a:ln w="28575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5244703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R" panose="00020600040101010101" pitchFamily="18" charset="-122"/>
              </a:rPr>
              <a:t>美西螈核移植实验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pic>
        <p:nvPicPr>
          <p:cNvPr id="9" name="Picture 2" descr="2004092600430715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796" t="25540" r="80440" b="58153"/>
          <a:stretch>
            <a:fillRect/>
          </a:stretch>
        </p:blipFill>
        <p:spPr>
          <a:xfrm>
            <a:off x="1734647" y="3142180"/>
            <a:ext cx="1369741" cy="860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 descr="20050208235007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965" y="3295044"/>
            <a:ext cx="1094184" cy="8125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4"/>
          <p:cNvSpPr/>
          <p:nvPr/>
        </p:nvSpPr>
        <p:spPr>
          <a:xfrm>
            <a:off x="3832503" y="4674841"/>
            <a:ext cx="181023" cy="14280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519" y="4244410"/>
            <a:ext cx="724093" cy="5832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Line 6"/>
          <p:cNvSpPr/>
          <p:nvPr/>
        </p:nvSpPr>
        <p:spPr>
          <a:xfrm flipH="1">
            <a:off x="1698442" y="4534045"/>
            <a:ext cx="911149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2736308" y="4244410"/>
            <a:ext cx="724093" cy="583297"/>
            <a:chOff x="0" y="0"/>
            <a:chExt cx="360" cy="368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360" cy="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Oval 9"/>
            <p:cNvSpPr/>
            <p:nvPr/>
          </p:nvSpPr>
          <p:spPr>
            <a:xfrm>
              <a:off x="109" y="145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18" name="Oval 10"/>
          <p:cNvSpPr/>
          <p:nvPr/>
        </p:nvSpPr>
        <p:spPr>
          <a:xfrm>
            <a:off x="7302115" y="4530023"/>
            <a:ext cx="181023" cy="21722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Line 11"/>
          <p:cNvSpPr/>
          <p:nvPr/>
        </p:nvSpPr>
        <p:spPr>
          <a:xfrm>
            <a:off x="6205919" y="4602432"/>
            <a:ext cx="1096196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0" name="Group 12"/>
          <p:cNvGrpSpPr/>
          <p:nvPr/>
        </p:nvGrpSpPr>
        <p:grpSpPr>
          <a:xfrm>
            <a:off x="4562632" y="5034878"/>
            <a:ext cx="965457" cy="693921"/>
            <a:chOff x="0" y="0"/>
            <a:chExt cx="480" cy="438"/>
          </a:xfrm>
        </p:grpSpPr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0" y="0"/>
            <a:ext cx="480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762000" imgH="695325" progId="Paint.Picture">
                    <p:embed/>
                  </p:oleObj>
                </mc:Choice>
                <mc:Fallback>
                  <p:oleObj r:id="rId5" imgW="762000" imgH="695325" progId="Paint.Picture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80" cy="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14"/>
            <p:cNvSpPr/>
            <p:nvPr/>
          </p:nvSpPr>
          <p:spPr>
            <a:xfrm>
              <a:off x="154" y="182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4" name="Line 15"/>
          <p:cNvSpPr/>
          <p:nvPr/>
        </p:nvSpPr>
        <p:spPr>
          <a:xfrm flipH="1">
            <a:off x="2374261" y="2782144"/>
            <a:ext cx="2011" cy="400261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Line 16"/>
          <p:cNvSpPr/>
          <p:nvPr/>
        </p:nvSpPr>
        <p:spPr>
          <a:xfrm>
            <a:off x="2555285" y="4083499"/>
            <a:ext cx="273547" cy="21722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Line 17"/>
          <p:cNvSpPr/>
          <p:nvPr/>
        </p:nvSpPr>
        <p:spPr>
          <a:xfrm>
            <a:off x="3377933" y="4674842"/>
            <a:ext cx="364059" cy="7240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Line 18"/>
          <p:cNvSpPr/>
          <p:nvPr/>
        </p:nvSpPr>
        <p:spPr>
          <a:xfrm flipH="1">
            <a:off x="7756684" y="2709736"/>
            <a:ext cx="18101" cy="45456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8" name="Line 19"/>
          <p:cNvSpPr/>
          <p:nvPr/>
        </p:nvSpPr>
        <p:spPr>
          <a:xfrm flipH="1">
            <a:off x="6662501" y="4099591"/>
            <a:ext cx="454569" cy="14481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Line 20"/>
          <p:cNvSpPr/>
          <p:nvPr/>
        </p:nvSpPr>
        <p:spPr>
          <a:xfrm>
            <a:off x="4106050" y="4747251"/>
            <a:ext cx="913161" cy="7039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Line 21"/>
          <p:cNvSpPr/>
          <p:nvPr/>
        </p:nvSpPr>
        <p:spPr>
          <a:xfrm flipV="1">
            <a:off x="5019211" y="4674841"/>
            <a:ext cx="730128" cy="14280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Line 22"/>
          <p:cNvSpPr/>
          <p:nvPr/>
        </p:nvSpPr>
        <p:spPr>
          <a:xfrm>
            <a:off x="5019211" y="4817650"/>
            <a:ext cx="0" cy="21722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2921354" y="2750374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黑色美西螈</a:t>
            </a:r>
          </a:p>
        </p:txBody>
      </p:sp>
      <p:sp>
        <p:nvSpPr>
          <p:cNvPr id="33" name="Rectangle 25"/>
          <p:cNvSpPr/>
          <p:nvPr/>
        </p:nvSpPr>
        <p:spPr>
          <a:xfrm>
            <a:off x="7939718" y="2750374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白色美西螈</a:t>
            </a:r>
          </a:p>
        </p:txBody>
      </p:sp>
      <p:sp>
        <p:nvSpPr>
          <p:cNvPr id="34" name="Rectangle 26"/>
          <p:cNvSpPr/>
          <p:nvPr/>
        </p:nvSpPr>
        <p:spPr>
          <a:xfrm>
            <a:off x="3194900" y="3284987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胚胎细胞</a:t>
            </a:r>
          </a:p>
        </p:txBody>
      </p:sp>
      <p:sp>
        <p:nvSpPr>
          <p:cNvPr id="35" name="Rectangle 27"/>
          <p:cNvSpPr/>
          <p:nvPr/>
        </p:nvSpPr>
        <p:spPr>
          <a:xfrm>
            <a:off x="8486811" y="3214588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卵细胞</a:t>
            </a:r>
          </a:p>
        </p:txBody>
      </p:sp>
      <p:sp>
        <p:nvSpPr>
          <p:cNvPr id="36" name="Rectangle 28"/>
          <p:cNvSpPr/>
          <p:nvPr/>
        </p:nvSpPr>
        <p:spPr>
          <a:xfrm>
            <a:off x="2281739" y="5121365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融合细胞</a:t>
            </a:r>
          </a:p>
        </p:txBody>
      </p:sp>
      <p:pic>
        <p:nvPicPr>
          <p:cNvPr id="37" name="Picture 29" descr="00000000"/>
          <p:cNvPicPr>
            <a:picLocks noChangeAspect="1"/>
          </p:cNvPicPr>
          <p:nvPr/>
        </p:nvPicPr>
        <p:blipFill>
          <a:blip r:embed="rId7"/>
          <a:srcRect l="14197" t="15111" r="12007" b="19333"/>
          <a:stretch>
            <a:fillRect/>
          </a:stretch>
        </p:blipFill>
        <p:spPr>
          <a:xfrm>
            <a:off x="1763517" y="1147155"/>
            <a:ext cx="3831657" cy="157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30" descr="000000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675" y="1156729"/>
            <a:ext cx="3922168" cy="1526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31" descr="00000000"/>
          <p:cNvPicPr>
            <a:picLocks noChangeAspect="1"/>
          </p:cNvPicPr>
          <p:nvPr/>
        </p:nvPicPr>
        <p:blipFill>
          <a:blip r:embed="rId7"/>
          <a:srcRect l="14197" t="15111" r="12007" b="19333"/>
          <a:stretch>
            <a:fillRect/>
          </a:stretch>
        </p:blipFill>
        <p:spPr>
          <a:xfrm>
            <a:off x="7573649" y="4474241"/>
            <a:ext cx="3291804" cy="12847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850" y="4244409"/>
            <a:ext cx="965457" cy="6939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Line 33"/>
          <p:cNvSpPr/>
          <p:nvPr/>
        </p:nvSpPr>
        <p:spPr>
          <a:xfrm>
            <a:off x="5475792" y="5511571"/>
            <a:ext cx="1367731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2" name="Oval 34"/>
          <p:cNvSpPr/>
          <p:nvPr/>
        </p:nvSpPr>
        <p:spPr>
          <a:xfrm>
            <a:off x="7573649" y="3572613"/>
            <a:ext cx="183035" cy="21722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1734647" y="3860239"/>
            <a:ext cx="366069" cy="215216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14101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讨论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1</a:t>
            </a:r>
            <a:endParaRPr lang="zh-CN" altLang="en-US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577277" y="1400713"/>
            <a:ext cx="10722781" cy="22827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美西螈皮肤的颜色是由细胞核控制的</a:t>
            </a:r>
            <a:r>
              <a:rPr lang="en-US" altLang="zh-CN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生物体性状的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遗传主要是由细胞核控制的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因为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细胞核中有</a:t>
            </a:r>
            <a:r>
              <a:rPr lang="zh-CN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是主要的遗传物质</a:t>
            </a: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00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solidFill>
                  <a:srgbClr val="0033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能指导蛋白质的合成，从而控制生物性状。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72816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缺乏对照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R" panose="00020600040101010101" pitchFamily="18" charset="-122"/>
              </a:rPr>
              <a:t>美西螈核移植实验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pic>
        <p:nvPicPr>
          <p:cNvPr id="45" name="Picture 2" descr="2004092600430715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796" t="25540" r="80440" b="58153"/>
          <a:stretch>
            <a:fillRect/>
          </a:stretch>
        </p:blipFill>
        <p:spPr>
          <a:xfrm>
            <a:off x="2148536" y="3142180"/>
            <a:ext cx="1369741" cy="860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3" descr="20050208235007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854" y="3295044"/>
            <a:ext cx="1094184" cy="8125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Oval 4"/>
          <p:cNvSpPr/>
          <p:nvPr/>
        </p:nvSpPr>
        <p:spPr>
          <a:xfrm>
            <a:off x="4246392" y="4674841"/>
            <a:ext cx="181023" cy="142808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8408" y="4244410"/>
            <a:ext cx="724093" cy="5832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Line 6"/>
          <p:cNvSpPr/>
          <p:nvPr/>
        </p:nvSpPr>
        <p:spPr>
          <a:xfrm flipH="1">
            <a:off x="2112331" y="4534045"/>
            <a:ext cx="911149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0" name="Group 7"/>
          <p:cNvGrpSpPr/>
          <p:nvPr/>
        </p:nvGrpSpPr>
        <p:grpSpPr>
          <a:xfrm>
            <a:off x="3150197" y="4244410"/>
            <a:ext cx="724093" cy="583297"/>
            <a:chOff x="0" y="0"/>
            <a:chExt cx="360" cy="368"/>
          </a:xfrm>
        </p:grpSpPr>
        <p:pic>
          <p:nvPicPr>
            <p:cNvPr id="51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360" cy="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" name="Oval 9"/>
            <p:cNvSpPr/>
            <p:nvPr/>
          </p:nvSpPr>
          <p:spPr>
            <a:xfrm>
              <a:off x="109" y="145"/>
              <a:ext cx="91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3" name="Oval 10"/>
          <p:cNvSpPr/>
          <p:nvPr/>
        </p:nvSpPr>
        <p:spPr>
          <a:xfrm>
            <a:off x="7716004" y="4530023"/>
            <a:ext cx="181023" cy="21722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Line 11"/>
          <p:cNvSpPr/>
          <p:nvPr/>
        </p:nvSpPr>
        <p:spPr>
          <a:xfrm>
            <a:off x="6619808" y="4602432"/>
            <a:ext cx="1096196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5" name="Group 12"/>
          <p:cNvGrpSpPr/>
          <p:nvPr/>
        </p:nvGrpSpPr>
        <p:grpSpPr>
          <a:xfrm>
            <a:off x="4976521" y="5034878"/>
            <a:ext cx="965457" cy="693921"/>
            <a:chOff x="0" y="0"/>
            <a:chExt cx="480" cy="438"/>
          </a:xfrm>
        </p:grpSpPr>
        <p:graphicFrame>
          <p:nvGraphicFramePr>
            <p:cNvPr id="56" name="Object 13"/>
            <p:cNvGraphicFramePr>
              <a:graphicFrameLocks noChangeAspect="1"/>
            </p:cNvGraphicFramePr>
            <p:nvPr/>
          </p:nvGraphicFramePr>
          <p:xfrm>
            <a:off x="0" y="0"/>
            <a:ext cx="480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762000" imgH="695325" progId="Paint.Picture">
                    <p:embed/>
                  </p:oleObj>
                </mc:Choice>
                <mc:Fallback>
                  <p:oleObj r:id="rId5" imgW="762000" imgH="695325" progId="Paint.Picture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480" cy="4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14"/>
            <p:cNvSpPr/>
            <p:nvPr/>
          </p:nvSpPr>
          <p:spPr>
            <a:xfrm>
              <a:off x="154" y="182"/>
              <a:ext cx="90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58" name="Line 15"/>
          <p:cNvSpPr/>
          <p:nvPr/>
        </p:nvSpPr>
        <p:spPr>
          <a:xfrm flipH="1">
            <a:off x="2788150" y="2714769"/>
            <a:ext cx="2011" cy="400261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9" name="Line 16"/>
          <p:cNvSpPr/>
          <p:nvPr/>
        </p:nvSpPr>
        <p:spPr>
          <a:xfrm>
            <a:off x="2969174" y="4083499"/>
            <a:ext cx="273547" cy="21722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0" name="Line 17"/>
          <p:cNvSpPr/>
          <p:nvPr/>
        </p:nvSpPr>
        <p:spPr>
          <a:xfrm>
            <a:off x="3791822" y="4674842"/>
            <a:ext cx="364059" cy="7240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1" name="Line 18"/>
          <p:cNvSpPr/>
          <p:nvPr/>
        </p:nvSpPr>
        <p:spPr>
          <a:xfrm flipH="1">
            <a:off x="8170573" y="2709736"/>
            <a:ext cx="18101" cy="45456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2" name="Line 19"/>
          <p:cNvSpPr/>
          <p:nvPr/>
        </p:nvSpPr>
        <p:spPr>
          <a:xfrm flipH="1">
            <a:off x="7076390" y="4099591"/>
            <a:ext cx="454569" cy="14481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3" name="Line 20"/>
          <p:cNvSpPr/>
          <p:nvPr/>
        </p:nvSpPr>
        <p:spPr>
          <a:xfrm>
            <a:off x="4519939" y="4747251"/>
            <a:ext cx="913161" cy="70399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4" name="Line 21"/>
          <p:cNvSpPr/>
          <p:nvPr/>
        </p:nvSpPr>
        <p:spPr>
          <a:xfrm flipV="1">
            <a:off x="5433100" y="4674841"/>
            <a:ext cx="730128" cy="14280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5" name="Line 22"/>
          <p:cNvSpPr/>
          <p:nvPr/>
        </p:nvSpPr>
        <p:spPr>
          <a:xfrm>
            <a:off x="5433100" y="4817650"/>
            <a:ext cx="0" cy="217228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6" name="Rectangle 24"/>
          <p:cNvSpPr/>
          <p:nvPr/>
        </p:nvSpPr>
        <p:spPr>
          <a:xfrm>
            <a:off x="8228903" y="2587041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黑色美西螈</a:t>
            </a:r>
          </a:p>
        </p:txBody>
      </p:sp>
      <p:sp>
        <p:nvSpPr>
          <p:cNvPr id="67" name="Rectangle 25"/>
          <p:cNvSpPr/>
          <p:nvPr/>
        </p:nvSpPr>
        <p:spPr>
          <a:xfrm>
            <a:off x="2969175" y="2587041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白色美西螈</a:t>
            </a:r>
          </a:p>
        </p:txBody>
      </p:sp>
      <p:sp>
        <p:nvSpPr>
          <p:cNvPr id="68" name="Rectangle 26"/>
          <p:cNvSpPr/>
          <p:nvPr/>
        </p:nvSpPr>
        <p:spPr>
          <a:xfrm>
            <a:off x="3608789" y="3214588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胚胎细胞</a:t>
            </a:r>
          </a:p>
        </p:txBody>
      </p:sp>
      <p:sp>
        <p:nvSpPr>
          <p:cNvPr id="69" name="Rectangle 27"/>
          <p:cNvSpPr/>
          <p:nvPr/>
        </p:nvSpPr>
        <p:spPr>
          <a:xfrm>
            <a:off x="8900700" y="3214588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卵细胞</a:t>
            </a:r>
          </a:p>
        </p:txBody>
      </p:sp>
      <p:sp>
        <p:nvSpPr>
          <p:cNvPr id="70" name="Rectangle 28"/>
          <p:cNvSpPr/>
          <p:nvPr/>
        </p:nvSpPr>
        <p:spPr>
          <a:xfrm>
            <a:off x="2808522" y="4968187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融合细胞</a:t>
            </a:r>
          </a:p>
        </p:txBody>
      </p:sp>
      <p:pic>
        <p:nvPicPr>
          <p:cNvPr id="71" name="Picture 29" descr="00000000"/>
          <p:cNvPicPr>
            <a:picLocks noChangeAspect="1"/>
          </p:cNvPicPr>
          <p:nvPr/>
        </p:nvPicPr>
        <p:blipFill>
          <a:blip r:embed="rId7"/>
          <a:srcRect l="14197" t="15111" r="12007" b="19333"/>
          <a:stretch>
            <a:fillRect/>
          </a:stretch>
        </p:blipFill>
        <p:spPr>
          <a:xfrm>
            <a:off x="6712331" y="1209676"/>
            <a:ext cx="3831657" cy="144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Picture 30" descr="000000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704" y="1221323"/>
            <a:ext cx="3922168" cy="1438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739" y="4244409"/>
            <a:ext cx="965457" cy="6939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" name="Line 33"/>
          <p:cNvSpPr/>
          <p:nvPr/>
        </p:nvSpPr>
        <p:spPr>
          <a:xfrm>
            <a:off x="5889681" y="5511571"/>
            <a:ext cx="1367731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5" name="Oval 34"/>
          <p:cNvSpPr/>
          <p:nvPr/>
        </p:nvSpPr>
        <p:spPr>
          <a:xfrm>
            <a:off x="7987538" y="3572613"/>
            <a:ext cx="183035" cy="21722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6" name="Oval 36"/>
          <p:cNvSpPr/>
          <p:nvPr/>
        </p:nvSpPr>
        <p:spPr>
          <a:xfrm>
            <a:off x="2148536" y="3860239"/>
            <a:ext cx="366069" cy="215216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77" name="Picture 30" descr="000000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23" y="4851254"/>
            <a:ext cx="3360743" cy="12322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6256198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资料分析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2: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蝾螈受精卵的横溢实验</a:t>
            </a:r>
            <a:endParaRPr lang="en-US" altLang="zh-CN" sz="3200" dirty="0">
              <a:solidFill>
                <a:schemeClr val="tx1">
                  <a:lumMod val="7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8" name="AutoShape 3"/>
          <p:cNvSpPr/>
          <p:nvPr/>
        </p:nvSpPr>
        <p:spPr>
          <a:xfrm>
            <a:off x="3480026" y="2394677"/>
            <a:ext cx="675820" cy="358147"/>
          </a:xfrm>
          <a:prstGeom prst="rightArrow">
            <a:avLst>
              <a:gd name="adj1" fmla="val 50000"/>
              <a:gd name="adj2" fmla="val 736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35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9" name="Picture 4" descr="0000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31" y="1455368"/>
            <a:ext cx="2214517" cy="19852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33">
      <a:dk1>
        <a:srgbClr val="3F3F3F"/>
      </a:dk1>
      <a:lt1>
        <a:sysClr val="window" lastClr="FFFFFF"/>
      </a:lt1>
      <a:dk2>
        <a:srgbClr val="6B6B6B"/>
      </a:dk2>
      <a:lt2>
        <a:srgbClr val="FFFFFF"/>
      </a:lt2>
      <a:accent1>
        <a:srgbClr val="4E7DDE"/>
      </a:accent1>
      <a:accent2>
        <a:srgbClr val="2CCCCF"/>
      </a:accent2>
      <a:accent3>
        <a:srgbClr val="CECED0"/>
      </a:accent3>
      <a:accent4>
        <a:srgbClr val="F35748"/>
      </a:accent4>
      <a:accent5>
        <a:srgbClr val="42456C"/>
      </a:accent5>
      <a:accent6>
        <a:srgbClr val="445469"/>
      </a:accent6>
      <a:hlink>
        <a:srgbClr val="F33B48"/>
      </a:hlink>
      <a:folHlink>
        <a:srgbClr val="FFC000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宽屏</PresentationFormat>
  <Paragraphs>137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Roboto Bk</vt:lpstr>
      <vt:lpstr>Arial</vt:lpstr>
      <vt:lpstr>JiangXizhuokai</vt:lpstr>
      <vt:lpstr>FandolFang R</vt:lpstr>
      <vt:lpstr>Roboto</vt:lpstr>
      <vt:lpstr>OPPOSans R</vt:lpstr>
      <vt:lpstr>OPPOSans B</vt:lpstr>
      <vt:lpstr>思源黑体 CN Light</vt:lpstr>
      <vt:lpstr>办公资源网：www.bangongziyuan.com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2020-06-24T02:05:05Z</dcterms:created>
  <dcterms:modified xsi:type="dcterms:W3CDTF">2021-01-09T11:54:48Z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