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494" r:id="rId2"/>
    <p:sldId id="457" r:id="rId3"/>
    <p:sldId id="792" r:id="rId4"/>
    <p:sldId id="278" r:id="rId5"/>
    <p:sldId id="793" r:id="rId6"/>
    <p:sldId id="722" r:id="rId7"/>
    <p:sldId id="693" r:id="rId8"/>
    <p:sldId id="561" r:id="rId9"/>
    <p:sldId id="731" r:id="rId10"/>
    <p:sldId id="732" r:id="rId11"/>
    <p:sldId id="729" r:id="rId12"/>
    <p:sldId id="621" r:id="rId13"/>
    <p:sldId id="791" r:id="rId14"/>
    <p:sldId id="733" r:id="rId15"/>
    <p:sldId id="734" r:id="rId16"/>
    <p:sldId id="790" r:id="rId17"/>
    <p:sldId id="730" r:id="rId18"/>
    <p:sldId id="625" r:id="rId19"/>
    <p:sldId id="626" r:id="rId20"/>
    <p:sldId id="736" r:id="rId21"/>
    <p:sldId id="656" r:id="rId22"/>
    <p:sldId id="737" r:id="rId23"/>
    <p:sldId id="738" r:id="rId24"/>
    <p:sldId id="765" r:id="rId25"/>
    <p:sldId id="789" r:id="rId26"/>
    <p:sldId id="642" r:id="rId27"/>
    <p:sldId id="641" r:id="rId28"/>
    <p:sldId id="287" r:id="rId29"/>
    <p:sldId id="638" r:id="rId30"/>
  </p:sldIdLst>
  <p:sldSz cx="12192000" cy="6858000"/>
  <p:notesSz cx="6858000" cy="9144000"/>
  <p:embeddedFontLst>
    <p:embeddedFont>
      <p:font typeface="FandolFang R" panose="02010600030101010101" charset="-122"/>
      <p:regular r:id="rId32"/>
    </p:embeddedFont>
    <p:embeddedFont>
      <p:font typeface="OPPOSans B" panose="02010600030101010101" charset="-122"/>
      <p:regular r:id="rId33"/>
    </p:embeddedFont>
    <p:embeddedFont>
      <p:font typeface="OPPOSans R" panose="02010600030101010101" charset="-122"/>
      <p:regular r:id="rId34"/>
    </p:embeddedFont>
    <p:embeddedFont>
      <p:font typeface="胡晓波男神体" panose="02010600030101010101" charset="-122"/>
      <p:regular r:id="rId35"/>
    </p:embeddedFont>
    <p:embeddedFont>
      <p:font typeface="思源黑体 CN Light" panose="02010600030101010101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>
          <p15:clr>
            <a:srgbClr val="A4A3A4"/>
          </p15:clr>
        </p15:guide>
        <p15:guide id="2" pos="3817">
          <p15:clr>
            <a:srgbClr val="A4A3A4"/>
          </p15:clr>
        </p15:guide>
        <p15:guide id="3" pos="438">
          <p15:clr>
            <a:srgbClr val="A4A3A4"/>
          </p15:clr>
        </p15:guide>
        <p15:guide id="4" pos="7310">
          <p15:clr>
            <a:srgbClr val="A4A3A4"/>
          </p15:clr>
        </p15:guide>
        <p15:guide id="5" orient="horz" pos="709">
          <p15:clr>
            <a:srgbClr val="A4A3A4"/>
          </p15:clr>
        </p15:guide>
        <p15:guide id="6" orient="horz" pos="3906">
          <p15:clr>
            <a:srgbClr val="A4A3A4"/>
          </p15:clr>
        </p15:guide>
        <p15:guide id="7" orient="horz" pos="3884">
          <p15:clr>
            <a:srgbClr val="A4A3A4"/>
          </p15:clr>
        </p15:guide>
        <p15:guide id="8" orient="horz" pos="1185">
          <p15:clr>
            <a:srgbClr val="A4A3A4"/>
          </p15:clr>
        </p15:guide>
        <p15:guide id="9" pos="5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733"/>
    <a:srgbClr val="3660C9"/>
    <a:srgbClr val="1B3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462" y="114"/>
      </p:cViewPr>
      <p:guideLst>
        <p:guide orient="horz" pos="2273"/>
        <p:guide pos="3817"/>
        <p:guide pos="438"/>
        <p:guide pos="7310"/>
        <p:guide orient="horz" pos="709"/>
        <p:guide orient="horz" pos="3906"/>
        <p:guide orient="horz" pos="3884"/>
        <p:guide orient="horz" pos="1185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8A4287C6-C80B-4FBC-AAC3-CF577F8F9B4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DD7ACC26-FD7F-4F70-9456-027AD03C82A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307336" y="512505"/>
            <a:ext cx="706127" cy="365125"/>
            <a:chOff x="220977" y="512505"/>
            <a:chExt cx="998286" cy="516195"/>
          </a:xfrm>
        </p:grpSpPr>
        <p:sp>
          <p:nvSpPr>
            <p:cNvPr id="16" name="文本框 15"/>
            <p:cNvSpPr txBox="1"/>
            <p:nvPr userDrawn="1"/>
          </p:nvSpPr>
          <p:spPr>
            <a:xfrm>
              <a:off x="527340" y="512505"/>
              <a:ext cx="691923" cy="516195"/>
            </a:xfrm>
            <a:prstGeom prst="parallelogram">
              <a:avLst>
                <a:gd name="adj" fmla="val 48925"/>
              </a:avLst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374158" y="512505"/>
              <a:ext cx="691923" cy="516195"/>
            </a:xfrm>
            <a:prstGeom prst="parallelogram">
              <a:avLst>
                <a:gd name="adj" fmla="val 48925"/>
              </a:avLst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220977" y="512505"/>
              <a:ext cx="691923" cy="516195"/>
            </a:xfrm>
            <a:prstGeom prst="parallelogram">
              <a:avLst>
                <a:gd name="adj" fmla="val 48925"/>
              </a:avLst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>
            <a:off x="307336" y="915730"/>
            <a:ext cx="6764024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82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307336" y="512505"/>
            <a:ext cx="706127" cy="365125"/>
            <a:chOff x="220977" y="512505"/>
            <a:chExt cx="998286" cy="516195"/>
          </a:xfrm>
        </p:grpSpPr>
        <p:sp>
          <p:nvSpPr>
            <p:cNvPr id="16" name="文本框 15"/>
            <p:cNvSpPr txBox="1"/>
            <p:nvPr userDrawn="1"/>
          </p:nvSpPr>
          <p:spPr>
            <a:xfrm>
              <a:off x="527340" y="512505"/>
              <a:ext cx="691923" cy="516195"/>
            </a:xfrm>
            <a:prstGeom prst="parallelogram">
              <a:avLst>
                <a:gd name="adj" fmla="val 48925"/>
              </a:avLst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" name="文本框 16"/>
            <p:cNvSpPr txBox="1"/>
            <p:nvPr userDrawn="1"/>
          </p:nvSpPr>
          <p:spPr>
            <a:xfrm>
              <a:off x="374158" y="512505"/>
              <a:ext cx="691923" cy="516195"/>
            </a:xfrm>
            <a:prstGeom prst="parallelogram">
              <a:avLst>
                <a:gd name="adj" fmla="val 48925"/>
              </a:avLst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" name="文本框 17"/>
            <p:cNvSpPr txBox="1"/>
            <p:nvPr userDrawn="1"/>
          </p:nvSpPr>
          <p:spPr>
            <a:xfrm>
              <a:off x="220977" y="512505"/>
              <a:ext cx="691923" cy="516195"/>
            </a:xfrm>
            <a:prstGeom prst="parallelogram">
              <a:avLst>
                <a:gd name="adj" fmla="val 48925"/>
              </a:avLst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cxnSp>
        <p:nvCxnSpPr>
          <p:cNvPr id="6" name="直接连接符 5"/>
          <p:cNvCxnSpPr/>
          <p:nvPr userDrawn="1"/>
        </p:nvCxnSpPr>
        <p:spPr>
          <a:xfrm>
            <a:off x="307336" y="915730"/>
            <a:ext cx="6764024" cy="0"/>
          </a:xfrm>
          <a:prstGeom prst="line">
            <a:avLst/>
          </a:prstGeom>
          <a:ln w="9525">
            <a:gradFill>
              <a:gsLst>
                <a:gs pos="0">
                  <a:schemeClr val="accent2"/>
                </a:gs>
                <a:gs pos="82000">
                  <a:schemeClr val="accent2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971014" y="441560"/>
            <a:ext cx="5124986" cy="50367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平行四边形 12"/>
          <p:cNvSpPr/>
          <p:nvPr/>
        </p:nvSpPr>
        <p:spPr>
          <a:xfrm>
            <a:off x="1969239" y="3321623"/>
            <a:ext cx="10222761" cy="2062359"/>
          </a:xfrm>
          <a:prstGeom prst="parallelogram">
            <a:avLst>
              <a:gd name="adj" fmla="val 595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-3520440" y="0"/>
            <a:ext cx="12565380" cy="6858000"/>
            <a:chOff x="-3520440" y="0"/>
            <a:chExt cx="12565380" cy="6858000"/>
          </a:xfrm>
        </p:grpSpPr>
        <p:sp>
          <p:nvSpPr>
            <p:cNvPr id="12" name="平行四边形 11"/>
            <p:cNvSpPr/>
            <p:nvPr/>
          </p:nvSpPr>
          <p:spPr>
            <a:xfrm>
              <a:off x="1684020" y="0"/>
              <a:ext cx="7360920" cy="6858000"/>
            </a:xfrm>
            <a:prstGeom prst="parallelogram">
              <a:avLst>
                <a:gd name="adj" fmla="val 5132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20440" y="0"/>
              <a:ext cx="12192000" cy="6858000"/>
            </a:xfrm>
            <a:prstGeom prst="parallelogram">
              <a:avLst>
                <a:gd name="adj" fmla="val 50778"/>
              </a:avLst>
            </a:prstGeom>
          </p:spPr>
        </p:pic>
      </p:grpSp>
      <p:sp>
        <p:nvSpPr>
          <p:cNvPr id="4" name="平行四边形 3"/>
          <p:cNvSpPr/>
          <p:nvPr/>
        </p:nvSpPr>
        <p:spPr>
          <a:xfrm>
            <a:off x="1904999" y="3088760"/>
            <a:ext cx="10222761" cy="2062359"/>
          </a:xfrm>
          <a:prstGeom prst="parallelogram">
            <a:avLst>
              <a:gd name="adj" fmla="val 595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085028" y="1404091"/>
            <a:ext cx="10140296" cy="3494871"/>
            <a:chOff x="2085028" y="1404091"/>
            <a:chExt cx="10140296" cy="3494871"/>
          </a:xfrm>
        </p:grpSpPr>
        <p:sp>
          <p:nvSpPr>
            <p:cNvPr id="14" name="文本框 13"/>
            <p:cNvSpPr txBox="1"/>
            <p:nvPr/>
          </p:nvSpPr>
          <p:spPr>
            <a:xfrm>
              <a:off x="8479949" y="1404091"/>
              <a:ext cx="3482022" cy="516195"/>
            </a:xfrm>
            <a:prstGeom prst="parallelogram">
              <a:avLst>
                <a:gd name="adj" fmla="val 48925"/>
              </a:avLst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)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085028" y="2045160"/>
              <a:ext cx="10140296" cy="2853802"/>
              <a:chOff x="6032188" y="1059521"/>
              <a:chExt cx="10140296" cy="2853802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6032188" y="3543991"/>
                <a:ext cx="8956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dirty="0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TO REDUCE CHEMICAL REACTION ACTIVATION ENERGY OF THE ENZYME</a:t>
                </a:r>
                <a:endParaRPr lang="zh-CN" altLang="en-US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10" name="Shape 40"/>
              <p:cNvSpPr/>
              <p:nvPr/>
            </p:nvSpPr>
            <p:spPr>
              <a:xfrm>
                <a:off x="11826280" y="1059521"/>
                <a:ext cx="3639780" cy="646331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60959" rIns="60959">
                <a:spAutoFit/>
              </a:bodyPr>
              <a:lstStyle>
                <a:lvl1pPr>
                  <a:defRPr sz="3600">
                    <a:solidFill>
                      <a:srgbClr val="B61C2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lvl="0" algn="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第</a:t>
                </a:r>
                <a:r>
                  <a:rPr lang="en-US" altLang="zh-CN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5</a:t>
                </a:r>
                <a:r>
                  <a:rPr lang="zh-CN" altLang="en-US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章  第</a:t>
                </a:r>
                <a:r>
                  <a:rPr lang="en-US" altLang="zh-CN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1</a:t>
                </a:r>
                <a:r>
                  <a:rPr lang="zh-CN" altLang="en-US" sz="5400" baseline="-25000" dirty="0">
                    <a:solidFill>
                      <a:schemeClr val="accent1"/>
                    </a:solidFill>
                    <a:latin typeface="OPPOSans B" panose="00020600040101010101" pitchFamily="18" charset="-122"/>
                    <a:ea typeface="OPPOSans B" panose="00020600040101010101" pitchFamily="18" charset="-122"/>
                    <a:cs typeface="OPPOSans R" panose="00020600040101010101" pitchFamily="18" charset="-122"/>
                    <a:sym typeface="OPPOSans B" panose="00020600040101010101" pitchFamily="18" charset="-122"/>
                  </a:rPr>
                  <a:t>节</a:t>
                </a:r>
              </a:p>
            </p:txBody>
          </p:sp>
          <p:sp>
            <p:nvSpPr>
              <p:cNvPr id="11" name="Shape 40"/>
              <p:cNvSpPr/>
              <p:nvPr/>
            </p:nvSpPr>
            <p:spPr>
              <a:xfrm>
                <a:off x="6076411" y="2113118"/>
                <a:ext cx="10096073" cy="1077218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60959" rIns="60959">
                <a:spAutoFit/>
              </a:bodyPr>
              <a:lstStyle>
                <a:lvl1pPr>
                  <a:defRPr sz="3600">
                    <a:solidFill>
                      <a:srgbClr val="B61C22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lvl="0" algn="ctr"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9600" baseline="-25000" dirty="0">
                    <a:solidFill>
                      <a:schemeClr val="bg1"/>
                    </a:solidFill>
                    <a:effectLst>
                      <a:outerShdw blurRad="50800" dist="76200" dir="2700000" algn="tl">
                        <a:srgbClr val="000000">
                          <a:alpha val="25000"/>
                        </a:srgbClr>
                      </a:outerShdw>
                    </a:effectLst>
                    <a:latin typeface="胡晓波男神体" panose="02010600030101010101" pitchFamily="2" charset="-122"/>
                    <a:ea typeface="胡晓波男神体" panose="02010600030101010101" pitchFamily="2" charset="-122"/>
                    <a:cs typeface="OPPOSans R" panose="00020600040101010101" pitchFamily="18" charset="-122"/>
                    <a:sym typeface="胡晓波男神体" panose="02010600030101010101" pitchFamily="2" charset="-122"/>
                  </a:rPr>
                  <a:t>降低化学反应活化能的酶</a:t>
                </a: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8297001" y="1404091"/>
              <a:ext cx="3482022" cy="516195"/>
            </a:xfrm>
            <a:prstGeom prst="parallelogram">
              <a:avLst>
                <a:gd name="adj" fmla="val 48925"/>
              </a:avLst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人教版  生物</a:t>
              </a:r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(</a:t>
              </a:r>
              <a:r>
                <a:rPr lang="zh-CN" altLang="en-US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高中</a:t>
              </a:r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"/>
          <p:cNvSpPr>
            <a:spLocks noChangeArrowheads="1"/>
          </p:cNvSpPr>
          <p:nvPr/>
        </p:nvSpPr>
        <p:spPr bwMode="auto">
          <a:xfrm>
            <a:off x="406401" y="1524575"/>
            <a:ext cx="8550275" cy="62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）、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号和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号管并未加热，也有大量气泡产生，说明什么？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660400" y="2595195"/>
            <a:ext cx="10838814" cy="62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说明（无机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催化剂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FeCl</a:t>
            </a:r>
            <a:r>
              <a:rPr lang="en-US" altLang="zh-CN" sz="2000" b="1" baseline="-25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中的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Fe</a:t>
            </a:r>
            <a:r>
              <a:rPr lang="en-US" altLang="zh-CN" sz="2000" b="1" baseline="30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3+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和新鲜肝脏中的过氧化氢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都能加快过氧化氢分解的速率。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合作探究</a:t>
            </a:r>
            <a:r>
              <a:rPr lang="en-US" altLang="zh-CN" dirty="0"/>
              <a:t>】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崔\Desktop\t01001d7a1d7c1aa8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89" y="1838020"/>
            <a:ext cx="6199822" cy="354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910054" y="451801"/>
            <a:ext cx="5849938" cy="503677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问题：</a:t>
            </a:r>
            <a:r>
              <a:rPr lang="en-US" altLang="zh-CN" dirty="0"/>
              <a:t>3</a:t>
            </a:r>
            <a:r>
              <a:rPr lang="zh-CN" altLang="en-US" dirty="0"/>
              <a:t>、酶的催化原理是什么？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870903" y="1349459"/>
            <a:ext cx="10733722" cy="228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．分子从常态转变为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的活跃状态所需要的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称为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活化能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。同无机催化剂相比，酶降低活化能的作用更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，因而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更高，这样细胞代谢就能在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条件下快速进行。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301048" y="1604942"/>
            <a:ext cx="3067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容易发生化学反应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410575" y="1644818"/>
            <a:ext cx="106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能量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4940300" y="2379444"/>
            <a:ext cx="1155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显著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6237764" y="2373505"/>
            <a:ext cx="1382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催化效率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10511552" y="2475485"/>
            <a:ext cx="7759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温和</a:t>
            </a:r>
          </a:p>
        </p:txBody>
      </p:sp>
      <p:pic>
        <p:nvPicPr>
          <p:cNvPr id="37896" name="Picture 3" descr="C:\Users\崔\Desktop\t01f9c5966ee631f4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79" y="3578225"/>
            <a:ext cx="3266441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71014" y="456800"/>
            <a:ext cx="5124986" cy="503677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酶的催化原理是什么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  <p:bldP spid="10246" grpId="0"/>
      <p:bldP spid="102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1"/>
          <p:cNvSpPr txBox="1">
            <a:spLocks noChangeArrowheads="1"/>
          </p:cNvSpPr>
          <p:nvPr/>
        </p:nvSpPr>
        <p:spPr bwMode="auto">
          <a:xfrm>
            <a:off x="947738" y="1157099"/>
            <a:ext cx="10908982" cy="185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关于“比较过氧化氢在不同条件下的分解”实验，开始实验时4支试管（1号试管对照；2号试管加热；3号试管滴入FeCl3溶液；4号试管滴入肝脏研磨滴）内的过氧化氢分子的能量状态如图所示，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图中阴影部分表示分子正处于容易发生化学反应的活跃状态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．表示4号试管的是（　　）</a:t>
            </a:r>
          </a:p>
        </p:txBody>
      </p:sp>
      <p:pic>
        <p:nvPicPr>
          <p:cNvPr id="3891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24" y="3734803"/>
            <a:ext cx="10613036" cy="13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例题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崔\Desktop\t0107eab3926c666a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12" y="1125538"/>
            <a:ext cx="6528751" cy="50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899796" y="464063"/>
            <a:ext cx="6413182" cy="503677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问题：</a:t>
            </a:r>
            <a:r>
              <a:rPr lang="en-US" altLang="zh-CN" dirty="0"/>
              <a:t>4</a:t>
            </a:r>
            <a:r>
              <a:rPr lang="zh-CN" altLang="en-US" dirty="0"/>
              <a:t>、酶反应前后变化吗？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9"/>
          <p:cNvSpPr txBox="1">
            <a:spLocks noChangeArrowheads="1"/>
          </p:cNvSpPr>
          <p:nvPr/>
        </p:nvSpPr>
        <p:spPr bwMode="auto">
          <a:xfrm>
            <a:off x="634365" y="1135380"/>
            <a:ext cx="10547886" cy="499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3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(1)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用量少而催化效率高</a:t>
            </a:r>
          </a:p>
          <a:p>
            <a:pPr eaLnBrk="1" hangingPunct="1">
              <a:lnSpc>
                <a:spcPts val="43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酶与一般催化剂一样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用量少而催化效率高。酶在细胞中的相对含量很低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却能使一个慢速反应变为快速反应。</a:t>
            </a:r>
          </a:p>
          <a:p>
            <a:pPr eaLnBrk="1" hangingPunct="1">
              <a:lnSpc>
                <a:spcPts val="43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(2)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反应前后性质和数量均没有变化</a:t>
            </a:r>
          </a:p>
          <a:p>
            <a:pPr eaLnBrk="1" hangingPunct="1">
              <a:lnSpc>
                <a:spcPts val="43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和一般催化剂一样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酶仅能改变化学反应的速率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并不能改变化学反应的平衡点。酶本身在反应前后不发生变化。</a:t>
            </a:r>
          </a:p>
          <a:p>
            <a:pPr eaLnBrk="1" hangingPunct="1">
              <a:lnSpc>
                <a:spcPts val="43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(3)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可降低反应的活化能</a:t>
            </a:r>
          </a:p>
          <a:p>
            <a:pPr eaLnBrk="1" hangingPunct="1">
              <a:lnSpc>
                <a:spcPts val="43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催化剂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包括酶在内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能降低化学反应的活化能。</a:t>
            </a:r>
          </a:p>
          <a:p>
            <a:pPr eaLnBrk="1" hangingPunct="1">
              <a:lnSpc>
                <a:spcPts val="43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区别：酶降低化学反应的活化能的效果更显著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酶和一般催化剂的共性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body" sz="quarter" idx="13"/>
          </p:nvPr>
        </p:nvSpPr>
        <p:spPr>
          <a:xfrm>
            <a:off x="695325" y="3429000"/>
            <a:ext cx="10823575" cy="295868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0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图为实验“比较过氧化氢在不同条件下的分解”示意图，下列说法正确的是（　　）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0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A．本实验的自变量是不同的催化剂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0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B．本实验的无关变量有温度和酶的用量等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0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C．3　号与4　号试管构成对照实验，可表明酶具有高效性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000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D．分析　1　号、2　号试管的实验现象可知加热能降低反应的活化能 </a:t>
            </a:r>
          </a:p>
        </p:txBody>
      </p:sp>
      <p:sp>
        <p:nvSpPr>
          <p:cNvPr id="26625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947738" y="470316"/>
            <a:ext cx="3317875" cy="482600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zh-CN" altLang="en-US" sz="3200" dirty="0">
                <a:latin typeface="OPPOSans B" panose="00020600040101010101" pitchFamily="18" charset="-122"/>
                <a:ea typeface="OPPOSans B" panose="00020600040101010101" pitchFamily="18" charset="-122"/>
                <a:cs typeface="+mn-cs"/>
                <a:sym typeface="OPPOSans R" panose="00020600040101010101" pitchFamily="18" charset="-122"/>
              </a:rPr>
              <a:t>及时训练</a:t>
            </a:r>
          </a:p>
        </p:txBody>
      </p:sp>
      <p:pic>
        <p:nvPicPr>
          <p:cNvPr id="41988" name="图片 3" descr="938a688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59" y="1028700"/>
            <a:ext cx="4974507" cy="215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矩形 3"/>
          <p:cNvSpPr>
            <a:spLocks noChangeArrowheads="1"/>
          </p:cNvSpPr>
          <p:nvPr/>
        </p:nvSpPr>
        <p:spPr bwMode="auto">
          <a:xfrm>
            <a:off x="695325" y="1844675"/>
            <a:ext cx="7160935" cy="543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CN" altLang="en-US" sz="28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R" panose="00020600040101010101" pitchFamily="18" charset="-122"/>
              </a:rPr>
              <a:t>酶和无机催化剂相比有什么特殊之处？</a:t>
            </a:r>
          </a:p>
        </p:txBody>
      </p:sp>
      <p:sp>
        <p:nvSpPr>
          <p:cNvPr id="43012" name="矩形 6"/>
          <p:cNvSpPr>
            <a:spLocks noChangeArrowheads="1"/>
          </p:cNvSpPr>
          <p:nvPr/>
        </p:nvSpPr>
        <p:spPr bwMode="auto">
          <a:xfrm>
            <a:off x="695324" y="2654602"/>
            <a:ext cx="10823575" cy="124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与无机催化剂相比酶的作用特点是具有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高效性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专一性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酶的作用条件比较温和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容易受温度、酸碱度的影响．</a:t>
            </a:r>
            <a:endParaRPr lang="zh-CN" altLang="en-US" sz="20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酶的特性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695324" y="1075169"/>
            <a:ext cx="10823575" cy="555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探究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号比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号气泡更多，说明什么？体现了酶的什么特点？为什么说酶对于细胞内化学反应的顺利进行至关重要？</a:t>
            </a:r>
          </a:p>
          <a:p>
            <a:pPr>
              <a:lnSpc>
                <a:spcPct val="200000"/>
              </a:lnSpc>
            </a:pP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注意的问题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）、一定要选用新鲜的肝脏，为什么？</a:t>
            </a:r>
          </a:p>
          <a:p>
            <a:pPr>
              <a:lnSpc>
                <a:spcPct val="200000"/>
              </a:lnSpc>
            </a:pP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）、将肝脏制成研磨液有什么意义？</a:t>
            </a:r>
          </a:p>
          <a:p>
            <a:pPr>
              <a:lnSpc>
                <a:spcPct val="200000"/>
              </a:lnSpc>
            </a:pP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387" name="矩形 2"/>
          <p:cNvSpPr/>
          <p:nvPr/>
        </p:nvSpPr>
        <p:spPr>
          <a:xfrm>
            <a:off x="503237" y="2538801"/>
            <a:ext cx="8623300" cy="44569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900"/>
              </a:lnSpc>
            </a:pPr>
            <a:r>
              <a:rPr lang="zh-CN" altLang="zh-CN" sz="20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4</a:t>
            </a:r>
            <a:r>
              <a:rPr lang="zh-CN" altLang="en-US" sz="20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号试管的反应速率比</a:t>
            </a:r>
            <a:r>
              <a:rPr lang="zh-CN" altLang="zh-CN" sz="20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b="1" noProof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号试管快得多。</a:t>
            </a:r>
            <a:r>
              <a:rPr lang="zh-CN" altLang="en-US" sz="2000" b="1" noProof="1"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体现了酶的高效性。</a:t>
            </a:r>
          </a:p>
        </p:txBody>
      </p:sp>
      <p:sp>
        <p:nvSpPr>
          <p:cNvPr id="16388" name="矩形 3"/>
          <p:cNvSpPr>
            <a:spLocks noChangeArrowheads="1"/>
          </p:cNvSpPr>
          <p:nvPr/>
        </p:nvSpPr>
        <p:spPr bwMode="auto">
          <a:xfrm>
            <a:off x="503237" y="4316722"/>
            <a:ext cx="8267700" cy="44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9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新鲜肝脏中含有较多的过氧化氢酶。</a:t>
            </a:r>
          </a:p>
        </p:txBody>
      </p:sp>
      <p:sp>
        <p:nvSpPr>
          <p:cNvPr id="16389" name="矩形 4"/>
          <p:cNvSpPr>
            <a:spLocks noChangeArrowheads="1"/>
          </p:cNvSpPr>
          <p:nvPr/>
        </p:nvSpPr>
        <p:spPr bwMode="auto">
          <a:xfrm>
            <a:off x="503237" y="5612201"/>
            <a:ext cx="8712200" cy="44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9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使肝细胞内的过氧化氢酶释放出来，增加酶与底 物的接触面积。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酶的特性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660400" y="3225036"/>
            <a:ext cx="5727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探究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：酶的催化效率为什么比无机催化剂更高？</a:t>
            </a:r>
          </a:p>
        </p:txBody>
      </p:sp>
      <p:sp>
        <p:nvSpPr>
          <p:cNvPr id="45059" name="矩形 2"/>
          <p:cNvSpPr>
            <a:spLocks noChangeArrowheads="1"/>
          </p:cNvSpPr>
          <p:nvPr/>
        </p:nvSpPr>
        <p:spPr bwMode="auto">
          <a:xfrm>
            <a:off x="457050" y="1644620"/>
            <a:ext cx="853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）、滴入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FeCl</a:t>
            </a:r>
            <a:r>
              <a:rPr lang="en-US" altLang="zh-CN" sz="2000" b="1" baseline="-30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溶液和肝脏研磨液时，可否共用一个吸管？为什么？</a:t>
            </a: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660400" y="2434828"/>
            <a:ext cx="10795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不能；由于酶具有高效性，若滴入的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FeCl</a:t>
            </a:r>
            <a:r>
              <a:rPr lang="en-US" altLang="zh-CN" sz="2000" b="1" baseline="-25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溶液中混有少量的过氧化氢酶，会影响实验准确性</a:t>
            </a:r>
          </a:p>
        </p:txBody>
      </p:sp>
      <p:sp>
        <p:nvSpPr>
          <p:cNvPr id="17413" name="矩形 4"/>
          <p:cNvSpPr>
            <a:spLocks noChangeArrowheads="1"/>
          </p:cNvSpPr>
          <p:nvPr/>
        </p:nvSpPr>
        <p:spPr bwMode="auto">
          <a:xfrm>
            <a:off x="590400" y="3712381"/>
            <a:ext cx="6423175" cy="151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FeCl</a:t>
            </a:r>
            <a:r>
              <a:rPr lang="en-US" altLang="zh-CN" sz="2000" b="1" baseline="-25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中的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Fe</a:t>
            </a:r>
            <a:r>
              <a:rPr lang="en-US" altLang="zh-CN" sz="20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3+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和新鲜肝脏中的过氧化氢酶都能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降低化学反应的活化能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但是酶显著降低催化反应需要的活化能。</a:t>
            </a:r>
          </a:p>
        </p:txBody>
      </p:sp>
      <p:pic>
        <p:nvPicPr>
          <p:cNvPr id="45062" name="Picture 6" descr="C:\Users\崔\Desktop\t01dc27829cb85b5e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00" y="3375659"/>
            <a:ext cx="32893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>
            <a:spLocks noChangeArrowheads="1"/>
          </p:cNvSpPr>
          <p:nvPr/>
        </p:nvSpPr>
        <p:spPr bwMode="auto">
          <a:xfrm>
            <a:off x="8328827" y="3145619"/>
            <a:ext cx="1325245" cy="4432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高效性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971014" y="441560"/>
            <a:ext cx="2153186" cy="503677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酶的特性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课堂导入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60400" y="928135"/>
            <a:ext cx="10700866" cy="536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．巴斯德以前，许多化学家认为发酵是纯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，与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无关。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1857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年巴斯德提出发酵是由于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的存在，即有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的参与才能引起发酵；而德国化学家李比希却坚持认为引起发酵的是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中的某些物质，但这些物质只有在酵母细胞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后才能发挥作用。两种观点争执不下。德国化学家李比希发现不含酵母细胞的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与活酵母是一样的，都能引起发酵，他将引起发酵的物质称为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，最早从刀豆中提取出脲酶的是美国科学家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，他用多种方法证明了酶是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世纪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80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年代，美国科学家切赫和奥特曼发现少数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也有生物催化功能。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5697323" y="1225450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化学过程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7170867" y="1225450"/>
            <a:ext cx="1644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生命活动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760664" y="2789923"/>
            <a:ext cx="182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酵母细胞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4716934" y="1967970"/>
            <a:ext cx="182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活细胞</a:t>
            </a:r>
          </a:p>
        </p:txBody>
      </p: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2070572" y="1974297"/>
            <a:ext cx="1822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酵母细胞</a:t>
            </a:r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8749616" y="2782561"/>
            <a:ext cx="208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死亡并裂解</a:t>
            </a:r>
          </a:p>
        </p:txBody>
      </p:sp>
      <p:sp>
        <p:nvSpPr>
          <p:cNvPr id="40" name="TextBox 8"/>
          <p:cNvSpPr txBox="1">
            <a:spLocks noChangeArrowheads="1"/>
          </p:cNvSpPr>
          <p:nvPr/>
        </p:nvSpPr>
        <p:spPr bwMode="auto">
          <a:xfrm>
            <a:off x="8355613" y="3507823"/>
            <a:ext cx="13398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提取液</a:t>
            </a: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880894" y="4282523"/>
            <a:ext cx="106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酿酶</a:t>
            </a:r>
          </a:p>
        </p:txBody>
      </p:sp>
      <p:sp>
        <p:nvSpPr>
          <p:cNvPr id="42" name="TextBox 10"/>
          <p:cNvSpPr txBox="1">
            <a:spLocks noChangeArrowheads="1"/>
          </p:cNvSpPr>
          <p:nvPr/>
        </p:nvSpPr>
        <p:spPr bwMode="auto">
          <a:xfrm>
            <a:off x="923024" y="5010499"/>
            <a:ext cx="1644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萨姆纳</a:t>
            </a:r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>
            <a:off x="4716934" y="5035531"/>
            <a:ext cx="1644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蛋白质</a:t>
            </a: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1016515" y="5735085"/>
            <a:ext cx="1042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RNA</a:t>
            </a:r>
            <a:endParaRPr lang="zh-CN" altLang="en-US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崔\Desktop\t0125964350b861153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823" y="2537143"/>
            <a:ext cx="6304354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 3"/>
          <p:cNvSpPr>
            <a:spLocks noChangeArrowheads="1"/>
          </p:cNvSpPr>
          <p:nvPr/>
        </p:nvSpPr>
        <p:spPr bwMode="auto">
          <a:xfrm>
            <a:off x="5117307" y="1692275"/>
            <a:ext cx="178435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专一性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酶的特性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9"/>
          <p:cNvSpPr txBox="1">
            <a:spLocks noChangeArrowheads="1"/>
          </p:cNvSpPr>
          <p:nvPr/>
        </p:nvSpPr>
        <p:spPr bwMode="auto">
          <a:xfrm>
            <a:off x="289560" y="1507477"/>
            <a:ext cx="11551920" cy="151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(1)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根据酶在细胞中的分布可分为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胞外酶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如各种消化酶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和胞内酶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如呼吸酶、与光合作用有关的酶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(2)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根据酶所催化的化学反应性质分为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水解酶、氧化酶、转录酶、逆转录酶、合成酶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等。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71014" y="441560"/>
            <a:ext cx="2442746" cy="503677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酶的分类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崔\Desktop\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16" y="1631553"/>
            <a:ext cx="9726368" cy="400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 温度影响酶的活性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崔\Desktop\t013b50f420db92cac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7" t="22576" r="2407" b="1298"/>
          <a:stretch>
            <a:fillRect/>
          </a:stretch>
        </p:blipFill>
        <p:spPr bwMode="auto">
          <a:xfrm>
            <a:off x="5939155" y="1399858"/>
            <a:ext cx="5803900" cy="441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文本框 1"/>
          <p:cNvSpPr txBox="1">
            <a:spLocks noChangeArrowheads="1"/>
          </p:cNvSpPr>
          <p:nvPr/>
        </p:nvSpPr>
        <p:spPr bwMode="auto">
          <a:xfrm>
            <a:off x="660400" y="1808798"/>
            <a:ext cx="5490210" cy="305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高温会破坏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酶的空间结构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，从而使酶失去活性，并且这种破坏是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不可逆的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低温可以使酶的活性暂时性的失活，这种事可逆的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，条件合适的话酶的活性会重新恢复。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 温度影响酶的活性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本框 1"/>
          <p:cNvSpPr txBox="1">
            <a:spLocks noChangeArrowheads="1"/>
          </p:cNvSpPr>
          <p:nvPr/>
        </p:nvSpPr>
        <p:spPr bwMode="auto">
          <a:xfrm>
            <a:off x="695325" y="1244600"/>
            <a:ext cx="8845550" cy="382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下列关于酶的叙述，正确的是（　　）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A．低温能降低酶活性的原因是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其破坏了酶的空间结构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B．酶的基本组成单位是氨基酸或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脱氧核苷酸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C．酶是活细胞产生的，在细胞内和细胞外均可以起作用</a:t>
            </a:r>
          </a:p>
          <a:p>
            <a:pPr eaLnBrk="1" hangingPunct="1">
              <a:lnSpc>
                <a:spcPct val="25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D．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酶在催化过程中不断被消耗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及时训练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文本框 1"/>
          <p:cNvSpPr txBox="1">
            <a:spLocks noChangeArrowheads="1"/>
          </p:cNvSpPr>
          <p:nvPr/>
        </p:nvSpPr>
        <p:spPr bwMode="auto">
          <a:xfrm>
            <a:off x="660400" y="1280160"/>
            <a:ext cx="10099040" cy="309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下列关于酶的说法中正确的是（　　）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A. 酶的合成一定需要核糖体，但不一定需要高尔基体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B. pH较低时一定会降低酶的活性，但温度较低时则不一定会降低酶的活性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C. 酶能降低化学反应的活化能，在任何条件下降低活化能的效果一定比无机催化剂显著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D. 所有活细胞都具有与细胞呼吸有关的酶，但不一定都分布在线粒体</a:t>
            </a:r>
          </a:p>
        </p:txBody>
      </p:sp>
      <p:sp>
        <p:nvSpPr>
          <p:cNvPr id="4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71014" y="441560"/>
            <a:ext cx="5124986" cy="503677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及时训练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548640" y="1212896"/>
            <a:ext cx="9144000" cy="493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00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．下列关于酶的概念，最准确的叙述是（     ）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酶是一种蛋白质               </a:t>
            </a: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酶是一种具有催化能力的蛋白质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酶是活细胞产生的一种蛋白质   </a:t>
            </a: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酶是活细胞产生的具有催化能力的一种有机物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、催化脂肪酶水解的酶是（     ）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、肽酶      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、蛋白酶        </a:t>
            </a: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、脂肪酶    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、淀粉酶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5516880" y="1420118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endParaRPr lang="zh-CN" altLang="en-US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4018280" y="443865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71014" y="441560"/>
            <a:ext cx="2324637" cy="503677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当堂检测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695324" y="1268119"/>
            <a:ext cx="10823575" cy="432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、斯帕兰札尼发现，放在鹰胃内的肉块经过一段时间后消失了。这主要是由于鹰胃内有起了作用的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．胃蛋白酶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．胃淀粉酶     </a:t>
            </a: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．盐酸溶液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．物理性摩擦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．选用新鲜肝脏做酶的高效性实验，是因为新鲜肝脏中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)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．含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Fe</a:t>
            </a:r>
            <a:r>
              <a:rPr lang="en-US" altLang="zh-CN" sz="2000" b="1" baseline="30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3+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多     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．过氧化氢酶易发挥作用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．含的酶的种类多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．过氧化氢酶多且活性强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369060" y="2120505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endParaRPr lang="zh-CN" altLang="en-US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7175500" y="3959860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endParaRPr lang="zh-CN" altLang="en-US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71014" y="441560"/>
            <a:ext cx="2324637" cy="503677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当堂检测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695325" y="1262206"/>
            <a:ext cx="6421756" cy="370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．唾液淀粉酶进入胃后，将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)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．继续催化淀粉水解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．受胃液保护不分解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．不发生变化          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．自身被分解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．与验证酶的高效性成功与否关系不大的是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)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．试管是否干净      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．肝脏是否新鲜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．卫生香是否点燃   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．是否有对比实验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100830" y="1513493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endParaRPr lang="zh-CN" altLang="en-US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5859780" y="3332133"/>
            <a:ext cx="533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endParaRPr lang="zh-CN" altLang="en-US" sz="20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巩固练习</a:t>
            </a:r>
            <a:r>
              <a:rPr lang="en-US" altLang="zh-CN" dirty="0"/>
              <a:t>】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1764584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课堂导入</a:t>
            </a: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481912" y="1222678"/>
            <a:ext cx="11036987" cy="124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酶是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产生的，具有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作用的一类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，其中绝大多数酶是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，少数是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6569182" y="1368771"/>
            <a:ext cx="1644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蛋白质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4350651" y="1377772"/>
            <a:ext cx="1644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催化</a:t>
            </a: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1593957" y="1368771"/>
            <a:ext cx="1644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活细胞</a:t>
            </a: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9775718" y="1368771"/>
            <a:ext cx="1644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有机物</a:t>
            </a: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116014" y="1914974"/>
            <a:ext cx="1644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RNA</a:t>
            </a:r>
            <a:endParaRPr lang="zh-CN" altLang="en-US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3105462" y="2762644"/>
            <a:ext cx="5981076" cy="2278913"/>
          </a:xfrm>
          <a:prstGeom prst="ellipse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问题：</a:t>
            </a:r>
            <a:r>
              <a: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、酶被水解之后的产物是</a:t>
            </a:r>
            <a:r>
              <a: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2</a:t>
            </a:r>
            <a:r>
              <a:rPr lang="zh-CN" altLang="en-US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、酶的作用是什么？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2585321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酶的概念理解</a:t>
            </a:r>
          </a:p>
        </p:txBody>
      </p:sp>
      <p:sp>
        <p:nvSpPr>
          <p:cNvPr id="4" name="内容占位符 6"/>
          <p:cNvSpPr txBox="1">
            <a:spLocks noChangeArrowheads="1"/>
          </p:cNvSpPr>
          <p:nvPr/>
        </p:nvSpPr>
        <p:spPr>
          <a:xfrm>
            <a:off x="660400" y="1501775"/>
            <a:ext cx="8324850" cy="3854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化学本质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：绝大多数是蛋白质，少数是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RNA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合成原料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：氨基酸和核糖核苷酸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元素组成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CHON/CHONP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来源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：一般活的细胞都能产生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生理功能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：催化作用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作用场所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：细胞内和细胞外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6080" y="366761"/>
            <a:ext cx="3406059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关于变量的思考题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1341" y="1473370"/>
            <a:ext cx="10812162" cy="309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细胞中每时每刻都进行着许多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，统称为细胞代谢。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实验过程中可以变化的因素称为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。其中人为改变的变量称为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，随着自变量的变化而变化的变量称做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，除自变量外，实验过程中可能还会存在一些可变因素，对实验结果造成影响，这些变量称为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。除一个因素以外，其余因素都保持不变的实验叫做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，它一般设置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组和</a:t>
            </a:r>
            <a:r>
              <a:rPr lang="zh-CN" altLang="en-US" sz="2000" b="1" u="sng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组。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872509" y="2044658"/>
            <a:ext cx="537534" cy="53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变量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324733" y="2598525"/>
            <a:ext cx="1266767" cy="62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自变量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710538" y="1982409"/>
            <a:ext cx="1071606" cy="62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因变量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958116" y="3254791"/>
            <a:ext cx="1266767" cy="53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无关变量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996080" y="3835328"/>
            <a:ext cx="1277563" cy="62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对照实验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113417" y="3845363"/>
            <a:ext cx="758388" cy="62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对照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773404" y="3845363"/>
            <a:ext cx="758388" cy="62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实验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518225" y="1666152"/>
            <a:ext cx="13535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化学反应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971014" y="1276299"/>
            <a:ext cx="5416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探究温度对小麦种子萌发率影响的实验</a:t>
            </a:r>
          </a:p>
        </p:txBody>
      </p:sp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945605" y="1990521"/>
            <a:ext cx="23407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、自变量是什么？</a:t>
            </a:r>
          </a:p>
        </p:txBody>
      </p:sp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945604" y="3347834"/>
            <a:ext cx="23936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、因变量是什么？</a:t>
            </a:r>
          </a:p>
        </p:txBody>
      </p:sp>
      <p:sp>
        <p:nvSpPr>
          <p:cNvPr id="7176" name="TextBox 5"/>
          <p:cNvSpPr txBox="1">
            <a:spLocks noChangeArrowheads="1"/>
          </p:cNvSpPr>
          <p:nvPr/>
        </p:nvSpPr>
        <p:spPr bwMode="auto">
          <a:xfrm>
            <a:off x="945604" y="4848021"/>
            <a:ext cx="2650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、无关变量有哪些？</a:t>
            </a:r>
          </a:p>
        </p:txBody>
      </p:sp>
      <p:sp>
        <p:nvSpPr>
          <p:cNvPr id="7177" name="TextBox 6"/>
          <p:cNvSpPr txBox="1">
            <a:spLocks noChangeArrowheads="1"/>
          </p:cNvSpPr>
          <p:nvPr/>
        </p:nvSpPr>
        <p:spPr bwMode="auto">
          <a:xfrm>
            <a:off x="1359178" y="2500313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温度</a:t>
            </a:r>
          </a:p>
        </p:txBody>
      </p:sp>
      <p:sp>
        <p:nvSpPr>
          <p:cNvPr id="7178" name="TextBox 7"/>
          <p:cNvSpPr txBox="1">
            <a:spLocks noChangeArrowheads="1"/>
          </p:cNvSpPr>
          <p:nvPr/>
        </p:nvSpPr>
        <p:spPr bwMode="auto">
          <a:xfrm>
            <a:off x="1359178" y="3990461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小麦种子的萌发率</a:t>
            </a:r>
          </a:p>
        </p:txBody>
      </p:sp>
      <p:sp>
        <p:nvSpPr>
          <p:cNvPr id="7179" name="TextBox 8"/>
          <p:cNvSpPr txBox="1">
            <a:spLocks noChangeArrowheads="1"/>
          </p:cNvSpPr>
          <p:nvPr/>
        </p:nvSpPr>
        <p:spPr bwMode="auto">
          <a:xfrm>
            <a:off x="1359178" y="5500688"/>
            <a:ext cx="2492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水分、光照、种子等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关于变量的思考题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  <p:bldP spid="71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6238875" y="2000250"/>
            <a:ext cx="282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f</a:t>
            </a:r>
            <a:endParaRPr lang="zh-CN" altLang="en-US" sz="20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667125" y="3714750"/>
            <a:ext cx="4780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2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fff</a:t>
            </a:r>
            <a:endParaRPr lang="zh-CN" altLang="en-US" sz="2000" b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2773" name="圆角矩形 5"/>
          <p:cNvSpPr>
            <a:spLocks noChangeArrowheads="1"/>
          </p:cNvSpPr>
          <p:nvPr/>
        </p:nvSpPr>
        <p:spPr bwMode="auto">
          <a:xfrm>
            <a:off x="2738438" y="2071689"/>
            <a:ext cx="1643062" cy="1000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1E768C"/>
            </a:solidFill>
            <a:round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32774" name="ShockwaveFlash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7"/>
          <a:stretch>
            <a:fillRect/>
          </a:stretch>
        </p:blipFill>
        <p:spPr bwMode="auto">
          <a:xfrm>
            <a:off x="2036280" y="1210565"/>
            <a:ext cx="8281987" cy="443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71014" y="478631"/>
            <a:ext cx="2130532" cy="503677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方法步骤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Group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47738" y="1836661"/>
          <a:ext cx="10800566" cy="3936047"/>
        </p:xfrm>
        <a:graphic>
          <a:graphicData uri="http://schemas.openxmlformats.org/drawingml/2006/table">
            <a:tbl>
              <a:tblPr/>
              <a:tblGrid>
                <a:gridCol w="90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64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556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试管号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（无关变量）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Ｈ</a:t>
                      </a:r>
                      <a:r>
                        <a:rPr kumimoji="0" lang="zh-CN" alt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２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Ｏ</a:t>
                      </a:r>
                      <a:r>
                        <a:rPr kumimoji="0" lang="zh-CN" alt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２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控制变量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点燃的卫生香检测（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因变量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）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结果分析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27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实验处理（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自变量）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气泡多少（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因变量</a:t>
                      </a: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）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4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1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ｍＬ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无助燃性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ｍＬ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90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℃水浴加热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很少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有助燃性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61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ｍＬ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滴加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3.5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％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FeCl</a:t>
                      </a:r>
                      <a:r>
                        <a:rPr kumimoji="0" lang="en-US" altLang="zh-CN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3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滴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较多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助燃性较强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1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4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ｍＬ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滴加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20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％肝脏研磨液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2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滴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很多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助燃性更强</a:t>
                      </a: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63469" marR="6346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42" name="Rectangle 1"/>
          <p:cNvSpPr>
            <a:spLocks noChangeArrowheads="1"/>
          </p:cNvSpPr>
          <p:nvPr/>
        </p:nvSpPr>
        <p:spPr bwMode="auto">
          <a:xfrm>
            <a:off x="660400" y="1245086"/>
            <a:ext cx="3624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2667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⑴ 实验设计及现象分析</a:t>
            </a:r>
          </a:p>
        </p:txBody>
      </p:sp>
      <p:sp>
        <p:nvSpPr>
          <p:cNvPr id="8244" name="矩形 4"/>
          <p:cNvSpPr>
            <a:spLocks noChangeArrowheads="1"/>
          </p:cNvSpPr>
          <p:nvPr/>
        </p:nvSpPr>
        <p:spPr bwMode="auto">
          <a:xfrm>
            <a:off x="7117011" y="2985117"/>
            <a:ext cx="4255443" cy="42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常温下过氧化氢的分解速率十分缓慢</a:t>
            </a:r>
          </a:p>
        </p:txBody>
      </p:sp>
      <p:sp>
        <p:nvSpPr>
          <p:cNvPr id="8245" name="矩形 5"/>
          <p:cNvSpPr>
            <a:spLocks noChangeArrowheads="1"/>
          </p:cNvSpPr>
          <p:nvPr/>
        </p:nvSpPr>
        <p:spPr bwMode="auto">
          <a:xfrm>
            <a:off x="7117011" y="3722998"/>
            <a:ext cx="5341207" cy="39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400"/>
              </a:lnSpc>
            </a:pP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加热能促进过氧化氢的分解，提高反应速率</a:t>
            </a:r>
          </a:p>
        </p:txBody>
      </p:sp>
      <p:sp>
        <p:nvSpPr>
          <p:cNvPr id="8246" name="矩形 7"/>
          <p:cNvSpPr>
            <a:spLocks noChangeArrowheads="1"/>
          </p:cNvSpPr>
          <p:nvPr/>
        </p:nvSpPr>
        <p:spPr bwMode="auto">
          <a:xfrm>
            <a:off x="7117011" y="4422407"/>
            <a:ext cx="5010458" cy="39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FeCl</a:t>
            </a:r>
            <a:r>
              <a:rPr lang="en-US" altLang="zh-CN" b="1" baseline="-25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中的</a:t>
            </a:r>
            <a:r>
              <a:rPr lang="en-US" altLang="zh-CN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Fe</a:t>
            </a:r>
            <a:r>
              <a:rPr lang="en-US" altLang="zh-CN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3+</a:t>
            </a: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能加快过氧化氢分解的速率</a:t>
            </a:r>
          </a:p>
        </p:txBody>
      </p:sp>
      <p:sp>
        <p:nvSpPr>
          <p:cNvPr id="8247" name="矩形 8"/>
          <p:cNvSpPr>
            <a:spLocks noChangeArrowheads="1"/>
          </p:cNvSpPr>
          <p:nvPr/>
        </p:nvSpPr>
        <p:spPr bwMode="auto">
          <a:xfrm>
            <a:off x="7117011" y="5131435"/>
            <a:ext cx="4487614" cy="7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500"/>
              </a:lnSpc>
            </a:pPr>
            <a:r>
              <a:rPr lang="zh-CN" altLang="en-US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新鲜肝脏中的过氧化氢酶能加快过氧化氢分解的速率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971014" y="441560"/>
            <a:ext cx="9696986" cy="503677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比较过氧化氢在不同条件下分解的实验现象及理论分析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4" grpId="0"/>
      <p:bldP spid="8245" grpId="0"/>
      <p:bldP spid="8246" grpId="0"/>
      <p:bldP spid="82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660400" y="1184458"/>
            <a:ext cx="8667750" cy="328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号管现象与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号管不同，说明了什么？</a:t>
            </a: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364" name="矩形 3"/>
          <p:cNvSpPr>
            <a:spLocks noChangeArrowheads="1"/>
          </p:cNvSpPr>
          <p:nvPr/>
        </p:nvSpPr>
        <p:spPr bwMode="auto">
          <a:xfrm>
            <a:off x="939800" y="1962346"/>
            <a:ext cx="8108950" cy="97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号试管放出的气泡多。这一现象说明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加热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能促进过氧化氢的分解，提高反应速率。</a:t>
            </a:r>
          </a:p>
        </p:txBody>
      </p:sp>
      <p:pic>
        <p:nvPicPr>
          <p:cNvPr id="41986" name="Picture 2" descr="C:\Users\崔\Desktop\t014d0032295d761e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1"/>
          <a:stretch>
            <a:fillRect/>
          </a:stretch>
        </p:blipFill>
        <p:spPr bwMode="auto">
          <a:xfrm>
            <a:off x="6497858" y="2668401"/>
            <a:ext cx="3573144" cy="300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971014" y="3567022"/>
            <a:ext cx="4673600" cy="1243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加热使过氧化氢分子获得能量，从常态转变为容易分解的活跃状态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【</a:t>
            </a:r>
            <a:r>
              <a:rPr lang="zh-CN" altLang="en-US" dirty="0"/>
              <a:t>合作探究</a:t>
            </a:r>
            <a:r>
              <a:rPr lang="en-US" altLang="zh-CN" dirty="0"/>
              <a:t>】</a:t>
            </a:r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78a3999c-4dee-4296-ae4e-6d20d965907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33"/>
</p:tagLst>
</file>

<file path=ppt/theme/theme1.xml><?xml version="1.0" encoding="utf-8"?>
<a:theme xmlns:a="http://schemas.openxmlformats.org/drawingml/2006/main" name="办公资源网：www.bangongziyuan.com">
  <a:themeElements>
    <a:clrScheme name="007配色-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0960BD"/>
      </a:accent1>
      <a:accent2>
        <a:srgbClr val="429FFD"/>
      </a:accent2>
      <a:accent3>
        <a:srgbClr val="FEF2BF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PPO1">
      <a:majorFont>
        <a:latin typeface="Roboto"/>
        <a:ea typeface="OPPOSans B"/>
        <a:cs typeface=""/>
      </a:majorFont>
      <a:minorFont>
        <a:latin typeface="Roboto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2013</Words>
  <Application>Microsoft Office PowerPoint</Application>
  <PresentationFormat>宽屏</PresentationFormat>
  <Paragraphs>200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Arial</vt:lpstr>
      <vt:lpstr>胡晓波男神体</vt:lpstr>
      <vt:lpstr>FandolFang R</vt:lpstr>
      <vt:lpstr>Roboto</vt:lpstr>
      <vt:lpstr>OPPOSans R</vt:lpstr>
      <vt:lpstr>OPPOSans B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及时训练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2020-06-24T02:06:41Z</dcterms:created>
  <dcterms:modified xsi:type="dcterms:W3CDTF">2021-01-09T11:55:27Z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