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494" r:id="rId2"/>
    <p:sldId id="457" r:id="rId3"/>
    <p:sldId id="815" r:id="rId4"/>
    <p:sldId id="792" r:id="rId5"/>
    <p:sldId id="816" r:id="rId6"/>
    <p:sldId id="818" r:id="rId7"/>
    <p:sldId id="819" r:id="rId8"/>
    <p:sldId id="820" r:id="rId9"/>
    <p:sldId id="821" r:id="rId10"/>
    <p:sldId id="822" r:id="rId11"/>
    <p:sldId id="823" r:id="rId12"/>
    <p:sldId id="824" r:id="rId13"/>
    <p:sldId id="825" r:id="rId14"/>
    <p:sldId id="826" r:id="rId15"/>
    <p:sldId id="827" r:id="rId16"/>
    <p:sldId id="828" r:id="rId17"/>
    <p:sldId id="829" r:id="rId18"/>
    <p:sldId id="287" r:id="rId19"/>
    <p:sldId id="830" r:id="rId20"/>
  </p:sldIdLst>
  <p:sldSz cx="12192000" cy="6858000"/>
  <p:notesSz cx="6858000" cy="9144000"/>
  <p:embeddedFontLst>
    <p:embeddedFont>
      <p:font typeface="OPPOSans B" panose="02010600030101010101" charset="-122"/>
      <p:regular r:id="rId22"/>
    </p:embeddedFont>
    <p:embeddedFont>
      <p:font typeface="OPPOSans R" panose="02010600030101010101" charset="-122"/>
      <p:regular r:id="rId23"/>
    </p:embeddedFont>
    <p:embeddedFont>
      <p:font typeface="胡晓波男神体" panose="02010600030101010101" charset="-122"/>
      <p:regular r:id="rId24"/>
    </p:embeddedFont>
    <p:embeddedFont>
      <p:font typeface="思源黑体 CN Light" panose="02010600030101010101" charset="-122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3817">
          <p15:clr>
            <a:srgbClr val="A4A3A4"/>
          </p15:clr>
        </p15:guide>
        <p15:guide id="3" pos="438">
          <p15:clr>
            <a:srgbClr val="A4A3A4"/>
          </p15:clr>
        </p15:guide>
        <p15:guide id="4" pos="7310">
          <p15:clr>
            <a:srgbClr val="A4A3A4"/>
          </p15:clr>
        </p15:guide>
        <p15:guide id="5" orient="horz" pos="709">
          <p15:clr>
            <a:srgbClr val="A4A3A4"/>
          </p15:clr>
        </p15:guide>
        <p15:guide id="6" orient="horz" pos="3906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orient="horz" pos="1185">
          <p15:clr>
            <a:srgbClr val="A4A3A4"/>
          </p15:clr>
        </p15:guide>
        <p15:guide id="9" pos="597">
          <p15:clr>
            <a:srgbClr val="A4A3A4"/>
          </p15:clr>
        </p15:guide>
        <p15:guide id="10" pos="5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733"/>
    <a:srgbClr val="3660C9"/>
    <a:srgbClr val="1B3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462" y="114"/>
      </p:cViewPr>
      <p:guideLst>
        <p:guide orient="horz" pos="2296"/>
        <p:guide pos="3817"/>
        <p:guide pos="438"/>
        <p:guide pos="7310"/>
        <p:guide orient="horz" pos="709"/>
        <p:guide orient="horz" pos="3906"/>
        <p:guide orient="horz" pos="3884"/>
        <p:guide orient="horz" pos="1185"/>
        <p:guide pos="597"/>
        <p:guide pos="5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8A4287C6-C80B-4FBC-AAC3-CF577F8F9B4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DD7ACC26-FD7F-4F70-9456-027AD03C82A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307336" y="512505"/>
            <a:ext cx="706127" cy="365125"/>
            <a:chOff x="220977" y="512505"/>
            <a:chExt cx="998286" cy="516195"/>
          </a:xfrm>
        </p:grpSpPr>
        <p:sp>
          <p:nvSpPr>
            <p:cNvPr id="16" name="文本框 15"/>
            <p:cNvSpPr txBox="1"/>
            <p:nvPr userDrawn="1"/>
          </p:nvSpPr>
          <p:spPr>
            <a:xfrm>
              <a:off x="527340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374158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220977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>
            <a:off x="307336" y="915730"/>
            <a:ext cx="6764024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82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平行四边形 12"/>
          <p:cNvSpPr/>
          <p:nvPr/>
        </p:nvSpPr>
        <p:spPr>
          <a:xfrm>
            <a:off x="1969239" y="3321623"/>
            <a:ext cx="10222761" cy="2062359"/>
          </a:xfrm>
          <a:prstGeom prst="parallelogram">
            <a:avLst>
              <a:gd name="adj" fmla="val 59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-3520440" y="0"/>
            <a:ext cx="12565380" cy="6858000"/>
            <a:chOff x="-3520440" y="0"/>
            <a:chExt cx="12565380" cy="6858000"/>
          </a:xfrm>
        </p:grpSpPr>
        <p:sp>
          <p:nvSpPr>
            <p:cNvPr id="12" name="平行四边形 11"/>
            <p:cNvSpPr/>
            <p:nvPr/>
          </p:nvSpPr>
          <p:spPr>
            <a:xfrm>
              <a:off x="1684020" y="0"/>
              <a:ext cx="7360920" cy="6858000"/>
            </a:xfrm>
            <a:prstGeom prst="parallelogram">
              <a:avLst>
                <a:gd name="adj" fmla="val 5132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20440" y="0"/>
              <a:ext cx="12192000" cy="6858000"/>
            </a:xfrm>
            <a:prstGeom prst="parallelogram">
              <a:avLst>
                <a:gd name="adj" fmla="val 50778"/>
              </a:avLst>
            </a:prstGeom>
          </p:spPr>
        </p:pic>
      </p:grpSp>
      <p:sp>
        <p:nvSpPr>
          <p:cNvPr id="4" name="平行四边形 3"/>
          <p:cNvSpPr/>
          <p:nvPr/>
        </p:nvSpPr>
        <p:spPr>
          <a:xfrm>
            <a:off x="947737" y="3088760"/>
            <a:ext cx="11180023" cy="2062359"/>
          </a:xfrm>
          <a:prstGeom prst="parallelogram">
            <a:avLst>
              <a:gd name="adj" fmla="val 595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7466" y="1404091"/>
            <a:ext cx="12987324" cy="3471551"/>
            <a:chOff x="37466" y="1404091"/>
            <a:chExt cx="12987324" cy="3471551"/>
          </a:xfrm>
        </p:grpSpPr>
        <p:sp>
          <p:nvSpPr>
            <p:cNvPr id="14" name="文本框 13"/>
            <p:cNvSpPr txBox="1"/>
            <p:nvPr/>
          </p:nvSpPr>
          <p:spPr>
            <a:xfrm>
              <a:off x="8479949" y="1404091"/>
              <a:ext cx="3482022" cy="516195"/>
            </a:xfrm>
            <a:prstGeom prst="parallelogram">
              <a:avLst>
                <a:gd name="adj" fmla="val 48925"/>
              </a:avLst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7466" y="2045160"/>
              <a:ext cx="12987324" cy="2830482"/>
              <a:chOff x="3984626" y="1059521"/>
              <a:chExt cx="12987324" cy="2830482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211768" y="3520671"/>
                <a:ext cx="8956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THE CELL'S ENERGY CURRENCY, ATP</a:t>
                </a:r>
                <a:endParaRPr lang="zh-CN" altLang="en-US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" name="Shape 40"/>
              <p:cNvSpPr/>
              <p:nvPr/>
            </p:nvSpPr>
            <p:spPr>
              <a:xfrm>
                <a:off x="11826280" y="1059521"/>
                <a:ext cx="3639780" cy="64633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第</a:t>
                </a:r>
                <a:r>
                  <a:rPr lang="en-US" altLang="zh-CN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5</a:t>
                </a: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章  第</a:t>
                </a:r>
                <a:r>
                  <a:rPr lang="en-US" altLang="zh-CN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2</a:t>
                </a: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节</a:t>
                </a:r>
              </a:p>
            </p:txBody>
          </p:sp>
          <p:sp>
            <p:nvSpPr>
              <p:cNvPr id="11" name="Shape 40"/>
              <p:cNvSpPr/>
              <p:nvPr/>
            </p:nvSpPr>
            <p:spPr>
              <a:xfrm>
                <a:off x="3984626" y="2113118"/>
                <a:ext cx="12987324" cy="107721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96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胡晓波男神体" panose="02010600030101010101" pitchFamily="2" charset="-122"/>
                    <a:ea typeface="胡晓波男神体" panose="02010600030101010101" pitchFamily="2" charset="-122"/>
                    <a:cs typeface="OPPOSans R" panose="00020600040101010101" pitchFamily="18" charset="-122"/>
                    <a:sym typeface="胡晓波男神体" panose="02010600030101010101" pitchFamily="2" charset="-122"/>
                  </a:rPr>
                  <a:t>细胞的能量“通货”</a:t>
                </a:r>
                <a:r>
                  <a:rPr lang="en-US" altLang="zh-CN" sz="96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胡晓波男神体" panose="02010600030101010101" pitchFamily="2" charset="-122"/>
                    <a:ea typeface="胡晓波男神体" panose="02010600030101010101" pitchFamily="2" charset="-122"/>
                    <a:cs typeface="OPPOSans R" panose="00020600040101010101" pitchFamily="18" charset="-122"/>
                    <a:sym typeface="胡晓波男神体" panose="02010600030101010101" pitchFamily="2" charset="-122"/>
                  </a:rPr>
                  <a:t>—ATP</a:t>
                </a: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297001" y="1404091"/>
              <a:ext cx="3482022" cy="516195"/>
            </a:xfrm>
            <a:prstGeom prst="parallelogram">
              <a:avLst>
                <a:gd name="adj" fmla="val 48925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人教版  生物</a:t>
              </a:r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</a:t>
              </a:r>
              <a:r>
                <a:rPr lang="zh-CN" altLang="en-US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高中</a:t>
              </a:r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422679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课堂活动（读图识图）</a:t>
            </a:r>
          </a:p>
        </p:txBody>
      </p:sp>
      <p:pic>
        <p:nvPicPr>
          <p:cNvPr id="31" name="Picture 2" descr="atp1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6" y="1356519"/>
            <a:ext cx="6198349" cy="429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4614723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5.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课堂活动（分析资料）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623888" y="1300308"/>
            <a:ext cx="10980737" cy="33956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肌肉细胞内的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仅能维持肌肉收缩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2~3s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左右。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一个人在剧烈运动的状态下，每分钟有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0.5Kg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转化成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ADP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而细胞内的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ADP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的总量仅有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2~10mg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89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）。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2450" y="3716338"/>
            <a:ext cx="1368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结论：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80795" y="3583323"/>
            <a:ext cx="6840538" cy="97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在细胞内</a:t>
            </a: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含量很少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，但是与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ADP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之间的</a:t>
            </a: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转化很快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含量在细胞内保持</a:t>
            </a: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动态平衡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83970" y="4670760"/>
            <a:ext cx="6840538" cy="51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我们形象地把</a:t>
            </a:r>
            <a:r>
              <a:rPr lang="en-US" altLang="zh-CN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比喻成细胞内流通的能量“通货”。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354215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小知识</a:t>
            </a: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514350" y="1257886"/>
            <a:ext cx="11090275" cy="52562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纯净的</a:t>
            </a:r>
            <a:r>
              <a:rPr lang="en-US" altLang="zh-CN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，呈白色粉末状，能溶于水。在医疗方面有重要用途，可制成片剂或注射液。一方面</a:t>
            </a:r>
            <a:endParaRPr lang="en-US" altLang="zh-CN" sz="2000" b="1" dirty="0">
              <a:solidFill>
                <a:srgbClr val="006600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可以提供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能量</a:t>
            </a: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；一方面可以辅助治疗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心肌萎缩、脑溢血后遗症、心肌炎</a:t>
            </a: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等疾病。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rgbClr val="006600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7"/>
          <a:stretch>
            <a:fillRect/>
          </a:stretch>
        </p:blipFill>
        <p:spPr bwMode="auto">
          <a:xfrm>
            <a:off x="3436342" y="2872154"/>
            <a:ext cx="5319316" cy="253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27273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6. 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9788" y="1412875"/>
            <a:ext cx="10679112" cy="251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将几只萤火虫发光器，研成粉末，装入试管中，加入少量的水后，可见到试管中有淡黄色荧光出现，约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15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分钟后，荧光消失，这时再将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溶液加入到试管中，可观察到试管中又有荧光出现。请根据这一原理，设计实验来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验证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是生物的直接能源物质。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实验器材：试管</a:t>
            </a:r>
            <a:r>
              <a:rPr lang="en-US" altLang="zh-CN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个、</a:t>
            </a:r>
            <a:r>
              <a:rPr lang="en-US" altLang="zh-CN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溶液、</a:t>
            </a:r>
            <a:r>
              <a:rPr lang="en-US" altLang="zh-CN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0.1%</a:t>
            </a:r>
            <a:r>
              <a:rPr lang="zh-CN" altLang="en-US" sz="2000" b="1" dirty="0">
                <a:solidFill>
                  <a:srgbClr val="0066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的葡萄糖溶液、蒸馏水、活的萤火虫捣碎的尾部发光器若干。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5188" y="4362726"/>
            <a:ext cx="8893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根据上述实验目的和实验器材，尝试设计实验。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777240" y="1196975"/>
            <a:ext cx="10637520" cy="4194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把三支试管编号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在三支试管中分别加入等量的萤火虫捣碎的发光器和生理盐水。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待发光器熄灭时，立即实验：在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试管中加入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5ml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试管中加入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5ml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的葡萄糖溶液，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试管中加入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5ml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的蒸馏水。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4. 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观察实验现象。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5013" y="2119760"/>
            <a:ext cx="5726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《</a:t>
            </a:r>
            <a:r>
              <a:rPr lang="zh-CN" altLang="en-US" sz="2800" b="1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囊萤夜读</a:t>
            </a:r>
            <a:r>
              <a:rPr lang="en-US" altLang="zh-CN" sz="2800" b="1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》</a:t>
            </a:r>
            <a:r>
              <a:rPr lang="zh-CN" altLang="en-US" sz="2800" b="1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的故事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0913" y="3028950"/>
            <a:ext cx="6264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240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5012" y="2884488"/>
            <a:ext cx="10923587" cy="147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 b="1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古代有个叫车胤的穷书生，因无钱买灯油，为了能在晚上读书，他就捉了很多的萤火虫，放在纱囊中照着读书。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自我评价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0913" y="3307887"/>
            <a:ext cx="6264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endParaRPr lang="zh-CN" altLang="zh-CN" sz="240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587375" y="982312"/>
            <a:ext cx="8540750" cy="5400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．荧火虫发光所用的能量直接来自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(     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．葡萄糖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B.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磷酸肌酸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脂肪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D. ATP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一分子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中，含有的高能磷酸键和磷酸基团的数目分别为                                           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(     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       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        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     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下列有关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的叙述，正确的是       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(     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．它的分子简式是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～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P—P—P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．含有三个高能磷酸键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转变为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ADP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的反应是可逆的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在动物体细胞中普遍存在，但含量不多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02810" y="1382040"/>
            <a:ext cx="43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25847" y="2600062"/>
            <a:ext cx="1152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748656" y="3429000"/>
            <a:ext cx="1584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自我评价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0913" y="3028950"/>
            <a:ext cx="6264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240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625196" y="1136139"/>
            <a:ext cx="8640762" cy="554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4.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关于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与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ADP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相互转化的叙述，正确的是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(     )</a:t>
            </a:r>
          </a:p>
          <a:p>
            <a:pPr marL="0" indent="0"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．物质和能量的变化是可逆的       </a:t>
            </a:r>
          </a:p>
          <a:p>
            <a:pPr marL="0" indent="0"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．物质和能量的变化均不可逆</a:t>
            </a:r>
          </a:p>
          <a:p>
            <a:pPr marL="0" indent="0"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．物质变化可逆，能量变化不可逆   </a:t>
            </a:r>
          </a:p>
          <a:p>
            <a:pPr marL="0" indent="0"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．物质变化不可逆，能量变化可逆</a:t>
            </a:r>
          </a:p>
          <a:p>
            <a:pPr marL="0" indent="0"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细胞内消耗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的过程是                      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(     )</a:t>
            </a:r>
          </a:p>
          <a:p>
            <a:pPr marL="0" indent="0"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．根毛细胞渗透吸水               </a:t>
            </a:r>
          </a:p>
          <a:p>
            <a:pPr marL="0" indent="0"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．蛋白质的合成  </a:t>
            </a:r>
          </a:p>
          <a:p>
            <a:pPr marL="0" indent="0"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．质壁分离及其复原              </a:t>
            </a:r>
          </a:p>
          <a:p>
            <a:pPr marL="0" indent="0"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．甘油进入小肠绒毛上皮细胞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054276" y="1136139"/>
            <a:ext cx="1368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63456" y="3116876"/>
            <a:ext cx="1368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88320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课后探究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: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0913" y="3028950"/>
            <a:ext cx="6264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zh-CN" sz="2400"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723900" y="1412662"/>
            <a:ext cx="8540750" cy="18944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的主要来源是细胞呼吸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请预习下一节的有氧呼吸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讨论有氧呼吸三个阶段分别能产生多少</a:t>
            </a:r>
            <a:r>
              <a:rPr lang="en-US" altLang="zh-CN" sz="20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876173" y="1606794"/>
            <a:ext cx="849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细胞代谢：细胞内的一切化学反应的总称</a:t>
            </a:r>
          </a:p>
        </p:txBody>
      </p:sp>
      <p:sp>
        <p:nvSpPr>
          <p:cNvPr id="16" name="椭圆 3"/>
          <p:cNvSpPr/>
          <p:nvPr/>
        </p:nvSpPr>
        <p:spPr>
          <a:xfrm>
            <a:off x="3197423" y="3353996"/>
            <a:ext cx="1466967" cy="149042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</a:t>
            </a:r>
          </a:p>
        </p:txBody>
      </p:sp>
      <p:sp>
        <p:nvSpPr>
          <p:cNvPr id="17" name="爆炸形 2 4"/>
          <p:cNvSpPr/>
          <p:nvPr/>
        </p:nvSpPr>
        <p:spPr>
          <a:xfrm>
            <a:off x="6096000" y="2413441"/>
            <a:ext cx="3680938" cy="3097213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ATP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76173" y="2297128"/>
            <a:ext cx="3788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细胞的能量“通货”</a:t>
            </a:r>
            <a:r>
              <a:rPr lang="en-US" altLang="zh-CN" sz="2400" b="1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——ATP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4637165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回忆与能量相关的物质：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81350" y="3598863"/>
            <a:ext cx="1724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能源物质</a:t>
            </a:r>
            <a:r>
              <a:rPr kumimoji="1"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——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13088" y="4246563"/>
            <a:ext cx="2236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主要能源物质</a:t>
            </a:r>
            <a:r>
              <a:rPr kumimoji="1" lang="en-US" altLang="zh-CN" sz="20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——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84525" y="5399088"/>
            <a:ext cx="2236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直接供能物质</a:t>
            </a:r>
            <a:r>
              <a:rPr kumimoji="1" lang="en-US" altLang="zh-CN" sz="20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——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13088" y="4822825"/>
            <a:ext cx="2236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主要储能物质</a:t>
            </a:r>
            <a:r>
              <a:rPr kumimoji="1" lang="en-US" altLang="zh-CN" sz="2000" b="1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——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91162" y="4822825"/>
            <a:ext cx="1079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FF33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脂肪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33450" y="1570037"/>
            <a:ext cx="3262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动物细胞内的储能物质</a:t>
            </a:r>
            <a:r>
              <a:rPr kumimoji="1"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——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55789" y="1555432"/>
            <a:ext cx="13985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FF33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糖原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33450" y="2233612"/>
            <a:ext cx="3262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植物细胞内的储能物质</a:t>
            </a:r>
            <a:r>
              <a:rPr kumimoji="1"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——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355789" y="2203132"/>
            <a:ext cx="2263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>
                <a:solidFill>
                  <a:srgbClr val="FF33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淀粉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91162" y="3598863"/>
            <a:ext cx="4029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FF33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糖类、脂肪、蛋白质等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491162" y="4246563"/>
            <a:ext cx="1081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FF33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糖类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491162" y="5407025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？</a:t>
            </a:r>
            <a:endParaRPr kumimoji="1" lang="zh-CN" altLang="en-US" sz="20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8" name="Group 15"/>
          <p:cNvGrpSpPr/>
          <p:nvPr/>
        </p:nvGrpSpPr>
        <p:grpSpPr bwMode="auto">
          <a:xfrm>
            <a:off x="868363" y="3814763"/>
            <a:ext cx="2351087" cy="1905000"/>
            <a:chOff x="0" y="816"/>
            <a:chExt cx="1481" cy="1200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0" y="1200"/>
              <a:ext cx="9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sz="20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生物体内的</a:t>
              </a:r>
            </a:p>
          </p:txBody>
        </p:sp>
        <p:sp>
          <p:nvSpPr>
            <p:cNvPr id="20" name="AutoShape 17"/>
            <p:cNvSpPr/>
            <p:nvPr/>
          </p:nvSpPr>
          <p:spPr bwMode="auto">
            <a:xfrm>
              <a:off x="1241" y="816"/>
              <a:ext cx="240" cy="12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925844" y="2840037"/>
            <a:ext cx="419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生命活动的最终能源</a:t>
            </a:r>
            <a:r>
              <a:rPr kumimoji="1"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——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327500" y="2855595"/>
            <a:ext cx="19446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FF33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太阳能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问题讨论</a:t>
            </a:r>
          </a:p>
        </p:txBody>
      </p:sp>
      <p:sp>
        <p:nvSpPr>
          <p:cNvPr id="34" name="矩形: 圆角 33"/>
          <p:cNvSpPr/>
          <p:nvPr/>
        </p:nvSpPr>
        <p:spPr bwMode="auto">
          <a:xfrm>
            <a:off x="996080" y="1597978"/>
            <a:ext cx="10388200" cy="2217102"/>
          </a:xfrm>
          <a:prstGeom prst="round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【</a:t>
            </a:r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问题探讨</a:t>
            </a:r>
            <a:r>
              <a: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】</a:t>
            </a:r>
          </a:p>
          <a:p>
            <a:pPr>
              <a:lnSpc>
                <a:spcPct val="20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科学家研究发现，向刚刚失去收缩功能的离体肌肉上滴葡萄糖溶液，肌肉不收缩；向同一条肌肉上滴</a:t>
            </a:r>
            <a:r>
              <a: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溶液，肌肉很快就发生明显的收缩。这说明什么？ </a:t>
            </a: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841374" y="4338320"/>
            <a:ext cx="10436226" cy="1431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   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摩尔的葡萄糖彻底的氧化分解可以释放出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2870kJ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的能量，标准状态下，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摩尔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水解可释放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30.54kJ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的能量。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问题讨论</a:t>
            </a:r>
          </a:p>
        </p:txBody>
      </p:sp>
      <p:sp>
        <p:nvSpPr>
          <p:cNvPr id="34" name="矩形: 圆角 33"/>
          <p:cNvSpPr/>
          <p:nvPr/>
        </p:nvSpPr>
        <p:spPr bwMode="auto">
          <a:xfrm>
            <a:off x="1005840" y="2259269"/>
            <a:ext cx="10180320" cy="1482037"/>
          </a:xfrm>
          <a:prstGeom prst="round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20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36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是生物体进行生命活动的直接能源物质。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422679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课堂活动（自主学习）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695325" y="1376363"/>
            <a:ext cx="9545955" cy="33023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  ATP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的中文全称？</a:t>
            </a:r>
          </a:p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2.  ATP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的组成元素？</a:t>
            </a:r>
          </a:p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3.  ATP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的结构简式？（</a:t>
            </a:r>
            <a:r>
              <a:rPr lang="zh-CN" altLang="en-US" sz="2400" dirty="0">
                <a:solidFill>
                  <a:schemeClr val="accent4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字母及符号的含义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4.  ATP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中高能磷酸键的特点？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422679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课堂活动（只做模型）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26269" y="2742542"/>
            <a:ext cx="10939462" cy="140273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zh-CN"/>
            </a:defPPr>
            <a:lvl1pPr algn="ctr">
              <a:lnSpc>
                <a:spcPct val="200000"/>
              </a:lnSpc>
              <a:defRPr sz="36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2800" dirty="0">
                <a:sym typeface="OPPOSans R" panose="00020600040101010101" pitchFamily="18" charset="-122"/>
              </a:rPr>
              <a:t>小组合作，参考</a:t>
            </a:r>
            <a:r>
              <a:rPr lang="en-US" altLang="zh-CN" sz="2800" dirty="0">
                <a:sym typeface="OPPOSans R" panose="00020600040101010101" pitchFamily="18" charset="-122"/>
              </a:rPr>
              <a:t>88</a:t>
            </a:r>
            <a:r>
              <a:rPr lang="zh-CN" altLang="en-US" sz="2800" dirty="0">
                <a:sym typeface="OPPOSans R" panose="00020600040101010101" pitchFamily="18" charset="-122"/>
              </a:rPr>
              <a:t>页</a:t>
            </a:r>
            <a:r>
              <a:rPr lang="en-US" altLang="zh-CN" sz="2800" dirty="0">
                <a:sym typeface="OPPOSans R" panose="00020600040101010101" pitchFamily="18" charset="-122"/>
              </a:rPr>
              <a:t>ATP</a:t>
            </a:r>
            <a:r>
              <a:rPr lang="zh-CN" altLang="en-US" sz="2800" dirty="0">
                <a:sym typeface="OPPOSans R" panose="00020600040101010101" pitchFamily="18" charset="-122"/>
              </a:rPr>
              <a:t>的结构式，尝试制作</a:t>
            </a:r>
            <a:r>
              <a:rPr lang="en-US" altLang="zh-CN" sz="2800" dirty="0">
                <a:sym typeface="OPPOSans R" panose="00020600040101010101" pitchFamily="18" charset="-122"/>
              </a:rPr>
              <a:t>ATP</a:t>
            </a:r>
            <a:r>
              <a:rPr lang="zh-CN" altLang="en-US" sz="2800" dirty="0">
                <a:sym typeface="OPPOSans R" panose="00020600040101010101" pitchFamily="18" charset="-122"/>
              </a:rPr>
              <a:t>的分子结构模型。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422679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课堂活动（读图识图）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1448" y="1597660"/>
            <a:ext cx="10109835" cy="25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en-US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根据课本图</a:t>
            </a:r>
            <a:r>
              <a:rPr lang="en-US" altLang="zh-CN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5-5</a:t>
            </a:r>
            <a:r>
              <a:rPr lang="zh-CN" altLang="en-US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，尝试写出</a:t>
            </a:r>
            <a:r>
              <a:rPr lang="en-US" altLang="zh-CN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形成的反应式和</a:t>
            </a:r>
            <a:r>
              <a:rPr lang="en-US" altLang="zh-CN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分解的反应式。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小组讨论这两个反应中能量的去向和来源分别是什么？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zh-CN" altLang="en-US" sz="2400" b="1" dirty="0">
                <a:solidFill>
                  <a:srgbClr val="00101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这两个反应是否可逆？为什么？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422679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课堂活动（读图识图）</a:t>
            </a:r>
          </a:p>
        </p:txBody>
      </p:sp>
      <p:grpSp>
        <p:nvGrpSpPr>
          <p:cNvPr id="6" name="Group 2"/>
          <p:cNvGrpSpPr/>
          <p:nvPr/>
        </p:nvGrpSpPr>
        <p:grpSpPr bwMode="auto">
          <a:xfrm>
            <a:off x="2946646" y="3949978"/>
            <a:ext cx="4895850" cy="563755"/>
            <a:chOff x="340" y="709"/>
            <a:chExt cx="4065" cy="393"/>
          </a:xfrm>
        </p:grpSpPr>
        <p:grpSp>
          <p:nvGrpSpPr>
            <p:cNvPr id="7" name="Group 3"/>
            <p:cNvGrpSpPr/>
            <p:nvPr/>
          </p:nvGrpSpPr>
          <p:grpSpPr bwMode="auto">
            <a:xfrm>
              <a:off x="340" y="825"/>
              <a:ext cx="4065" cy="277"/>
              <a:chOff x="340" y="825"/>
              <a:chExt cx="4065" cy="277"/>
            </a:xfrm>
          </p:grpSpPr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340" y="845"/>
                <a:ext cx="1043" cy="2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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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 ATP</a:t>
                </a: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1429" y="106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2289" y="845"/>
                <a:ext cx="1044" cy="2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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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 ADP</a:t>
                </a: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3380" y="845"/>
                <a:ext cx="316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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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8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+</a:t>
                </a: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651" y="825"/>
                <a:ext cx="544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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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chemeClr val="tx2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Pi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4151" y="844"/>
                <a:ext cx="254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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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8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+</a:t>
                </a:r>
              </a:p>
            </p:txBody>
          </p:sp>
        </p:grp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383" y="709"/>
              <a:ext cx="95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1800" b="1">
                  <a:solidFill>
                    <a:schemeClr val="hlink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水解酶</a:t>
              </a:r>
              <a:r>
                <a:rPr lang="zh-CN" altLang="en-US" sz="1800" b="1"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 </a:t>
              </a:r>
            </a:p>
          </p:txBody>
        </p:sp>
      </p:grpSp>
      <p:grpSp>
        <p:nvGrpSpPr>
          <p:cNvPr id="15" name="Group 11"/>
          <p:cNvGrpSpPr/>
          <p:nvPr/>
        </p:nvGrpSpPr>
        <p:grpSpPr bwMode="auto">
          <a:xfrm>
            <a:off x="2674938" y="1700212"/>
            <a:ext cx="6769100" cy="1944688"/>
            <a:chOff x="340" y="1797"/>
            <a:chExt cx="5080" cy="1179"/>
          </a:xfrm>
        </p:grpSpPr>
        <p:grpSp>
          <p:nvGrpSpPr>
            <p:cNvPr id="16" name="Group 12"/>
            <p:cNvGrpSpPr/>
            <p:nvPr/>
          </p:nvGrpSpPr>
          <p:grpSpPr bwMode="auto">
            <a:xfrm>
              <a:off x="340" y="1797"/>
              <a:ext cx="5080" cy="1179"/>
              <a:chOff x="204" y="1797"/>
              <a:chExt cx="5080" cy="1179"/>
            </a:xfrm>
          </p:grpSpPr>
          <p:grpSp>
            <p:nvGrpSpPr>
              <p:cNvPr id="18" name="Group 13"/>
              <p:cNvGrpSpPr/>
              <p:nvPr/>
            </p:nvGrpSpPr>
            <p:grpSpPr bwMode="auto">
              <a:xfrm>
                <a:off x="2245" y="1797"/>
                <a:ext cx="1202" cy="1179"/>
                <a:chOff x="4558" y="527"/>
                <a:chExt cx="1202" cy="1179"/>
              </a:xfrm>
            </p:grpSpPr>
            <p:sp>
              <p:nvSpPr>
                <p:cNvPr id="25" name="AutoShape 14">
                  <a:hlinkClick r:id="rId2" action="ppaction://hlinksldjump"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8" y="527"/>
                  <a:ext cx="1202" cy="1179"/>
                </a:xfrm>
                <a:prstGeom prst="irregularSeal2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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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800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33" y="942"/>
                  <a:ext cx="725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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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zh-CN" altLang="en-US" sz="1800" b="1" dirty="0">
                      <a:solidFill>
                        <a:schemeClr val="bg1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sym typeface="OPPOSans R" panose="00020600040101010101" pitchFamily="18" charset="-122"/>
                    </a:rPr>
                    <a:t>能量</a:t>
                  </a:r>
                </a:p>
              </p:txBody>
            </p:sp>
          </p:grp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4242" y="2166"/>
                <a:ext cx="1042" cy="2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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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 ATP</a:t>
                </a: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3334" y="2387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204" y="2165"/>
                <a:ext cx="1042" cy="2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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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 ADP</a:t>
                </a:r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1291" y="2165"/>
                <a:ext cx="318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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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8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+</a:t>
                </a: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1610" y="2147"/>
                <a:ext cx="545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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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800" b="1">
                    <a:solidFill>
                      <a:schemeClr val="accent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Pi</a:t>
                </a: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2064" y="2166"/>
                <a:ext cx="255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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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800" b="1">
                    <a:latin typeface="OPPOSans R" panose="00020600040101010101" pitchFamily="18" charset="-122"/>
                    <a:ea typeface="OPPOSans R" panose="00020600040101010101" pitchFamily="18" charset="-122"/>
                    <a:sym typeface="OPPOSans R" panose="00020600040101010101" pitchFamily="18" charset="-122"/>
                  </a:rPr>
                  <a:t>+</a:t>
                </a:r>
              </a:p>
            </p:txBody>
          </p:sp>
        </p:grp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413" y="2024"/>
              <a:ext cx="10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1800" b="1" dirty="0">
                  <a:solidFill>
                    <a:schemeClr val="accent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合成酶</a:t>
              </a:r>
            </a:p>
          </p:txBody>
        </p:sp>
      </p:grpSp>
      <p:grpSp>
        <p:nvGrpSpPr>
          <p:cNvPr id="28" name="Group 38"/>
          <p:cNvGrpSpPr/>
          <p:nvPr/>
        </p:nvGrpSpPr>
        <p:grpSpPr bwMode="auto">
          <a:xfrm>
            <a:off x="7915521" y="3589614"/>
            <a:ext cx="1728787" cy="1584325"/>
            <a:chOff x="4558" y="527"/>
            <a:chExt cx="1202" cy="1179"/>
          </a:xfrm>
        </p:grpSpPr>
        <p:sp>
          <p:nvSpPr>
            <p:cNvPr id="29" name="AutoShape 39"/>
            <p:cNvSpPr>
              <a:spLocks noChangeArrowheads="1"/>
            </p:cNvSpPr>
            <p:nvPr/>
          </p:nvSpPr>
          <p:spPr bwMode="auto">
            <a:xfrm>
              <a:off x="4558" y="527"/>
              <a:ext cx="1202" cy="1179"/>
            </a:xfrm>
            <a:prstGeom prst="irregularSeal2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4828" y="979"/>
              <a:ext cx="727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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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能量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-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960BD"/>
      </a:accent1>
      <a:accent2>
        <a:srgbClr val="429FFD"/>
      </a:accent2>
      <a:accent3>
        <a:srgbClr val="FEF2BF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PPO1">
      <a:majorFont>
        <a:latin typeface="Roboto"/>
        <a:ea typeface="OPPOSans B"/>
        <a:cs typeface=""/>
      </a:majorFont>
      <a:minorFont>
        <a:latin typeface="Roboto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Microsoft Office PowerPoint</Application>
  <PresentationFormat>宽屏</PresentationFormat>
  <Paragraphs>116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胡晓波男神体</vt:lpstr>
      <vt:lpstr>FandolFang R</vt:lpstr>
      <vt:lpstr>Roboto</vt:lpstr>
      <vt:lpstr>OPPOSans R</vt:lpstr>
      <vt:lpstr>Wingdings</vt:lpstr>
      <vt:lpstr>OPPOSans B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2020-06-24T02:07:03Z</dcterms:created>
  <dcterms:modified xsi:type="dcterms:W3CDTF">2021-01-09T11:55:41Z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